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handoutMasterIdLst>
    <p:handoutMasterId r:id="rId27"/>
  </p:handoutMasterIdLst>
  <p:sldIdLst>
    <p:sldId id="256" r:id="rId2"/>
    <p:sldId id="445" r:id="rId3"/>
    <p:sldId id="447" r:id="rId4"/>
    <p:sldId id="467" r:id="rId5"/>
    <p:sldId id="418" r:id="rId6"/>
    <p:sldId id="468" r:id="rId7"/>
    <p:sldId id="408" r:id="rId8"/>
    <p:sldId id="419" r:id="rId9"/>
    <p:sldId id="443" r:id="rId10"/>
    <p:sldId id="466" r:id="rId11"/>
    <p:sldId id="448" r:id="rId12"/>
    <p:sldId id="442" r:id="rId13"/>
    <p:sldId id="420" r:id="rId14"/>
    <p:sldId id="452" r:id="rId15"/>
    <p:sldId id="438" r:id="rId16"/>
    <p:sldId id="439" r:id="rId17"/>
    <p:sldId id="440" r:id="rId18"/>
    <p:sldId id="441" r:id="rId19"/>
    <p:sldId id="463" r:id="rId20"/>
    <p:sldId id="472" r:id="rId21"/>
    <p:sldId id="453" r:id="rId22"/>
    <p:sldId id="469" r:id="rId23"/>
    <p:sldId id="470" r:id="rId24"/>
    <p:sldId id="471" r:id="rId25"/>
  </p:sldIdLst>
  <p:sldSz cx="9144000" cy="6858000" type="screen4x3"/>
  <p:notesSz cx="6805613" cy="9939338"/>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7F326F68-04A4-4F8E-9FF2-0CE884BB9144}">
          <p14:sldIdLst>
            <p14:sldId id="256"/>
            <p14:sldId id="445"/>
            <p14:sldId id="447"/>
            <p14:sldId id="467"/>
            <p14:sldId id="418"/>
            <p14:sldId id="468"/>
            <p14:sldId id="408"/>
            <p14:sldId id="419"/>
            <p14:sldId id="443"/>
            <p14:sldId id="466"/>
            <p14:sldId id="448"/>
            <p14:sldId id="442"/>
            <p14:sldId id="420"/>
            <p14:sldId id="452"/>
            <p14:sldId id="438"/>
            <p14:sldId id="439"/>
            <p14:sldId id="440"/>
            <p14:sldId id="441"/>
            <p14:sldId id="463"/>
            <p14:sldId id="472"/>
            <p14:sldId id="453"/>
            <p14:sldId id="469"/>
            <p14:sldId id="470"/>
            <p14:sldId id="4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FEFFF"/>
    <a:srgbClr val="FFFFFF"/>
    <a:srgbClr val="0000FF"/>
    <a:srgbClr val="0033CC"/>
    <a:srgbClr val="33CC33"/>
    <a:srgbClr val="FF99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2" autoAdjust="0"/>
    <p:restoredTop sz="87410" autoAdjust="0"/>
  </p:normalViewPr>
  <p:slideViewPr>
    <p:cSldViewPr>
      <p:cViewPr varScale="1">
        <p:scale>
          <a:sx n="87" d="100"/>
          <a:sy n="87" d="100"/>
        </p:scale>
        <p:origin x="876" y="60"/>
      </p:cViewPr>
      <p:guideLst>
        <p:guide orient="horz" pos="2160"/>
        <p:guide pos="2880"/>
      </p:guideLst>
    </p:cSldViewPr>
  </p:slideViewPr>
  <p:outlineViewPr>
    <p:cViewPr>
      <p:scale>
        <a:sx n="33" d="100"/>
        <a:sy n="33" d="100"/>
      </p:scale>
      <p:origin x="0" y="-432"/>
    </p:cViewPr>
  </p:outlineViewPr>
  <p:notesTextViewPr>
    <p:cViewPr>
      <p:scale>
        <a:sx n="3" d="2"/>
        <a:sy n="3" d="2"/>
      </p:scale>
      <p:origin x="0" y="0"/>
    </p:cViewPr>
  </p:notesTextViewPr>
  <p:sorterViewPr>
    <p:cViewPr>
      <p:scale>
        <a:sx n="100" d="100"/>
        <a:sy n="100" d="100"/>
      </p:scale>
      <p:origin x="0" y="-1494"/>
    </p:cViewPr>
  </p:sorterViewPr>
  <p:notesViewPr>
    <p:cSldViewPr>
      <p:cViewPr>
        <p:scale>
          <a:sx n="100" d="100"/>
          <a:sy n="100" d="100"/>
        </p:scale>
        <p:origin x="348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1026"/>
          <p:cNvSpPr>
            <a:spLocks noGrp="1" noChangeArrowheads="1"/>
          </p:cNvSpPr>
          <p:nvPr>
            <p:ph type="hdr" sz="quarter"/>
          </p:nvPr>
        </p:nvSpPr>
        <p:spPr bwMode="auto">
          <a:xfrm>
            <a:off x="0" y="0"/>
            <a:ext cx="2948252" cy="494345"/>
          </a:xfrm>
          <a:prstGeom prst="rect">
            <a:avLst/>
          </a:prstGeom>
          <a:noFill/>
          <a:ln w="9525">
            <a:noFill/>
            <a:miter lim="800000"/>
            <a:headEnd/>
            <a:tailEnd/>
          </a:ln>
          <a:effectLst/>
        </p:spPr>
        <p:txBody>
          <a:bodyPr vert="horz" wrap="square" lIns="91587" tIns="45794" rIns="91587" bIns="45794" numCol="1" anchor="t" anchorCtr="0" compatLnSpc="1">
            <a:prstTxWarp prst="textNoShape">
              <a:avLst/>
            </a:prstTxWarp>
          </a:bodyPr>
          <a:lstStyle>
            <a:lvl1pPr eaLnBrk="1" hangingPunct="1">
              <a:lnSpc>
                <a:spcPct val="80000"/>
              </a:lnSpc>
              <a:defRPr sz="1200" b="1">
                <a:solidFill>
                  <a:srgbClr val="404040"/>
                </a:solidFill>
                <a:latin typeface="Gill Sans" pitchFamily="-115" charset="0"/>
              </a:defRPr>
            </a:lvl1pPr>
          </a:lstStyle>
          <a:p>
            <a:pPr>
              <a:defRPr/>
            </a:pPr>
            <a:endParaRPr lang="en-AU"/>
          </a:p>
        </p:txBody>
      </p:sp>
      <p:sp>
        <p:nvSpPr>
          <p:cNvPr id="150531" name="Rectangle 1027"/>
          <p:cNvSpPr>
            <a:spLocks noGrp="1" noChangeArrowheads="1"/>
          </p:cNvSpPr>
          <p:nvPr>
            <p:ph type="dt" sz="quarter" idx="1"/>
          </p:nvPr>
        </p:nvSpPr>
        <p:spPr bwMode="auto">
          <a:xfrm>
            <a:off x="3857362" y="0"/>
            <a:ext cx="2948251" cy="494345"/>
          </a:xfrm>
          <a:prstGeom prst="rect">
            <a:avLst/>
          </a:prstGeom>
          <a:noFill/>
          <a:ln w="9525">
            <a:noFill/>
            <a:miter lim="800000"/>
            <a:headEnd/>
            <a:tailEnd/>
          </a:ln>
          <a:effectLst/>
        </p:spPr>
        <p:txBody>
          <a:bodyPr vert="horz" wrap="square" lIns="91587" tIns="45794" rIns="91587" bIns="45794" numCol="1" anchor="t" anchorCtr="0" compatLnSpc="1">
            <a:prstTxWarp prst="textNoShape">
              <a:avLst/>
            </a:prstTxWarp>
          </a:bodyPr>
          <a:lstStyle>
            <a:lvl1pPr algn="r" eaLnBrk="1" hangingPunct="1">
              <a:lnSpc>
                <a:spcPct val="80000"/>
              </a:lnSpc>
              <a:defRPr sz="1200" b="1">
                <a:solidFill>
                  <a:srgbClr val="404040"/>
                </a:solidFill>
                <a:latin typeface="Gill Sans" pitchFamily="-115" charset="0"/>
              </a:defRPr>
            </a:lvl1pPr>
          </a:lstStyle>
          <a:p>
            <a:pPr>
              <a:defRPr/>
            </a:pPr>
            <a:endParaRPr lang="en-AU"/>
          </a:p>
        </p:txBody>
      </p:sp>
      <p:sp>
        <p:nvSpPr>
          <p:cNvPr id="150532" name="Rectangle 1028"/>
          <p:cNvSpPr>
            <a:spLocks noGrp="1" noChangeArrowheads="1"/>
          </p:cNvSpPr>
          <p:nvPr>
            <p:ph type="ftr" sz="quarter" idx="2"/>
          </p:nvPr>
        </p:nvSpPr>
        <p:spPr bwMode="auto">
          <a:xfrm>
            <a:off x="0" y="9444994"/>
            <a:ext cx="2948252" cy="494345"/>
          </a:xfrm>
          <a:prstGeom prst="rect">
            <a:avLst/>
          </a:prstGeom>
          <a:noFill/>
          <a:ln w="9525">
            <a:noFill/>
            <a:miter lim="800000"/>
            <a:headEnd/>
            <a:tailEnd/>
          </a:ln>
          <a:effectLst/>
        </p:spPr>
        <p:txBody>
          <a:bodyPr vert="horz" wrap="square" lIns="91587" tIns="45794" rIns="91587" bIns="45794" numCol="1" anchor="b" anchorCtr="0" compatLnSpc="1">
            <a:prstTxWarp prst="textNoShape">
              <a:avLst/>
            </a:prstTxWarp>
          </a:bodyPr>
          <a:lstStyle>
            <a:lvl1pPr eaLnBrk="1" hangingPunct="1">
              <a:lnSpc>
                <a:spcPct val="80000"/>
              </a:lnSpc>
              <a:defRPr sz="1200" b="1">
                <a:solidFill>
                  <a:srgbClr val="404040"/>
                </a:solidFill>
                <a:latin typeface="Gill Sans" pitchFamily="-115" charset="0"/>
              </a:defRPr>
            </a:lvl1pPr>
          </a:lstStyle>
          <a:p>
            <a:pPr>
              <a:defRPr/>
            </a:pPr>
            <a:endParaRPr lang="en-AU"/>
          </a:p>
        </p:txBody>
      </p:sp>
      <p:sp>
        <p:nvSpPr>
          <p:cNvPr id="150533" name="Rectangle 1029"/>
          <p:cNvSpPr>
            <a:spLocks noGrp="1" noChangeArrowheads="1"/>
          </p:cNvSpPr>
          <p:nvPr>
            <p:ph type="sldNum" sz="quarter" idx="3"/>
          </p:nvPr>
        </p:nvSpPr>
        <p:spPr bwMode="auto">
          <a:xfrm>
            <a:off x="3857362" y="9444994"/>
            <a:ext cx="2948251" cy="494345"/>
          </a:xfrm>
          <a:prstGeom prst="rect">
            <a:avLst/>
          </a:prstGeom>
          <a:noFill/>
          <a:ln w="9525">
            <a:noFill/>
            <a:miter lim="800000"/>
            <a:headEnd/>
            <a:tailEnd/>
          </a:ln>
          <a:effectLst/>
        </p:spPr>
        <p:txBody>
          <a:bodyPr vert="horz" wrap="square" lIns="91587" tIns="45794" rIns="91587" bIns="45794" numCol="1" anchor="b" anchorCtr="0" compatLnSpc="1">
            <a:prstTxWarp prst="textNoShape">
              <a:avLst/>
            </a:prstTxWarp>
          </a:bodyPr>
          <a:lstStyle>
            <a:lvl1pPr algn="r" eaLnBrk="1" hangingPunct="1">
              <a:lnSpc>
                <a:spcPct val="80000"/>
              </a:lnSpc>
              <a:defRPr sz="1200" b="1">
                <a:solidFill>
                  <a:srgbClr val="404040"/>
                </a:solidFill>
                <a:latin typeface="Gill Sans" pitchFamily="-115" charset="0"/>
              </a:defRPr>
            </a:lvl1pPr>
          </a:lstStyle>
          <a:p>
            <a:pPr>
              <a:defRPr/>
            </a:pPr>
            <a:fld id="{7457649F-F44C-45F7-A705-EF941490F1D8}" type="slidenum">
              <a:rPr lang="en-AU" altLang="en-US"/>
              <a:pPr>
                <a:defRPr/>
              </a:pPr>
              <a:t>‹#›</a:t>
            </a:fld>
            <a:endParaRPr lang="en-AU" altLang="en-US"/>
          </a:p>
        </p:txBody>
      </p:sp>
    </p:spTree>
    <p:extLst>
      <p:ext uri="{BB962C8B-B14F-4D97-AF65-F5344CB8AC3E}">
        <p14:creationId xmlns:p14="http://schemas.microsoft.com/office/powerpoint/2010/main" val="423085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8252" cy="494345"/>
          </a:xfrm>
          <a:prstGeom prst="rect">
            <a:avLst/>
          </a:prstGeom>
          <a:noFill/>
          <a:ln w="9525">
            <a:noFill/>
            <a:miter lim="800000"/>
            <a:headEnd/>
            <a:tailEnd/>
          </a:ln>
        </p:spPr>
        <p:txBody>
          <a:bodyPr vert="horz" wrap="square" lIns="91587" tIns="45794" rIns="91587" bIns="45794"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57362" y="0"/>
            <a:ext cx="2948251" cy="494345"/>
          </a:xfrm>
          <a:prstGeom prst="rect">
            <a:avLst/>
          </a:prstGeom>
          <a:noFill/>
          <a:ln w="9525">
            <a:noFill/>
            <a:miter lim="800000"/>
            <a:headEnd/>
            <a:tailEnd/>
          </a:ln>
        </p:spPr>
        <p:txBody>
          <a:bodyPr vert="horz" wrap="square" lIns="91587" tIns="45794" rIns="91587" bIns="45794"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17575" y="746125"/>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7522" y="4720908"/>
            <a:ext cx="4990571" cy="4472940"/>
          </a:xfrm>
          <a:prstGeom prst="rect">
            <a:avLst/>
          </a:prstGeom>
          <a:noFill/>
          <a:ln w="9525">
            <a:noFill/>
            <a:miter lim="800000"/>
            <a:headEnd/>
            <a:tailEnd/>
          </a:ln>
        </p:spPr>
        <p:txBody>
          <a:bodyPr vert="horz" wrap="square" lIns="91587" tIns="45794" rIns="91587" bIns="45794"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7174" name="Rectangle 6"/>
          <p:cNvSpPr>
            <a:spLocks noGrp="1" noChangeArrowheads="1"/>
          </p:cNvSpPr>
          <p:nvPr>
            <p:ph type="ftr" sz="quarter" idx="4"/>
          </p:nvPr>
        </p:nvSpPr>
        <p:spPr bwMode="auto">
          <a:xfrm>
            <a:off x="0" y="9444994"/>
            <a:ext cx="2948252" cy="494345"/>
          </a:xfrm>
          <a:prstGeom prst="rect">
            <a:avLst/>
          </a:prstGeom>
          <a:noFill/>
          <a:ln w="9525">
            <a:noFill/>
            <a:miter lim="800000"/>
            <a:headEnd/>
            <a:tailEnd/>
          </a:ln>
        </p:spPr>
        <p:txBody>
          <a:bodyPr vert="horz" wrap="square" lIns="91587" tIns="45794" rIns="91587" bIns="45794"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57362" y="9444994"/>
            <a:ext cx="2948251" cy="494345"/>
          </a:xfrm>
          <a:prstGeom prst="rect">
            <a:avLst/>
          </a:prstGeom>
          <a:noFill/>
          <a:ln w="9525">
            <a:noFill/>
            <a:miter lim="800000"/>
            <a:headEnd/>
            <a:tailEnd/>
          </a:ln>
        </p:spPr>
        <p:txBody>
          <a:bodyPr vert="horz" wrap="square" lIns="91587" tIns="45794" rIns="91587" bIns="45794" numCol="1" anchor="b" anchorCtr="0" compatLnSpc="1">
            <a:prstTxWarp prst="textNoShape">
              <a:avLst/>
            </a:prstTxWarp>
          </a:bodyPr>
          <a:lstStyle>
            <a:lvl1pPr algn="r" eaLnBrk="0" hangingPunct="0">
              <a:defRPr sz="1200"/>
            </a:lvl1pPr>
          </a:lstStyle>
          <a:p>
            <a:pPr>
              <a:defRPr/>
            </a:pPr>
            <a:fld id="{67E83C42-F365-413F-BA07-13283C63F639}" type="slidenum">
              <a:rPr lang="en-AU" altLang="en-US"/>
              <a:pPr>
                <a:defRPr/>
              </a:pPr>
              <a:t>‹#›</a:t>
            </a:fld>
            <a:endParaRPr lang="en-AU" altLang="en-US"/>
          </a:p>
        </p:txBody>
      </p:sp>
    </p:spTree>
    <p:extLst>
      <p:ext uri="{BB962C8B-B14F-4D97-AF65-F5344CB8AC3E}">
        <p14:creationId xmlns:p14="http://schemas.microsoft.com/office/powerpoint/2010/main" val="149990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3842" indent="-286093">
              <a:defRPr sz="2400">
                <a:solidFill>
                  <a:schemeClr val="tx1"/>
                </a:solidFill>
                <a:latin typeface="Arial" panose="020B0604020202020204" pitchFamily="34" charset="0"/>
              </a:defRPr>
            </a:lvl2pPr>
            <a:lvl3pPr marL="1144372" indent="-228874">
              <a:defRPr sz="2400">
                <a:solidFill>
                  <a:schemeClr val="tx1"/>
                </a:solidFill>
                <a:latin typeface="Arial" panose="020B0604020202020204" pitchFamily="34" charset="0"/>
              </a:defRPr>
            </a:lvl3pPr>
            <a:lvl4pPr marL="1602120" indent="-228874">
              <a:defRPr sz="2400">
                <a:solidFill>
                  <a:schemeClr val="tx1"/>
                </a:solidFill>
                <a:latin typeface="Arial" panose="020B0604020202020204" pitchFamily="34" charset="0"/>
              </a:defRPr>
            </a:lvl4pPr>
            <a:lvl5pPr marL="2059869" indent="-228874">
              <a:defRPr sz="2400">
                <a:solidFill>
                  <a:schemeClr val="tx1"/>
                </a:solidFill>
                <a:latin typeface="Arial" panose="020B0604020202020204" pitchFamily="34" charset="0"/>
              </a:defRPr>
            </a:lvl5pPr>
            <a:lvl6pPr marL="2517618" indent="-228874" eaLnBrk="0" fontAlgn="base" hangingPunct="0">
              <a:spcBef>
                <a:spcPct val="0"/>
              </a:spcBef>
              <a:spcAft>
                <a:spcPct val="0"/>
              </a:spcAft>
              <a:defRPr sz="2400">
                <a:solidFill>
                  <a:schemeClr val="tx1"/>
                </a:solidFill>
                <a:latin typeface="Arial" panose="020B0604020202020204" pitchFamily="34" charset="0"/>
              </a:defRPr>
            </a:lvl6pPr>
            <a:lvl7pPr marL="2975366" indent="-228874" eaLnBrk="0" fontAlgn="base" hangingPunct="0">
              <a:spcBef>
                <a:spcPct val="0"/>
              </a:spcBef>
              <a:spcAft>
                <a:spcPct val="0"/>
              </a:spcAft>
              <a:defRPr sz="2400">
                <a:solidFill>
                  <a:schemeClr val="tx1"/>
                </a:solidFill>
                <a:latin typeface="Arial" panose="020B0604020202020204" pitchFamily="34" charset="0"/>
              </a:defRPr>
            </a:lvl7pPr>
            <a:lvl8pPr marL="3433115" indent="-228874" eaLnBrk="0" fontAlgn="base" hangingPunct="0">
              <a:spcBef>
                <a:spcPct val="0"/>
              </a:spcBef>
              <a:spcAft>
                <a:spcPct val="0"/>
              </a:spcAft>
              <a:defRPr sz="2400">
                <a:solidFill>
                  <a:schemeClr val="tx1"/>
                </a:solidFill>
                <a:latin typeface="Arial" panose="020B0604020202020204" pitchFamily="34" charset="0"/>
              </a:defRPr>
            </a:lvl8pPr>
            <a:lvl9pPr marL="3890863" indent="-228874" eaLnBrk="0" fontAlgn="base" hangingPunct="0">
              <a:spcBef>
                <a:spcPct val="0"/>
              </a:spcBef>
              <a:spcAft>
                <a:spcPct val="0"/>
              </a:spcAft>
              <a:defRPr sz="2400">
                <a:solidFill>
                  <a:schemeClr val="tx1"/>
                </a:solidFill>
                <a:latin typeface="Arial" panose="020B0604020202020204" pitchFamily="34" charset="0"/>
              </a:defRPr>
            </a:lvl9pPr>
          </a:lstStyle>
          <a:p>
            <a:fld id="{AE9C14FF-A35C-41EA-934C-EB09756C2990}" type="slidenum">
              <a:rPr lang="en-AU" altLang="en-US" sz="1200"/>
              <a:pPr/>
              <a:t>1</a:t>
            </a:fld>
            <a:endParaRPr lang="en-AU" altLang="en-US" sz="1200"/>
          </a:p>
        </p:txBody>
      </p:sp>
    </p:spTree>
    <p:extLst>
      <p:ext uri="{BB962C8B-B14F-4D97-AF65-F5344CB8AC3E}">
        <p14:creationId xmlns:p14="http://schemas.microsoft.com/office/powerpoint/2010/main" val="69754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23 Categories with</a:t>
            </a:r>
            <a:r>
              <a:rPr lang="en-AU" baseline="0" dirty="0"/>
              <a:t> 68 sub-categories</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10</a:t>
            </a:fld>
            <a:endParaRPr lang="en-AU" altLang="en-US"/>
          </a:p>
        </p:txBody>
      </p:sp>
    </p:spTree>
    <p:extLst>
      <p:ext uri="{BB962C8B-B14F-4D97-AF65-F5344CB8AC3E}">
        <p14:creationId xmlns:p14="http://schemas.microsoft.com/office/powerpoint/2010/main" val="98553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every</a:t>
            </a:r>
            <a:r>
              <a:rPr lang="en-AU" baseline="0" dirty="0"/>
              <a:t> offence, there can be multiple victims</a:t>
            </a:r>
          </a:p>
          <a:p>
            <a:endParaRPr lang="en-AU" baseline="0" dirty="0"/>
          </a:p>
          <a:p>
            <a:r>
              <a:rPr lang="en-AU" baseline="0" dirty="0">
                <a:solidFill>
                  <a:srgbClr val="FF0000"/>
                </a:solidFill>
              </a:rPr>
              <a:t>In Queensland in 2015/16 there were 30,997 reported offences against the person </a:t>
            </a:r>
          </a:p>
          <a:p>
            <a:endParaRPr lang="en-AU" baseline="0" dirty="0">
              <a:solidFill>
                <a:srgbClr val="FF0000"/>
              </a:solidFill>
            </a:endParaRPr>
          </a:p>
          <a:p>
            <a:r>
              <a:rPr lang="en-AU" baseline="0" dirty="0">
                <a:solidFill>
                  <a:srgbClr val="FF0000"/>
                </a:solidFill>
              </a:rPr>
              <a:t>In addition, there were 29,838 Domestic Violence Applications (Police and Private applications)</a:t>
            </a:r>
          </a:p>
          <a:p>
            <a:endParaRPr lang="en-AU" baseline="0" dirty="0">
              <a:solidFill>
                <a:srgbClr val="FF0000"/>
              </a:solidFill>
            </a:endParaRPr>
          </a:p>
          <a:p>
            <a:r>
              <a:rPr lang="en-AU" baseline="0" dirty="0">
                <a:solidFill>
                  <a:srgbClr val="FF0000"/>
                </a:solidFill>
              </a:rPr>
              <a:t>While there can sometimes be a tendency for the frontline to think there is not enough time to focus on the victim …. clearly the message is embedded in the strategic plan that this is a key part of keeping the community safe.</a:t>
            </a:r>
          </a:p>
          <a:p>
            <a:endParaRPr lang="en-AU" baseline="0" dirty="0">
              <a:solidFill>
                <a:srgbClr val="FF0000"/>
              </a:solidFill>
            </a:endParaRP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11</a:t>
            </a:fld>
            <a:endParaRPr lang="en-AU" altLang="en-US"/>
          </a:p>
        </p:txBody>
      </p:sp>
    </p:spTree>
    <p:extLst>
      <p:ext uri="{BB962C8B-B14F-4D97-AF65-F5344CB8AC3E}">
        <p14:creationId xmlns:p14="http://schemas.microsoft.com/office/powerpoint/2010/main" val="264885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dirty="0">
                <a:latin typeface="Arial" panose="020B0604020202020204" pitchFamily="34" charset="0"/>
                <a:cs typeface="Arial" panose="020B0604020202020204" pitchFamily="34" charset="0"/>
              </a:rPr>
              <a:t>Key point:</a:t>
            </a:r>
            <a:r>
              <a:rPr lang="en-AU" sz="1200" b="1" u="sng" baseline="0" dirty="0">
                <a:latin typeface="Arial" panose="020B0604020202020204" pitchFamily="34" charset="0"/>
                <a:cs typeface="Arial" panose="020B0604020202020204" pitchFamily="34" charset="0"/>
              </a:rPr>
              <a:t>  </a:t>
            </a:r>
            <a:r>
              <a:rPr lang="en-AU" sz="1200" baseline="0" dirty="0">
                <a:latin typeface="Arial" panose="020B0604020202020204" pitchFamily="34" charset="0"/>
                <a:cs typeface="Arial" panose="020B0604020202020204" pitchFamily="34" charset="0"/>
              </a:rPr>
              <a:t>The term “Victim” does not only refer to the person who has been injured</a:t>
            </a:r>
          </a:p>
          <a:p>
            <a:endParaRPr lang="en-AU" sz="1200" baseline="0" dirty="0">
              <a:latin typeface="Arial" panose="020B0604020202020204" pitchFamily="34" charset="0"/>
              <a:cs typeface="Arial" panose="020B0604020202020204" pitchFamily="34" charset="0"/>
            </a:endParaRPr>
          </a:p>
          <a:p>
            <a:r>
              <a:rPr lang="en-AU" sz="1200" b="1" u="sng" baseline="0" dirty="0">
                <a:latin typeface="Arial" panose="020B0604020202020204" pitchFamily="34" charset="0"/>
                <a:cs typeface="Arial" panose="020B0604020202020204" pitchFamily="34" charset="0"/>
              </a:rPr>
              <a:t>Speaking points:  </a:t>
            </a:r>
          </a:p>
          <a:p>
            <a:pPr marL="342900" marR="0" lvl="0" indent="-34290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457200" algn="l"/>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Primary victim</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directly injured by the act of violence.</a:t>
            </a:r>
          </a:p>
          <a:p>
            <a:pPr marL="342900" marR="0" lvl="0" indent="-34290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457200" algn="l"/>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Witness secondary victim</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injured because they saw or heard the act of violence.  (</a:t>
            </a:r>
            <a:r>
              <a:rPr kumimoji="0" lang="en-AU"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eg</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child witness to DFV, witness to Armed robbery)</a:t>
            </a:r>
          </a:p>
          <a:p>
            <a:pPr marL="342900" marR="0" lvl="0" indent="-34290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457200" algn="l"/>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Parent secondary victim</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parent or primary carer of a victim (who is under 18) injured as a result of becoming aware of the act of violence. </a:t>
            </a:r>
          </a:p>
          <a:p>
            <a:pPr marL="342900" marR="0" lvl="0" indent="-34290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457200" algn="l"/>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Related victim</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close family members and financial dependants of a person who has died as a direct result of the act of violence. This may include the person’s partner/spouse, child, brother/sister, or parent.</a:t>
            </a:r>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12</a:t>
            </a:fld>
            <a:endParaRPr lang="en-AU" altLang="en-US"/>
          </a:p>
        </p:txBody>
      </p:sp>
    </p:spTree>
    <p:extLst>
      <p:ext uri="{BB962C8B-B14F-4D97-AF65-F5344CB8AC3E}">
        <p14:creationId xmlns:p14="http://schemas.microsoft.com/office/powerpoint/2010/main" val="413081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Key point:</a:t>
            </a:r>
            <a:r>
              <a:rPr lang="en-AU" b="1" u="sng" baseline="0" dirty="0"/>
              <a:t>  </a:t>
            </a:r>
            <a:r>
              <a:rPr lang="en-AU" b="0" u="none" baseline="0" dirty="0"/>
              <a:t>The range of offences covered in the definition of an Victim of an Act of Violence was increased with the amendments in July 2017. </a:t>
            </a:r>
            <a:endParaRPr lang="en-AU" b="1" u="sng" baseline="0" dirty="0"/>
          </a:p>
          <a:p>
            <a:endParaRPr lang="en-AU" baseline="0" dirty="0"/>
          </a:p>
          <a:p>
            <a:r>
              <a:rPr lang="en-AU" b="1" u="sng" baseline="0" dirty="0"/>
              <a:t>Speaking points:  </a:t>
            </a:r>
          </a:p>
          <a:p>
            <a:pPr marL="171450" indent="-171450">
              <a:buFont typeface="Arial" panose="020B0604020202020204" pitchFamily="34" charset="0"/>
              <a:buChar char="•"/>
            </a:pPr>
            <a:r>
              <a:rPr lang="en-AU" baseline="0" dirty="0"/>
              <a:t>Highlight Victims of DFV, Elder Abuse and Dangerous Operation of a motor vehicle causing GBH or death as new offence categories. </a:t>
            </a:r>
          </a:p>
          <a:p>
            <a:pPr marL="171450" indent="-171450">
              <a:buFont typeface="Arial" panose="020B0604020202020204" pitchFamily="34" charset="0"/>
              <a:buChar char="•"/>
            </a:pPr>
            <a:r>
              <a:rPr lang="en-AU" baseline="0" dirty="0"/>
              <a:t>Include stats of how many victims (approx. 30,000 offence against the person and 30,000 DFV Applications) versus how many referrals made to VAQ (less than 1,000)</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13</a:t>
            </a:fld>
            <a:endParaRPr lang="en-AU" altLang="en-US"/>
          </a:p>
        </p:txBody>
      </p:sp>
    </p:spTree>
    <p:extLst>
      <p:ext uri="{BB962C8B-B14F-4D97-AF65-F5344CB8AC3E}">
        <p14:creationId xmlns:p14="http://schemas.microsoft.com/office/powerpoint/2010/main" val="303122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solidFill>
                  <a:srgbClr val="FF0000"/>
                </a:solidFill>
              </a:rPr>
              <a:t>Key Message: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rgbClr val="FF0000"/>
                </a:solidFill>
              </a:rPr>
              <a:t>DV Aggrieved referrals and Victim Support – Sexual Assault Referrals will automatically be sent to Victims Assist Queensland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solidFill>
                  <a:srgbClr val="FF0000"/>
                </a:solidFill>
              </a:rPr>
              <a:t>Speakers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rgbClr val="FF0000"/>
                </a:solidFill>
              </a:rPr>
              <a:t>Automated responses only provided where it is safe to do so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latin typeface="Arial" charset="0"/>
                <a:ea typeface="+mn-ea"/>
                <a:cs typeface="+mn-cs"/>
                <a:sym typeface="Wingdings" panose="05000000000000000000" pitchFamily="2" charset="2"/>
              </a:rPr>
              <a:t>All funded providers have a s</a:t>
            </a:r>
            <a:r>
              <a:rPr lang="en-AU" sz="1200" kern="1200" dirty="0">
                <a:solidFill>
                  <a:schemeClr val="tx1"/>
                </a:solidFill>
                <a:latin typeface="Arial" charset="0"/>
                <a:ea typeface="+mn-ea"/>
                <a:cs typeface="+mn-cs"/>
              </a:rPr>
              <a:t>hared obligation to comply with expectations of charter.  In the case of DV and Sexual Assault, these specialist services have</a:t>
            </a:r>
            <a:r>
              <a:rPr lang="en-AU" sz="1200" kern="1200" baseline="0" dirty="0">
                <a:solidFill>
                  <a:schemeClr val="tx1"/>
                </a:solidFill>
                <a:latin typeface="Arial" charset="0"/>
                <a:ea typeface="+mn-ea"/>
                <a:cs typeface="+mn-cs"/>
              </a:rPr>
              <a:t> ability to assist victims in accessing VAQ services.</a:t>
            </a:r>
            <a:endParaRPr lang="en-AU" sz="1200"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15</a:t>
            </a:fld>
            <a:endParaRPr lang="en-AU" altLang="en-US"/>
          </a:p>
        </p:txBody>
      </p:sp>
    </p:spTree>
    <p:extLst>
      <p:ext uri="{BB962C8B-B14F-4D97-AF65-F5344CB8AC3E}">
        <p14:creationId xmlns:p14="http://schemas.microsoft.com/office/powerpoint/2010/main" val="203098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a:t>
            </a:r>
            <a:r>
              <a:rPr lang="en-AU" baseline="0" dirty="0"/>
              <a:t> message:  Some categories prompted </a:t>
            </a:r>
          </a:p>
          <a:p>
            <a:endParaRPr lang="en-AU" baseline="0" dirty="0"/>
          </a:p>
          <a:p>
            <a:endParaRPr lang="en-AU" baseline="0" dirty="0"/>
          </a:p>
          <a:p>
            <a:r>
              <a:rPr lang="en-AU" dirty="0"/>
              <a:t>Speaker points:</a:t>
            </a:r>
          </a:p>
          <a:p>
            <a:r>
              <a:rPr lang="en-AU" dirty="0"/>
              <a:t>Victim Assist question is prompted when the significant or contributing issue selected is any of the following: </a:t>
            </a:r>
          </a:p>
          <a:p>
            <a:endParaRPr lang="en-AU" dirty="0"/>
          </a:p>
          <a:p>
            <a:r>
              <a:rPr lang="en-AU" dirty="0"/>
              <a:t>•	Aged support – elder abuse </a:t>
            </a:r>
          </a:p>
          <a:p>
            <a:r>
              <a:rPr lang="en-AU" dirty="0"/>
              <a:t>•	Court support for victims of crime – court support </a:t>
            </a:r>
          </a:p>
          <a:p>
            <a:r>
              <a:rPr lang="en-AU" dirty="0"/>
              <a:t>•	Legal Advice</a:t>
            </a:r>
          </a:p>
          <a:p>
            <a:r>
              <a:rPr lang="en-AU" dirty="0"/>
              <a:t>•	Sudden death support (family/friends</a:t>
            </a:r>
          </a:p>
          <a:p>
            <a:r>
              <a:rPr lang="en-AU" dirty="0"/>
              <a:t>•	Victim support – other offences against the person </a:t>
            </a:r>
          </a:p>
          <a:p>
            <a:r>
              <a:rPr lang="en-AU" dirty="0"/>
              <a:t>•	Victim support – victim of offender with mental illness </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16</a:t>
            </a:fld>
            <a:endParaRPr lang="en-AU" altLang="en-US"/>
          </a:p>
        </p:txBody>
      </p:sp>
    </p:spTree>
    <p:extLst>
      <p:ext uri="{BB962C8B-B14F-4D97-AF65-F5344CB8AC3E}">
        <p14:creationId xmlns:p14="http://schemas.microsoft.com/office/powerpoint/2010/main" val="294604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Key message:</a:t>
            </a:r>
            <a:r>
              <a:rPr lang="en-AU" baseline="0" dirty="0"/>
              <a:t>  </a:t>
            </a:r>
            <a:r>
              <a:rPr lang="en-AU" dirty="0">
                <a:solidFill>
                  <a:srgbClr val="FF0000"/>
                </a:solidFill>
              </a:rPr>
              <a:t>Capacity to submit referral as ‘make contact’ or ‘provide info only’</a:t>
            </a:r>
          </a:p>
          <a:p>
            <a:endParaRPr lang="en-AU" baseline="0" dirty="0"/>
          </a:p>
          <a:p>
            <a:r>
              <a:rPr lang="en-AU" baseline="0" dirty="0"/>
              <a:t>Speaker points:</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17</a:t>
            </a:fld>
            <a:endParaRPr lang="en-AU" altLang="en-US"/>
          </a:p>
        </p:txBody>
      </p:sp>
    </p:spTree>
    <p:extLst>
      <p:ext uri="{BB962C8B-B14F-4D97-AF65-F5344CB8AC3E}">
        <p14:creationId xmlns:p14="http://schemas.microsoft.com/office/powerpoint/2010/main" val="423361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  Capacity to deselect if client does not wish</a:t>
            </a:r>
            <a:r>
              <a:rPr lang="en-AU" baseline="0" dirty="0"/>
              <a:t> referral to be automatically sent to Victim Assist Queensland</a:t>
            </a:r>
            <a:endParaRPr lang="en-AU" dirty="0"/>
          </a:p>
          <a:p>
            <a:endParaRPr lang="en-AU" baseline="0" dirty="0"/>
          </a:p>
          <a:p>
            <a:r>
              <a:rPr lang="en-AU" baseline="0" dirty="0"/>
              <a:t>Speaker points:</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18</a:t>
            </a:fld>
            <a:endParaRPr lang="en-AU" altLang="en-US"/>
          </a:p>
        </p:txBody>
      </p:sp>
    </p:spTree>
    <p:extLst>
      <p:ext uri="{BB962C8B-B14F-4D97-AF65-F5344CB8AC3E}">
        <p14:creationId xmlns:p14="http://schemas.microsoft.com/office/powerpoint/2010/main" val="267136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dirty="0"/>
              <a:t>Declined referrals should</a:t>
            </a:r>
            <a:r>
              <a:rPr lang="en-AU" baseline="0" dirty="0"/>
              <a:t> be recorded</a:t>
            </a:r>
            <a:endParaRPr lang="en-AU" dirty="0"/>
          </a:p>
          <a:p>
            <a:endParaRPr lang="en-AU" dirty="0"/>
          </a:p>
          <a:p>
            <a:r>
              <a:rPr lang="en-AU" b="1" dirty="0"/>
              <a:t>Speaker Notes</a:t>
            </a:r>
          </a:p>
          <a:p>
            <a:r>
              <a:rPr lang="en-AU" dirty="0"/>
              <a:t>New</a:t>
            </a:r>
            <a:r>
              <a:rPr lang="en-AU" baseline="0" dirty="0"/>
              <a:t> functionality has recently been released in QPRIME that captures the Referral type for declined referrals.  </a:t>
            </a:r>
          </a:p>
          <a:p>
            <a:endParaRPr lang="en-AU" baseline="0" dirty="0"/>
          </a:p>
          <a:p>
            <a:r>
              <a:rPr lang="en-AU" baseline="0" dirty="0"/>
              <a:t>As QPS has an obligation under the Charter of Victims’ Rights to provide information on support services, it is important that the offer of a referral is made. Where a victim declines the offer, then the Declined Referral should be recorded in QPRIME.  </a:t>
            </a:r>
          </a:p>
          <a:p>
            <a:endParaRPr lang="en-AU" baseline="0" dirty="0"/>
          </a:p>
          <a:p>
            <a:r>
              <a:rPr lang="en-AU" baseline="0" dirty="0"/>
              <a:t>Remember that under the Charter, victims are encouraged to make complaints where they do not believe the Charter has been adhered to.  Recording the offer of a referral is an important risk mitigation to cover individual officers in the event of a complaint.</a:t>
            </a:r>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19</a:t>
            </a:fld>
            <a:endParaRPr lang="en-AU" altLang="en-US"/>
          </a:p>
        </p:txBody>
      </p:sp>
    </p:spTree>
    <p:extLst>
      <p:ext uri="{BB962C8B-B14F-4D97-AF65-F5344CB8AC3E}">
        <p14:creationId xmlns:p14="http://schemas.microsoft.com/office/powerpoint/2010/main" val="323250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LAQ sub contracting women</a:t>
            </a:r>
            <a:r>
              <a:rPr lang="en-AU" baseline="0" dirty="0"/>
              <a:t> victims to Women’s legal service</a:t>
            </a:r>
          </a:p>
          <a:p>
            <a:endParaRPr lang="en-AU" baseline="0" dirty="0"/>
          </a:p>
          <a:p>
            <a:r>
              <a:rPr lang="en-AU" baseline="0" dirty="0"/>
              <a:t>Currently going to LAQ as Legal Advice – Criminal</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20</a:t>
            </a:fld>
            <a:endParaRPr lang="en-AU" altLang="en-US"/>
          </a:p>
        </p:txBody>
      </p:sp>
    </p:spTree>
    <p:extLst>
      <p:ext uri="{BB962C8B-B14F-4D97-AF65-F5344CB8AC3E}">
        <p14:creationId xmlns:p14="http://schemas.microsoft.com/office/powerpoint/2010/main" val="148538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Legislation</a:t>
            </a:r>
            <a:r>
              <a:rPr lang="en-AU" baseline="0" dirty="0"/>
              <a:t> changes enacted in 2017 has put increased focus on QPS strategies and actions to support victims.</a:t>
            </a:r>
          </a:p>
          <a:p>
            <a:endParaRPr lang="en-AU" baseline="0" dirty="0"/>
          </a:p>
          <a:p>
            <a:r>
              <a:rPr lang="en-AU" baseline="0" dirty="0"/>
              <a:t>This presentation will outline those changes and the nexus between QPS’ response to the legislation and the Police Referrals Program</a:t>
            </a:r>
          </a:p>
          <a:p>
            <a:endParaRPr lang="en-AU" baseline="0" dirty="0"/>
          </a:p>
          <a:p>
            <a:r>
              <a:rPr lang="en-AU" dirty="0"/>
              <a:t>It</a:t>
            </a:r>
            <a:r>
              <a:rPr lang="en-AU" baseline="0" dirty="0"/>
              <a:t> is important to e</a:t>
            </a:r>
            <a:r>
              <a:rPr lang="en-AU" dirty="0"/>
              <a:t>mphasise the commitment of members to supporting</a:t>
            </a:r>
            <a:r>
              <a:rPr lang="en-AU" baseline="0" dirty="0"/>
              <a:t> victims – rather than being solely focussed on offenders.  Sometimes this requires a cultural shift by members, and the recent change in legislation provides an opportunity to put a spotlight on how we respond, as a Service.</a:t>
            </a:r>
          </a:p>
          <a:p>
            <a:endParaRPr lang="en-AU" baseline="0" dirty="0"/>
          </a:p>
          <a:p>
            <a:r>
              <a:rPr lang="en-AU" baseline="0" dirty="0"/>
              <a:t>This presentation will hopefully assist you in championing the change with those at the frontline.  </a:t>
            </a:r>
          </a:p>
          <a:p>
            <a:endParaRPr lang="en-AU" baseline="0" dirty="0"/>
          </a:p>
          <a:p>
            <a:r>
              <a:rPr lang="en-US" altLang="en-US" dirty="0">
                <a:latin typeface="Arial" panose="020B0604020202020204" pitchFamily="34" charset="0"/>
              </a:rPr>
              <a:t>Essentially this presentation is about how we can:</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support you to ….</a:t>
            </a:r>
          </a:p>
          <a:p>
            <a:pPr marL="171450" indent="-171450">
              <a:buFont typeface="Arial" panose="020B0604020202020204" pitchFamily="34" charset="0"/>
              <a:buChar char="•"/>
            </a:pPr>
            <a:r>
              <a:rPr lang="en-US" altLang="en-US" dirty="0">
                <a:latin typeface="Arial" panose="020B0604020202020204" pitchFamily="34" charset="0"/>
              </a:rPr>
              <a:t>support your troops to ….</a:t>
            </a:r>
          </a:p>
          <a:p>
            <a:pPr marL="171450" indent="-171450">
              <a:buFont typeface="Arial" panose="020B0604020202020204" pitchFamily="34" charset="0"/>
              <a:buChar char="•"/>
            </a:pPr>
            <a:r>
              <a:rPr lang="en-US" altLang="en-US" dirty="0">
                <a:latin typeface="Arial" panose="020B0604020202020204" pitchFamily="34" charset="0"/>
              </a:rPr>
              <a:t>support</a:t>
            </a:r>
            <a:r>
              <a:rPr lang="en-US" altLang="en-US" baseline="0" dirty="0">
                <a:latin typeface="Arial" panose="020B0604020202020204" pitchFamily="34" charset="0"/>
              </a:rPr>
              <a:t> victims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2</a:t>
            </a:fld>
            <a:endParaRPr lang="en-AU" altLang="en-US"/>
          </a:p>
        </p:txBody>
      </p:sp>
    </p:spTree>
    <p:extLst>
      <p:ext uri="{BB962C8B-B14F-4D97-AF65-F5344CB8AC3E}">
        <p14:creationId xmlns:p14="http://schemas.microsoft.com/office/powerpoint/2010/main" val="2984819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21</a:t>
            </a:fld>
            <a:endParaRPr lang="en-AU" altLang="en-US"/>
          </a:p>
        </p:txBody>
      </p:sp>
    </p:spTree>
    <p:extLst>
      <p:ext uri="{BB962C8B-B14F-4D97-AF65-F5344CB8AC3E}">
        <p14:creationId xmlns:p14="http://schemas.microsoft.com/office/powerpoint/2010/main" val="2779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23</a:t>
            </a:fld>
            <a:endParaRPr lang="en-AU" altLang="en-US"/>
          </a:p>
        </p:txBody>
      </p:sp>
    </p:spTree>
    <p:extLst>
      <p:ext uri="{BB962C8B-B14F-4D97-AF65-F5344CB8AC3E}">
        <p14:creationId xmlns:p14="http://schemas.microsoft.com/office/powerpoint/2010/main" val="109283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24</a:t>
            </a:fld>
            <a:endParaRPr lang="en-AU" altLang="en-US"/>
          </a:p>
        </p:txBody>
      </p:sp>
    </p:spTree>
    <p:extLst>
      <p:ext uri="{BB962C8B-B14F-4D97-AF65-F5344CB8AC3E}">
        <p14:creationId xmlns:p14="http://schemas.microsoft.com/office/powerpoint/2010/main" val="333363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all know</a:t>
            </a:r>
            <a:r>
              <a:rPr lang="en-AU" baseline="0" dirty="0"/>
              <a:t> that the impact of offenders is far reaching.  </a:t>
            </a:r>
          </a:p>
          <a:p>
            <a:endParaRPr lang="en-AU" baseline="0" dirty="0"/>
          </a:p>
          <a:p>
            <a:r>
              <a:rPr lang="en-AU" dirty="0"/>
              <a:t>This</a:t>
            </a:r>
            <a:r>
              <a:rPr lang="en-AU" baseline="0" dirty="0"/>
              <a:t> impact has been highlighted by the Not Now, Not Ever Report and the </a:t>
            </a:r>
            <a:r>
              <a:rPr lang="en-AU" baseline="0" dirty="0" err="1"/>
              <a:t>Carmody</a:t>
            </a:r>
            <a:r>
              <a:rPr lang="en-AU" baseline="0" dirty="0"/>
              <a:t> Child Protection Commission of Inquiry.</a:t>
            </a:r>
          </a:p>
          <a:p>
            <a:endParaRPr lang="en-AU" baseline="0" dirty="0"/>
          </a:p>
          <a:p>
            <a:r>
              <a:rPr lang="en-AU" baseline="0" dirty="0"/>
              <a:t>The Commission highlighted that domestic violence is a key parental risk factor associated with child abuse and neglect, and a contributor to over-representation of Aboriginal and Torres Strait Islander families in the child protection system.  </a:t>
            </a:r>
          </a:p>
          <a:p>
            <a:endParaRPr lang="en-AU" baseline="0" dirty="0"/>
          </a:p>
          <a:p>
            <a:r>
              <a:rPr lang="en-AU" baseline="0" dirty="0">
                <a:solidFill>
                  <a:srgbClr val="FF0000"/>
                </a:solidFill>
              </a:rPr>
              <a:t>Notably, the Commission found children living with family violence are more likely to be victims or perpetrators of abuse </a:t>
            </a:r>
          </a:p>
          <a:p>
            <a:endParaRPr lang="en-AU" baseline="0" dirty="0"/>
          </a:p>
          <a:p>
            <a:r>
              <a:rPr lang="en-AU" b="1" baseline="0" dirty="0"/>
              <a:t>Presenters story:  </a:t>
            </a:r>
            <a:r>
              <a:rPr lang="en-AU" baseline="0" dirty="0"/>
              <a:t>I know from my own experiences the positive outcomes that come from proactive interventions when working with victims of circumstance. In particular, one experience resonates from my time working in Mackay District where a series of interventions, I believe, ensured that kids growing up in a young family avoided being caught up in offending behaviour.  </a:t>
            </a:r>
          </a:p>
          <a:p>
            <a:endParaRPr lang="en-AU" baseline="0" dirty="0"/>
          </a:p>
          <a:p>
            <a:r>
              <a:rPr lang="en-AU" baseline="0" dirty="0"/>
              <a:t>I’m sure we all have our own stories of the positive impacts policing makes to the lives of victims, and I encourage you to share that perspective with your troops as part of promoting QPS proactive response to supporting victims of crime.</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3</a:t>
            </a:fld>
            <a:endParaRPr lang="en-AU" altLang="en-US"/>
          </a:p>
        </p:txBody>
      </p:sp>
    </p:spTree>
    <p:extLst>
      <p:ext uri="{BB962C8B-B14F-4D97-AF65-F5344CB8AC3E}">
        <p14:creationId xmlns:p14="http://schemas.microsoft.com/office/powerpoint/2010/main" val="299842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Is it </a:t>
            </a:r>
            <a:r>
              <a:rPr lang="en-AU" dirty="0" err="1"/>
              <a:t>realy</a:t>
            </a:r>
            <a:r>
              <a:rPr lang="en-AU" dirty="0"/>
              <a:t> the Police job to do this.</a:t>
            </a:r>
          </a:p>
          <a:p>
            <a:endParaRPr lang="en-AU" dirty="0"/>
          </a:p>
          <a:p>
            <a:r>
              <a:rPr lang="en-AU" dirty="0"/>
              <a:t>Over 1 million contacts per year </a:t>
            </a:r>
          </a:p>
          <a:p>
            <a:endParaRPr lang="en-AU" dirty="0"/>
          </a:p>
          <a:p>
            <a:r>
              <a:rPr lang="en-AU" dirty="0"/>
              <a:t>PACFAB experience</a:t>
            </a:r>
            <a:r>
              <a:rPr lang="en-AU" baseline="0" dirty="0"/>
              <a:t> in 1998 being told we shouldn’t be spending our time on social work, we are police officers not social workers. </a:t>
            </a:r>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4</a:t>
            </a:fld>
            <a:endParaRPr lang="en-AU" altLang="en-US"/>
          </a:p>
        </p:txBody>
      </p:sp>
    </p:spTree>
    <p:extLst>
      <p:ext uri="{BB962C8B-B14F-4D97-AF65-F5344CB8AC3E}">
        <p14:creationId xmlns:p14="http://schemas.microsoft.com/office/powerpoint/2010/main" val="160259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a:t>
            </a:r>
            <a:r>
              <a:rPr lang="en-AU" baseline="0" dirty="0"/>
              <a:t>  There is a benefit across policing by taking a victim centred approach </a:t>
            </a:r>
            <a:endParaRPr lang="en-AU" dirty="0"/>
          </a:p>
          <a:p>
            <a:endParaRPr lang="en-AU" baseline="0" dirty="0"/>
          </a:p>
          <a:p>
            <a:r>
              <a:rPr lang="en-AU" baseline="0" dirty="0"/>
              <a:t>Speaker points:</a:t>
            </a:r>
          </a:p>
          <a:p>
            <a:r>
              <a:rPr lang="en-AU" dirty="0"/>
              <a:t>Crime doesn’t just occur.  There are a range of underlying</a:t>
            </a:r>
            <a:r>
              <a:rPr lang="en-AU" baseline="0" dirty="0"/>
              <a:t> issues impacting on the lives of individuals that can significantly increase the likelihood of them either offending or being a victim of crime, </a:t>
            </a:r>
            <a:r>
              <a:rPr lang="en-AU" baseline="0" dirty="0" err="1"/>
              <a:t>eg</a:t>
            </a:r>
            <a:r>
              <a:rPr lang="en-AU" baseline="0" dirty="0"/>
              <a:t> drug and alcohol abuse, mental illness or experiencing domestic violence</a:t>
            </a:r>
          </a:p>
          <a:p>
            <a:endParaRPr lang="en-AU" baseline="0" dirty="0"/>
          </a:p>
          <a:p>
            <a:r>
              <a:rPr lang="en-AU" baseline="0" dirty="0"/>
              <a:t>By using Police Referrals to direct at-risk clients to relevant support services, there is an opportunity for these issues to be addressed.  Pro-active prevention means at-risk clients are engaged to achieve more sustainable outcomes.</a:t>
            </a:r>
          </a:p>
          <a:p>
            <a:endParaRPr lang="en-AU" baseline="0" dirty="0"/>
          </a:p>
          <a:p>
            <a:r>
              <a:rPr lang="en-AU" baseline="0" dirty="0"/>
              <a:t>The impact of these individuals being assisted has a direct impact on QPS responses.  We can expect stronger witnesses through prosecution processes, reduced recidivism and </a:t>
            </a:r>
            <a:r>
              <a:rPr lang="en-AU" baseline="0" dirty="0" err="1"/>
              <a:t>revictimisation</a:t>
            </a:r>
            <a:r>
              <a:rPr lang="en-AU" baseline="0" dirty="0"/>
              <a:t>.  Overall, this equates to reduced repeat calls for service and therefore more productive use of police time.</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5</a:t>
            </a:fld>
            <a:endParaRPr lang="en-AU" altLang="en-US"/>
          </a:p>
        </p:txBody>
      </p:sp>
    </p:spTree>
    <p:extLst>
      <p:ext uri="{BB962C8B-B14F-4D97-AF65-F5344CB8AC3E}">
        <p14:creationId xmlns:p14="http://schemas.microsoft.com/office/powerpoint/2010/main" val="138498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  The way Police interact with Victims of Crime is a recurrent theme within the QPS Strategic Plan 2017-2021</a:t>
            </a:r>
          </a:p>
          <a:p>
            <a:endParaRPr lang="en-AU" dirty="0"/>
          </a:p>
          <a:p>
            <a:r>
              <a:rPr lang="en-AU" dirty="0"/>
              <a:t>Speaker points:</a:t>
            </a:r>
          </a:p>
          <a:p>
            <a:r>
              <a:rPr lang="en-AU" dirty="0"/>
              <a:t>Our two Strategies under Make the Community Safer</a:t>
            </a:r>
          </a:p>
          <a:p>
            <a:endParaRPr lang="en-AU" dirty="0"/>
          </a:p>
          <a:p>
            <a:r>
              <a:rPr lang="en-AU" dirty="0"/>
              <a:t>The two Performance Indicators on the left hand side about community satisfaction and public perception. </a:t>
            </a:r>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6</a:t>
            </a:fld>
            <a:endParaRPr lang="en-AU" altLang="en-US"/>
          </a:p>
        </p:txBody>
      </p:sp>
    </p:spTree>
    <p:extLst>
      <p:ext uri="{BB962C8B-B14F-4D97-AF65-F5344CB8AC3E}">
        <p14:creationId xmlns:p14="http://schemas.microsoft.com/office/powerpoint/2010/main" val="12704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Key message:  </a:t>
            </a:r>
            <a:r>
              <a:rPr lang="en-AU" b="0" u="none" dirty="0"/>
              <a:t>In</a:t>
            </a:r>
            <a:r>
              <a:rPr lang="en-AU" b="0" u="none" baseline="0" dirty="0"/>
              <a:t> 2017 there were a number of changes to legislation that created a greater onus on Police in their dealings with victims. </a:t>
            </a:r>
            <a:endParaRPr lang="en-AU" b="1" u="sng" dirty="0"/>
          </a:p>
          <a:p>
            <a:endParaRPr lang="en-AU" baseline="0" dirty="0"/>
          </a:p>
          <a:p>
            <a:r>
              <a:rPr lang="en-AU" b="1" u="sng" baseline="0" dirty="0"/>
              <a:t>Speaker points:</a:t>
            </a:r>
          </a:p>
          <a:p>
            <a:r>
              <a:rPr lang="en-AU" u="sng" baseline="0" dirty="0"/>
              <a:t>Bail Act </a:t>
            </a:r>
            <a:r>
              <a:rPr lang="en-AU" baseline="0" dirty="0"/>
              <a:t>– Section 11 and 16 in relation to changes to Bail Conditions and Refusal of Bail. </a:t>
            </a:r>
          </a:p>
          <a:p>
            <a:endParaRPr lang="en-AU" baseline="0" dirty="0"/>
          </a:p>
          <a:p>
            <a:r>
              <a:rPr lang="en-AU" u="sng" baseline="0" dirty="0"/>
              <a:t>Domestic and Family Violence Protection Act</a:t>
            </a:r>
            <a:r>
              <a:rPr lang="en-AU" baseline="0" dirty="0"/>
              <a:t>.  - Multiple changes from way Police deal with DFV incidents through PPNs, new National DV Orders Recognition and information sharing.  For us in particular S169F providing police the power to provide referral information to Specialist DFV Service Providers without the persons consent. </a:t>
            </a:r>
          </a:p>
          <a:p>
            <a:endParaRPr lang="en-AU" baseline="0" dirty="0"/>
          </a:p>
          <a:p>
            <a:r>
              <a:rPr lang="en-AU" u="sng" baseline="0" dirty="0"/>
              <a:t>Victims of Crime Assistance Act     </a:t>
            </a:r>
            <a:r>
              <a:rPr lang="en-AU" baseline="0" dirty="0"/>
              <a:t>- Places an onus on Police to be proactive in keeping victims of an Act of Violence informed</a:t>
            </a:r>
          </a:p>
          <a:p>
            <a:r>
              <a:rPr lang="en-AU" baseline="0" dirty="0"/>
              <a:t>  	                               - Creation of the Charter of Victims Rights</a:t>
            </a:r>
          </a:p>
          <a:p>
            <a:r>
              <a:rPr lang="en-AU" baseline="0" dirty="0"/>
              <a:t>		       - Added victims of all DFV, Elder Abuse and Dangerous Drive causing death or GBH to </a:t>
            </a:r>
            <a:r>
              <a:rPr lang="en-AU" baseline="0" dirty="0" err="1"/>
              <a:t>defn</a:t>
            </a:r>
            <a:r>
              <a:rPr lang="en-AU" baseline="0" dirty="0"/>
              <a:t> of Victim</a:t>
            </a:r>
          </a:p>
          <a:p>
            <a:r>
              <a:rPr lang="en-AU" baseline="0" dirty="0"/>
              <a:t>		       - All Victims of Crime to be able to provide Victim Impact Statement at time of sentencing</a:t>
            </a:r>
          </a:p>
          <a:p>
            <a:endParaRPr lang="en-AU" baseline="0" dirty="0"/>
          </a:p>
          <a:p>
            <a:r>
              <a:rPr lang="en-AU" u="sng" baseline="0" dirty="0"/>
              <a:t>Evidence Act </a:t>
            </a:r>
            <a:r>
              <a:rPr lang="en-AU" baseline="0" dirty="0"/>
              <a:t>                                 - Sexual Assault Counselling Privilege – Informed consent to release documentation, police are 		         		                                 required to ensure that the victim has been offered legal support in making a decision re consent. </a:t>
            </a: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7</a:t>
            </a:fld>
            <a:endParaRPr lang="en-AU" altLang="en-US"/>
          </a:p>
        </p:txBody>
      </p:sp>
    </p:spTree>
    <p:extLst>
      <p:ext uri="{BB962C8B-B14F-4D97-AF65-F5344CB8AC3E}">
        <p14:creationId xmlns:p14="http://schemas.microsoft.com/office/powerpoint/2010/main" val="163626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  </a:t>
            </a:r>
          </a:p>
          <a:p>
            <a:r>
              <a:rPr lang="en-AU" baseline="0" dirty="0"/>
              <a:t>All QPS members have obligations under the Charter of Victims’ Rights – which are included within the legislation</a:t>
            </a:r>
          </a:p>
          <a:p>
            <a:endParaRPr lang="en-AU" b="1" baseline="0" dirty="0"/>
          </a:p>
          <a:p>
            <a:r>
              <a:rPr lang="en-AU" b="1" baseline="0" dirty="0"/>
              <a:t>Speaker points:</a:t>
            </a:r>
          </a:p>
          <a:p>
            <a:r>
              <a:rPr lang="en-AU" dirty="0"/>
              <a:t>Informing</a:t>
            </a:r>
            <a:r>
              <a:rPr lang="en-AU" baseline="0" dirty="0"/>
              <a:t> victims of and services available to them is achieved through offering a referral.  Ensure that all declined offers are recorded in QPRIME as a declined Victim Assist referral. </a:t>
            </a:r>
          </a:p>
          <a:p>
            <a:endParaRPr lang="en-AU" baseline="0" dirty="0"/>
          </a:p>
          <a:p>
            <a:r>
              <a:rPr lang="en-AU" baseline="0" dirty="0"/>
              <a:t>Similarly if an offer for court support is declined ensure the declined referral is recorded in QPRIME as a decline Court Support referral. </a:t>
            </a:r>
            <a:endParaRPr lang="en-AU" dirty="0"/>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8</a:t>
            </a:fld>
            <a:endParaRPr lang="en-AU" altLang="en-US"/>
          </a:p>
        </p:txBody>
      </p:sp>
    </p:spTree>
    <p:extLst>
      <p:ext uri="{BB962C8B-B14F-4D97-AF65-F5344CB8AC3E}">
        <p14:creationId xmlns:p14="http://schemas.microsoft.com/office/powerpoint/2010/main" val="384568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  </a:t>
            </a:r>
          </a:p>
          <a:p>
            <a:r>
              <a:rPr lang="en-AU" dirty="0"/>
              <a:t>The Police Referral Program</a:t>
            </a:r>
            <a:r>
              <a:rPr lang="en-AU" baseline="0" dirty="0"/>
              <a:t> is now well established and is being leveraged to ensure that QPS meets its legislative obligations</a:t>
            </a:r>
            <a:endParaRPr lang="en-AU" dirty="0"/>
          </a:p>
          <a:p>
            <a:endParaRPr lang="en-AU" baseline="0" dirty="0"/>
          </a:p>
          <a:p>
            <a:r>
              <a:rPr lang="en-AU" baseline="0" dirty="0"/>
              <a:t>Speaker points</a:t>
            </a:r>
          </a:p>
          <a:p>
            <a:endParaRPr lang="en-AU" baseline="0" dirty="0"/>
          </a:p>
          <a:p>
            <a:pPr marL="342900" indent="-342900">
              <a:spcBef>
                <a:spcPct val="20000"/>
              </a:spcBef>
              <a:buClr>
                <a:schemeClr val="bg2"/>
              </a:buClr>
              <a:buSzPct val="75000"/>
              <a:buFont typeface="Wingdings" panose="05000000000000000000" pitchFamily="2" charset="2"/>
              <a:buChar char="n"/>
            </a:pPr>
            <a:r>
              <a:rPr lang="en-AU" sz="2800" kern="1200" dirty="0">
                <a:solidFill>
                  <a:schemeClr val="tx1"/>
                </a:solidFill>
                <a:latin typeface="Arial" charset="0"/>
                <a:ea typeface="+mn-ea"/>
                <a:cs typeface="+mn-cs"/>
              </a:rPr>
              <a:t>Referrals program includes</a:t>
            </a:r>
          </a:p>
          <a:p>
            <a:pPr marL="742950" lvl="1" indent="-285750">
              <a:spcBef>
                <a:spcPct val="20000"/>
              </a:spcBef>
              <a:buClr>
                <a:schemeClr val="accent2"/>
              </a:buClr>
              <a:buSzPct val="80000"/>
              <a:buFont typeface="Wingdings" panose="05000000000000000000" pitchFamily="2" charset="2"/>
              <a:buChar char="¨"/>
            </a:pPr>
            <a:r>
              <a:rPr lang="en-AU" dirty="0">
                <a:sym typeface="Wingdings" panose="05000000000000000000" pitchFamily="2" charset="2"/>
              </a:rPr>
              <a:t>450 service providers </a:t>
            </a:r>
            <a:r>
              <a:rPr lang="en-AU" dirty="0" err="1">
                <a:sym typeface="Wingdings" panose="05000000000000000000" pitchFamily="2" charset="2"/>
              </a:rPr>
              <a:t>statewide</a:t>
            </a:r>
            <a:endParaRPr lang="en-AU" dirty="0">
              <a:sym typeface="Wingdings" panose="05000000000000000000" pitchFamily="2" charset="2"/>
            </a:endParaRPr>
          </a:p>
          <a:p>
            <a:pPr marL="1257300" lvl="2" indent="-342900">
              <a:spcBef>
                <a:spcPct val="20000"/>
              </a:spcBef>
              <a:buClr>
                <a:schemeClr val="accent2"/>
              </a:buClr>
              <a:buSzPct val="80000"/>
              <a:buFont typeface="Wingdings" panose="05000000000000000000" pitchFamily="2" charset="2"/>
              <a:buChar char="§"/>
            </a:pPr>
            <a:r>
              <a:rPr lang="en-AU" sz="1200" kern="1200" dirty="0">
                <a:solidFill>
                  <a:schemeClr val="tx1"/>
                </a:solidFill>
                <a:latin typeface="Arial" charset="0"/>
                <a:ea typeface="+mn-ea"/>
                <a:cs typeface="+mn-cs"/>
              </a:rPr>
              <a:t>Victim Assist Queensland</a:t>
            </a:r>
            <a:endParaRPr lang="en-AU" sz="1200" kern="1200" dirty="0">
              <a:solidFill>
                <a:schemeClr val="tx1"/>
              </a:solidFill>
              <a:latin typeface="Arial" charset="0"/>
              <a:ea typeface="+mn-ea"/>
              <a:cs typeface="+mn-cs"/>
              <a:sym typeface="Wingdings" panose="05000000000000000000" pitchFamily="2" charset="2"/>
            </a:endParaRPr>
          </a:p>
          <a:p>
            <a:pPr marL="342900" indent="-342900">
              <a:spcBef>
                <a:spcPct val="20000"/>
              </a:spcBef>
              <a:buClr>
                <a:schemeClr val="bg2"/>
              </a:buClr>
              <a:buSzPct val="75000"/>
              <a:buFont typeface="Wingdings" panose="05000000000000000000" pitchFamily="2" charset="2"/>
              <a:buChar char="n"/>
            </a:pPr>
            <a:r>
              <a:rPr lang="en-AU" sz="2800" kern="1200" dirty="0">
                <a:solidFill>
                  <a:schemeClr val="tx1"/>
                </a:solidFill>
                <a:latin typeface="Arial" charset="0"/>
                <a:ea typeface="+mn-ea"/>
                <a:cs typeface="+mn-cs"/>
              </a:rPr>
              <a:t>Network of providers continually refreshed </a:t>
            </a:r>
          </a:p>
          <a:p>
            <a:pPr marL="742950" lvl="1" indent="-285750">
              <a:spcBef>
                <a:spcPct val="20000"/>
              </a:spcBef>
              <a:buClr>
                <a:schemeClr val="accent2"/>
              </a:buClr>
              <a:buSzPct val="80000"/>
              <a:buFont typeface="Wingdings" panose="05000000000000000000" pitchFamily="2" charset="2"/>
              <a:buChar char="¨"/>
            </a:pPr>
            <a:r>
              <a:rPr lang="en-AU" sz="1200" kern="1200" dirty="0">
                <a:solidFill>
                  <a:schemeClr val="tx1"/>
                </a:solidFill>
                <a:latin typeface="Arial" charset="0"/>
                <a:ea typeface="+mn-ea"/>
                <a:cs typeface="+mn-cs"/>
              </a:rPr>
              <a:t>on advice of funding agencies</a:t>
            </a:r>
          </a:p>
          <a:p>
            <a:pPr marL="742950" lvl="1" indent="-285750">
              <a:spcBef>
                <a:spcPct val="20000"/>
              </a:spcBef>
              <a:buClr>
                <a:schemeClr val="accent2"/>
              </a:buClr>
              <a:buSzPct val="80000"/>
              <a:buFont typeface="Wingdings" panose="05000000000000000000" pitchFamily="2" charset="2"/>
              <a:buChar char="¨"/>
            </a:pPr>
            <a:r>
              <a:rPr lang="en-AU" sz="1200" kern="1200" dirty="0">
                <a:solidFill>
                  <a:schemeClr val="tx1"/>
                </a:solidFill>
                <a:latin typeface="Arial" charset="0"/>
                <a:ea typeface="+mn-ea"/>
                <a:cs typeface="+mn-cs"/>
              </a:rPr>
              <a:t>on advice of Districts and local police</a:t>
            </a:r>
          </a:p>
        </p:txBody>
      </p:sp>
      <p:sp>
        <p:nvSpPr>
          <p:cNvPr id="4" name="Slide Number Placeholder 3"/>
          <p:cNvSpPr>
            <a:spLocks noGrp="1"/>
          </p:cNvSpPr>
          <p:nvPr>
            <p:ph type="sldNum" sz="quarter" idx="10"/>
          </p:nvPr>
        </p:nvSpPr>
        <p:spPr/>
        <p:txBody>
          <a:bodyPr/>
          <a:lstStyle/>
          <a:p>
            <a:pPr>
              <a:defRPr/>
            </a:pPr>
            <a:fld id="{67E83C42-F365-413F-BA07-13283C63F639}" type="slidenum">
              <a:rPr lang="en-AU" altLang="en-US" smtClean="0"/>
              <a:pPr>
                <a:defRPr/>
              </a:pPr>
              <a:t>9</a:t>
            </a:fld>
            <a:endParaRPr lang="en-AU" altLang="en-US"/>
          </a:p>
        </p:txBody>
      </p:sp>
    </p:spTree>
    <p:extLst>
      <p:ext uri="{BB962C8B-B14F-4D97-AF65-F5344CB8AC3E}">
        <p14:creationId xmlns:p14="http://schemas.microsoft.com/office/powerpoint/2010/main" val="3122649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en-US" altLang="en-US">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grpSp>
      </p:grpSp>
      <p:sp>
        <p:nvSpPr>
          <p:cNvPr id="18" name="Rectangle 17"/>
          <p:cNvSpPr>
            <a:spLocks noChangeArrowheads="1"/>
          </p:cNvSpPr>
          <p:nvPr/>
        </p:nvSpPr>
        <p:spPr bwMode="auto">
          <a:xfrm>
            <a:off x="0" y="6400800"/>
            <a:ext cx="9144000" cy="45720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p>
        </p:txBody>
      </p:sp>
      <p:sp>
        <p:nvSpPr>
          <p:cNvPr id="19" name="Oval 19"/>
          <p:cNvSpPr>
            <a:spLocks noChangeArrowheads="1"/>
          </p:cNvSpPr>
          <p:nvPr/>
        </p:nvSpPr>
        <p:spPr bwMode="auto">
          <a:xfrm>
            <a:off x="76200" y="6858000"/>
            <a:ext cx="762000" cy="76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p>
        </p:txBody>
      </p:sp>
      <p:sp>
        <p:nvSpPr>
          <p:cNvPr id="20" name="Text Box 20"/>
          <p:cNvSpPr txBox="1">
            <a:spLocks noChangeArrowheads="1"/>
          </p:cNvSpPr>
          <p:nvPr/>
        </p:nvSpPr>
        <p:spPr bwMode="auto">
          <a:xfrm>
            <a:off x="144463" y="6602413"/>
            <a:ext cx="6011862" cy="2286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AU" altLang="en-US" sz="900">
                <a:solidFill>
                  <a:schemeClr val="bg1"/>
                </a:solidFill>
              </a:rPr>
              <a:t>© Queensland Police Service. All rights reserved. Confidential.</a:t>
            </a:r>
          </a:p>
        </p:txBody>
      </p:sp>
      <p:grpSp>
        <p:nvGrpSpPr>
          <p:cNvPr id="21" name="Group 25"/>
          <p:cNvGrpSpPr>
            <a:grpSpLocks/>
          </p:cNvGrpSpPr>
          <p:nvPr/>
        </p:nvGrpSpPr>
        <p:grpSpPr bwMode="auto">
          <a:xfrm>
            <a:off x="0" y="6381750"/>
            <a:ext cx="9144000" cy="323850"/>
            <a:chOff x="0" y="4020"/>
            <a:chExt cx="5760" cy="204"/>
          </a:xfrm>
        </p:grpSpPr>
        <p:pic>
          <p:nvPicPr>
            <p:cNvPr id="22" name="Picture 26" descr="checks-long2"/>
            <p:cNvPicPr>
              <a:picLocks noChangeAspect="1" noChangeArrowheads="1"/>
            </p:cNvPicPr>
            <p:nvPr userDrawn="1"/>
          </p:nvPicPr>
          <p:blipFill>
            <a:blip r:embed="rId2">
              <a:clrChange>
                <a:clrFrom>
                  <a:srgbClr val="000066"/>
                </a:clrFrom>
                <a:clrTo>
                  <a:srgbClr val="000066">
                    <a:alpha val="0"/>
                  </a:srgbClr>
                </a:clrTo>
              </a:clrChange>
              <a:extLst>
                <a:ext uri="{28A0092B-C50C-407E-A947-70E740481C1C}">
                  <a14:useLocalDpi xmlns:a14="http://schemas.microsoft.com/office/drawing/2010/main" val="0"/>
                </a:ext>
              </a:extLst>
            </a:blip>
            <a:srcRect/>
            <a:stretch>
              <a:fillRect/>
            </a:stretch>
          </p:blipFill>
          <p:spPr bwMode="auto">
            <a:xfrm>
              <a:off x="0" y="4020"/>
              <a:ext cx="300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checks-long2"/>
            <p:cNvPicPr>
              <a:picLocks noChangeAspect="1" noChangeArrowheads="1"/>
            </p:cNvPicPr>
            <p:nvPr userDrawn="1"/>
          </p:nvPicPr>
          <p:blipFill>
            <a:blip r:embed="rId2">
              <a:clrChange>
                <a:clrFrom>
                  <a:srgbClr val="000066"/>
                </a:clrFrom>
                <a:clrTo>
                  <a:srgbClr val="000066">
                    <a:alpha val="0"/>
                  </a:srgbClr>
                </a:clrTo>
              </a:clrChange>
              <a:extLst>
                <a:ext uri="{28A0092B-C50C-407E-A947-70E740481C1C}">
                  <a14:useLocalDpi xmlns:a14="http://schemas.microsoft.com/office/drawing/2010/main" val="0"/>
                </a:ext>
              </a:extLst>
            </a:blip>
            <a:srcRect l="1994" r="6483"/>
            <a:stretch>
              <a:fillRect/>
            </a:stretch>
          </p:blipFill>
          <p:spPr bwMode="auto">
            <a:xfrm>
              <a:off x="3007" y="4020"/>
              <a:ext cx="275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5" descr="QPS Badge-CMY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61950"/>
            <a:ext cx="11842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14"/>
          <p:cNvSpPr>
            <a:spLocks noGrp="1" noChangeArrowheads="1"/>
          </p:cNvSpPr>
          <p:nvPr>
            <p:ph type="ctrTitle"/>
          </p:nvPr>
        </p:nvSpPr>
        <p:spPr>
          <a:xfrm>
            <a:off x="2843213" y="1773238"/>
            <a:ext cx="6121400" cy="1223962"/>
          </a:xfrm>
        </p:spPr>
        <p:txBody>
          <a:bodyPr anchor="t"/>
          <a:lstStyle>
            <a:lvl1pPr>
              <a:defRPr sz="2800" smtClean="0">
                <a:solidFill>
                  <a:schemeClr val="bg1"/>
                </a:solidFill>
              </a:defRPr>
            </a:lvl1pPr>
          </a:lstStyle>
          <a:p>
            <a:pPr lvl="0"/>
            <a:r>
              <a:rPr lang="en-AU" altLang="en-US" noProof="0"/>
              <a:t>Click to edit Master title style</a:t>
            </a:r>
          </a:p>
        </p:txBody>
      </p:sp>
      <p:sp>
        <p:nvSpPr>
          <p:cNvPr id="107523" name="Rectangle 15"/>
          <p:cNvSpPr>
            <a:spLocks noGrp="1" noChangeArrowheads="1"/>
          </p:cNvSpPr>
          <p:nvPr>
            <p:ph type="subTitle" idx="1"/>
          </p:nvPr>
        </p:nvSpPr>
        <p:spPr>
          <a:xfrm>
            <a:off x="2843213" y="3068638"/>
            <a:ext cx="6121400" cy="1152525"/>
          </a:xfrm>
        </p:spPr>
        <p:txBody>
          <a:bodyPr anchor="b"/>
          <a:lstStyle>
            <a:lvl1pPr marL="0" indent="0">
              <a:buFont typeface="Wingdings" panose="05000000000000000000" pitchFamily="2" charset="2"/>
              <a:buNone/>
              <a:defRPr sz="2000" smtClean="0">
                <a:solidFill>
                  <a:schemeClr val="bg1"/>
                </a:solidFill>
              </a:defRPr>
            </a:lvl1pPr>
          </a:lstStyle>
          <a:p>
            <a:pPr lvl="0"/>
            <a:r>
              <a:rPr lang="en-AU" altLang="en-US" noProof="0"/>
              <a:t>Click to edit Master subtitle style</a:t>
            </a:r>
          </a:p>
        </p:txBody>
      </p:sp>
      <p:sp>
        <p:nvSpPr>
          <p:cNvPr id="25" name="Rectangle 3"/>
          <p:cNvSpPr>
            <a:spLocks noGrp="1" noChangeArrowheads="1"/>
          </p:cNvSpPr>
          <p:nvPr>
            <p:ph type="sldNum" sz="quarter" idx="10"/>
          </p:nvPr>
        </p:nvSpPr>
        <p:spPr/>
        <p:txBody>
          <a:bodyPr/>
          <a:lstStyle>
            <a:lvl1pPr>
              <a:defRPr/>
            </a:lvl1pPr>
          </a:lstStyle>
          <a:p>
            <a:pPr>
              <a:defRPr/>
            </a:pPr>
            <a:fld id="{34B180DD-14D2-45D2-930A-F9E325244B1A}" type="slidenum">
              <a:rPr lang="en-AU" altLang="en-US"/>
              <a:pPr>
                <a:defRPr/>
              </a:pPr>
              <a:t>‹#›</a:t>
            </a:fld>
            <a:endParaRPr lang="en-AU" altLang="en-US"/>
          </a:p>
        </p:txBody>
      </p:sp>
      <p:sp>
        <p:nvSpPr>
          <p:cNvPr id="26" name="Rectangle 16"/>
          <p:cNvSpPr>
            <a:spLocks noGrp="1" noChangeArrowheads="1"/>
          </p:cNvSpPr>
          <p:nvPr>
            <p:ph type="dt" sz="half" idx="11"/>
          </p:nvPr>
        </p:nvSpPr>
        <p:spPr/>
        <p:txBody>
          <a:bodyPr/>
          <a:lstStyle>
            <a:lvl1pPr>
              <a:defRPr/>
            </a:lvl1pPr>
          </a:lstStyle>
          <a:p>
            <a:pPr>
              <a:defRPr/>
            </a:pPr>
            <a:fld id="{76F3397B-B1A8-4502-824A-1183D4C5DD75}" type="datetime1">
              <a:rPr lang="en-AU" altLang="en-US"/>
              <a:pPr>
                <a:defRPr/>
              </a:pPr>
              <a:t>10/04/2018</a:t>
            </a:fld>
            <a:endParaRPr lang="en-AU" altLang="en-US"/>
          </a:p>
        </p:txBody>
      </p:sp>
    </p:spTree>
    <p:extLst>
      <p:ext uri="{BB962C8B-B14F-4D97-AF65-F5344CB8AC3E}">
        <p14:creationId xmlns:p14="http://schemas.microsoft.com/office/powerpoint/2010/main" val="106958690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sldNum" sz="quarter" idx="10"/>
          </p:nvPr>
        </p:nvSpPr>
        <p:spPr>
          <a:ln/>
        </p:spPr>
        <p:txBody>
          <a:bodyPr/>
          <a:lstStyle>
            <a:lvl1pPr>
              <a:defRPr/>
            </a:lvl1pPr>
          </a:lstStyle>
          <a:p>
            <a:pPr>
              <a:defRPr/>
            </a:pPr>
            <a:fld id="{60BC6548-0919-4500-9DF8-A72DC94A95B5}" type="slidenum">
              <a:rPr lang="en-AU" altLang="en-US"/>
              <a:pPr>
                <a:defRPr/>
              </a:pPr>
              <a:t>‹#›</a:t>
            </a:fld>
            <a:endParaRPr lang="en-AU" altLang="en-US"/>
          </a:p>
        </p:txBody>
      </p:sp>
      <p:sp>
        <p:nvSpPr>
          <p:cNvPr id="5" name="Rectangle 16"/>
          <p:cNvSpPr>
            <a:spLocks noGrp="1" noChangeArrowheads="1"/>
          </p:cNvSpPr>
          <p:nvPr>
            <p:ph type="dt" sz="half" idx="11"/>
          </p:nvPr>
        </p:nvSpPr>
        <p:spPr>
          <a:ln/>
        </p:spPr>
        <p:txBody>
          <a:bodyPr/>
          <a:lstStyle>
            <a:lvl1pPr>
              <a:defRPr/>
            </a:lvl1pPr>
          </a:lstStyle>
          <a:p>
            <a:pPr>
              <a:defRPr/>
            </a:pPr>
            <a:fld id="{70004B8B-70CA-44E9-9380-0FFABC7C5B6C}" type="datetime1">
              <a:rPr lang="en-AU" altLang="en-US"/>
              <a:pPr>
                <a:defRPr/>
              </a:pPr>
              <a:t>10/04/2018</a:t>
            </a:fld>
            <a:endParaRPr lang="en-AU" altLang="en-US"/>
          </a:p>
        </p:txBody>
      </p:sp>
    </p:spTree>
    <p:extLst>
      <p:ext uri="{BB962C8B-B14F-4D97-AF65-F5344CB8AC3E}">
        <p14:creationId xmlns:p14="http://schemas.microsoft.com/office/powerpoint/2010/main" val="153279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1825" y="457200"/>
            <a:ext cx="1982788" cy="5410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031875" y="457200"/>
            <a:ext cx="57975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sldNum" sz="quarter" idx="10"/>
          </p:nvPr>
        </p:nvSpPr>
        <p:spPr>
          <a:ln/>
        </p:spPr>
        <p:txBody>
          <a:bodyPr/>
          <a:lstStyle>
            <a:lvl1pPr>
              <a:defRPr/>
            </a:lvl1pPr>
          </a:lstStyle>
          <a:p>
            <a:pPr>
              <a:defRPr/>
            </a:pPr>
            <a:fld id="{133AAE3F-1BDF-4697-8222-8525E9BA4165}" type="slidenum">
              <a:rPr lang="en-AU" altLang="en-US"/>
              <a:pPr>
                <a:defRPr/>
              </a:pPr>
              <a:t>‹#›</a:t>
            </a:fld>
            <a:endParaRPr lang="en-AU" altLang="en-US"/>
          </a:p>
        </p:txBody>
      </p:sp>
      <p:sp>
        <p:nvSpPr>
          <p:cNvPr id="5" name="Rectangle 16"/>
          <p:cNvSpPr>
            <a:spLocks noGrp="1" noChangeArrowheads="1"/>
          </p:cNvSpPr>
          <p:nvPr>
            <p:ph type="dt" sz="half" idx="11"/>
          </p:nvPr>
        </p:nvSpPr>
        <p:spPr>
          <a:ln/>
        </p:spPr>
        <p:txBody>
          <a:bodyPr/>
          <a:lstStyle>
            <a:lvl1pPr>
              <a:defRPr/>
            </a:lvl1pPr>
          </a:lstStyle>
          <a:p>
            <a:pPr>
              <a:defRPr/>
            </a:pPr>
            <a:fld id="{B7A29A3F-4249-48F1-A5C0-FC64DD264BE7}" type="datetime1">
              <a:rPr lang="en-AU" altLang="en-US"/>
              <a:pPr>
                <a:defRPr/>
              </a:pPr>
              <a:t>10/04/2018</a:t>
            </a:fld>
            <a:endParaRPr lang="en-AU" altLang="en-US"/>
          </a:p>
        </p:txBody>
      </p:sp>
    </p:spTree>
    <p:extLst>
      <p:ext uri="{BB962C8B-B14F-4D97-AF65-F5344CB8AC3E}">
        <p14:creationId xmlns:p14="http://schemas.microsoft.com/office/powerpoint/2010/main" val="171752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sldNum" sz="quarter" idx="10"/>
          </p:nvPr>
        </p:nvSpPr>
        <p:spPr>
          <a:ln/>
        </p:spPr>
        <p:txBody>
          <a:bodyPr/>
          <a:lstStyle>
            <a:lvl1pPr>
              <a:defRPr/>
            </a:lvl1pPr>
          </a:lstStyle>
          <a:p>
            <a:pPr>
              <a:defRPr/>
            </a:pPr>
            <a:fld id="{24F3EC73-BF1A-4994-BA00-4D74B8D57BAF}" type="slidenum">
              <a:rPr lang="en-AU" altLang="en-US"/>
              <a:pPr>
                <a:defRPr/>
              </a:pPr>
              <a:t>‹#›</a:t>
            </a:fld>
            <a:endParaRPr lang="en-AU" altLang="en-US"/>
          </a:p>
        </p:txBody>
      </p:sp>
      <p:sp>
        <p:nvSpPr>
          <p:cNvPr id="5" name="Rectangle 16"/>
          <p:cNvSpPr>
            <a:spLocks noGrp="1" noChangeArrowheads="1"/>
          </p:cNvSpPr>
          <p:nvPr>
            <p:ph type="dt" sz="half" idx="11"/>
          </p:nvPr>
        </p:nvSpPr>
        <p:spPr>
          <a:ln/>
        </p:spPr>
        <p:txBody>
          <a:bodyPr/>
          <a:lstStyle>
            <a:lvl1pPr>
              <a:defRPr/>
            </a:lvl1pPr>
          </a:lstStyle>
          <a:p>
            <a:pPr>
              <a:defRPr/>
            </a:pPr>
            <a:fld id="{A88FB932-3AA3-4479-B987-A4F9B6D237FD}" type="datetime1">
              <a:rPr lang="en-AU" altLang="en-US"/>
              <a:pPr>
                <a:defRPr/>
              </a:pPr>
              <a:t>10/04/2018</a:t>
            </a:fld>
            <a:endParaRPr lang="en-AU" altLang="en-US"/>
          </a:p>
        </p:txBody>
      </p:sp>
    </p:spTree>
    <p:extLst>
      <p:ext uri="{BB962C8B-B14F-4D97-AF65-F5344CB8AC3E}">
        <p14:creationId xmlns:p14="http://schemas.microsoft.com/office/powerpoint/2010/main" val="408483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476991C8-1153-47F6-85CB-A13745AC6AA0}" type="slidenum">
              <a:rPr lang="en-AU" altLang="en-US"/>
              <a:pPr>
                <a:defRPr/>
              </a:pPr>
              <a:t>‹#›</a:t>
            </a:fld>
            <a:endParaRPr lang="en-AU" altLang="en-US"/>
          </a:p>
        </p:txBody>
      </p:sp>
      <p:sp>
        <p:nvSpPr>
          <p:cNvPr id="5" name="Rectangle 16"/>
          <p:cNvSpPr>
            <a:spLocks noGrp="1" noChangeArrowheads="1"/>
          </p:cNvSpPr>
          <p:nvPr>
            <p:ph type="dt" sz="half" idx="11"/>
          </p:nvPr>
        </p:nvSpPr>
        <p:spPr>
          <a:ln/>
        </p:spPr>
        <p:txBody>
          <a:bodyPr/>
          <a:lstStyle>
            <a:lvl1pPr>
              <a:defRPr/>
            </a:lvl1pPr>
          </a:lstStyle>
          <a:p>
            <a:pPr>
              <a:defRPr/>
            </a:pPr>
            <a:fld id="{5D067D97-05BF-40E8-820B-EE6B4333D8EC}" type="datetime1">
              <a:rPr lang="en-AU" altLang="en-US"/>
              <a:pPr>
                <a:defRPr/>
              </a:pPr>
              <a:t>10/04/2018</a:t>
            </a:fld>
            <a:endParaRPr lang="en-AU" altLang="en-US"/>
          </a:p>
        </p:txBody>
      </p:sp>
    </p:spTree>
    <p:extLst>
      <p:ext uri="{BB962C8B-B14F-4D97-AF65-F5344CB8AC3E}">
        <p14:creationId xmlns:p14="http://schemas.microsoft.com/office/powerpoint/2010/main" val="22334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031875" y="1844675"/>
            <a:ext cx="3751263"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35538" y="1844675"/>
            <a:ext cx="3751262"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
          <p:cNvSpPr>
            <a:spLocks noGrp="1" noChangeArrowheads="1"/>
          </p:cNvSpPr>
          <p:nvPr>
            <p:ph type="sldNum" sz="quarter" idx="10"/>
          </p:nvPr>
        </p:nvSpPr>
        <p:spPr>
          <a:ln/>
        </p:spPr>
        <p:txBody>
          <a:bodyPr/>
          <a:lstStyle>
            <a:lvl1pPr>
              <a:defRPr/>
            </a:lvl1pPr>
          </a:lstStyle>
          <a:p>
            <a:pPr>
              <a:defRPr/>
            </a:pPr>
            <a:fld id="{7621835A-D5E2-4A7E-B62E-84EA341C35B9}" type="slidenum">
              <a:rPr lang="en-AU" altLang="en-US"/>
              <a:pPr>
                <a:defRPr/>
              </a:pPr>
              <a:t>‹#›</a:t>
            </a:fld>
            <a:endParaRPr lang="en-AU" altLang="en-US"/>
          </a:p>
        </p:txBody>
      </p:sp>
      <p:sp>
        <p:nvSpPr>
          <p:cNvPr id="6" name="Rectangle 16"/>
          <p:cNvSpPr>
            <a:spLocks noGrp="1" noChangeArrowheads="1"/>
          </p:cNvSpPr>
          <p:nvPr>
            <p:ph type="dt" sz="half" idx="11"/>
          </p:nvPr>
        </p:nvSpPr>
        <p:spPr>
          <a:ln/>
        </p:spPr>
        <p:txBody>
          <a:bodyPr/>
          <a:lstStyle>
            <a:lvl1pPr>
              <a:defRPr/>
            </a:lvl1pPr>
          </a:lstStyle>
          <a:p>
            <a:pPr>
              <a:defRPr/>
            </a:pPr>
            <a:fld id="{5B23AED8-B7CC-47C2-928C-FF886AB4AEB4}" type="datetime1">
              <a:rPr lang="en-AU" altLang="en-US"/>
              <a:pPr>
                <a:defRPr/>
              </a:pPr>
              <a:t>10/04/2018</a:t>
            </a:fld>
            <a:endParaRPr lang="en-AU" altLang="en-US"/>
          </a:p>
        </p:txBody>
      </p:sp>
    </p:spTree>
    <p:extLst>
      <p:ext uri="{BB962C8B-B14F-4D97-AF65-F5344CB8AC3E}">
        <p14:creationId xmlns:p14="http://schemas.microsoft.com/office/powerpoint/2010/main" val="67038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3"/>
          <p:cNvSpPr>
            <a:spLocks noGrp="1" noChangeArrowheads="1"/>
          </p:cNvSpPr>
          <p:nvPr>
            <p:ph type="sldNum" sz="quarter" idx="10"/>
          </p:nvPr>
        </p:nvSpPr>
        <p:spPr>
          <a:ln/>
        </p:spPr>
        <p:txBody>
          <a:bodyPr/>
          <a:lstStyle>
            <a:lvl1pPr>
              <a:defRPr/>
            </a:lvl1pPr>
          </a:lstStyle>
          <a:p>
            <a:pPr>
              <a:defRPr/>
            </a:pPr>
            <a:fld id="{44F40A1B-074C-4EEA-A510-0FF45C008C72}" type="slidenum">
              <a:rPr lang="en-AU" altLang="en-US"/>
              <a:pPr>
                <a:defRPr/>
              </a:pPr>
              <a:t>‹#›</a:t>
            </a:fld>
            <a:endParaRPr lang="en-AU" altLang="en-US"/>
          </a:p>
        </p:txBody>
      </p:sp>
      <p:sp>
        <p:nvSpPr>
          <p:cNvPr id="8" name="Rectangle 16"/>
          <p:cNvSpPr>
            <a:spLocks noGrp="1" noChangeArrowheads="1"/>
          </p:cNvSpPr>
          <p:nvPr>
            <p:ph type="dt" sz="half" idx="11"/>
          </p:nvPr>
        </p:nvSpPr>
        <p:spPr>
          <a:ln/>
        </p:spPr>
        <p:txBody>
          <a:bodyPr/>
          <a:lstStyle>
            <a:lvl1pPr>
              <a:defRPr/>
            </a:lvl1pPr>
          </a:lstStyle>
          <a:p>
            <a:pPr>
              <a:defRPr/>
            </a:pPr>
            <a:fld id="{0B539420-16A9-44B6-9ACA-D3409D5813E7}" type="datetime1">
              <a:rPr lang="en-AU" altLang="en-US"/>
              <a:pPr>
                <a:defRPr/>
              </a:pPr>
              <a:t>10/04/2018</a:t>
            </a:fld>
            <a:endParaRPr lang="en-AU" altLang="en-US"/>
          </a:p>
        </p:txBody>
      </p:sp>
    </p:spTree>
    <p:extLst>
      <p:ext uri="{BB962C8B-B14F-4D97-AF65-F5344CB8AC3E}">
        <p14:creationId xmlns:p14="http://schemas.microsoft.com/office/powerpoint/2010/main" val="293022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3"/>
          <p:cNvSpPr>
            <a:spLocks noGrp="1" noChangeArrowheads="1"/>
          </p:cNvSpPr>
          <p:nvPr>
            <p:ph type="sldNum" sz="quarter" idx="10"/>
          </p:nvPr>
        </p:nvSpPr>
        <p:spPr>
          <a:ln/>
        </p:spPr>
        <p:txBody>
          <a:bodyPr/>
          <a:lstStyle>
            <a:lvl1pPr>
              <a:defRPr/>
            </a:lvl1pPr>
          </a:lstStyle>
          <a:p>
            <a:pPr>
              <a:defRPr/>
            </a:pPr>
            <a:fld id="{A55B8343-D274-4D6D-9917-DB59A6FAC5FA}" type="slidenum">
              <a:rPr lang="en-AU" altLang="en-US"/>
              <a:pPr>
                <a:defRPr/>
              </a:pPr>
              <a:t>‹#›</a:t>
            </a:fld>
            <a:endParaRPr lang="en-AU" altLang="en-US"/>
          </a:p>
        </p:txBody>
      </p:sp>
      <p:sp>
        <p:nvSpPr>
          <p:cNvPr id="4" name="Rectangle 16"/>
          <p:cNvSpPr>
            <a:spLocks noGrp="1" noChangeArrowheads="1"/>
          </p:cNvSpPr>
          <p:nvPr>
            <p:ph type="dt" sz="half" idx="11"/>
          </p:nvPr>
        </p:nvSpPr>
        <p:spPr>
          <a:ln/>
        </p:spPr>
        <p:txBody>
          <a:bodyPr/>
          <a:lstStyle>
            <a:lvl1pPr>
              <a:defRPr/>
            </a:lvl1pPr>
          </a:lstStyle>
          <a:p>
            <a:pPr>
              <a:defRPr/>
            </a:pPr>
            <a:fld id="{62D68E01-95FE-4B2B-A0CA-C6F644102AF5}" type="datetime1">
              <a:rPr lang="en-AU" altLang="en-US"/>
              <a:pPr>
                <a:defRPr/>
              </a:pPr>
              <a:t>10/04/2018</a:t>
            </a:fld>
            <a:endParaRPr lang="en-AU" altLang="en-US"/>
          </a:p>
        </p:txBody>
      </p:sp>
    </p:spTree>
    <p:extLst>
      <p:ext uri="{BB962C8B-B14F-4D97-AF65-F5344CB8AC3E}">
        <p14:creationId xmlns:p14="http://schemas.microsoft.com/office/powerpoint/2010/main" val="120530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F7648C7F-F003-4C13-9D50-3C25ECAF79C3}" type="slidenum">
              <a:rPr lang="en-AU" altLang="en-US"/>
              <a:pPr>
                <a:defRPr/>
              </a:pPr>
              <a:t>‹#›</a:t>
            </a:fld>
            <a:endParaRPr lang="en-AU" altLang="en-US"/>
          </a:p>
        </p:txBody>
      </p:sp>
      <p:sp>
        <p:nvSpPr>
          <p:cNvPr id="3" name="Rectangle 16"/>
          <p:cNvSpPr>
            <a:spLocks noGrp="1" noChangeArrowheads="1"/>
          </p:cNvSpPr>
          <p:nvPr>
            <p:ph type="dt" sz="half" idx="11"/>
          </p:nvPr>
        </p:nvSpPr>
        <p:spPr>
          <a:ln/>
        </p:spPr>
        <p:txBody>
          <a:bodyPr/>
          <a:lstStyle>
            <a:lvl1pPr>
              <a:defRPr/>
            </a:lvl1pPr>
          </a:lstStyle>
          <a:p>
            <a:pPr>
              <a:defRPr/>
            </a:pPr>
            <a:fld id="{0CD2C446-5034-4483-B83F-C69CD43EC2B3}" type="datetime1">
              <a:rPr lang="en-AU" altLang="en-US"/>
              <a:pPr>
                <a:defRPr/>
              </a:pPr>
              <a:t>10/04/2018</a:t>
            </a:fld>
            <a:endParaRPr lang="en-AU" altLang="en-US"/>
          </a:p>
        </p:txBody>
      </p:sp>
    </p:spTree>
    <p:extLst>
      <p:ext uri="{BB962C8B-B14F-4D97-AF65-F5344CB8AC3E}">
        <p14:creationId xmlns:p14="http://schemas.microsoft.com/office/powerpoint/2010/main" val="427334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EAD4D5A3-1F2B-4F43-A3C8-23A5FF32E606}" type="slidenum">
              <a:rPr lang="en-AU" altLang="en-US"/>
              <a:pPr>
                <a:defRPr/>
              </a:pPr>
              <a:t>‹#›</a:t>
            </a:fld>
            <a:endParaRPr lang="en-AU" altLang="en-US"/>
          </a:p>
        </p:txBody>
      </p:sp>
      <p:sp>
        <p:nvSpPr>
          <p:cNvPr id="6" name="Rectangle 16"/>
          <p:cNvSpPr>
            <a:spLocks noGrp="1" noChangeArrowheads="1"/>
          </p:cNvSpPr>
          <p:nvPr>
            <p:ph type="dt" sz="half" idx="11"/>
          </p:nvPr>
        </p:nvSpPr>
        <p:spPr>
          <a:ln/>
        </p:spPr>
        <p:txBody>
          <a:bodyPr/>
          <a:lstStyle>
            <a:lvl1pPr>
              <a:defRPr/>
            </a:lvl1pPr>
          </a:lstStyle>
          <a:p>
            <a:pPr>
              <a:defRPr/>
            </a:pPr>
            <a:fld id="{47ED2309-E016-44BA-A620-BFA1F312E193}" type="datetime1">
              <a:rPr lang="en-AU" altLang="en-US"/>
              <a:pPr>
                <a:defRPr/>
              </a:pPr>
              <a:t>10/04/2018</a:t>
            </a:fld>
            <a:endParaRPr lang="en-AU" altLang="en-US"/>
          </a:p>
        </p:txBody>
      </p:sp>
    </p:spTree>
    <p:extLst>
      <p:ext uri="{BB962C8B-B14F-4D97-AF65-F5344CB8AC3E}">
        <p14:creationId xmlns:p14="http://schemas.microsoft.com/office/powerpoint/2010/main" val="153110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E89532C6-E997-4B4A-860F-1CC5C4FDAAA1}" type="slidenum">
              <a:rPr lang="en-AU" altLang="en-US"/>
              <a:pPr>
                <a:defRPr/>
              </a:pPr>
              <a:t>‹#›</a:t>
            </a:fld>
            <a:endParaRPr lang="en-AU" altLang="en-US"/>
          </a:p>
        </p:txBody>
      </p:sp>
      <p:sp>
        <p:nvSpPr>
          <p:cNvPr id="6" name="Rectangle 16"/>
          <p:cNvSpPr>
            <a:spLocks noGrp="1" noChangeArrowheads="1"/>
          </p:cNvSpPr>
          <p:nvPr>
            <p:ph type="dt" sz="half" idx="11"/>
          </p:nvPr>
        </p:nvSpPr>
        <p:spPr>
          <a:ln/>
        </p:spPr>
        <p:txBody>
          <a:bodyPr/>
          <a:lstStyle>
            <a:lvl1pPr>
              <a:defRPr/>
            </a:lvl1pPr>
          </a:lstStyle>
          <a:p>
            <a:pPr>
              <a:defRPr/>
            </a:pPr>
            <a:fld id="{58C1CE66-0AB4-4147-B8F7-77907D9AFC2E}" type="datetime1">
              <a:rPr lang="en-AU" altLang="en-US"/>
              <a:pPr>
                <a:defRPr/>
              </a:pPr>
              <a:t>10/04/2018</a:t>
            </a:fld>
            <a:endParaRPr lang="en-AU" altLang="en-US"/>
          </a:p>
        </p:txBody>
      </p:sp>
    </p:spTree>
    <p:extLst>
      <p:ext uri="{BB962C8B-B14F-4D97-AF65-F5344CB8AC3E}">
        <p14:creationId xmlns:p14="http://schemas.microsoft.com/office/powerpoint/2010/main" val="222218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042988" y="260350"/>
            <a:ext cx="79216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15"/>
          <p:cNvSpPr>
            <a:spLocks noGrp="1" noChangeArrowheads="1"/>
          </p:cNvSpPr>
          <p:nvPr>
            <p:ph type="body" idx="1"/>
          </p:nvPr>
        </p:nvSpPr>
        <p:spPr bwMode="auto">
          <a:xfrm>
            <a:off x="1031875" y="1557338"/>
            <a:ext cx="7861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17"/>
          <p:cNvSpPr>
            <a:spLocks noChangeArrowheads="1"/>
          </p:cNvSpPr>
          <p:nvPr/>
        </p:nvSpPr>
        <p:spPr bwMode="auto">
          <a:xfrm>
            <a:off x="0" y="6400800"/>
            <a:ext cx="9144000" cy="45720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p>
        </p:txBody>
      </p:sp>
      <p:sp>
        <p:nvSpPr>
          <p:cNvPr id="1029" name="Line 18"/>
          <p:cNvSpPr>
            <a:spLocks noChangeShapeType="1"/>
          </p:cNvSpPr>
          <p:nvPr/>
        </p:nvSpPr>
        <p:spPr bwMode="auto">
          <a:xfrm>
            <a:off x="0" y="1295400"/>
            <a:ext cx="7239000" cy="0"/>
          </a:xfrm>
          <a:prstGeom prst="line">
            <a:avLst/>
          </a:prstGeom>
          <a:noFill/>
          <a:ln w="25400">
            <a:solidFill>
              <a:srgbClr val="FFC3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030" name="Oval 19"/>
          <p:cNvSpPr>
            <a:spLocks noChangeArrowheads="1"/>
          </p:cNvSpPr>
          <p:nvPr/>
        </p:nvSpPr>
        <p:spPr bwMode="auto">
          <a:xfrm>
            <a:off x="76200" y="6858000"/>
            <a:ext cx="762000" cy="76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p>
        </p:txBody>
      </p:sp>
      <p:sp>
        <p:nvSpPr>
          <p:cNvPr id="507924" name="Text Box 20"/>
          <p:cNvSpPr txBox="1">
            <a:spLocks noChangeArrowheads="1"/>
          </p:cNvSpPr>
          <p:nvPr/>
        </p:nvSpPr>
        <p:spPr bwMode="auto">
          <a:xfrm>
            <a:off x="144463" y="6602413"/>
            <a:ext cx="6011862" cy="2286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AU" altLang="en-US" sz="900">
                <a:solidFill>
                  <a:schemeClr val="bg1"/>
                </a:solidFill>
              </a:rPr>
              <a:t>© Queensland Police Service. All rights reserved. Confidential.</a:t>
            </a:r>
          </a:p>
        </p:txBody>
      </p:sp>
      <p:pic>
        <p:nvPicPr>
          <p:cNvPr id="1032" name="Picture 21" descr="QPS Badge-CMYK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88913"/>
            <a:ext cx="720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25"/>
          <p:cNvGrpSpPr>
            <a:grpSpLocks/>
          </p:cNvGrpSpPr>
          <p:nvPr/>
        </p:nvGrpSpPr>
        <p:grpSpPr bwMode="auto">
          <a:xfrm>
            <a:off x="0" y="6381750"/>
            <a:ext cx="9144000" cy="323850"/>
            <a:chOff x="0" y="4020"/>
            <a:chExt cx="5760" cy="204"/>
          </a:xfrm>
        </p:grpSpPr>
        <p:pic>
          <p:nvPicPr>
            <p:cNvPr id="1036" name="Picture 26" descr="checks-long2"/>
            <p:cNvPicPr>
              <a:picLocks noChangeAspect="1" noChangeArrowheads="1"/>
            </p:cNvPicPr>
            <p:nvPr userDrawn="1"/>
          </p:nvPicPr>
          <p:blipFill>
            <a:blip r:embed="rId16">
              <a:clrChange>
                <a:clrFrom>
                  <a:srgbClr val="000066"/>
                </a:clrFrom>
                <a:clrTo>
                  <a:srgbClr val="000066">
                    <a:alpha val="0"/>
                  </a:srgbClr>
                </a:clrTo>
              </a:clrChange>
              <a:extLst>
                <a:ext uri="{28A0092B-C50C-407E-A947-70E740481C1C}">
                  <a14:useLocalDpi xmlns:a14="http://schemas.microsoft.com/office/drawing/2010/main" val="0"/>
                </a:ext>
              </a:extLst>
            </a:blip>
            <a:srcRect/>
            <a:stretch>
              <a:fillRect/>
            </a:stretch>
          </p:blipFill>
          <p:spPr bwMode="auto">
            <a:xfrm>
              <a:off x="0" y="4020"/>
              <a:ext cx="300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7" descr="checks-long2"/>
            <p:cNvPicPr>
              <a:picLocks noChangeAspect="1" noChangeArrowheads="1"/>
            </p:cNvPicPr>
            <p:nvPr userDrawn="1"/>
          </p:nvPicPr>
          <p:blipFill>
            <a:blip r:embed="rId16">
              <a:clrChange>
                <a:clrFrom>
                  <a:srgbClr val="000066"/>
                </a:clrFrom>
                <a:clrTo>
                  <a:srgbClr val="000066">
                    <a:alpha val="0"/>
                  </a:srgbClr>
                </a:clrTo>
              </a:clrChange>
              <a:extLst>
                <a:ext uri="{28A0092B-C50C-407E-A947-70E740481C1C}">
                  <a14:useLocalDpi xmlns:a14="http://schemas.microsoft.com/office/drawing/2010/main" val="0"/>
                </a:ext>
              </a:extLst>
            </a:blip>
            <a:srcRect l="1994" r="6483"/>
            <a:stretch>
              <a:fillRect/>
            </a:stretch>
          </p:blipFill>
          <p:spPr bwMode="auto">
            <a:xfrm>
              <a:off x="3007" y="4020"/>
              <a:ext cx="275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7907" name="Rectangle 3"/>
          <p:cNvSpPr>
            <a:spLocks noGrp="1" noChangeArrowheads="1"/>
          </p:cNvSpPr>
          <p:nvPr>
            <p:ph type="sldNum" sz="quarter" idx="4"/>
          </p:nvPr>
        </p:nvSpPr>
        <p:spPr bwMode="auto">
          <a:xfrm>
            <a:off x="8243888" y="6597650"/>
            <a:ext cx="693737"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chemeClr val="bg1"/>
                </a:solidFill>
                <a:latin typeface="Arial Black" panose="020B0A04020102020204" pitchFamily="34" charset="0"/>
              </a:defRPr>
            </a:lvl1pPr>
          </a:lstStyle>
          <a:p>
            <a:pPr>
              <a:defRPr/>
            </a:pPr>
            <a:fld id="{9E89318F-23BD-4F7C-91F8-4BAC09E30901}" type="slidenum">
              <a:rPr lang="en-AU" altLang="en-US"/>
              <a:pPr>
                <a:defRPr/>
              </a:pPr>
              <a:t>‹#›</a:t>
            </a:fld>
            <a:endParaRPr lang="en-AU" altLang="en-US"/>
          </a:p>
        </p:txBody>
      </p:sp>
      <p:sp>
        <p:nvSpPr>
          <p:cNvPr id="507920" name="Rectangle 16"/>
          <p:cNvSpPr>
            <a:spLocks noGrp="1" noChangeArrowheads="1"/>
          </p:cNvSpPr>
          <p:nvPr>
            <p:ph type="dt" sz="half" idx="2"/>
          </p:nvPr>
        </p:nvSpPr>
        <p:spPr bwMode="auto">
          <a:xfrm>
            <a:off x="6084888" y="6597650"/>
            <a:ext cx="21336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chemeClr val="bg1"/>
                </a:solidFill>
              </a:defRPr>
            </a:lvl1pPr>
          </a:lstStyle>
          <a:p>
            <a:pPr>
              <a:defRPr/>
            </a:pPr>
            <a:fld id="{EC9D0F95-C37B-4DED-86BF-679042E9C533}" type="datetime1">
              <a:rPr lang="en-AU" altLang="en-US"/>
              <a:pPr>
                <a:defRPr/>
              </a:pPr>
              <a:t>10/04/2018</a:t>
            </a:fld>
            <a:endParaRPr lang="en-AU" altLang="en-US"/>
          </a:p>
        </p:txBody>
      </p:sp>
    </p:spTree>
  </p:cSld>
  <p:clrMap bg1="lt1" tx1="dk1" bg2="lt2" tx2="dk2" accent1="accent1" accent2="accent2" accent3="accent3" accent4="accent4" accent5="accent5" accent6="accent6" hlink="hlink" folHlink="folHlink"/>
  <p:sldLayoutIdLst>
    <p:sldLayoutId id="2147485016"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hf hdr="0" ftr="0" dt="0"/>
  <p:txStyles>
    <p:titleStyle>
      <a:lvl1pPr algn="l" rtl="0" eaLnBrk="0" fontAlgn="base" hangingPunct="0">
        <a:spcBef>
          <a:spcPct val="0"/>
        </a:spcBef>
        <a:spcAft>
          <a:spcPct val="0"/>
        </a:spcAft>
        <a:defRPr sz="3200">
          <a:solidFill>
            <a:srgbClr val="4D4D4D"/>
          </a:solidFill>
          <a:latin typeface="+mj-lt"/>
          <a:ea typeface="+mj-ea"/>
          <a:cs typeface="+mj-cs"/>
        </a:defRPr>
      </a:lvl1pPr>
      <a:lvl2pPr algn="l" rtl="0" eaLnBrk="0" fontAlgn="base" hangingPunct="0">
        <a:spcBef>
          <a:spcPct val="0"/>
        </a:spcBef>
        <a:spcAft>
          <a:spcPct val="0"/>
        </a:spcAft>
        <a:defRPr sz="3200">
          <a:solidFill>
            <a:srgbClr val="4D4D4D"/>
          </a:solidFill>
          <a:latin typeface="Arial" charset="0"/>
        </a:defRPr>
      </a:lvl2pPr>
      <a:lvl3pPr algn="l" rtl="0" eaLnBrk="0" fontAlgn="base" hangingPunct="0">
        <a:spcBef>
          <a:spcPct val="0"/>
        </a:spcBef>
        <a:spcAft>
          <a:spcPct val="0"/>
        </a:spcAft>
        <a:defRPr sz="3200">
          <a:solidFill>
            <a:srgbClr val="4D4D4D"/>
          </a:solidFill>
          <a:latin typeface="Arial" charset="0"/>
        </a:defRPr>
      </a:lvl3pPr>
      <a:lvl4pPr algn="l" rtl="0" eaLnBrk="0" fontAlgn="base" hangingPunct="0">
        <a:spcBef>
          <a:spcPct val="0"/>
        </a:spcBef>
        <a:spcAft>
          <a:spcPct val="0"/>
        </a:spcAft>
        <a:defRPr sz="3200">
          <a:solidFill>
            <a:srgbClr val="4D4D4D"/>
          </a:solidFill>
          <a:latin typeface="Arial" charset="0"/>
        </a:defRPr>
      </a:lvl4pPr>
      <a:lvl5pPr algn="l" rtl="0" eaLnBrk="0" fontAlgn="base" hangingPunct="0">
        <a:spcBef>
          <a:spcPct val="0"/>
        </a:spcBef>
        <a:spcAft>
          <a:spcPct val="0"/>
        </a:spcAft>
        <a:defRPr sz="3200">
          <a:solidFill>
            <a:srgbClr val="4D4D4D"/>
          </a:solidFill>
          <a:latin typeface="Arial" charset="0"/>
        </a:defRPr>
      </a:lvl5pPr>
      <a:lvl6pPr marL="457200" algn="l" rtl="0" fontAlgn="base">
        <a:spcBef>
          <a:spcPct val="0"/>
        </a:spcBef>
        <a:spcAft>
          <a:spcPct val="0"/>
        </a:spcAft>
        <a:defRPr sz="3600">
          <a:solidFill>
            <a:srgbClr val="4D4D4D"/>
          </a:solidFill>
          <a:latin typeface="Arial" charset="0"/>
        </a:defRPr>
      </a:lvl6pPr>
      <a:lvl7pPr marL="914400" algn="l" rtl="0" fontAlgn="base">
        <a:spcBef>
          <a:spcPct val="0"/>
        </a:spcBef>
        <a:spcAft>
          <a:spcPct val="0"/>
        </a:spcAft>
        <a:defRPr sz="3600">
          <a:solidFill>
            <a:srgbClr val="4D4D4D"/>
          </a:solidFill>
          <a:latin typeface="Arial" charset="0"/>
        </a:defRPr>
      </a:lvl7pPr>
      <a:lvl8pPr marL="1371600" algn="l" rtl="0" fontAlgn="base">
        <a:spcBef>
          <a:spcPct val="0"/>
        </a:spcBef>
        <a:spcAft>
          <a:spcPct val="0"/>
        </a:spcAft>
        <a:defRPr sz="3600">
          <a:solidFill>
            <a:srgbClr val="4D4D4D"/>
          </a:solidFill>
          <a:latin typeface="Arial" charset="0"/>
        </a:defRPr>
      </a:lvl8pPr>
      <a:lvl9pPr marL="1828800" algn="l" rtl="0" fontAlgn="base">
        <a:spcBef>
          <a:spcPct val="0"/>
        </a:spcBef>
        <a:spcAft>
          <a:spcPct val="0"/>
        </a:spcAft>
        <a:defRPr sz="3600">
          <a:solidFill>
            <a:srgbClr val="4D4D4D"/>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tafford.ChristopherC@police.qld.gov.a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7F1B9C-6F94-4467-87C5-977A86E43B13}" type="slidenum">
              <a:rPr lang="en-AU" altLang="en-US" sz="900" smtClean="0">
                <a:solidFill>
                  <a:schemeClr val="bg1"/>
                </a:solidFill>
                <a:latin typeface="Arial Black" panose="020B0A04020102020204" pitchFamily="34" charset="0"/>
              </a:rPr>
              <a:pPr>
                <a:spcBef>
                  <a:spcPct val="0"/>
                </a:spcBef>
                <a:buClrTx/>
                <a:buSzTx/>
                <a:buFontTx/>
                <a:buNone/>
              </a:pPr>
              <a:t>1</a:t>
            </a:fld>
            <a:endParaRPr lang="en-AU" altLang="en-US" sz="900">
              <a:solidFill>
                <a:schemeClr val="bg1"/>
              </a:solidFill>
              <a:latin typeface="Arial Black" panose="020B0A04020102020204" pitchFamily="34" charset="0"/>
            </a:endParaRPr>
          </a:p>
        </p:txBody>
      </p:sp>
      <p:sp>
        <p:nvSpPr>
          <p:cNvPr id="6" name="Rectangle 3"/>
          <p:cNvSpPr txBox="1">
            <a:spLocks noChangeArrowheads="1"/>
          </p:cNvSpPr>
          <p:nvPr/>
        </p:nvSpPr>
        <p:spPr bwMode="auto">
          <a:xfrm>
            <a:off x="467544" y="4869160"/>
            <a:ext cx="53336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2000" smtClean="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a:lstStyle>
          <a:p>
            <a:pPr algn="ctr">
              <a:defRPr/>
            </a:pPr>
            <a:endParaRPr lang="en-AU" altLang="en-US" sz="1800" b="1" kern="0" cap="small" dirty="0"/>
          </a:p>
          <a:p>
            <a:pPr>
              <a:defRPr/>
            </a:pPr>
            <a:r>
              <a:rPr lang="en-AU" altLang="en-US" sz="1800" b="1" kern="0" cap="small" dirty="0">
                <a:solidFill>
                  <a:schemeClr val="tx1"/>
                </a:solidFill>
                <a:latin typeface="Calibri" panose="020F0502020204030204" pitchFamily="34" charset="0"/>
              </a:rPr>
              <a:t>A/Sen Sgt Chris Stafford, Police Referrals</a:t>
            </a:r>
          </a:p>
          <a:p>
            <a:pPr>
              <a:defRPr/>
            </a:pPr>
            <a:r>
              <a:rPr lang="en-AU" altLang="en-US" sz="1800" b="1" kern="0" cap="small" dirty="0">
                <a:solidFill>
                  <a:schemeClr val="tx1"/>
                </a:solidFill>
                <a:latin typeface="Calibri" panose="020F0502020204030204" pitchFamily="34" charset="0"/>
              </a:rPr>
              <a:t>11 April 2018</a:t>
            </a:r>
          </a:p>
        </p:txBody>
      </p:sp>
      <p:sp>
        <p:nvSpPr>
          <p:cNvPr id="7" name="Rectangle 2"/>
          <p:cNvSpPr txBox="1">
            <a:spLocks noChangeArrowheads="1"/>
          </p:cNvSpPr>
          <p:nvPr/>
        </p:nvSpPr>
        <p:spPr bwMode="auto">
          <a:xfrm>
            <a:off x="2555776" y="2077032"/>
            <a:ext cx="6300192" cy="2000040"/>
          </a:xfrm>
          <a:prstGeom prst="rect">
            <a:avLst/>
          </a:prstGeom>
          <a:noFill/>
          <a:ln>
            <a:noFill/>
          </a:ln>
          <a:extLst/>
        </p:spPr>
        <p:txBody>
          <a:bodyPr anchor="ctr"/>
          <a:lstStyle>
            <a:lvl1pPr algn="l" rtl="0" eaLnBrk="0" fontAlgn="base" hangingPunct="0">
              <a:spcBef>
                <a:spcPct val="0"/>
              </a:spcBef>
              <a:spcAft>
                <a:spcPct val="0"/>
              </a:spcAft>
              <a:defRPr sz="2800" smtClean="0">
                <a:solidFill>
                  <a:schemeClr val="bg1"/>
                </a:solidFill>
                <a:latin typeface="+mj-lt"/>
                <a:ea typeface="+mj-ea"/>
                <a:cs typeface="+mj-cs"/>
              </a:defRPr>
            </a:lvl1pPr>
            <a:lvl2pPr algn="l" rtl="0" eaLnBrk="0" fontAlgn="base" hangingPunct="0">
              <a:spcBef>
                <a:spcPct val="0"/>
              </a:spcBef>
              <a:spcAft>
                <a:spcPct val="0"/>
              </a:spcAft>
              <a:defRPr sz="3200">
                <a:solidFill>
                  <a:srgbClr val="4D4D4D"/>
                </a:solidFill>
                <a:latin typeface="Arial" charset="0"/>
              </a:defRPr>
            </a:lvl2pPr>
            <a:lvl3pPr algn="l" rtl="0" eaLnBrk="0" fontAlgn="base" hangingPunct="0">
              <a:spcBef>
                <a:spcPct val="0"/>
              </a:spcBef>
              <a:spcAft>
                <a:spcPct val="0"/>
              </a:spcAft>
              <a:defRPr sz="3200">
                <a:solidFill>
                  <a:srgbClr val="4D4D4D"/>
                </a:solidFill>
                <a:latin typeface="Arial" charset="0"/>
              </a:defRPr>
            </a:lvl3pPr>
            <a:lvl4pPr algn="l" rtl="0" eaLnBrk="0" fontAlgn="base" hangingPunct="0">
              <a:spcBef>
                <a:spcPct val="0"/>
              </a:spcBef>
              <a:spcAft>
                <a:spcPct val="0"/>
              </a:spcAft>
              <a:defRPr sz="3200">
                <a:solidFill>
                  <a:srgbClr val="4D4D4D"/>
                </a:solidFill>
                <a:latin typeface="Arial" charset="0"/>
              </a:defRPr>
            </a:lvl4pPr>
            <a:lvl5pPr algn="l" rtl="0" eaLnBrk="0" fontAlgn="base" hangingPunct="0">
              <a:spcBef>
                <a:spcPct val="0"/>
              </a:spcBef>
              <a:spcAft>
                <a:spcPct val="0"/>
              </a:spcAft>
              <a:defRPr sz="3200">
                <a:solidFill>
                  <a:srgbClr val="4D4D4D"/>
                </a:solidFill>
                <a:latin typeface="Arial" charset="0"/>
              </a:defRPr>
            </a:lvl5pPr>
            <a:lvl6pPr marL="457200" algn="l" rtl="0" fontAlgn="base">
              <a:spcBef>
                <a:spcPct val="0"/>
              </a:spcBef>
              <a:spcAft>
                <a:spcPct val="0"/>
              </a:spcAft>
              <a:defRPr sz="3600">
                <a:solidFill>
                  <a:srgbClr val="4D4D4D"/>
                </a:solidFill>
                <a:latin typeface="Arial" charset="0"/>
              </a:defRPr>
            </a:lvl6pPr>
            <a:lvl7pPr marL="914400" algn="l" rtl="0" fontAlgn="base">
              <a:spcBef>
                <a:spcPct val="0"/>
              </a:spcBef>
              <a:spcAft>
                <a:spcPct val="0"/>
              </a:spcAft>
              <a:defRPr sz="3600">
                <a:solidFill>
                  <a:srgbClr val="4D4D4D"/>
                </a:solidFill>
                <a:latin typeface="Arial" charset="0"/>
              </a:defRPr>
            </a:lvl7pPr>
            <a:lvl8pPr marL="1371600" algn="l" rtl="0" fontAlgn="base">
              <a:spcBef>
                <a:spcPct val="0"/>
              </a:spcBef>
              <a:spcAft>
                <a:spcPct val="0"/>
              </a:spcAft>
              <a:defRPr sz="3600">
                <a:solidFill>
                  <a:srgbClr val="4D4D4D"/>
                </a:solidFill>
                <a:latin typeface="Arial" charset="0"/>
              </a:defRPr>
            </a:lvl8pPr>
            <a:lvl9pPr marL="1828800" algn="l" rtl="0" fontAlgn="base">
              <a:spcBef>
                <a:spcPct val="0"/>
              </a:spcBef>
              <a:spcAft>
                <a:spcPct val="0"/>
              </a:spcAft>
              <a:defRPr sz="3600">
                <a:solidFill>
                  <a:srgbClr val="4D4D4D"/>
                </a:solidFill>
                <a:latin typeface="Arial" charset="0"/>
              </a:defRPr>
            </a:lvl9pPr>
          </a:lstStyle>
          <a:p>
            <a:pPr algn="ctr">
              <a:defRPr/>
            </a:pPr>
            <a:r>
              <a:rPr lang="en-AU" altLang="en-US" sz="3000" kern="0" cap="small" dirty="0">
                <a:latin typeface="Calibri" panose="020F0502020204030204" pitchFamily="34" charset="0"/>
              </a:rPr>
              <a:t>Supporting Victims through Police referrals</a:t>
            </a:r>
            <a:endParaRPr lang="en-AU" altLang="en-US" sz="3149" kern="0" cap="small"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Referral Issue Categories  </a:t>
            </a:r>
          </a:p>
        </p:txBody>
      </p:sp>
      <p:sp>
        <p:nvSpPr>
          <p:cNvPr id="3" name="Content Placeholder 2"/>
          <p:cNvSpPr>
            <a:spLocks noGrp="1"/>
          </p:cNvSpPr>
          <p:nvPr>
            <p:ph idx="1"/>
          </p:nvPr>
        </p:nvSpPr>
        <p:spPr>
          <a:xfrm>
            <a:off x="467544" y="1494631"/>
            <a:ext cx="3828157" cy="4679950"/>
          </a:xfrm>
        </p:spPr>
        <p:txBody>
          <a:bodyPr/>
          <a:lstStyle/>
          <a:p>
            <a:pPr>
              <a:spcBef>
                <a:spcPct val="0"/>
              </a:spcBef>
              <a:buFont typeface="Wingdings" panose="05000000000000000000" pitchFamily="2" charset="2"/>
              <a:buChar char="§"/>
            </a:pPr>
            <a:r>
              <a:rPr lang="en-AU" sz="2000" kern="1200" dirty="0">
                <a:latin typeface="Arial" panose="020B0604020202020204" pitchFamily="34" charset="0"/>
              </a:rPr>
              <a:t>Aged support</a:t>
            </a:r>
          </a:p>
          <a:p>
            <a:pPr>
              <a:spcBef>
                <a:spcPct val="0"/>
              </a:spcBef>
              <a:buFont typeface="Wingdings" panose="05000000000000000000" pitchFamily="2" charset="2"/>
              <a:buChar char="§"/>
            </a:pPr>
            <a:r>
              <a:rPr lang="en-AU" sz="2000" kern="1200" dirty="0">
                <a:latin typeface="Arial" panose="020B0604020202020204" pitchFamily="34" charset="0"/>
              </a:rPr>
              <a:t>Alcohol misuse</a:t>
            </a:r>
          </a:p>
          <a:p>
            <a:pPr>
              <a:spcBef>
                <a:spcPct val="0"/>
              </a:spcBef>
              <a:buFont typeface="Wingdings" panose="05000000000000000000" pitchFamily="2" charset="2"/>
              <a:buChar char="§"/>
            </a:pPr>
            <a:r>
              <a:rPr lang="en-AU" sz="2000" kern="1200" dirty="0">
                <a:latin typeface="Arial" panose="020B0604020202020204" pitchFamily="34" charset="0"/>
              </a:rPr>
              <a:t>Court support </a:t>
            </a:r>
          </a:p>
          <a:p>
            <a:pPr>
              <a:spcBef>
                <a:spcPct val="0"/>
              </a:spcBef>
              <a:buFont typeface="Wingdings" panose="05000000000000000000" pitchFamily="2" charset="2"/>
              <a:buChar char="§"/>
            </a:pPr>
            <a:r>
              <a:rPr lang="en-AU" sz="2000" kern="1200" dirty="0">
                <a:latin typeface="Arial" panose="020B0604020202020204" pitchFamily="34" charset="0"/>
              </a:rPr>
              <a:t>Crime prevention</a:t>
            </a:r>
          </a:p>
          <a:p>
            <a:pPr>
              <a:spcBef>
                <a:spcPct val="0"/>
              </a:spcBef>
              <a:buFont typeface="Wingdings" panose="05000000000000000000" pitchFamily="2" charset="2"/>
              <a:buChar char="§"/>
            </a:pPr>
            <a:r>
              <a:rPr lang="en-AU" sz="2000" kern="1200" dirty="0">
                <a:latin typeface="Arial" panose="020B0604020202020204" pitchFamily="34" charset="0"/>
              </a:rPr>
              <a:t>Disability support</a:t>
            </a:r>
          </a:p>
          <a:p>
            <a:pPr>
              <a:spcBef>
                <a:spcPct val="0"/>
              </a:spcBef>
              <a:buFont typeface="Wingdings" panose="05000000000000000000" pitchFamily="2" charset="2"/>
              <a:buChar char="§"/>
            </a:pPr>
            <a:r>
              <a:rPr lang="en-AU" sz="2000" kern="1200" dirty="0">
                <a:latin typeface="Arial" panose="020B0604020202020204" pitchFamily="34" charset="0"/>
              </a:rPr>
              <a:t>Domestic and family violence (aggrieved)</a:t>
            </a:r>
          </a:p>
          <a:p>
            <a:pPr>
              <a:spcBef>
                <a:spcPct val="0"/>
              </a:spcBef>
              <a:buFont typeface="Wingdings" panose="05000000000000000000" pitchFamily="2" charset="2"/>
              <a:buChar char="§"/>
            </a:pPr>
            <a:r>
              <a:rPr lang="en-AU" sz="2000" kern="1200" dirty="0">
                <a:latin typeface="Arial" panose="020B0604020202020204" pitchFamily="34" charset="0"/>
              </a:rPr>
              <a:t>Domestic and family violence (respondent)</a:t>
            </a:r>
          </a:p>
          <a:p>
            <a:pPr>
              <a:spcBef>
                <a:spcPct val="0"/>
              </a:spcBef>
              <a:buFont typeface="Wingdings" panose="05000000000000000000" pitchFamily="2" charset="2"/>
              <a:buChar char="§"/>
            </a:pPr>
            <a:r>
              <a:rPr lang="en-AU" sz="2000" kern="1200" dirty="0">
                <a:latin typeface="Arial" panose="020B0604020202020204" pitchFamily="34" charset="0"/>
              </a:rPr>
              <a:t>Drug misuse</a:t>
            </a:r>
          </a:p>
          <a:p>
            <a:pPr>
              <a:spcBef>
                <a:spcPct val="0"/>
              </a:spcBef>
              <a:buFont typeface="Wingdings" panose="05000000000000000000" pitchFamily="2" charset="2"/>
              <a:buChar char="§"/>
            </a:pPr>
            <a:r>
              <a:rPr lang="en-AU" sz="2000" kern="1200" dirty="0">
                <a:latin typeface="Arial" panose="020B0604020202020204" pitchFamily="34" charset="0"/>
              </a:rPr>
              <a:t>Gambling</a:t>
            </a:r>
          </a:p>
          <a:p>
            <a:pPr>
              <a:spcBef>
                <a:spcPct val="0"/>
              </a:spcBef>
              <a:buFont typeface="Wingdings" panose="05000000000000000000" pitchFamily="2" charset="2"/>
              <a:buChar char="§"/>
            </a:pPr>
            <a:r>
              <a:rPr lang="en-AU" sz="2000" kern="1200" dirty="0">
                <a:latin typeface="Arial" panose="020B0604020202020204" pitchFamily="34" charset="0"/>
              </a:rPr>
              <a:t>Homelessness</a:t>
            </a:r>
          </a:p>
          <a:p>
            <a:pPr>
              <a:spcBef>
                <a:spcPct val="0"/>
              </a:spcBef>
              <a:buFont typeface="Wingdings" panose="05000000000000000000" pitchFamily="2" charset="2"/>
              <a:buChar char="§"/>
            </a:pPr>
            <a:r>
              <a:rPr lang="en-AU" sz="2000" kern="1200" dirty="0">
                <a:latin typeface="Arial" panose="020B0604020202020204" pitchFamily="34" charset="0"/>
              </a:rPr>
              <a:t>Identity theft</a:t>
            </a:r>
          </a:p>
          <a:p>
            <a:pPr>
              <a:spcBef>
                <a:spcPct val="0"/>
              </a:spcBef>
              <a:buFont typeface="Wingdings" panose="05000000000000000000" pitchFamily="2" charset="2"/>
              <a:buChar char="§"/>
            </a:pPr>
            <a:r>
              <a:rPr lang="en-AU" sz="2000" kern="1200" dirty="0">
                <a:latin typeface="Arial" panose="020B0604020202020204" pitchFamily="34" charset="0"/>
              </a:rPr>
              <a:t>Legal advice</a:t>
            </a:r>
          </a:p>
          <a:p>
            <a:pPr>
              <a:spcBef>
                <a:spcPct val="0"/>
              </a:spcBef>
              <a:buFont typeface="Wingdings" panose="05000000000000000000" pitchFamily="2" charset="2"/>
              <a:buChar char="§"/>
            </a:pPr>
            <a:endParaRPr lang="en-AU" kern="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10</a:t>
            </a:fld>
            <a:endParaRPr lang="en-AU" altLang="en-US"/>
          </a:p>
        </p:txBody>
      </p:sp>
      <p:sp>
        <p:nvSpPr>
          <p:cNvPr id="5" name="Content Placeholder 2"/>
          <p:cNvSpPr txBox="1">
            <a:spLocks/>
          </p:cNvSpPr>
          <p:nvPr/>
        </p:nvSpPr>
        <p:spPr bwMode="auto">
          <a:xfrm>
            <a:off x="4762599" y="1479297"/>
            <a:ext cx="4175026"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a:lstStyle>
          <a:p>
            <a:pPr>
              <a:spcBef>
                <a:spcPct val="0"/>
              </a:spcBef>
              <a:buFont typeface="Wingdings" panose="05000000000000000000" pitchFamily="2" charset="2"/>
              <a:buChar char="§"/>
            </a:pPr>
            <a:r>
              <a:rPr lang="en-AU" sz="2000" dirty="0">
                <a:latin typeface="Arial" panose="020B0604020202020204" pitchFamily="34" charset="0"/>
              </a:rPr>
              <a:t>Mental health</a:t>
            </a:r>
          </a:p>
          <a:p>
            <a:pPr>
              <a:spcBef>
                <a:spcPct val="0"/>
              </a:spcBef>
              <a:buFont typeface="Wingdings" panose="05000000000000000000" pitchFamily="2" charset="2"/>
              <a:buChar char="§"/>
            </a:pPr>
            <a:r>
              <a:rPr lang="en-AU" sz="2000" dirty="0">
                <a:latin typeface="Arial" panose="020B0604020202020204" pitchFamily="34" charset="0"/>
              </a:rPr>
              <a:t>Neighbour disputes</a:t>
            </a:r>
          </a:p>
          <a:p>
            <a:pPr>
              <a:spcBef>
                <a:spcPct val="0"/>
              </a:spcBef>
              <a:buFont typeface="Wingdings" panose="05000000000000000000" pitchFamily="2" charset="2"/>
              <a:buChar char="§"/>
            </a:pPr>
            <a:r>
              <a:rPr lang="en-AU" sz="2000" dirty="0">
                <a:latin typeface="Arial" panose="020B0604020202020204" pitchFamily="34" charset="0"/>
              </a:rPr>
              <a:t>Office of Fair Trading</a:t>
            </a:r>
          </a:p>
          <a:p>
            <a:pPr>
              <a:spcBef>
                <a:spcPct val="0"/>
              </a:spcBef>
              <a:buFont typeface="Wingdings" panose="05000000000000000000" pitchFamily="2" charset="2"/>
              <a:buChar char="§"/>
            </a:pPr>
            <a:r>
              <a:rPr lang="en-AU" sz="2000" dirty="0">
                <a:latin typeface="Arial" panose="020B0604020202020204" pitchFamily="34" charset="0"/>
              </a:rPr>
              <a:t>Parenting children/youth</a:t>
            </a:r>
          </a:p>
          <a:p>
            <a:pPr>
              <a:spcBef>
                <a:spcPct val="0"/>
              </a:spcBef>
              <a:buFont typeface="Wingdings" panose="05000000000000000000" pitchFamily="2" charset="2"/>
              <a:buChar char="§"/>
            </a:pPr>
            <a:r>
              <a:rPr lang="en-AU" sz="2000" dirty="0">
                <a:latin typeface="Arial" panose="020B0604020202020204" pitchFamily="34" charset="0"/>
              </a:rPr>
              <a:t>Personal counselling</a:t>
            </a:r>
          </a:p>
          <a:p>
            <a:pPr>
              <a:spcBef>
                <a:spcPct val="0"/>
              </a:spcBef>
              <a:buFont typeface="Wingdings" panose="05000000000000000000" pitchFamily="2" charset="2"/>
              <a:buChar char="§"/>
            </a:pPr>
            <a:r>
              <a:rPr lang="en-AU" sz="2000" dirty="0">
                <a:latin typeface="Arial" panose="020B0604020202020204" pitchFamily="34" charset="0"/>
              </a:rPr>
              <a:t>Road trauma</a:t>
            </a:r>
          </a:p>
          <a:p>
            <a:pPr>
              <a:spcBef>
                <a:spcPct val="0"/>
              </a:spcBef>
              <a:buFont typeface="Wingdings" panose="05000000000000000000" pitchFamily="2" charset="2"/>
              <a:buChar char="§"/>
            </a:pPr>
            <a:r>
              <a:rPr lang="en-AU" sz="2000" dirty="0">
                <a:latin typeface="Arial" panose="020B0604020202020204" pitchFamily="34" charset="0"/>
              </a:rPr>
              <a:t>Sudden death support</a:t>
            </a:r>
          </a:p>
          <a:p>
            <a:pPr>
              <a:spcBef>
                <a:spcPct val="0"/>
              </a:spcBef>
              <a:buFont typeface="Wingdings" panose="05000000000000000000" pitchFamily="2" charset="2"/>
              <a:buChar char="§"/>
            </a:pPr>
            <a:r>
              <a:rPr lang="en-AU" sz="2000" dirty="0">
                <a:latin typeface="Arial" panose="020B0604020202020204" pitchFamily="34" charset="0"/>
              </a:rPr>
              <a:t>Suicide prevention – non-emergency</a:t>
            </a:r>
          </a:p>
          <a:p>
            <a:pPr>
              <a:spcBef>
                <a:spcPct val="0"/>
              </a:spcBef>
              <a:buFont typeface="Wingdings" panose="05000000000000000000" pitchFamily="2" charset="2"/>
              <a:buChar char="§"/>
            </a:pPr>
            <a:r>
              <a:rPr lang="en-AU" sz="2000" dirty="0">
                <a:latin typeface="Arial" panose="020B0604020202020204" pitchFamily="34" charset="0"/>
              </a:rPr>
              <a:t>Support for youth</a:t>
            </a:r>
          </a:p>
          <a:p>
            <a:pPr>
              <a:spcBef>
                <a:spcPct val="0"/>
              </a:spcBef>
              <a:buFont typeface="Wingdings" panose="05000000000000000000" pitchFamily="2" charset="2"/>
              <a:buChar char="§"/>
            </a:pPr>
            <a:r>
              <a:rPr lang="en-AU" sz="2000" dirty="0">
                <a:latin typeface="Arial" panose="020B0604020202020204" pitchFamily="34" charset="0"/>
              </a:rPr>
              <a:t>Victim assists –information and financial assistance for violent crimes</a:t>
            </a:r>
          </a:p>
          <a:p>
            <a:pPr>
              <a:spcBef>
                <a:spcPct val="0"/>
              </a:spcBef>
              <a:buFont typeface="Wingdings" panose="05000000000000000000" pitchFamily="2" charset="2"/>
              <a:buChar char="§"/>
            </a:pPr>
            <a:r>
              <a:rPr lang="en-AU" sz="2000" dirty="0">
                <a:latin typeface="Arial" panose="020B0604020202020204" pitchFamily="34" charset="0"/>
              </a:rPr>
              <a:t>Victims support</a:t>
            </a:r>
          </a:p>
        </p:txBody>
      </p:sp>
    </p:spTree>
    <p:extLst>
      <p:ext uri="{BB962C8B-B14F-4D97-AF65-F5344CB8AC3E}">
        <p14:creationId xmlns:p14="http://schemas.microsoft.com/office/powerpoint/2010/main" val="68545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22" y="2276872"/>
            <a:ext cx="8986598" cy="3456384"/>
          </a:xfrm>
        </p:spPr>
      </p:pic>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11</a:t>
            </a:fld>
            <a:endParaRPr lang="en-AU" altLang="en-US"/>
          </a:p>
        </p:txBody>
      </p:sp>
    </p:spTree>
    <p:extLst>
      <p:ext uri="{BB962C8B-B14F-4D97-AF65-F5344CB8AC3E}">
        <p14:creationId xmlns:p14="http://schemas.microsoft.com/office/powerpoint/2010/main" val="185593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12</a:t>
            </a:fld>
            <a:endParaRPr lang="en-AU" altLang="en-US"/>
          </a:p>
        </p:txBody>
      </p:sp>
      <p:pic>
        <p:nvPicPr>
          <p:cNvPr id="3" name="Picture 2"/>
          <p:cNvPicPr>
            <a:picLocks noChangeAspect="1"/>
          </p:cNvPicPr>
          <p:nvPr/>
        </p:nvPicPr>
        <p:blipFill>
          <a:blip r:embed="rId3">
            <a:duotone>
              <a:prstClr val="black"/>
              <a:schemeClr val="accent3">
                <a:tint val="45000"/>
                <a:satMod val="400000"/>
              </a:schemeClr>
            </a:duotone>
          </a:blip>
          <a:stretch>
            <a:fillRect/>
          </a:stretch>
        </p:blipFill>
        <p:spPr>
          <a:xfrm>
            <a:off x="611560" y="1484784"/>
            <a:ext cx="7848872" cy="4672817"/>
          </a:xfrm>
          <a:prstGeom prst="rect">
            <a:avLst/>
          </a:prstGeom>
          <a:noFill/>
          <a:ln>
            <a:noFill/>
          </a:ln>
        </p:spPr>
      </p:pic>
      <p:sp>
        <p:nvSpPr>
          <p:cNvPr id="5" name="Rectangle 4"/>
          <p:cNvSpPr/>
          <p:nvPr/>
        </p:nvSpPr>
        <p:spPr>
          <a:xfrm>
            <a:off x="1025860" y="5896828"/>
            <a:ext cx="5562364" cy="461665"/>
          </a:xfrm>
          <a:prstGeom prst="rect">
            <a:avLst/>
          </a:prstGeom>
        </p:spPr>
        <p:txBody>
          <a:bodyPr wrap="square">
            <a:spAutoFit/>
          </a:bodyPr>
          <a:lstStyle/>
          <a:p>
            <a:r>
              <a:rPr lang="en-AU" dirty="0"/>
              <a:t>* Injury is Physical or Psychological</a:t>
            </a:r>
          </a:p>
        </p:txBody>
      </p:sp>
      <p:sp>
        <p:nvSpPr>
          <p:cNvPr id="15" name="Title 1"/>
          <p:cNvSpPr txBox="1">
            <a:spLocks/>
          </p:cNvSpPr>
          <p:nvPr/>
        </p:nvSpPr>
        <p:spPr bwMode="auto">
          <a:xfrm>
            <a:off x="1042988" y="260350"/>
            <a:ext cx="79216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4D4D4D"/>
                </a:solidFill>
                <a:latin typeface="+mj-lt"/>
                <a:ea typeface="+mj-ea"/>
                <a:cs typeface="+mj-cs"/>
              </a:defRPr>
            </a:lvl1pPr>
            <a:lvl2pPr algn="l" rtl="0" eaLnBrk="0" fontAlgn="base" hangingPunct="0">
              <a:spcBef>
                <a:spcPct val="0"/>
              </a:spcBef>
              <a:spcAft>
                <a:spcPct val="0"/>
              </a:spcAft>
              <a:defRPr sz="3200">
                <a:solidFill>
                  <a:srgbClr val="4D4D4D"/>
                </a:solidFill>
                <a:latin typeface="Arial" charset="0"/>
              </a:defRPr>
            </a:lvl2pPr>
            <a:lvl3pPr algn="l" rtl="0" eaLnBrk="0" fontAlgn="base" hangingPunct="0">
              <a:spcBef>
                <a:spcPct val="0"/>
              </a:spcBef>
              <a:spcAft>
                <a:spcPct val="0"/>
              </a:spcAft>
              <a:defRPr sz="3200">
                <a:solidFill>
                  <a:srgbClr val="4D4D4D"/>
                </a:solidFill>
                <a:latin typeface="Arial" charset="0"/>
              </a:defRPr>
            </a:lvl3pPr>
            <a:lvl4pPr algn="l" rtl="0" eaLnBrk="0" fontAlgn="base" hangingPunct="0">
              <a:spcBef>
                <a:spcPct val="0"/>
              </a:spcBef>
              <a:spcAft>
                <a:spcPct val="0"/>
              </a:spcAft>
              <a:defRPr sz="3200">
                <a:solidFill>
                  <a:srgbClr val="4D4D4D"/>
                </a:solidFill>
                <a:latin typeface="Arial" charset="0"/>
              </a:defRPr>
            </a:lvl4pPr>
            <a:lvl5pPr algn="l" rtl="0" eaLnBrk="0" fontAlgn="base" hangingPunct="0">
              <a:spcBef>
                <a:spcPct val="0"/>
              </a:spcBef>
              <a:spcAft>
                <a:spcPct val="0"/>
              </a:spcAft>
              <a:defRPr sz="3200">
                <a:solidFill>
                  <a:srgbClr val="4D4D4D"/>
                </a:solidFill>
                <a:latin typeface="Arial" charset="0"/>
              </a:defRPr>
            </a:lvl5pPr>
            <a:lvl6pPr marL="457200" algn="l" rtl="0" fontAlgn="base">
              <a:spcBef>
                <a:spcPct val="0"/>
              </a:spcBef>
              <a:spcAft>
                <a:spcPct val="0"/>
              </a:spcAft>
              <a:defRPr sz="3600">
                <a:solidFill>
                  <a:srgbClr val="4D4D4D"/>
                </a:solidFill>
                <a:latin typeface="Arial" charset="0"/>
              </a:defRPr>
            </a:lvl6pPr>
            <a:lvl7pPr marL="914400" algn="l" rtl="0" fontAlgn="base">
              <a:spcBef>
                <a:spcPct val="0"/>
              </a:spcBef>
              <a:spcAft>
                <a:spcPct val="0"/>
              </a:spcAft>
              <a:defRPr sz="3600">
                <a:solidFill>
                  <a:srgbClr val="4D4D4D"/>
                </a:solidFill>
                <a:latin typeface="Arial" charset="0"/>
              </a:defRPr>
            </a:lvl7pPr>
            <a:lvl8pPr marL="1371600" algn="l" rtl="0" fontAlgn="base">
              <a:spcBef>
                <a:spcPct val="0"/>
              </a:spcBef>
              <a:spcAft>
                <a:spcPct val="0"/>
              </a:spcAft>
              <a:defRPr sz="3600">
                <a:solidFill>
                  <a:srgbClr val="4D4D4D"/>
                </a:solidFill>
                <a:latin typeface="Arial" charset="0"/>
              </a:defRPr>
            </a:lvl8pPr>
            <a:lvl9pPr marL="1828800" algn="l" rtl="0" fontAlgn="base">
              <a:spcBef>
                <a:spcPct val="0"/>
              </a:spcBef>
              <a:spcAft>
                <a:spcPct val="0"/>
              </a:spcAft>
              <a:defRPr sz="3600">
                <a:solidFill>
                  <a:srgbClr val="4D4D4D"/>
                </a:solidFill>
                <a:latin typeface="Arial" charset="0"/>
              </a:defRPr>
            </a:lvl9pPr>
          </a:lstStyle>
          <a:p>
            <a:r>
              <a:rPr lang="en-AU" b="1" dirty="0"/>
              <a:t>Who is a Victim of an Act of Violence?</a:t>
            </a:r>
            <a:r>
              <a:rPr lang="en-AU" b="1" kern="0" dirty="0"/>
              <a:t> </a:t>
            </a:r>
          </a:p>
        </p:txBody>
      </p:sp>
    </p:spTree>
    <p:extLst>
      <p:ext uri="{BB962C8B-B14F-4D97-AF65-F5344CB8AC3E}">
        <p14:creationId xmlns:p14="http://schemas.microsoft.com/office/powerpoint/2010/main" val="138804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13</a:t>
            </a:fld>
            <a:endParaRPr lang="en-AU" altLang="en-US"/>
          </a:p>
        </p:txBody>
      </p:sp>
      <p:sp>
        <p:nvSpPr>
          <p:cNvPr id="6" name="TextBox 5"/>
          <p:cNvSpPr txBox="1"/>
          <p:nvPr/>
        </p:nvSpPr>
        <p:spPr>
          <a:xfrm>
            <a:off x="167349" y="997699"/>
            <a:ext cx="8423407" cy="1938992"/>
          </a:xfrm>
          <a:prstGeom prst="rect">
            <a:avLst/>
          </a:prstGeom>
          <a:noFill/>
        </p:spPr>
        <p:txBody>
          <a:bodyPr wrap="square" rtlCol="0">
            <a:spAutoFit/>
          </a:bodyPr>
          <a:lstStyle/>
          <a:p>
            <a:endParaRPr lang="en-AU" dirty="0"/>
          </a:p>
          <a:p>
            <a:r>
              <a:rPr lang="en-AU" dirty="0">
                <a:latin typeface="+mn-lt"/>
              </a:rPr>
              <a:t>Defined as:  ‘A crime or series of related crimes, whether committed by one or more persons, that has occurred in Queensland and directly resulted in the death or injury to one or more persons. </a:t>
            </a:r>
          </a:p>
        </p:txBody>
      </p:sp>
      <p:sp>
        <p:nvSpPr>
          <p:cNvPr id="16" name="Title 1"/>
          <p:cNvSpPr>
            <a:spLocks noGrp="1"/>
          </p:cNvSpPr>
          <p:nvPr>
            <p:ph type="title"/>
          </p:nvPr>
        </p:nvSpPr>
        <p:spPr>
          <a:xfrm>
            <a:off x="1042988" y="260350"/>
            <a:ext cx="7921625" cy="811213"/>
          </a:xfrm>
        </p:spPr>
        <p:txBody>
          <a:bodyPr/>
          <a:lstStyle/>
          <a:p>
            <a:r>
              <a:rPr lang="en-AU" b="1" dirty="0"/>
              <a:t>Definition of An Act of Violence broadened within new legislation</a:t>
            </a:r>
          </a:p>
        </p:txBody>
      </p:sp>
      <p:grpSp>
        <p:nvGrpSpPr>
          <p:cNvPr id="18" name="Group 17"/>
          <p:cNvGrpSpPr/>
          <p:nvPr/>
        </p:nvGrpSpPr>
        <p:grpSpPr>
          <a:xfrm>
            <a:off x="1507325" y="2564903"/>
            <a:ext cx="7467200" cy="3756160"/>
            <a:chOff x="111905" y="1368"/>
            <a:chExt cx="7591477" cy="2808461"/>
          </a:xfrm>
        </p:grpSpPr>
        <p:sp>
          <p:nvSpPr>
            <p:cNvPr id="19" name="Text Box 2"/>
            <p:cNvSpPr txBox="1">
              <a:spLocks noChangeArrowheads="1"/>
            </p:cNvSpPr>
            <p:nvPr/>
          </p:nvSpPr>
          <p:spPr bwMode="auto">
            <a:xfrm>
              <a:off x="2009774" y="1886514"/>
              <a:ext cx="1752600" cy="92331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800" b="1" dirty="0">
                  <a:solidFill>
                    <a:srgbClr val="FF0000"/>
                  </a:solidFill>
                  <a:effectLst/>
                  <a:ea typeface="Calibri" panose="020F0502020204030204" pitchFamily="34" charset="0"/>
                  <a:cs typeface="Times New Roman" panose="02020603050405020304" pitchFamily="18" charset="0"/>
                </a:rPr>
                <a:t>Domestic and family violence</a:t>
              </a:r>
              <a:endParaRPr lang="en-AU" sz="18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5950782" y="1886514"/>
              <a:ext cx="1752600" cy="923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400" b="1" dirty="0">
                  <a:solidFill>
                    <a:srgbClr val="FF0000"/>
                  </a:solidFill>
                  <a:effectLst/>
                  <a:ea typeface="Calibri" panose="020F0502020204030204" pitchFamily="34" charset="0"/>
                  <a:cs typeface="Times New Roman" panose="02020603050405020304" pitchFamily="18" charset="0"/>
                </a:rPr>
                <a:t>Dangerous operation of a motor vehicle causing GBH or death</a:t>
              </a:r>
              <a:endParaRPr lang="en-AU"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1" name="Text Box 2"/>
            <p:cNvSpPr txBox="1">
              <a:spLocks noChangeArrowheads="1"/>
            </p:cNvSpPr>
            <p:nvPr/>
          </p:nvSpPr>
          <p:spPr bwMode="auto">
            <a:xfrm>
              <a:off x="111905" y="1890088"/>
              <a:ext cx="1752600" cy="9197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200"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AU" sz="1800" dirty="0">
                  <a:effectLst/>
                  <a:ea typeface="Calibri" panose="020F0502020204030204" pitchFamily="34" charset="0"/>
                  <a:cs typeface="Times New Roman" panose="02020603050405020304" pitchFamily="18" charset="0"/>
                </a:rPr>
                <a:t>Child Abuse</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5900780" y="4942"/>
              <a:ext cx="1752600" cy="930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600" dirty="0">
                  <a:effectLst/>
                  <a:ea typeface="Calibri" panose="020F0502020204030204" pitchFamily="34" charset="0"/>
                  <a:cs typeface="Times New Roman" panose="02020603050405020304" pitchFamily="18" charset="0"/>
                </a:rPr>
                <a:t>Stalking, Kidnapping </a:t>
              </a:r>
              <a:br>
                <a:rPr lang="en-AU" sz="1600" dirty="0">
                  <a:effectLst/>
                  <a:ea typeface="Calibri" panose="020F0502020204030204" pitchFamily="34" charset="0"/>
                  <a:cs typeface="Times New Roman" panose="02020603050405020304" pitchFamily="18" charset="0"/>
                </a:rPr>
              </a:br>
              <a:r>
                <a:rPr lang="en-AU" sz="1600" dirty="0">
                  <a:effectLst/>
                  <a:ea typeface="Calibri" panose="020F0502020204030204" pitchFamily="34" charset="0"/>
                  <a:cs typeface="Times New Roman" panose="02020603050405020304" pitchFamily="18" charset="0"/>
                </a:rPr>
                <a:t>or deprivation </a:t>
              </a:r>
              <a:br>
                <a:rPr lang="en-AU" sz="1600" dirty="0">
                  <a:effectLst/>
                  <a:ea typeface="Calibri" panose="020F0502020204030204" pitchFamily="34" charset="0"/>
                  <a:cs typeface="Times New Roman" panose="02020603050405020304" pitchFamily="18" charset="0"/>
                </a:rPr>
              </a:br>
              <a:r>
                <a:rPr lang="en-AU" sz="1600" dirty="0">
                  <a:effectLst/>
                  <a:ea typeface="Calibri" panose="020F0502020204030204" pitchFamily="34" charset="0"/>
                  <a:cs typeface="Times New Roman" panose="02020603050405020304" pitchFamily="18" charset="0"/>
                </a:rPr>
                <a:t>of liberty</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3" name="Text Box 2"/>
            <p:cNvSpPr txBox="1">
              <a:spLocks noChangeArrowheads="1"/>
            </p:cNvSpPr>
            <p:nvPr/>
          </p:nvSpPr>
          <p:spPr bwMode="auto">
            <a:xfrm>
              <a:off x="3907642" y="998515"/>
              <a:ext cx="1752600" cy="819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800" dirty="0">
                  <a:effectLst/>
                  <a:ea typeface="Calibri" panose="020F0502020204030204" pitchFamily="34" charset="0"/>
                  <a:cs typeface="Times New Roman" panose="02020603050405020304" pitchFamily="18" charset="0"/>
                </a:rPr>
                <a:t>Burglary with </a:t>
              </a:r>
              <a:br>
                <a:rPr lang="en-AU" sz="1800" dirty="0">
                  <a:effectLst/>
                  <a:ea typeface="Calibri" panose="020F0502020204030204" pitchFamily="34" charset="0"/>
                  <a:cs typeface="Times New Roman" panose="02020603050405020304" pitchFamily="18" charset="0"/>
                </a:rPr>
              </a:br>
              <a:r>
                <a:rPr lang="en-AU" sz="1800" dirty="0">
                  <a:effectLst/>
                  <a:ea typeface="Calibri" panose="020F0502020204030204" pitchFamily="34" charset="0"/>
                  <a:cs typeface="Times New Roman" panose="02020603050405020304" pitchFamily="18" charset="0"/>
                </a:rPr>
                <a:t>violence or </a:t>
              </a:r>
              <a:br>
                <a:rPr lang="en-AU" sz="1800" dirty="0">
                  <a:effectLst/>
                  <a:ea typeface="Calibri" panose="020F0502020204030204" pitchFamily="34" charset="0"/>
                  <a:cs typeface="Times New Roman" panose="02020603050405020304" pitchFamily="18" charset="0"/>
                </a:rPr>
              </a:br>
              <a:r>
                <a:rPr lang="en-AU" sz="1800" dirty="0">
                  <a:effectLst/>
                  <a:ea typeface="Calibri" panose="020F0502020204030204" pitchFamily="34" charset="0"/>
                  <a:cs typeface="Times New Roman" panose="02020603050405020304" pitchFamily="18" charset="0"/>
                </a:rPr>
                <a:t>robbery</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4" name="Text Box 2"/>
            <p:cNvSpPr txBox="1">
              <a:spLocks noChangeArrowheads="1"/>
            </p:cNvSpPr>
            <p:nvPr/>
          </p:nvSpPr>
          <p:spPr bwMode="auto">
            <a:xfrm>
              <a:off x="2017501" y="999022"/>
              <a:ext cx="1752600" cy="8280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200"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AU" sz="1800" dirty="0">
                  <a:effectLst/>
                  <a:ea typeface="Calibri" panose="020F0502020204030204" pitchFamily="34" charset="0"/>
                  <a:cs typeface="Times New Roman" panose="02020603050405020304" pitchFamily="18" charset="0"/>
                </a:rPr>
                <a:t>Sexual Offences</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5" name="Text Box 2"/>
            <p:cNvSpPr txBox="1">
              <a:spLocks noChangeArrowheads="1"/>
            </p:cNvSpPr>
            <p:nvPr/>
          </p:nvSpPr>
          <p:spPr bwMode="auto">
            <a:xfrm>
              <a:off x="3907644" y="1368"/>
              <a:ext cx="1816880" cy="9338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800" dirty="0">
                  <a:effectLst/>
                  <a:ea typeface="Calibri" panose="020F0502020204030204" pitchFamily="34" charset="0"/>
                  <a:cs typeface="Times New Roman" panose="02020603050405020304" pitchFamily="18" charset="0"/>
                </a:rPr>
                <a:t>GBH &amp;</a:t>
              </a:r>
              <a:br>
                <a:rPr lang="en-AU" sz="1800" dirty="0">
                  <a:effectLst/>
                  <a:ea typeface="Calibri" panose="020F0502020204030204" pitchFamily="34" charset="0"/>
                  <a:cs typeface="Times New Roman" panose="02020603050405020304" pitchFamily="18" charset="0"/>
                </a:rPr>
              </a:br>
              <a:r>
                <a:rPr lang="en-AU" sz="1800" dirty="0">
                  <a:effectLst/>
                  <a:ea typeface="Calibri" panose="020F0502020204030204" pitchFamily="34" charset="0"/>
                  <a:cs typeface="Times New Roman" panose="02020603050405020304" pitchFamily="18" charset="0"/>
                </a:rPr>
                <a:t>all other</a:t>
              </a:r>
              <a:br>
                <a:rPr lang="en-AU" sz="1800" dirty="0">
                  <a:effectLst/>
                  <a:ea typeface="Calibri" panose="020F0502020204030204" pitchFamily="34" charset="0"/>
                  <a:cs typeface="Times New Roman" panose="02020603050405020304" pitchFamily="18" charset="0"/>
                </a:rPr>
              </a:br>
              <a:r>
                <a:rPr lang="en-AU" sz="1800" dirty="0">
                  <a:effectLst/>
                  <a:ea typeface="Calibri" panose="020F0502020204030204" pitchFamily="34" charset="0"/>
                  <a:cs typeface="Times New Roman" panose="02020603050405020304" pitchFamily="18" charset="0"/>
                </a:rPr>
                <a:t>physical assaults</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5929772" y="1007918"/>
              <a:ext cx="1752600" cy="819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AU" sz="1800" dirty="0">
                  <a:effectLst/>
                  <a:ea typeface="Calibri" panose="020F0502020204030204" pitchFamily="34" charset="0"/>
                  <a:cs typeface="Times New Roman" panose="02020603050405020304" pitchFamily="18" charset="0"/>
                </a:rPr>
                <a:t>All homicide &amp; attempted </a:t>
              </a:r>
              <a:br>
                <a:rPr lang="en-AU" sz="1800" dirty="0">
                  <a:effectLst/>
                  <a:ea typeface="Calibri" panose="020F0502020204030204" pitchFamily="34" charset="0"/>
                  <a:cs typeface="Times New Roman" panose="02020603050405020304" pitchFamily="18" charset="0"/>
                </a:rPr>
              </a:br>
              <a:r>
                <a:rPr lang="en-AU" sz="1800" dirty="0">
                  <a:effectLst/>
                  <a:ea typeface="Calibri" panose="020F0502020204030204" pitchFamily="34" charset="0"/>
                  <a:cs typeface="Times New Roman" panose="02020603050405020304" pitchFamily="18" charset="0"/>
                </a:rPr>
                <a:t>homicide</a:t>
              </a:r>
            </a:p>
            <a:p>
              <a:pPr marL="0" marR="0" algn="ctr">
                <a:lnSpc>
                  <a:spcPct val="107000"/>
                </a:lnSpc>
                <a:spcBef>
                  <a:spcPts val="0"/>
                </a:spcBef>
                <a:spcAft>
                  <a:spcPts val="800"/>
                </a:spcAft>
              </a:pPr>
              <a:r>
                <a:rPr lang="en-AU" sz="1200" dirty="0">
                  <a:solidFill>
                    <a:srgbClr val="FF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grpSp>
      <p:pic>
        <p:nvPicPr>
          <p:cNvPr id="5" name="Picture 4"/>
          <p:cNvPicPr>
            <a:picLocks noChangeAspect="1"/>
          </p:cNvPicPr>
          <p:nvPr/>
        </p:nvPicPr>
        <p:blipFill>
          <a:blip r:embed="rId3"/>
          <a:stretch>
            <a:fillRect/>
          </a:stretch>
        </p:blipFill>
        <p:spPr>
          <a:xfrm>
            <a:off x="5250052" y="5078721"/>
            <a:ext cx="1723909" cy="1242341"/>
          </a:xfrm>
          <a:prstGeom prst="rect">
            <a:avLst/>
          </a:prstGeom>
        </p:spPr>
      </p:pic>
    </p:spTree>
    <p:extLst>
      <p:ext uri="{BB962C8B-B14F-4D97-AF65-F5344CB8AC3E}">
        <p14:creationId xmlns:p14="http://schemas.microsoft.com/office/powerpoint/2010/main" val="44193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488" y="2780928"/>
            <a:ext cx="7772400" cy="1362075"/>
          </a:xfrm>
        </p:spPr>
        <p:txBody>
          <a:bodyPr/>
          <a:lstStyle/>
          <a:p>
            <a:pPr algn="ctr"/>
            <a:r>
              <a:rPr lang="en-AU" dirty="0"/>
              <a:t>Changes to Police Referral System</a:t>
            </a:r>
            <a:br>
              <a:rPr lang="en-AU" dirty="0"/>
            </a:br>
            <a:endParaRPr lang="en-AU"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14</a:t>
            </a:fld>
            <a:endParaRPr lang="en-AU" altLang="en-US"/>
          </a:p>
        </p:txBody>
      </p:sp>
    </p:spTree>
    <p:extLst>
      <p:ext uri="{BB962C8B-B14F-4D97-AF65-F5344CB8AC3E}">
        <p14:creationId xmlns:p14="http://schemas.microsoft.com/office/powerpoint/2010/main" val="157737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21840" y="1455128"/>
            <a:ext cx="7422048" cy="4679950"/>
          </a:xfrm>
          <a:prstGeom prst="rect">
            <a:avLst/>
          </a:prstGeom>
        </p:spPr>
      </p:pic>
      <p:sp>
        <p:nvSpPr>
          <p:cNvPr id="6" name="Oval 5"/>
          <p:cNvSpPr/>
          <p:nvPr/>
        </p:nvSpPr>
        <p:spPr bwMode="auto">
          <a:xfrm>
            <a:off x="2483768" y="3435063"/>
            <a:ext cx="3240360" cy="360040"/>
          </a:xfrm>
          <a:prstGeom prst="ellipse">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AU" b="1" dirty="0"/>
              <a:t>Victim assist referral automated </a:t>
            </a:r>
            <a:br>
              <a:rPr lang="en-AU" b="1" dirty="0"/>
            </a:br>
            <a:r>
              <a:rPr lang="en-AU" b="1" dirty="0"/>
              <a:t>for some categories</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15</a:t>
            </a:fld>
            <a:endParaRPr lang="en-AU" altLang="en-US"/>
          </a:p>
        </p:txBody>
      </p:sp>
    </p:spTree>
    <p:extLst>
      <p:ext uri="{BB962C8B-B14F-4D97-AF65-F5344CB8AC3E}">
        <p14:creationId xmlns:p14="http://schemas.microsoft.com/office/powerpoint/2010/main" val="122778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Some categories prompted </a:t>
            </a:r>
          </a:p>
        </p:txBody>
      </p:sp>
      <p:sp>
        <p:nvSpPr>
          <p:cNvPr id="7" name="Content Placeholder 6"/>
          <p:cNvSpPr>
            <a:spLocks noGrp="1"/>
          </p:cNvSpPr>
          <p:nvPr>
            <p:ph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16</a:t>
            </a:fld>
            <a:endParaRPr lang="en-AU" altLang="en-US"/>
          </a:p>
        </p:txBody>
      </p:sp>
      <p:grpSp>
        <p:nvGrpSpPr>
          <p:cNvPr id="8" name="Group 7"/>
          <p:cNvGrpSpPr/>
          <p:nvPr/>
        </p:nvGrpSpPr>
        <p:grpSpPr>
          <a:xfrm>
            <a:off x="813892" y="1293258"/>
            <a:ext cx="7429996" cy="4968267"/>
            <a:chOff x="1003410" y="1496564"/>
            <a:chExt cx="6805459" cy="4662201"/>
          </a:xfrm>
        </p:grpSpPr>
        <p:pic>
          <p:nvPicPr>
            <p:cNvPr id="5" name="Picture 4"/>
            <p:cNvPicPr>
              <a:picLocks noChangeAspect="1"/>
            </p:cNvPicPr>
            <p:nvPr/>
          </p:nvPicPr>
          <p:blipFill>
            <a:blip r:embed="rId3"/>
            <a:stretch>
              <a:fillRect/>
            </a:stretch>
          </p:blipFill>
          <p:spPr>
            <a:xfrm>
              <a:off x="1003410" y="1496564"/>
              <a:ext cx="6805459" cy="4662201"/>
            </a:xfrm>
            <a:prstGeom prst="rect">
              <a:avLst/>
            </a:prstGeom>
          </p:spPr>
        </p:pic>
        <p:sp>
          <p:nvSpPr>
            <p:cNvPr id="6" name="Oval 5"/>
            <p:cNvSpPr/>
            <p:nvPr/>
          </p:nvSpPr>
          <p:spPr bwMode="auto">
            <a:xfrm>
              <a:off x="2600085" y="3031084"/>
              <a:ext cx="4064128" cy="303851"/>
            </a:xfrm>
            <a:prstGeom prst="ellipse">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94529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Police to nominate if contact required</a:t>
            </a:r>
          </a:p>
        </p:txBody>
      </p:sp>
      <p:pic>
        <p:nvPicPr>
          <p:cNvPr id="6" name="Content Placeholder 5"/>
          <p:cNvPicPr>
            <a:picLocks noGrp="1" noChangeAspect="1"/>
          </p:cNvPicPr>
          <p:nvPr>
            <p:ph idx="1"/>
          </p:nvPr>
        </p:nvPicPr>
        <p:blipFill>
          <a:blip r:embed="rId3"/>
          <a:stretch>
            <a:fillRect/>
          </a:stretch>
        </p:blipFill>
        <p:spPr>
          <a:xfrm>
            <a:off x="58415" y="1772816"/>
            <a:ext cx="8906198" cy="4032448"/>
          </a:xfrm>
          <a:prstGeom prst="rect">
            <a:avLst/>
          </a:prstGeom>
        </p:spPr>
      </p:pic>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17</a:t>
            </a:fld>
            <a:endParaRPr lang="en-AU" altLang="en-US"/>
          </a:p>
        </p:txBody>
      </p:sp>
    </p:spTree>
    <p:extLst>
      <p:ext uri="{BB962C8B-B14F-4D97-AF65-F5344CB8AC3E}">
        <p14:creationId xmlns:p14="http://schemas.microsoft.com/office/powerpoint/2010/main" val="281609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Capacity to deselect automated referral</a:t>
            </a:r>
          </a:p>
        </p:txBody>
      </p:sp>
      <p:pic>
        <p:nvPicPr>
          <p:cNvPr id="5" name="Content Placeholder 4"/>
          <p:cNvPicPr>
            <a:picLocks noGrp="1" noChangeAspect="1"/>
          </p:cNvPicPr>
          <p:nvPr>
            <p:ph idx="1"/>
          </p:nvPr>
        </p:nvPicPr>
        <p:blipFill>
          <a:blip r:embed="rId3"/>
          <a:stretch>
            <a:fillRect/>
          </a:stretch>
        </p:blipFill>
        <p:spPr>
          <a:xfrm>
            <a:off x="611560" y="2060119"/>
            <a:ext cx="7861300" cy="3674388"/>
          </a:xfrm>
          <a:prstGeom prst="rect">
            <a:avLst/>
          </a:prstGeom>
        </p:spPr>
      </p:pic>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18</a:t>
            </a:fld>
            <a:endParaRPr lang="en-AU" altLang="en-US"/>
          </a:p>
        </p:txBody>
      </p:sp>
    </p:spTree>
    <p:extLst>
      <p:ext uri="{BB962C8B-B14F-4D97-AF65-F5344CB8AC3E}">
        <p14:creationId xmlns:p14="http://schemas.microsoft.com/office/powerpoint/2010/main" val="214102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Declined referrals should be recorded</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19</a:t>
            </a:fld>
            <a:endParaRPr lang="en-AU" altLang="en-US"/>
          </a:p>
        </p:txBody>
      </p:sp>
      <p:pic>
        <p:nvPicPr>
          <p:cNvPr id="5" name="Content Placeholder 4"/>
          <p:cNvPicPr>
            <a:picLocks noGrp="1"/>
          </p:cNvPicPr>
          <p:nvPr>
            <p:ph idx="1"/>
          </p:nvPr>
        </p:nvPicPr>
        <p:blipFill rotWithShape="1">
          <a:blip r:embed="rId3"/>
          <a:srcRect l="4041" t="13263" r="75137" b="18563"/>
          <a:stretch/>
        </p:blipFill>
        <p:spPr bwMode="auto">
          <a:xfrm>
            <a:off x="1547664" y="1403539"/>
            <a:ext cx="5976664" cy="4856860"/>
          </a:xfrm>
          <a:prstGeom prst="rect">
            <a:avLst/>
          </a:prstGeom>
          <a:ln>
            <a:noFill/>
          </a:ln>
          <a:extLst>
            <a:ext uri="{53640926-AAD7-44D8-BBD7-CCE9431645EC}">
              <a14:shadowObscured xmlns:a14="http://schemas.microsoft.com/office/drawing/2010/main"/>
            </a:ext>
          </a:extLst>
        </p:spPr>
      </p:pic>
      <p:sp>
        <p:nvSpPr>
          <p:cNvPr id="6" name="Oval 5"/>
          <p:cNvSpPr/>
          <p:nvPr/>
        </p:nvSpPr>
        <p:spPr bwMode="auto">
          <a:xfrm>
            <a:off x="1475656" y="3933056"/>
            <a:ext cx="4824536" cy="144016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2948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87" y="332656"/>
            <a:ext cx="8281540" cy="810915"/>
          </a:xfrm>
        </p:spPr>
        <p:txBody>
          <a:bodyPr/>
          <a:lstStyle/>
          <a:p>
            <a:r>
              <a:rPr lang="en-AU" sz="3600" b="1" dirty="0"/>
              <a:t>Overview</a:t>
            </a:r>
            <a:endParaRPr lang="en-AU" sz="4000" b="1" dirty="0"/>
          </a:p>
        </p:txBody>
      </p:sp>
      <p:sp>
        <p:nvSpPr>
          <p:cNvPr id="3" name="Content Placeholder 2"/>
          <p:cNvSpPr>
            <a:spLocks noGrp="1"/>
          </p:cNvSpPr>
          <p:nvPr>
            <p:ph idx="1"/>
          </p:nvPr>
        </p:nvSpPr>
        <p:spPr>
          <a:xfrm>
            <a:off x="179512" y="1557338"/>
            <a:ext cx="8785101" cy="2231702"/>
          </a:xfrm>
        </p:spPr>
        <p:txBody>
          <a:bodyPr/>
          <a:lstStyle/>
          <a:p>
            <a:r>
              <a:rPr lang="en-AU" sz="3600" dirty="0"/>
              <a:t>QPS obligations to victim support</a:t>
            </a:r>
          </a:p>
          <a:p>
            <a:pPr marL="0" indent="0">
              <a:buNone/>
            </a:pPr>
            <a:endParaRPr lang="en-AU" sz="3600" dirty="0"/>
          </a:p>
          <a:p>
            <a:r>
              <a:rPr lang="en-AU" sz="3600" dirty="0"/>
              <a:t>Changes to Police Referral System</a:t>
            </a:r>
          </a:p>
          <a:p>
            <a:endParaRPr lang="en-AU" sz="3600" dirty="0"/>
          </a:p>
          <a:p>
            <a:r>
              <a:rPr lang="en-AU" sz="3600" dirty="0"/>
              <a:t>Community Legal Centres involvement</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a:t>
            </a:fld>
            <a:endParaRPr lang="en-AU" altLang="en-US"/>
          </a:p>
        </p:txBody>
      </p:sp>
    </p:spTree>
    <p:extLst>
      <p:ext uri="{BB962C8B-B14F-4D97-AF65-F5344CB8AC3E}">
        <p14:creationId xmlns:p14="http://schemas.microsoft.com/office/powerpoint/2010/main" val="31802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Sexual Assault Counselling Privilege</a:t>
            </a:r>
          </a:p>
        </p:txBody>
      </p:sp>
      <p:sp>
        <p:nvSpPr>
          <p:cNvPr id="3" name="Content Placeholder 2"/>
          <p:cNvSpPr>
            <a:spLocks noGrp="1"/>
          </p:cNvSpPr>
          <p:nvPr>
            <p:ph idx="1"/>
          </p:nvPr>
        </p:nvSpPr>
        <p:spPr>
          <a:xfrm>
            <a:off x="382588" y="2048986"/>
            <a:ext cx="7861300" cy="4116318"/>
          </a:xfrm>
        </p:spPr>
        <p:txBody>
          <a:bodyPr/>
          <a:lstStyle/>
          <a:p>
            <a:r>
              <a:rPr lang="en-AU" dirty="0"/>
              <a:t>New sub-category under Legal Advice</a:t>
            </a:r>
          </a:p>
          <a:p>
            <a:pPr marL="0" indent="0">
              <a:buNone/>
            </a:pPr>
            <a:endParaRPr lang="en-AU" dirty="0"/>
          </a:p>
          <a:p>
            <a:r>
              <a:rPr lang="en-AU" dirty="0"/>
              <a:t>Will go direct to Legal Aid Queensland</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20</a:t>
            </a:fld>
            <a:endParaRPr lang="en-AU" altLang="en-US"/>
          </a:p>
        </p:txBody>
      </p:sp>
    </p:spTree>
    <p:extLst>
      <p:ext uri="{BB962C8B-B14F-4D97-AF65-F5344CB8AC3E}">
        <p14:creationId xmlns:p14="http://schemas.microsoft.com/office/powerpoint/2010/main" val="372581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21</a:t>
            </a:fld>
            <a:endParaRPr lang="en-AU" altLang="en-US" dirty="0"/>
          </a:p>
        </p:txBody>
      </p:sp>
      <p:sp>
        <p:nvSpPr>
          <p:cNvPr id="3" name="Content Placeholder 2"/>
          <p:cNvSpPr>
            <a:spLocks noGrp="1"/>
          </p:cNvSpPr>
          <p:nvPr>
            <p:ph idx="1"/>
          </p:nvPr>
        </p:nvSpPr>
        <p:spPr>
          <a:xfrm>
            <a:off x="717272" y="2420888"/>
            <a:ext cx="7861300" cy="1656184"/>
          </a:xfrm>
        </p:spPr>
        <p:txBody>
          <a:bodyPr/>
          <a:lstStyle/>
          <a:p>
            <a:pPr marL="0" indent="0">
              <a:buNone/>
            </a:pPr>
            <a:r>
              <a:rPr lang="en-AU" sz="4000" b="1" cap="all" dirty="0">
                <a:solidFill>
                  <a:srgbClr val="4D4D4D"/>
                </a:solidFill>
                <a:ea typeface="+mj-ea"/>
                <a:cs typeface="+mj-cs"/>
              </a:rPr>
              <a:t>Community Legal Centres involvement</a:t>
            </a:r>
          </a:p>
        </p:txBody>
      </p:sp>
    </p:spTree>
    <p:extLst>
      <p:ext uri="{BB962C8B-B14F-4D97-AF65-F5344CB8AC3E}">
        <p14:creationId xmlns:p14="http://schemas.microsoft.com/office/powerpoint/2010/main" val="279831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66771"/>
            <a:ext cx="7921625" cy="811213"/>
          </a:xfrm>
        </p:spPr>
        <p:txBody>
          <a:bodyPr/>
          <a:lstStyle/>
          <a:p>
            <a:r>
              <a:rPr lang="en-AU" u="sng" dirty="0"/>
              <a:t>WHO IS CURRENTLY INVOLVED IN POLICE REFERRALS?? </a:t>
            </a:r>
            <a:br>
              <a:rPr lang="en-AU" u="sng" dirty="0"/>
            </a:br>
            <a:endParaRPr lang="en-AU"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22</a:t>
            </a:fld>
            <a:endParaRPr lang="en-AU" altLang="en-US"/>
          </a:p>
        </p:txBody>
      </p:sp>
      <p:pic>
        <p:nvPicPr>
          <p:cNvPr id="7" name="Picture 6"/>
          <p:cNvPicPr>
            <a:picLocks noChangeAspect="1"/>
          </p:cNvPicPr>
          <p:nvPr/>
        </p:nvPicPr>
        <p:blipFill>
          <a:blip r:embed="rId2"/>
          <a:stretch>
            <a:fillRect/>
          </a:stretch>
        </p:blipFill>
        <p:spPr>
          <a:xfrm>
            <a:off x="2123728" y="2281569"/>
            <a:ext cx="4419008" cy="2530749"/>
          </a:xfrm>
          <a:prstGeom prst="rect">
            <a:avLst/>
          </a:prstGeom>
        </p:spPr>
      </p:pic>
      <p:pic>
        <p:nvPicPr>
          <p:cNvPr id="8" name="Picture 7"/>
          <p:cNvPicPr>
            <a:picLocks noChangeAspect="1"/>
          </p:cNvPicPr>
          <p:nvPr/>
        </p:nvPicPr>
        <p:blipFill>
          <a:blip r:embed="rId3"/>
          <a:stretch>
            <a:fillRect/>
          </a:stretch>
        </p:blipFill>
        <p:spPr>
          <a:xfrm>
            <a:off x="6876256" y="1494878"/>
            <a:ext cx="1905000" cy="1543050"/>
          </a:xfrm>
          <a:prstGeom prst="rect">
            <a:avLst/>
          </a:prstGeom>
        </p:spPr>
      </p:pic>
      <p:pic>
        <p:nvPicPr>
          <p:cNvPr id="9" name="Picture 8"/>
          <p:cNvPicPr>
            <a:picLocks noChangeAspect="1"/>
          </p:cNvPicPr>
          <p:nvPr/>
        </p:nvPicPr>
        <p:blipFill>
          <a:blip r:embed="rId4"/>
          <a:stretch>
            <a:fillRect/>
          </a:stretch>
        </p:blipFill>
        <p:spPr>
          <a:xfrm>
            <a:off x="53555" y="1632990"/>
            <a:ext cx="3609975" cy="1266825"/>
          </a:xfrm>
          <a:prstGeom prst="rect">
            <a:avLst/>
          </a:prstGeom>
        </p:spPr>
      </p:pic>
      <p:pic>
        <p:nvPicPr>
          <p:cNvPr id="10" name="Picture 9"/>
          <p:cNvPicPr>
            <a:picLocks noChangeAspect="1"/>
          </p:cNvPicPr>
          <p:nvPr/>
        </p:nvPicPr>
        <p:blipFill>
          <a:blip r:embed="rId5"/>
          <a:stretch>
            <a:fillRect/>
          </a:stretch>
        </p:blipFill>
        <p:spPr>
          <a:xfrm>
            <a:off x="0" y="4941168"/>
            <a:ext cx="2987824" cy="1916832"/>
          </a:xfrm>
          <a:prstGeom prst="rect">
            <a:avLst/>
          </a:prstGeom>
        </p:spPr>
      </p:pic>
      <p:pic>
        <p:nvPicPr>
          <p:cNvPr id="11" name="Picture 10"/>
          <p:cNvPicPr>
            <a:picLocks noChangeAspect="1"/>
          </p:cNvPicPr>
          <p:nvPr/>
        </p:nvPicPr>
        <p:blipFill>
          <a:blip r:embed="rId6"/>
          <a:stretch>
            <a:fillRect/>
          </a:stretch>
        </p:blipFill>
        <p:spPr>
          <a:xfrm>
            <a:off x="6084169" y="4755260"/>
            <a:ext cx="3044750" cy="2127740"/>
          </a:xfrm>
          <a:prstGeom prst="rect">
            <a:avLst/>
          </a:prstGeom>
        </p:spPr>
      </p:pic>
    </p:spTree>
    <p:extLst>
      <p:ext uri="{BB962C8B-B14F-4D97-AF65-F5344CB8AC3E}">
        <p14:creationId xmlns:p14="http://schemas.microsoft.com/office/powerpoint/2010/main" val="229209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66771"/>
            <a:ext cx="7921625" cy="811213"/>
          </a:xfrm>
        </p:spPr>
        <p:txBody>
          <a:bodyPr/>
          <a:lstStyle/>
          <a:p>
            <a:r>
              <a:rPr lang="en-AU" u="sng" dirty="0"/>
              <a:t>WHO IS CURRENTLY INVOLVED IN POLICE REFERRALS?? </a:t>
            </a:r>
            <a:br>
              <a:rPr lang="en-AU" u="sng" dirty="0"/>
            </a:br>
            <a:endParaRPr lang="en-AU"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23</a:t>
            </a:fld>
            <a:endParaRPr lang="en-AU" altLang="en-US"/>
          </a:p>
        </p:txBody>
      </p:sp>
      <p:sp>
        <p:nvSpPr>
          <p:cNvPr id="3" name="TextBox 2"/>
          <p:cNvSpPr txBox="1"/>
          <p:nvPr/>
        </p:nvSpPr>
        <p:spPr>
          <a:xfrm>
            <a:off x="0" y="1248680"/>
            <a:ext cx="8937625" cy="6370975"/>
          </a:xfrm>
          <a:prstGeom prst="rect">
            <a:avLst/>
          </a:prstGeom>
          <a:noFill/>
        </p:spPr>
        <p:txBody>
          <a:bodyPr wrap="square" rtlCol="0">
            <a:spAutoFit/>
          </a:bodyPr>
          <a:lstStyle/>
          <a:p>
            <a:pPr marL="342900" indent="-342900">
              <a:buFont typeface="Arial" panose="020B0604020202020204" pitchFamily="34" charset="0"/>
              <a:buChar char="•"/>
            </a:pPr>
            <a:r>
              <a:rPr lang="en-AU" dirty="0"/>
              <a:t>Aboriginal and Torres Strait Islander Women’s Legal Service</a:t>
            </a:r>
          </a:p>
          <a:p>
            <a:pPr marL="342900" indent="-342900">
              <a:buFont typeface="Arial" panose="020B0604020202020204" pitchFamily="34" charset="0"/>
              <a:buChar char="•"/>
            </a:pPr>
            <a:r>
              <a:rPr lang="en-AU" dirty="0"/>
              <a:t>Bayside Community Legal Service Inc.</a:t>
            </a:r>
          </a:p>
          <a:p>
            <a:pPr marL="342900" indent="-342900">
              <a:buFont typeface="Arial" panose="020B0604020202020204" pitchFamily="34" charset="0"/>
              <a:buChar char="•"/>
            </a:pPr>
            <a:r>
              <a:rPr lang="en-AU" dirty="0"/>
              <a:t>Cairns Community Legal Centre</a:t>
            </a:r>
          </a:p>
          <a:p>
            <a:pPr marL="342900" indent="-342900">
              <a:buFont typeface="Arial" panose="020B0604020202020204" pitchFamily="34" charset="0"/>
              <a:buChar char="•"/>
            </a:pPr>
            <a:r>
              <a:rPr lang="en-AU" dirty="0"/>
              <a:t>Caxton Legal Centre </a:t>
            </a:r>
            <a:r>
              <a:rPr lang="en-AU" dirty="0" err="1"/>
              <a:t>inc</a:t>
            </a:r>
            <a:endParaRPr lang="en-AU" dirty="0"/>
          </a:p>
          <a:p>
            <a:pPr marL="342900" indent="-342900">
              <a:buFont typeface="Arial" panose="020B0604020202020204" pitchFamily="34" charset="0"/>
              <a:buChar char="•"/>
            </a:pPr>
            <a:r>
              <a:rPr lang="en-AU" dirty="0"/>
              <a:t>Central Queensland Community Legal Centre</a:t>
            </a:r>
          </a:p>
          <a:p>
            <a:pPr marL="342900" indent="-342900">
              <a:buFont typeface="Arial" panose="020B0604020202020204" pitchFamily="34" charset="0"/>
              <a:buChar char="•"/>
            </a:pPr>
            <a:r>
              <a:rPr lang="en-AU" dirty="0"/>
              <a:t>Goondiwindi Community Legal Service</a:t>
            </a:r>
          </a:p>
          <a:p>
            <a:pPr marL="342900" indent="-342900">
              <a:buFont typeface="Arial" panose="020B0604020202020204" pitchFamily="34" charset="0"/>
              <a:buChar char="•"/>
            </a:pPr>
            <a:r>
              <a:rPr lang="en-AU" dirty="0" err="1"/>
              <a:t>Junkuri</a:t>
            </a:r>
            <a:r>
              <a:rPr lang="en-AU" dirty="0"/>
              <a:t> </a:t>
            </a:r>
            <a:r>
              <a:rPr lang="en-AU" dirty="0" err="1"/>
              <a:t>Laka</a:t>
            </a:r>
            <a:r>
              <a:rPr lang="en-AU" dirty="0"/>
              <a:t> Community Legal Centre </a:t>
            </a:r>
          </a:p>
          <a:p>
            <a:pPr marL="342900" indent="-342900">
              <a:buFont typeface="Arial" panose="020B0604020202020204" pitchFamily="34" charset="0"/>
              <a:buChar char="•"/>
            </a:pPr>
            <a:r>
              <a:rPr lang="en-AU" dirty="0"/>
              <a:t>North Qld Women’s Legal Service – Cairns &amp; Townsville </a:t>
            </a:r>
          </a:p>
          <a:p>
            <a:pPr marL="342900" indent="-342900">
              <a:buFont typeface="Arial" panose="020B0604020202020204" pitchFamily="34" charset="0"/>
              <a:buChar char="•"/>
            </a:pPr>
            <a:r>
              <a:rPr lang="en-AU" dirty="0"/>
              <a:t>Queensland Indigenous Family Violence Legal Service</a:t>
            </a:r>
          </a:p>
          <a:p>
            <a:pPr marL="342900" indent="-342900">
              <a:buFont typeface="Arial" panose="020B0604020202020204" pitchFamily="34" charset="0"/>
              <a:buChar char="•"/>
            </a:pPr>
            <a:r>
              <a:rPr lang="en-AU" dirty="0"/>
              <a:t>TASC National – Toowoomba</a:t>
            </a:r>
          </a:p>
          <a:p>
            <a:pPr marL="342900" indent="-342900">
              <a:buFont typeface="Arial" panose="020B0604020202020204" pitchFamily="34" charset="0"/>
              <a:buChar char="•"/>
            </a:pPr>
            <a:r>
              <a:rPr lang="en-AU" dirty="0"/>
              <a:t>Taylor Street Community Legal Service</a:t>
            </a:r>
          </a:p>
          <a:p>
            <a:pPr marL="342900" indent="-342900">
              <a:buFont typeface="Arial" panose="020B0604020202020204" pitchFamily="34" charset="0"/>
              <a:buChar char="•"/>
            </a:pPr>
            <a:r>
              <a:rPr lang="en-AU" dirty="0"/>
              <a:t>Townsville Community Legal Service</a:t>
            </a:r>
          </a:p>
          <a:p>
            <a:pPr marL="342900" indent="-342900">
              <a:buFont typeface="Arial" panose="020B0604020202020204" pitchFamily="34" charset="0"/>
              <a:buChar char="•"/>
            </a:pPr>
            <a:r>
              <a:rPr lang="en-AU" dirty="0"/>
              <a:t>Women’s Legal Service</a:t>
            </a:r>
          </a:p>
          <a:p>
            <a:pPr marL="342900" indent="-342900">
              <a:buFont typeface="Arial" panose="020B0604020202020204" pitchFamily="34" charset="0"/>
              <a:buChar char="•"/>
            </a:pPr>
            <a:r>
              <a:rPr lang="en-AU" dirty="0"/>
              <a:t>YFS Legal</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67166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Think you should be part of the network?</a:t>
            </a:r>
          </a:p>
        </p:txBody>
      </p:sp>
      <p:sp>
        <p:nvSpPr>
          <p:cNvPr id="3" name="Content Placeholder 2"/>
          <p:cNvSpPr>
            <a:spLocks noGrp="1"/>
          </p:cNvSpPr>
          <p:nvPr>
            <p:ph idx="1"/>
          </p:nvPr>
        </p:nvSpPr>
        <p:spPr>
          <a:xfrm>
            <a:off x="93117" y="1340768"/>
            <a:ext cx="8497639" cy="4679950"/>
          </a:xfrm>
        </p:spPr>
        <p:txBody>
          <a:bodyPr/>
          <a:lstStyle/>
          <a:p>
            <a:pPr marL="0" indent="0">
              <a:spcAft>
                <a:spcPts val="0"/>
              </a:spcAft>
              <a:buNone/>
            </a:pPr>
            <a:r>
              <a:rPr lang="en-AU"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AU" b="1"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Contact Details:</a:t>
            </a:r>
          </a:p>
          <a:p>
            <a:pPr marL="0" indent="0">
              <a:spcAft>
                <a:spcPts val="0"/>
              </a:spcAft>
              <a:buNone/>
            </a:pPr>
            <a:endParaRPr lang="en-AU" b="1" u="sng"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en-AU" sz="2400" kern="1200" dirty="0">
                <a:latin typeface="Arial" panose="020B0604020202020204" pitchFamily="34" charset="0"/>
              </a:rPr>
              <a:t>Chris Stafford</a:t>
            </a:r>
          </a:p>
          <a:p>
            <a:pPr marL="0" indent="0">
              <a:spcAft>
                <a:spcPts val="0"/>
              </a:spcAft>
              <a:buNone/>
            </a:pPr>
            <a:r>
              <a:rPr lang="en-AU" sz="2400" kern="1200" dirty="0">
                <a:latin typeface="Arial" panose="020B0604020202020204" pitchFamily="34" charset="0"/>
              </a:rPr>
              <a:t>Acting Senior Sergeant</a:t>
            </a:r>
          </a:p>
          <a:p>
            <a:pPr marL="0" indent="0">
              <a:spcAft>
                <a:spcPts val="0"/>
              </a:spcAft>
              <a:buNone/>
            </a:pPr>
            <a:r>
              <a:rPr lang="en-AU" sz="2400" kern="1200" dirty="0">
                <a:latin typeface="Arial" panose="020B0604020202020204" pitchFamily="34" charset="0"/>
              </a:rPr>
              <a:t>Police Referral Services </a:t>
            </a:r>
          </a:p>
          <a:p>
            <a:pPr marL="0" indent="0">
              <a:spcAft>
                <a:spcPts val="0"/>
              </a:spcAft>
              <a:buNone/>
            </a:pPr>
            <a:r>
              <a:rPr lang="en-AU" sz="2400" kern="1200" dirty="0">
                <a:latin typeface="Arial" panose="020B0604020202020204" pitchFamily="34" charset="0"/>
              </a:rPr>
              <a:t>Domestic, Family Violence &amp; Vulnerable Persons Unit</a:t>
            </a:r>
          </a:p>
          <a:p>
            <a:pPr marL="0" indent="0">
              <a:spcAft>
                <a:spcPts val="0"/>
              </a:spcAft>
              <a:buNone/>
            </a:pPr>
            <a:r>
              <a:rPr lang="en-AU" sz="2400" kern="1200" dirty="0">
                <a:latin typeface="Arial" panose="020B0604020202020204" pitchFamily="34" charset="0"/>
              </a:rPr>
              <a:t>Community Contact Command | Queensland Police Service</a:t>
            </a:r>
          </a:p>
          <a:p>
            <a:pPr marL="0" indent="0">
              <a:buNone/>
            </a:pPr>
            <a:r>
              <a:rPr lang="en-AU" sz="2400" kern="1200" dirty="0">
                <a:latin typeface="Arial" panose="020B0604020202020204" pitchFamily="34" charset="0"/>
              </a:rPr>
              <a:t>Email: </a:t>
            </a: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Stafford.ChristopherC@police.qld.gov.au</a:t>
            </a:r>
            <a:endPar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u="sng" dirty="0">
              <a:solidFill>
                <a:srgbClr val="0563C1"/>
              </a:solidFill>
              <a:latin typeface="Calibri" panose="020F0502020204030204" pitchFamily="34" charset="0"/>
              <a:cs typeface="Times New Roman" panose="02020603050405020304" pitchFamily="18" charset="0"/>
            </a:endParaRPr>
          </a:p>
          <a:p>
            <a:pPr marL="0" indent="0">
              <a:buNone/>
            </a:pPr>
            <a:r>
              <a:rPr lang="en-AU" sz="3600" dirty="0">
                <a:latin typeface="Calibri" panose="020F0502020204030204" pitchFamily="34" charset="0"/>
                <a:cs typeface="Times New Roman" panose="02020603050405020304" pitchFamily="18" charset="0"/>
              </a:rPr>
              <a:t>                              </a:t>
            </a:r>
            <a:r>
              <a:rPr lang="en-AU" sz="3600" u="sng" dirty="0">
                <a:latin typeface="Calibri" panose="020F0502020204030204" pitchFamily="34" charset="0"/>
                <a:cs typeface="Times New Roman" panose="02020603050405020304" pitchFamily="18" charset="0"/>
              </a:rPr>
              <a:t>Thank You.</a:t>
            </a:r>
            <a:endParaRPr lang="en-AU" sz="3600"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24</a:t>
            </a:fld>
            <a:endParaRPr lang="en-AU" altLang="en-US"/>
          </a:p>
        </p:txBody>
      </p:sp>
    </p:spTree>
    <p:extLst>
      <p:ext uri="{BB962C8B-B14F-4D97-AF65-F5344CB8AC3E}">
        <p14:creationId xmlns:p14="http://schemas.microsoft.com/office/powerpoint/2010/main" val="90976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Proactive prevention will reduce risk of  </a:t>
            </a:r>
            <a:br>
              <a:rPr lang="en-AU" b="1" dirty="0"/>
            </a:br>
            <a:r>
              <a:rPr lang="en-AU" b="1" dirty="0"/>
              <a:t>re-victimisation and future offending</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84784"/>
            <a:ext cx="9124206" cy="4729152"/>
          </a:xfrm>
        </p:spPr>
      </p:pic>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3</a:t>
            </a:fld>
            <a:endParaRPr lang="en-AU" altLang="en-US" dirty="0"/>
          </a:p>
        </p:txBody>
      </p:sp>
    </p:spTree>
    <p:extLst>
      <p:ext uri="{BB962C8B-B14F-4D97-AF65-F5344CB8AC3E}">
        <p14:creationId xmlns:p14="http://schemas.microsoft.com/office/powerpoint/2010/main" val="105378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143225" y="107180"/>
            <a:ext cx="4419983" cy="1365622"/>
          </a:xfrm>
          <a:prstGeom prst="rect">
            <a:avLst/>
          </a:prstGeom>
        </p:spPr>
      </p:pic>
      <p:pic>
        <p:nvPicPr>
          <p:cNvPr id="7" name="Content Placeholder 6"/>
          <p:cNvPicPr>
            <a:picLocks noGrp="1" noChangeAspect="1"/>
          </p:cNvPicPr>
          <p:nvPr>
            <p:ph idx="1"/>
          </p:nvPr>
        </p:nvPicPr>
        <p:blipFill>
          <a:blip r:embed="rId4"/>
          <a:stretch>
            <a:fillRect/>
          </a:stretch>
        </p:blipFill>
        <p:spPr>
          <a:xfrm>
            <a:off x="1194919" y="1695251"/>
            <a:ext cx="7395837" cy="4679950"/>
          </a:xfrm>
          <a:prstGeom prst="rect">
            <a:avLst/>
          </a:prstGeom>
        </p:spPr>
      </p:pic>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4</a:t>
            </a:fld>
            <a:endParaRPr lang="en-AU" altLang="en-US"/>
          </a:p>
        </p:txBody>
      </p:sp>
      <p:pic>
        <p:nvPicPr>
          <p:cNvPr id="8" name="Picture 7"/>
          <p:cNvPicPr>
            <a:picLocks noChangeAspect="1"/>
          </p:cNvPicPr>
          <p:nvPr/>
        </p:nvPicPr>
        <p:blipFill>
          <a:blip r:embed="rId5"/>
          <a:stretch>
            <a:fillRect/>
          </a:stretch>
        </p:blipFill>
        <p:spPr>
          <a:xfrm>
            <a:off x="1475656" y="1700808"/>
            <a:ext cx="2877561" cy="1249788"/>
          </a:xfrm>
          <a:prstGeom prst="rect">
            <a:avLst/>
          </a:prstGeom>
        </p:spPr>
      </p:pic>
    </p:spTree>
    <p:extLst>
      <p:ext uri="{BB962C8B-B14F-4D97-AF65-F5344CB8AC3E}">
        <p14:creationId xmlns:p14="http://schemas.microsoft.com/office/powerpoint/2010/main" val="256396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55" y="1340768"/>
            <a:ext cx="8782069" cy="4679950"/>
          </a:xfrm>
        </p:spPr>
        <p:txBody>
          <a:bodyPr/>
          <a:lstStyle/>
          <a:p>
            <a:r>
              <a:rPr lang="en-AU" dirty="0"/>
              <a:t>Victim rehabilitation - leads to</a:t>
            </a:r>
          </a:p>
          <a:p>
            <a:r>
              <a:rPr lang="en-AU" dirty="0"/>
              <a:t>More resilient person, which leads to;</a:t>
            </a:r>
          </a:p>
          <a:p>
            <a:pPr lvl="1"/>
            <a:r>
              <a:rPr lang="en-AU" dirty="0"/>
              <a:t>Reduced re-victimisation</a:t>
            </a:r>
          </a:p>
          <a:p>
            <a:pPr lvl="1"/>
            <a:r>
              <a:rPr lang="en-AU" dirty="0"/>
              <a:t>Proactive prevention can prevent further harm by resolving situations before they escalate</a:t>
            </a:r>
          </a:p>
          <a:p>
            <a:pPr lvl="1"/>
            <a:r>
              <a:rPr lang="en-AU" dirty="0"/>
              <a:t>Stronger witness through prosecution process</a:t>
            </a:r>
          </a:p>
          <a:p>
            <a:r>
              <a:rPr lang="en-AU" dirty="0"/>
              <a:t>Police productivity through reduced calls for service</a:t>
            </a:r>
          </a:p>
          <a:p>
            <a:r>
              <a:rPr lang="en-AU" dirty="0"/>
              <a:t>Community satisfaction arising from positive/supportive interactions with Police</a:t>
            </a:r>
          </a:p>
          <a:p>
            <a:r>
              <a:rPr lang="en-AU" dirty="0"/>
              <a:t>Manages QPS risk </a:t>
            </a:r>
          </a:p>
          <a:p>
            <a:endParaRPr lang="en-AU" dirty="0"/>
          </a:p>
          <a:p>
            <a:pPr marL="457200" lvl="1" indent="0">
              <a:buNone/>
            </a:pPr>
            <a:endParaRPr lang="en-AU" dirty="0"/>
          </a:p>
          <a:p>
            <a:pPr lvl="2"/>
            <a:endParaRPr lang="en-AU" dirty="0"/>
          </a:p>
          <a:p>
            <a:pPr lvl="2"/>
            <a:endParaRPr lang="en-AU" dirty="0"/>
          </a:p>
          <a:p>
            <a:pPr lvl="2"/>
            <a:endParaRPr lang="en-AU" dirty="0"/>
          </a:p>
          <a:p>
            <a:pPr marL="914400" lvl="2" indent="0">
              <a:buNone/>
            </a:pPr>
            <a:endParaRPr lang="en-AU" dirty="0"/>
          </a:p>
          <a:p>
            <a:pPr lvl="2"/>
            <a:endParaRPr lang="en-AU" dirty="0"/>
          </a:p>
          <a:p>
            <a:pPr lvl="4"/>
            <a:endParaRPr lang="en-AU" dirty="0"/>
          </a:p>
          <a:p>
            <a:pPr marL="1828800" lvl="4" indent="0">
              <a:buNone/>
            </a:pPr>
            <a:endParaRPr lang="en-AU"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5</a:t>
            </a:fld>
            <a:endParaRPr lang="en-AU" altLang="en-US"/>
          </a:p>
        </p:txBody>
      </p:sp>
      <p:sp>
        <p:nvSpPr>
          <p:cNvPr id="5" name="Rectangle 4"/>
          <p:cNvSpPr/>
          <p:nvPr/>
        </p:nvSpPr>
        <p:spPr>
          <a:xfrm>
            <a:off x="1187624" y="471448"/>
            <a:ext cx="6408712" cy="584775"/>
          </a:xfrm>
          <a:prstGeom prst="rect">
            <a:avLst/>
          </a:prstGeom>
        </p:spPr>
        <p:txBody>
          <a:bodyPr wrap="square">
            <a:spAutoFit/>
          </a:bodyPr>
          <a:lstStyle/>
          <a:p>
            <a:pPr lvl="0"/>
            <a:r>
              <a:rPr lang="en-AU" sz="3200" b="1" dirty="0">
                <a:solidFill>
                  <a:srgbClr val="000000"/>
                </a:solidFill>
              </a:rPr>
              <a:t>Operationally – It makes sense</a:t>
            </a:r>
          </a:p>
        </p:txBody>
      </p:sp>
    </p:spTree>
    <p:extLst>
      <p:ext uri="{BB962C8B-B14F-4D97-AF65-F5344CB8AC3E}">
        <p14:creationId xmlns:p14="http://schemas.microsoft.com/office/powerpoint/2010/main" val="246909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Strategically- It makes sense</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6</a:t>
            </a:fld>
            <a:endParaRPr lang="en-AU" altLang="en-US"/>
          </a:p>
        </p:txBody>
      </p:sp>
      <p:pic>
        <p:nvPicPr>
          <p:cNvPr id="5" name="Picture 4"/>
          <p:cNvPicPr>
            <a:picLocks noChangeAspect="1"/>
          </p:cNvPicPr>
          <p:nvPr/>
        </p:nvPicPr>
        <p:blipFill>
          <a:blip r:embed="rId3"/>
          <a:stretch>
            <a:fillRect/>
          </a:stretch>
        </p:blipFill>
        <p:spPr>
          <a:xfrm>
            <a:off x="5680" y="1054105"/>
            <a:ext cx="9144793" cy="5803895"/>
          </a:xfrm>
          <a:prstGeom prst="rect">
            <a:avLst/>
          </a:prstGeom>
        </p:spPr>
      </p:pic>
    </p:spTree>
    <p:extLst>
      <p:ext uri="{BB962C8B-B14F-4D97-AF65-F5344CB8AC3E}">
        <p14:creationId xmlns:p14="http://schemas.microsoft.com/office/powerpoint/2010/main" val="164168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AU" b="1" dirty="0"/>
              <a:t>Legislatively – It is a requirement</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7</a:t>
            </a:fld>
            <a:endParaRPr lang="en-AU" altLang="en-US"/>
          </a:p>
        </p:txBody>
      </p:sp>
      <p:graphicFrame>
        <p:nvGraphicFramePr>
          <p:cNvPr id="3" name="Table 2"/>
          <p:cNvGraphicFramePr>
            <a:graphicFrameLocks noGrp="1"/>
          </p:cNvGraphicFramePr>
          <p:nvPr>
            <p:extLst>
              <p:ext uri="{D42A27DB-BD31-4B8C-83A1-F6EECF244321}">
                <p14:modId xmlns:p14="http://schemas.microsoft.com/office/powerpoint/2010/main" val="2365477549"/>
              </p:ext>
            </p:extLst>
          </p:nvPr>
        </p:nvGraphicFramePr>
        <p:xfrm>
          <a:off x="251521" y="1539334"/>
          <a:ext cx="8686104" cy="4265930"/>
        </p:xfrm>
        <a:graphic>
          <a:graphicData uri="http://schemas.openxmlformats.org/drawingml/2006/table">
            <a:tbl>
              <a:tblPr firstRow="1" bandRow="1">
                <a:tableStyleId>{0505E3EF-67EA-436B-97B2-0124C06EBD24}</a:tableStyleId>
              </a:tblPr>
              <a:tblGrid>
                <a:gridCol w="3024335">
                  <a:extLst>
                    <a:ext uri="{9D8B030D-6E8A-4147-A177-3AD203B41FA5}">
                      <a16:colId xmlns:a16="http://schemas.microsoft.com/office/drawing/2014/main" xmlns="" val="20000"/>
                    </a:ext>
                  </a:extLst>
                </a:gridCol>
                <a:gridCol w="5661769">
                  <a:extLst>
                    <a:ext uri="{9D8B030D-6E8A-4147-A177-3AD203B41FA5}">
                      <a16:colId xmlns:a16="http://schemas.microsoft.com/office/drawing/2014/main" xmlns="" val="20001"/>
                    </a:ext>
                  </a:extLst>
                </a:gridCol>
              </a:tblGrid>
              <a:tr h="365125">
                <a:tc>
                  <a:txBody>
                    <a:bodyPr/>
                    <a:lstStyle/>
                    <a:p>
                      <a:r>
                        <a:rPr lang="en-AU" sz="2800" b="0" dirty="0"/>
                        <a:t>March 2017</a:t>
                      </a:r>
                    </a:p>
                  </a:txBody>
                  <a:tcPr>
                    <a:noFill/>
                  </a:tcPr>
                </a:tc>
                <a:tc>
                  <a:txBody>
                    <a:bodyPr/>
                    <a:lstStyle/>
                    <a:p>
                      <a:r>
                        <a:rPr lang="en-AU" sz="2800" b="0"/>
                        <a:t>Mental Health Act</a:t>
                      </a:r>
                      <a:endParaRPr lang="en-AU" sz="2800" b="0" dirty="0"/>
                    </a:p>
                  </a:txBody>
                  <a:tcPr>
                    <a:noFill/>
                  </a:tcPr>
                </a:tc>
                <a:extLst>
                  <a:ext uri="{0D108BD9-81ED-4DB2-BD59-A6C34878D82A}">
                    <a16:rowId xmlns:a16="http://schemas.microsoft.com/office/drawing/2014/main" xmlns="" val="10000"/>
                  </a:ext>
                </a:extLst>
              </a:tr>
              <a:tr h="365125">
                <a:tc>
                  <a:txBody>
                    <a:bodyPr/>
                    <a:lstStyle/>
                    <a:p>
                      <a:endParaRPr lang="en-AU" sz="2800" b="0" dirty="0"/>
                    </a:p>
                  </a:txBody>
                  <a:tcPr>
                    <a:noFill/>
                  </a:tcPr>
                </a:tc>
                <a:tc>
                  <a:txBody>
                    <a:bodyPr/>
                    <a:lstStyle/>
                    <a:p>
                      <a:r>
                        <a:rPr lang="en-AU" sz="2800" b="0" dirty="0"/>
                        <a:t>Bail</a:t>
                      </a:r>
                      <a:r>
                        <a:rPr lang="en-AU" sz="2800" b="0" baseline="0" dirty="0"/>
                        <a:t> Act</a:t>
                      </a:r>
                      <a:endParaRPr lang="en-AU" sz="2800" b="0" dirty="0"/>
                    </a:p>
                  </a:txBody>
                  <a:tcPr>
                    <a:noFill/>
                  </a:tcPr>
                </a:tc>
                <a:extLst>
                  <a:ext uri="{0D108BD9-81ED-4DB2-BD59-A6C34878D82A}">
                    <a16:rowId xmlns:a16="http://schemas.microsoft.com/office/drawing/2014/main" xmlns="" val="10001"/>
                  </a:ext>
                </a:extLst>
              </a:tr>
              <a:tr h="365125">
                <a:tc>
                  <a:txBody>
                    <a:bodyPr/>
                    <a:lstStyle/>
                    <a:p>
                      <a:endParaRPr lang="en-AU" sz="800" dirty="0"/>
                    </a:p>
                  </a:txBody>
                  <a:tcPr>
                    <a:noFill/>
                  </a:tcPr>
                </a:tc>
                <a:tc>
                  <a:txBody>
                    <a:bodyPr/>
                    <a:lstStyle/>
                    <a:p>
                      <a:endParaRPr lang="en-AU" sz="800" dirty="0"/>
                    </a:p>
                  </a:txBody>
                  <a:tcPr>
                    <a:noFill/>
                  </a:tcPr>
                </a:tc>
                <a:extLst>
                  <a:ext uri="{0D108BD9-81ED-4DB2-BD59-A6C34878D82A}">
                    <a16:rowId xmlns:a16="http://schemas.microsoft.com/office/drawing/2014/main" xmlns="" val="10002"/>
                  </a:ext>
                </a:extLst>
              </a:tr>
              <a:tr h="365125">
                <a:tc>
                  <a:txBody>
                    <a:bodyPr/>
                    <a:lstStyle/>
                    <a:p>
                      <a:r>
                        <a:rPr lang="en-AU" sz="2800" dirty="0"/>
                        <a:t>May 2017</a:t>
                      </a:r>
                    </a:p>
                  </a:txBody>
                  <a:tcPr>
                    <a:noFill/>
                  </a:tcPr>
                </a:tc>
                <a:tc>
                  <a:txBody>
                    <a:bodyPr/>
                    <a:lstStyle/>
                    <a:p>
                      <a:r>
                        <a:rPr lang="en-AU" sz="2800" dirty="0"/>
                        <a:t>Domestic Family</a:t>
                      </a:r>
                      <a:r>
                        <a:rPr lang="en-AU" sz="2800" baseline="0" dirty="0"/>
                        <a:t> Violence Protection Act</a:t>
                      </a:r>
                    </a:p>
                  </a:txBody>
                  <a:tcPr>
                    <a:noFill/>
                  </a:tcPr>
                </a:tc>
                <a:extLst>
                  <a:ext uri="{0D108BD9-81ED-4DB2-BD59-A6C34878D82A}">
                    <a16:rowId xmlns:a16="http://schemas.microsoft.com/office/drawing/2014/main" xmlns="" val="10003"/>
                  </a:ext>
                </a:extLst>
              </a:tr>
              <a:tr h="365125">
                <a:tc>
                  <a:txBody>
                    <a:bodyPr/>
                    <a:lstStyle/>
                    <a:p>
                      <a:endParaRPr lang="en-AU" sz="800" dirty="0"/>
                    </a:p>
                  </a:txBody>
                  <a:tcPr>
                    <a:noFill/>
                  </a:tcPr>
                </a:tc>
                <a:tc>
                  <a:txBody>
                    <a:bodyPr/>
                    <a:lstStyle/>
                    <a:p>
                      <a:endParaRPr lang="en-AU" sz="800" baseline="0" dirty="0"/>
                    </a:p>
                  </a:txBody>
                  <a:tcPr>
                    <a:noFill/>
                  </a:tcPr>
                </a:tc>
                <a:extLst>
                  <a:ext uri="{0D108BD9-81ED-4DB2-BD59-A6C34878D82A}">
                    <a16:rowId xmlns:a16="http://schemas.microsoft.com/office/drawing/2014/main" xmlns="" val="10004"/>
                  </a:ext>
                </a:extLst>
              </a:tr>
              <a:tr h="365125">
                <a:tc>
                  <a:txBody>
                    <a:bodyPr/>
                    <a:lstStyle/>
                    <a:p>
                      <a:r>
                        <a:rPr lang="en-AU" sz="2800" dirty="0"/>
                        <a:t>July 2017</a:t>
                      </a:r>
                    </a:p>
                  </a:txBody>
                  <a:tcPr>
                    <a:noFill/>
                  </a:tcPr>
                </a:tc>
                <a:tc>
                  <a:txBody>
                    <a:bodyPr/>
                    <a:lstStyle/>
                    <a:p>
                      <a:r>
                        <a:rPr lang="en-AU" sz="2800" baseline="0" dirty="0"/>
                        <a:t>Victims of Crime Assistance Act</a:t>
                      </a:r>
                    </a:p>
                  </a:txBody>
                  <a:tcPr>
                    <a:noFill/>
                  </a:tcPr>
                </a:tc>
                <a:extLst>
                  <a:ext uri="{0D108BD9-81ED-4DB2-BD59-A6C34878D82A}">
                    <a16:rowId xmlns:a16="http://schemas.microsoft.com/office/drawing/2014/main" xmlns="" val="10005"/>
                  </a:ext>
                </a:extLst>
              </a:tr>
              <a:tr h="365125">
                <a:tc>
                  <a:txBody>
                    <a:bodyPr/>
                    <a:lstStyle/>
                    <a:p>
                      <a:endParaRPr lang="en-AU" sz="800" dirty="0"/>
                    </a:p>
                  </a:txBody>
                  <a:tcPr>
                    <a:noFill/>
                  </a:tcPr>
                </a:tc>
                <a:tc>
                  <a:txBody>
                    <a:bodyPr/>
                    <a:lstStyle/>
                    <a:p>
                      <a:endParaRPr lang="en-AU" sz="2800" baseline="0" dirty="0"/>
                    </a:p>
                  </a:txBody>
                  <a:tcPr>
                    <a:noFill/>
                  </a:tcPr>
                </a:tc>
                <a:extLst>
                  <a:ext uri="{0D108BD9-81ED-4DB2-BD59-A6C34878D82A}">
                    <a16:rowId xmlns:a16="http://schemas.microsoft.com/office/drawing/2014/main" xmlns="" val="10006"/>
                  </a:ext>
                </a:extLst>
              </a:tr>
              <a:tr h="365125">
                <a:tc>
                  <a:txBody>
                    <a:bodyPr/>
                    <a:lstStyle/>
                    <a:p>
                      <a:r>
                        <a:rPr lang="en-AU" sz="2800" dirty="0"/>
                        <a:t>December 2017</a:t>
                      </a:r>
                    </a:p>
                  </a:txBody>
                  <a:tcPr>
                    <a:noFill/>
                  </a:tcPr>
                </a:tc>
                <a:tc>
                  <a:txBody>
                    <a:bodyPr/>
                    <a:lstStyle/>
                    <a:p>
                      <a:r>
                        <a:rPr lang="en-AU" sz="2800" baseline="0" dirty="0"/>
                        <a:t>Evidence Act</a:t>
                      </a:r>
                    </a:p>
                  </a:txBody>
                  <a:tcP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4629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69330"/>
            <a:ext cx="9144000" cy="4679950"/>
          </a:xfrm>
        </p:spPr>
        <p:txBody>
          <a:bodyPr/>
          <a:lstStyle/>
          <a:p>
            <a:pPr marL="342900" lvl="1" indent="-342900">
              <a:buClr>
                <a:schemeClr val="bg2"/>
              </a:buClr>
              <a:buSzPct val="75000"/>
              <a:buFont typeface="Wingdings" panose="05000000000000000000" pitchFamily="2" charset="2"/>
              <a:buChar char="n"/>
            </a:pPr>
            <a:r>
              <a:rPr lang="en-AU" sz="2500" dirty="0">
                <a:ea typeface="+mn-ea"/>
                <a:cs typeface="+mn-cs"/>
              </a:rPr>
              <a:t>Treat victims with respect, courtesy, compassion, dignity and privacy. </a:t>
            </a:r>
          </a:p>
          <a:p>
            <a:pPr marL="342900" lvl="1" indent="-342900">
              <a:buClr>
                <a:schemeClr val="bg2"/>
              </a:buClr>
              <a:buSzPct val="75000"/>
              <a:buFont typeface="Wingdings" panose="05000000000000000000" pitchFamily="2" charset="2"/>
              <a:buChar char="n"/>
            </a:pPr>
            <a:r>
              <a:rPr lang="en-AU" sz="2500" dirty="0">
                <a:ea typeface="+mn-ea"/>
                <a:cs typeface="+mn-cs"/>
              </a:rPr>
              <a:t>Inform victims about any services and remedies available to them </a:t>
            </a:r>
          </a:p>
          <a:p>
            <a:pPr marL="342900" lvl="1" indent="-342900">
              <a:buClr>
                <a:schemeClr val="bg2"/>
              </a:buClr>
              <a:buSzPct val="75000"/>
              <a:buFont typeface="Wingdings" panose="05000000000000000000" pitchFamily="2" charset="2"/>
              <a:buChar char="n"/>
            </a:pPr>
            <a:r>
              <a:rPr lang="en-AU" sz="2500" dirty="0">
                <a:ea typeface="+mn-ea"/>
                <a:cs typeface="+mn-cs"/>
              </a:rPr>
              <a:t>Inform victims about the Police investigation, charging and prosecution processes</a:t>
            </a:r>
          </a:p>
          <a:p>
            <a:pPr marL="342900" lvl="1" indent="-342900">
              <a:buClr>
                <a:schemeClr val="bg2"/>
              </a:buClr>
              <a:buSzPct val="75000"/>
              <a:buFont typeface="Wingdings" panose="05000000000000000000" pitchFamily="2" charset="2"/>
              <a:buChar char="n"/>
            </a:pPr>
            <a:r>
              <a:rPr lang="en-AU" sz="2500" dirty="0">
                <a:ea typeface="+mn-ea"/>
                <a:cs typeface="+mn-cs"/>
              </a:rPr>
              <a:t>Inform victims of bail applications, outcomes and release arrangements and conditions</a:t>
            </a:r>
          </a:p>
          <a:p>
            <a:pPr marL="342900" lvl="1" indent="-342900">
              <a:buClr>
                <a:schemeClr val="bg2"/>
              </a:buClr>
              <a:buSzPct val="75000"/>
              <a:buFont typeface="Wingdings" panose="05000000000000000000" pitchFamily="2" charset="2"/>
              <a:buChar char="n"/>
            </a:pPr>
            <a:r>
              <a:rPr lang="en-AU" sz="2500" dirty="0">
                <a:ea typeface="+mn-ea"/>
                <a:cs typeface="+mn-cs"/>
              </a:rPr>
              <a:t>Connect victims with Service Providers for Court Support and Victim Impact Statements</a:t>
            </a:r>
          </a:p>
          <a:p>
            <a:pPr marL="342900" lvl="1" indent="-342900">
              <a:buClr>
                <a:schemeClr val="bg2"/>
              </a:buClr>
              <a:buSzPct val="75000"/>
              <a:buFont typeface="Wingdings" panose="05000000000000000000" pitchFamily="2" charset="2"/>
              <a:buChar char="n"/>
            </a:pPr>
            <a:r>
              <a:rPr lang="en-AU" sz="2500" dirty="0">
                <a:ea typeface="+mn-ea"/>
                <a:cs typeface="+mn-cs"/>
              </a:rPr>
              <a:t>If a victim is eligible provide information regarding application to register with the Corrective Services’ Victims Register</a:t>
            </a:r>
          </a:p>
          <a:p>
            <a:pPr lvl="2"/>
            <a:endParaRPr lang="en-AU" sz="2400" dirty="0"/>
          </a:p>
          <a:p>
            <a:pPr marL="914400" lvl="2" indent="0">
              <a:buNone/>
            </a:pPr>
            <a:endParaRPr lang="en-AU" sz="2400" dirty="0"/>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8</a:t>
            </a:fld>
            <a:endParaRPr lang="en-AU" altLang="en-US"/>
          </a:p>
        </p:txBody>
      </p:sp>
      <p:sp>
        <p:nvSpPr>
          <p:cNvPr id="5" name="Title 4"/>
          <p:cNvSpPr>
            <a:spLocks noGrp="1"/>
          </p:cNvSpPr>
          <p:nvPr>
            <p:ph type="title"/>
          </p:nvPr>
        </p:nvSpPr>
        <p:spPr/>
        <p:txBody>
          <a:bodyPr/>
          <a:lstStyle/>
          <a:p>
            <a:r>
              <a:rPr lang="en-AU" sz="3100" b="1" dirty="0"/>
              <a:t>Member’s Obligations under the Charter</a:t>
            </a:r>
          </a:p>
        </p:txBody>
      </p:sp>
    </p:spTree>
    <p:extLst>
      <p:ext uri="{BB962C8B-B14F-4D97-AF65-F5344CB8AC3E}">
        <p14:creationId xmlns:p14="http://schemas.microsoft.com/office/powerpoint/2010/main" val="321514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Police Referrals being leveraged</a:t>
            </a:r>
          </a:p>
        </p:txBody>
      </p:sp>
      <p:sp>
        <p:nvSpPr>
          <p:cNvPr id="4" name="Slide Number Placeholder 3"/>
          <p:cNvSpPr>
            <a:spLocks noGrp="1"/>
          </p:cNvSpPr>
          <p:nvPr>
            <p:ph type="sldNum" sz="quarter" idx="10"/>
          </p:nvPr>
        </p:nvSpPr>
        <p:spPr/>
        <p:txBody>
          <a:bodyPr/>
          <a:lstStyle/>
          <a:p>
            <a:pPr>
              <a:defRPr/>
            </a:pPr>
            <a:fld id="{24F3EC73-BF1A-4994-BA00-4D74B8D57BAF}" type="slidenum">
              <a:rPr lang="en-AU" altLang="en-US" smtClean="0"/>
              <a:pPr>
                <a:defRPr/>
              </a:pPr>
              <a:t>9</a:t>
            </a:fld>
            <a:endParaRPr lang="en-AU" altLang="en-US"/>
          </a:p>
        </p:txBody>
      </p:sp>
      <p:pic>
        <p:nvPicPr>
          <p:cNvPr id="3" name="Picture 2"/>
          <p:cNvPicPr>
            <a:picLocks noChangeAspect="1"/>
          </p:cNvPicPr>
          <p:nvPr/>
        </p:nvPicPr>
        <p:blipFill rotWithShape="1">
          <a:blip r:embed="rId3"/>
          <a:srcRect t="13360" b="9907"/>
          <a:stretch/>
        </p:blipFill>
        <p:spPr>
          <a:xfrm>
            <a:off x="493371" y="1280164"/>
            <a:ext cx="8291301" cy="4464496"/>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474465"/>
            <a:ext cx="1809860" cy="824383"/>
          </a:xfrm>
          <a:prstGeom prst="rect">
            <a:avLst/>
          </a:prstGeom>
        </p:spPr>
      </p:pic>
    </p:spTree>
    <p:extLst>
      <p:ext uri="{BB962C8B-B14F-4D97-AF65-F5344CB8AC3E}">
        <p14:creationId xmlns:p14="http://schemas.microsoft.com/office/powerpoint/2010/main" val="913192643"/>
      </p:ext>
    </p:extLst>
  </p:cSld>
  <p:clrMapOvr>
    <a:masterClrMapping/>
  </p:clrMapOvr>
</p:sld>
</file>

<file path=ppt/theme/theme1.xml><?xml version="1.0" encoding="utf-8"?>
<a:theme xmlns:a="http://schemas.openxmlformats.org/drawingml/2006/main" name="Powerpoint template">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21383</TotalTime>
  <Words>1861</Words>
  <Application>Microsoft Office PowerPoint</Application>
  <PresentationFormat>On-screen Show (4:3)</PresentationFormat>
  <Paragraphs>315</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Gill Sans</vt:lpstr>
      <vt:lpstr>Times New Roman</vt:lpstr>
      <vt:lpstr>Wingdings</vt:lpstr>
      <vt:lpstr>Powerpoint template</vt:lpstr>
      <vt:lpstr>PowerPoint Presentation</vt:lpstr>
      <vt:lpstr>Overview</vt:lpstr>
      <vt:lpstr>Proactive prevention will reduce risk of   re-victimisation and future offending</vt:lpstr>
      <vt:lpstr>PowerPoint Presentation</vt:lpstr>
      <vt:lpstr>PowerPoint Presentation</vt:lpstr>
      <vt:lpstr>Strategically- It makes sense</vt:lpstr>
      <vt:lpstr>Legislatively – It is a requirement</vt:lpstr>
      <vt:lpstr>Member’s Obligations under the Charter</vt:lpstr>
      <vt:lpstr>Police Referrals being leveraged</vt:lpstr>
      <vt:lpstr>Referral Issue Categories  </vt:lpstr>
      <vt:lpstr>PowerPoint Presentation</vt:lpstr>
      <vt:lpstr>PowerPoint Presentation</vt:lpstr>
      <vt:lpstr>Definition of An Act of Violence broadened within new legislation</vt:lpstr>
      <vt:lpstr>Changes to Police Referral System </vt:lpstr>
      <vt:lpstr>Victim assist referral automated  for some categories</vt:lpstr>
      <vt:lpstr>Some categories prompted </vt:lpstr>
      <vt:lpstr>Police to nominate if contact required</vt:lpstr>
      <vt:lpstr>Capacity to deselect automated referral</vt:lpstr>
      <vt:lpstr>Declined referrals should be recorded</vt:lpstr>
      <vt:lpstr>Sexual Assault Counselling Privilege</vt:lpstr>
      <vt:lpstr>PowerPoint Presentation</vt:lpstr>
      <vt:lpstr>WHO IS CURRENTLY INVOLVED IN POLICE REFERRALS??  </vt:lpstr>
      <vt:lpstr>WHO IS CURRENTLY INVOLVED IN POLICE REFERRALS??  </vt:lpstr>
      <vt:lpstr>Think you should be part of the network?</vt:lpstr>
    </vt:vector>
  </TitlesOfParts>
  <Company>Queensland Police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Wallace.KarenL[IMD]</dc:creator>
  <cp:lastModifiedBy>Carly Hanson</cp:lastModifiedBy>
  <cp:revision>1342</cp:revision>
  <cp:lastPrinted>2018-02-27T23:11:23Z</cp:lastPrinted>
  <dcterms:created xsi:type="dcterms:W3CDTF">2010-05-12T05:53:00Z</dcterms:created>
  <dcterms:modified xsi:type="dcterms:W3CDTF">2018-04-10T05:28:02Z</dcterms:modified>
</cp:coreProperties>
</file>