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2" r:id="rId17"/>
    <p:sldId id="291" r:id="rId18"/>
    <p:sldId id="293" r:id="rId19"/>
    <p:sldId id="294" r:id="rId20"/>
    <p:sldId id="29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2565"/>
    <a:srgbClr val="FF66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0" autoAdjust="0"/>
    <p:restoredTop sz="94674"/>
  </p:normalViewPr>
  <p:slideViewPr>
    <p:cSldViewPr>
      <p:cViewPr varScale="1">
        <p:scale>
          <a:sx n="90" d="100"/>
          <a:sy n="90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764705"/>
            <a:ext cx="7128792" cy="10801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46256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2276872"/>
            <a:ext cx="7067128" cy="388843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C8E2-976C-4EC8-8A84-AB8D636336A6}" type="datetimeFigureOut">
              <a:rPr lang="en-AU" smtClean="0"/>
              <a:pPr/>
              <a:t>25/05/2018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246A-4007-4501-9C21-34A0FDD081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C8E2-976C-4EC8-8A84-AB8D636336A6}" type="datetimeFigureOut">
              <a:rPr lang="en-AU" smtClean="0"/>
              <a:pPr/>
              <a:t>25/05/2018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246A-4007-4501-9C21-34A0FDD081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C8E2-976C-4EC8-8A84-AB8D636336A6}" type="datetimeFigureOut">
              <a:rPr lang="en-AU" smtClean="0"/>
              <a:pPr/>
              <a:t>25/05/2018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246A-4007-4501-9C21-34A0FDD081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C8E2-976C-4EC8-8A84-AB8D636336A6}" type="datetimeFigureOut">
              <a:rPr lang="en-AU" smtClean="0"/>
              <a:pPr/>
              <a:t>25/05/2018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246A-4007-4501-9C21-34A0FDD081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C8E2-976C-4EC8-8A84-AB8D636336A6}" type="datetimeFigureOut">
              <a:rPr lang="en-AU" smtClean="0"/>
              <a:pPr/>
              <a:t>25/05/2018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246A-4007-4501-9C21-34A0FDD081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C8E2-976C-4EC8-8A84-AB8D636336A6}" type="datetimeFigureOut">
              <a:rPr lang="en-AU" smtClean="0"/>
              <a:pPr/>
              <a:t>25/05/2018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246A-4007-4501-9C21-34A0FDD081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C8E2-976C-4EC8-8A84-AB8D636336A6}" type="datetimeFigureOut">
              <a:rPr lang="en-AU" smtClean="0"/>
              <a:pPr/>
              <a:t>25/05/2018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246A-4007-4501-9C21-34A0FDD081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C8E2-976C-4EC8-8A84-AB8D636336A6}" type="datetimeFigureOut">
              <a:rPr lang="en-AU" smtClean="0"/>
              <a:pPr/>
              <a:t>25/05/2018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246A-4007-4501-9C21-34A0FDD081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C8E2-976C-4EC8-8A84-AB8D636336A6}" type="datetimeFigureOut">
              <a:rPr lang="en-AU" smtClean="0"/>
              <a:pPr/>
              <a:t>25/05/2018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246A-4007-4501-9C21-34A0FDD081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C8E2-976C-4EC8-8A84-AB8D636336A6}" type="datetimeFigureOut">
              <a:rPr lang="en-AU" smtClean="0"/>
              <a:pPr/>
              <a:t>25/05/2018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246A-4007-4501-9C21-34A0FDD081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4C8E2-976C-4EC8-8A84-AB8D636336A6}" type="datetimeFigureOut">
              <a:rPr lang="en-AU" smtClean="0"/>
              <a:pPr/>
              <a:t>25/05/2018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9246A-4007-4501-9C21-34A0FDD081A3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4C8E2-976C-4EC8-8A84-AB8D636336A6}" type="datetimeFigureOut">
              <a:rPr lang="en-AU" smtClean="0"/>
              <a:pPr/>
              <a:t>25/05/2018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9246A-4007-4501-9C21-34A0FDD081A3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ildrenbychoice.org.au/forprofessionals/recognisingviolenceandcoercion/contraception-and-violence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.qld.gov.au/__data/assets/pdf_file/0018/140733/g-ttop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hildrenbychoice.org.au/forwomen/abortion/clinicsql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dirty="0" smtClean="0">
                <a:solidFill>
                  <a:srgbClr val="FF6600"/>
                </a:solidFill>
              </a:rPr>
              <a:t>Reproductive Coercion 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GB" dirty="0" smtClean="0"/>
              <a:t>Connecting the Dots: Coerced Pregnancy and Domestic Violence</a:t>
            </a:r>
          </a:p>
          <a:p>
            <a:pPr algn="r"/>
            <a:endParaRPr lang="en-GB" dirty="0"/>
          </a:p>
          <a:p>
            <a:pPr algn="r"/>
            <a:endParaRPr lang="en-GB" dirty="0" smtClean="0"/>
          </a:p>
          <a:p>
            <a:pPr algn="r"/>
            <a:endParaRPr lang="en-GB" dirty="0"/>
          </a:p>
          <a:p>
            <a:pPr algn="r"/>
            <a:endParaRPr lang="en-GB" dirty="0" smtClean="0"/>
          </a:p>
          <a:p>
            <a:pPr algn="r"/>
            <a:r>
              <a:rPr lang="en-GB" dirty="0" smtClean="0"/>
              <a:t>Katherine Kerr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  <a:t>Coerced Pregnancy and Parenting</a:t>
            </a:r>
            <a:endParaRPr lang="en-A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72816"/>
            <a:ext cx="7427168" cy="432048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Unintended pregnancy 4x more likely to experience physical violence from a partner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Having children in a violent relationship decreases the likelihood and ease of separation</a:t>
            </a:r>
            <a:endParaRPr lang="en-AU" sz="2700" dirty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Fears for children’s safety in his care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Fears for children’s wellbeing from exposure to violence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Fears children will be used by him in revenge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Barriers of Family Law system</a:t>
            </a:r>
          </a:p>
        </p:txBody>
      </p:sp>
    </p:spTree>
    <p:extLst>
      <p:ext uri="{BB962C8B-B14F-4D97-AF65-F5344CB8AC3E}">
        <p14:creationId xmlns:p14="http://schemas.microsoft.com/office/powerpoint/2010/main" val="66038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  <a:t>Motivations for Perpetration</a:t>
            </a:r>
            <a:endParaRPr lang="en-A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72816"/>
            <a:ext cx="7427168" cy="432048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Masculine gender ideologies around fertility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Beliefs that men who have many children are powerful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Guarantee continued connection with their victim through pregnancy and co-parenting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Belief that they have ownership of women and their fertility</a:t>
            </a:r>
          </a:p>
        </p:txBody>
      </p:sp>
    </p:spTree>
    <p:extLst>
      <p:ext uri="{BB962C8B-B14F-4D97-AF65-F5344CB8AC3E}">
        <p14:creationId xmlns:p14="http://schemas.microsoft.com/office/powerpoint/2010/main" val="130165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  <a:t>Identifying Reproductive Coercion</a:t>
            </a:r>
            <a:b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AU" sz="3600" dirty="0" smtClean="0">
                <a:solidFill>
                  <a:srgbClr val="462565"/>
                </a:solidFill>
              </a:rPr>
              <a:t>Past</a:t>
            </a:r>
            <a:endParaRPr lang="en-AU" sz="3600" dirty="0">
              <a:solidFill>
                <a:srgbClr val="46256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132856"/>
            <a:ext cx="7427168" cy="39604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Warning signs of potential past RC</a:t>
            </a:r>
          </a:p>
          <a:p>
            <a:pPr lvl="1">
              <a:spcBef>
                <a:spcPts val="0"/>
              </a:spcBef>
            </a:pPr>
            <a:endParaRPr lang="en-AU" sz="2300" dirty="0" smtClean="0">
              <a:latin typeface="Calibri Light" panose="020F03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AU" sz="2300" dirty="0" smtClean="0">
                <a:latin typeface="Calibri Light" panose="020F0302020204030204" pitchFamily="34" charset="0"/>
              </a:rPr>
              <a:t>Many children, close together in age</a:t>
            </a:r>
          </a:p>
          <a:p>
            <a:pPr lvl="1">
              <a:spcBef>
                <a:spcPts val="0"/>
              </a:spcBef>
            </a:pPr>
            <a:endParaRPr lang="en-AU" sz="23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Indicators of other high risk factors</a:t>
            </a:r>
          </a:p>
        </p:txBody>
      </p:sp>
    </p:spTree>
    <p:extLst>
      <p:ext uri="{BB962C8B-B14F-4D97-AF65-F5344CB8AC3E}">
        <p14:creationId xmlns:p14="http://schemas.microsoft.com/office/powerpoint/2010/main" val="91452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  <a:t>Identifying Reproductive Coercion</a:t>
            </a:r>
            <a:b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AU" sz="3600" dirty="0" smtClean="0">
                <a:solidFill>
                  <a:srgbClr val="462565"/>
                </a:solidFill>
              </a:rPr>
              <a:t>Present</a:t>
            </a:r>
            <a:endParaRPr lang="en-AU" sz="3600" dirty="0">
              <a:solidFill>
                <a:srgbClr val="46256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72816"/>
            <a:ext cx="7427168" cy="432048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Is there any chance you could be pregnant?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How are you feeling about the pregnancy?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Would you like to discuss your options?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Are you worried about becoming pregnant?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Are you using contraception?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How does your partner react to, or influence, your contraceptive choices?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Would you like some information on your contraceptive options?</a:t>
            </a:r>
          </a:p>
        </p:txBody>
      </p:sp>
    </p:spTree>
    <p:extLst>
      <p:ext uri="{BB962C8B-B14F-4D97-AF65-F5344CB8AC3E}">
        <p14:creationId xmlns:p14="http://schemas.microsoft.com/office/powerpoint/2010/main" val="10929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r"/>
            <a:r>
              <a:rPr lang="en-AU" sz="3100" dirty="0" smtClean="0">
                <a:solidFill>
                  <a:srgbClr val="462565"/>
                </a:solidFill>
              </a:rPr>
              <a:t>Language</a:t>
            </a:r>
            <a:endParaRPr lang="en-AU" sz="3100" dirty="0">
              <a:solidFill>
                <a:srgbClr val="46256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640" y="1600200"/>
            <a:ext cx="3384376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AU" sz="2700" dirty="0" smtClean="0">
                <a:solidFill>
                  <a:srgbClr val="462565"/>
                </a:solidFill>
                <a:latin typeface="Calibri Light" panose="020F0302020204030204" pitchFamily="34" charset="0"/>
              </a:rPr>
              <a:t>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AU" sz="2700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Pregnancy</a:t>
            </a:r>
          </a:p>
          <a:p>
            <a:pPr marL="0" indent="0" algn="ctr">
              <a:spcBef>
                <a:spcPts val="0"/>
              </a:spcBef>
              <a:buNone/>
            </a:pPr>
            <a:endParaRPr lang="en-AU" sz="2700" dirty="0" smtClean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AU" sz="2700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Gestation / Weeks</a:t>
            </a:r>
          </a:p>
          <a:p>
            <a:pPr marL="0" indent="0" algn="ctr">
              <a:spcBef>
                <a:spcPts val="0"/>
              </a:spcBef>
              <a:buNone/>
            </a:pPr>
            <a:endParaRPr lang="en-AU" sz="2700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AU" sz="2700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“The best decision”</a:t>
            </a:r>
          </a:p>
          <a:p>
            <a:pPr marL="0" indent="0" algn="ctr">
              <a:spcBef>
                <a:spcPts val="0"/>
              </a:spcBef>
              <a:buNone/>
            </a:pPr>
            <a:endParaRPr lang="en-AU" sz="2700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AU" sz="2700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“Man involved”</a:t>
            </a:r>
          </a:p>
          <a:p>
            <a:pPr marL="0" indent="0" algn="ctr">
              <a:spcBef>
                <a:spcPts val="0"/>
              </a:spcBef>
              <a:buNone/>
            </a:pPr>
            <a:endParaRPr lang="en-AU" sz="2700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AU" sz="2700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Continue / End</a:t>
            </a:r>
            <a:endParaRPr lang="en-AU" sz="2700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4048" y="1600200"/>
            <a:ext cx="3682752" cy="4525963"/>
          </a:xfrm>
        </p:spPr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700" dirty="0" smtClean="0">
                <a:solidFill>
                  <a:srgbClr val="462565"/>
                </a:solidFill>
                <a:latin typeface="Calibri Light" panose="020F0302020204030204" pitchFamily="34" charset="0"/>
              </a:rPr>
              <a:t>✗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700" dirty="0" smtClean="0">
                <a:latin typeface="Calibri Light" panose="020F0302020204030204" pitchFamily="34" charset="0"/>
              </a:rPr>
              <a:t>Baby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700" dirty="0" smtClean="0">
                <a:latin typeface="Calibri Light" panose="020F0302020204030204" pitchFamily="34" charset="0"/>
              </a:rPr>
              <a:t>Early / Late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700" dirty="0">
              <a:latin typeface="Calibri Light" panose="020F030202020403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700" dirty="0" smtClean="0">
                <a:latin typeface="Calibri Light" panose="020F0302020204030204" pitchFamily="34" charset="0"/>
              </a:rPr>
              <a:t>Right / Wrong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700" dirty="0">
              <a:latin typeface="Calibri Light" panose="020F030202020403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700" dirty="0" smtClean="0">
                <a:latin typeface="Calibri Light" panose="020F0302020204030204" pitchFamily="34" charset="0"/>
              </a:rPr>
              <a:t>Dad / The Father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700" dirty="0">
              <a:latin typeface="Calibri Light" panose="020F0302020204030204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2700" dirty="0" smtClean="0">
                <a:latin typeface="Calibri Light" panose="020F0302020204030204" pitchFamily="34" charset="0"/>
              </a:rPr>
              <a:t>“Keep it” / “Get rid of it”</a:t>
            </a:r>
            <a:endParaRPr lang="en-AU" sz="27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24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  <a:t>Contraception and DV</a:t>
            </a:r>
            <a:endParaRPr lang="en-A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72816"/>
            <a:ext cx="7427168" cy="48245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endParaRPr lang="en-AU" sz="2700" dirty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endParaRPr lang="en-AU" sz="2700" dirty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AU" sz="1600" dirty="0" smtClean="0">
              <a:latin typeface="Calibri Light" panose="020F0302020204030204" pitchFamily="34" charset="0"/>
              <a:hlinkClick r:id="rId3"/>
            </a:endParaRPr>
          </a:p>
          <a:p>
            <a:pPr marL="0" indent="0">
              <a:spcBef>
                <a:spcPts val="0"/>
              </a:spcBef>
              <a:buNone/>
            </a:pPr>
            <a:endParaRPr lang="en-AU" sz="1600" dirty="0">
              <a:latin typeface="Calibri Light" panose="020F0302020204030204" pitchFamily="34" charset="0"/>
              <a:hlinkClick r:id="rId3"/>
            </a:endParaRPr>
          </a:p>
          <a:p>
            <a:pPr marL="0" indent="0">
              <a:spcBef>
                <a:spcPts val="0"/>
              </a:spcBef>
              <a:buNone/>
            </a:pPr>
            <a:endParaRPr lang="en-AU" sz="1600" dirty="0" smtClean="0">
              <a:latin typeface="Calibri Light" panose="020F0302020204030204" pitchFamily="34" charset="0"/>
              <a:hlinkClick r:id="rId3"/>
            </a:endParaRPr>
          </a:p>
          <a:p>
            <a:pPr marL="0" indent="0">
              <a:spcBef>
                <a:spcPts val="0"/>
              </a:spcBef>
              <a:buNone/>
            </a:pPr>
            <a:endParaRPr lang="en-AU" sz="1600" dirty="0" smtClean="0">
              <a:latin typeface="Calibri Light" panose="020F0302020204030204" pitchFamily="34" charset="0"/>
              <a:hlinkClick r:id="rId3"/>
            </a:endParaRPr>
          </a:p>
          <a:p>
            <a:pPr marL="0" indent="0">
              <a:spcBef>
                <a:spcPts val="0"/>
              </a:spcBef>
              <a:buNone/>
            </a:pPr>
            <a:endParaRPr lang="en-AU" sz="1600" dirty="0">
              <a:latin typeface="Calibri Light" panose="020F0302020204030204" pitchFamily="34" charset="0"/>
              <a:hlinkClick r:id="rId3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1600" dirty="0" smtClean="0">
                <a:latin typeface="Calibri Light" panose="020F0302020204030204" pitchFamily="34" charset="0"/>
                <a:hlinkClick r:id="rId3"/>
              </a:rPr>
              <a:t>https</a:t>
            </a:r>
            <a:r>
              <a:rPr lang="en-AU" sz="1600" dirty="0">
                <a:latin typeface="Calibri Light" panose="020F0302020204030204" pitchFamily="34" charset="0"/>
                <a:hlinkClick r:id="rId3"/>
              </a:rPr>
              <a:t>://</a:t>
            </a:r>
            <a:r>
              <a:rPr lang="en-AU" sz="1600" dirty="0" smtClean="0">
                <a:latin typeface="Calibri Light" panose="020F0302020204030204" pitchFamily="34" charset="0"/>
                <a:hlinkClick r:id="rId3"/>
              </a:rPr>
              <a:t>www.childrenbychoice.org.au/forprofessionals/recognisingviolenceandcoercion/contraception-and-violence</a:t>
            </a:r>
            <a:r>
              <a:rPr lang="en-AU" sz="1600" dirty="0" smtClean="0">
                <a:latin typeface="Calibri Light" panose="020F0302020204030204" pitchFamily="34" charset="0"/>
              </a:rPr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5314933"/>
              </p:ext>
            </p:extLst>
          </p:nvPr>
        </p:nvGraphicFramePr>
        <p:xfrm>
          <a:off x="611560" y="1124744"/>
          <a:ext cx="7968594" cy="4752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Acrobat Document" r:id="rId4" imgW="17011622" imgH="8019810" progId="AcroExch.Document.11">
                  <p:embed/>
                </p:oleObj>
              </mc:Choice>
              <mc:Fallback>
                <p:oleObj name="Acrobat Document" r:id="rId4" imgW="17011622" imgH="801981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1560" y="1124744"/>
                        <a:ext cx="7968594" cy="4752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792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  <a:t>Abortion</a:t>
            </a:r>
            <a:endParaRPr lang="en-AU" sz="3600" dirty="0">
              <a:solidFill>
                <a:srgbClr val="46256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12776"/>
            <a:ext cx="7427168" cy="468052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Regulated at a State or Territory level</a:t>
            </a:r>
          </a:p>
          <a:p>
            <a:pPr lvl="1">
              <a:spcBef>
                <a:spcPts val="0"/>
              </a:spcBef>
            </a:pPr>
            <a:r>
              <a:rPr lang="en-AU" sz="2300" dirty="0" smtClean="0">
                <a:latin typeface="Calibri Light" panose="020F0302020204030204" pitchFamily="34" charset="0"/>
              </a:rPr>
              <a:t>Criminal law</a:t>
            </a:r>
          </a:p>
          <a:p>
            <a:pPr lvl="1">
              <a:spcBef>
                <a:spcPts val="0"/>
              </a:spcBef>
            </a:pPr>
            <a:r>
              <a:rPr lang="en-AU" sz="2300" dirty="0" smtClean="0">
                <a:latin typeface="Calibri Light" panose="020F0302020204030204" pitchFamily="34" charset="0"/>
              </a:rPr>
              <a:t>Health law</a:t>
            </a:r>
          </a:p>
          <a:p>
            <a:pPr lvl="1">
              <a:spcBef>
                <a:spcPts val="0"/>
              </a:spcBef>
            </a:pPr>
            <a:r>
              <a:rPr lang="en-AU" sz="2300" dirty="0" smtClean="0">
                <a:latin typeface="Calibri Light" panose="020F0302020204030204" pitchFamily="34" charset="0"/>
              </a:rPr>
              <a:t>Combination of both</a:t>
            </a:r>
          </a:p>
          <a:p>
            <a:pPr lvl="1">
              <a:spcBef>
                <a:spcPts val="0"/>
              </a:spcBef>
            </a:pPr>
            <a:endParaRPr lang="en-AU" sz="23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Abortion is a criminal offence in Queensland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Still available through GPs and private, accredited clinics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WHO – abortion is one of the safest and most common medical or surgical procedures when performed by a qualified health professional</a:t>
            </a:r>
          </a:p>
        </p:txBody>
      </p:sp>
    </p:spTree>
    <p:extLst>
      <p:ext uri="{BB962C8B-B14F-4D97-AF65-F5344CB8AC3E}">
        <p14:creationId xmlns:p14="http://schemas.microsoft.com/office/powerpoint/2010/main" val="275978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AU" sz="3600" dirty="0" smtClean="0">
                <a:solidFill>
                  <a:srgbClr val="462565"/>
                </a:solidFill>
              </a:rPr>
              <a:t>Abortion Law in Queensland</a:t>
            </a:r>
            <a:endParaRPr lang="en-AU" sz="3600" dirty="0">
              <a:solidFill>
                <a:srgbClr val="46256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268760"/>
            <a:ext cx="7427168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sz="2700" b="1" i="1" dirty="0" smtClean="0">
                <a:solidFill>
                  <a:srgbClr val="462565"/>
                </a:solidFill>
                <a:latin typeface="Calibri Light" panose="020F0302020204030204" pitchFamily="34" charset="0"/>
              </a:rPr>
              <a:t>Criminal Code 1899</a:t>
            </a:r>
            <a:r>
              <a:rPr lang="en-AU" sz="2700" b="1" dirty="0" smtClean="0">
                <a:solidFill>
                  <a:srgbClr val="462565"/>
                </a:solidFill>
                <a:latin typeface="Calibri Light" panose="020F0302020204030204" pitchFamily="34" charset="0"/>
              </a:rPr>
              <a:t> (Qld)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2700" u="sng" dirty="0" smtClean="0">
                <a:latin typeface="Calibri Light" panose="020F0302020204030204" pitchFamily="34" charset="0"/>
              </a:rPr>
              <a:t>s 224 Attempts to </a:t>
            </a:r>
            <a:r>
              <a:rPr lang="en-AU" sz="2700" b="1" u="sng" dirty="0" smtClean="0">
                <a:solidFill>
                  <a:srgbClr val="FF6600"/>
                </a:solidFill>
                <a:latin typeface="Calibri Light" panose="020F0302020204030204" pitchFamily="34" charset="0"/>
              </a:rPr>
              <a:t>procure abortion</a:t>
            </a:r>
            <a:endParaRPr lang="en-AU" sz="2700" b="1" dirty="0" smtClean="0">
              <a:solidFill>
                <a:srgbClr val="FF6600"/>
              </a:solidFill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700" dirty="0" smtClean="0">
                <a:latin typeface="Calibri Light" panose="020F0302020204030204" pitchFamily="34" charset="0"/>
              </a:rPr>
              <a:t>	Any person who, with intent to procure the miscarriage of a woman, whether she is or is not with child, </a:t>
            </a:r>
            <a:r>
              <a:rPr lang="en-AU" sz="2700" b="1" dirty="0" smtClean="0">
                <a:solidFill>
                  <a:srgbClr val="FF6600"/>
                </a:solidFill>
                <a:latin typeface="Calibri Light" panose="020F0302020204030204" pitchFamily="34" charset="0"/>
              </a:rPr>
              <a:t>unlawfully</a:t>
            </a:r>
            <a:r>
              <a:rPr lang="en-AU" sz="2700" dirty="0" smtClean="0">
                <a:solidFill>
                  <a:srgbClr val="FF6600"/>
                </a:solidFill>
                <a:latin typeface="Calibri Light" panose="020F0302020204030204" pitchFamily="34" charset="0"/>
              </a:rPr>
              <a:t> </a:t>
            </a:r>
            <a:r>
              <a:rPr lang="en-AU" sz="2700" b="1" dirty="0" smtClean="0">
                <a:solidFill>
                  <a:srgbClr val="FF6600"/>
                </a:solidFill>
                <a:latin typeface="Calibri Light" panose="020F0302020204030204" pitchFamily="34" charset="0"/>
              </a:rPr>
              <a:t>administers to her </a:t>
            </a:r>
            <a:r>
              <a:rPr lang="en-AU" sz="2700" dirty="0" smtClean="0">
                <a:latin typeface="Calibri Light" panose="020F0302020204030204" pitchFamily="34" charset="0"/>
              </a:rPr>
              <a:t>or causes her to take any poison or other noxious thing, or uses any force of any kind, or uses any other means whatever, is guilty of a crime, and is liable to imprisonment for </a:t>
            </a:r>
            <a:r>
              <a:rPr lang="en-AU" sz="2700" b="1" dirty="0" smtClean="0">
                <a:solidFill>
                  <a:srgbClr val="FF6600"/>
                </a:solidFill>
                <a:latin typeface="Calibri Light" panose="020F0302020204030204" pitchFamily="34" charset="0"/>
              </a:rPr>
              <a:t>14 years</a:t>
            </a:r>
            <a:r>
              <a:rPr lang="en-AU" sz="2700" dirty="0" smtClean="0">
                <a:latin typeface="Calibri Light" panose="020F0302020204030204" pitchFamily="34" charset="0"/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2700" u="sng" dirty="0" smtClean="0">
                <a:latin typeface="Calibri Light" panose="020F0302020204030204" pitchFamily="34" charset="0"/>
              </a:rPr>
              <a:t>s 225 The like by </a:t>
            </a:r>
            <a:r>
              <a:rPr lang="en-AU" sz="2700" b="1" u="sng" dirty="0" smtClean="0">
                <a:solidFill>
                  <a:srgbClr val="009999"/>
                </a:solidFill>
                <a:latin typeface="Calibri Light" panose="020F0302020204030204" pitchFamily="34" charset="0"/>
              </a:rPr>
              <a:t>woman with child</a:t>
            </a:r>
            <a:endParaRPr lang="en-AU" sz="2700" b="1" dirty="0" smtClean="0">
              <a:solidFill>
                <a:srgbClr val="009999"/>
              </a:solidFill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700" dirty="0" smtClean="0">
                <a:latin typeface="Calibri Light" panose="020F0302020204030204" pitchFamily="34" charset="0"/>
              </a:rPr>
              <a:t>	Any woman who, with intent to procure her own miscarriage, whether she is or is not with child, </a:t>
            </a:r>
            <a:r>
              <a:rPr lang="en-AU" sz="2700" b="1" dirty="0" smtClean="0">
                <a:solidFill>
                  <a:srgbClr val="009999"/>
                </a:solidFill>
                <a:latin typeface="Calibri Light" panose="020F0302020204030204" pitchFamily="34" charset="0"/>
              </a:rPr>
              <a:t>unlawfully administers to herself </a:t>
            </a:r>
            <a:r>
              <a:rPr lang="en-AU" sz="2700" dirty="0" smtClean="0">
                <a:latin typeface="Calibri Light" panose="020F0302020204030204" pitchFamily="34" charset="0"/>
              </a:rPr>
              <a:t>any poison or other noxious thing, or </a:t>
            </a:r>
            <a:r>
              <a:rPr lang="en-AU" sz="2700" b="1" dirty="0" smtClean="0">
                <a:solidFill>
                  <a:srgbClr val="009999"/>
                </a:solidFill>
                <a:latin typeface="Calibri Light" panose="020F0302020204030204" pitchFamily="34" charset="0"/>
              </a:rPr>
              <a:t>uses any force of any kind</a:t>
            </a:r>
            <a:r>
              <a:rPr lang="en-AU" sz="2700" dirty="0" smtClean="0">
                <a:latin typeface="Calibri Light" panose="020F0302020204030204" pitchFamily="34" charset="0"/>
              </a:rPr>
              <a:t>, or uses any other means whatever, or permits any such thing or means to be administered or used to her, is guilty of a crime, and is liable to imprisonment for </a:t>
            </a:r>
            <a:r>
              <a:rPr lang="en-AU" sz="2700" b="1" dirty="0" smtClean="0">
                <a:solidFill>
                  <a:srgbClr val="009999"/>
                </a:solidFill>
                <a:latin typeface="Calibri Light" panose="020F0302020204030204" pitchFamily="34" charset="0"/>
              </a:rPr>
              <a:t>7 years</a:t>
            </a:r>
            <a:r>
              <a:rPr lang="en-AU" sz="2700" dirty="0" smtClean="0">
                <a:latin typeface="Calibri Light" panose="020F0302020204030204" pitchFamily="34" charset="0"/>
              </a:rPr>
              <a:t>.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2700" u="sng" dirty="0" smtClean="0">
                <a:latin typeface="Calibri Light" panose="020F0302020204030204" pitchFamily="34" charset="0"/>
              </a:rPr>
              <a:t>S 226 </a:t>
            </a:r>
            <a:r>
              <a:rPr lang="en-AU" sz="2700" b="1" u="sng" dirty="0" smtClean="0">
                <a:solidFill>
                  <a:srgbClr val="FF6600"/>
                </a:solidFill>
                <a:latin typeface="Calibri Light" panose="020F0302020204030204" pitchFamily="34" charset="0"/>
              </a:rPr>
              <a:t>Supplying drugs or instruments </a:t>
            </a:r>
            <a:r>
              <a:rPr lang="en-AU" sz="2700" u="sng" dirty="0" smtClean="0">
                <a:latin typeface="Calibri Light" panose="020F0302020204030204" pitchFamily="34" charset="0"/>
              </a:rPr>
              <a:t>to procure abortion</a:t>
            </a:r>
            <a:endParaRPr lang="en-AU" sz="2700" dirty="0" smtClean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700" dirty="0" smtClean="0">
                <a:latin typeface="Calibri Light" panose="020F0302020204030204" pitchFamily="34" charset="0"/>
              </a:rPr>
              <a:t>	Any person who unlawfully supplies to or procures for any person anything whatever, knowing that it is intended to be unlawfully used to procure the miscarriage of a woman, whether she is or is not with child, is </a:t>
            </a:r>
            <a:r>
              <a:rPr lang="en-AU" sz="2700" b="1" dirty="0" smtClean="0">
                <a:solidFill>
                  <a:srgbClr val="FF6600"/>
                </a:solidFill>
                <a:latin typeface="Calibri Light" panose="020F0302020204030204" pitchFamily="34" charset="0"/>
              </a:rPr>
              <a:t>guilty of a misdemeanour</a:t>
            </a:r>
            <a:r>
              <a:rPr lang="en-AU" sz="2700" dirty="0" smtClean="0">
                <a:latin typeface="Calibri Light" panose="020F0302020204030204" pitchFamily="34" charset="0"/>
              </a:rPr>
              <a:t>, and is liable to imprisonment for </a:t>
            </a:r>
            <a:r>
              <a:rPr lang="en-AU" sz="2700" b="1" dirty="0" smtClean="0">
                <a:solidFill>
                  <a:srgbClr val="FF6600"/>
                </a:solidFill>
                <a:latin typeface="Calibri Light" panose="020F0302020204030204" pitchFamily="34" charset="0"/>
              </a:rPr>
              <a:t>3 years</a:t>
            </a:r>
            <a:r>
              <a:rPr lang="en-AU" sz="2700" dirty="0" smtClean="0">
                <a:latin typeface="Calibri Light" panose="020F0302020204030204" pitchFamily="34" charset="0"/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en-AU" sz="2700" dirty="0" smtClean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78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AU" sz="3600" dirty="0" smtClean="0">
                <a:solidFill>
                  <a:srgbClr val="462565"/>
                </a:solidFill>
              </a:rPr>
              <a:t>Lawful Abortion in Queensland</a:t>
            </a:r>
            <a:endParaRPr lang="en-AU" sz="3600" dirty="0">
              <a:solidFill>
                <a:srgbClr val="46256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00808"/>
            <a:ext cx="7427168" cy="4536504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sz="2700" dirty="0" smtClean="0">
                <a:latin typeface="Calibri Light" panose="020F0302020204030204" pitchFamily="34" charset="0"/>
              </a:rPr>
              <a:t>Abortion may be lawfully performed where there is:</a:t>
            </a:r>
          </a:p>
          <a:p>
            <a:pPr marL="0" indent="0">
              <a:spcBef>
                <a:spcPts val="0"/>
              </a:spcBef>
              <a:buNone/>
            </a:pPr>
            <a:endParaRPr lang="en-AU" sz="1600" dirty="0" smtClean="0">
              <a:latin typeface="Calibri Light" panose="020F03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AU" sz="2700" dirty="0" smtClean="0">
                <a:latin typeface="Calibri Light" panose="020F0302020204030204" pitchFamily="34" charset="0"/>
              </a:rPr>
              <a:t>An honest and reasonable belief that the abortion is </a:t>
            </a:r>
            <a:r>
              <a:rPr lang="en-AU" sz="2700" b="1" dirty="0" smtClean="0">
                <a:solidFill>
                  <a:srgbClr val="462565"/>
                </a:solidFill>
                <a:latin typeface="Calibri Light" panose="020F0302020204030204" pitchFamily="34" charset="0"/>
              </a:rPr>
              <a:t>necessary to prevent serious harm </a:t>
            </a:r>
            <a:r>
              <a:rPr lang="en-AU" sz="2700" dirty="0" smtClean="0">
                <a:latin typeface="Calibri Light" panose="020F0302020204030204" pitchFamily="34" charset="0"/>
              </a:rPr>
              <a:t>from occurring to the pregnant woman</a:t>
            </a:r>
          </a:p>
          <a:p>
            <a:pPr marL="0" indent="0">
              <a:spcBef>
                <a:spcPts val="0"/>
              </a:spcBef>
              <a:buNone/>
            </a:pPr>
            <a:endParaRPr lang="en-AU" sz="1600" dirty="0" smtClean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700" dirty="0">
                <a:latin typeface="Calibri Light" panose="020F0302020204030204" pitchFamily="34" charset="0"/>
              </a:rPr>
              <a:t>	</a:t>
            </a:r>
            <a:r>
              <a:rPr lang="en-AU" sz="2700" dirty="0" smtClean="0">
                <a:latin typeface="Calibri Light" panose="020F0302020204030204" pitchFamily="34" charset="0"/>
              </a:rPr>
              <a:t>AND</a:t>
            </a:r>
          </a:p>
          <a:p>
            <a:pPr marL="0" indent="0">
              <a:spcBef>
                <a:spcPts val="0"/>
              </a:spcBef>
              <a:buNone/>
            </a:pPr>
            <a:endParaRPr lang="en-AU" sz="1600" dirty="0" smtClean="0">
              <a:latin typeface="Calibri Light" panose="020F03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 startAt="2"/>
            </a:pPr>
            <a:r>
              <a:rPr lang="en-AU" sz="2700" dirty="0" smtClean="0">
                <a:latin typeface="Calibri Light" panose="020F0302020204030204" pitchFamily="34" charset="0"/>
              </a:rPr>
              <a:t>The abortion is </a:t>
            </a:r>
            <a:r>
              <a:rPr lang="en-AU" sz="2700" b="1" dirty="0" smtClean="0">
                <a:solidFill>
                  <a:srgbClr val="462565"/>
                </a:solidFill>
                <a:latin typeface="Calibri Light" panose="020F0302020204030204" pitchFamily="34" charset="0"/>
              </a:rPr>
              <a:t>not disproportionate </a:t>
            </a:r>
            <a:r>
              <a:rPr lang="en-AU" sz="2700" dirty="0" smtClean="0">
                <a:latin typeface="Calibri Light" panose="020F0302020204030204" pitchFamily="34" charset="0"/>
              </a:rPr>
              <a:t>to the harm sought to prevent</a:t>
            </a:r>
          </a:p>
          <a:p>
            <a:pPr marL="0" indent="0">
              <a:spcBef>
                <a:spcPts val="0"/>
              </a:spcBef>
              <a:buNone/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AU" sz="2700" dirty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200" i="1" dirty="0" smtClean="0">
                <a:latin typeface="Calibri Light" panose="020F0302020204030204" pitchFamily="34" charset="0"/>
              </a:rPr>
              <a:t>R v Davidson </a:t>
            </a:r>
            <a:r>
              <a:rPr lang="en-AU" sz="2200" dirty="0" smtClean="0">
                <a:latin typeface="Calibri Light" panose="020F0302020204030204" pitchFamily="34" charset="0"/>
              </a:rPr>
              <a:t>(1969) VR 667.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2200" i="1" dirty="0" smtClean="0">
                <a:latin typeface="Calibri Light" panose="020F0302020204030204" pitchFamily="34" charset="0"/>
              </a:rPr>
              <a:t>K v T </a:t>
            </a:r>
            <a:r>
              <a:rPr lang="en-AU" sz="2200" dirty="0" smtClean="0">
                <a:latin typeface="Calibri Light" panose="020F0302020204030204" pitchFamily="34" charset="0"/>
              </a:rPr>
              <a:t>[1983] 1 Qd R 396 (civil)</a:t>
            </a:r>
            <a:endParaRPr lang="en-AU" sz="2200" i="1" dirty="0" smtClean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200" i="1" dirty="0" smtClean="0">
                <a:latin typeface="Calibri Light" panose="020F0302020204030204" pitchFamily="34" charset="0"/>
              </a:rPr>
              <a:t>R v </a:t>
            </a:r>
            <a:r>
              <a:rPr lang="en-AU" sz="2200" i="1" dirty="0" err="1" smtClean="0">
                <a:latin typeface="Calibri Light" panose="020F0302020204030204" pitchFamily="34" charset="0"/>
              </a:rPr>
              <a:t>Bayliss</a:t>
            </a:r>
            <a:r>
              <a:rPr lang="en-AU" sz="2200" i="1" dirty="0" smtClean="0">
                <a:latin typeface="Calibri Light" panose="020F0302020204030204" pitchFamily="34" charset="0"/>
              </a:rPr>
              <a:t> and Cullen</a:t>
            </a:r>
            <a:r>
              <a:rPr lang="en-AU" sz="2200" dirty="0" smtClean="0">
                <a:latin typeface="Calibri Light" panose="020F0302020204030204" pitchFamily="34" charset="0"/>
              </a:rPr>
              <a:t> (1986) 8 Qld Law Reps 8.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AU" sz="2200" i="1" dirty="0" smtClean="0">
                <a:latin typeface="Calibri Light" panose="020F0302020204030204" pitchFamily="34" charset="0"/>
              </a:rPr>
              <a:t>R v Brennan and Leach</a:t>
            </a:r>
            <a:r>
              <a:rPr lang="en-AU" sz="2200" dirty="0" smtClean="0">
                <a:latin typeface="Calibri Light" panose="020F0302020204030204" pitchFamily="34" charset="0"/>
              </a:rPr>
              <a:t> [2010] QDC 329.</a:t>
            </a:r>
          </a:p>
          <a:p>
            <a:pPr marL="0" indent="0">
              <a:spcBef>
                <a:spcPts val="0"/>
              </a:spcBef>
              <a:buNone/>
            </a:pPr>
            <a:endParaRPr lang="en-AU" sz="2700" i="1" dirty="0" smtClean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700" i="1" dirty="0">
                <a:latin typeface="Calibri Light" panose="020F0302020204030204" pitchFamily="34" charset="0"/>
                <a:hlinkClick r:id="rId2"/>
              </a:rPr>
              <a:t>https://www.health.qld.gov.au/__</a:t>
            </a:r>
            <a:r>
              <a:rPr lang="en-AU" sz="2700" i="1" dirty="0" smtClean="0">
                <a:latin typeface="Calibri Light" panose="020F0302020204030204" pitchFamily="34" charset="0"/>
                <a:hlinkClick r:id="rId2"/>
              </a:rPr>
              <a:t>data/assets/pdf_file/0018/140733/g-ttop.pdf</a:t>
            </a:r>
            <a:r>
              <a:rPr lang="en-AU" sz="2700" i="1" dirty="0" smtClean="0">
                <a:latin typeface="Calibri Light" panose="020F0302020204030204" pitchFamily="34" charset="0"/>
              </a:rPr>
              <a:t> </a:t>
            </a:r>
            <a:endParaRPr lang="en-AU" sz="2700" i="1" dirty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AU" sz="2700" i="1" dirty="0" smtClean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AU" sz="2700" i="1" dirty="0" smtClean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73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  <a:t>Conclusion</a:t>
            </a:r>
            <a:endParaRPr lang="en-AU" sz="3600" dirty="0">
              <a:solidFill>
                <a:srgbClr val="46256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12776"/>
            <a:ext cx="7427168" cy="468052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Remain client-centred and non-judgmental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Do not become complicit in the perpetrator’s reproductive coercion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Identify issues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Provide options and referrals and support</a:t>
            </a:r>
          </a:p>
        </p:txBody>
      </p:sp>
    </p:spTree>
    <p:extLst>
      <p:ext uri="{BB962C8B-B14F-4D97-AF65-F5344CB8AC3E}">
        <p14:creationId xmlns:p14="http://schemas.microsoft.com/office/powerpoint/2010/main" val="13823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AU" sz="3600" dirty="0" smtClean="0">
                <a:solidFill>
                  <a:srgbClr val="462565"/>
                </a:solidFill>
              </a:rPr>
              <a:t>Outline</a:t>
            </a:r>
            <a:endParaRPr lang="en-AU" sz="3600" dirty="0">
              <a:solidFill>
                <a:srgbClr val="46256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060849"/>
            <a:ext cx="7427168" cy="374441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n-AU" dirty="0" smtClean="0">
                <a:latin typeface="Calibri Light" panose="020F0302020204030204" pitchFamily="34" charset="0"/>
              </a:rPr>
              <a:t>What is Reproductive Coercion?</a:t>
            </a:r>
          </a:p>
          <a:p>
            <a:pPr>
              <a:spcBef>
                <a:spcPts val="0"/>
              </a:spcBef>
            </a:pPr>
            <a:endParaRPr lang="en-AU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dirty="0" smtClean="0">
                <a:latin typeface="Calibri Light" panose="020F0302020204030204" pitchFamily="34" charset="0"/>
              </a:rPr>
              <a:t>Why is it relevant to legal practitioners?</a:t>
            </a:r>
          </a:p>
          <a:p>
            <a:pPr>
              <a:spcBef>
                <a:spcPts val="0"/>
              </a:spcBef>
            </a:pPr>
            <a:endParaRPr lang="en-AU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dirty="0" smtClean="0">
                <a:latin typeface="Calibri Light" panose="020F0302020204030204" pitchFamily="34" charset="0"/>
              </a:rPr>
              <a:t>How to ask </a:t>
            </a:r>
            <a:r>
              <a:rPr lang="en-AU" dirty="0" err="1" smtClean="0">
                <a:latin typeface="Calibri Light" panose="020F0302020204030204" pitchFamily="34" charset="0"/>
              </a:rPr>
              <a:t>aboutdisclosures</a:t>
            </a:r>
            <a:r>
              <a:rPr lang="en-AU" dirty="0" smtClean="0">
                <a:latin typeface="Calibri Light" panose="020F0302020204030204" pitchFamily="34" charset="0"/>
              </a:rPr>
              <a:t> of RC</a:t>
            </a:r>
          </a:p>
          <a:p>
            <a:pPr>
              <a:spcBef>
                <a:spcPts val="0"/>
              </a:spcBef>
            </a:pPr>
            <a:endParaRPr lang="en-AU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dirty="0" smtClean="0">
                <a:latin typeface="Calibri Light" panose="020F0302020204030204" pitchFamily="34" charset="0"/>
              </a:rPr>
              <a:t>Support services</a:t>
            </a:r>
          </a:p>
          <a:p>
            <a:pPr>
              <a:spcBef>
                <a:spcPts val="0"/>
              </a:spcBef>
            </a:pPr>
            <a:endParaRPr lang="en-AU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dirty="0" smtClean="0">
                <a:latin typeface="Calibri Light" panose="020F0302020204030204" pitchFamily="34" charset="0"/>
              </a:rPr>
              <a:t>Systemic issues to be aware of</a:t>
            </a:r>
            <a:endParaRPr lang="en-AU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5189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  <a:t>Referral Agencies</a:t>
            </a:r>
            <a:endParaRPr lang="en-A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72816"/>
            <a:ext cx="7427168" cy="432048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AU" sz="2700" b="1" dirty="0" smtClean="0">
                <a:latin typeface="Calibri Light" panose="020F0302020204030204" pitchFamily="34" charset="0"/>
              </a:rPr>
              <a:t>Children by Choice</a:t>
            </a:r>
            <a:r>
              <a:rPr lang="en-AU" sz="2700" dirty="0" smtClean="0">
                <a:latin typeface="Calibri Light" panose="020F0302020204030204" pitchFamily="34" charset="0"/>
              </a:rPr>
              <a:t>   1800 177 725</a:t>
            </a:r>
          </a:p>
          <a:p>
            <a:pPr lvl="1">
              <a:spcBef>
                <a:spcPts val="0"/>
              </a:spcBef>
            </a:pPr>
            <a:r>
              <a:rPr lang="en-AU" sz="2300" dirty="0" smtClean="0">
                <a:latin typeface="Calibri Light" panose="020F0302020204030204" pitchFamily="34" charset="0"/>
              </a:rPr>
              <a:t>Counselling, information and referral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AU" sz="23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b="1" dirty="0" smtClean="0">
                <a:latin typeface="Calibri Light" panose="020F0302020204030204" pitchFamily="34" charset="0"/>
              </a:rPr>
              <a:t>True</a:t>
            </a:r>
            <a:r>
              <a:rPr lang="en-AU" sz="2700" dirty="0" smtClean="0">
                <a:latin typeface="Calibri Light" panose="020F0302020204030204" pitchFamily="34" charset="0"/>
              </a:rPr>
              <a:t> (formerly Family Planning Qld) www. true.org.au </a:t>
            </a:r>
          </a:p>
          <a:p>
            <a:pPr lvl="1">
              <a:spcBef>
                <a:spcPts val="0"/>
              </a:spcBef>
            </a:pPr>
            <a:r>
              <a:rPr lang="en-AU" sz="2300" dirty="0" smtClean="0">
                <a:latin typeface="Calibri Light" panose="020F0302020204030204" pitchFamily="34" charset="0"/>
              </a:rPr>
              <a:t>Clinical services: contraception 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AU" sz="23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Contraceptive Services, Abortion Clinics </a:t>
            </a:r>
            <a:r>
              <a:rPr lang="en-AU" sz="2700" dirty="0">
                <a:latin typeface="Calibri Light" panose="020F0302020204030204" pitchFamily="34" charset="0"/>
              </a:rPr>
              <a:t>and Providers: </a:t>
            </a:r>
            <a:r>
              <a:rPr lang="en-AU" sz="1800" dirty="0">
                <a:latin typeface="Calibri Light" panose="020F0302020204030204" pitchFamily="34" charset="0"/>
                <a:hlinkClick r:id="rId2"/>
              </a:rPr>
              <a:t>https://</a:t>
            </a:r>
            <a:r>
              <a:rPr lang="en-AU" sz="1800" dirty="0" smtClean="0">
                <a:latin typeface="Calibri Light" panose="020F0302020204030204" pitchFamily="34" charset="0"/>
                <a:hlinkClick r:id="rId2"/>
              </a:rPr>
              <a:t>www.childrenbychoice.org.au/forwomen/abortion/clinicsqld</a:t>
            </a:r>
            <a:r>
              <a:rPr lang="en-AU" sz="1800" dirty="0" smtClean="0">
                <a:latin typeface="Calibri Light" panose="020F03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298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AU" sz="3600" dirty="0" smtClean="0">
                <a:solidFill>
                  <a:srgbClr val="462565"/>
                </a:solidFill>
              </a:rPr>
              <a:t>About us</a:t>
            </a:r>
            <a:endParaRPr lang="en-AU" sz="3600" dirty="0">
              <a:solidFill>
                <a:srgbClr val="46256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060849"/>
            <a:ext cx="7427168" cy="3744416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AU" dirty="0" smtClean="0">
                <a:latin typeface="Calibri Light" panose="020F0302020204030204" pitchFamily="34" charset="0"/>
              </a:rPr>
              <a:t>Counselling, information and education services on all options with an unplanned pregnancy</a:t>
            </a:r>
          </a:p>
          <a:p>
            <a:pPr lvl="1">
              <a:spcBef>
                <a:spcPts val="0"/>
              </a:spcBef>
            </a:pPr>
            <a:r>
              <a:rPr lang="en-AU" dirty="0" smtClean="0">
                <a:latin typeface="Calibri Light" panose="020F0302020204030204" pitchFamily="34" charset="0"/>
              </a:rPr>
              <a:t>Abortion</a:t>
            </a:r>
          </a:p>
          <a:p>
            <a:pPr lvl="1">
              <a:spcBef>
                <a:spcPts val="0"/>
              </a:spcBef>
            </a:pPr>
            <a:r>
              <a:rPr lang="en-AU" dirty="0" smtClean="0">
                <a:latin typeface="Calibri Light" panose="020F0302020204030204" pitchFamily="34" charset="0"/>
              </a:rPr>
              <a:t>Adoption</a:t>
            </a:r>
          </a:p>
          <a:p>
            <a:pPr lvl="1">
              <a:spcBef>
                <a:spcPts val="0"/>
              </a:spcBef>
            </a:pPr>
            <a:r>
              <a:rPr lang="en-AU" dirty="0" smtClean="0">
                <a:latin typeface="Calibri Light" panose="020F0302020204030204" pitchFamily="34" charset="0"/>
              </a:rPr>
              <a:t>Parenting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AU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dirty="0" smtClean="0">
                <a:latin typeface="Calibri Light" panose="020F0302020204030204" pitchFamily="34" charset="0"/>
              </a:rPr>
              <a:t>Pro-choice and client-centred</a:t>
            </a:r>
            <a:endParaRPr lang="en-AU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26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  <a:t>Reproductive Coercion</a:t>
            </a:r>
            <a:endParaRPr lang="en-A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72816"/>
            <a:ext cx="7427168" cy="403244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Interference with reproductive and sexual autonomy</a:t>
            </a:r>
          </a:p>
          <a:p>
            <a:pPr marL="0" indent="0">
              <a:spcBef>
                <a:spcPts val="0"/>
              </a:spcBef>
              <a:buNone/>
            </a:pPr>
            <a:endParaRPr lang="en-AU" sz="2400" dirty="0" smtClean="0">
              <a:latin typeface="Calibri Light" panose="020F03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AU" sz="2400" dirty="0" smtClean="0">
                <a:latin typeface="Calibri Light" panose="020F0302020204030204" pitchFamily="34" charset="0"/>
              </a:rPr>
              <a:t>Pregnancy Promotion</a:t>
            </a:r>
          </a:p>
          <a:p>
            <a:pPr lvl="1">
              <a:spcBef>
                <a:spcPts val="0"/>
              </a:spcBef>
            </a:pPr>
            <a:r>
              <a:rPr lang="en-AU" sz="2400" dirty="0" smtClean="0">
                <a:latin typeface="Calibri Light" panose="020F0302020204030204" pitchFamily="34" charset="0"/>
              </a:rPr>
              <a:t>Contraceptive Sabotage</a:t>
            </a:r>
          </a:p>
          <a:p>
            <a:pPr lvl="1">
              <a:spcBef>
                <a:spcPts val="0"/>
              </a:spcBef>
            </a:pPr>
            <a:r>
              <a:rPr lang="en-AU" sz="2400" dirty="0" smtClean="0">
                <a:latin typeface="Calibri Light" panose="020F0302020204030204" pitchFamily="34" charset="0"/>
              </a:rPr>
              <a:t>Pregnancy Outcome Control</a:t>
            </a:r>
          </a:p>
          <a:p>
            <a:pPr lvl="1">
              <a:spcBef>
                <a:spcPts val="0"/>
              </a:spcBef>
            </a:pPr>
            <a:endParaRPr lang="en-AU" sz="2400" dirty="0">
              <a:latin typeface="Calibri Light" panose="020F0302020204030204" pitchFamily="34" charset="0"/>
            </a:endParaRPr>
          </a:p>
          <a:p>
            <a:pPr lvl="1">
              <a:spcBef>
                <a:spcPts val="0"/>
              </a:spcBef>
            </a:pPr>
            <a:endParaRPr lang="en-AU" sz="2400" dirty="0" smtClean="0">
              <a:latin typeface="Calibri Light" panose="020F0302020204030204" pitchFamily="34" charset="0"/>
            </a:endParaRPr>
          </a:p>
          <a:p>
            <a:pPr marL="57150" indent="0">
              <a:spcBef>
                <a:spcPts val="0"/>
              </a:spcBef>
              <a:buNone/>
            </a:pPr>
            <a:r>
              <a:rPr lang="en-AU" sz="2400" i="1" dirty="0" smtClean="0">
                <a:latin typeface="Calibri Light" panose="020F0302020204030204" pitchFamily="34" charset="0"/>
              </a:rPr>
              <a:t>Before Sexual		During Sexual		           Post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AU" sz="2400" i="1" dirty="0" smtClean="0">
                <a:latin typeface="Calibri Light" panose="020F0302020204030204" pitchFamily="34" charset="0"/>
              </a:rPr>
              <a:t> Intercourse		  Intercourse		</a:t>
            </a:r>
            <a:r>
              <a:rPr lang="en-AU" sz="2400" i="1" dirty="0">
                <a:latin typeface="Calibri Light" panose="020F0302020204030204" pitchFamily="34" charset="0"/>
              </a:rPr>
              <a:t> </a:t>
            </a:r>
            <a:r>
              <a:rPr lang="en-AU" sz="2400" i="1" dirty="0" smtClean="0">
                <a:latin typeface="Calibri Light" panose="020F0302020204030204" pitchFamily="34" charset="0"/>
              </a:rPr>
              <a:t>    Conception</a:t>
            </a:r>
            <a:endParaRPr lang="en-AU" sz="2400" i="1" dirty="0">
              <a:latin typeface="Calibri Light" panose="020F0302020204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AU" sz="2400" dirty="0">
              <a:latin typeface="Calibri Light" panose="020F0302020204030204" pitchFamily="34" charset="0"/>
            </a:endParaRPr>
          </a:p>
        </p:txBody>
      </p:sp>
      <p:sp>
        <p:nvSpPr>
          <p:cNvPr id="4" name="Left-Right Arrow 3"/>
          <p:cNvSpPr/>
          <p:nvPr/>
        </p:nvSpPr>
        <p:spPr>
          <a:xfrm>
            <a:off x="1331640" y="4437112"/>
            <a:ext cx="7344816" cy="351692"/>
          </a:xfrm>
          <a:prstGeom prst="leftRightArrow">
            <a:avLst/>
          </a:prstGeom>
          <a:solidFill>
            <a:srgbClr val="462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98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AU" sz="3600" dirty="0" smtClean="0">
                <a:solidFill>
                  <a:srgbClr val="462565"/>
                </a:solidFill>
              </a:rPr>
              <a:t>Pregnancy Promotion</a:t>
            </a:r>
            <a:endParaRPr lang="en-AU" sz="3600" dirty="0">
              <a:solidFill>
                <a:srgbClr val="46256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640" y="1600200"/>
            <a:ext cx="3456384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b="1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Pressured, coerced or forced by their partner to become pregnant against their wishes</a:t>
            </a:r>
            <a:endParaRPr lang="en-AU" b="1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4048" y="1600200"/>
            <a:ext cx="3682752" cy="4525963"/>
          </a:xfrm>
        </p:spPr>
        <p:txBody>
          <a:bodyPr>
            <a:normAutofit fontScale="92500"/>
          </a:bodyPr>
          <a:lstStyle/>
          <a:p>
            <a:r>
              <a:rPr lang="en-AU" sz="2600" dirty="0" smtClean="0">
                <a:latin typeface="Calibri Light" panose="020F0302020204030204" pitchFamily="34" charset="0"/>
              </a:rPr>
              <a:t>Unprotected sex pressure</a:t>
            </a:r>
          </a:p>
          <a:p>
            <a:r>
              <a:rPr lang="en-AU" sz="2600" dirty="0" smtClean="0">
                <a:latin typeface="Calibri Light" panose="020F0302020204030204" pitchFamily="34" charset="0"/>
              </a:rPr>
              <a:t>Threats</a:t>
            </a:r>
          </a:p>
          <a:p>
            <a:r>
              <a:rPr lang="en-AU" sz="2600" dirty="0" smtClean="0">
                <a:latin typeface="Calibri Light" panose="020F0302020204030204" pitchFamily="34" charset="0"/>
              </a:rPr>
              <a:t>Monitoring menstrual cycles</a:t>
            </a:r>
          </a:p>
          <a:p>
            <a:r>
              <a:rPr lang="en-AU" sz="2600" dirty="0" smtClean="0">
                <a:latin typeface="Calibri Light" panose="020F0302020204030204" pitchFamily="34" charset="0"/>
              </a:rPr>
              <a:t>Forced ovulation kits and pregnancy testing kids</a:t>
            </a:r>
          </a:p>
          <a:p>
            <a:r>
              <a:rPr lang="en-AU" sz="2600" dirty="0" smtClean="0">
                <a:latin typeface="Calibri Light" panose="020F0302020204030204" pitchFamily="34" charset="0"/>
              </a:rPr>
              <a:t>Monitoring for signs of pregnancy</a:t>
            </a:r>
          </a:p>
          <a:p>
            <a:r>
              <a:rPr lang="en-AU" sz="2600" dirty="0" smtClean="0">
                <a:latin typeface="Calibri Light" panose="020F0302020204030204" pitchFamily="34" charset="0"/>
              </a:rPr>
              <a:t>Physical or sexual violence</a:t>
            </a:r>
          </a:p>
          <a:p>
            <a:endParaRPr lang="en-AU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47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r"/>
            <a:r>
              <a:rPr lang="en-AU" sz="3100" dirty="0" smtClean="0">
                <a:solidFill>
                  <a:srgbClr val="462565"/>
                </a:solidFill>
              </a:rPr>
              <a:t>Contraceptive Sabotage and Interference</a:t>
            </a:r>
            <a:endParaRPr lang="en-AU" sz="3100" dirty="0">
              <a:solidFill>
                <a:srgbClr val="46256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640" y="1600200"/>
            <a:ext cx="3384376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sz="2700" b="1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Reproductive preferences are ignored or disregarded by her sexual partner through behaviours that prevent effective contraceptive use</a:t>
            </a:r>
            <a:endParaRPr lang="en-AU" sz="2700" b="1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4048" y="1600200"/>
            <a:ext cx="3682752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AU" sz="2400" dirty="0" smtClean="0">
                <a:latin typeface="Calibri Light" panose="020F0302020204030204" pitchFamily="34" charset="0"/>
              </a:rPr>
              <a:t>Regardless of intention</a:t>
            </a:r>
          </a:p>
          <a:p>
            <a:pPr>
              <a:spcBef>
                <a:spcPts val="0"/>
              </a:spcBef>
            </a:pPr>
            <a:r>
              <a:rPr lang="en-AU" sz="2400" dirty="0" smtClean="0">
                <a:latin typeface="Calibri Light" panose="020F0302020204030204" pitchFamily="34" charset="0"/>
              </a:rPr>
              <a:t>Contraception destroyed</a:t>
            </a:r>
          </a:p>
          <a:p>
            <a:pPr>
              <a:spcBef>
                <a:spcPts val="0"/>
              </a:spcBef>
            </a:pPr>
            <a:r>
              <a:rPr lang="en-AU" sz="2400" dirty="0" smtClean="0">
                <a:latin typeface="Calibri Light" panose="020F0302020204030204" pitchFamily="34" charset="0"/>
              </a:rPr>
              <a:t>Vaginal rings taken out</a:t>
            </a:r>
          </a:p>
          <a:p>
            <a:pPr>
              <a:spcBef>
                <a:spcPts val="0"/>
              </a:spcBef>
            </a:pPr>
            <a:r>
              <a:rPr lang="en-AU" sz="2400" dirty="0" smtClean="0">
                <a:latin typeface="Calibri Light" panose="020F0302020204030204" pitchFamily="34" charset="0"/>
              </a:rPr>
              <a:t>Intrauterine devices removed</a:t>
            </a:r>
          </a:p>
          <a:p>
            <a:pPr>
              <a:spcBef>
                <a:spcPts val="0"/>
              </a:spcBef>
            </a:pPr>
            <a:r>
              <a:rPr lang="en-AU" sz="2400" dirty="0" smtClean="0">
                <a:latin typeface="Calibri Light" panose="020F0302020204030204" pitchFamily="34" charset="0"/>
              </a:rPr>
              <a:t>Medical appointments sabotaged</a:t>
            </a:r>
          </a:p>
          <a:p>
            <a:pPr>
              <a:spcBef>
                <a:spcPts val="0"/>
              </a:spcBef>
            </a:pPr>
            <a:r>
              <a:rPr lang="en-AU" sz="2400" dirty="0" smtClean="0">
                <a:latin typeface="Calibri Light" panose="020F0302020204030204" pitchFamily="34" charset="0"/>
              </a:rPr>
              <a:t>Prevent access to Morning After Pill</a:t>
            </a:r>
          </a:p>
          <a:p>
            <a:pPr>
              <a:spcBef>
                <a:spcPts val="0"/>
              </a:spcBef>
            </a:pPr>
            <a:r>
              <a:rPr lang="en-AU" sz="2400" dirty="0" smtClean="0">
                <a:latin typeface="Calibri Light" panose="020F0302020204030204" pitchFamily="34" charset="0"/>
              </a:rPr>
              <a:t>Fertility Awareness Methods ignored</a:t>
            </a:r>
            <a:endParaRPr lang="en-AU" sz="24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34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r"/>
            <a:r>
              <a:rPr lang="en-AU" sz="3100" dirty="0" smtClean="0">
                <a:solidFill>
                  <a:srgbClr val="462565"/>
                </a:solidFill>
              </a:rPr>
              <a:t>Intimate Partner Sexual Violence </a:t>
            </a:r>
            <a:br>
              <a:rPr lang="en-AU" sz="3100" dirty="0" smtClean="0">
                <a:solidFill>
                  <a:srgbClr val="462565"/>
                </a:solidFill>
              </a:rPr>
            </a:br>
            <a:r>
              <a:rPr lang="en-AU" sz="3100" dirty="0" smtClean="0">
                <a:solidFill>
                  <a:srgbClr val="462565"/>
                </a:solidFill>
              </a:rPr>
              <a:t>and Sexual Coercion</a:t>
            </a:r>
            <a:endParaRPr lang="en-AU" sz="3100" dirty="0">
              <a:solidFill>
                <a:srgbClr val="46256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640" y="1600200"/>
            <a:ext cx="3384376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sz="2700" b="1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Forced sexual activity</a:t>
            </a:r>
          </a:p>
          <a:p>
            <a:pPr marL="0" indent="0">
              <a:spcBef>
                <a:spcPts val="0"/>
              </a:spcBef>
              <a:buNone/>
            </a:pPr>
            <a:endParaRPr lang="en-AU" sz="2700" b="1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700" b="1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Unwanted sexual activity where the victim is pressured, tricked, threatened or forced in a non-physical way</a:t>
            </a:r>
            <a:endParaRPr lang="en-AU" sz="2700" b="1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4048" y="1600200"/>
            <a:ext cx="3682752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AU" sz="2200" dirty="0" smtClean="0">
                <a:latin typeface="Calibri Light" panose="020F0302020204030204" pitchFamily="34" charset="0"/>
              </a:rPr>
              <a:t>Pregnancy promotion and contraceptive interference may include forced unprotected penetrative sex</a:t>
            </a:r>
          </a:p>
          <a:p>
            <a:pPr>
              <a:spcBef>
                <a:spcPts val="0"/>
              </a:spcBef>
            </a:pPr>
            <a:endParaRPr lang="en-AU" sz="22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200" dirty="0" smtClean="0">
                <a:latin typeface="Calibri Light" panose="020F0302020204030204" pitchFamily="34" charset="0"/>
              </a:rPr>
              <a:t>Elevated risk of serious harm and intimate partner homicide</a:t>
            </a:r>
          </a:p>
          <a:p>
            <a:pPr>
              <a:spcBef>
                <a:spcPts val="0"/>
              </a:spcBef>
            </a:pPr>
            <a:endParaRPr lang="en-AU" sz="22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200" dirty="0" smtClean="0">
                <a:latin typeface="Calibri Light" panose="020F0302020204030204" pitchFamily="34" charset="0"/>
              </a:rPr>
              <a:t>Risks of pregnancy as a strategy to prevent her leaving</a:t>
            </a:r>
            <a:endParaRPr lang="en-AU" sz="22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57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>
            <a:normAutofit/>
          </a:bodyPr>
          <a:lstStyle/>
          <a:p>
            <a:pPr algn="r"/>
            <a:r>
              <a:rPr lang="en-AU" sz="3100" dirty="0" smtClean="0">
                <a:solidFill>
                  <a:srgbClr val="462565"/>
                </a:solidFill>
              </a:rPr>
              <a:t>Pregnancy Outcome Control</a:t>
            </a:r>
            <a:endParaRPr lang="en-AU" sz="3100" dirty="0">
              <a:solidFill>
                <a:srgbClr val="46256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640" y="1600200"/>
            <a:ext cx="3384376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AU" sz="2700" b="1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Control over the outcome of the pregnancy for it to end in either abortion or birth</a:t>
            </a:r>
            <a:endParaRPr lang="en-AU" sz="2700" b="1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4048" y="1600200"/>
            <a:ext cx="3682752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AU" sz="2200" dirty="0" smtClean="0">
                <a:latin typeface="Calibri Light" panose="020F0302020204030204" pitchFamily="34" charset="0"/>
              </a:rPr>
              <a:t>Threats to kill or harm</a:t>
            </a:r>
          </a:p>
          <a:p>
            <a:pPr>
              <a:spcBef>
                <a:spcPts val="0"/>
              </a:spcBef>
            </a:pPr>
            <a:endParaRPr lang="en-AU" sz="10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200" dirty="0" smtClean="0">
                <a:latin typeface="Calibri Light" panose="020F0302020204030204" pitchFamily="34" charset="0"/>
              </a:rPr>
              <a:t>Shaming her for her decision to terminate</a:t>
            </a:r>
          </a:p>
          <a:p>
            <a:pPr>
              <a:spcBef>
                <a:spcPts val="0"/>
              </a:spcBef>
            </a:pPr>
            <a:endParaRPr lang="en-AU" sz="10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200" dirty="0" smtClean="0">
                <a:latin typeface="Calibri Light" panose="020F0302020204030204" pitchFamily="34" charset="0"/>
              </a:rPr>
              <a:t>Sabotaging her abortion appointment</a:t>
            </a:r>
          </a:p>
          <a:p>
            <a:pPr marL="0" indent="0" algn="ctr">
              <a:spcBef>
                <a:spcPts val="0"/>
              </a:spcBef>
              <a:buNone/>
            </a:pPr>
            <a:endParaRPr lang="en-AU" sz="1000" dirty="0" smtClean="0">
              <a:latin typeface="Calibri Light" panose="020F03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AU" sz="2200" dirty="0" smtClean="0">
                <a:latin typeface="Calibri Light" panose="020F0302020204030204" pitchFamily="34" charset="0"/>
              </a:rPr>
              <a:t>---</a:t>
            </a:r>
          </a:p>
          <a:p>
            <a:pPr>
              <a:spcBef>
                <a:spcPts val="0"/>
              </a:spcBef>
            </a:pPr>
            <a:endParaRPr lang="en-AU" sz="1000" dirty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200" dirty="0" smtClean="0">
                <a:latin typeface="Calibri Light" panose="020F0302020204030204" pitchFamily="34" charset="0"/>
              </a:rPr>
              <a:t>Violence to cause a miscarriage</a:t>
            </a:r>
          </a:p>
          <a:p>
            <a:pPr>
              <a:spcBef>
                <a:spcPts val="0"/>
              </a:spcBef>
            </a:pPr>
            <a:endParaRPr lang="en-AU" sz="10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200" dirty="0" smtClean="0">
                <a:latin typeface="Calibri Light" panose="020F0302020204030204" pitchFamily="34" charset="0"/>
              </a:rPr>
              <a:t>Forced abortion</a:t>
            </a:r>
          </a:p>
          <a:p>
            <a:pPr>
              <a:spcBef>
                <a:spcPts val="0"/>
              </a:spcBef>
            </a:pPr>
            <a:endParaRPr lang="en-AU" sz="10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200" dirty="0" smtClean="0">
                <a:latin typeface="Calibri Light" panose="020F0302020204030204" pitchFamily="34" charset="0"/>
              </a:rPr>
              <a:t>Preventing prenatal care</a:t>
            </a:r>
          </a:p>
          <a:p>
            <a:pPr>
              <a:spcBef>
                <a:spcPts val="0"/>
              </a:spcBef>
            </a:pPr>
            <a:endParaRPr lang="en-AU" sz="22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09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  <a:t>Contraception and Sex </a:t>
            </a:r>
            <a:b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</a:rPr>
              <a:t>in Domestic Violence</a:t>
            </a:r>
            <a:endParaRPr lang="en-AU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72816"/>
            <a:ext cx="7427168" cy="432048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DV does not facilitate safe negotiation of contraception or sex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RC often co-occurs with other violent, controlling behaviours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Fear to negotiate contraception or sex</a:t>
            </a:r>
          </a:p>
          <a:p>
            <a:pPr>
              <a:spcBef>
                <a:spcPts val="0"/>
              </a:spcBef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AU" sz="2700" dirty="0" smtClean="0">
                <a:latin typeface="Calibri Light" panose="020F0302020204030204" pitchFamily="34" charset="0"/>
              </a:rPr>
              <a:t>Women may “consent” to sex to prevent escalation of physical violence</a:t>
            </a:r>
          </a:p>
          <a:p>
            <a:pPr marL="0" indent="0">
              <a:spcBef>
                <a:spcPts val="0"/>
              </a:spcBef>
              <a:buNone/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AU" sz="2700" dirty="0" smtClean="0">
              <a:latin typeface="Calibri Light" panose="020F03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AU" sz="2400" b="1" dirty="0" smtClean="0">
                <a:solidFill>
                  <a:srgbClr val="462565"/>
                </a:solidFill>
                <a:latin typeface="Calibri Light" panose="020F0302020204030204" pitchFamily="34" charset="0"/>
              </a:rPr>
              <a:t>    Reproductive agency     	   vs.     	   Loss of safety in enforcing 				       reproductive agency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AU" sz="24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6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58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byC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213BCDAAC44346A0C2307F1A368ADB" ma:contentTypeVersion="8" ma:contentTypeDescription="Create a new document." ma:contentTypeScope="" ma:versionID="40b5f1771031ac1bc6dc77d62e5b69f6">
  <xsd:schema xmlns:xsd="http://www.w3.org/2001/XMLSchema" xmlns:xs="http://www.w3.org/2001/XMLSchema" xmlns:p="http://schemas.microsoft.com/office/2006/metadata/properties" xmlns:ns2="9fe8a190-a5f8-4773-adac-e0e3a19b90d9" xmlns:ns3="06c72f1e-0326-4e87-a981-e79a536aa6e5" targetNamespace="http://schemas.microsoft.com/office/2006/metadata/properties" ma:root="true" ma:fieldsID="fb803f97fa8e124e06e3c5657e865318" ns2:_="" ns3:_="">
    <xsd:import namespace="9fe8a190-a5f8-4773-adac-e0e3a19b90d9"/>
    <xsd:import namespace="06c72f1e-0326-4e87-a981-e79a536aa6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8a190-a5f8-4773-adac-e0e3a19b9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72f1e-0326-4e87-a981-e79a536aa6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E39E98-1D83-4862-AB4E-AEFAA5BED555}"/>
</file>

<file path=customXml/itemProps2.xml><?xml version="1.0" encoding="utf-8"?>
<ds:datastoreItem xmlns:ds="http://schemas.openxmlformats.org/officeDocument/2006/customXml" ds:itemID="{8F68D1D0-FA08-4584-9E19-3CA8278C8DAC}"/>
</file>

<file path=customXml/itemProps3.xml><?xml version="1.0" encoding="utf-8"?>
<ds:datastoreItem xmlns:ds="http://schemas.openxmlformats.org/officeDocument/2006/customXml" ds:itemID="{B6CD1C9D-85BA-447A-B877-DF80F9B27F6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</TotalTime>
  <Words>699</Words>
  <Application>Microsoft Office PowerPoint</Application>
  <PresentationFormat>On-screen Show (4:3)</PresentationFormat>
  <Paragraphs>212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 Light</vt:lpstr>
      <vt:lpstr>Trebuchet MS</vt:lpstr>
      <vt:lpstr>Office Theme</vt:lpstr>
      <vt:lpstr>Acrobat Document</vt:lpstr>
      <vt:lpstr>Reproductive Coercion </vt:lpstr>
      <vt:lpstr>Outline</vt:lpstr>
      <vt:lpstr>About us</vt:lpstr>
      <vt:lpstr>Reproductive Coercion</vt:lpstr>
      <vt:lpstr>Pregnancy Promotion</vt:lpstr>
      <vt:lpstr>Contraceptive Sabotage and Interference</vt:lpstr>
      <vt:lpstr>Intimate Partner Sexual Violence  and Sexual Coercion</vt:lpstr>
      <vt:lpstr>Pregnancy Outcome Control</vt:lpstr>
      <vt:lpstr>Contraception and Sex  in Domestic Violence</vt:lpstr>
      <vt:lpstr>Coerced Pregnancy and Parenting</vt:lpstr>
      <vt:lpstr>Motivations for Perpetration</vt:lpstr>
      <vt:lpstr>Identifying Reproductive Coercion Past</vt:lpstr>
      <vt:lpstr>Identifying Reproductive Coercion Present</vt:lpstr>
      <vt:lpstr>Language</vt:lpstr>
      <vt:lpstr>Contraception and DV</vt:lpstr>
      <vt:lpstr>Abortion</vt:lpstr>
      <vt:lpstr>Abortion Law in Queensland</vt:lpstr>
      <vt:lpstr>Lawful Abortion in Queensland</vt:lpstr>
      <vt:lpstr>Conclusion</vt:lpstr>
      <vt:lpstr>Referral Agencies</vt:lpstr>
    </vt:vector>
  </TitlesOfParts>
  <Company>CBYC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Kate Marsh</dc:creator>
  <cp:lastModifiedBy>Carly Hanson</cp:lastModifiedBy>
  <cp:revision>80</cp:revision>
  <dcterms:created xsi:type="dcterms:W3CDTF">2011-07-13T00:24:37Z</dcterms:created>
  <dcterms:modified xsi:type="dcterms:W3CDTF">2018-05-24T23:43:47Z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0x01010004213BCDAAC44346A0C2307F1A368ADB</vt:lpwstr>
  </property>
</Properties>
</file>