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482" r:id="rId4"/>
    <p:sldId id="483" r:id="rId5"/>
    <p:sldId id="538" r:id="rId6"/>
    <p:sldId id="539" r:id="rId7"/>
    <p:sldId id="515" r:id="rId8"/>
    <p:sldId id="586" r:id="rId9"/>
    <p:sldId id="472" r:id="rId10"/>
    <p:sldId id="541" r:id="rId11"/>
    <p:sldId id="570" r:id="rId12"/>
    <p:sldId id="571" r:id="rId13"/>
    <p:sldId id="576" r:id="rId14"/>
    <p:sldId id="584" r:id="rId15"/>
    <p:sldId id="585" r:id="rId16"/>
    <p:sldId id="555" r:id="rId17"/>
    <p:sldId id="572" r:id="rId18"/>
    <p:sldId id="566" r:id="rId19"/>
    <p:sldId id="564" r:id="rId20"/>
    <p:sldId id="554" r:id="rId21"/>
    <p:sldId id="574" r:id="rId22"/>
    <p:sldId id="496" r:id="rId23"/>
    <p:sldId id="542" r:id="rId24"/>
    <p:sldId id="543" r:id="rId25"/>
    <p:sldId id="553" r:id="rId26"/>
    <p:sldId id="575" r:id="rId27"/>
    <p:sldId id="557" r:id="rId28"/>
    <p:sldId id="579" r:id="rId29"/>
    <p:sldId id="544" r:id="rId30"/>
    <p:sldId id="506" r:id="rId31"/>
    <p:sldId id="545" r:id="rId32"/>
    <p:sldId id="546" r:id="rId33"/>
    <p:sldId id="488" r:id="rId34"/>
    <p:sldId id="534" r:id="rId35"/>
    <p:sldId id="577" r:id="rId36"/>
    <p:sldId id="552" r:id="rId37"/>
    <p:sldId id="551" r:id="rId38"/>
  </p:sldIdLst>
  <p:sldSz cx="12192000" cy="6858000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7"/>
    <a:srgbClr val="00457C"/>
    <a:srgbClr val="025589"/>
    <a:srgbClr val="000000"/>
    <a:srgbClr val="C41230"/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4568" autoAdjust="0"/>
  </p:normalViewPr>
  <p:slideViewPr>
    <p:cSldViewPr>
      <p:cViewPr varScale="1">
        <p:scale>
          <a:sx n="83" d="100"/>
          <a:sy n="83" d="100"/>
        </p:scale>
        <p:origin x="176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942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F62C1-D97F-4069-8906-1A6F896335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18960B-3665-4E93-8D8E-5344DB47FD66}">
      <dgm:prSet phldrT="[Text]"/>
      <dgm:spPr/>
      <dgm:t>
        <a:bodyPr/>
        <a:lstStyle/>
        <a:p>
          <a:r>
            <a:rPr lang="en-AU" b="1" dirty="0" smtClean="0"/>
            <a:t>Self resolution</a:t>
          </a:r>
          <a:endParaRPr lang="en-AU" b="1" dirty="0"/>
        </a:p>
      </dgm:t>
    </dgm:pt>
    <dgm:pt modelId="{3A2761B0-1A75-4C4F-935B-A94C1862D1CF}" type="parTrans" cxnId="{C1F89F55-C84B-4387-99E0-3A4D70D6403C}">
      <dgm:prSet/>
      <dgm:spPr/>
      <dgm:t>
        <a:bodyPr/>
        <a:lstStyle/>
        <a:p>
          <a:endParaRPr lang="en-AU"/>
        </a:p>
      </dgm:t>
    </dgm:pt>
    <dgm:pt modelId="{1E01F251-984F-4C17-8771-FE6A5E10D0F4}" type="sibTrans" cxnId="{C1F89F55-C84B-4387-99E0-3A4D70D6403C}">
      <dgm:prSet/>
      <dgm:spPr/>
      <dgm:t>
        <a:bodyPr/>
        <a:lstStyle/>
        <a:p>
          <a:endParaRPr lang="en-AU"/>
        </a:p>
      </dgm:t>
    </dgm:pt>
    <dgm:pt modelId="{8BDCD03D-FFF6-461F-A664-EB10E8D22E88}">
      <dgm:prSet phldrT="[Text]"/>
      <dgm:spPr/>
      <dgm:t>
        <a:bodyPr/>
        <a:lstStyle/>
        <a:p>
          <a:r>
            <a:rPr lang="en-AU" b="1" dirty="0" smtClean="0"/>
            <a:t>RTA’s dispute resolution service</a:t>
          </a:r>
          <a:endParaRPr lang="en-AU" b="1" dirty="0"/>
        </a:p>
      </dgm:t>
    </dgm:pt>
    <dgm:pt modelId="{DC2B5981-404A-4381-A427-2F6DCAB47580}" type="parTrans" cxnId="{8C9EF65D-3F0C-4309-BD92-BB57F9DD1B98}">
      <dgm:prSet/>
      <dgm:spPr/>
      <dgm:t>
        <a:bodyPr/>
        <a:lstStyle/>
        <a:p>
          <a:endParaRPr lang="en-AU"/>
        </a:p>
      </dgm:t>
    </dgm:pt>
    <dgm:pt modelId="{040BDE27-1517-462D-8F3F-E2EDF8603409}" type="sibTrans" cxnId="{8C9EF65D-3F0C-4309-BD92-BB57F9DD1B98}">
      <dgm:prSet/>
      <dgm:spPr/>
      <dgm:t>
        <a:bodyPr/>
        <a:lstStyle/>
        <a:p>
          <a:endParaRPr lang="en-AU"/>
        </a:p>
      </dgm:t>
    </dgm:pt>
    <dgm:pt modelId="{FE928EEA-0090-4454-88DC-B7ED6C5AC941}">
      <dgm:prSet phldrT="[Text]"/>
      <dgm:spPr/>
      <dgm:t>
        <a:bodyPr/>
        <a:lstStyle/>
        <a:p>
          <a:r>
            <a:rPr lang="en-AU" b="1" dirty="0" smtClean="0"/>
            <a:t>QCAT</a:t>
          </a:r>
          <a:endParaRPr lang="en-AU" b="1" dirty="0"/>
        </a:p>
      </dgm:t>
    </dgm:pt>
    <dgm:pt modelId="{E47F0F71-F0B4-4304-95AE-27302CABF7CC}" type="parTrans" cxnId="{A76FA161-8D18-480A-837D-8A72A860CABB}">
      <dgm:prSet/>
      <dgm:spPr/>
      <dgm:t>
        <a:bodyPr/>
        <a:lstStyle/>
        <a:p>
          <a:endParaRPr lang="en-AU"/>
        </a:p>
      </dgm:t>
    </dgm:pt>
    <dgm:pt modelId="{CDA91D22-C183-4775-BEFB-6F72D07C5DD6}" type="sibTrans" cxnId="{A76FA161-8D18-480A-837D-8A72A860CABB}">
      <dgm:prSet/>
      <dgm:spPr/>
      <dgm:t>
        <a:bodyPr/>
        <a:lstStyle/>
        <a:p>
          <a:endParaRPr lang="en-AU"/>
        </a:p>
      </dgm:t>
    </dgm:pt>
    <dgm:pt modelId="{8AB3010C-1D3D-418F-8B4D-2BB94D211A6C}" type="pres">
      <dgm:prSet presAssocID="{257F62C1-D97F-4069-8906-1A6F896335C5}" presName="CompostProcess" presStyleCnt="0">
        <dgm:presLayoutVars>
          <dgm:dir/>
          <dgm:resizeHandles val="exact"/>
        </dgm:presLayoutVars>
      </dgm:prSet>
      <dgm:spPr/>
    </dgm:pt>
    <dgm:pt modelId="{2C5B18DC-A1AD-42D3-B2DF-C120251E2391}" type="pres">
      <dgm:prSet presAssocID="{257F62C1-D97F-4069-8906-1A6F896335C5}" presName="arrow" presStyleLbl="bgShp" presStyleIdx="0" presStyleCnt="1" custLinFactNeighborX="557" custLinFactNeighborY="1329"/>
      <dgm:spPr/>
    </dgm:pt>
    <dgm:pt modelId="{8155699D-6824-40CE-AD3E-BFE26BBA0877}" type="pres">
      <dgm:prSet presAssocID="{257F62C1-D97F-4069-8906-1A6F896335C5}" presName="linearProcess" presStyleCnt="0"/>
      <dgm:spPr/>
    </dgm:pt>
    <dgm:pt modelId="{38B66D80-F00E-48DC-853D-17F2A3F52C1C}" type="pres">
      <dgm:prSet presAssocID="{6F18960B-3665-4E93-8D8E-5344DB47FD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8727E4-917E-4F74-B2C1-1DF65C5B79BD}" type="pres">
      <dgm:prSet presAssocID="{1E01F251-984F-4C17-8771-FE6A5E10D0F4}" presName="sibTrans" presStyleCnt="0"/>
      <dgm:spPr/>
    </dgm:pt>
    <dgm:pt modelId="{77E3E0D9-00AE-4CAC-88AD-550BB01186AE}" type="pres">
      <dgm:prSet presAssocID="{8BDCD03D-FFF6-461F-A664-EB10E8D22E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8066A8-6BEE-44D8-910B-2684A5258ABA}" type="pres">
      <dgm:prSet presAssocID="{040BDE27-1517-462D-8F3F-E2EDF8603409}" presName="sibTrans" presStyleCnt="0"/>
      <dgm:spPr/>
    </dgm:pt>
    <dgm:pt modelId="{4D8E4532-CADF-4A6D-B108-EF3FFA062A10}" type="pres">
      <dgm:prSet presAssocID="{FE928EEA-0090-4454-88DC-B7ED6C5AC94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6DABDB7-28EE-4515-A70F-0D18E8254BBE}" type="presOf" srcId="{FE928EEA-0090-4454-88DC-B7ED6C5AC941}" destId="{4D8E4532-CADF-4A6D-B108-EF3FFA062A10}" srcOrd="0" destOrd="0" presId="urn:microsoft.com/office/officeart/2005/8/layout/hProcess9"/>
    <dgm:cxn modelId="{F6C3CE36-9460-41A5-ADDC-85D85C2AFC81}" type="presOf" srcId="{257F62C1-D97F-4069-8906-1A6F896335C5}" destId="{8AB3010C-1D3D-418F-8B4D-2BB94D211A6C}" srcOrd="0" destOrd="0" presId="urn:microsoft.com/office/officeart/2005/8/layout/hProcess9"/>
    <dgm:cxn modelId="{8592FAC6-5ACD-4261-B4FD-F3CCB573B8C2}" type="presOf" srcId="{8BDCD03D-FFF6-461F-A664-EB10E8D22E88}" destId="{77E3E0D9-00AE-4CAC-88AD-550BB01186AE}" srcOrd="0" destOrd="0" presId="urn:microsoft.com/office/officeart/2005/8/layout/hProcess9"/>
    <dgm:cxn modelId="{C1F89F55-C84B-4387-99E0-3A4D70D6403C}" srcId="{257F62C1-D97F-4069-8906-1A6F896335C5}" destId="{6F18960B-3665-4E93-8D8E-5344DB47FD66}" srcOrd="0" destOrd="0" parTransId="{3A2761B0-1A75-4C4F-935B-A94C1862D1CF}" sibTransId="{1E01F251-984F-4C17-8771-FE6A5E10D0F4}"/>
    <dgm:cxn modelId="{5A7C0560-27B6-40E9-95B9-5D5F8EC1BFEB}" type="presOf" srcId="{6F18960B-3665-4E93-8D8E-5344DB47FD66}" destId="{38B66D80-F00E-48DC-853D-17F2A3F52C1C}" srcOrd="0" destOrd="0" presId="urn:microsoft.com/office/officeart/2005/8/layout/hProcess9"/>
    <dgm:cxn modelId="{A76FA161-8D18-480A-837D-8A72A860CABB}" srcId="{257F62C1-D97F-4069-8906-1A6F896335C5}" destId="{FE928EEA-0090-4454-88DC-B7ED6C5AC941}" srcOrd="2" destOrd="0" parTransId="{E47F0F71-F0B4-4304-95AE-27302CABF7CC}" sibTransId="{CDA91D22-C183-4775-BEFB-6F72D07C5DD6}"/>
    <dgm:cxn modelId="{8C9EF65D-3F0C-4309-BD92-BB57F9DD1B98}" srcId="{257F62C1-D97F-4069-8906-1A6F896335C5}" destId="{8BDCD03D-FFF6-461F-A664-EB10E8D22E88}" srcOrd="1" destOrd="0" parTransId="{DC2B5981-404A-4381-A427-2F6DCAB47580}" sibTransId="{040BDE27-1517-462D-8F3F-E2EDF8603409}"/>
    <dgm:cxn modelId="{94250956-8880-42BE-9D69-6C9F490AA774}" type="presParOf" srcId="{8AB3010C-1D3D-418F-8B4D-2BB94D211A6C}" destId="{2C5B18DC-A1AD-42D3-B2DF-C120251E2391}" srcOrd="0" destOrd="0" presId="urn:microsoft.com/office/officeart/2005/8/layout/hProcess9"/>
    <dgm:cxn modelId="{09DE04A8-C96C-46D5-8EAE-7F53A0746C47}" type="presParOf" srcId="{8AB3010C-1D3D-418F-8B4D-2BB94D211A6C}" destId="{8155699D-6824-40CE-AD3E-BFE26BBA0877}" srcOrd="1" destOrd="0" presId="urn:microsoft.com/office/officeart/2005/8/layout/hProcess9"/>
    <dgm:cxn modelId="{089E2D3E-0C03-4DB3-AED8-7616937F000A}" type="presParOf" srcId="{8155699D-6824-40CE-AD3E-BFE26BBA0877}" destId="{38B66D80-F00E-48DC-853D-17F2A3F52C1C}" srcOrd="0" destOrd="0" presId="urn:microsoft.com/office/officeart/2005/8/layout/hProcess9"/>
    <dgm:cxn modelId="{EBB059D2-9090-4FE8-A89E-F742B38421FC}" type="presParOf" srcId="{8155699D-6824-40CE-AD3E-BFE26BBA0877}" destId="{AA8727E4-917E-4F74-B2C1-1DF65C5B79BD}" srcOrd="1" destOrd="0" presId="urn:microsoft.com/office/officeart/2005/8/layout/hProcess9"/>
    <dgm:cxn modelId="{23ACDA7A-AE7F-4A4B-A0D8-E23727627959}" type="presParOf" srcId="{8155699D-6824-40CE-AD3E-BFE26BBA0877}" destId="{77E3E0D9-00AE-4CAC-88AD-550BB01186AE}" srcOrd="2" destOrd="0" presId="urn:microsoft.com/office/officeart/2005/8/layout/hProcess9"/>
    <dgm:cxn modelId="{A5D5C4D5-1803-46E8-9F77-350741F5FF9B}" type="presParOf" srcId="{8155699D-6824-40CE-AD3E-BFE26BBA0877}" destId="{158066A8-6BEE-44D8-910B-2684A5258ABA}" srcOrd="3" destOrd="0" presId="urn:microsoft.com/office/officeart/2005/8/layout/hProcess9"/>
    <dgm:cxn modelId="{EDEB05BA-EA07-416C-AAE3-48E76E976B00}" type="presParOf" srcId="{8155699D-6824-40CE-AD3E-BFE26BBA0877}" destId="{4D8E4532-CADF-4A6D-B108-EF3FFA062A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D3045-AC48-4AF4-BD04-3FF0E20B47A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E680D02-4E00-47E7-96A6-C63BD06A1E34}">
      <dgm:prSet phldrT="[Text]"/>
      <dgm:spPr/>
      <dgm:t>
        <a:bodyPr/>
        <a:lstStyle/>
        <a:p>
          <a:r>
            <a:rPr lang="en-AU" dirty="0" smtClean="0"/>
            <a:t>Form 16 Dispute Resolution Request</a:t>
          </a:r>
          <a:endParaRPr lang="en-AU" dirty="0"/>
        </a:p>
      </dgm:t>
    </dgm:pt>
    <dgm:pt modelId="{76537EB6-CB7C-4326-BD39-77214360C0CE}" type="parTrans" cxnId="{2640A60D-EA84-4958-B92B-4E0788016FB4}">
      <dgm:prSet/>
      <dgm:spPr/>
      <dgm:t>
        <a:bodyPr/>
        <a:lstStyle/>
        <a:p>
          <a:endParaRPr lang="en-AU"/>
        </a:p>
      </dgm:t>
    </dgm:pt>
    <dgm:pt modelId="{2F029889-B522-483B-A441-833C38BB8189}" type="sibTrans" cxnId="{2640A60D-EA84-4958-B92B-4E0788016FB4}">
      <dgm:prSet/>
      <dgm:spPr/>
      <dgm:t>
        <a:bodyPr/>
        <a:lstStyle/>
        <a:p>
          <a:endParaRPr lang="en-AU"/>
        </a:p>
      </dgm:t>
    </dgm:pt>
    <dgm:pt modelId="{C36CB371-DDEA-4C79-A92E-271EFBDDEABF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B1E77D81-B3C7-40EE-94B4-6788438D19D4}" type="parTrans" cxnId="{F163B5DB-44D0-499B-843A-CEE579B3C8A4}">
      <dgm:prSet/>
      <dgm:spPr/>
      <dgm:t>
        <a:bodyPr/>
        <a:lstStyle/>
        <a:p>
          <a:endParaRPr lang="en-AU"/>
        </a:p>
      </dgm:t>
    </dgm:pt>
    <dgm:pt modelId="{752BAD02-1E1A-4DE8-88BD-EDAEE4B0DAC2}" type="sibTrans" cxnId="{F163B5DB-44D0-499B-843A-CEE579B3C8A4}">
      <dgm:prSet/>
      <dgm:spPr/>
      <dgm:t>
        <a:bodyPr/>
        <a:lstStyle/>
        <a:p>
          <a:endParaRPr lang="en-AU"/>
        </a:p>
      </dgm:t>
    </dgm:pt>
    <dgm:pt modelId="{69D353AB-A98D-47BA-B8B7-DB48EF8D66DE}">
      <dgm:prSet phldrT="[Text]"/>
      <dgm:spPr/>
      <dgm:t>
        <a:bodyPr/>
        <a:lstStyle/>
        <a:p>
          <a:r>
            <a:rPr lang="en-AU" dirty="0" smtClean="0"/>
            <a:t>Suitable – progress to a telephone conference</a:t>
          </a:r>
          <a:endParaRPr lang="en-AU" dirty="0"/>
        </a:p>
      </dgm:t>
    </dgm:pt>
    <dgm:pt modelId="{F0289CFD-7869-4748-BB14-1450A8066484}" type="parTrans" cxnId="{2CD72D46-82F7-40ED-8D0A-ABC77E46B67D}">
      <dgm:prSet/>
      <dgm:spPr/>
      <dgm:t>
        <a:bodyPr/>
        <a:lstStyle/>
        <a:p>
          <a:endParaRPr lang="en-AU"/>
        </a:p>
      </dgm:t>
    </dgm:pt>
    <dgm:pt modelId="{7397F4A8-23A8-4C25-A3CE-2C04E2A94006}" type="sibTrans" cxnId="{2CD72D46-82F7-40ED-8D0A-ABC77E46B67D}">
      <dgm:prSet/>
      <dgm:spPr/>
      <dgm:t>
        <a:bodyPr/>
        <a:lstStyle/>
        <a:p>
          <a:endParaRPr lang="en-AU"/>
        </a:p>
      </dgm:t>
    </dgm:pt>
    <dgm:pt modelId="{80AB19D8-9950-4EF2-A9EF-8A32F95DCD8B}">
      <dgm:prSet phldrT="[Text]"/>
      <dgm:spPr/>
      <dgm:t>
        <a:bodyPr/>
        <a:lstStyle/>
        <a:p>
          <a:r>
            <a:rPr lang="en-AU" dirty="0" smtClean="0"/>
            <a:t>Unsuitable – closed OR NURD issued</a:t>
          </a:r>
          <a:endParaRPr lang="en-AU" dirty="0"/>
        </a:p>
      </dgm:t>
    </dgm:pt>
    <dgm:pt modelId="{B828CBF8-3251-4546-BD3C-11832BF27DB8}" type="parTrans" cxnId="{9BC617B3-D4D4-4D71-895E-EAB496FECF2E}">
      <dgm:prSet/>
      <dgm:spPr/>
      <dgm:t>
        <a:bodyPr/>
        <a:lstStyle/>
        <a:p>
          <a:endParaRPr lang="en-AU"/>
        </a:p>
      </dgm:t>
    </dgm:pt>
    <dgm:pt modelId="{6DDA6A67-0C9E-4E2F-8E50-24D88F0DEBBE}" type="sibTrans" cxnId="{9BC617B3-D4D4-4D71-895E-EAB496FECF2E}">
      <dgm:prSet/>
      <dgm:spPr/>
      <dgm:t>
        <a:bodyPr/>
        <a:lstStyle/>
        <a:p>
          <a:endParaRPr lang="en-AU"/>
        </a:p>
      </dgm:t>
    </dgm:pt>
    <dgm:pt modelId="{FAB510B0-C78C-4DB2-A07B-B7C455E36AE3}" type="pres">
      <dgm:prSet presAssocID="{A37D3045-AC48-4AF4-BD04-3FF0E20B47A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6737FF0B-F6EB-43E3-A55F-600C56EB24DD}" type="pres">
      <dgm:prSet presAssocID="{FE680D02-4E00-47E7-96A6-C63BD06A1E34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AU"/>
        </a:p>
      </dgm:t>
    </dgm:pt>
    <dgm:pt modelId="{09CC358A-7742-4CAE-9C10-8A24FE4FCF4B}" type="pres">
      <dgm:prSet presAssocID="{C36CB371-DDEA-4C79-A92E-271EFBDDEABF}" presName="Accent" presStyleLbl="node1" presStyleIdx="1" presStyleCnt="2"/>
      <dgm:spPr/>
    </dgm:pt>
    <dgm:pt modelId="{915565F6-98BD-4CB6-8C61-7D2C757A6ED7}" type="pres">
      <dgm:prSet presAssocID="{C36CB371-DDEA-4C79-A92E-271EFBDDEABF}" presName="Image1" presStyleLbl="fgImgPlace1" presStyleIdx="0" presStyleCnt="3"/>
      <dgm:spPr/>
      <dgm:t>
        <a:bodyPr/>
        <a:lstStyle/>
        <a:p>
          <a:endParaRPr lang="en-AU"/>
        </a:p>
      </dgm:t>
    </dgm:pt>
    <dgm:pt modelId="{7084C800-7A8B-43FC-93A3-1BFA35600E91}" type="pres">
      <dgm:prSet presAssocID="{C36CB371-DDEA-4C79-A92E-271EFBDDEABF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9AEF7C-001A-415C-9E20-023CA3C8E16A}" type="pres">
      <dgm:prSet presAssocID="{69D353AB-A98D-47BA-B8B7-DB48EF8D66DE}" presName="Image2" presStyleCnt="0"/>
      <dgm:spPr/>
    </dgm:pt>
    <dgm:pt modelId="{B4F627EC-60B8-4422-9DDD-EBF17F297E1D}" type="pres">
      <dgm:prSet presAssocID="{69D353AB-A98D-47BA-B8B7-DB48EF8D66DE}" presName="Image" presStyleLbl="fgImgPlace1" presStyleIdx="1" presStyleCnt="3"/>
      <dgm:spPr/>
    </dgm:pt>
    <dgm:pt modelId="{1CFEAF85-F2F4-4BB8-AE86-EF33114CFED6}" type="pres">
      <dgm:prSet presAssocID="{69D353AB-A98D-47BA-B8B7-DB48EF8D66D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14AC3B8-F5CF-4ECF-A5FD-B35625642A6E}" type="pres">
      <dgm:prSet presAssocID="{80AB19D8-9950-4EF2-A9EF-8A32F95DCD8B}" presName="Image3" presStyleCnt="0"/>
      <dgm:spPr/>
    </dgm:pt>
    <dgm:pt modelId="{8A6C6378-5177-4F0C-9BB9-AB1D9CFBE8A6}" type="pres">
      <dgm:prSet presAssocID="{80AB19D8-9950-4EF2-A9EF-8A32F95DCD8B}" presName="Image" presStyleLbl="fgImgPlace1" presStyleIdx="2" presStyleCnt="3"/>
      <dgm:spPr/>
    </dgm:pt>
    <dgm:pt modelId="{A221E9A9-C978-4F7C-B315-A5E3C595F87E}" type="pres">
      <dgm:prSet presAssocID="{80AB19D8-9950-4EF2-A9EF-8A32F95DCD8B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163B5DB-44D0-499B-843A-CEE579B3C8A4}" srcId="{FE680D02-4E00-47E7-96A6-C63BD06A1E34}" destId="{C36CB371-DDEA-4C79-A92E-271EFBDDEABF}" srcOrd="0" destOrd="0" parTransId="{B1E77D81-B3C7-40EE-94B4-6788438D19D4}" sibTransId="{752BAD02-1E1A-4DE8-88BD-EDAEE4B0DAC2}"/>
    <dgm:cxn modelId="{28B1AF0B-4270-41F9-ACCC-188E428CF66F}" type="presOf" srcId="{80AB19D8-9950-4EF2-A9EF-8A32F95DCD8B}" destId="{A221E9A9-C978-4F7C-B315-A5E3C595F87E}" srcOrd="0" destOrd="0" presId="urn:microsoft.com/office/officeart/2011/layout/RadialPictureList"/>
    <dgm:cxn modelId="{2CD72D46-82F7-40ED-8D0A-ABC77E46B67D}" srcId="{FE680D02-4E00-47E7-96A6-C63BD06A1E34}" destId="{69D353AB-A98D-47BA-B8B7-DB48EF8D66DE}" srcOrd="1" destOrd="0" parTransId="{F0289CFD-7869-4748-BB14-1450A8066484}" sibTransId="{7397F4A8-23A8-4C25-A3CE-2C04E2A94006}"/>
    <dgm:cxn modelId="{21BB8463-067F-48DD-BA5F-44B50B081F29}" type="presOf" srcId="{C36CB371-DDEA-4C79-A92E-271EFBDDEABF}" destId="{7084C800-7A8B-43FC-93A3-1BFA35600E91}" srcOrd="0" destOrd="0" presId="urn:microsoft.com/office/officeart/2011/layout/RadialPictureList"/>
    <dgm:cxn modelId="{2640A60D-EA84-4958-B92B-4E0788016FB4}" srcId="{A37D3045-AC48-4AF4-BD04-3FF0E20B47A1}" destId="{FE680D02-4E00-47E7-96A6-C63BD06A1E34}" srcOrd="0" destOrd="0" parTransId="{76537EB6-CB7C-4326-BD39-77214360C0CE}" sibTransId="{2F029889-B522-483B-A441-833C38BB8189}"/>
    <dgm:cxn modelId="{17B51222-B0C1-4E0F-8EA4-44E0B44FDC45}" type="presOf" srcId="{69D353AB-A98D-47BA-B8B7-DB48EF8D66DE}" destId="{1CFEAF85-F2F4-4BB8-AE86-EF33114CFED6}" srcOrd="0" destOrd="0" presId="urn:microsoft.com/office/officeart/2011/layout/RadialPictureList"/>
    <dgm:cxn modelId="{30F39EB9-B1E5-4CA8-B665-80B09164CCAB}" type="presOf" srcId="{A37D3045-AC48-4AF4-BD04-3FF0E20B47A1}" destId="{FAB510B0-C78C-4DB2-A07B-B7C455E36AE3}" srcOrd="0" destOrd="0" presId="urn:microsoft.com/office/officeart/2011/layout/RadialPictureList"/>
    <dgm:cxn modelId="{9BC617B3-D4D4-4D71-895E-EAB496FECF2E}" srcId="{FE680D02-4E00-47E7-96A6-C63BD06A1E34}" destId="{80AB19D8-9950-4EF2-A9EF-8A32F95DCD8B}" srcOrd="2" destOrd="0" parTransId="{B828CBF8-3251-4546-BD3C-11832BF27DB8}" sibTransId="{6DDA6A67-0C9E-4E2F-8E50-24D88F0DEBBE}"/>
    <dgm:cxn modelId="{130BB7A0-EDD4-4940-94E3-E508163D1E93}" type="presOf" srcId="{FE680D02-4E00-47E7-96A6-C63BD06A1E34}" destId="{6737FF0B-F6EB-43E3-A55F-600C56EB24DD}" srcOrd="0" destOrd="0" presId="urn:microsoft.com/office/officeart/2011/layout/RadialPictureList"/>
    <dgm:cxn modelId="{16DB9980-B135-405C-8446-AF2A36082DDE}" type="presParOf" srcId="{FAB510B0-C78C-4DB2-A07B-B7C455E36AE3}" destId="{6737FF0B-F6EB-43E3-A55F-600C56EB24DD}" srcOrd="0" destOrd="0" presId="urn:microsoft.com/office/officeart/2011/layout/RadialPictureList"/>
    <dgm:cxn modelId="{12C5DACA-4E1D-4C75-920D-500146CB5A41}" type="presParOf" srcId="{FAB510B0-C78C-4DB2-A07B-B7C455E36AE3}" destId="{09CC358A-7742-4CAE-9C10-8A24FE4FCF4B}" srcOrd="1" destOrd="0" presId="urn:microsoft.com/office/officeart/2011/layout/RadialPictureList"/>
    <dgm:cxn modelId="{145C8EB3-F021-41EA-A4C3-2DA339470EFD}" type="presParOf" srcId="{FAB510B0-C78C-4DB2-A07B-B7C455E36AE3}" destId="{915565F6-98BD-4CB6-8C61-7D2C757A6ED7}" srcOrd="2" destOrd="0" presId="urn:microsoft.com/office/officeart/2011/layout/RadialPictureList"/>
    <dgm:cxn modelId="{7857816F-BA02-4E78-9145-4F5A68F7376E}" type="presParOf" srcId="{FAB510B0-C78C-4DB2-A07B-B7C455E36AE3}" destId="{7084C800-7A8B-43FC-93A3-1BFA35600E91}" srcOrd="3" destOrd="0" presId="urn:microsoft.com/office/officeart/2011/layout/RadialPictureList"/>
    <dgm:cxn modelId="{3D951D97-E45B-41AD-B76C-7A1B3DB04310}" type="presParOf" srcId="{FAB510B0-C78C-4DB2-A07B-B7C455E36AE3}" destId="{3D9AEF7C-001A-415C-9E20-023CA3C8E16A}" srcOrd="4" destOrd="0" presId="urn:microsoft.com/office/officeart/2011/layout/RadialPictureList"/>
    <dgm:cxn modelId="{8471E8C3-3F8B-47FD-8BF9-8739F6DFA094}" type="presParOf" srcId="{3D9AEF7C-001A-415C-9E20-023CA3C8E16A}" destId="{B4F627EC-60B8-4422-9DDD-EBF17F297E1D}" srcOrd="0" destOrd="0" presId="urn:microsoft.com/office/officeart/2011/layout/RadialPictureList"/>
    <dgm:cxn modelId="{13BEA4FC-6592-484F-8CFD-CE6736EECCAF}" type="presParOf" srcId="{FAB510B0-C78C-4DB2-A07B-B7C455E36AE3}" destId="{1CFEAF85-F2F4-4BB8-AE86-EF33114CFED6}" srcOrd="5" destOrd="0" presId="urn:microsoft.com/office/officeart/2011/layout/RadialPictureList"/>
    <dgm:cxn modelId="{750E2439-9A22-4891-BE34-8757938BCC57}" type="presParOf" srcId="{FAB510B0-C78C-4DB2-A07B-B7C455E36AE3}" destId="{314AC3B8-F5CF-4ECF-A5FD-B35625642A6E}" srcOrd="6" destOrd="0" presId="urn:microsoft.com/office/officeart/2011/layout/RadialPictureList"/>
    <dgm:cxn modelId="{BC2D89E4-3207-4803-9E6A-27F5B07EDACC}" type="presParOf" srcId="{314AC3B8-F5CF-4ECF-A5FD-B35625642A6E}" destId="{8A6C6378-5177-4F0C-9BB9-AB1D9CFBE8A6}" srcOrd="0" destOrd="0" presId="urn:microsoft.com/office/officeart/2011/layout/RadialPictureList"/>
    <dgm:cxn modelId="{529E0742-A81D-43B2-876E-B27734BAE067}" type="presParOf" srcId="{FAB510B0-C78C-4DB2-A07B-B7C455E36AE3}" destId="{A221E9A9-C978-4F7C-B315-A5E3C595F87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2D039-A420-46F0-8034-D60A569DE2F9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6F950DA-04E8-46EB-BB2A-41E2B42CBF74}">
      <dgm:prSet phldrT="[Text]"/>
      <dgm:spPr/>
      <dgm:t>
        <a:bodyPr/>
        <a:lstStyle/>
        <a:p>
          <a:r>
            <a:rPr lang="en-AU" b="1" dirty="0" smtClean="0"/>
            <a:t>Assessing the file</a:t>
          </a:r>
          <a:endParaRPr lang="en-AU" b="1" dirty="0"/>
        </a:p>
      </dgm:t>
    </dgm:pt>
    <dgm:pt modelId="{2D001FEE-D5B5-4A42-8760-555A43A53EB6}" type="parTrans" cxnId="{0A05AFB7-23BA-4235-9CEC-4E0CB2065556}">
      <dgm:prSet/>
      <dgm:spPr/>
      <dgm:t>
        <a:bodyPr/>
        <a:lstStyle/>
        <a:p>
          <a:endParaRPr lang="en-AU"/>
        </a:p>
      </dgm:t>
    </dgm:pt>
    <dgm:pt modelId="{A3BB3DB7-6855-4F91-9D3C-E3884854960B}" type="sibTrans" cxnId="{0A05AFB7-23BA-4235-9CEC-4E0CB2065556}">
      <dgm:prSet/>
      <dgm:spPr/>
      <dgm:t>
        <a:bodyPr/>
        <a:lstStyle/>
        <a:p>
          <a:endParaRPr lang="en-AU"/>
        </a:p>
      </dgm:t>
    </dgm:pt>
    <dgm:pt modelId="{9D764CBC-824D-4DC3-8406-ABD5CAAF4507}">
      <dgm:prSet phldrT="[Text]"/>
      <dgm:spPr/>
      <dgm:t>
        <a:bodyPr/>
        <a:lstStyle/>
        <a:p>
          <a:r>
            <a:rPr lang="en-AU" dirty="0" smtClean="0"/>
            <a:t>Number of parties</a:t>
          </a:r>
          <a:endParaRPr lang="en-AU" dirty="0"/>
        </a:p>
      </dgm:t>
    </dgm:pt>
    <dgm:pt modelId="{7E6FACDE-00C2-43D1-B7C0-D835012464CD}" type="parTrans" cxnId="{83943B7A-DE2C-4ABA-88D7-3FD63D242094}">
      <dgm:prSet/>
      <dgm:spPr/>
      <dgm:t>
        <a:bodyPr/>
        <a:lstStyle/>
        <a:p>
          <a:endParaRPr lang="en-AU"/>
        </a:p>
      </dgm:t>
    </dgm:pt>
    <dgm:pt modelId="{6BE5374B-A0E1-4318-8BE7-B5ED2A56E5D8}" type="sibTrans" cxnId="{83943B7A-DE2C-4ABA-88D7-3FD63D242094}">
      <dgm:prSet/>
      <dgm:spPr/>
      <dgm:t>
        <a:bodyPr/>
        <a:lstStyle/>
        <a:p>
          <a:endParaRPr lang="en-AU"/>
        </a:p>
      </dgm:t>
    </dgm:pt>
    <dgm:pt modelId="{8F6844A0-A8A4-482F-B685-80569655910B}">
      <dgm:prSet phldrT="[Text]"/>
      <dgm:spPr/>
      <dgm:t>
        <a:bodyPr/>
        <a:lstStyle/>
        <a:p>
          <a:r>
            <a:rPr lang="en-AU" b="1" dirty="0" smtClean="0"/>
            <a:t>Client willing to engage in process</a:t>
          </a:r>
        </a:p>
      </dgm:t>
    </dgm:pt>
    <dgm:pt modelId="{F44B630E-D604-49BB-93A5-F1554FC65E3F}" type="parTrans" cxnId="{695085B1-F161-4C62-A2CE-3AA887D2B874}">
      <dgm:prSet/>
      <dgm:spPr/>
      <dgm:t>
        <a:bodyPr/>
        <a:lstStyle/>
        <a:p>
          <a:endParaRPr lang="en-AU"/>
        </a:p>
      </dgm:t>
    </dgm:pt>
    <dgm:pt modelId="{D85674AB-E8CA-40F4-B512-4BC426BD37DD}" type="sibTrans" cxnId="{695085B1-F161-4C62-A2CE-3AA887D2B874}">
      <dgm:prSet/>
      <dgm:spPr/>
      <dgm:t>
        <a:bodyPr/>
        <a:lstStyle/>
        <a:p>
          <a:endParaRPr lang="en-AU"/>
        </a:p>
      </dgm:t>
    </dgm:pt>
    <dgm:pt modelId="{726B8BE7-23B6-4526-9896-0AF5D648EFC8}">
      <dgm:prSet phldrT="[Text]"/>
      <dgm:spPr/>
      <dgm:t>
        <a:bodyPr/>
        <a:lstStyle/>
        <a:p>
          <a:r>
            <a:rPr lang="en-AU" dirty="0" smtClean="0"/>
            <a:t>Complexity and type of issues</a:t>
          </a:r>
          <a:endParaRPr lang="en-AU" dirty="0"/>
        </a:p>
      </dgm:t>
    </dgm:pt>
    <dgm:pt modelId="{EF5E31EB-D020-4004-B9A1-12FBFDC78006}" type="parTrans" cxnId="{09F5F0DD-936F-4B3A-A29B-BCFB976771A2}">
      <dgm:prSet/>
      <dgm:spPr/>
      <dgm:t>
        <a:bodyPr/>
        <a:lstStyle/>
        <a:p>
          <a:endParaRPr lang="en-AU"/>
        </a:p>
      </dgm:t>
    </dgm:pt>
    <dgm:pt modelId="{68396855-695E-409D-88EB-32CAF7259654}" type="sibTrans" cxnId="{09F5F0DD-936F-4B3A-A29B-BCFB976771A2}">
      <dgm:prSet/>
      <dgm:spPr/>
      <dgm:t>
        <a:bodyPr/>
        <a:lstStyle/>
        <a:p>
          <a:endParaRPr lang="en-AU"/>
        </a:p>
      </dgm:t>
    </dgm:pt>
    <dgm:pt modelId="{19A93395-6AEF-4B61-A053-65BEE4062C29}">
      <dgm:prSet phldrT="[Text]"/>
      <dgm:spPr/>
      <dgm:t>
        <a:bodyPr/>
        <a:lstStyle/>
        <a:p>
          <a:r>
            <a:rPr lang="en-AU" dirty="0" smtClean="0"/>
            <a:t>Minor or trivial matters</a:t>
          </a:r>
          <a:endParaRPr lang="en-AU" dirty="0"/>
        </a:p>
      </dgm:t>
    </dgm:pt>
    <dgm:pt modelId="{4F040C16-1C4F-42DA-8574-11579303CBEE}" type="parTrans" cxnId="{4B592743-5260-489E-9BB7-F65F12225DBF}">
      <dgm:prSet/>
      <dgm:spPr/>
      <dgm:t>
        <a:bodyPr/>
        <a:lstStyle/>
        <a:p>
          <a:endParaRPr lang="en-AU"/>
        </a:p>
      </dgm:t>
    </dgm:pt>
    <dgm:pt modelId="{B4A5B750-CEE0-41ED-BF38-83556D449072}" type="sibTrans" cxnId="{4B592743-5260-489E-9BB7-F65F12225DBF}">
      <dgm:prSet/>
      <dgm:spPr/>
      <dgm:t>
        <a:bodyPr/>
        <a:lstStyle/>
        <a:p>
          <a:endParaRPr lang="en-AU"/>
        </a:p>
      </dgm:t>
    </dgm:pt>
    <dgm:pt modelId="{31509222-4DB0-4C65-BA42-557F515D3BB3}">
      <dgm:prSet phldrT="[Text]"/>
      <dgm:spPr/>
      <dgm:t>
        <a:bodyPr/>
        <a:lstStyle/>
        <a:p>
          <a:r>
            <a:rPr lang="en-AU" dirty="0" smtClean="0"/>
            <a:t>Contact details</a:t>
          </a:r>
          <a:endParaRPr lang="en-AU" dirty="0"/>
        </a:p>
      </dgm:t>
    </dgm:pt>
    <dgm:pt modelId="{53C09F08-1FA3-40B0-A919-F530CF26870E}" type="parTrans" cxnId="{756981E1-E05B-4AAC-89FA-64F0A6734600}">
      <dgm:prSet/>
      <dgm:spPr/>
      <dgm:t>
        <a:bodyPr/>
        <a:lstStyle/>
        <a:p>
          <a:endParaRPr lang="en-AU"/>
        </a:p>
      </dgm:t>
    </dgm:pt>
    <dgm:pt modelId="{6AA83B1F-AD42-48C3-B8A8-119DAE94D2F0}" type="sibTrans" cxnId="{756981E1-E05B-4AAC-89FA-64F0A6734600}">
      <dgm:prSet/>
      <dgm:spPr/>
      <dgm:t>
        <a:bodyPr/>
        <a:lstStyle/>
        <a:p>
          <a:endParaRPr lang="en-AU"/>
        </a:p>
      </dgm:t>
    </dgm:pt>
    <dgm:pt modelId="{2A520614-CFFA-4278-BC57-930C47D7B6C4}">
      <dgm:prSet phldrT="[Text]"/>
      <dgm:spPr/>
      <dgm:t>
        <a:bodyPr/>
        <a:lstStyle/>
        <a:p>
          <a:r>
            <a:rPr lang="en-AU" dirty="0" smtClean="0"/>
            <a:t>Availability of parties</a:t>
          </a:r>
          <a:endParaRPr lang="en-AU" dirty="0"/>
        </a:p>
      </dgm:t>
    </dgm:pt>
    <dgm:pt modelId="{9ADBD687-7CEF-45E4-B49F-DA940103531B}" type="parTrans" cxnId="{039680F3-C1D9-4BE3-8BA2-24D43F2F3225}">
      <dgm:prSet/>
      <dgm:spPr/>
      <dgm:t>
        <a:bodyPr/>
        <a:lstStyle/>
        <a:p>
          <a:endParaRPr lang="en-AU"/>
        </a:p>
      </dgm:t>
    </dgm:pt>
    <dgm:pt modelId="{750D98A3-5C16-409D-AF63-B6D9027FCC7A}" type="sibTrans" cxnId="{039680F3-C1D9-4BE3-8BA2-24D43F2F3225}">
      <dgm:prSet/>
      <dgm:spPr/>
      <dgm:t>
        <a:bodyPr/>
        <a:lstStyle/>
        <a:p>
          <a:endParaRPr lang="en-AU"/>
        </a:p>
      </dgm:t>
    </dgm:pt>
    <dgm:pt modelId="{25A75897-DE9F-4D81-B59D-31C8A9AB875A}">
      <dgm:prSet phldrT="[Text]"/>
      <dgm:spPr/>
      <dgm:t>
        <a:bodyPr/>
        <a:lstStyle/>
        <a:p>
          <a:r>
            <a:rPr lang="en-AU" dirty="0" smtClean="0"/>
            <a:t>Previous disputes</a:t>
          </a:r>
          <a:endParaRPr lang="en-AU" dirty="0"/>
        </a:p>
      </dgm:t>
    </dgm:pt>
    <dgm:pt modelId="{6DEE1360-3C86-4CDF-BDD2-A586C20457D4}" type="parTrans" cxnId="{E8E82A46-9D6D-4FB1-8943-C4C24FE71B24}">
      <dgm:prSet/>
      <dgm:spPr/>
      <dgm:t>
        <a:bodyPr/>
        <a:lstStyle/>
        <a:p>
          <a:endParaRPr lang="en-AU"/>
        </a:p>
      </dgm:t>
    </dgm:pt>
    <dgm:pt modelId="{2AB0F1AC-24F4-422B-8256-AE03BC99474A}" type="sibTrans" cxnId="{E8E82A46-9D6D-4FB1-8943-C4C24FE71B24}">
      <dgm:prSet/>
      <dgm:spPr/>
      <dgm:t>
        <a:bodyPr/>
        <a:lstStyle/>
        <a:p>
          <a:endParaRPr lang="en-AU"/>
        </a:p>
      </dgm:t>
    </dgm:pt>
    <dgm:pt modelId="{D03642A0-35EC-436A-8FA4-858F2300BEE5}">
      <dgm:prSet phldrT="[Text]"/>
      <dgm:spPr/>
      <dgm:t>
        <a:bodyPr/>
        <a:lstStyle/>
        <a:p>
          <a:r>
            <a:rPr lang="en-AU" dirty="0" smtClean="0"/>
            <a:t>Level of conflict</a:t>
          </a:r>
          <a:endParaRPr lang="en-AU" dirty="0"/>
        </a:p>
      </dgm:t>
    </dgm:pt>
    <dgm:pt modelId="{2AFB9714-B416-42F6-AFF4-7F63B87E637B}" type="parTrans" cxnId="{A8E3F14B-A69D-458C-BE69-2429D87522CA}">
      <dgm:prSet/>
      <dgm:spPr/>
      <dgm:t>
        <a:bodyPr/>
        <a:lstStyle/>
        <a:p>
          <a:endParaRPr lang="en-AU"/>
        </a:p>
      </dgm:t>
    </dgm:pt>
    <dgm:pt modelId="{F9639186-2D01-4FAA-9A27-7C23F85A9DD8}" type="sibTrans" cxnId="{A8E3F14B-A69D-458C-BE69-2429D87522CA}">
      <dgm:prSet/>
      <dgm:spPr/>
      <dgm:t>
        <a:bodyPr/>
        <a:lstStyle/>
        <a:p>
          <a:endParaRPr lang="en-AU"/>
        </a:p>
      </dgm:t>
    </dgm:pt>
    <dgm:pt modelId="{9F3B92B1-D91D-49B0-912F-785D19C80787}" type="pres">
      <dgm:prSet presAssocID="{C212D039-A420-46F0-8034-D60A569DE2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B172F3F-BD8F-4DE5-845E-1CDE4D4FE184}" type="pres">
      <dgm:prSet presAssocID="{B6F950DA-04E8-46EB-BB2A-41E2B42CBF74}" presName="comp" presStyleCnt="0"/>
      <dgm:spPr/>
    </dgm:pt>
    <dgm:pt modelId="{F8007577-011C-4BA8-8543-F66369137B13}" type="pres">
      <dgm:prSet presAssocID="{B6F950DA-04E8-46EB-BB2A-41E2B42CBF74}" presName="box" presStyleLbl="node1" presStyleIdx="0" presStyleCnt="2" custLinFactNeighborX="948" custLinFactNeighborY="-2791"/>
      <dgm:spPr/>
      <dgm:t>
        <a:bodyPr/>
        <a:lstStyle/>
        <a:p>
          <a:endParaRPr lang="en-AU"/>
        </a:p>
      </dgm:t>
    </dgm:pt>
    <dgm:pt modelId="{ED4BFFC6-102F-4856-9C61-454C2917C53D}" type="pres">
      <dgm:prSet presAssocID="{B6F950DA-04E8-46EB-BB2A-41E2B42CBF7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A5103DE4-C08A-42C5-A497-95EC449705FA}" type="pres">
      <dgm:prSet presAssocID="{B6F950DA-04E8-46EB-BB2A-41E2B42CBF7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CB6CA1-C74B-4FC7-8420-449E04F7F792}" type="pres">
      <dgm:prSet presAssocID="{A3BB3DB7-6855-4F91-9D3C-E3884854960B}" presName="spacer" presStyleCnt="0"/>
      <dgm:spPr/>
    </dgm:pt>
    <dgm:pt modelId="{1A8C4BE3-684E-4B64-98F4-4006C9A0609A}" type="pres">
      <dgm:prSet presAssocID="{8F6844A0-A8A4-482F-B685-80569655910B}" presName="comp" presStyleCnt="0"/>
      <dgm:spPr/>
    </dgm:pt>
    <dgm:pt modelId="{ECFF484E-35CB-477F-9B3E-AD8F338928F1}" type="pres">
      <dgm:prSet presAssocID="{8F6844A0-A8A4-482F-B685-80569655910B}" presName="box" presStyleLbl="node1" presStyleIdx="1" presStyleCnt="2"/>
      <dgm:spPr/>
      <dgm:t>
        <a:bodyPr/>
        <a:lstStyle/>
        <a:p>
          <a:endParaRPr lang="en-AU"/>
        </a:p>
      </dgm:t>
    </dgm:pt>
    <dgm:pt modelId="{208DDE1B-7048-4F65-8AA4-B493EB01457B}" type="pres">
      <dgm:prSet presAssocID="{8F6844A0-A8A4-482F-B685-80569655910B}" presName="img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A070F2-C89D-4EEC-A573-C527EA0431B9}" type="pres">
      <dgm:prSet presAssocID="{8F6844A0-A8A4-482F-B685-80569655910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06C4C2-7177-438A-9532-A2EF06BFB506}" type="presOf" srcId="{C212D039-A420-46F0-8034-D60A569DE2F9}" destId="{9F3B92B1-D91D-49B0-912F-785D19C80787}" srcOrd="0" destOrd="0" presId="urn:microsoft.com/office/officeart/2005/8/layout/vList4"/>
    <dgm:cxn modelId="{0DE889E2-34ED-4DF1-A5ED-BEFEB0F9A40E}" type="presOf" srcId="{B6F950DA-04E8-46EB-BB2A-41E2B42CBF74}" destId="{A5103DE4-C08A-42C5-A497-95EC449705FA}" srcOrd="1" destOrd="0" presId="urn:microsoft.com/office/officeart/2005/8/layout/vList4"/>
    <dgm:cxn modelId="{12AECF7A-3708-4407-A825-A38A65F63DBC}" type="presOf" srcId="{25A75897-DE9F-4D81-B59D-31C8A9AB875A}" destId="{ECFF484E-35CB-477F-9B3E-AD8F338928F1}" srcOrd="0" destOrd="3" presId="urn:microsoft.com/office/officeart/2005/8/layout/vList4"/>
    <dgm:cxn modelId="{4B592743-5260-489E-9BB7-F65F12225DBF}" srcId="{B6F950DA-04E8-46EB-BB2A-41E2B42CBF74}" destId="{19A93395-6AEF-4B61-A053-65BEE4062C29}" srcOrd="2" destOrd="0" parTransId="{4F040C16-1C4F-42DA-8574-11579303CBEE}" sibTransId="{B4A5B750-CEE0-41ED-BF38-83556D449072}"/>
    <dgm:cxn modelId="{E8E82A46-9D6D-4FB1-8943-C4C24FE71B24}" srcId="{8F6844A0-A8A4-482F-B685-80569655910B}" destId="{25A75897-DE9F-4D81-B59D-31C8A9AB875A}" srcOrd="2" destOrd="0" parTransId="{6DEE1360-3C86-4CDF-BDD2-A586C20457D4}" sibTransId="{2AB0F1AC-24F4-422B-8256-AE03BC99474A}"/>
    <dgm:cxn modelId="{039680F3-C1D9-4BE3-8BA2-24D43F2F3225}" srcId="{8F6844A0-A8A4-482F-B685-80569655910B}" destId="{2A520614-CFFA-4278-BC57-930C47D7B6C4}" srcOrd="1" destOrd="0" parTransId="{9ADBD687-7CEF-45E4-B49F-DA940103531B}" sibTransId="{750D98A3-5C16-409D-AF63-B6D9027FCC7A}"/>
    <dgm:cxn modelId="{09F5F0DD-936F-4B3A-A29B-BCFB976771A2}" srcId="{B6F950DA-04E8-46EB-BB2A-41E2B42CBF74}" destId="{726B8BE7-23B6-4526-9896-0AF5D648EFC8}" srcOrd="1" destOrd="0" parTransId="{EF5E31EB-D020-4004-B9A1-12FBFDC78006}" sibTransId="{68396855-695E-409D-88EB-32CAF7259654}"/>
    <dgm:cxn modelId="{756981E1-E05B-4AAC-89FA-64F0A6734600}" srcId="{8F6844A0-A8A4-482F-B685-80569655910B}" destId="{31509222-4DB0-4C65-BA42-557F515D3BB3}" srcOrd="0" destOrd="0" parTransId="{53C09F08-1FA3-40B0-A919-F530CF26870E}" sibTransId="{6AA83B1F-AD42-48C3-B8A8-119DAE94D2F0}"/>
    <dgm:cxn modelId="{026E42C1-E34B-418D-9A00-2C65ED8E2433}" type="presOf" srcId="{B6F950DA-04E8-46EB-BB2A-41E2B42CBF74}" destId="{F8007577-011C-4BA8-8543-F66369137B13}" srcOrd="0" destOrd="0" presId="urn:microsoft.com/office/officeart/2005/8/layout/vList4"/>
    <dgm:cxn modelId="{17FCF598-C370-4EE3-95DA-61394BC70C28}" type="presOf" srcId="{D03642A0-35EC-436A-8FA4-858F2300BEE5}" destId="{F8007577-011C-4BA8-8543-F66369137B13}" srcOrd="0" destOrd="4" presId="urn:microsoft.com/office/officeart/2005/8/layout/vList4"/>
    <dgm:cxn modelId="{CAAC9424-CDD5-471F-9715-300AB394E6B8}" type="presOf" srcId="{2A520614-CFFA-4278-BC57-930C47D7B6C4}" destId="{5CA070F2-C89D-4EEC-A573-C527EA0431B9}" srcOrd="1" destOrd="2" presId="urn:microsoft.com/office/officeart/2005/8/layout/vList4"/>
    <dgm:cxn modelId="{45C4320E-00C7-45AC-95D4-A9B2F3D0D585}" type="presOf" srcId="{8F6844A0-A8A4-482F-B685-80569655910B}" destId="{5CA070F2-C89D-4EEC-A573-C527EA0431B9}" srcOrd="1" destOrd="0" presId="urn:microsoft.com/office/officeart/2005/8/layout/vList4"/>
    <dgm:cxn modelId="{A8E3F14B-A69D-458C-BE69-2429D87522CA}" srcId="{B6F950DA-04E8-46EB-BB2A-41E2B42CBF74}" destId="{D03642A0-35EC-436A-8FA4-858F2300BEE5}" srcOrd="3" destOrd="0" parTransId="{2AFB9714-B416-42F6-AFF4-7F63B87E637B}" sibTransId="{F9639186-2D01-4FAA-9A27-7C23F85A9DD8}"/>
    <dgm:cxn modelId="{D7502824-322A-4367-8AC4-BEE4C195EE43}" type="presOf" srcId="{31509222-4DB0-4C65-BA42-557F515D3BB3}" destId="{5CA070F2-C89D-4EEC-A573-C527EA0431B9}" srcOrd="1" destOrd="1" presId="urn:microsoft.com/office/officeart/2005/8/layout/vList4"/>
    <dgm:cxn modelId="{E8AB6BC8-132C-4DF0-84C2-E4557CB68EF0}" type="presOf" srcId="{726B8BE7-23B6-4526-9896-0AF5D648EFC8}" destId="{F8007577-011C-4BA8-8543-F66369137B13}" srcOrd="0" destOrd="2" presId="urn:microsoft.com/office/officeart/2005/8/layout/vList4"/>
    <dgm:cxn modelId="{83943B7A-DE2C-4ABA-88D7-3FD63D242094}" srcId="{B6F950DA-04E8-46EB-BB2A-41E2B42CBF74}" destId="{9D764CBC-824D-4DC3-8406-ABD5CAAF4507}" srcOrd="0" destOrd="0" parTransId="{7E6FACDE-00C2-43D1-B7C0-D835012464CD}" sibTransId="{6BE5374B-A0E1-4318-8BE7-B5ED2A56E5D8}"/>
    <dgm:cxn modelId="{CFA83FE7-F20D-4B07-851A-DBABD8D32234}" type="presOf" srcId="{D03642A0-35EC-436A-8FA4-858F2300BEE5}" destId="{A5103DE4-C08A-42C5-A497-95EC449705FA}" srcOrd="1" destOrd="4" presId="urn:microsoft.com/office/officeart/2005/8/layout/vList4"/>
    <dgm:cxn modelId="{1F1FABEA-EAD0-4BCF-BB5E-86CE57D3D5CB}" type="presOf" srcId="{9D764CBC-824D-4DC3-8406-ABD5CAAF4507}" destId="{F8007577-011C-4BA8-8543-F66369137B13}" srcOrd="0" destOrd="1" presId="urn:microsoft.com/office/officeart/2005/8/layout/vList4"/>
    <dgm:cxn modelId="{2EDE2B41-BD55-41D8-9246-9F023119C1C8}" type="presOf" srcId="{8F6844A0-A8A4-482F-B685-80569655910B}" destId="{ECFF484E-35CB-477F-9B3E-AD8F338928F1}" srcOrd="0" destOrd="0" presId="urn:microsoft.com/office/officeart/2005/8/layout/vList4"/>
    <dgm:cxn modelId="{C8C8FD2B-E2F1-4F0E-94DD-532907866824}" type="presOf" srcId="{31509222-4DB0-4C65-BA42-557F515D3BB3}" destId="{ECFF484E-35CB-477F-9B3E-AD8F338928F1}" srcOrd="0" destOrd="1" presId="urn:microsoft.com/office/officeart/2005/8/layout/vList4"/>
    <dgm:cxn modelId="{0A05AFB7-23BA-4235-9CEC-4E0CB2065556}" srcId="{C212D039-A420-46F0-8034-D60A569DE2F9}" destId="{B6F950DA-04E8-46EB-BB2A-41E2B42CBF74}" srcOrd="0" destOrd="0" parTransId="{2D001FEE-D5B5-4A42-8760-555A43A53EB6}" sibTransId="{A3BB3DB7-6855-4F91-9D3C-E3884854960B}"/>
    <dgm:cxn modelId="{512B8D0F-70A0-4E91-AD90-0B455FA084F9}" type="presOf" srcId="{726B8BE7-23B6-4526-9896-0AF5D648EFC8}" destId="{A5103DE4-C08A-42C5-A497-95EC449705FA}" srcOrd="1" destOrd="2" presId="urn:microsoft.com/office/officeart/2005/8/layout/vList4"/>
    <dgm:cxn modelId="{1A58D9ED-AC2A-4836-BBF3-5694F11B6163}" type="presOf" srcId="{25A75897-DE9F-4D81-B59D-31C8A9AB875A}" destId="{5CA070F2-C89D-4EEC-A573-C527EA0431B9}" srcOrd="1" destOrd="3" presId="urn:microsoft.com/office/officeart/2005/8/layout/vList4"/>
    <dgm:cxn modelId="{999E6A16-074F-4C91-B41C-CA5BFF32DD8B}" type="presOf" srcId="{2A520614-CFFA-4278-BC57-930C47D7B6C4}" destId="{ECFF484E-35CB-477F-9B3E-AD8F338928F1}" srcOrd="0" destOrd="2" presId="urn:microsoft.com/office/officeart/2005/8/layout/vList4"/>
    <dgm:cxn modelId="{695085B1-F161-4C62-A2CE-3AA887D2B874}" srcId="{C212D039-A420-46F0-8034-D60A569DE2F9}" destId="{8F6844A0-A8A4-482F-B685-80569655910B}" srcOrd="1" destOrd="0" parTransId="{F44B630E-D604-49BB-93A5-F1554FC65E3F}" sibTransId="{D85674AB-E8CA-40F4-B512-4BC426BD37DD}"/>
    <dgm:cxn modelId="{8848AFF1-E565-4D3A-B982-6251D6D24644}" type="presOf" srcId="{19A93395-6AEF-4B61-A053-65BEE4062C29}" destId="{A5103DE4-C08A-42C5-A497-95EC449705FA}" srcOrd="1" destOrd="3" presId="urn:microsoft.com/office/officeart/2005/8/layout/vList4"/>
    <dgm:cxn modelId="{4EB4B7DF-2807-4A7D-88B5-E4FD4E358FB6}" type="presOf" srcId="{9D764CBC-824D-4DC3-8406-ABD5CAAF4507}" destId="{A5103DE4-C08A-42C5-A497-95EC449705FA}" srcOrd="1" destOrd="1" presId="urn:microsoft.com/office/officeart/2005/8/layout/vList4"/>
    <dgm:cxn modelId="{28BE5069-2EB2-44F4-A9A2-7E41F824B24E}" type="presOf" srcId="{19A93395-6AEF-4B61-A053-65BEE4062C29}" destId="{F8007577-011C-4BA8-8543-F66369137B13}" srcOrd="0" destOrd="3" presId="urn:microsoft.com/office/officeart/2005/8/layout/vList4"/>
    <dgm:cxn modelId="{05C596CC-B8E9-4254-821F-99900935BB6E}" type="presParOf" srcId="{9F3B92B1-D91D-49B0-912F-785D19C80787}" destId="{3B172F3F-BD8F-4DE5-845E-1CDE4D4FE184}" srcOrd="0" destOrd="0" presId="urn:microsoft.com/office/officeart/2005/8/layout/vList4"/>
    <dgm:cxn modelId="{3A2CEA19-219E-441E-AE0C-A9D8C71AB5EE}" type="presParOf" srcId="{3B172F3F-BD8F-4DE5-845E-1CDE4D4FE184}" destId="{F8007577-011C-4BA8-8543-F66369137B13}" srcOrd="0" destOrd="0" presId="urn:microsoft.com/office/officeart/2005/8/layout/vList4"/>
    <dgm:cxn modelId="{7776C4A9-2B69-45F8-B9CF-5EF24CECECB8}" type="presParOf" srcId="{3B172F3F-BD8F-4DE5-845E-1CDE4D4FE184}" destId="{ED4BFFC6-102F-4856-9C61-454C2917C53D}" srcOrd="1" destOrd="0" presId="urn:microsoft.com/office/officeart/2005/8/layout/vList4"/>
    <dgm:cxn modelId="{09421A38-FC9F-422D-B53D-A3920B0AAAB2}" type="presParOf" srcId="{3B172F3F-BD8F-4DE5-845E-1CDE4D4FE184}" destId="{A5103DE4-C08A-42C5-A497-95EC449705FA}" srcOrd="2" destOrd="0" presId="urn:microsoft.com/office/officeart/2005/8/layout/vList4"/>
    <dgm:cxn modelId="{0F1268FA-F14F-4301-BE14-A32B15B6D499}" type="presParOf" srcId="{9F3B92B1-D91D-49B0-912F-785D19C80787}" destId="{A0CB6CA1-C74B-4FC7-8420-449E04F7F792}" srcOrd="1" destOrd="0" presId="urn:microsoft.com/office/officeart/2005/8/layout/vList4"/>
    <dgm:cxn modelId="{7F7021F3-EE40-492B-A52C-CBE82DA5FF73}" type="presParOf" srcId="{9F3B92B1-D91D-49B0-912F-785D19C80787}" destId="{1A8C4BE3-684E-4B64-98F4-4006C9A0609A}" srcOrd="2" destOrd="0" presId="urn:microsoft.com/office/officeart/2005/8/layout/vList4"/>
    <dgm:cxn modelId="{8CC5E40D-0832-4897-9032-EDEE48DBDEB5}" type="presParOf" srcId="{1A8C4BE3-684E-4B64-98F4-4006C9A0609A}" destId="{ECFF484E-35CB-477F-9B3E-AD8F338928F1}" srcOrd="0" destOrd="0" presId="urn:microsoft.com/office/officeart/2005/8/layout/vList4"/>
    <dgm:cxn modelId="{C9244BEB-294B-42AA-815A-4A34F9D25941}" type="presParOf" srcId="{1A8C4BE3-684E-4B64-98F4-4006C9A0609A}" destId="{208DDE1B-7048-4F65-8AA4-B493EB01457B}" srcOrd="1" destOrd="0" presId="urn:microsoft.com/office/officeart/2005/8/layout/vList4"/>
    <dgm:cxn modelId="{76401FBA-3834-4D24-AD0A-E65CF36DA443}" type="presParOf" srcId="{1A8C4BE3-684E-4B64-98F4-4006C9A0609A}" destId="{5CA070F2-C89D-4EEC-A573-C527EA0431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7DCD1D-9277-4D31-A59A-E034EC59260B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ED2F3-AD4B-4A87-93F9-256FF3D54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7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84794F-8986-411E-BECA-F25E402D3F35}" type="datetimeFigureOut">
              <a:rPr lang="en-AU"/>
              <a:pPr>
                <a:defRPr/>
              </a:pPr>
              <a:t>9/05/2018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DE6207-24C2-4D9D-BE57-469592C6E6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6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81930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A8F94-47CE-4D21-81B0-8DA551C21D13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6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10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9910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11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494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12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2576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729118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14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36666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15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7912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16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8335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17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90824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18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9727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19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5488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9C261-02E7-4A5E-B2E7-1FC69B8F3EE2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2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.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E6207-24C2-4D9D-BE57-469592C6E6A2}" type="slidenum">
              <a:rPr lang="en-AU" altLang="en-US" smtClean="0"/>
              <a:pPr>
                <a:defRPr/>
              </a:pPr>
              <a:t>20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5811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21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30330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591FC7-F41D-4477-829E-357D1BCF3F91}" type="slidenum">
              <a:rPr lang="en-AU" altLang="en-US" smtClean="0"/>
              <a:pPr/>
              <a:t>22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91688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23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9919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24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1480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591FC7-F41D-4477-829E-357D1BCF3F91}" type="slidenum">
              <a:rPr lang="en-AU" altLang="en-US" smtClean="0"/>
              <a:pPr/>
              <a:t>25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807242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AU" altLang="en-US" b="1" dirty="0" smtClean="0"/>
          </a:p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591FC7-F41D-4477-829E-357D1BCF3F91}" type="slidenum">
              <a:rPr lang="en-AU" altLang="en-US" smtClean="0"/>
              <a:pPr/>
              <a:t>26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960309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591FC7-F41D-4477-829E-357D1BCF3F91}" type="slidenum">
              <a:rPr lang="en-AU" altLang="en-US" smtClean="0"/>
              <a:pPr/>
              <a:t>27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01668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28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86122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29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93538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FC3FE0-1CE2-4AD3-BBA2-495404940B1F}" type="slidenum">
              <a:rPr lang="en-AU" altLang="en-US" smtClean="0"/>
              <a:pPr/>
              <a:t>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5065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891311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AU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38F472-4F9C-47AA-A3C5-C7E090A9D607}" type="slidenum">
              <a:rPr lang="en-AU" altLang="en-US" smtClean="0"/>
              <a:pPr/>
              <a:t>30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56322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31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189583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960938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32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91689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EB8A5C-CD1C-418F-87CE-AA68CF57ACF5}" type="slidenum">
              <a:rPr lang="en-AU" altLang="en-US" smtClean="0"/>
              <a:pPr/>
              <a:t>33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079816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AU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38F472-4F9C-47AA-A3C5-C7E090A9D607}" type="slidenum">
              <a:rPr lang="en-AU" altLang="en-US" smtClean="0"/>
              <a:pPr/>
              <a:t>34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67260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AU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38F472-4F9C-47AA-A3C5-C7E090A9D607}" type="slidenum">
              <a:rPr lang="en-AU" altLang="en-US" smtClean="0"/>
              <a:pPr/>
              <a:t>35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01919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36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22264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ENDS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37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9485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92B21-B0B4-4799-967D-57DFD50222BD}" type="slidenum">
              <a:rPr lang="en-AU" altLang="en-US" smtClean="0"/>
              <a:pPr/>
              <a:t>4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24988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AU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9C261-02E7-4A5E-B2E7-1FC69B8F3EE2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8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AU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9C261-02E7-4A5E-B2E7-1FC69B8F3EE2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4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D3B346-7A96-4032-93D6-E9B43D6C92C3}" type="slidenum">
              <a:rPr lang="en-AU" altLang="en-US" smtClean="0"/>
              <a:pPr/>
              <a:t>7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32568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8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9611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52AF7-5850-416B-8D6A-21403528270C}" type="slidenum">
              <a:rPr lang="en-AU" altLang="en-US" smtClean="0"/>
              <a:pPr/>
              <a:t>9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57868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A templ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2681288"/>
            <a:ext cx="2351088" cy="1495425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3" descr="PowerPoint-1st-pg-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81288"/>
            <a:ext cx="10560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1" y="2857496"/>
            <a:ext cx="9867900" cy="7143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A templa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2nd-pg-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6429375"/>
            <a:ext cx="9696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442075"/>
            <a:ext cx="11136313" cy="280988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6115" y="714377"/>
            <a:ext cx="10744461" cy="71437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6115" y="1628800"/>
            <a:ext cx="10744461" cy="4514826"/>
          </a:xfrm>
          <a:prstGeom prst="rect">
            <a:avLst/>
          </a:prstGeom>
        </p:spPr>
        <p:txBody>
          <a:bodyPr/>
          <a:lstStyle>
            <a:lvl1pPr marL="265113" indent="-265113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–"/>
              <a:defRPr sz="1400"/>
            </a:lvl1pPr>
            <a:lvl2pPr marL="449263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7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857500"/>
            <a:ext cx="986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1424" y="2924175"/>
            <a:ext cx="9648626" cy="714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4600" dirty="0" smtClean="0"/>
              <a:t>Community Legal </a:t>
            </a:r>
            <a:r>
              <a:rPr lang="en-US" altLang="en-US" sz="4600" dirty="0" err="1" smtClean="0"/>
              <a:t>Centres</a:t>
            </a:r>
            <a:r>
              <a:rPr lang="en-US" altLang="en-US" sz="4600" dirty="0" smtClean="0"/>
              <a:t>, </a:t>
            </a:r>
            <a:r>
              <a:rPr lang="en-US" altLang="en-US" sz="4600" dirty="0" err="1" smtClean="0"/>
              <a:t>Qld</a:t>
            </a:r>
            <a:endParaRPr lang="en-US" altLang="en-US" sz="4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55440" y="3638550"/>
            <a:ext cx="950461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ea typeface="+mj-ea"/>
              </a:rPr>
              <a:t>Lynn Smith | 10 May 2018</a:t>
            </a:r>
            <a:endParaRPr lang="en-US" sz="1600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28909" y="476672"/>
            <a:ext cx="3484563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Bond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enquiries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439816" y="980728"/>
            <a:ext cx="6769100" cy="44416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Lodging a rental bond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“How to” claim a rental bond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Progress of a bond claim/dispute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Bond information only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Update client information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84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416425" y="736773"/>
            <a:ext cx="7489825" cy="5184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Clr>
                <a:srgbClr val="00B0E7"/>
              </a:buClr>
              <a:defRPr/>
            </a:pPr>
            <a:endParaRPr lang="en-AU" altLang="en-US" sz="2000" b="1" dirty="0"/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Quickest and easiest way to refund a rental bond – all parties (both tenant and lessor/agent) sign an agreed Refund of Rental Bond form</a:t>
            </a:r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Bonds are paid into Australian bank accounts</a:t>
            </a:r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At the end of the tenancy, either party to the rental bond can make a claim through the refund process</a:t>
            </a:r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i="1" dirty="0" smtClean="0"/>
              <a:t>Notice of Claim </a:t>
            </a:r>
            <a:r>
              <a:rPr lang="en-US" altLang="en-US" sz="2200" dirty="0" smtClean="0"/>
              <a:t>process allows the other party an opportunity to dispute the claim if they do not agree</a:t>
            </a:r>
          </a:p>
          <a:p>
            <a:pPr marL="0" indent="0">
              <a:spcBef>
                <a:spcPct val="0"/>
              </a:spcBef>
              <a:buClr>
                <a:srgbClr val="00B0E7"/>
              </a:buClr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Important RTA has client up-to-date contact details</a:t>
            </a:r>
          </a:p>
          <a:p>
            <a:pPr marL="0" indent="0">
              <a:spcBef>
                <a:spcPct val="0"/>
              </a:spcBef>
              <a:buClr>
                <a:srgbClr val="00B0E7"/>
              </a:buClr>
              <a:defRPr/>
            </a:pPr>
            <a:endParaRPr lang="en-US" altLang="en-US" sz="2200" i="1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000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28909" y="476672"/>
            <a:ext cx="3484563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Bond 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15993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28909" y="476672"/>
            <a:ext cx="3484563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Ending a 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tenancy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11824" y="548680"/>
            <a:ext cx="6768752" cy="57606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“With grounds” or “without grounds”</a:t>
            </a: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/>
              <a:t>How a tenancy can end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Notice in writing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Timeframes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Ending a fixed term agreement early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Compensation loss of rent and reasonable re-letting expenses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48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1010" y="692696"/>
            <a:ext cx="3240361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Excessive</a:t>
            </a:r>
          </a:p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hardship</a:t>
            </a:r>
          </a:p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rgbClr val="00B0E7"/>
                </a:solidFill>
              </a:rPr>
              <a:t>application</a:t>
            </a:r>
            <a:endParaRPr lang="en-AU" altLang="en-US" sz="4400" b="1" dirty="0" smtClean="0">
              <a:solidFill>
                <a:srgbClr val="00B0E7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212754" y="404453"/>
            <a:ext cx="7272808" cy="60490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r>
              <a:rPr lang="en-AU" altLang="en-US" sz="2800" b="1" dirty="0" smtClean="0"/>
              <a:t>Ending a tenancy - hardship 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16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Excessive hardship</a:t>
            </a:r>
          </a:p>
          <a:p>
            <a:pPr lvl="3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Loss of job/income</a:t>
            </a:r>
          </a:p>
          <a:p>
            <a:pPr lvl="3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Work transfer</a:t>
            </a:r>
          </a:p>
          <a:p>
            <a:pPr lvl="3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Health</a:t>
            </a:r>
          </a:p>
          <a:p>
            <a:pPr lvl="3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Divorce</a:t>
            </a:r>
            <a:endParaRPr lang="en-AU" altLang="en-US" sz="2400" dirty="0"/>
          </a:p>
          <a:p>
            <a:pPr marL="1371600" lvl="3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Urgent application direct to QCAT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Case by case basis - applicant must be able to show or substantiate they would face excessive hardship if the tenancy is not ended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Domestic violence – urgent application</a:t>
            </a: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09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1343" y="332656"/>
            <a:ext cx="3359695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The vacating</a:t>
            </a:r>
          </a:p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rgbClr val="00B0E7"/>
                </a:solidFill>
              </a:rPr>
              <a:t>process</a:t>
            </a:r>
            <a:endParaRPr lang="en-AU" altLang="en-US" sz="4400" b="1" dirty="0" smtClean="0">
              <a:solidFill>
                <a:srgbClr val="00B0E7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439816" y="476672"/>
            <a:ext cx="7272808" cy="59050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439816" y="980728"/>
            <a:ext cx="7388612" cy="5184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8575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Exit condition report vs Entry condition report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Tenant is to return premises same condition at the start of the tenancy, less fair wear and tear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Recommend taking photos at the start and the end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Check rent payments – get a copy of rent ledger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Refund of rental bond (Form 4) – ensure RTA has up-to-date contact details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48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439816" y="476672"/>
            <a:ext cx="7272808" cy="59050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0" y="502449"/>
            <a:ext cx="364207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Rent or 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Rent arrears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439816" y="922338"/>
            <a:ext cx="6408886" cy="360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Rent payments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Rent ledger/receipts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Breach process for non-payment</a:t>
            </a:r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78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658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" y="709402"/>
            <a:ext cx="3484563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Entry to the 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rental premises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11824" y="709402"/>
            <a:ext cx="6769100" cy="48302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800" b="1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Reasons for entry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Entry notice (Form 9)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Timeframes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51943" y="548680"/>
            <a:ext cx="3767062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>
                <a:solidFill>
                  <a:schemeClr val="bg1"/>
                </a:solidFill>
              </a:rPr>
              <a:t>M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aintenance and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repairs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295775" y="750727"/>
            <a:ext cx="6769100" cy="51125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/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Lessor’s obligations</a:t>
            </a:r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Tenant’s obligations</a:t>
            </a:r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Emergency repairs vs routine repairs</a:t>
            </a:r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400" dirty="0" smtClean="0"/>
          </a:p>
          <a:p>
            <a:pPr marL="625475"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400" dirty="0" smtClean="0"/>
              <a:t>Notice to remedy breach (Form 11)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21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439816" y="476672"/>
            <a:ext cx="6768913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defRPr/>
            </a:pPr>
            <a:r>
              <a:rPr lang="en-AU" altLang="en-US" sz="2400" dirty="0" smtClean="0"/>
              <a:t>The </a:t>
            </a:r>
            <a:r>
              <a:rPr lang="en-AU" altLang="en-US" sz="2400" dirty="0"/>
              <a:t>Act allows for all water usage to be passed onto tenants </a:t>
            </a:r>
            <a:r>
              <a:rPr lang="en-AU" altLang="en-US" sz="2400" dirty="0" smtClean="0"/>
              <a:t>where: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defRPr/>
            </a:pPr>
            <a:endParaRPr lang="en-AU" altLang="en-US" sz="2400" dirty="0" smtClean="0"/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the </a:t>
            </a:r>
            <a:r>
              <a:rPr lang="en-AU" altLang="en-US" sz="2400" dirty="0"/>
              <a:t>property is individually metered for water, and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/>
              <a:t>the agreement provides that the tenant pays for water, and</a:t>
            </a:r>
          </a:p>
          <a:p>
            <a:pPr lvl="1"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/>
              <a:t>the property is water efficient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defRPr/>
            </a:pPr>
            <a:endParaRPr lang="en-AU" altLang="en-US" sz="2000" b="1" dirty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defRPr/>
            </a:pPr>
            <a:r>
              <a:rPr lang="en-AU" altLang="en-US" sz="2400" dirty="0" smtClean="0"/>
              <a:t>Water bills should be issued to tenants </a:t>
            </a:r>
            <a:r>
              <a:rPr lang="en-AU" altLang="en-US" sz="2400" dirty="0"/>
              <a:t>in a reasonable timeframe</a:t>
            </a:r>
          </a:p>
          <a:p>
            <a:pPr>
              <a:spcBef>
                <a:spcPct val="0"/>
              </a:spcBef>
            </a:pPr>
            <a:endParaRPr lang="en-AU" altLang="en-US" sz="2400" b="1" dirty="0" smtClean="0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041" y="332656"/>
            <a:ext cx="3484563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Water</a:t>
            </a:r>
            <a:br>
              <a:rPr lang="en-AU" altLang="en-US" sz="4000" b="1" dirty="0" smtClean="0">
                <a:solidFill>
                  <a:schemeClr val="bg1"/>
                </a:solidFill>
              </a:rPr>
            </a:br>
            <a:r>
              <a:rPr lang="en-AU" altLang="en-US" sz="4000" b="1" dirty="0" smtClean="0">
                <a:solidFill>
                  <a:schemeClr val="bg2"/>
                </a:solidFill>
              </a:rPr>
              <a:t>charging</a:t>
            </a:r>
          </a:p>
        </p:txBody>
      </p:sp>
    </p:spTree>
    <p:extLst>
      <p:ext uri="{BB962C8B-B14F-4D97-AF65-F5344CB8AC3E}">
        <p14:creationId xmlns:p14="http://schemas.microsoft.com/office/powerpoint/2010/main" val="18067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229160" y="2714625"/>
            <a:ext cx="7704856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6600" b="1" dirty="0" smtClean="0"/>
              <a:t>Dispute resolution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968233" y="1916807"/>
            <a:ext cx="0" cy="3600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11136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58" y="0"/>
            <a:ext cx="407411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63352" y="1268760"/>
            <a:ext cx="4464495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bg1"/>
                </a:solidFill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About this </a:t>
            </a:r>
            <a:r>
              <a:rPr lang="en-US" altLang="en-US" sz="4000" b="1" dirty="0" smtClean="0">
                <a:solidFill>
                  <a:schemeClr val="bg2"/>
                </a:solidFill>
              </a:rPr>
              <a:t>session</a:t>
            </a:r>
          </a:p>
        </p:txBody>
      </p:sp>
      <p:sp>
        <p:nvSpPr>
          <p:cNvPr id="819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207223" y="1679725"/>
            <a:ext cx="4921225" cy="408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Rental sector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RTA services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Popular tenancy topics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Dispute resolution</a:t>
            </a:r>
            <a:endParaRPr lang="en-US" altLang="en-US" sz="1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Investigations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Q&amp;A</a:t>
            </a: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79376" y="1175669"/>
            <a:ext cx="0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4721668"/>
              </p:ext>
            </p:extLst>
          </p:nvPr>
        </p:nvGraphicFramePr>
        <p:xfrm>
          <a:off x="1487488" y="620688"/>
          <a:ext cx="900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1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1136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52858" y="709402"/>
            <a:ext cx="3484563" cy="27195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Accessing the RTA’s free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dispute resolution service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295799" y="908720"/>
            <a:ext cx="6769075" cy="53285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r>
              <a:rPr lang="en-AU" altLang="en-US" sz="2400" b="1" dirty="0" smtClean="0"/>
              <a:t>Dispute resolution request (Form 16)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b="1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Complete the form, sign and send to the RTA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Contact details for all involved in the dispute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Provide a brief outline of what the dispute is about (attach a page if need be)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0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r>
              <a:rPr lang="en-AU" altLang="en-US" sz="2000" dirty="0" smtClean="0"/>
              <a:t>Information and dispute request form available at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000" dirty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r>
              <a:rPr lang="en-AU" altLang="en-US" sz="3600" b="1" dirty="0" smtClean="0"/>
              <a:t>	rta.qld.gov.au/Disputes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37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95697" y="426241"/>
            <a:ext cx="106568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Common disputes received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1384" y="549273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311900" y="1822450"/>
            <a:ext cx="5040684" cy="3910807"/>
          </a:xfrm>
          <a:prstGeom prst="roundRect">
            <a:avLst/>
          </a:prstGeom>
          <a:solidFill>
            <a:srgbClr val="025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127125" y="1822451"/>
            <a:ext cx="4789488" cy="3910806"/>
            <a:chOff x="4114800" y="2649538"/>
            <a:chExt cx="3548063" cy="3587750"/>
          </a:xfrm>
        </p:grpSpPr>
        <p:sp>
          <p:nvSpPr>
            <p:cNvPr id="9" name="Rounded Rectangle 8"/>
            <p:cNvSpPr/>
            <p:nvPr/>
          </p:nvSpPr>
          <p:spPr>
            <a:xfrm>
              <a:off x="4114800" y="2649538"/>
              <a:ext cx="3548063" cy="3587750"/>
            </a:xfrm>
            <a:prstGeom prst="roundRect">
              <a:avLst/>
            </a:prstGeom>
            <a:solidFill>
              <a:srgbClr val="00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" name="Shape 105"/>
            <p:cNvSpPr txBox="1">
              <a:spLocks/>
            </p:cNvSpPr>
            <p:nvPr/>
          </p:nvSpPr>
          <p:spPr>
            <a:xfrm>
              <a:off x="4381758" y="3132481"/>
              <a:ext cx="3041197" cy="26919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▪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kern="0" dirty="0" smtClean="0">
                  <a:solidFill>
                    <a:schemeClr val="bg1"/>
                  </a:solidFill>
                  <a:latin typeface="+mj-lt"/>
                </a:rPr>
                <a:t>Bond distribution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kern="0" dirty="0" smtClean="0">
                  <a:solidFill>
                    <a:schemeClr val="bg1"/>
                  </a:solidFill>
                  <a:latin typeface="+mj-lt"/>
                </a:rPr>
                <a:t>Compensation (excess of bond)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marL="0" lvl="2" eaLnBrk="1" fontAlgn="auto" hangingPunct="1">
                <a:buClr>
                  <a:srgbClr val="000000"/>
                </a:buClr>
                <a:buFont typeface="Nunito Sans"/>
                <a:buNone/>
                <a:defRPr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Non-lodgement of bond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kern="0" dirty="0">
                <a:solidFill>
                  <a:schemeClr val="bg1"/>
                </a:solidFill>
                <a:latin typeface="+mj-lt"/>
              </a:endParaRPr>
            </a:p>
            <a:p>
              <a:pPr algn="ctr" eaLnBrk="1" fontAlgn="auto" hangingPunct="1">
                <a:lnSpc>
                  <a:spcPct val="100000"/>
                </a:lnSpc>
                <a:buClr>
                  <a:srgbClr val="000000"/>
                </a:buClr>
                <a:buFont typeface="Arial"/>
                <a:buNone/>
                <a:defRPr/>
              </a:pPr>
              <a:endParaRPr lang="en-US" sz="2400" i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534" name="Shape 105"/>
          <p:cNvSpPr txBox="1">
            <a:spLocks/>
          </p:cNvSpPr>
          <p:nvPr/>
        </p:nvSpPr>
        <p:spPr bwMode="auto">
          <a:xfrm>
            <a:off x="6022975" y="2151063"/>
            <a:ext cx="5257800" cy="37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Repairs and maintenance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Ending a tenancy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Rent arrears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AU" altLang="en-US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Entry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1136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46488942"/>
              </p:ext>
            </p:extLst>
          </p:nvPr>
        </p:nvGraphicFramePr>
        <p:xfrm>
          <a:off x="3525191" y="404664"/>
          <a:ext cx="8496944" cy="587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72010" y="955734"/>
            <a:ext cx="35037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	Dispute intake and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case assessment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3352" y="980728"/>
            <a:ext cx="0" cy="19912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1136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47328" y="908720"/>
            <a:ext cx="346850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	Dispute intake and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case assessment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1035572"/>
              </p:ext>
            </p:extLst>
          </p:nvPr>
        </p:nvGraphicFramePr>
        <p:xfrm>
          <a:off x="4151784" y="548680"/>
          <a:ext cx="75983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3352" y="908720"/>
            <a:ext cx="0" cy="2016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95697" y="426241"/>
            <a:ext cx="106568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Conciliation process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1384" y="549273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311900" y="1822450"/>
            <a:ext cx="5040684" cy="3910807"/>
          </a:xfrm>
          <a:prstGeom prst="roundRect">
            <a:avLst/>
          </a:prstGeom>
          <a:solidFill>
            <a:srgbClr val="025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127125" y="1822451"/>
            <a:ext cx="9001324" cy="3910806"/>
            <a:chOff x="4114800" y="2649538"/>
            <a:chExt cx="3548063" cy="3587750"/>
          </a:xfrm>
        </p:grpSpPr>
        <p:sp>
          <p:nvSpPr>
            <p:cNvPr id="9" name="Rounded Rectangle 8"/>
            <p:cNvSpPr/>
            <p:nvPr/>
          </p:nvSpPr>
          <p:spPr>
            <a:xfrm>
              <a:off x="4114800" y="2649538"/>
              <a:ext cx="3548063" cy="3587750"/>
            </a:xfrm>
            <a:prstGeom prst="roundRect">
              <a:avLst/>
            </a:prstGeom>
            <a:solidFill>
              <a:srgbClr val="00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" name="Shape 105"/>
            <p:cNvSpPr txBox="1">
              <a:spLocks/>
            </p:cNvSpPr>
            <p:nvPr/>
          </p:nvSpPr>
          <p:spPr>
            <a:xfrm>
              <a:off x="4368233" y="2868243"/>
              <a:ext cx="3209479" cy="2972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▪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  <a:latin typeface="+mj-lt"/>
                </a:rPr>
                <a:t>Telephone conferencing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  <a:latin typeface="+mj-lt"/>
                </a:rPr>
                <a:t>The parties to the dispute own the dispute outcome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>
                  <a:solidFill>
                    <a:schemeClr val="bg1"/>
                  </a:solidFill>
                </a:rPr>
                <a:t>Client may have a support person 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altLang="en-US" sz="2400" b="1" kern="0" dirty="0" smtClean="0">
                <a:solidFill>
                  <a:schemeClr val="bg1"/>
                </a:solidFill>
                <a:latin typeface="+mj-lt"/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>
                  <a:solidFill>
                    <a:schemeClr val="bg1"/>
                  </a:solidFill>
                </a:rPr>
                <a:t>Interpreter service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AU" alt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AU" altLang="en-US" sz="2400" b="1" dirty="0">
                <a:solidFill>
                  <a:schemeClr val="bg1"/>
                </a:solidFill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kern="0" dirty="0">
                <a:solidFill>
                  <a:schemeClr val="bg1"/>
                </a:solidFill>
                <a:latin typeface="+mj-lt"/>
              </a:endParaRPr>
            </a:p>
            <a:p>
              <a:pPr algn="ctr" eaLnBrk="1" fontAlgn="auto" hangingPunct="1">
                <a:lnSpc>
                  <a:spcPct val="100000"/>
                </a:lnSpc>
                <a:buClr>
                  <a:srgbClr val="000000"/>
                </a:buClr>
                <a:buFont typeface="Arial"/>
                <a:buNone/>
                <a:defRPr/>
              </a:pPr>
              <a:endParaRPr lang="en-US" sz="2400" i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534" name="Shape 105"/>
          <p:cNvSpPr txBox="1">
            <a:spLocks/>
          </p:cNvSpPr>
          <p:nvPr/>
        </p:nvSpPr>
        <p:spPr bwMode="auto">
          <a:xfrm>
            <a:off x="6022975" y="2151063"/>
            <a:ext cx="5257800" cy="37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156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95697" y="426241"/>
            <a:ext cx="106568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Role of the conciliator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1384" y="549273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311900" y="1268760"/>
            <a:ext cx="5040684" cy="4968552"/>
          </a:xfrm>
          <a:prstGeom prst="roundRect">
            <a:avLst/>
          </a:prstGeom>
          <a:solidFill>
            <a:srgbClr val="025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127125" y="1268760"/>
            <a:ext cx="8713291" cy="4968552"/>
            <a:chOff x="4114800" y="2649538"/>
            <a:chExt cx="3548063" cy="3587750"/>
          </a:xfrm>
        </p:grpSpPr>
        <p:sp>
          <p:nvSpPr>
            <p:cNvPr id="9" name="Rounded Rectangle 8"/>
            <p:cNvSpPr/>
            <p:nvPr/>
          </p:nvSpPr>
          <p:spPr>
            <a:xfrm>
              <a:off x="4114800" y="2649538"/>
              <a:ext cx="3548063" cy="3587750"/>
            </a:xfrm>
            <a:prstGeom prst="roundRect">
              <a:avLst/>
            </a:prstGeom>
            <a:solidFill>
              <a:srgbClr val="00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" name="Shape 105"/>
            <p:cNvSpPr txBox="1">
              <a:spLocks/>
            </p:cNvSpPr>
            <p:nvPr/>
          </p:nvSpPr>
          <p:spPr>
            <a:xfrm>
              <a:off x="4368233" y="2909520"/>
              <a:ext cx="3041197" cy="28653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▪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</a:rPr>
                <a:t>Conciliator </a:t>
              </a:r>
              <a:r>
                <a:rPr lang="en-AU" sz="2400" b="1" kern="0" dirty="0">
                  <a:solidFill>
                    <a:schemeClr val="bg1"/>
                  </a:solidFill>
                </a:rPr>
                <a:t>is impartial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>
                  <a:solidFill>
                    <a:schemeClr val="bg1"/>
                  </a:solidFill>
                </a:rPr>
                <a:t>Confidential and voluntary </a:t>
              </a:r>
              <a:r>
                <a:rPr lang="en-AU" sz="2400" b="1" kern="0" dirty="0" smtClean="0">
                  <a:solidFill>
                    <a:schemeClr val="bg1"/>
                  </a:solidFill>
                </a:rPr>
                <a:t>process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</a:rPr>
                <a:t>Facilitate and help conduct negotiations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</a:rPr>
                <a:t>Promote open exchange of information</a:t>
              </a: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>
                <a:solidFill>
                  <a:schemeClr val="bg1"/>
                </a:solidFill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2400" b="1" kern="0" dirty="0" smtClean="0">
                  <a:solidFill>
                    <a:schemeClr val="bg1"/>
                  </a:solidFill>
                </a:rPr>
                <a:t>Provide information on the operation of the Act</a:t>
              </a:r>
              <a:endParaRPr lang="en-AU" sz="2400" b="1" kern="0" dirty="0">
                <a:solidFill>
                  <a:schemeClr val="bg1"/>
                </a:solidFill>
              </a:endParaRPr>
            </a:p>
            <a:p>
              <a:pPr marL="342900" indent="-342900" eaLnBrk="1" fontAlgn="auto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endParaRPr lang="en-AU" sz="2400" b="1" kern="0" dirty="0" smtClean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 smtClean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 smtClean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None/>
                <a:defRPr/>
              </a:pPr>
              <a:endParaRPr lang="en-AU" sz="2400" b="1" kern="0" dirty="0" smtClean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AU" alt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AU" altLang="en-US" sz="2400" b="1" dirty="0">
                <a:solidFill>
                  <a:schemeClr val="bg1"/>
                </a:solidFill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kern="0" dirty="0">
                <a:solidFill>
                  <a:schemeClr val="bg1"/>
                </a:solidFill>
                <a:latin typeface="+mj-lt"/>
              </a:endParaRPr>
            </a:p>
            <a:p>
              <a:pPr algn="ctr" eaLnBrk="1" fontAlgn="auto" hangingPunct="1">
                <a:lnSpc>
                  <a:spcPct val="100000"/>
                </a:lnSpc>
                <a:buClr>
                  <a:srgbClr val="000000"/>
                </a:buClr>
                <a:buFont typeface="Arial"/>
                <a:buNone/>
                <a:defRPr/>
              </a:pPr>
              <a:endParaRPr lang="en-US" sz="2400" i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534" name="Shape 105"/>
          <p:cNvSpPr txBox="1">
            <a:spLocks/>
          </p:cNvSpPr>
          <p:nvPr/>
        </p:nvSpPr>
        <p:spPr bwMode="auto">
          <a:xfrm>
            <a:off x="8256239" y="2151063"/>
            <a:ext cx="3024535" cy="37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21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95697" y="426241"/>
            <a:ext cx="106568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Resolved or unresolved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1384" y="549273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264581" y="1340768"/>
            <a:ext cx="5088003" cy="4680520"/>
          </a:xfrm>
          <a:prstGeom prst="roundRect">
            <a:avLst/>
          </a:prstGeom>
          <a:solidFill>
            <a:srgbClr val="025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127124" y="1340768"/>
            <a:ext cx="5004780" cy="4680520"/>
            <a:chOff x="4114800" y="2649538"/>
            <a:chExt cx="3573701" cy="3587750"/>
          </a:xfrm>
        </p:grpSpPr>
        <p:sp>
          <p:nvSpPr>
            <p:cNvPr id="9" name="Rounded Rectangle 8"/>
            <p:cNvSpPr/>
            <p:nvPr/>
          </p:nvSpPr>
          <p:spPr>
            <a:xfrm>
              <a:off x="4114800" y="2649538"/>
              <a:ext cx="3548063" cy="3587750"/>
            </a:xfrm>
            <a:prstGeom prst="roundRect">
              <a:avLst/>
            </a:prstGeom>
            <a:solidFill>
              <a:srgbClr val="00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" name="Shape 105"/>
            <p:cNvSpPr txBox="1">
              <a:spLocks/>
            </p:cNvSpPr>
            <p:nvPr/>
          </p:nvSpPr>
          <p:spPr>
            <a:xfrm>
              <a:off x="4381193" y="2736122"/>
              <a:ext cx="3307308" cy="35011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▪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Font typeface="Nunito Sans"/>
                <a:buChar char="-"/>
                <a:defRPr sz="1100" b="0" i="0" u="none" strike="noStrike" cap="none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u="sng" kern="0" dirty="0" smtClean="0">
                  <a:solidFill>
                    <a:schemeClr val="bg1"/>
                  </a:solidFill>
                  <a:latin typeface="+mj-lt"/>
                </a:rPr>
                <a:t>Resolved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kern="0" dirty="0" smtClean="0">
                  <a:solidFill>
                    <a:schemeClr val="bg1"/>
                  </a:solidFill>
                  <a:latin typeface="+mj-lt"/>
                </a:rPr>
                <a:t>Bond – agreed refund form is signed by all parties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kern="0" dirty="0" smtClean="0">
                  <a:solidFill>
                    <a:schemeClr val="bg1"/>
                  </a:solidFill>
                  <a:latin typeface="+mj-lt"/>
                </a:rPr>
                <a:t>Tenancy – a conciliation agreement is signed by all parties</a:t>
              </a: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eaLnBrk="1" fontAlgn="auto" hangingPunct="1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b="1" kern="0" dirty="0" smtClean="0">
                  <a:solidFill>
                    <a:schemeClr val="bg1"/>
                  </a:solidFill>
                  <a:latin typeface="+mj-lt"/>
                </a:rPr>
                <a:t>File is </a:t>
              </a:r>
              <a:r>
                <a:rPr lang="en-US" sz="2400" b="1" kern="0" dirty="0" err="1" smtClean="0">
                  <a:solidFill>
                    <a:schemeClr val="bg1"/>
                  </a:solidFill>
                  <a:latin typeface="+mj-lt"/>
                </a:rPr>
                <a:t>finalised</a:t>
              </a:r>
              <a:endParaRPr lang="en-US" sz="2400" b="1" kern="0" dirty="0">
                <a:solidFill>
                  <a:schemeClr val="bg1"/>
                </a:solidFill>
                <a:latin typeface="+mj-lt"/>
              </a:endParaRPr>
            </a:p>
            <a:p>
              <a:pPr algn="ctr" eaLnBrk="1" fontAlgn="auto" hangingPunct="1">
                <a:lnSpc>
                  <a:spcPct val="100000"/>
                </a:lnSpc>
                <a:buClr>
                  <a:srgbClr val="000000"/>
                </a:buClr>
                <a:buFont typeface="Arial"/>
                <a:buNone/>
                <a:defRPr/>
              </a:pPr>
              <a:endParaRPr lang="en-US" sz="2400" i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534" name="Shape 105"/>
          <p:cNvSpPr txBox="1">
            <a:spLocks/>
          </p:cNvSpPr>
          <p:nvPr/>
        </p:nvSpPr>
        <p:spPr bwMode="auto">
          <a:xfrm>
            <a:off x="5663952" y="1340768"/>
            <a:ext cx="56168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600" b="1" u="sng" dirty="0" smtClean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u="sng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Unresolved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r>
              <a:rPr lang="en-AU" altLang="en-US" sz="2400" b="1" i="1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Notice of unresolved dispute</a:t>
            </a:r>
            <a:r>
              <a:rPr lang="en-AU" altLang="en-US" sz="2400" b="1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” is issued to the person who lodged the dispute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Non-urgent application to QCAT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r>
              <a:rPr lang="en-AU" altLang="en-US" sz="2400" b="1" dirty="0" smtClean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Important timeframes apply</a:t>
            </a: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 smtClean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2" eaLnBrk="1" hangingPunct="1">
              <a:lnSpc>
                <a:spcPct val="115000"/>
              </a:lnSpc>
              <a:buClr>
                <a:srgbClr val="CCCCCC"/>
              </a:buClr>
              <a:buSzPct val="100000"/>
              <a:buFont typeface="Nunito Sans"/>
              <a:buNone/>
            </a:pPr>
            <a:endParaRPr lang="en-AU" altLang="en-US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44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658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" y="709402"/>
            <a:ext cx="3484563" cy="27195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000"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Applying to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QCAT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295799" y="404664"/>
            <a:ext cx="7128793" cy="59770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Application checklist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Lodge a fully completed application form plus appropriate number of copies and pay filing fee</a:t>
            </a:r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endParaRPr lang="en-AU" altLang="en-US" sz="24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Relevant information (tenancy paperwork; notices; photos; diary notes; written correspondence)</a:t>
            </a:r>
            <a:endParaRPr lang="en-AU" altLang="en-US" sz="2000" dirty="0" smtClean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000" dirty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r>
              <a:rPr lang="en-AU" altLang="en-US" sz="3600" b="1" dirty="0" smtClean="0"/>
              <a:t>		qcat.qld.gov.au</a:t>
            </a:r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24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400" dirty="0" smtClean="0"/>
              <a:t>If application relates to bond money – ensure QCAT receipt details are sent to RTA by due date on Notice of unresolved dispute</a:t>
            </a:r>
            <a:endParaRPr lang="en-AU" altLang="en-US" sz="2400" dirty="0"/>
          </a:p>
          <a:p>
            <a:pPr marL="0" indent="0" eaLnBrk="1" hangingPunct="1">
              <a:spcBef>
                <a:spcPct val="0"/>
              </a:spcBef>
              <a:buClr>
                <a:srgbClr val="00B0E7"/>
              </a:buClr>
              <a:buNone/>
              <a:defRPr/>
            </a:pPr>
            <a:endParaRPr lang="en-AU" altLang="en-US" sz="3600" b="1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/>
          </a:p>
          <a:p>
            <a:pPr eaLnBrk="1" hangingPunct="1"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endParaRPr lang="en-AU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40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951984" y="3789040"/>
            <a:ext cx="4434906" cy="139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117999" y="2420888"/>
            <a:ext cx="5946876" cy="1296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6600" b="1" dirty="0" smtClean="0"/>
              <a:t>Investigations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658" y="0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95325" y="398462"/>
            <a:ext cx="107442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Rental sector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9425" y="549275"/>
            <a:ext cx="0" cy="414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500438"/>
            <a:ext cx="46704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55650"/>
            <a:ext cx="707231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500438"/>
            <a:ext cx="2952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9625013" y="5868988"/>
            <a:ext cx="215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600" dirty="0"/>
              <a:t>ABS 2016; RTA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622697" y="404813"/>
            <a:ext cx="892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4000" b="1" dirty="0"/>
              <a:t>Disputes vs Investigations</a:t>
            </a:r>
            <a:endParaRPr lang="en-AU" altLang="en-US" sz="4000" b="1" dirty="0">
              <a:solidFill>
                <a:srgbClr val="00B1E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9550" y="746125"/>
            <a:ext cx="539750" cy="0"/>
          </a:xfrm>
          <a:prstGeom prst="line">
            <a:avLst/>
          </a:prstGeom>
          <a:ln w="38100">
            <a:solidFill>
              <a:srgbClr val="00B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2" name="Group 29"/>
          <p:cNvGrpSpPr>
            <a:grpSpLocks/>
          </p:cNvGrpSpPr>
          <p:nvPr/>
        </p:nvGrpSpPr>
        <p:grpSpPr bwMode="auto">
          <a:xfrm>
            <a:off x="2376687" y="3821519"/>
            <a:ext cx="7175697" cy="1936750"/>
            <a:chOff x="3133137" y="3832677"/>
            <a:chExt cx="5921887" cy="1937490"/>
          </a:xfrm>
        </p:grpSpPr>
        <p:sp>
          <p:nvSpPr>
            <p:cNvPr id="9" name="Shape 346"/>
            <p:cNvSpPr txBox="1">
              <a:spLocks/>
            </p:cNvSpPr>
            <p:nvPr/>
          </p:nvSpPr>
          <p:spPr bwMode="auto">
            <a:xfrm>
              <a:off x="3133137" y="3832677"/>
              <a:ext cx="5921887" cy="1937490"/>
            </a:xfrm>
            <a:prstGeom prst="rect">
              <a:avLst/>
            </a:prstGeom>
            <a:solidFill>
              <a:srgbClr val="0374B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" sz="2000" b="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779" name="Rectangle 23"/>
            <p:cNvSpPr>
              <a:spLocks noChangeArrowheads="1"/>
            </p:cNvSpPr>
            <p:nvPr/>
          </p:nvSpPr>
          <p:spPr bwMode="auto">
            <a:xfrm>
              <a:off x="3204043" y="4016292"/>
              <a:ext cx="5850981" cy="157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Investigation into alleged breaches of the penalty provisions of the </a:t>
              </a:r>
              <a:r>
                <a:rPr lang="en-AU" altLang="en-US" sz="2400" b="1" i="1" dirty="0">
                  <a:solidFill>
                    <a:schemeClr val="bg1"/>
                  </a:solidFill>
                </a:rPr>
                <a:t>RTRA Act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Magistrates Court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773" name="Rectangle 24"/>
          <p:cNvSpPr>
            <a:spLocks noChangeArrowheads="1"/>
          </p:cNvSpPr>
          <p:nvPr/>
        </p:nvSpPr>
        <p:spPr bwMode="auto">
          <a:xfrm>
            <a:off x="3322638" y="3356992"/>
            <a:ext cx="539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i="1" dirty="0">
                <a:solidFill>
                  <a:srgbClr val="00B1E7"/>
                </a:solidFill>
                <a:ea typeface="Open Sans"/>
                <a:cs typeface="Open Sans"/>
                <a:sym typeface="Open Sans"/>
              </a:rPr>
              <a:t>Form 16 Dispute Resolution Request form</a:t>
            </a:r>
            <a:endParaRPr lang="en-US" altLang="en-US" i="1" dirty="0">
              <a:solidFill>
                <a:srgbClr val="00B1E7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2774" name="Rectangle 25"/>
          <p:cNvSpPr>
            <a:spLocks noChangeArrowheads="1"/>
          </p:cNvSpPr>
          <p:nvPr/>
        </p:nvSpPr>
        <p:spPr bwMode="auto">
          <a:xfrm>
            <a:off x="3209925" y="5897563"/>
            <a:ext cx="5942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i="1">
                <a:solidFill>
                  <a:srgbClr val="025589"/>
                </a:solidFill>
                <a:ea typeface="Open Sans"/>
                <a:cs typeface="Open Sans"/>
                <a:sym typeface="Open Sans"/>
              </a:rPr>
              <a:t>Pro-active and re-active complaints to the RTA</a:t>
            </a:r>
            <a:endParaRPr lang="en-US" altLang="en-US" i="1">
              <a:solidFill>
                <a:srgbClr val="025589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32775" name="Group 28"/>
          <p:cNvGrpSpPr>
            <a:grpSpLocks/>
          </p:cNvGrpSpPr>
          <p:nvPr/>
        </p:nvGrpSpPr>
        <p:grpSpPr bwMode="auto">
          <a:xfrm>
            <a:off x="2351584" y="1320230"/>
            <a:ext cx="7200801" cy="2054225"/>
            <a:chOff x="3135487" y="1646162"/>
            <a:chExt cx="6475844" cy="1936800"/>
          </a:xfrm>
        </p:grpSpPr>
        <p:sp>
          <p:nvSpPr>
            <p:cNvPr id="32776" name="Shape 345"/>
            <p:cNvSpPr txBox="1">
              <a:spLocks/>
            </p:cNvSpPr>
            <p:nvPr/>
          </p:nvSpPr>
          <p:spPr bwMode="auto">
            <a:xfrm>
              <a:off x="3135487" y="1646162"/>
              <a:ext cx="6475843" cy="1936800"/>
            </a:xfrm>
            <a:prstGeom prst="rect">
              <a:avLst/>
            </a:prstGeom>
            <a:solidFill>
              <a:srgbClr val="00B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2777" name="Rectangle 27"/>
            <p:cNvSpPr>
              <a:spLocks noChangeArrowheads="1"/>
            </p:cNvSpPr>
            <p:nvPr/>
          </p:nvSpPr>
          <p:spPr bwMode="auto">
            <a:xfrm>
              <a:off x="3135488" y="1720806"/>
              <a:ext cx="6475843" cy="147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Tenancy and bond disputes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Breaches of terms of the tenancy agreement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AU" altLang="en-US" sz="2400" b="1" dirty="0">
                  <a:solidFill>
                    <a:schemeClr val="bg1"/>
                  </a:solidFill>
                </a:rPr>
                <a:t>If not resolved through Conciliation </a:t>
              </a:r>
              <a:r>
                <a:rPr lang="en-AU" altLang="en-US" sz="2400" b="1" dirty="0" smtClean="0">
                  <a:solidFill>
                    <a:schemeClr val="bg1"/>
                  </a:solidFill>
                </a:rPr>
                <a:t>proceed </a:t>
              </a:r>
              <a:r>
                <a:rPr lang="en-AU" altLang="en-US" sz="2400" b="1" dirty="0">
                  <a:solidFill>
                    <a:schemeClr val="bg1"/>
                  </a:solidFill>
                </a:rPr>
                <a:t>to QCAT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58" y="0"/>
            <a:ext cx="407411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72008" y="685887"/>
            <a:ext cx="4007768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z="4000" b="1" dirty="0" smtClean="0"/>
              <a:t>	</a:t>
            </a:r>
            <a:r>
              <a:rPr lang="en-AU" altLang="en-US" sz="4000" b="1" dirty="0" smtClean="0">
                <a:solidFill>
                  <a:schemeClr val="bg1"/>
                </a:solidFill>
              </a:rPr>
              <a:t>RTA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z="4000" b="1" dirty="0" smtClean="0">
                <a:solidFill>
                  <a:schemeClr val="bg1"/>
                </a:solidFill>
              </a:rPr>
              <a:t>	Investigations unit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970528" y="836712"/>
            <a:ext cx="7221472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fontAlgn="auto" hangingPunct="1">
              <a:buClr>
                <a:srgbClr val="00B0E7"/>
              </a:buClr>
              <a:buNone/>
              <a:defRPr/>
            </a:pPr>
            <a:r>
              <a:rPr lang="en-US" sz="3200" b="1" kern="0" dirty="0" smtClean="0">
                <a:solidFill>
                  <a:schemeClr val="accent2"/>
                </a:solidFill>
              </a:rPr>
              <a:t>Purpose</a:t>
            </a:r>
            <a:endParaRPr lang="en-US" sz="3200" b="1" kern="0" dirty="0">
              <a:solidFill>
                <a:schemeClr val="accent2"/>
              </a:solidFill>
            </a:endParaRPr>
          </a:p>
          <a:p>
            <a:pPr lvl="1" eaLnBrk="1" fontAlgn="auto" hangingPunct="1">
              <a:buClr>
                <a:srgbClr val="00457C"/>
              </a:buClr>
              <a:defRPr/>
            </a:pPr>
            <a:endParaRPr lang="en-US" sz="2000" kern="0" dirty="0" smtClean="0">
              <a:solidFill>
                <a:schemeClr val="accent2"/>
              </a:solidFill>
            </a:endParaRPr>
          </a:p>
          <a:p>
            <a:pPr lvl="1" eaLnBrk="1" fontAlgn="auto" hangingPunct="1"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accent2"/>
                </a:solidFill>
              </a:rPr>
              <a:t>Empowering </a:t>
            </a:r>
            <a:r>
              <a:rPr lang="en-US" sz="2400" kern="0" dirty="0">
                <a:solidFill>
                  <a:schemeClr val="accent2"/>
                </a:solidFill>
              </a:rPr>
              <a:t>people to understand and comply with the rental market regulations</a:t>
            </a:r>
          </a:p>
          <a:p>
            <a:pPr fontAlgn="auto">
              <a:lnSpc>
                <a:spcPct val="100000"/>
              </a:lnSpc>
              <a:buClr>
                <a:schemeClr val="bg1"/>
              </a:buClr>
              <a:buFont typeface="Nunito Sans"/>
              <a:buNone/>
              <a:defRPr/>
            </a:pPr>
            <a:endParaRPr lang="en-US" sz="2000" kern="0" dirty="0">
              <a:solidFill>
                <a:schemeClr val="accent2"/>
              </a:solidFill>
            </a:endParaRPr>
          </a:p>
          <a:p>
            <a:pPr marL="0" indent="0" eaLnBrk="1" fontAlgn="auto" hangingPunct="1">
              <a:buClr>
                <a:srgbClr val="00B0E7"/>
              </a:buClr>
              <a:buNone/>
              <a:defRPr/>
            </a:pPr>
            <a:r>
              <a:rPr lang="en-US" sz="3200" b="1" kern="0" dirty="0">
                <a:solidFill>
                  <a:schemeClr val="accent2"/>
                </a:solidFill>
              </a:rPr>
              <a:t>Function</a:t>
            </a:r>
          </a:p>
          <a:p>
            <a:pPr fontAlgn="auto">
              <a:lnSpc>
                <a:spcPct val="100000"/>
              </a:lnSpc>
              <a:buClr>
                <a:schemeClr val="bg1"/>
              </a:buClr>
              <a:buFont typeface="Nunito Sans"/>
              <a:buNone/>
              <a:defRPr/>
            </a:pPr>
            <a:endParaRPr lang="en-US" sz="2400" kern="0" dirty="0">
              <a:solidFill>
                <a:schemeClr val="accent2"/>
              </a:solidFill>
            </a:endParaRPr>
          </a:p>
          <a:p>
            <a:pPr lvl="1" fontAlgn="auto"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accent2"/>
                </a:solidFill>
              </a:rPr>
              <a:t>Ensuring </a:t>
            </a:r>
            <a:r>
              <a:rPr lang="en-US" sz="2400" kern="0" dirty="0">
                <a:solidFill>
                  <a:schemeClr val="accent2"/>
                </a:solidFill>
              </a:rPr>
              <a:t>compliance with Queensland residential tenancy </a:t>
            </a:r>
            <a:r>
              <a:rPr lang="en-US" sz="2400" kern="0" dirty="0" smtClean="0">
                <a:solidFill>
                  <a:schemeClr val="accent2"/>
                </a:solidFill>
              </a:rPr>
              <a:t>legislation</a:t>
            </a:r>
          </a:p>
          <a:p>
            <a:pPr lvl="1" fontAlgn="auto">
              <a:buClr>
                <a:srgbClr val="00457C"/>
              </a:buClr>
              <a:defRPr/>
            </a:pPr>
            <a:endParaRPr lang="en-US" sz="2400" kern="0" dirty="0">
              <a:solidFill>
                <a:schemeClr val="accent2"/>
              </a:solidFill>
            </a:endParaRPr>
          </a:p>
          <a:p>
            <a:pPr lvl="1" fontAlgn="auto"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accent2"/>
                </a:solidFill>
              </a:rPr>
              <a:t>125 penalty offences under the </a:t>
            </a:r>
            <a:r>
              <a:rPr lang="en-US" sz="2400" i="1" kern="0" dirty="0" smtClean="0">
                <a:solidFill>
                  <a:schemeClr val="accent2"/>
                </a:solidFill>
              </a:rPr>
              <a:t>RTRA Act</a:t>
            </a:r>
            <a:endParaRPr lang="en-US" sz="2400" i="1" kern="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AU" sz="2000" dirty="0"/>
          </a:p>
          <a:p>
            <a:pPr fontAlgn="auto">
              <a:lnSpc>
                <a:spcPct val="100000"/>
              </a:lnSpc>
              <a:buClr>
                <a:schemeClr val="bg1"/>
              </a:buClr>
              <a:buFont typeface="Nunito Sans"/>
              <a:buNone/>
              <a:defRPr/>
            </a:pPr>
            <a:endParaRPr lang="en-US" sz="2000" kern="0" dirty="0">
              <a:solidFill>
                <a:schemeClr val="accent2"/>
              </a:solidFill>
            </a:endParaRPr>
          </a:p>
          <a:p>
            <a:pPr marL="9144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000" b="1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1344" y="980728"/>
            <a:ext cx="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658" y="0"/>
            <a:ext cx="407411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05"/>
          <p:cNvSpPr txBox="1">
            <a:spLocks/>
          </p:cNvSpPr>
          <p:nvPr/>
        </p:nvSpPr>
        <p:spPr bwMode="auto">
          <a:xfrm>
            <a:off x="335360" y="1340768"/>
            <a:ext cx="2952328" cy="2954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eaLnBrk="1" fontAlgn="auto" hangingPunct="1">
              <a:lnSpc>
                <a:spcPct val="10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11400" b="1" kern="0" dirty="0" smtClean="0">
                <a:solidFill>
                  <a:schemeClr val="bg1"/>
                </a:solidFill>
                <a:latin typeface="+mj-lt"/>
              </a:rPr>
              <a:t>815</a:t>
            </a:r>
          </a:p>
          <a:p>
            <a:pPr eaLnBrk="1" fontAlgn="auto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j-lt"/>
              </a:rPr>
              <a:t>cases </a:t>
            </a:r>
            <a:r>
              <a:rPr lang="en-US" sz="2800" b="1" kern="0" dirty="0" err="1" smtClean="0">
                <a:solidFill>
                  <a:schemeClr val="bg1"/>
                </a:solidFill>
                <a:latin typeface="+mj-lt"/>
              </a:rPr>
              <a:t>finalised</a:t>
            </a:r>
            <a:r>
              <a:rPr lang="en-US" sz="2800" b="1" kern="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800" b="1" kern="0" dirty="0" smtClean="0">
                <a:solidFill>
                  <a:schemeClr val="bg2"/>
                </a:solidFill>
                <a:latin typeface="+mj-lt"/>
              </a:rPr>
              <a:t>2016-17</a:t>
            </a:r>
            <a:endParaRPr lang="en-US" sz="2800" i="1" kern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511824" y="404811"/>
            <a:ext cx="63373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Investigations 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79776" y="527843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755059" y="1363633"/>
            <a:ext cx="7151191" cy="49423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3200" b="1" dirty="0" smtClean="0">
                <a:solidFill>
                  <a:schemeClr val="bg2"/>
                </a:solidFill>
              </a:rPr>
              <a:t>Reactive and proactive cases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Complaint received from an aggrieved party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4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Internal referral from Contact Centre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400" dirty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May refer or accept referrals from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2400" dirty="0" smtClean="0"/>
              <a:t> Office of Fair Trading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Queensland Police Service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Queensland Fire and Emergency Services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AU" sz="20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AU" sz="2400" dirty="0" smtClean="0"/>
              <a:t>Two </a:t>
            </a:r>
            <a:r>
              <a:rPr lang="en-AU" sz="2400" dirty="0"/>
              <a:t>year </a:t>
            </a:r>
            <a:r>
              <a:rPr lang="en-AU" sz="2400" dirty="0" smtClean="0"/>
              <a:t>limit timeframe from </a:t>
            </a:r>
            <a:r>
              <a:rPr lang="en-AU" sz="2400" dirty="0"/>
              <a:t>offence date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21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767408" y="425648"/>
            <a:ext cx="100091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Most common investigations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31504" y="1268760"/>
            <a:ext cx="9433048" cy="48965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Non-</a:t>
            </a:r>
            <a:r>
              <a:rPr lang="en-US" altLang="en-US" sz="2400" dirty="0" err="1" smtClean="0"/>
              <a:t>lodgement</a:t>
            </a:r>
            <a:r>
              <a:rPr lang="en-US" altLang="en-US" sz="2400" dirty="0" smtClean="0"/>
              <a:t> of bond or late </a:t>
            </a:r>
            <a:r>
              <a:rPr lang="en-US" altLang="en-US" sz="2400" dirty="0" err="1" smtClean="0"/>
              <a:t>lodgements</a:t>
            </a:r>
            <a:endParaRPr lang="en-US" altLang="en-US" sz="2400" dirty="0"/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Unlawful entry</a:t>
            </a:r>
            <a:endParaRPr lang="en-US" altLang="en-US" sz="2400" dirty="0"/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Unlawful recovery of possession</a:t>
            </a:r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Contracting out of the legislation </a:t>
            </a:r>
            <a:r>
              <a:rPr lang="en-US" altLang="en-US" sz="2400" dirty="0"/>
              <a:t>(special terms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Photos used in advertising without written permission</a:t>
            </a:r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Conducting “open house” inspections without written permission</a:t>
            </a:r>
          </a:p>
          <a:p>
            <a:pPr>
              <a:lnSpc>
                <a:spcPts val="53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No written agreements and entry condition reports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9376" y="548680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767409" y="431225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4000" b="1" dirty="0" smtClean="0"/>
              <a:t>Action that can occur</a:t>
            </a:r>
            <a:endParaRPr lang="en-AU" altLang="en-US" sz="4000" b="1" dirty="0">
              <a:solidFill>
                <a:srgbClr val="00B1E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81509" y="701100"/>
            <a:ext cx="539750" cy="0"/>
          </a:xfrm>
          <a:prstGeom prst="line">
            <a:avLst/>
          </a:prstGeom>
          <a:ln w="38100">
            <a:solidFill>
              <a:srgbClr val="00B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1556792"/>
            <a:ext cx="8208912" cy="374441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If a complaint is substantiated, the RTA can:</a:t>
            </a:r>
          </a:p>
          <a:p>
            <a:pPr marL="0" indent="0">
              <a:buNone/>
            </a:pPr>
            <a:endParaRPr lang="en-AU" sz="2400" dirty="0"/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en-AU" sz="2400" dirty="0"/>
              <a:t>Provide education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en-AU" sz="2400" dirty="0"/>
              <a:t>Issue a warning letter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en-AU" sz="2400" dirty="0"/>
              <a:t>Issue a Penalty Infringement Notice (PIN)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en-AU" sz="2400" dirty="0"/>
              <a:t>Commence prosecution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116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767409" y="431225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4000" b="1" dirty="0" smtClean="0"/>
              <a:t>Complaint process</a:t>
            </a:r>
            <a:endParaRPr lang="en-AU" altLang="en-US" sz="4000" b="1" dirty="0">
              <a:solidFill>
                <a:srgbClr val="00B1E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53517" y="818555"/>
            <a:ext cx="539750" cy="0"/>
          </a:xfrm>
          <a:prstGeom prst="line">
            <a:avLst/>
          </a:prstGeom>
          <a:ln w="38100">
            <a:solidFill>
              <a:srgbClr val="00B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8" y="1412776"/>
            <a:ext cx="10297143" cy="4392488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Contact the RTA for an </a:t>
            </a:r>
            <a:r>
              <a:rPr lang="en-AU" sz="2400" i="1" dirty="0" smtClean="0"/>
              <a:t>Investigations request </a:t>
            </a:r>
            <a:r>
              <a:rPr lang="en-AU" sz="2400" dirty="0" smtClean="0"/>
              <a:t>form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Complete and provide evidence/information and submit to the RTA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dirty="0"/>
              <a:t>i</a:t>
            </a:r>
            <a:r>
              <a:rPr lang="en-AU" sz="2400" dirty="0" smtClean="0"/>
              <a:t>nvestigator may seek further information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Depending on the matter, the investigator may ask for a witness statement from the complainant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84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381375" y="2906713"/>
            <a:ext cx="539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i="1">
                <a:solidFill>
                  <a:srgbClr val="00B1E7"/>
                </a:solidFill>
                <a:ea typeface="Open Sans"/>
                <a:cs typeface="Open Sans"/>
                <a:sym typeface="Open Sans"/>
              </a:rPr>
              <a:t>Call </a:t>
            </a:r>
            <a:r>
              <a:rPr lang="en-US" altLang="en-US" i="1">
                <a:solidFill>
                  <a:srgbClr val="00B1E7"/>
                </a:solidFill>
                <a:ea typeface="Open Sans"/>
                <a:cs typeface="Open Sans"/>
                <a:sym typeface="Open Sans"/>
              </a:rPr>
              <a:t>the RTA client service team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252788" y="896938"/>
            <a:ext cx="6518275" cy="1936750"/>
            <a:chOff x="3135487" y="1646162"/>
            <a:chExt cx="6517123" cy="1936800"/>
          </a:xfrm>
        </p:grpSpPr>
        <p:sp>
          <p:nvSpPr>
            <p:cNvPr id="9" name="Shape 345"/>
            <p:cNvSpPr txBox="1">
              <a:spLocks/>
            </p:cNvSpPr>
            <p:nvPr/>
          </p:nvSpPr>
          <p:spPr bwMode="auto">
            <a:xfrm>
              <a:off x="3135487" y="1646162"/>
              <a:ext cx="5921026" cy="1936800"/>
            </a:xfrm>
            <a:prstGeom prst="rect">
              <a:avLst/>
            </a:prstGeom>
            <a:solidFill>
              <a:srgbClr val="00B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Shape 653"/>
            <p:cNvSpPr>
              <a:spLocks noChangeAspect="1"/>
            </p:cNvSpPr>
            <p:nvPr/>
          </p:nvSpPr>
          <p:spPr bwMode="auto">
            <a:xfrm>
              <a:off x="7844881" y="2165437"/>
              <a:ext cx="531457" cy="920697"/>
            </a:xfrm>
            <a:custGeom>
              <a:avLst/>
              <a:gdLst>
                <a:gd name="T0" fmla="*/ 2147483646 w 11838"/>
                <a:gd name="T1" fmla="*/ 2147483646 h 20508"/>
                <a:gd name="T2" fmla="*/ 2147483646 w 11838"/>
                <a:gd name="T3" fmla="*/ 2147483646 h 20508"/>
                <a:gd name="T4" fmla="*/ 2147483646 w 11838"/>
                <a:gd name="T5" fmla="*/ 2147483646 h 20508"/>
                <a:gd name="T6" fmla="*/ 2147483646 w 11838"/>
                <a:gd name="T7" fmla="*/ 2147483646 h 20508"/>
                <a:gd name="T8" fmla="*/ 2147483646 w 11838"/>
                <a:gd name="T9" fmla="*/ 2147483646 h 20508"/>
                <a:gd name="T10" fmla="*/ 2147483646 w 11838"/>
                <a:gd name="T11" fmla="*/ 2147483646 h 20508"/>
                <a:gd name="T12" fmla="*/ 2147483646 w 11838"/>
                <a:gd name="T13" fmla="*/ 2147483646 h 20508"/>
                <a:gd name="T14" fmla="*/ 2147483646 w 11838"/>
                <a:gd name="T15" fmla="*/ 2147483646 h 20508"/>
                <a:gd name="T16" fmla="*/ 2147483646 w 11838"/>
                <a:gd name="T17" fmla="*/ 2147483646 h 20508"/>
                <a:gd name="T18" fmla="*/ 2147483646 w 11838"/>
                <a:gd name="T19" fmla="*/ 2147483646 h 20508"/>
                <a:gd name="T20" fmla="*/ 2147483646 w 11838"/>
                <a:gd name="T21" fmla="*/ 2147483646 h 20508"/>
                <a:gd name="T22" fmla="*/ 2147483646 w 11838"/>
                <a:gd name="T23" fmla="*/ 2147483646 h 20508"/>
                <a:gd name="T24" fmla="*/ 2147483646 w 11838"/>
                <a:gd name="T25" fmla="*/ 2147483646 h 20508"/>
                <a:gd name="T26" fmla="*/ 2147483646 w 11838"/>
                <a:gd name="T27" fmla="*/ 2147483646 h 20508"/>
                <a:gd name="T28" fmla="*/ 2147483646 w 11838"/>
                <a:gd name="T29" fmla="*/ 2147483646 h 20508"/>
                <a:gd name="T30" fmla="*/ 2147483646 w 11838"/>
                <a:gd name="T31" fmla="*/ 2147483646 h 20508"/>
                <a:gd name="T32" fmla="*/ 2147483646 w 11838"/>
                <a:gd name="T33" fmla="*/ 2147483646 h 20508"/>
                <a:gd name="T34" fmla="*/ 2147483646 w 11838"/>
                <a:gd name="T35" fmla="*/ 2147483646 h 20508"/>
                <a:gd name="T36" fmla="*/ 2147483646 w 11838"/>
                <a:gd name="T37" fmla="*/ 2147483646 h 20508"/>
                <a:gd name="T38" fmla="*/ 2147483646 w 11838"/>
                <a:gd name="T39" fmla="*/ 2147483646 h 20508"/>
                <a:gd name="T40" fmla="*/ 2147483646 w 11838"/>
                <a:gd name="T41" fmla="*/ 2147483646 h 20508"/>
                <a:gd name="T42" fmla="*/ 2147483646 w 11838"/>
                <a:gd name="T43" fmla="*/ 2147483646 h 20508"/>
                <a:gd name="T44" fmla="*/ 2147483646 w 11838"/>
                <a:gd name="T45" fmla="*/ 2147483646 h 20508"/>
                <a:gd name="T46" fmla="*/ 2147483646 w 11838"/>
                <a:gd name="T47" fmla="*/ 2147483646 h 20508"/>
                <a:gd name="T48" fmla="*/ 2147483646 w 11838"/>
                <a:gd name="T49" fmla="*/ 2147483646 h 20508"/>
                <a:gd name="T50" fmla="*/ 2147483646 w 11838"/>
                <a:gd name="T51" fmla="*/ 2147483646 h 20508"/>
                <a:gd name="T52" fmla="*/ 2147483646 w 11838"/>
                <a:gd name="T53" fmla="*/ 2147483646 h 20508"/>
                <a:gd name="T54" fmla="*/ 2147483646 w 11838"/>
                <a:gd name="T55" fmla="*/ 2147483646 h 20508"/>
                <a:gd name="T56" fmla="*/ 2147483646 w 11838"/>
                <a:gd name="T57" fmla="*/ 2147483646 h 20508"/>
                <a:gd name="T58" fmla="*/ 2147483646 w 11838"/>
                <a:gd name="T59" fmla="*/ 2147483646 h 20508"/>
                <a:gd name="T60" fmla="*/ 2147483646 w 11838"/>
                <a:gd name="T61" fmla="*/ 2147483646 h 20508"/>
                <a:gd name="T62" fmla="*/ 2147483646 w 11838"/>
                <a:gd name="T63" fmla="*/ 2147483646 h 20508"/>
                <a:gd name="T64" fmla="*/ 2147483646 w 11838"/>
                <a:gd name="T65" fmla="*/ 2147483646 h 20508"/>
                <a:gd name="T66" fmla="*/ 2147483646 w 11838"/>
                <a:gd name="T67" fmla="*/ 2147483646 h 20508"/>
                <a:gd name="T68" fmla="*/ 2147483646 w 11838"/>
                <a:gd name="T69" fmla="*/ 2147483646 h 20508"/>
                <a:gd name="T70" fmla="*/ 2147483646 w 11838"/>
                <a:gd name="T71" fmla="*/ 2147483646 h 20508"/>
                <a:gd name="T72" fmla="*/ 2147483646 w 11838"/>
                <a:gd name="T73" fmla="*/ 2147483646 h 20508"/>
                <a:gd name="T74" fmla="*/ 2147483646 w 11838"/>
                <a:gd name="T75" fmla="*/ 2147483646 h 20508"/>
                <a:gd name="T76" fmla="*/ 2147483646 w 11838"/>
                <a:gd name="T77" fmla="*/ 2147483646 h 20508"/>
                <a:gd name="T78" fmla="*/ 2147483646 w 11838"/>
                <a:gd name="T79" fmla="*/ 2147483646 h 20508"/>
                <a:gd name="T80" fmla="*/ 2147483646 w 11838"/>
                <a:gd name="T81" fmla="*/ 2147483646 h 20508"/>
                <a:gd name="T82" fmla="*/ 2147483646 w 11838"/>
                <a:gd name="T83" fmla="*/ 2147483646 h 20508"/>
                <a:gd name="T84" fmla="*/ 2147483646 w 11838"/>
                <a:gd name="T85" fmla="*/ 2147483646 h 20508"/>
                <a:gd name="T86" fmla="*/ 2147483646 w 11838"/>
                <a:gd name="T87" fmla="*/ 2147483646 h 20508"/>
                <a:gd name="T88" fmla="*/ 2147483646 w 11838"/>
                <a:gd name="T89" fmla="*/ 2147483646 h 20508"/>
                <a:gd name="T90" fmla="*/ 2147483646 w 11838"/>
                <a:gd name="T91" fmla="*/ 2147483646 h 20508"/>
                <a:gd name="T92" fmla="*/ 2147483646 w 11838"/>
                <a:gd name="T93" fmla="*/ 2147483646 h 20508"/>
                <a:gd name="T94" fmla="*/ 2147483646 w 11838"/>
                <a:gd name="T95" fmla="*/ 2147483646 h 20508"/>
                <a:gd name="T96" fmla="*/ 2147483646 w 11838"/>
                <a:gd name="T97" fmla="*/ 2147483646 h 20508"/>
                <a:gd name="T98" fmla="*/ 2147483646 w 11838"/>
                <a:gd name="T99" fmla="*/ 2147483646 h 20508"/>
                <a:gd name="T100" fmla="*/ 2147483646 w 11838"/>
                <a:gd name="T101" fmla="*/ 2147483646 h 20508"/>
                <a:gd name="T102" fmla="*/ 2147483646 w 11838"/>
                <a:gd name="T103" fmla="*/ 2147483646 h 20508"/>
                <a:gd name="T104" fmla="*/ 2147483646 w 11838"/>
                <a:gd name="T105" fmla="*/ 2147483646 h 20508"/>
                <a:gd name="T106" fmla="*/ 2147483646 w 11838"/>
                <a:gd name="T107" fmla="*/ 2147483646 h 205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838"/>
                <a:gd name="T163" fmla="*/ 0 h 20508"/>
                <a:gd name="T164" fmla="*/ 11838 w 11838"/>
                <a:gd name="T165" fmla="*/ 20508 h 205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AU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556610" y="2039009"/>
              <a:ext cx="6096000" cy="121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US" sz="4400" b="1" dirty="0">
                  <a:solidFill>
                    <a:schemeClr val="bg1"/>
                  </a:solidFill>
                </a:rPr>
                <a:t>1300 366 311</a:t>
              </a:r>
              <a:endParaRPr lang="en-US" altLang="en-US" sz="4400" b="1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  <a:buClr>
                  <a:srgbClr val="025589"/>
                </a:buClr>
                <a:buSzPct val="79000"/>
              </a:pPr>
              <a:r>
                <a:rPr lang="en-AU" altLang="en-US" sz="2400" dirty="0">
                  <a:solidFill>
                    <a:schemeClr val="bg1"/>
                  </a:solidFill>
                </a:rPr>
                <a:t> Phone 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252788" y="3697288"/>
            <a:ext cx="6540500" cy="1936750"/>
            <a:chOff x="3112420" y="3930733"/>
            <a:chExt cx="6540190" cy="1937490"/>
          </a:xfrm>
        </p:grpSpPr>
        <p:sp>
          <p:nvSpPr>
            <p:cNvPr id="13" name="Shape 346"/>
            <p:cNvSpPr txBox="1">
              <a:spLocks/>
            </p:cNvSpPr>
            <p:nvPr/>
          </p:nvSpPr>
          <p:spPr bwMode="auto">
            <a:xfrm>
              <a:off x="3112420" y="3930733"/>
              <a:ext cx="5921094" cy="1937490"/>
            </a:xfrm>
            <a:prstGeom prst="rect">
              <a:avLst/>
            </a:prstGeom>
            <a:solidFill>
              <a:srgbClr val="0374B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" sz="2000" b="0" dirty="0"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" name="Shape 654"/>
            <p:cNvGrpSpPr>
              <a:grpSpLocks noChangeAspect="1"/>
            </p:cNvGrpSpPr>
            <p:nvPr/>
          </p:nvGrpSpPr>
          <p:grpSpPr bwMode="auto">
            <a:xfrm>
              <a:off x="7755412" y="4510996"/>
              <a:ext cx="860868" cy="790212"/>
              <a:chOff x="2583100" y="2973775"/>
              <a:chExt cx="461550" cy="437200"/>
            </a:xfrm>
          </p:grpSpPr>
          <p:sp>
            <p:nvSpPr>
              <p:cNvPr id="16" name="Shape 655"/>
              <p:cNvSpPr>
                <a:spLocks/>
              </p:cNvSpPr>
              <p:nvPr/>
            </p:nvSpPr>
            <p:spPr bwMode="auto">
              <a:xfrm>
                <a:off x="2701225" y="3315975"/>
                <a:ext cx="225300" cy="95000"/>
              </a:xfrm>
              <a:custGeom>
                <a:avLst/>
                <a:gdLst>
                  <a:gd name="T0" fmla="*/ 2147483646 w 9012"/>
                  <a:gd name="T1" fmla="*/ 0 h 3800"/>
                  <a:gd name="T2" fmla="*/ 2147483646 w 9012"/>
                  <a:gd name="T3" fmla="*/ 2147483646 h 3800"/>
                  <a:gd name="T4" fmla="*/ 2147483646 w 9012"/>
                  <a:gd name="T5" fmla="*/ 2147483646 h 3800"/>
                  <a:gd name="T6" fmla="*/ 2147483646 w 9012"/>
                  <a:gd name="T7" fmla="*/ 2147483646 h 3800"/>
                  <a:gd name="T8" fmla="*/ 2147483646 w 9012"/>
                  <a:gd name="T9" fmla="*/ 2147483646 h 3800"/>
                  <a:gd name="T10" fmla="*/ 2147483646 w 9012"/>
                  <a:gd name="T11" fmla="*/ 2147483646 h 3800"/>
                  <a:gd name="T12" fmla="*/ 2147483646 w 9012"/>
                  <a:gd name="T13" fmla="*/ 2147483646 h 3800"/>
                  <a:gd name="T14" fmla="*/ 2147483646 w 9012"/>
                  <a:gd name="T15" fmla="*/ 2147483646 h 3800"/>
                  <a:gd name="T16" fmla="*/ 2147483646 w 9012"/>
                  <a:gd name="T17" fmla="*/ 2147483646 h 3800"/>
                  <a:gd name="T18" fmla="*/ 2147483646 w 9012"/>
                  <a:gd name="T19" fmla="*/ 2147483646 h 3800"/>
                  <a:gd name="T20" fmla="*/ 0 w 9012"/>
                  <a:gd name="T21" fmla="*/ 2147483646 h 3800"/>
                  <a:gd name="T22" fmla="*/ 0 w 9012"/>
                  <a:gd name="T23" fmla="*/ 2147483646 h 3800"/>
                  <a:gd name="T24" fmla="*/ 2147483646 w 9012"/>
                  <a:gd name="T25" fmla="*/ 2147483646 h 3800"/>
                  <a:gd name="T26" fmla="*/ 2147483646 w 9012"/>
                  <a:gd name="T27" fmla="*/ 2147483646 h 3800"/>
                  <a:gd name="T28" fmla="*/ 2147483646 w 9012"/>
                  <a:gd name="T29" fmla="*/ 2147483646 h 3800"/>
                  <a:gd name="T30" fmla="*/ 2147483646 w 9012"/>
                  <a:gd name="T31" fmla="*/ 2147483646 h 3800"/>
                  <a:gd name="T32" fmla="*/ 2147483646 w 9012"/>
                  <a:gd name="T33" fmla="*/ 2147483646 h 3800"/>
                  <a:gd name="T34" fmla="*/ 2147483646 w 9012"/>
                  <a:gd name="T35" fmla="*/ 2147483646 h 3800"/>
                  <a:gd name="T36" fmla="*/ 2147483646 w 9012"/>
                  <a:gd name="T37" fmla="*/ 2147483646 h 3800"/>
                  <a:gd name="T38" fmla="*/ 2147483646 w 9012"/>
                  <a:gd name="T39" fmla="*/ 2147483646 h 3800"/>
                  <a:gd name="T40" fmla="*/ 2147483646 w 9012"/>
                  <a:gd name="T41" fmla="*/ 2147483646 h 3800"/>
                  <a:gd name="T42" fmla="*/ 2147483646 w 9012"/>
                  <a:gd name="T43" fmla="*/ 2147483646 h 3800"/>
                  <a:gd name="T44" fmla="*/ 2147483646 w 9012"/>
                  <a:gd name="T45" fmla="*/ 2147483646 h 3800"/>
                  <a:gd name="T46" fmla="*/ 2147483646 w 9012"/>
                  <a:gd name="T47" fmla="*/ 0 h 38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12"/>
                  <a:gd name="T73" fmla="*/ 0 h 3800"/>
                  <a:gd name="T74" fmla="*/ 9012 w 9012"/>
                  <a:gd name="T75" fmla="*/ 3800 h 38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91425" rIns="91425" bIns="91425" anchor="ctr"/>
              <a:lstStyle/>
              <a:p>
                <a:endParaRPr lang="en-AU"/>
              </a:p>
            </p:txBody>
          </p:sp>
          <p:sp>
            <p:nvSpPr>
              <p:cNvPr id="17" name="Shape 656"/>
              <p:cNvSpPr>
                <a:spLocks/>
              </p:cNvSpPr>
              <p:nvPr/>
            </p:nvSpPr>
            <p:spPr bwMode="auto">
              <a:xfrm>
                <a:off x="2583100" y="2973775"/>
                <a:ext cx="461550" cy="336125"/>
              </a:xfrm>
              <a:custGeom>
                <a:avLst/>
                <a:gdLst>
                  <a:gd name="T0" fmla="*/ 2147483646 w 18462"/>
                  <a:gd name="T1" fmla="*/ 2147483646 h 13445"/>
                  <a:gd name="T2" fmla="*/ 2147483646 w 18462"/>
                  <a:gd name="T3" fmla="*/ 2147483646 h 13445"/>
                  <a:gd name="T4" fmla="*/ 2147483646 w 18462"/>
                  <a:gd name="T5" fmla="*/ 2147483646 h 13445"/>
                  <a:gd name="T6" fmla="*/ 2147483646 w 18462"/>
                  <a:gd name="T7" fmla="*/ 2147483646 h 13445"/>
                  <a:gd name="T8" fmla="*/ 2147483646 w 18462"/>
                  <a:gd name="T9" fmla="*/ 2147483646 h 13445"/>
                  <a:gd name="T10" fmla="*/ 2147483646 w 18462"/>
                  <a:gd name="T11" fmla="*/ 2147483646 h 13445"/>
                  <a:gd name="T12" fmla="*/ 2147483646 w 18462"/>
                  <a:gd name="T13" fmla="*/ 2147483646 h 13445"/>
                  <a:gd name="T14" fmla="*/ 2147483646 w 18462"/>
                  <a:gd name="T15" fmla="*/ 2147483646 h 13445"/>
                  <a:gd name="T16" fmla="*/ 2147483646 w 18462"/>
                  <a:gd name="T17" fmla="*/ 2147483646 h 13445"/>
                  <a:gd name="T18" fmla="*/ 2147483646 w 18462"/>
                  <a:gd name="T19" fmla="*/ 2147483646 h 13445"/>
                  <a:gd name="T20" fmla="*/ 0 w 18462"/>
                  <a:gd name="T21" fmla="*/ 2147483646 h 13445"/>
                  <a:gd name="T22" fmla="*/ 0 w 18462"/>
                  <a:gd name="T23" fmla="*/ 2147483646 h 13445"/>
                  <a:gd name="T24" fmla="*/ 0 w 18462"/>
                  <a:gd name="T25" fmla="*/ 2147483646 h 13445"/>
                  <a:gd name="T26" fmla="*/ 2147483646 w 18462"/>
                  <a:gd name="T27" fmla="*/ 2147483646 h 13445"/>
                  <a:gd name="T28" fmla="*/ 2147483646 w 18462"/>
                  <a:gd name="T29" fmla="*/ 2147483646 h 13445"/>
                  <a:gd name="T30" fmla="*/ 2147483646 w 18462"/>
                  <a:gd name="T31" fmla="*/ 2147483646 h 13445"/>
                  <a:gd name="T32" fmla="*/ 2147483646 w 18462"/>
                  <a:gd name="T33" fmla="*/ 2147483646 h 13445"/>
                  <a:gd name="T34" fmla="*/ 2147483646 w 18462"/>
                  <a:gd name="T35" fmla="*/ 2147483646 h 13445"/>
                  <a:gd name="T36" fmla="*/ 2147483646 w 18462"/>
                  <a:gd name="T37" fmla="*/ 2147483646 h 13445"/>
                  <a:gd name="T38" fmla="*/ 2147483646 w 18462"/>
                  <a:gd name="T39" fmla="*/ 2147483646 h 13445"/>
                  <a:gd name="T40" fmla="*/ 2147483646 w 18462"/>
                  <a:gd name="T41" fmla="*/ 2147483646 h 13445"/>
                  <a:gd name="T42" fmla="*/ 2147483646 w 18462"/>
                  <a:gd name="T43" fmla="*/ 2147483646 h 13445"/>
                  <a:gd name="T44" fmla="*/ 2147483646 w 18462"/>
                  <a:gd name="T45" fmla="*/ 2147483646 h 13445"/>
                  <a:gd name="T46" fmla="*/ 2147483646 w 18462"/>
                  <a:gd name="T47" fmla="*/ 2147483646 h 13445"/>
                  <a:gd name="T48" fmla="*/ 2147483646 w 18462"/>
                  <a:gd name="T49" fmla="*/ 2147483646 h 13445"/>
                  <a:gd name="T50" fmla="*/ 2147483646 w 18462"/>
                  <a:gd name="T51" fmla="*/ 2147483646 h 13445"/>
                  <a:gd name="T52" fmla="*/ 2147483646 w 18462"/>
                  <a:gd name="T53" fmla="*/ 2147483646 h 13445"/>
                  <a:gd name="T54" fmla="*/ 2147483646 w 18462"/>
                  <a:gd name="T55" fmla="*/ 2147483646 h 13445"/>
                  <a:gd name="T56" fmla="*/ 2147483646 w 18462"/>
                  <a:gd name="T57" fmla="*/ 2147483646 h 13445"/>
                  <a:gd name="T58" fmla="*/ 2147483646 w 18462"/>
                  <a:gd name="T59" fmla="*/ 2147483646 h 13445"/>
                  <a:gd name="T60" fmla="*/ 2147483646 w 18462"/>
                  <a:gd name="T61" fmla="*/ 2147483646 h 13445"/>
                  <a:gd name="T62" fmla="*/ 2147483646 w 18462"/>
                  <a:gd name="T63" fmla="*/ 2147483646 h 13445"/>
                  <a:gd name="T64" fmla="*/ 2147483646 w 18462"/>
                  <a:gd name="T65" fmla="*/ 2147483646 h 13445"/>
                  <a:gd name="T66" fmla="*/ 2147483646 w 18462"/>
                  <a:gd name="T67" fmla="*/ 2147483646 h 13445"/>
                  <a:gd name="T68" fmla="*/ 2147483646 w 18462"/>
                  <a:gd name="T69" fmla="*/ 2147483646 h 13445"/>
                  <a:gd name="T70" fmla="*/ 2147483646 w 18462"/>
                  <a:gd name="T71" fmla="*/ 2147483646 h 13445"/>
                  <a:gd name="T72" fmla="*/ 2147483646 w 18462"/>
                  <a:gd name="T73" fmla="*/ 2147483646 h 13445"/>
                  <a:gd name="T74" fmla="*/ 2147483646 w 18462"/>
                  <a:gd name="T75" fmla="*/ 2147483646 h 13445"/>
                  <a:gd name="T76" fmla="*/ 2147483646 w 18462"/>
                  <a:gd name="T77" fmla="*/ 2147483646 h 13445"/>
                  <a:gd name="T78" fmla="*/ 2147483646 w 18462"/>
                  <a:gd name="T79" fmla="*/ 2147483646 h 13445"/>
                  <a:gd name="T80" fmla="*/ 2147483646 w 18462"/>
                  <a:gd name="T81" fmla="*/ 2147483646 h 13445"/>
                  <a:gd name="T82" fmla="*/ 2147483646 w 18462"/>
                  <a:gd name="T83" fmla="*/ 2147483646 h 13445"/>
                  <a:gd name="T84" fmla="*/ 2147483646 w 18462"/>
                  <a:gd name="T85" fmla="*/ 2147483646 h 13445"/>
                  <a:gd name="T86" fmla="*/ 2147483646 w 18462"/>
                  <a:gd name="T87" fmla="*/ 2147483646 h 13445"/>
                  <a:gd name="T88" fmla="*/ 2147483646 w 18462"/>
                  <a:gd name="T89" fmla="*/ 2147483646 h 13445"/>
                  <a:gd name="T90" fmla="*/ 2147483646 w 18462"/>
                  <a:gd name="T91" fmla="*/ 2147483646 h 13445"/>
                  <a:gd name="T92" fmla="*/ 2147483646 w 18462"/>
                  <a:gd name="T93" fmla="*/ 2147483646 h 1344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462"/>
                  <a:gd name="T142" fmla="*/ 0 h 13445"/>
                  <a:gd name="T143" fmla="*/ 18462 w 18462"/>
                  <a:gd name="T144" fmla="*/ 13445 h 1344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91425" rIns="91425" bIns="91425" anchor="ctr"/>
              <a:lstStyle/>
              <a:p>
                <a:endParaRPr lang="en-AU"/>
              </a:p>
            </p:txBody>
          </p:sp>
        </p:grp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556610" y="4301515"/>
              <a:ext cx="6096000" cy="121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AU" altLang="en-US" sz="4400" b="1">
                  <a:solidFill>
                    <a:schemeClr val="bg1"/>
                  </a:solidFill>
                </a:rPr>
                <a:t>rta</a:t>
              </a:r>
              <a:r>
                <a:rPr lang="en-US" altLang="en-US" sz="4400" b="1">
                  <a:solidFill>
                    <a:schemeClr val="bg1"/>
                  </a:solidFill>
                </a:rPr>
                <a:t>.qld.gov.au</a:t>
              </a:r>
            </a:p>
            <a:p>
              <a:pPr>
                <a:spcBef>
                  <a:spcPts val="600"/>
                </a:spcBef>
                <a:buClr>
                  <a:srgbClr val="025589"/>
                </a:buClr>
                <a:buSzPct val="79000"/>
              </a:pPr>
              <a:r>
                <a:rPr lang="en-AU" altLang="en-US" sz="2400">
                  <a:solidFill>
                    <a:schemeClr val="bg1"/>
                  </a:solidFill>
                </a:rPr>
                <a:t>Website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252788" y="5683250"/>
            <a:ext cx="5942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i="1" dirty="0">
                <a:solidFill>
                  <a:srgbClr val="025589"/>
                </a:solidFill>
                <a:ea typeface="Open Sans"/>
                <a:cs typeface="Open Sans"/>
                <a:sym typeface="Open Sans"/>
              </a:rPr>
              <a:t>Find RTA resources, videos, publications, </a:t>
            </a:r>
            <a:r>
              <a:rPr lang="en-AU" altLang="en-US" i="1" dirty="0" smtClean="0">
                <a:solidFill>
                  <a:srgbClr val="025589"/>
                </a:solidFill>
                <a:ea typeface="Open Sans"/>
                <a:cs typeface="Open Sans"/>
                <a:sym typeface="Open Sans"/>
              </a:rPr>
              <a:t>forms</a:t>
            </a:r>
            <a:endParaRPr lang="en-US" altLang="en-US" i="1" dirty="0">
              <a:solidFill>
                <a:srgbClr val="025589"/>
              </a:solidFill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9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" y="0"/>
            <a:ext cx="364772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591944" y="2780928"/>
            <a:ext cx="4824536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6600" b="1" dirty="0" smtClean="0"/>
              <a:t>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112249" y="1916807"/>
            <a:ext cx="0" cy="3600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767408" y="399256"/>
            <a:ext cx="57038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Rental sector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9425" y="549275"/>
            <a:ext cx="0" cy="414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292600"/>
            <a:ext cx="9361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417638"/>
            <a:ext cx="27130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33513"/>
            <a:ext cx="2644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417638"/>
            <a:ext cx="32702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8975725" y="6067425"/>
            <a:ext cx="211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600"/>
              <a:t>ABS 2016; RTA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658" y="0"/>
            <a:ext cx="407411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63352" y="1268760"/>
            <a:ext cx="4464495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57"/>
          <p:cNvSpPr txBox="1"/>
          <p:nvPr/>
        </p:nvSpPr>
        <p:spPr>
          <a:xfrm>
            <a:off x="4655840" y="1083967"/>
            <a:ext cx="6829722" cy="1978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en" sz="2800" dirty="0">
                <a:solidFill>
                  <a:srgbClr val="00457C"/>
                </a:solidFill>
                <a:latin typeface="+mn-lt"/>
                <a:ea typeface="Open Sans"/>
                <a:sym typeface="Open Sans"/>
              </a:rPr>
              <a:t>Administers the </a:t>
            </a:r>
            <a:r>
              <a:rPr lang="en" sz="2800" b="1" i="1" dirty="0">
                <a:solidFill>
                  <a:srgbClr val="00457C"/>
                </a:solidFill>
                <a:latin typeface="+mn-lt"/>
                <a:ea typeface="Open Sans"/>
                <a:sym typeface="Open Sans"/>
              </a:rPr>
              <a:t>Residential Tenancies and Rooming Accommodation Act </a:t>
            </a:r>
            <a:r>
              <a:rPr lang="en" sz="2800" b="1" i="1" dirty="0" smtClean="0">
                <a:solidFill>
                  <a:srgbClr val="00457C"/>
                </a:solidFill>
                <a:latin typeface="+mn-lt"/>
                <a:ea typeface="Open Sans"/>
                <a:sym typeface="Open Sans"/>
              </a:rPr>
              <a:t>2008 </a:t>
            </a: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sym typeface="Open Sans"/>
              </a:rPr>
              <a:t>and</a:t>
            </a:r>
            <a:r>
              <a:rPr lang="en" sz="2800" b="1" dirty="0" smtClean="0">
                <a:solidFill>
                  <a:srgbClr val="00457C"/>
                </a:solidFill>
                <a:latin typeface="+mn-lt"/>
                <a:ea typeface="Open Sans"/>
                <a:sym typeface="Open Sans"/>
              </a:rPr>
              <a:t> Regulations</a:t>
            </a:r>
            <a:endParaRPr lang="en" sz="2800" b="1" i="1" dirty="0">
              <a:solidFill>
                <a:srgbClr val="00457C"/>
              </a:solidFill>
              <a:latin typeface="+mn-lt"/>
              <a:ea typeface="Open Sans"/>
              <a:sym typeface="Open Sans"/>
            </a:endParaRPr>
          </a:p>
        </p:txBody>
      </p:sp>
      <p:sp>
        <p:nvSpPr>
          <p:cNvPr id="9" name="Shape 257"/>
          <p:cNvSpPr txBox="1"/>
          <p:nvPr/>
        </p:nvSpPr>
        <p:spPr>
          <a:xfrm>
            <a:off x="5519936" y="3061992"/>
            <a:ext cx="6119812" cy="26642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Tenancy information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Bond management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Dispute resolution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Investigations and prosecutions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Policy </a:t>
            </a:r>
            <a:r>
              <a:rPr lang="en" sz="2800" dirty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and education </a:t>
            </a:r>
            <a:r>
              <a:rPr lang="en" sz="2800" dirty="0" smtClean="0">
                <a:solidFill>
                  <a:srgbClr val="00457C"/>
                </a:solidFill>
                <a:latin typeface="+mn-lt"/>
                <a:ea typeface="Open Sans"/>
                <a:cs typeface="Open Sans"/>
                <a:sym typeface="Open Sans"/>
              </a:rPr>
              <a:t>services</a:t>
            </a:r>
            <a:endParaRPr lang="en" sz="2800" dirty="0">
              <a:solidFill>
                <a:srgbClr val="00457C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63352" y="964227"/>
            <a:ext cx="3692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4000" b="1" dirty="0">
                <a:solidFill>
                  <a:schemeClr val="bg1"/>
                </a:solidFill>
              </a:rPr>
              <a:t>What does the RTA </a:t>
            </a:r>
            <a:r>
              <a:rPr lang="en-AU" altLang="en-US" sz="4000" b="1" dirty="0" smtClean="0">
                <a:solidFill>
                  <a:srgbClr val="00B1E7"/>
                </a:solidFill>
              </a:rPr>
              <a:t>do</a:t>
            </a:r>
            <a:r>
              <a:rPr lang="en-AU" altLang="en-US" sz="4000" b="1" dirty="0">
                <a:solidFill>
                  <a:srgbClr val="00B1E7"/>
                </a:solidFill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7368" y="2287666"/>
            <a:ext cx="973138" cy="0"/>
          </a:xfrm>
          <a:prstGeom prst="line">
            <a:avLst/>
          </a:prstGeom>
          <a:ln w="38100">
            <a:solidFill>
              <a:srgbClr val="00B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658" y="0"/>
            <a:ext cx="4074118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494545" y="908720"/>
            <a:ext cx="3096344" cy="2016224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</a:pPr>
            <a:r>
              <a:rPr lang="en-AU" sz="4000" b="1" dirty="0" smtClean="0">
                <a:solidFill>
                  <a:schemeClr val="bg1"/>
                </a:solidFill>
              </a:rPr>
              <a:t>Who does </a:t>
            </a:r>
          </a:p>
          <a:p>
            <a:pPr marL="0" indent="0">
              <a:lnSpc>
                <a:spcPct val="114000"/>
              </a:lnSpc>
            </a:pPr>
            <a:r>
              <a:rPr lang="en-AU" sz="4000" b="1" dirty="0" smtClean="0">
                <a:solidFill>
                  <a:schemeClr val="bg1"/>
                </a:solidFill>
              </a:rPr>
              <a:t>the RTA </a:t>
            </a:r>
          </a:p>
          <a:p>
            <a:pPr marL="0" indent="0">
              <a:lnSpc>
                <a:spcPct val="114000"/>
              </a:lnSpc>
            </a:pPr>
            <a:r>
              <a:rPr lang="en-AU" sz="4000" b="1" dirty="0" smtClean="0">
                <a:solidFill>
                  <a:srgbClr val="00B1E7"/>
                </a:solidFill>
              </a:rPr>
              <a:t>help?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623392" y="2996952"/>
            <a:ext cx="1260000" cy="0"/>
          </a:xfrm>
          <a:prstGeom prst="line">
            <a:avLst/>
          </a:prstGeom>
          <a:ln w="38100">
            <a:solidFill>
              <a:srgbClr val="00B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31904" y="980728"/>
            <a:ext cx="5688632" cy="4697364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 smtClean="0">
                <a:solidFill>
                  <a:srgbClr val="025589"/>
                </a:solidFill>
              </a:rPr>
              <a:t>  Tenants &amp; residents</a:t>
            </a:r>
          </a:p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 smtClean="0">
                <a:solidFill>
                  <a:srgbClr val="025589"/>
                </a:solidFill>
              </a:rPr>
              <a:t>  Lessors</a:t>
            </a:r>
          </a:p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 smtClean="0">
                <a:solidFill>
                  <a:srgbClr val="025589"/>
                </a:solidFill>
              </a:rPr>
              <a:t>  Agents</a:t>
            </a:r>
          </a:p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 smtClean="0">
                <a:solidFill>
                  <a:srgbClr val="025589"/>
                </a:solidFill>
              </a:rPr>
              <a:t>  Peak industry bodies</a:t>
            </a:r>
          </a:p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>
                <a:solidFill>
                  <a:srgbClr val="025589"/>
                </a:solidFill>
              </a:rPr>
              <a:t> </a:t>
            </a:r>
            <a:r>
              <a:rPr lang="en-AU" sz="2400" dirty="0" smtClean="0">
                <a:solidFill>
                  <a:srgbClr val="025589"/>
                </a:solidFill>
              </a:rPr>
              <a:t> Community sector groups</a:t>
            </a:r>
          </a:p>
          <a:p>
            <a:pPr marL="342900" indent="-342900">
              <a:lnSpc>
                <a:spcPct val="200000"/>
              </a:lnSpc>
              <a:buClr>
                <a:srgbClr val="00B1E7"/>
              </a:buClr>
              <a:buSzPct val="160000"/>
              <a:buFont typeface="+mj-lt"/>
              <a:buAutoNum type="arabicPeriod"/>
            </a:pPr>
            <a:r>
              <a:rPr lang="en-AU" sz="2400" dirty="0">
                <a:solidFill>
                  <a:srgbClr val="025589"/>
                </a:solidFill>
              </a:rPr>
              <a:t> </a:t>
            </a:r>
            <a:r>
              <a:rPr lang="en-AU" sz="2400" dirty="0" smtClean="0">
                <a:solidFill>
                  <a:srgbClr val="025589"/>
                </a:solidFill>
              </a:rPr>
              <a:t> Other Government agencies</a:t>
            </a:r>
            <a:endParaRPr lang="en-AU" sz="2400" dirty="0">
              <a:solidFill>
                <a:srgbClr val="025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23312"/>
            <a:ext cx="4807955" cy="59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39416" y="549275"/>
            <a:ext cx="54006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4000" b="1" dirty="0" smtClean="0"/>
              <a:t>The RTA </a:t>
            </a:r>
            <a:r>
              <a:rPr lang="en-AU" altLang="en-US" sz="4000" b="1" dirty="0">
                <a:solidFill>
                  <a:schemeClr val="bg2"/>
                </a:solidFill>
              </a:rPr>
              <a:t>t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oday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39416" y="1412875"/>
            <a:ext cx="6885359" cy="5091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AU" altLang="en-US" sz="2000" b="1" dirty="0" smtClean="0"/>
              <a:t>Currently: 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Total number of bonds held – </a:t>
            </a:r>
            <a:r>
              <a:rPr lang="en-AU" altLang="en-US" sz="2000" b="1" dirty="0" smtClean="0"/>
              <a:t>600,540</a:t>
            </a:r>
            <a:endParaRPr lang="en-AU" altLang="en-US" sz="2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Total value of bonds held – </a:t>
            </a:r>
            <a:r>
              <a:rPr lang="en-AU" altLang="en-US" sz="2000" b="1" dirty="0" smtClean="0"/>
              <a:t>$842.5m</a:t>
            </a:r>
            <a:endParaRPr lang="en-AU" altLang="en-US" sz="2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Avg. value of a bond – </a:t>
            </a:r>
            <a:r>
              <a:rPr lang="en-AU" altLang="en-US" sz="2000" b="1" dirty="0" smtClean="0"/>
              <a:t>$1,402.90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Avg. number of calls received – </a:t>
            </a:r>
            <a:r>
              <a:rPr lang="en-AU" altLang="en-US" sz="2000" b="1" dirty="0" smtClean="0"/>
              <a:t>1762</a:t>
            </a:r>
            <a:r>
              <a:rPr lang="en-AU" altLang="en-US" sz="2000" dirty="0" smtClean="0"/>
              <a:t> </a:t>
            </a:r>
            <a:r>
              <a:rPr lang="en-AU" altLang="en-US" sz="2000" b="1" dirty="0" smtClean="0"/>
              <a:t>per day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Avg. number of disputes received – </a:t>
            </a:r>
            <a:r>
              <a:rPr lang="en-AU" altLang="en-US" sz="2000" b="1" dirty="0" smtClean="0"/>
              <a:t>107.7 per day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Website visits – </a:t>
            </a:r>
            <a:r>
              <a:rPr lang="en-AU" altLang="en-US" sz="2000" b="1" dirty="0" smtClean="0"/>
              <a:t>9,700 </a:t>
            </a:r>
            <a:r>
              <a:rPr lang="en-AU" altLang="en-US" sz="2000" b="1" dirty="0"/>
              <a:t>per day </a:t>
            </a:r>
            <a:endParaRPr lang="en-AU" altLang="en-US" sz="2000" b="1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Investigations receive avg. </a:t>
            </a:r>
            <a:r>
              <a:rPr lang="en-AU" altLang="en-US" sz="2000" b="1" dirty="0" smtClean="0"/>
              <a:t>3.83 files per day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E7"/>
              </a:buClr>
              <a:buFont typeface="Arial" pitchFamily="34" charset="0"/>
              <a:buChar char="•"/>
              <a:defRPr/>
            </a:pPr>
            <a:r>
              <a:rPr lang="en-AU" altLang="en-US" sz="2000" dirty="0" smtClean="0"/>
              <a:t>Policy and Education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20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20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AU" altLang="en-US" sz="1600" dirty="0" smtClean="0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199457" y="5805488"/>
            <a:ext cx="262959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200"/>
              <a:t>as at 28 February 2018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3392" y="692696"/>
            <a:ext cx="0" cy="46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223792" y="2276872"/>
            <a:ext cx="7848872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6000" b="1" dirty="0" smtClean="0"/>
              <a:t>Common Enquiries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860196" y="2420863"/>
            <a:ext cx="0" cy="3600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4680" y="-11312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807968" y="3215828"/>
            <a:ext cx="4104456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6000" b="1" dirty="0"/>
              <a:t>t</a:t>
            </a:r>
            <a:r>
              <a:rPr lang="en-AU" altLang="en-US" sz="6000" b="1" dirty="0" smtClean="0"/>
              <a:t>o the RTA</a:t>
            </a:r>
          </a:p>
        </p:txBody>
      </p:sp>
    </p:spTree>
    <p:extLst>
      <p:ext uri="{BB962C8B-B14F-4D97-AF65-F5344CB8AC3E}">
        <p14:creationId xmlns:p14="http://schemas.microsoft.com/office/powerpoint/2010/main" val="24257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4680" y="-11312"/>
            <a:ext cx="3791743" cy="6858000"/>
          </a:xfrm>
          <a:prstGeom prst="rect">
            <a:avLst/>
          </a:prstGeom>
          <a:solidFill>
            <a:srgbClr val="00457C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81750"/>
            <a:ext cx="84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82499" y="476672"/>
            <a:ext cx="3293222" cy="25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4000"/>
              </a:lnSpc>
            </a:pPr>
            <a:r>
              <a:rPr lang="en-AU" altLang="en-US" sz="4000" b="1" dirty="0" smtClean="0">
                <a:solidFill>
                  <a:schemeClr val="bg1"/>
                </a:solidFill>
              </a:rPr>
              <a:t>Common</a:t>
            </a:r>
          </a:p>
          <a:p>
            <a:pPr marL="0" indent="0" eaLnBrk="1" hangingPunct="1">
              <a:lnSpc>
                <a:spcPct val="114000"/>
              </a:lnSpc>
            </a:pPr>
            <a:r>
              <a:rPr lang="en-AU" altLang="en-US" sz="4000" b="1" dirty="0" smtClean="0">
                <a:solidFill>
                  <a:schemeClr val="bg1"/>
                </a:solidFill>
              </a:rPr>
              <a:t>enquiries </a:t>
            </a:r>
            <a:r>
              <a:rPr lang="en-AU" altLang="en-US" sz="4000" b="1" dirty="0">
                <a:solidFill>
                  <a:schemeClr val="bg1"/>
                </a:solidFill>
              </a:rPr>
              <a:t/>
            </a:r>
            <a:br>
              <a:rPr lang="en-AU" altLang="en-US" sz="4000" b="1" dirty="0">
                <a:solidFill>
                  <a:schemeClr val="bg1"/>
                </a:solidFill>
              </a:rPr>
            </a:br>
            <a:r>
              <a:rPr lang="en-AU" altLang="en-US" sz="4000" b="1" dirty="0">
                <a:solidFill>
                  <a:schemeClr val="bg2"/>
                </a:solidFill>
              </a:rPr>
              <a:t>to the </a:t>
            </a:r>
            <a:r>
              <a:rPr lang="en-AU" altLang="en-US" sz="4000" b="1" dirty="0" smtClean="0">
                <a:solidFill>
                  <a:schemeClr val="bg2"/>
                </a:solidFill>
              </a:rPr>
              <a:t>RTA</a:t>
            </a:r>
            <a:endParaRPr lang="en-AU" alt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83832" y="571351"/>
            <a:ext cx="6624736" cy="5953993"/>
          </a:xfrm>
        </p:spPr>
        <p:txBody>
          <a:bodyPr/>
          <a:lstStyle/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Bond enquiries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Bond claims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Ending a tenancy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The vacating process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Rent / rent arrears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Entry to the rental premises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Maintenance &amp; repairs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Water charging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RTA">
      <a:dk1>
        <a:srgbClr val="025589"/>
      </a:dk1>
      <a:lt1>
        <a:srgbClr val="FFFFFF"/>
      </a:lt1>
      <a:dk2>
        <a:srgbClr val="025589"/>
      </a:dk2>
      <a:lt2>
        <a:srgbClr val="00B1E7"/>
      </a:lt2>
      <a:accent1>
        <a:srgbClr val="00B1E7"/>
      </a:accent1>
      <a:accent2>
        <a:srgbClr val="025589"/>
      </a:accent2>
      <a:accent3>
        <a:srgbClr val="FFFFFF"/>
      </a:accent3>
      <a:accent4>
        <a:srgbClr val="00B1E7"/>
      </a:accent4>
      <a:accent5>
        <a:srgbClr val="025589"/>
      </a:accent5>
      <a:accent6>
        <a:srgbClr val="FFFFFF"/>
      </a:accent6>
      <a:hlink>
        <a:srgbClr val="00B1E7"/>
      </a:hlink>
      <a:folHlink>
        <a:srgbClr val="025589"/>
      </a:folHlink>
    </a:clrScheme>
    <a:fontScheme name="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18031</TotalTime>
  <Words>1107</Words>
  <Application>Microsoft Office PowerPoint</Application>
  <PresentationFormat>Widescreen</PresentationFormat>
  <Paragraphs>396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Nunito Sans</vt:lpstr>
      <vt:lpstr>Open Sans</vt:lpstr>
      <vt:lpstr>PowerPoint</vt:lpstr>
      <vt:lpstr>Community Legal Centres, Qld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Self-managing lessors workshop</dc:title>
  <dc:creator>healym</dc:creator>
  <cp:lastModifiedBy>Carly Hanson</cp:lastModifiedBy>
  <cp:revision>1183</cp:revision>
  <cp:lastPrinted>2018-04-17T04:06:18Z</cp:lastPrinted>
  <dcterms:created xsi:type="dcterms:W3CDTF">2011-09-28T03:43:04Z</dcterms:created>
  <dcterms:modified xsi:type="dcterms:W3CDTF">2018-05-09T04:16:21Z</dcterms:modified>
</cp:coreProperties>
</file>