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1"/>
  </p:notesMasterIdLst>
  <p:handoutMasterIdLst>
    <p:handoutMasterId r:id="rId32"/>
  </p:handoutMasterIdLst>
  <p:sldIdLst>
    <p:sldId id="276" r:id="rId5"/>
    <p:sldId id="319" r:id="rId6"/>
    <p:sldId id="325" r:id="rId7"/>
    <p:sldId id="320" r:id="rId8"/>
    <p:sldId id="321" r:id="rId9"/>
    <p:sldId id="316" r:id="rId10"/>
    <p:sldId id="313" r:id="rId11"/>
    <p:sldId id="322" r:id="rId12"/>
    <p:sldId id="323" r:id="rId13"/>
    <p:sldId id="326" r:id="rId14"/>
    <p:sldId id="328" r:id="rId15"/>
    <p:sldId id="317" r:id="rId16"/>
    <p:sldId id="329" r:id="rId17"/>
    <p:sldId id="327" r:id="rId18"/>
    <p:sldId id="295" r:id="rId19"/>
    <p:sldId id="335" r:id="rId20"/>
    <p:sldId id="334" r:id="rId21"/>
    <p:sldId id="336" r:id="rId22"/>
    <p:sldId id="318" r:id="rId23"/>
    <p:sldId id="330" r:id="rId24"/>
    <p:sldId id="331" r:id="rId25"/>
    <p:sldId id="332" r:id="rId26"/>
    <p:sldId id="303" r:id="rId27"/>
    <p:sldId id="292" r:id="rId28"/>
    <p:sldId id="311" r:id="rId29"/>
    <p:sldId id="314" r:id="rId30"/>
  </p:sldIdLst>
  <p:sldSz cx="9144000" cy="6858000" type="screen4x3"/>
  <p:notesSz cx="7099300" cy="102235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4042"/>
    <a:srgbClr val="4F81BD"/>
    <a:srgbClr val="009DDC"/>
    <a:srgbClr val="000000"/>
    <a:srgbClr val="FFFFFF"/>
    <a:srgbClr val="F78F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941" autoAdjust="0"/>
  </p:normalViewPr>
  <p:slideViewPr>
    <p:cSldViewPr>
      <p:cViewPr varScale="1">
        <p:scale>
          <a:sx n="79" d="100"/>
          <a:sy n="79" d="100"/>
        </p:scale>
        <p:origin x="11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6C5588-CF8E-434B-AAA3-50E6FACEE9E3}" type="doc">
      <dgm:prSet loTypeId="urn:microsoft.com/office/officeart/2005/8/layout/cycle6" loCatId="cycle" qsTypeId="urn:microsoft.com/office/officeart/2005/8/quickstyle/3d3" qsCatId="3D" csTypeId="urn:microsoft.com/office/officeart/2005/8/colors/accent1_2" csCatId="accent1" phldr="1"/>
      <dgm:spPr/>
      <dgm:t>
        <a:bodyPr/>
        <a:lstStyle/>
        <a:p>
          <a:endParaRPr lang="en-AU"/>
        </a:p>
      </dgm:t>
    </dgm:pt>
    <dgm:pt modelId="{D0524B83-1087-4A48-94FB-494FEA18A414}">
      <dgm:prSet phldrT="[Text]"/>
      <dgm:spPr/>
      <dgm:t>
        <a:bodyPr/>
        <a:lstStyle/>
        <a:p>
          <a:r>
            <a:rPr lang="en-AU" dirty="0" smtClean="0"/>
            <a:t>Tools</a:t>
          </a:r>
          <a:endParaRPr lang="en-AU" dirty="0"/>
        </a:p>
      </dgm:t>
    </dgm:pt>
    <dgm:pt modelId="{7B6F37CA-C524-4B2E-92D3-B46628CAEB01}" type="parTrans" cxnId="{81C7E145-2713-442F-A28A-84800383A070}">
      <dgm:prSet/>
      <dgm:spPr/>
      <dgm:t>
        <a:bodyPr/>
        <a:lstStyle/>
        <a:p>
          <a:endParaRPr lang="en-AU"/>
        </a:p>
      </dgm:t>
    </dgm:pt>
    <dgm:pt modelId="{E6ECF5FF-D9E1-4CAD-8348-148E295B1936}" type="sibTrans" cxnId="{81C7E145-2713-442F-A28A-84800383A070}">
      <dgm:prSet/>
      <dgm:spPr/>
      <dgm:t>
        <a:bodyPr/>
        <a:lstStyle/>
        <a:p>
          <a:endParaRPr lang="en-AU"/>
        </a:p>
      </dgm:t>
    </dgm:pt>
    <dgm:pt modelId="{3E56981E-FC78-4B20-ABBD-D7BAEB596075}">
      <dgm:prSet phldrT="[Text]"/>
      <dgm:spPr/>
      <dgm:t>
        <a:bodyPr/>
        <a:lstStyle/>
        <a:p>
          <a:r>
            <a:rPr lang="en-AU" dirty="0" smtClean="0"/>
            <a:t>Data</a:t>
          </a:r>
          <a:endParaRPr lang="en-AU" dirty="0"/>
        </a:p>
      </dgm:t>
    </dgm:pt>
    <dgm:pt modelId="{C71B8A9D-F28E-4051-BFF1-527B78233A9C}" type="parTrans" cxnId="{2D9297F1-7F83-4422-A670-937C040ADB85}">
      <dgm:prSet/>
      <dgm:spPr/>
      <dgm:t>
        <a:bodyPr/>
        <a:lstStyle/>
        <a:p>
          <a:endParaRPr lang="en-AU"/>
        </a:p>
      </dgm:t>
    </dgm:pt>
    <dgm:pt modelId="{E602F147-7E94-45C1-AE0D-D1DB9D3A6F1C}" type="sibTrans" cxnId="{2D9297F1-7F83-4422-A670-937C040ADB85}">
      <dgm:prSet/>
      <dgm:spPr/>
      <dgm:t>
        <a:bodyPr/>
        <a:lstStyle/>
        <a:p>
          <a:endParaRPr lang="en-AU"/>
        </a:p>
      </dgm:t>
    </dgm:pt>
    <dgm:pt modelId="{424E45A5-447B-4FEF-863F-8A7FBC9BC857}">
      <dgm:prSet phldrT="[Text]"/>
      <dgm:spPr/>
      <dgm:t>
        <a:bodyPr/>
        <a:lstStyle/>
        <a:p>
          <a:r>
            <a:rPr lang="en-AU" dirty="0" smtClean="0"/>
            <a:t>Processes</a:t>
          </a:r>
          <a:endParaRPr lang="en-AU" dirty="0"/>
        </a:p>
      </dgm:t>
    </dgm:pt>
    <dgm:pt modelId="{E3931FC6-80E8-4DF3-8FD5-8A27A01BC6EE}" type="parTrans" cxnId="{529A4191-4BDF-477F-BDF6-CFA2B8E2FE37}">
      <dgm:prSet/>
      <dgm:spPr/>
      <dgm:t>
        <a:bodyPr/>
        <a:lstStyle/>
        <a:p>
          <a:endParaRPr lang="en-AU"/>
        </a:p>
      </dgm:t>
    </dgm:pt>
    <dgm:pt modelId="{691E3502-11CB-4AEE-B4FD-D6B69A9441D3}" type="sibTrans" cxnId="{529A4191-4BDF-477F-BDF6-CFA2B8E2FE37}">
      <dgm:prSet/>
      <dgm:spPr/>
      <dgm:t>
        <a:bodyPr/>
        <a:lstStyle/>
        <a:p>
          <a:endParaRPr lang="en-AU"/>
        </a:p>
      </dgm:t>
    </dgm:pt>
    <dgm:pt modelId="{4F1C4A64-B34E-4815-B026-7AFD7C5CD7ED}">
      <dgm:prSet phldrT="[Text]"/>
      <dgm:spPr/>
      <dgm:t>
        <a:bodyPr/>
        <a:lstStyle/>
        <a:p>
          <a:r>
            <a:rPr lang="en-AU" dirty="0" smtClean="0"/>
            <a:t>Systems</a:t>
          </a:r>
          <a:endParaRPr lang="en-AU" dirty="0"/>
        </a:p>
      </dgm:t>
    </dgm:pt>
    <dgm:pt modelId="{0BAD2DB9-59F2-4024-A0C3-E139F1B627EB}" type="parTrans" cxnId="{7B6413AE-5E21-430E-A394-9853817B46D6}">
      <dgm:prSet/>
      <dgm:spPr/>
      <dgm:t>
        <a:bodyPr/>
        <a:lstStyle/>
        <a:p>
          <a:endParaRPr lang="en-AU"/>
        </a:p>
      </dgm:t>
    </dgm:pt>
    <dgm:pt modelId="{C56B1E55-DE6F-43D4-AABE-2143A4E3A171}" type="sibTrans" cxnId="{7B6413AE-5E21-430E-A394-9853817B46D6}">
      <dgm:prSet/>
      <dgm:spPr/>
      <dgm:t>
        <a:bodyPr/>
        <a:lstStyle/>
        <a:p>
          <a:endParaRPr lang="en-AU"/>
        </a:p>
      </dgm:t>
    </dgm:pt>
    <dgm:pt modelId="{67D144B8-C045-4285-A8D7-A28C6FA08876}" type="pres">
      <dgm:prSet presAssocID="{6D6C5588-CF8E-434B-AAA3-50E6FACEE9E3}" presName="cycle" presStyleCnt="0">
        <dgm:presLayoutVars>
          <dgm:dir/>
          <dgm:resizeHandles val="exact"/>
        </dgm:presLayoutVars>
      </dgm:prSet>
      <dgm:spPr/>
      <dgm:t>
        <a:bodyPr/>
        <a:lstStyle/>
        <a:p>
          <a:endParaRPr lang="en-AU"/>
        </a:p>
      </dgm:t>
    </dgm:pt>
    <dgm:pt modelId="{1BC0E678-297E-4BC0-A2B4-BB0479C37275}" type="pres">
      <dgm:prSet presAssocID="{D0524B83-1087-4A48-94FB-494FEA18A414}" presName="node" presStyleLbl="node1" presStyleIdx="0" presStyleCnt="4">
        <dgm:presLayoutVars>
          <dgm:bulletEnabled val="1"/>
        </dgm:presLayoutVars>
      </dgm:prSet>
      <dgm:spPr/>
      <dgm:t>
        <a:bodyPr/>
        <a:lstStyle/>
        <a:p>
          <a:endParaRPr lang="en-AU"/>
        </a:p>
      </dgm:t>
    </dgm:pt>
    <dgm:pt modelId="{AFD6635E-C14D-409C-AD9B-9A0F4FDE5C27}" type="pres">
      <dgm:prSet presAssocID="{D0524B83-1087-4A48-94FB-494FEA18A414}" presName="spNode" presStyleCnt="0"/>
      <dgm:spPr/>
    </dgm:pt>
    <dgm:pt modelId="{37FE12CA-8121-4DFC-857D-1A2D5F979D1B}" type="pres">
      <dgm:prSet presAssocID="{E6ECF5FF-D9E1-4CAD-8348-148E295B1936}" presName="sibTrans" presStyleLbl="sibTrans1D1" presStyleIdx="0" presStyleCnt="4"/>
      <dgm:spPr/>
      <dgm:t>
        <a:bodyPr/>
        <a:lstStyle/>
        <a:p>
          <a:endParaRPr lang="en-AU"/>
        </a:p>
      </dgm:t>
    </dgm:pt>
    <dgm:pt modelId="{D1B94C8E-EB87-478B-BE39-4E5DFCBE033F}" type="pres">
      <dgm:prSet presAssocID="{3E56981E-FC78-4B20-ABBD-D7BAEB596075}" presName="node" presStyleLbl="node1" presStyleIdx="1" presStyleCnt="4">
        <dgm:presLayoutVars>
          <dgm:bulletEnabled val="1"/>
        </dgm:presLayoutVars>
      </dgm:prSet>
      <dgm:spPr/>
      <dgm:t>
        <a:bodyPr/>
        <a:lstStyle/>
        <a:p>
          <a:endParaRPr lang="en-AU"/>
        </a:p>
      </dgm:t>
    </dgm:pt>
    <dgm:pt modelId="{2E82B93C-6714-421F-943E-6E13207D3192}" type="pres">
      <dgm:prSet presAssocID="{3E56981E-FC78-4B20-ABBD-D7BAEB596075}" presName="spNode" presStyleCnt="0"/>
      <dgm:spPr/>
    </dgm:pt>
    <dgm:pt modelId="{4124FAEE-7C6C-40C0-8295-0C8C5E8E1595}" type="pres">
      <dgm:prSet presAssocID="{E602F147-7E94-45C1-AE0D-D1DB9D3A6F1C}" presName="sibTrans" presStyleLbl="sibTrans1D1" presStyleIdx="1" presStyleCnt="4"/>
      <dgm:spPr/>
      <dgm:t>
        <a:bodyPr/>
        <a:lstStyle/>
        <a:p>
          <a:endParaRPr lang="en-AU"/>
        </a:p>
      </dgm:t>
    </dgm:pt>
    <dgm:pt modelId="{580424E6-95A7-40C6-866D-F8EAE2F8A090}" type="pres">
      <dgm:prSet presAssocID="{424E45A5-447B-4FEF-863F-8A7FBC9BC857}" presName="node" presStyleLbl="node1" presStyleIdx="2" presStyleCnt="4">
        <dgm:presLayoutVars>
          <dgm:bulletEnabled val="1"/>
        </dgm:presLayoutVars>
      </dgm:prSet>
      <dgm:spPr/>
      <dgm:t>
        <a:bodyPr/>
        <a:lstStyle/>
        <a:p>
          <a:endParaRPr lang="en-AU"/>
        </a:p>
      </dgm:t>
    </dgm:pt>
    <dgm:pt modelId="{B14126D6-4E00-4B61-B88E-1D908F65D742}" type="pres">
      <dgm:prSet presAssocID="{424E45A5-447B-4FEF-863F-8A7FBC9BC857}" presName="spNode" presStyleCnt="0"/>
      <dgm:spPr/>
    </dgm:pt>
    <dgm:pt modelId="{222492CB-2E63-4364-9EC4-2F00E5C8ED96}" type="pres">
      <dgm:prSet presAssocID="{691E3502-11CB-4AEE-B4FD-D6B69A9441D3}" presName="sibTrans" presStyleLbl="sibTrans1D1" presStyleIdx="2" presStyleCnt="4"/>
      <dgm:spPr/>
      <dgm:t>
        <a:bodyPr/>
        <a:lstStyle/>
        <a:p>
          <a:endParaRPr lang="en-AU"/>
        </a:p>
      </dgm:t>
    </dgm:pt>
    <dgm:pt modelId="{91A60665-2566-43A2-9648-4554609CA4F8}" type="pres">
      <dgm:prSet presAssocID="{4F1C4A64-B34E-4815-B026-7AFD7C5CD7ED}" presName="node" presStyleLbl="node1" presStyleIdx="3" presStyleCnt="4">
        <dgm:presLayoutVars>
          <dgm:bulletEnabled val="1"/>
        </dgm:presLayoutVars>
      </dgm:prSet>
      <dgm:spPr/>
      <dgm:t>
        <a:bodyPr/>
        <a:lstStyle/>
        <a:p>
          <a:endParaRPr lang="en-AU"/>
        </a:p>
      </dgm:t>
    </dgm:pt>
    <dgm:pt modelId="{297E1E82-1273-4428-B0BF-AAC40B5BB737}" type="pres">
      <dgm:prSet presAssocID="{4F1C4A64-B34E-4815-B026-7AFD7C5CD7ED}" presName="spNode" presStyleCnt="0"/>
      <dgm:spPr/>
    </dgm:pt>
    <dgm:pt modelId="{361B3551-069D-48B7-80C1-2D1D5605E4C1}" type="pres">
      <dgm:prSet presAssocID="{C56B1E55-DE6F-43D4-AABE-2143A4E3A171}" presName="sibTrans" presStyleLbl="sibTrans1D1" presStyleIdx="3" presStyleCnt="4"/>
      <dgm:spPr/>
      <dgm:t>
        <a:bodyPr/>
        <a:lstStyle/>
        <a:p>
          <a:endParaRPr lang="en-AU"/>
        </a:p>
      </dgm:t>
    </dgm:pt>
  </dgm:ptLst>
  <dgm:cxnLst>
    <dgm:cxn modelId="{C66736D9-0C03-4E66-969B-D41B011312C5}" type="presOf" srcId="{424E45A5-447B-4FEF-863F-8A7FBC9BC857}" destId="{580424E6-95A7-40C6-866D-F8EAE2F8A090}" srcOrd="0" destOrd="0" presId="urn:microsoft.com/office/officeart/2005/8/layout/cycle6"/>
    <dgm:cxn modelId="{529A4191-4BDF-477F-BDF6-CFA2B8E2FE37}" srcId="{6D6C5588-CF8E-434B-AAA3-50E6FACEE9E3}" destId="{424E45A5-447B-4FEF-863F-8A7FBC9BC857}" srcOrd="2" destOrd="0" parTransId="{E3931FC6-80E8-4DF3-8FD5-8A27A01BC6EE}" sibTransId="{691E3502-11CB-4AEE-B4FD-D6B69A9441D3}"/>
    <dgm:cxn modelId="{F8BD6BAB-19DD-4620-8395-3DE59E1729B0}" type="presOf" srcId="{6D6C5588-CF8E-434B-AAA3-50E6FACEE9E3}" destId="{67D144B8-C045-4285-A8D7-A28C6FA08876}" srcOrd="0" destOrd="0" presId="urn:microsoft.com/office/officeart/2005/8/layout/cycle6"/>
    <dgm:cxn modelId="{68BBD084-D077-4AD8-8737-D0480C0F5FE2}" type="presOf" srcId="{4F1C4A64-B34E-4815-B026-7AFD7C5CD7ED}" destId="{91A60665-2566-43A2-9648-4554609CA4F8}" srcOrd="0" destOrd="0" presId="urn:microsoft.com/office/officeart/2005/8/layout/cycle6"/>
    <dgm:cxn modelId="{71A1F2A2-826E-439C-97B0-8425978FB43C}" type="presOf" srcId="{E602F147-7E94-45C1-AE0D-D1DB9D3A6F1C}" destId="{4124FAEE-7C6C-40C0-8295-0C8C5E8E1595}" srcOrd="0" destOrd="0" presId="urn:microsoft.com/office/officeart/2005/8/layout/cycle6"/>
    <dgm:cxn modelId="{7B6413AE-5E21-430E-A394-9853817B46D6}" srcId="{6D6C5588-CF8E-434B-AAA3-50E6FACEE9E3}" destId="{4F1C4A64-B34E-4815-B026-7AFD7C5CD7ED}" srcOrd="3" destOrd="0" parTransId="{0BAD2DB9-59F2-4024-A0C3-E139F1B627EB}" sibTransId="{C56B1E55-DE6F-43D4-AABE-2143A4E3A171}"/>
    <dgm:cxn modelId="{81C7E145-2713-442F-A28A-84800383A070}" srcId="{6D6C5588-CF8E-434B-AAA3-50E6FACEE9E3}" destId="{D0524B83-1087-4A48-94FB-494FEA18A414}" srcOrd="0" destOrd="0" parTransId="{7B6F37CA-C524-4B2E-92D3-B46628CAEB01}" sibTransId="{E6ECF5FF-D9E1-4CAD-8348-148E295B1936}"/>
    <dgm:cxn modelId="{0E46D399-37CE-4852-A38C-CADFECEC2E96}" type="presOf" srcId="{E6ECF5FF-D9E1-4CAD-8348-148E295B1936}" destId="{37FE12CA-8121-4DFC-857D-1A2D5F979D1B}" srcOrd="0" destOrd="0" presId="urn:microsoft.com/office/officeart/2005/8/layout/cycle6"/>
    <dgm:cxn modelId="{20119CE3-3132-4813-B4E0-DE53AEBE250E}" type="presOf" srcId="{D0524B83-1087-4A48-94FB-494FEA18A414}" destId="{1BC0E678-297E-4BC0-A2B4-BB0479C37275}" srcOrd="0" destOrd="0" presId="urn:microsoft.com/office/officeart/2005/8/layout/cycle6"/>
    <dgm:cxn modelId="{2329BCB0-1789-4330-982D-4CD748195387}" type="presOf" srcId="{691E3502-11CB-4AEE-B4FD-D6B69A9441D3}" destId="{222492CB-2E63-4364-9EC4-2F00E5C8ED96}" srcOrd="0" destOrd="0" presId="urn:microsoft.com/office/officeart/2005/8/layout/cycle6"/>
    <dgm:cxn modelId="{2D9297F1-7F83-4422-A670-937C040ADB85}" srcId="{6D6C5588-CF8E-434B-AAA3-50E6FACEE9E3}" destId="{3E56981E-FC78-4B20-ABBD-D7BAEB596075}" srcOrd="1" destOrd="0" parTransId="{C71B8A9D-F28E-4051-BFF1-527B78233A9C}" sibTransId="{E602F147-7E94-45C1-AE0D-D1DB9D3A6F1C}"/>
    <dgm:cxn modelId="{7A46AF62-A748-474A-A28A-44DB469CA72C}" type="presOf" srcId="{C56B1E55-DE6F-43D4-AABE-2143A4E3A171}" destId="{361B3551-069D-48B7-80C1-2D1D5605E4C1}" srcOrd="0" destOrd="0" presId="urn:microsoft.com/office/officeart/2005/8/layout/cycle6"/>
    <dgm:cxn modelId="{69475C08-081E-4044-B68C-132B51DA3331}" type="presOf" srcId="{3E56981E-FC78-4B20-ABBD-D7BAEB596075}" destId="{D1B94C8E-EB87-478B-BE39-4E5DFCBE033F}" srcOrd="0" destOrd="0" presId="urn:microsoft.com/office/officeart/2005/8/layout/cycle6"/>
    <dgm:cxn modelId="{33A567DC-9892-4B16-9E7A-1190773E4A36}" type="presParOf" srcId="{67D144B8-C045-4285-A8D7-A28C6FA08876}" destId="{1BC0E678-297E-4BC0-A2B4-BB0479C37275}" srcOrd="0" destOrd="0" presId="urn:microsoft.com/office/officeart/2005/8/layout/cycle6"/>
    <dgm:cxn modelId="{63AA3015-C51F-4DF0-837B-AEAC5BD6BD8C}" type="presParOf" srcId="{67D144B8-C045-4285-A8D7-A28C6FA08876}" destId="{AFD6635E-C14D-409C-AD9B-9A0F4FDE5C27}" srcOrd="1" destOrd="0" presId="urn:microsoft.com/office/officeart/2005/8/layout/cycle6"/>
    <dgm:cxn modelId="{FE4EEC0B-69E0-4FD3-897B-35D1F4BA7993}" type="presParOf" srcId="{67D144B8-C045-4285-A8D7-A28C6FA08876}" destId="{37FE12CA-8121-4DFC-857D-1A2D5F979D1B}" srcOrd="2" destOrd="0" presId="urn:microsoft.com/office/officeart/2005/8/layout/cycle6"/>
    <dgm:cxn modelId="{29CF5273-4731-40F5-8867-1CF9E508DD66}" type="presParOf" srcId="{67D144B8-C045-4285-A8D7-A28C6FA08876}" destId="{D1B94C8E-EB87-478B-BE39-4E5DFCBE033F}" srcOrd="3" destOrd="0" presId="urn:microsoft.com/office/officeart/2005/8/layout/cycle6"/>
    <dgm:cxn modelId="{6602BB75-4B85-4C56-8CE1-927ACC6ECD4D}" type="presParOf" srcId="{67D144B8-C045-4285-A8D7-A28C6FA08876}" destId="{2E82B93C-6714-421F-943E-6E13207D3192}" srcOrd="4" destOrd="0" presId="urn:microsoft.com/office/officeart/2005/8/layout/cycle6"/>
    <dgm:cxn modelId="{E643C334-1EC2-4323-A4CE-83E5C648967A}" type="presParOf" srcId="{67D144B8-C045-4285-A8D7-A28C6FA08876}" destId="{4124FAEE-7C6C-40C0-8295-0C8C5E8E1595}" srcOrd="5" destOrd="0" presId="urn:microsoft.com/office/officeart/2005/8/layout/cycle6"/>
    <dgm:cxn modelId="{B832EFBC-A658-4393-994B-A42C0E7ACAC5}" type="presParOf" srcId="{67D144B8-C045-4285-A8D7-A28C6FA08876}" destId="{580424E6-95A7-40C6-866D-F8EAE2F8A090}" srcOrd="6" destOrd="0" presId="urn:microsoft.com/office/officeart/2005/8/layout/cycle6"/>
    <dgm:cxn modelId="{7AB197F9-9111-4B59-A7D8-AB35A6E46A48}" type="presParOf" srcId="{67D144B8-C045-4285-A8D7-A28C6FA08876}" destId="{B14126D6-4E00-4B61-B88E-1D908F65D742}" srcOrd="7" destOrd="0" presId="urn:microsoft.com/office/officeart/2005/8/layout/cycle6"/>
    <dgm:cxn modelId="{83E7FEAD-F359-4801-9DED-973D89A4EF84}" type="presParOf" srcId="{67D144B8-C045-4285-A8D7-A28C6FA08876}" destId="{222492CB-2E63-4364-9EC4-2F00E5C8ED96}" srcOrd="8" destOrd="0" presId="urn:microsoft.com/office/officeart/2005/8/layout/cycle6"/>
    <dgm:cxn modelId="{0110B60A-E462-457C-B248-E71B2CA4B611}" type="presParOf" srcId="{67D144B8-C045-4285-A8D7-A28C6FA08876}" destId="{91A60665-2566-43A2-9648-4554609CA4F8}" srcOrd="9" destOrd="0" presId="urn:microsoft.com/office/officeart/2005/8/layout/cycle6"/>
    <dgm:cxn modelId="{7DC2EA32-2C6C-461D-B3A7-1776676427AC}" type="presParOf" srcId="{67D144B8-C045-4285-A8D7-A28C6FA08876}" destId="{297E1E82-1273-4428-B0BF-AAC40B5BB737}" srcOrd="10" destOrd="0" presId="urn:microsoft.com/office/officeart/2005/8/layout/cycle6"/>
    <dgm:cxn modelId="{8CFBE90F-14CA-4F52-85B1-66ACBA262582}" type="presParOf" srcId="{67D144B8-C045-4285-A8D7-A28C6FA08876}" destId="{361B3551-069D-48B7-80C1-2D1D5605E4C1}" srcOrd="11"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175"/>
          </a:xfrm>
          <a:prstGeom prst="rect">
            <a:avLst/>
          </a:prstGeom>
        </p:spPr>
        <p:txBody>
          <a:bodyPr vert="horz" lIns="98984" tIns="49492" rIns="98984" bIns="49492" rtlCol="0"/>
          <a:lstStyle>
            <a:lvl1pPr algn="l">
              <a:defRPr sz="1300"/>
            </a:lvl1pPr>
          </a:lstStyle>
          <a:p>
            <a:endParaRPr lang="en-AU"/>
          </a:p>
        </p:txBody>
      </p:sp>
      <p:sp>
        <p:nvSpPr>
          <p:cNvPr id="3" name="Date Placeholder 2"/>
          <p:cNvSpPr>
            <a:spLocks noGrp="1"/>
          </p:cNvSpPr>
          <p:nvPr>
            <p:ph type="dt" sz="quarter" idx="1"/>
          </p:nvPr>
        </p:nvSpPr>
        <p:spPr>
          <a:xfrm>
            <a:off x="4021294" y="0"/>
            <a:ext cx="3076363" cy="511175"/>
          </a:xfrm>
          <a:prstGeom prst="rect">
            <a:avLst/>
          </a:prstGeom>
        </p:spPr>
        <p:txBody>
          <a:bodyPr vert="horz" lIns="98984" tIns="49492" rIns="98984" bIns="49492" rtlCol="0"/>
          <a:lstStyle>
            <a:lvl1pPr algn="r">
              <a:defRPr sz="1300"/>
            </a:lvl1pPr>
          </a:lstStyle>
          <a:p>
            <a:fld id="{7EE451B2-CCCF-4D26-9D0B-077F3618CB27}" type="datetimeFigureOut">
              <a:rPr lang="en-AU" smtClean="0"/>
              <a:t>27/06/2018</a:t>
            </a:fld>
            <a:endParaRPr lang="en-AU"/>
          </a:p>
        </p:txBody>
      </p:sp>
      <p:sp>
        <p:nvSpPr>
          <p:cNvPr id="4" name="Footer Placeholder 3"/>
          <p:cNvSpPr>
            <a:spLocks noGrp="1"/>
          </p:cNvSpPr>
          <p:nvPr>
            <p:ph type="ftr" sz="quarter" idx="2"/>
          </p:nvPr>
        </p:nvSpPr>
        <p:spPr>
          <a:xfrm>
            <a:off x="0" y="9710551"/>
            <a:ext cx="3076363" cy="511175"/>
          </a:xfrm>
          <a:prstGeom prst="rect">
            <a:avLst/>
          </a:prstGeom>
        </p:spPr>
        <p:txBody>
          <a:bodyPr vert="horz" lIns="98984" tIns="49492" rIns="98984" bIns="49492" rtlCol="0" anchor="b"/>
          <a:lstStyle>
            <a:lvl1pPr algn="l">
              <a:defRPr sz="1300"/>
            </a:lvl1pPr>
          </a:lstStyle>
          <a:p>
            <a:endParaRPr lang="en-AU"/>
          </a:p>
        </p:txBody>
      </p:sp>
      <p:sp>
        <p:nvSpPr>
          <p:cNvPr id="5" name="Slide Number Placeholder 4"/>
          <p:cNvSpPr>
            <a:spLocks noGrp="1"/>
          </p:cNvSpPr>
          <p:nvPr>
            <p:ph type="sldNum" sz="quarter" idx="3"/>
          </p:nvPr>
        </p:nvSpPr>
        <p:spPr>
          <a:xfrm>
            <a:off x="4021294" y="9710551"/>
            <a:ext cx="3076363" cy="511175"/>
          </a:xfrm>
          <a:prstGeom prst="rect">
            <a:avLst/>
          </a:prstGeom>
        </p:spPr>
        <p:txBody>
          <a:bodyPr vert="horz" lIns="98984" tIns="49492" rIns="98984" bIns="49492" rtlCol="0" anchor="b"/>
          <a:lstStyle>
            <a:lvl1pPr algn="r">
              <a:defRPr sz="1300"/>
            </a:lvl1pPr>
          </a:lstStyle>
          <a:p>
            <a:fld id="{F44B196C-B012-4E57-BE89-5E50568BC3CA}" type="slidenum">
              <a:rPr lang="en-AU" smtClean="0"/>
              <a:t>‹#›</a:t>
            </a:fld>
            <a:endParaRPr lang="en-AU"/>
          </a:p>
        </p:txBody>
      </p:sp>
    </p:spTree>
    <p:extLst>
      <p:ext uri="{BB962C8B-B14F-4D97-AF65-F5344CB8AC3E}">
        <p14:creationId xmlns:p14="http://schemas.microsoft.com/office/powerpoint/2010/main" val="40535077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175"/>
          </a:xfrm>
          <a:prstGeom prst="rect">
            <a:avLst/>
          </a:prstGeom>
        </p:spPr>
        <p:txBody>
          <a:bodyPr vert="horz" lIns="98984" tIns="49492" rIns="98984" bIns="49492" rtlCol="0"/>
          <a:lstStyle>
            <a:lvl1pPr algn="l">
              <a:defRPr sz="1300"/>
            </a:lvl1pPr>
          </a:lstStyle>
          <a:p>
            <a:endParaRPr lang="en-AU"/>
          </a:p>
        </p:txBody>
      </p:sp>
      <p:sp>
        <p:nvSpPr>
          <p:cNvPr id="3" name="Date Placeholder 2"/>
          <p:cNvSpPr>
            <a:spLocks noGrp="1"/>
          </p:cNvSpPr>
          <p:nvPr>
            <p:ph type="dt" idx="1"/>
          </p:nvPr>
        </p:nvSpPr>
        <p:spPr>
          <a:xfrm>
            <a:off x="4021294" y="0"/>
            <a:ext cx="3076363" cy="511175"/>
          </a:xfrm>
          <a:prstGeom prst="rect">
            <a:avLst/>
          </a:prstGeom>
        </p:spPr>
        <p:txBody>
          <a:bodyPr vert="horz" lIns="98984" tIns="49492" rIns="98984" bIns="49492" rtlCol="0"/>
          <a:lstStyle>
            <a:lvl1pPr algn="r">
              <a:defRPr sz="1300"/>
            </a:lvl1pPr>
          </a:lstStyle>
          <a:p>
            <a:fld id="{7E75EC38-17B9-4C2B-952A-43BE952A7FB0}" type="datetimeFigureOut">
              <a:rPr lang="en-AU" smtClean="0"/>
              <a:t>27/06/2018</a:t>
            </a:fld>
            <a:endParaRPr lang="en-AU"/>
          </a:p>
        </p:txBody>
      </p:sp>
      <p:sp>
        <p:nvSpPr>
          <p:cNvPr id="4" name="Slide Image Placeholder 3"/>
          <p:cNvSpPr>
            <a:spLocks noGrp="1" noRot="1" noChangeAspect="1"/>
          </p:cNvSpPr>
          <p:nvPr>
            <p:ph type="sldImg" idx="2"/>
          </p:nvPr>
        </p:nvSpPr>
        <p:spPr>
          <a:xfrm>
            <a:off x="993775" y="766763"/>
            <a:ext cx="5111750" cy="3833812"/>
          </a:xfrm>
          <a:prstGeom prst="rect">
            <a:avLst/>
          </a:prstGeom>
          <a:noFill/>
          <a:ln w="12700">
            <a:solidFill>
              <a:prstClr val="black"/>
            </a:solidFill>
          </a:ln>
        </p:spPr>
        <p:txBody>
          <a:bodyPr vert="horz" lIns="98984" tIns="49492" rIns="98984" bIns="49492" rtlCol="0" anchor="ctr"/>
          <a:lstStyle/>
          <a:p>
            <a:endParaRPr lang="en-AU"/>
          </a:p>
        </p:txBody>
      </p:sp>
      <p:sp>
        <p:nvSpPr>
          <p:cNvPr id="5" name="Notes Placeholder 4"/>
          <p:cNvSpPr>
            <a:spLocks noGrp="1"/>
          </p:cNvSpPr>
          <p:nvPr>
            <p:ph type="body" sz="quarter" idx="3"/>
          </p:nvPr>
        </p:nvSpPr>
        <p:spPr>
          <a:xfrm>
            <a:off x="709930" y="4856163"/>
            <a:ext cx="5679440" cy="4600575"/>
          </a:xfrm>
          <a:prstGeom prst="rect">
            <a:avLst/>
          </a:prstGeom>
        </p:spPr>
        <p:txBody>
          <a:bodyPr vert="horz" lIns="98984" tIns="49492" rIns="98984" bIns="4949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710551"/>
            <a:ext cx="3076363" cy="511175"/>
          </a:xfrm>
          <a:prstGeom prst="rect">
            <a:avLst/>
          </a:prstGeom>
        </p:spPr>
        <p:txBody>
          <a:bodyPr vert="horz" lIns="98984" tIns="49492" rIns="98984" bIns="49492" rtlCol="0" anchor="b"/>
          <a:lstStyle>
            <a:lvl1pPr algn="l">
              <a:defRPr sz="1300"/>
            </a:lvl1pPr>
          </a:lstStyle>
          <a:p>
            <a:endParaRPr lang="en-AU"/>
          </a:p>
        </p:txBody>
      </p:sp>
      <p:sp>
        <p:nvSpPr>
          <p:cNvPr id="7" name="Slide Number Placeholder 6"/>
          <p:cNvSpPr>
            <a:spLocks noGrp="1"/>
          </p:cNvSpPr>
          <p:nvPr>
            <p:ph type="sldNum" sz="quarter" idx="5"/>
          </p:nvPr>
        </p:nvSpPr>
        <p:spPr>
          <a:xfrm>
            <a:off x="4021294" y="9710551"/>
            <a:ext cx="3076363" cy="511175"/>
          </a:xfrm>
          <a:prstGeom prst="rect">
            <a:avLst/>
          </a:prstGeom>
        </p:spPr>
        <p:txBody>
          <a:bodyPr vert="horz" lIns="98984" tIns="49492" rIns="98984" bIns="49492" rtlCol="0" anchor="b"/>
          <a:lstStyle>
            <a:lvl1pPr algn="r">
              <a:defRPr sz="1300"/>
            </a:lvl1pPr>
          </a:lstStyle>
          <a:p>
            <a:fld id="{D33DEF03-8AEE-4FB1-A7C0-7790F4BDCEA2}" type="slidenum">
              <a:rPr lang="en-AU" smtClean="0"/>
              <a:t>‹#›</a:t>
            </a:fld>
            <a:endParaRPr lang="en-AU"/>
          </a:p>
        </p:txBody>
      </p:sp>
    </p:spTree>
    <p:extLst>
      <p:ext uri="{BB962C8B-B14F-4D97-AF65-F5344CB8AC3E}">
        <p14:creationId xmlns:p14="http://schemas.microsoft.com/office/powerpoint/2010/main" val="1595032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33DEF03-8AEE-4FB1-A7C0-7790F4BDCEA2}" type="slidenum">
              <a:rPr lang="en-AU" smtClean="0"/>
              <a:t>1</a:t>
            </a:fld>
            <a:endParaRPr lang="en-AU"/>
          </a:p>
        </p:txBody>
      </p:sp>
    </p:spTree>
    <p:extLst>
      <p:ext uri="{BB962C8B-B14F-4D97-AF65-F5344CB8AC3E}">
        <p14:creationId xmlns:p14="http://schemas.microsoft.com/office/powerpoint/2010/main" val="3457522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The answer isn’t really the point; it is how we approach the ‘technology question’</a:t>
            </a:r>
          </a:p>
        </p:txBody>
      </p:sp>
      <p:sp>
        <p:nvSpPr>
          <p:cNvPr id="4" name="Slide Number Placeholder 3"/>
          <p:cNvSpPr>
            <a:spLocks noGrp="1"/>
          </p:cNvSpPr>
          <p:nvPr>
            <p:ph type="sldNum" sz="quarter" idx="10"/>
          </p:nvPr>
        </p:nvSpPr>
        <p:spPr/>
        <p:txBody>
          <a:bodyPr/>
          <a:lstStyle/>
          <a:p>
            <a:fld id="{D33DEF03-8AEE-4FB1-A7C0-7790F4BDCEA2}" type="slidenum">
              <a:rPr lang="en-AU" smtClean="0"/>
              <a:t>5</a:t>
            </a:fld>
            <a:endParaRPr lang="en-AU"/>
          </a:p>
        </p:txBody>
      </p:sp>
    </p:spTree>
    <p:extLst>
      <p:ext uri="{BB962C8B-B14F-4D97-AF65-F5344CB8AC3E}">
        <p14:creationId xmlns:p14="http://schemas.microsoft.com/office/powerpoint/2010/main" val="3680684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Technology is an ongoing process in which as ‘tools’ are used they create the processes and systems that further increase efficiency.</a:t>
            </a:r>
            <a:r>
              <a:rPr lang="en-AU" baseline="0" dirty="0" smtClean="0"/>
              <a:t> </a:t>
            </a:r>
            <a:endParaRPr lang="en-AU" dirty="0"/>
          </a:p>
        </p:txBody>
      </p:sp>
      <p:sp>
        <p:nvSpPr>
          <p:cNvPr id="4" name="Slide Number Placeholder 3"/>
          <p:cNvSpPr>
            <a:spLocks noGrp="1"/>
          </p:cNvSpPr>
          <p:nvPr>
            <p:ph type="sldNum" sz="quarter" idx="10"/>
          </p:nvPr>
        </p:nvSpPr>
        <p:spPr/>
        <p:txBody>
          <a:bodyPr/>
          <a:lstStyle/>
          <a:p>
            <a:fld id="{D33DEF03-8AEE-4FB1-A7C0-7790F4BDCEA2}" type="slidenum">
              <a:rPr lang="en-AU" smtClean="0"/>
              <a:t>7</a:t>
            </a:fld>
            <a:endParaRPr lang="en-AU"/>
          </a:p>
        </p:txBody>
      </p:sp>
    </p:spTree>
    <p:extLst>
      <p:ext uri="{BB962C8B-B14F-4D97-AF65-F5344CB8AC3E}">
        <p14:creationId xmlns:p14="http://schemas.microsoft.com/office/powerpoint/2010/main" val="1572028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33DEF03-8AEE-4FB1-A7C0-7790F4BDCEA2}" type="slidenum">
              <a:rPr lang="en-AU" smtClean="0"/>
              <a:t>8</a:t>
            </a:fld>
            <a:endParaRPr lang="en-AU"/>
          </a:p>
        </p:txBody>
      </p:sp>
    </p:spTree>
    <p:extLst>
      <p:ext uri="{BB962C8B-B14F-4D97-AF65-F5344CB8AC3E}">
        <p14:creationId xmlns:p14="http://schemas.microsoft.com/office/powerpoint/2010/main" val="3118383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Three ways in which law is disrupted. The ‘three legal disrupts’ is a framework</a:t>
            </a:r>
            <a:r>
              <a:rPr lang="en-AU" baseline="0" dirty="0" smtClean="0"/>
              <a:t> for conceptualising the different domains of the law that are effected by technology.</a:t>
            </a:r>
            <a:r>
              <a:rPr lang="en-AU" dirty="0" smtClean="0"/>
              <a:t> </a:t>
            </a:r>
            <a:endParaRPr lang="en-AU" dirty="0"/>
          </a:p>
        </p:txBody>
      </p:sp>
      <p:sp>
        <p:nvSpPr>
          <p:cNvPr id="4" name="Slide Number Placeholder 3"/>
          <p:cNvSpPr>
            <a:spLocks noGrp="1"/>
          </p:cNvSpPr>
          <p:nvPr>
            <p:ph type="sldNum" sz="quarter" idx="10"/>
          </p:nvPr>
        </p:nvSpPr>
        <p:spPr/>
        <p:txBody>
          <a:bodyPr/>
          <a:lstStyle/>
          <a:p>
            <a:fld id="{D33DEF03-8AEE-4FB1-A7C0-7790F4BDCEA2}" type="slidenum">
              <a:rPr lang="en-AU" smtClean="0"/>
              <a:t>15</a:t>
            </a:fld>
            <a:endParaRPr lang="en-AU"/>
          </a:p>
        </p:txBody>
      </p:sp>
    </p:spTree>
    <p:extLst>
      <p:ext uri="{BB962C8B-B14F-4D97-AF65-F5344CB8AC3E}">
        <p14:creationId xmlns:p14="http://schemas.microsoft.com/office/powerpoint/2010/main" val="369451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33DEF03-8AEE-4FB1-A7C0-7790F4BDCEA2}" type="slidenum">
              <a:rPr lang="en-AU" smtClean="0"/>
              <a:t>23</a:t>
            </a:fld>
            <a:endParaRPr lang="en-AU"/>
          </a:p>
        </p:txBody>
      </p:sp>
    </p:spTree>
    <p:extLst>
      <p:ext uri="{BB962C8B-B14F-4D97-AF65-F5344CB8AC3E}">
        <p14:creationId xmlns:p14="http://schemas.microsoft.com/office/powerpoint/2010/main" val="991767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33DEF03-8AEE-4FB1-A7C0-7790F4BDCEA2}" type="slidenum">
              <a:rPr lang="en-AU" smtClean="0"/>
              <a:t>24</a:t>
            </a:fld>
            <a:endParaRPr lang="en-AU"/>
          </a:p>
        </p:txBody>
      </p:sp>
    </p:spTree>
    <p:extLst>
      <p:ext uri="{BB962C8B-B14F-4D97-AF65-F5344CB8AC3E}">
        <p14:creationId xmlns:p14="http://schemas.microsoft.com/office/powerpoint/2010/main" val="203483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33DEF03-8AEE-4FB1-A7C0-7790F4BDCEA2}" type="slidenum">
              <a:rPr lang="en-AU" smtClean="0"/>
              <a:t>25</a:t>
            </a:fld>
            <a:endParaRPr lang="en-AU"/>
          </a:p>
        </p:txBody>
      </p:sp>
    </p:spTree>
    <p:extLst>
      <p:ext uri="{BB962C8B-B14F-4D97-AF65-F5344CB8AC3E}">
        <p14:creationId xmlns:p14="http://schemas.microsoft.com/office/powerpoint/2010/main" val="25703029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D33DEF03-8AEE-4FB1-A7C0-7790F4BDCEA2}" type="slidenum">
              <a:rPr lang="en-AU" smtClean="0"/>
              <a:t>26</a:t>
            </a:fld>
            <a:endParaRPr lang="en-AU"/>
          </a:p>
        </p:txBody>
      </p:sp>
    </p:spTree>
    <p:extLst>
      <p:ext uri="{BB962C8B-B14F-4D97-AF65-F5344CB8AC3E}">
        <p14:creationId xmlns:p14="http://schemas.microsoft.com/office/powerpoint/2010/main" val="25148401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122" name="Picture 2" descr="S:\Marketing\Brand\Logo refresh - 2012\PowerPoint Template\Powerpoint jpgs\COL_powerpoint v11.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1877" y="0"/>
            <a:ext cx="9282389" cy="688538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85800" y="2130425"/>
            <a:ext cx="7772400" cy="1470025"/>
          </a:xfrm>
        </p:spPr>
        <p:txBody>
          <a:bodyPr/>
          <a:lstStyle>
            <a:lvl1pPr>
              <a:defRPr b="1">
                <a:solidFill>
                  <a:schemeClr val="bg1"/>
                </a:solidFill>
                <a:latin typeface="Arial" pitchFamily="34" charset="0"/>
                <a:cs typeface="Arial" pitchFamily="34" charset="0"/>
              </a:defRPr>
            </a:lvl1pPr>
          </a:lstStyle>
          <a:p>
            <a:r>
              <a:rPr lang="en-US" dirty="0" smtClean="0"/>
              <a:t>Click to edit Master title style</a:t>
            </a:r>
            <a:endParaRPr lang="en-AU"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sp>
        <p:nvSpPr>
          <p:cNvPr id="4" name="Date Placeholder 3"/>
          <p:cNvSpPr>
            <a:spLocks noGrp="1"/>
          </p:cNvSpPr>
          <p:nvPr>
            <p:ph type="dt" sz="half" idx="10"/>
          </p:nvPr>
        </p:nvSpPr>
        <p:spPr/>
        <p:txBody>
          <a:bodyPr/>
          <a:lstStyle/>
          <a:p>
            <a:fld id="{DBB9AB20-F4BD-499F-B4BC-E6D6589E2581}" type="datetimeFigureOut">
              <a:rPr lang="en-AU" smtClean="0"/>
              <a:t>27/06/2018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9898F78-27AF-492E-9F6A-5327AF77DD3B}" type="slidenum">
              <a:rPr lang="en-AU" smtClean="0"/>
              <a:t>‹#›</a:t>
            </a:fld>
            <a:endParaRPr lang="en-AU"/>
          </a:p>
        </p:txBody>
      </p:sp>
    </p:spTree>
    <p:extLst>
      <p:ext uri="{BB962C8B-B14F-4D97-AF65-F5344CB8AC3E}">
        <p14:creationId xmlns:p14="http://schemas.microsoft.com/office/powerpoint/2010/main" val="12011155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chemeClr val="tx1">
                    <a:lumMod val="65000"/>
                    <a:lumOff val="35000"/>
                  </a:schemeClr>
                </a:solidFill>
                <a:latin typeface="Arial" pitchFamily="34" charset="0"/>
                <a:cs typeface="Arial" pitchFamily="34" charset="0"/>
              </a:defRPr>
            </a:lvl1p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1pPr>
              <a:defRPr sz="2800">
                <a:solidFill>
                  <a:schemeClr val="tx1">
                    <a:lumMod val="65000"/>
                    <a:lumOff val="35000"/>
                  </a:schemeClr>
                </a:solidFill>
                <a:latin typeface="Arial" pitchFamily="34" charset="0"/>
                <a:cs typeface="Arial" pitchFamily="34" charset="0"/>
              </a:defRPr>
            </a:lvl1pPr>
            <a:lvl2pPr>
              <a:defRPr sz="2400">
                <a:solidFill>
                  <a:schemeClr val="tx1">
                    <a:lumMod val="65000"/>
                    <a:lumOff val="35000"/>
                  </a:schemeClr>
                </a:solidFill>
                <a:latin typeface="Arial" pitchFamily="34" charset="0"/>
                <a:cs typeface="Arial" pitchFamily="34" charset="0"/>
              </a:defRPr>
            </a:lvl2pPr>
            <a:lvl3pPr>
              <a:defRPr sz="2000">
                <a:solidFill>
                  <a:schemeClr val="tx1">
                    <a:lumMod val="65000"/>
                    <a:lumOff val="35000"/>
                  </a:schemeClr>
                </a:solidFill>
                <a:latin typeface="Arial" pitchFamily="34" charset="0"/>
                <a:cs typeface="Arial" pitchFamily="34" charset="0"/>
              </a:defRPr>
            </a:lvl3pPr>
            <a:lvl4pPr>
              <a:defRPr>
                <a:solidFill>
                  <a:schemeClr val="tx1">
                    <a:lumMod val="65000"/>
                    <a:lumOff val="35000"/>
                  </a:schemeClr>
                </a:solidFill>
                <a:latin typeface="Arial" pitchFamily="34" charset="0"/>
                <a:cs typeface="Arial" pitchFamily="34" charset="0"/>
              </a:defRPr>
            </a:lvl4pPr>
            <a:lvl5pPr>
              <a:defRPr>
                <a:solidFill>
                  <a:schemeClr val="tx1">
                    <a:lumMod val="65000"/>
                    <a:lumOff val="35000"/>
                  </a:schemeClr>
                </a:solidFill>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10"/>
          </p:nvPr>
        </p:nvSpPr>
        <p:spPr/>
        <p:txBody>
          <a:bodyPr/>
          <a:lstStyle/>
          <a:p>
            <a:fld id="{DBB9AB20-F4BD-499F-B4BC-E6D6589E2581}" type="datetimeFigureOut">
              <a:rPr lang="en-AU" smtClean="0"/>
              <a:t>27/06/2018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49898F78-27AF-492E-9F6A-5327AF77DD3B}" type="slidenum">
              <a:rPr lang="en-AU" smtClean="0"/>
              <a:t>‹#›</a:t>
            </a:fld>
            <a:endParaRPr lang="en-AU"/>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763" y="5864332"/>
            <a:ext cx="9201275" cy="1021052"/>
          </a:xfrm>
          <a:prstGeom prst="rect">
            <a:avLst/>
          </a:prstGeom>
        </p:spPr>
      </p:pic>
    </p:spTree>
    <p:extLst>
      <p:ext uri="{BB962C8B-B14F-4D97-AF65-F5344CB8AC3E}">
        <p14:creationId xmlns:p14="http://schemas.microsoft.com/office/powerpoint/2010/main" val="184485831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1173"/>
          <a:stretch/>
        </p:blipFill>
        <p:spPr>
          <a:xfrm>
            <a:off x="0" y="-4763"/>
            <a:ext cx="9144000" cy="6863229"/>
          </a:xfrm>
          <a:prstGeom prst="rect">
            <a:avLst/>
          </a:prstGeom>
        </p:spPr>
      </p:pic>
      <p:sp>
        <p:nvSpPr>
          <p:cNvPr id="4" name="Title 1"/>
          <p:cNvSpPr>
            <a:spLocks noGrp="1"/>
          </p:cNvSpPr>
          <p:nvPr>
            <p:ph type="ctrTitle"/>
          </p:nvPr>
        </p:nvSpPr>
        <p:spPr>
          <a:xfrm>
            <a:off x="685800" y="2130425"/>
            <a:ext cx="7772400" cy="1470025"/>
          </a:xfrm>
        </p:spPr>
        <p:txBody>
          <a:bodyPr/>
          <a:lstStyle>
            <a:lvl1pPr>
              <a:defRPr b="1">
                <a:solidFill>
                  <a:schemeClr val="tx1">
                    <a:lumMod val="65000"/>
                    <a:lumOff val="35000"/>
                  </a:schemeClr>
                </a:solidFill>
                <a:latin typeface="Arial" pitchFamily="34" charset="0"/>
                <a:cs typeface="Arial" pitchFamily="34" charset="0"/>
              </a:defRPr>
            </a:lvl1pPr>
          </a:lstStyle>
          <a:p>
            <a:r>
              <a:rPr lang="en-US" dirty="0" smtClean="0"/>
              <a:t>Click to edit Master title style</a:t>
            </a:r>
            <a:endParaRPr lang="en-AU" dirty="0"/>
          </a:p>
        </p:txBody>
      </p:sp>
      <p:sp>
        <p:nvSpPr>
          <p:cNvPr id="5" name="Subtitle 2"/>
          <p:cNvSpPr>
            <a:spLocks noGrp="1"/>
          </p:cNvSpPr>
          <p:nvPr>
            <p:ph type="subTitle" idx="1"/>
          </p:nvPr>
        </p:nvSpPr>
        <p:spPr>
          <a:xfrm>
            <a:off x="1371600" y="3886200"/>
            <a:ext cx="6400800" cy="1752600"/>
          </a:xfrm>
        </p:spPr>
        <p:txBody>
          <a:bodyPr/>
          <a:lstStyle>
            <a:lvl1pPr marL="0" indent="0" algn="ctr">
              <a:buNone/>
              <a:defRPr>
                <a:solidFill>
                  <a:schemeClr val="tx1">
                    <a:lumMod val="65000"/>
                    <a:lumOff val="3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AU" dirty="0"/>
          </a:p>
        </p:txBody>
      </p:sp>
    </p:spTree>
    <p:extLst>
      <p:ext uri="{BB962C8B-B14F-4D97-AF65-F5344CB8AC3E}">
        <p14:creationId xmlns:p14="http://schemas.microsoft.com/office/powerpoint/2010/main" val="10071904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B9AB20-F4BD-499F-B4BC-E6D6589E2581}" type="datetimeFigureOut">
              <a:rPr lang="en-AU" smtClean="0"/>
              <a:t>27/06/2018</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898F78-27AF-492E-9F6A-5327AF77DD3B}" type="slidenum">
              <a:rPr lang="en-AU" smtClean="0"/>
              <a:t>‹#›</a:t>
            </a:fld>
            <a:endParaRPr lang="en-AU"/>
          </a:p>
        </p:txBody>
      </p:sp>
    </p:spTree>
    <p:extLst>
      <p:ext uri="{BB962C8B-B14F-4D97-AF65-F5344CB8AC3E}">
        <p14:creationId xmlns:p14="http://schemas.microsoft.com/office/powerpoint/2010/main" val="1126694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lumMod val="50000"/>
              <a:lumOff val="50000"/>
            </a:schemeClr>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50000"/>
              <a:lumOff val="50000"/>
            </a:schemeClr>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lumMod val="50000"/>
              <a:lumOff val="50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lumMod val="50000"/>
              <a:lumOff val="50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lumMod val="50000"/>
              <a:lumOff val="50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lumMod val="50000"/>
              <a:lumOff val="50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AU" dirty="0" smtClean="0"/>
              <a:t>Technology, Law and</a:t>
            </a:r>
            <a:br>
              <a:rPr lang="en-AU" dirty="0" smtClean="0"/>
            </a:br>
            <a:r>
              <a:rPr lang="en-AU" dirty="0" smtClean="0"/>
              <a:t>New Ethics.</a:t>
            </a:r>
            <a:endParaRPr lang="en-AU" dirty="0"/>
          </a:p>
        </p:txBody>
      </p:sp>
      <p:sp>
        <p:nvSpPr>
          <p:cNvPr id="5" name="Subtitle 4"/>
          <p:cNvSpPr>
            <a:spLocks noGrp="1"/>
          </p:cNvSpPr>
          <p:nvPr>
            <p:ph type="subTitle" idx="1"/>
          </p:nvPr>
        </p:nvSpPr>
        <p:spPr>
          <a:xfrm>
            <a:off x="1371600" y="4581128"/>
            <a:ext cx="6400800" cy="982960"/>
          </a:xfrm>
        </p:spPr>
        <p:txBody>
          <a:bodyPr>
            <a:normAutofit fontScale="92500" lnSpcReduction="20000"/>
          </a:bodyPr>
          <a:lstStyle/>
          <a:p>
            <a:r>
              <a:rPr lang="en-AU" dirty="0" smtClean="0"/>
              <a:t>Fabian Horton</a:t>
            </a:r>
          </a:p>
          <a:p>
            <a:r>
              <a:rPr lang="en-AU" dirty="0" smtClean="0"/>
              <a:t>    @</a:t>
            </a:r>
            <a:r>
              <a:rPr lang="en-AU" dirty="0" err="1" smtClean="0"/>
              <a:t>fabianhorton</a:t>
            </a:r>
            <a:endParaRPr lang="en-AU" dirty="0" smtClean="0"/>
          </a:p>
          <a:p>
            <a:endParaRPr lang="en-AU"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87824" y="5013176"/>
            <a:ext cx="482144" cy="481350"/>
          </a:xfrm>
          <a:prstGeom prst="rect">
            <a:avLst/>
          </a:prstGeom>
        </p:spPr>
      </p:pic>
    </p:spTree>
    <p:extLst>
      <p:ext uri="{BB962C8B-B14F-4D97-AF65-F5344CB8AC3E}">
        <p14:creationId xmlns:p14="http://schemas.microsoft.com/office/powerpoint/2010/main" val="42817101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 tech autonomous?</a:t>
            </a:r>
            <a:endParaRPr lang="en-AU" dirty="0"/>
          </a:p>
        </p:txBody>
      </p:sp>
      <p:sp>
        <p:nvSpPr>
          <p:cNvPr id="3" name="Content Placeholder 2"/>
          <p:cNvSpPr>
            <a:spLocks noGrp="1"/>
          </p:cNvSpPr>
          <p:nvPr>
            <p:ph idx="1"/>
          </p:nvPr>
        </p:nvSpPr>
        <p:spPr/>
        <p:txBody>
          <a:bodyPr/>
          <a:lstStyle/>
          <a:p>
            <a:r>
              <a:rPr lang="en-AU" dirty="0" smtClean="0"/>
              <a:t>What is the driving force in social change; technology or humans?</a:t>
            </a:r>
          </a:p>
          <a:p>
            <a:endParaRPr lang="en-AU" dirty="0"/>
          </a:p>
          <a:p>
            <a:r>
              <a:rPr lang="en-AU" dirty="0" smtClean="0"/>
              <a:t>This is a question about the relationship between humans and technology.</a:t>
            </a:r>
          </a:p>
          <a:p>
            <a:endParaRPr lang="en-AU" dirty="0"/>
          </a:p>
          <a:p>
            <a:r>
              <a:rPr lang="en-AU" dirty="0" smtClean="0"/>
              <a:t>It deals with social change. (Technological Determinism)</a:t>
            </a:r>
          </a:p>
          <a:p>
            <a:endParaRPr lang="en-AU" dirty="0"/>
          </a:p>
          <a:p>
            <a:pPr marL="0" indent="0">
              <a:buNone/>
            </a:pPr>
            <a:endParaRPr lang="en-AU" dirty="0"/>
          </a:p>
        </p:txBody>
      </p:sp>
    </p:spTree>
    <p:extLst>
      <p:ext uri="{BB962C8B-B14F-4D97-AF65-F5344CB8AC3E}">
        <p14:creationId xmlns:p14="http://schemas.microsoft.com/office/powerpoint/2010/main" val="363160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fhorton\AppData\Local\Microsoft\Windows\INetCache\Content.Word\Theories of Technology and Society.jpg"/>
          <p:cNvPicPr/>
          <p:nvPr/>
        </p:nvPicPr>
        <p:blipFill rotWithShape="1">
          <a:blip r:embed="rId2">
            <a:extLst>
              <a:ext uri="{28A0092B-C50C-407E-A947-70E740481C1C}">
                <a14:useLocalDpi xmlns:a14="http://schemas.microsoft.com/office/drawing/2010/main" val="0"/>
              </a:ext>
            </a:extLst>
          </a:blip>
          <a:srcRect b="5948"/>
          <a:stretch/>
        </p:blipFill>
        <p:spPr bwMode="auto">
          <a:xfrm>
            <a:off x="1187624" y="1052736"/>
            <a:ext cx="6408712" cy="396044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73287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AU" dirty="0"/>
          </a:p>
        </p:txBody>
      </p:sp>
      <p:sp>
        <p:nvSpPr>
          <p:cNvPr id="3" name="Content Placeholder 2"/>
          <p:cNvSpPr>
            <a:spLocks noGrp="1"/>
          </p:cNvSpPr>
          <p:nvPr>
            <p:ph idx="1"/>
          </p:nvPr>
        </p:nvSpPr>
        <p:spPr>
          <a:xfrm>
            <a:off x="899592" y="1600200"/>
            <a:ext cx="7787208" cy="4525963"/>
          </a:xfrm>
        </p:spPr>
        <p:txBody>
          <a:bodyPr/>
          <a:lstStyle/>
          <a:p>
            <a:pPr marL="0" indent="0">
              <a:buNone/>
            </a:pPr>
            <a:r>
              <a:rPr lang="en-AU" dirty="0" smtClean="0"/>
              <a:t>“Technology </a:t>
            </a:r>
            <a:r>
              <a:rPr lang="en-AU" dirty="0"/>
              <a:t>leads a double life, one which conforms to the intentions of designers and interests of power and another which contradicts them—proceeding behind the backs of their architects to yield unintended consequences and unintended </a:t>
            </a:r>
            <a:r>
              <a:rPr lang="en-AU" dirty="0" smtClean="0"/>
              <a:t>possibilities.”</a:t>
            </a:r>
            <a:endParaRPr lang="en-AU" dirty="0"/>
          </a:p>
          <a:p>
            <a:pPr marL="0" indent="0" algn="r">
              <a:buNone/>
            </a:pPr>
            <a:r>
              <a:rPr lang="en-AU" dirty="0"/>
              <a:t>Jacques </a:t>
            </a:r>
            <a:r>
              <a:rPr lang="en-AU" dirty="0" err="1"/>
              <a:t>Ellul</a:t>
            </a:r>
            <a:endParaRPr lang="en-AU" dirty="0"/>
          </a:p>
          <a:p>
            <a:endParaRPr lang="en-AU" dirty="0"/>
          </a:p>
        </p:txBody>
      </p:sp>
    </p:spTree>
    <p:extLst>
      <p:ext uri="{BB962C8B-B14F-4D97-AF65-F5344CB8AC3E}">
        <p14:creationId xmlns:p14="http://schemas.microsoft.com/office/powerpoint/2010/main" val="7061722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Thought exercises</a:t>
            </a:r>
            <a:endParaRPr lang="en-AU" dirty="0"/>
          </a:p>
        </p:txBody>
      </p:sp>
      <p:sp>
        <p:nvSpPr>
          <p:cNvPr id="3" name="Content Placeholder 2"/>
          <p:cNvSpPr>
            <a:spLocks noGrp="1"/>
          </p:cNvSpPr>
          <p:nvPr>
            <p:ph idx="1"/>
          </p:nvPr>
        </p:nvSpPr>
        <p:spPr/>
        <p:txBody>
          <a:bodyPr/>
          <a:lstStyle/>
          <a:p>
            <a:r>
              <a:rPr lang="en-AU" dirty="0" smtClean="0"/>
              <a:t>Does Facebook change the way we relate to each other or does the way we relate to each other determine what becomes popular in Facebook?</a:t>
            </a:r>
          </a:p>
          <a:p>
            <a:endParaRPr lang="en-AU" dirty="0"/>
          </a:p>
          <a:p>
            <a:r>
              <a:rPr lang="en-AU" dirty="0" smtClean="0"/>
              <a:t>Has LinkedIn changed business networking?</a:t>
            </a:r>
          </a:p>
          <a:p>
            <a:endParaRPr lang="en-AU" dirty="0"/>
          </a:p>
          <a:p>
            <a:r>
              <a:rPr lang="en-AU" dirty="0" smtClean="0"/>
              <a:t>Does hyperconnectivity change the way we think?</a:t>
            </a:r>
            <a:endParaRPr lang="en-AU" dirty="0"/>
          </a:p>
        </p:txBody>
      </p:sp>
    </p:spTree>
    <p:extLst>
      <p:ext uri="{BB962C8B-B14F-4D97-AF65-F5344CB8AC3E}">
        <p14:creationId xmlns:p14="http://schemas.microsoft.com/office/powerpoint/2010/main" val="2833296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AU" dirty="0" smtClean="0"/>
              <a:t>Law Tech Domains</a:t>
            </a:r>
            <a:endParaRPr lang="en-AU" dirty="0"/>
          </a:p>
        </p:txBody>
      </p:sp>
      <p:sp>
        <p:nvSpPr>
          <p:cNvPr id="5" name="Subtitle 4"/>
          <p:cNvSpPr>
            <a:spLocks noGrp="1"/>
          </p:cNvSpPr>
          <p:nvPr>
            <p:ph type="subTitle" idx="1"/>
          </p:nvPr>
        </p:nvSpPr>
        <p:spPr/>
        <p:txBody>
          <a:bodyPr/>
          <a:lstStyle/>
          <a:p>
            <a:endParaRPr lang="en-AU"/>
          </a:p>
        </p:txBody>
      </p:sp>
    </p:spTree>
    <p:extLst>
      <p:ext uri="{BB962C8B-B14F-4D97-AF65-F5344CB8AC3E}">
        <p14:creationId xmlns:p14="http://schemas.microsoft.com/office/powerpoint/2010/main" val="26800011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2067841" y="667055"/>
            <a:ext cx="5091841" cy="4803809"/>
            <a:chOff x="2051720" y="980728"/>
            <a:chExt cx="5091841" cy="4803809"/>
          </a:xfrm>
        </p:grpSpPr>
        <p:grpSp>
          <p:nvGrpSpPr>
            <p:cNvPr id="4" name="Group 3"/>
            <p:cNvGrpSpPr/>
            <p:nvPr/>
          </p:nvGrpSpPr>
          <p:grpSpPr>
            <a:xfrm>
              <a:off x="3235092" y="980728"/>
              <a:ext cx="2715577" cy="2715577"/>
              <a:chOff x="2757011" y="56574"/>
              <a:chExt cx="2715577" cy="2715577"/>
            </a:xfrm>
          </p:grpSpPr>
          <p:sp>
            <p:nvSpPr>
              <p:cNvPr id="11" name="Oval 10"/>
              <p:cNvSpPr/>
              <p:nvPr/>
            </p:nvSpPr>
            <p:spPr>
              <a:xfrm>
                <a:off x="2757011" y="56574"/>
                <a:ext cx="2715577" cy="2715577"/>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12" name="Oval 4"/>
              <p:cNvSpPr/>
              <p:nvPr/>
            </p:nvSpPr>
            <p:spPr>
              <a:xfrm>
                <a:off x="3139970" y="803357"/>
                <a:ext cx="1991423" cy="1222010"/>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r>
                  <a:rPr lang="en-AU" sz="3000" kern="1200" dirty="0" smtClean="0"/>
                  <a:t>Legal Code Disrupt</a:t>
                </a:r>
                <a:endParaRPr lang="en-AU" sz="3000" kern="1200" dirty="0"/>
              </a:p>
            </p:txBody>
          </p:sp>
        </p:grpSp>
        <p:grpSp>
          <p:nvGrpSpPr>
            <p:cNvPr id="5" name="Group 4"/>
            <p:cNvGrpSpPr/>
            <p:nvPr/>
          </p:nvGrpSpPr>
          <p:grpSpPr>
            <a:xfrm>
              <a:off x="4427984" y="3068960"/>
              <a:ext cx="2715577" cy="2715577"/>
              <a:chOff x="3736882" y="1753810"/>
              <a:chExt cx="2715577" cy="2715577"/>
            </a:xfrm>
          </p:grpSpPr>
          <p:sp>
            <p:nvSpPr>
              <p:cNvPr id="9" name="Oval 8"/>
              <p:cNvSpPr/>
              <p:nvPr/>
            </p:nvSpPr>
            <p:spPr>
              <a:xfrm>
                <a:off x="3736882" y="1753810"/>
                <a:ext cx="2715577" cy="2715577"/>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10" name="Oval 6"/>
              <p:cNvSpPr/>
              <p:nvPr/>
            </p:nvSpPr>
            <p:spPr>
              <a:xfrm>
                <a:off x="4279997" y="2364813"/>
                <a:ext cx="1629346" cy="1493567"/>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r>
                  <a:rPr lang="en-AU" sz="3000" kern="1200" dirty="0" smtClean="0"/>
                  <a:t>Legal Culture Disrupt</a:t>
                </a:r>
                <a:endParaRPr lang="en-AU" sz="3000" kern="1200" dirty="0"/>
              </a:p>
            </p:txBody>
          </p:sp>
        </p:grpSp>
        <p:grpSp>
          <p:nvGrpSpPr>
            <p:cNvPr id="6" name="Group 5"/>
            <p:cNvGrpSpPr/>
            <p:nvPr/>
          </p:nvGrpSpPr>
          <p:grpSpPr>
            <a:xfrm>
              <a:off x="2051720" y="3068960"/>
              <a:ext cx="2715577" cy="2715577"/>
              <a:chOff x="1777140" y="1753810"/>
              <a:chExt cx="2715577" cy="2715577"/>
            </a:xfrm>
          </p:grpSpPr>
          <p:sp>
            <p:nvSpPr>
              <p:cNvPr id="7" name="Oval 6"/>
              <p:cNvSpPr/>
              <p:nvPr/>
            </p:nvSpPr>
            <p:spPr>
              <a:xfrm>
                <a:off x="1777140" y="1753810"/>
                <a:ext cx="2715577" cy="2715577"/>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8" name="Oval 8"/>
              <p:cNvSpPr/>
              <p:nvPr/>
            </p:nvSpPr>
            <p:spPr>
              <a:xfrm>
                <a:off x="2320255" y="2364814"/>
                <a:ext cx="1629346" cy="1493567"/>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r>
                  <a:rPr lang="en-AU" sz="3000" kern="1200" dirty="0" smtClean="0"/>
                  <a:t>Legal Profession Disrupt</a:t>
                </a:r>
                <a:endParaRPr lang="en-AU" sz="3000" kern="1200" dirty="0"/>
              </a:p>
            </p:txBody>
          </p:sp>
        </p:grpSp>
      </p:grpSp>
    </p:spTree>
    <p:extLst>
      <p:ext uri="{BB962C8B-B14F-4D97-AF65-F5344CB8AC3E}">
        <p14:creationId xmlns:p14="http://schemas.microsoft.com/office/powerpoint/2010/main" val="42910357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three law-tech domains</a:t>
            </a:r>
            <a:endParaRPr lang="en-AU" dirty="0"/>
          </a:p>
        </p:txBody>
      </p:sp>
      <p:sp>
        <p:nvSpPr>
          <p:cNvPr id="3" name="Content Placeholder 2"/>
          <p:cNvSpPr>
            <a:spLocks noGrp="1"/>
          </p:cNvSpPr>
          <p:nvPr>
            <p:ph idx="1"/>
          </p:nvPr>
        </p:nvSpPr>
        <p:spPr/>
        <p:txBody>
          <a:bodyPr/>
          <a:lstStyle/>
          <a:p>
            <a:pPr marL="0" indent="0">
              <a:buNone/>
            </a:pPr>
            <a:r>
              <a:rPr lang="en-AU" dirty="0" smtClean="0"/>
              <a:t>Law </a:t>
            </a:r>
            <a:r>
              <a:rPr lang="en-AU" dirty="0"/>
              <a:t>of technology domain – Legal Code Disrupt</a:t>
            </a:r>
          </a:p>
          <a:p>
            <a:pPr marL="0" indent="0">
              <a:buNone/>
            </a:pPr>
            <a:endParaRPr lang="en-AU" dirty="0"/>
          </a:p>
          <a:p>
            <a:pPr marL="0" indent="0">
              <a:buNone/>
            </a:pPr>
            <a:r>
              <a:rPr lang="en-AU" dirty="0" smtClean="0"/>
              <a:t>Tech </a:t>
            </a:r>
            <a:r>
              <a:rPr lang="en-AU" dirty="0"/>
              <a:t>and legal industry domain – Legal Profession Disrupt</a:t>
            </a:r>
          </a:p>
          <a:p>
            <a:pPr marL="0" indent="0">
              <a:buNone/>
            </a:pPr>
            <a:endParaRPr lang="en-AU" dirty="0"/>
          </a:p>
          <a:p>
            <a:pPr marL="0" indent="0">
              <a:buNone/>
            </a:pPr>
            <a:r>
              <a:rPr lang="en-AU" dirty="0" smtClean="0"/>
              <a:t>Tech-law </a:t>
            </a:r>
            <a:r>
              <a:rPr lang="en-AU" dirty="0"/>
              <a:t>culture domain - Legal Culture Disrupt</a:t>
            </a:r>
          </a:p>
          <a:p>
            <a:endParaRPr lang="en-AU" dirty="0"/>
          </a:p>
        </p:txBody>
      </p:sp>
    </p:spTree>
    <p:extLst>
      <p:ext uri="{BB962C8B-B14F-4D97-AF65-F5344CB8AC3E}">
        <p14:creationId xmlns:p14="http://schemas.microsoft.com/office/powerpoint/2010/main" val="1166278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Applying the law-tech framework</a:t>
            </a:r>
            <a:endParaRPr lang="en-AU" dirty="0"/>
          </a:p>
        </p:txBody>
      </p:sp>
      <p:sp>
        <p:nvSpPr>
          <p:cNvPr id="3" name="Content Placeholder 2"/>
          <p:cNvSpPr>
            <a:spLocks noGrp="1"/>
          </p:cNvSpPr>
          <p:nvPr>
            <p:ph idx="1"/>
          </p:nvPr>
        </p:nvSpPr>
        <p:spPr/>
        <p:txBody>
          <a:bodyPr/>
          <a:lstStyle/>
          <a:p>
            <a:r>
              <a:rPr lang="en-AU" dirty="0"/>
              <a:t>Do we look to regulate the manufacturing of the technology </a:t>
            </a:r>
            <a:r>
              <a:rPr lang="en-AU" dirty="0" smtClean="0"/>
              <a:t>or its use?</a:t>
            </a:r>
            <a:endParaRPr lang="en-AU" dirty="0"/>
          </a:p>
          <a:p>
            <a:r>
              <a:rPr lang="en-AU" dirty="0" smtClean="0"/>
              <a:t>Do we take a cultural approach and use educational means?</a:t>
            </a:r>
          </a:p>
          <a:p>
            <a:r>
              <a:rPr lang="en-AU" dirty="0" smtClean="0"/>
              <a:t>Are there systems that can be changed or improved?</a:t>
            </a:r>
          </a:p>
        </p:txBody>
      </p:sp>
    </p:spTree>
    <p:extLst>
      <p:ext uri="{BB962C8B-B14F-4D97-AF65-F5344CB8AC3E}">
        <p14:creationId xmlns:p14="http://schemas.microsoft.com/office/powerpoint/2010/main" val="1000419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Applying the law-tech framework</a:t>
            </a:r>
            <a:endParaRPr lang="en-AU" dirty="0"/>
          </a:p>
        </p:txBody>
      </p:sp>
      <p:sp>
        <p:nvSpPr>
          <p:cNvPr id="3" name="Content Placeholder 2"/>
          <p:cNvSpPr>
            <a:spLocks noGrp="1"/>
          </p:cNvSpPr>
          <p:nvPr>
            <p:ph idx="1"/>
          </p:nvPr>
        </p:nvSpPr>
        <p:spPr/>
        <p:txBody>
          <a:bodyPr/>
          <a:lstStyle/>
          <a:p>
            <a:r>
              <a:rPr lang="en-AU" dirty="0"/>
              <a:t>Do we look to regulate the manufacturing of the technology </a:t>
            </a:r>
            <a:r>
              <a:rPr lang="en-AU" dirty="0" smtClean="0"/>
              <a:t>or its use?</a:t>
            </a:r>
            <a:endParaRPr lang="en-AU" dirty="0"/>
          </a:p>
          <a:p>
            <a:r>
              <a:rPr lang="en-AU" dirty="0" smtClean="0"/>
              <a:t>Do we take a cultural approach and use educational means?</a:t>
            </a:r>
          </a:p>
          <a:p>
            <a:r>
              <a:rPr lang="en-AU" dirty="0" smtClean="0"/>
              <a:t>Are there systems that can be changed or improved?</a:t>
            </a:r>
          </a:p>
        </p:txBody>
      </p:sp>
    </p:spTree>
    <p:extLst>
      <p:ext uri="{BB962C8B-B14F-4D97-AF65-F5344CB8AC3E}">
        <p14:creationId xmlns:p14="http://schemas.microsoft.com/office/powerpoint/2010/main" val="2475444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Types of law-tech ethics</a:t>
            </a:r>
            <a:endParaRPr lang="en-AU" dirty="0"/>
          </a:p>
        </p:txBody>
      </p:sp>
      <p:sp>
        <p:nvSpPr>
          <p:cNvPr id="3" name="Content Placeholder 2"/>
          <p:cNvSpPr>
            <a:spLocks noGrp="1"/>
          </p:cNvSpPr>
          <p:nvPr>
            <p:ph idx="1"/>
          </p:nvPr>
        </p:nvSpPr>
        <p:spPr/>
        <p:txBody>
          <a:bodyPr/>
          <a:lstStyle/>
          <a:p>
            <a:pPr lvl="0"/>
            <a:r>
              <a:rPr lang="en-AU" dirty="0"/>
              <a:t>T</a:t>
            </a:r>
            <a:r>
              <a:rPr lang="en-AU" dirty="0" smtClean="0"/>
              <a:t>he </a:t>
            </a:r>
            <a:r>
              <a:rPr lang="en-AU" dirty="0"/>
              <a:t>extension by technology of known legal ethical </a:t>
            </a:r>
            <a:r>
              <a:rPr lang="en-AU" dirty="0" smtClean="0"/>
              <a:t>issues</a:t>
            </a:r>
          </a:p>
          <a:p>
            <a:pPr marL="0" lvl="0" indent="0">
              <a:buNone/>
            </a:pPr>
            <a:endParaRPr lang="en-AU" dirty="0"/>
          </a:p>
          <a:p>
            <a:pPr lvl="0"/>
            <a:r>
              <a:rPr lang="en-AU" dirty="0"/>
              <a:t>T</a:t>
            </a:r>
            <a:r>
              <a:rPr lang="en-AU" dirty="0" smtClean="0"/>
              <a:t>he </a:t>
            </a:r>
            <a:r>
              <a:rPr lang="en-AU" dirty="0"/>
              <a:t>creation by technology of new ethical concerns and their extended legal </a:t>
            </a:r>
            <a:r>
              <a:rPr lang="en-AU" dirty="0" smtClean="0"/>
              <a:t>consequences</a:t>
            </a:r>
          </a:p>
          <a:p>
            <a:pPr marL="0" lvl="0" indent="0">
              <a:buNone/>
            </a:pPr>
            <a:endParaRPr lang="en-AU" dirty="0"/>
          </a:p>
          <a:p>
            <a:pPr lvl="0"/>
            <a:r>
              <a:rPr lang="en-AU" dirty="0"/>
              <a:t>T</a:t>
            </a:r>
            <a:r>
              <a:rPr lang="en-AU" dirty="0" smtClean="0"/>
              <a:t>he </a:t>
            </a:r>
            <a:r>
              <a:rPr lang="en-AU" dirty="0"/>
              <a:t>question of ethical oversight of emerging technologies.</a:t>
            </a:r>
          </a:p>
          <a:p>
            <a:endParaRPr lang="en-AU" dirty="0"/>
          </a:p>
        </p:txBody>
      </p:sp>
    </p:spTree>
    <p:extLst>
      <p:ext uri="{BB962C8B-B14F-4D97-AF65-F5344CB8AC3E}">
        <p14:creationId xmlns:p14="http://schemas.microsoft.com/office/powerpoint/2010/main" val="2693428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3568" y="1700808"/>
            <a:ext cx="7772400" cy="1656184"/>
          </a:xfrm>
        </p:spPr>
        <p:txBody>
          <a:bodyPr>
            <a:normAutofit fontScale="90000"/>
          </a:bodyPr>
          <a:lstStyle/>
          <a:p>
            <a:r>
              <a:rPr lang="en-AU" dirty="0" smtClean="0"/>
              <a:t>‘Soon companies will need a CPO; Chief Philosophical Officer.’</a:t>
            </a:r>
            <a:endParaRPr lang="en-AU" dirty="0"/>
          </a:p>
        </p:txBody>
      </p:sp>
      <p:sp>
        <p:nvSpPr>
          <p:cNvPr id="5" name="Subtitle 4"/>
          <p:cNvSpPr>
            <a:spLocks noGrp="1"/>
          </p:cNvSpPr>
          <p:nvPr>
            <p:ph type="subTitle" idx="1"/>
          </p:nvPr>
        </p:nvSpPr>
        <p:spPr>
          <a:xfrm>
            <a:off x="467544" y="3886200"/>
            <a:ext cx="8424936" cy="1752600"/>
          </a:xfrm>
        </p:spPr>
        <p:txBody>
          <a:bodyPr>
            <a:normAutofit/>
          </a:bodyPr>
          <a:lstStyle/>
          <a:p>
            <a:r>
              <a:rPr lang="en-AU" sz="2400" dirty="0" err="1" smtClean="0"/>
              <a:t>Prof.</a:t>
            </a:r>
            <a:r>
              <a:rPr lang="en-AU" sz="2400" dirty="0" smtClean="0"/>
              <a:t> Toby Walsh</a:t>
            </a:r>
          </a:p>
          <a:p>
            <a:r>
              <a:rPr lang="en-AU" sz="2400" i="1" dirty="0" smtClean="0"/>
              <a:t>The Promise of Artificial Intelligence</a:t>
            </a:r>
          </a:p>
          <a:p>
            <a:r>
              <a:rPr lang="en-AU" sz="2400" dirty="0"/>
              <a:t>(Speech </a:t>
            </a:r>
            <a:r>
              <a:rPr lang="en-AU" sz="2400" dirty="0" smtClean="0"/>
              <a:t>delivered at The Legal Innovation and Tech Fest conference, Sydney 4 June 2018)</a:t>
            </a:r>
            <a:endParaRPr lang="en-AU" sz="2400" dirty="0"/>
          </a:p>
        </p:txBody>
      </p:sp>
    </p:spTree>
    <p:extLst>
      <p:ext uri="{BB962C8B-B14F-4D97-AF65-F5344CB8AC3E}">
        <p14:creationId xmlns:p14="http://schemas.microsoft.com/office/powerpoint/2010/main" val="8740115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Extension </a:t>
            </a:r>
            <a:r>
              <a:rPr lang="en-AU" dirty="0"/>
              <a:t>by technology</a:t>
            </a:r>
          </a:p>
        </p:txBody>
      </p:sp>
      <p:sp>
        <p:nvSpPr>
          <p:cNvPr id="3" name="Content Placeholder 2"/>
          <p:cNvSpPr>
            <a:spLocks noGrp="1"/>
          </p:cNvSpPr>
          <p:nvPr>
            <p:ph idx="1"/>
          </p:nvPr>
        </p:nvSpPr>
        <p:spPr/>
        <p:txBody>
          <a:bodyPr>
            <a:normAutofit/>
          </a:bodyPr>
          <a:lstStyle/>
          <a:p>
            <a:r>
              <a:rPr lang="en-AU" dirty="0" smtClean="0"/>
              <a:t>Responses </a:t>
            </a:r>
            <a:r>
              <a:rPr lang="en-AU" dirty="0"/>
              <a:t>to </a:t>
            </a:r>
            <a:r>
              <a:rPr lang="en-AU" dirty="0" smtClean="0"/>
              <a:t>some </a:t>
            </a:r>
            <a:r>
              <a:rPr lang="en-AU" dirty="0"/>
              <a:t>problems are relatively </a:t>
            </a:r>
            <a:r>
              <a:rPr lang="en-AU" dirty="0" smtClean="0"/>
              <a:t>settled.</a:t>
            </a:r>
          </a:p>
          <a:p>
            <a:endParaRPr lang="en-AU" sz="1800" dirty="0" smtClean="0"/>
          </a:p>
          <a:p>
            <a:r>
              <a:rPr lang="en-AU" dirty="0" smtClean="0"/>
              <a:t>Development </a:t>
            </a:r>
            <a:r>
              <a:rPr lang="en-AU" dirty="0"/>
              <a:t>of the </a:t>
            </a:r>
            <a:r>
              <a:rPr lang="en-AU" dirty="0" smtClean="0"/>
              <a:t>issues continues </a:t>
            </a:r>
            <a:r>
              <a:rPr lang="en-AU" dirty="0"/>
              <a:t>as new </a:t>
            </a:r>
            <a:r>
              <a:rPr lang="en-AU" dirty="0" smtClean="0"/>
              <a:t>facts arise</a:t>
            </a:r>
            <a:r>
              <a:rPr lang="en-AU" dirty="0"/>
              <a:t>. </a:t>
            </a:r>
            <a:endParaRPr lang="en-AU" dirty="0" smtClean="0"/>
          </a:p>
          <a:p>
            <a:endParaRPr lang="en-AU" sz="1800" dirty="0" smtClean="0"/>
          </a:p>
          <a:p>
            <a:r>
              <a:rPr lang="en-AU" dirty="0" smtClean="0"/>
              <a:t>Technology’s </a:t>
            </a:r>
            <a:r>
              <a:rPr lang="en-AU" dirty="0"/>
              <a:t>advancement is </a:t>
            </a:r>
            <a:r>
              <a:rPr lang="en-AU" dirty="0" smtClean="0"/>
              <a:t>incremental.</a:t>
            </a:r>
          </a:p>
          <a:p>
            <a:endParaRPr lang="en-AU" sz="1800" dirty="0" smtClean="0"/>
          </a:p>
          <a:p>
            <a:r>
              <a:rPr lang="en-AU" dirty="0" smtClean="0"/>
              <a:t>Small </a:t>
            </a:r>
            <a:r>
              <a:rPr lang="en-AU" dirty="0"/>
              <a:t>advancements </a:t>
            </a:r>
            <a:r>
              <a:rPr lang="en-AU" dirty="0" smtClean="0"/>
              <a:t>can create new problems </a:t>
            </a:r>
            <a:r>
              <a:rPr lang="en-AU" dirty="0"/>
              <a:t>in well known ethical areas.</a:t>
            </a:r>
          </a:p>
        </p:txBody>
      </p:sp>
    </p:spTree>
    <p:extLst>
      <p:ext uri="{BB962C8B-B14F-4D97-AF65-F5344CB8AC3E}">
        <p14:creationId xmlns:p14="http://schemas.microsoft.com/office/powerpoint/2010/main" val="27604811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Creation </a:t>
            </a:r>
            <a:r>
              <a:rPr lang="en-AU" dirty="0"/>
              <a:t>by technology</a:t>
            </a:r>
          </a:p>
        </p:txBody>
      </p:sp>
      <p:sp>
        <p:nvSpPr>
          <p:cNvPr id="3" name="Content Placeholder 2"/>
          <p:cNvSpPr>
            <a:spLocks noGrp="1"/>
          </p:cNvSpPr>
          <p:nvPr>
            <p:ph idx="1"/>
          </p:nvPr>
        </p:nvSpPr>
        <p:spPr/>
        <p:txBody>
          <a:bodyPr/>
          <a:lstStyle/>
          <a:p>
            <a:r>
              <a:rPr lang="en-AU" dirty="0" smtClean="0"/>
              <a:t>New technologies, new issues.</a:t>
            </a:r>
          </a:p>
          <a:p>
            <a:endParaRPr lang="en-AU" dirty="0"/>
          </a:p>
          <a:p>
            <a:r>
              <a:rPr lang="en-AU" dirty="0" smtClean="0"/>
              <a:t>The problems are sometimes created inadvertently (not due to primary functions of the technology).</a:t>
            </a:r>
          </a:p>
          <a:p>
            <a:endParaRPr lang="en-AU" dirty="0"/>
          </a:p>
          <a:p>
            <a:r>
              <a:rPr lang="en-AU" dirty="0" smtClean="0"/>
              <a:t>Can have direct legal consequences.</a:t>
            </a:r>
          </a:p>
          <a:p>
            <a:endParaRPr lang="en-AU" dirty="0"/>
          </a:p>
          <a:p>
            <a:endParaRPr lang="en-AU" dirty="0" smtClean="0"/>
          </a:p>
        </p:txBody>
      </p:sp>
    </p:spTree>
    <p:extLst>
      <p:ext uri="{BB962C8B-B14F-4D97-AF65-F5344CB8AC3E}">
        <p14:creationId xmlns:p14="http://schemas.microsoft.com/office/powerpoint/2010/main" val="123194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Oversight </a:t>
            </a:r>
            <a:r>
              <a:rPr lang="en-AU" dirty="0"/>
              <a:t>of emerging </a:t>
            </a:r>
            <a:r>
              <a:rPr lang="en-AU" dirty="0" smtClean="0"/>
              <a:t>tech</a:t>
            </a:r>
            <a:endParaRPr lang="en-AU" dirty="0"/>
          </a:p>
        </p:txBody>
      </p:sp>
      <p:sp>
        <p:nvSpPr>
          <p:cNvPr id="3" name="Content Placeholder 2"/>
          <p:cNvSpPr>
            <a:spLocks noGrp="1"/>
          </p:cNvSpPr>
          <p:nvPr>
            <p:ph idx="1"/>
          </p:nvPr>
        </p:nvSpPr>
        <p:spPr/>
        <p:txBody>
          <a:bodyPr/>
          <a:lstStyle/>
          <a:p>
            <a:r>
              <a:rPr lang="en-AU" dirty="0" smtClean="0"/>
              <a:t>Tech and culture do not develop at the same rate (culture lag).</a:t>
            </a:r>
          </a:p>
          <a:p>
            <a:endParaRPr lang="en-AU" dirty="0"/>
          </a:p>
          <a:p>
            <a:r>
              <a:rPr lang="en-AU" dirty="0" smtClean="0"/>
              <a:t>Can </a:t>
            </a:r>
            <a:r>
              <a:rPr lang="en-AU" dirty="0"/>
              <a:t>create a </a:t>
            </a:r>
            <a:r>
              <a:rPr lang="en-AU" dirty="0" smtClean="0"/>
              <a:t>disconnect between </a:t>
            </a:r>
            <a:r>
              <a:rPr lang="en-AU" dirty="0"/>
              <a:t>a technology and ethical norms relating to it</a:t>
            </a:r>
            <a:r>
              <a:rPr lang="en-AU" dirty="0" smtClean="0"/>
              <a:t>.</a:t>
            </a:r>
          </a:p>
          <a:p>
            <a:endParaRPr lang="en-AU"/>
          </a:p>
          <a:p>
            <a:endParaRPr lang="en-AU" dirty="0"/>
          </a:p>
        </p:txBody>
      </p:sp>
    </p:spTree>
    <p:extLst>
      <p:ext uri="{BB962C8B-B14F-4D97-AF65-F5344CB8AC3E}">
        <p14:creationId xmlns:p14="http://schemas.microsoft.com/office/powerpoint/2010/main" val="2362950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96752"/>
            <a:ext cx="8229600" cy="3874442"/>
          </a:xfrm>
        </p:spPr>
        <p:txBody>
          <a:bodyPr>
            <a:normAutofit fontScale="90000"/>
          </a:bodyPr>
          <a:lstStyle/>
          <a:p>
            <a:r>
              <a:rPr lang="en-AU" sz="3200" b="0" dirty="0" smtClean="0">
                <a:latin typeface="+mj-lt"/>
              </a:rPr>
              <a:t>“</a:t>
            </a:r>
            <a:r>
              <a:rPr lang="en-AU" sz="3200" b="0" dirty="0">
                <a:latin typeface="+mj-lt"/>
              </a:rPr>
              <a:t>The automation of factories has already decimated jobs in traditional manufacturing, and the rise of artificial intelligence is likely to extend this job destruction deep into the middle classes, with only the most caring, creative or supervisory roles remaining</a:t>
            </a:r>
            <a:r>
              <a:rPr lang="en-AU" sz="3200" b="0" dirty="0" smtClean="0">
                <a:latin typeface="+mj-lt"/>
              </a:rPr>
              <a:t>.”</a:t>
            </a:r>
            <a:r>
              <a:rPr lang="en-AU" sz="3200" b="0" dirty="0">
                <a:latin typeface="+mj-lt"/>
              </a:rPr>
              <a:t> </a:t>
            </a:r>
            <a:r>
              <a:rPr lang="en-AU" sz="2800" b="0" dirty="0" smtClean="0">
                <a:latin typeface="+mj-lt"/>
              </a:rPr>
              <a:t/>
            </a:r>
            <a:br>
              <a:rPr lang="en-AU" sz="2800" b="0" dirty="0" smtClean="0">
                <a:latin typeface="+mj-lt"/>
              </a:rPr>
            </a:br>
            <a:r>
              <a:rPr lang="en-AU" sz="2800" b="0" dirty="0" smtClean="0">
                <a:latin typeface="+mj-lt"/>
              </a:rPr>
              <a:t/>
            </a:r>
            <a:br>
              <a:rPr lang="en-AU" sz="2800" b="0" dirty="0" smtClean="0">
                <a:latin typeface="+mj-lt"/>
              </a:rPr>
            </a:br>
            <a:r>
              <a:rPr lang="en-AU" sz="2800" b="0" dirty="0" err="1" smtClean="0">
                <a:latin typeface="+mj-lt"/>
              </a:rPr>
              <a:t>Prof</a:t>
            </a:r>
            <a:r>
              <a:rPr lang="en-AU" sz="2800" b="0" dirty="0" err="1">
                <a:latin typeface="+mj-lt"/>
              </a:rPr>
              <a:t>.</a:t>
            </a:r>
            <a:r>
              <a:rPr lang="en-AU" sz="2800" b="0" dirty="0">
                <a:latin typeface="+mj-lt"/>
              </a:rPr>
              <a:t> Stephen </a:t>
            </a:r>
            <a:r>
              <a:rPr lang="en-AU" sz="2800" b="0" dirty="0" smtClean="0">
                <a:latin typeface="+mj-lt"/>
              </a:rPr>
              <a:t>Hawking</a:t>
            </a:r>
            <a:br>
              <a:rPr lang="en-AU" sz="2800" b="0" dirty="0" smtClean="0">
                <a:latin typeface="+mj-lt"/>
              </a:rPr>
            </a:br>
            <a:r>
              <a:rPr lang="en-AU" sz="1800" b="0" dirty="0" smtClean="0">
                <a:latin typeface="+mj-lt"/>
              </a:rPr>
              <a:t>Guardian. July 2016</a:t>
            </a:r>
            <a:endParaRPr lang="en-AU" sz="1800" b="0" dirty="0">
              <a:latin typeface="+mj-lt"/>
            </a:endParaRPr>
          </a:p>
        </p:txBody>
      </p:sp>
    </p:spTree>
    <p:extLst>
      <p:ext uri="{BB962C8B-B14F-4D97-AF65-F5344CB8AC3E}">
        <p14:creationId xmlns:p14="http://schemas.microsoft.com/office/powerpoint/2010/main" val="22649582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96752"/>
            <a:ext cx="8229600" cy="3874442"/>
          </a:xfrm>
        </p:spPr>
        <p:txBody>
          <a:bodyPr>
            <a:normAutofit/>
          </a:bodyPr>
          <a:lstStyle/>
          <a:p>
            <a:r>
              <a:rPr lang="en-AU" sz="3200" b="0" dirty="0" smtClean="0">
                <a:latin typeface="+mj-lt"/>
              </a:rPr>
              <a:t>“</a:t>
            </a:r>
            <a:r>
              <a:rPr lang="en-AU" sz="2800" b="0" dirty="0" smtClean="0"/>
              <a:t>One </a:t>
            </a:r>
            <a:r>
              <a:rPr lang="en-AU" sz="2800" b="0" dirty="0"/>
              <a:t>more robot per thousand</a:t>
            </a:r>
            <a:br>
              <a:rPr lang="en-AU" sz="2800" b="0" dirty="0"/>
            </a:br>
            <a:r>
              <a:rPr lang="en-AU" sz="2800" b="0" dirty="0"/>
              <a:t>workers reduces </a:t>
            </a:r>
            <a:r>
              <a:rPr lang="en-AU" sz="2800" b="0" dirty="0" smtClean="0"/>
              <a:t>the</a:t>
            </a:r>
            <a:br>
              <a:rPr lang="en-AU" sz="2800" b="0" dirty="0" smtClean="0"/>
            </a:br>
            <a:r>
              <a:rPr lang="en-AU" sz="2800" b="0" dirty="0" smtClean="0"/>
              <a:t>employment </a:t>
            </a:r>
            <a:r>
              <a:rPr lang="en-AU" sz="2800" b="0" dirty="0"/>
              <a:t>to population ratio by</a:t>
            </a:r>
            <a:br>
              <a:rPr lang="en-AU" sz="2800" b="0" dirty="0"/>
            </a:br>
            <a:r>
              <a:rPr lang="en-AU" sz="2800" b="0" dirty="0"/>
              <a:t>about 0.18-0.34 percentage points </a:t>
            </a:r>
            <a:r>
              <a:rPr lang="en-AU" sz="2800" b="0" dirty="0" smtClean="0"/>
              <a:t>and</a:t>
            </a:r>
            <a:br>
              <a:rPr lang="en-AU" sz="2800" b="0" dirty="0" smtClean="0"/>
            </a:br>
            <a:r>
              <a:rPr lang="en-AU" sz="2800" b="0" dirty="0" smtClean="0"/>
              <a:t>wages </a:t>
            </a:r>
            <a:r>
              <a:rPr lang="en-AU" sz="2800" b="0" dirty="0"/>
              <a:t>by </a:t>
            </a:r>
            <a:r>
              <a:rPr lang="en-AU" sz="2800" b="0" dirty="0" smtClean="0"/>
              <a:t>0.25-0.5 percent</a:t>
            </a:r>
            <a:r>
              <a:rPr lang="en-AU" sz="2800" b="0" dirty="0"/>
              <a:t>.</a:t>
            </a:r>
            <a:r>
              <a:rPr lang="en-AU" sz="3200" b="0" dirty="0" smtClean="0">
                <a:latin typeface="+mj-lt"/>
              </a:rPr>
              <a:t>.” </a:t>
            </a:r>
            <a:r>
              <a:rPr lang="en-AU" sz="2800" b="0" dirty="0" smtClean="0">
                <a:latin typeface="+mj-lt"/>
              </a:rPr>
              <a:t/>
            </a:r>
            <a:br>
              <a:rPr lang="en-AU" sz="2800" b="0" dirty="0" smtClean="0">
                <a:latin typeface="+mj-lt"/>
              </a:rPr>
            </a:br>
            <a:r>
              <a:rPr lang="en-AU" sz="2800" b="0" dirty="0" smtClean="0">
                <a:latin typeface="+mj-lt"/>
              </a:rPr>
              <a:t/>
            </a:r>
            <a:br>
              <a:rPr lang="en-AU" sz="2800" b="0" dirty="0" smtClean="0">
                <a:latin typeface="+mj-lt"/>
              </a:rPr>
            </a:br>
            <a:r>
              <a:rPr lang="en-AU" sz="2200" b="0" dirty="0"/>
              <a:t>Robots and Jobs: Evidence from US </a:t>
            </a:r>
            <a:r>
              <a:rPr lang="en-AU" sz="2200" b="0" dirty="0" err="1"/>
              <a:t>Labor</a:t>
            </a:r>
            <a:r>
              <a:rPr lang="en-AU" sz="2200" b="0" dirty="0"/>
              <a:t> </a:t>
            </a:r>
            <a:r>
              <a:rPr lang="en-AU" sz="2200" b="0" dirty="0" smtClean="0"/>
              <a:t>Markets</a:t>
            </a:r>
            <a:br>
              <a:rPr lang="en-AU" sz="2200" b="0" dirty="0" smtClean="0"/>
            </a:br>
            <a:r>
              <a:rPr lang="en-AU" sz="2200" b="0" dirty="0" smtClean="0"/>
              <a:t>Daron </a:t>
            </a:r>
            <a:r>
              <a:rPr lang="en-AU" sz="2200" b="0" dirty="0" err="1" smtClean="0"/>
              <a:t>Acemoglu</a:t>
            </a:r>
            <a:r>
              <a:rPr lang="en-AU" sz="2200" b="0" dirty="0"/>
              <a:t>, </a:t>
            </a:r>
            <a:r>
              <a:rPr lang="en-AU" sz="2200" b="0" dirty="0" err="1"/>
              <a:t>Pascual</a:t>
            </a:r>
            <a:r>
              <a:rPr lang="en-AU" sz="2200" b="0" dirty="0"/>
              <a:t> </a:t>
            </a:r>
            <a:r>
              <a:rPr lang="en-AU" sz="2200" b="0" dirty="0" err="1" smtClean="0"/>
              <a:t>Restrepo</a:t>
            </a:r>
            <a:r>
              <a:rPr lang="en-AU" sz="2200" b="0" dirty="0" smtClean="0"/>
              <a:t> </a:t>
            </a:r>
            <a:r>
              <a:rPr lang="en-AU" sz="1800" b="0" dirty="0" smtClean="0">
                <a:latin typeface="+mj-lt"/>
              </a:rPr>
              <a:t/>
            </a:r>
            <a:br>
              <a:rPr lang="en-AU" sz="1800" b="0" dirty="0" smtClean="0">
                <a:latin typeface="+mj-lt"/>
              </a:rPr>
            </a:br>
            <a:r>
              <a:rPr lang="en-AU" sz="1800" b="0" dirty="0">
                <a:latin typeface="+mj-lt"/>
              </a:rPr>
              <a:t>NBER Working Paper No. 23285</a:t>
            </a:r>
            <a:r>
              <a:rPr lang="en-AU" sz="1800" b="0" dirty="0" smtClean="0">
                <a:latin typeface="+mj-lt"/>
              </a:rPr>
              <a:t>, March 2017</a:t>
            </a:r>
            <a:endParaRPr lang="en-AU" sz="1800" b="0" dirty="0">
              <a:latin typeface="+mj-lt"/>
            </a:endParaRPr>
          </a:p>
        </p:txBody>
      </p:sp>
    </p:spTree>
    <p:extLst>
      <p:ext uri="{BB962C8B-B14F-4D97-AF65-F5344CB8AC3E}">
        <p14:creationId xmlns:p14="http://schemas.microsoft.com/office/powerpoint/2010/main" val="39688512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Imperatives</a:t>
            </a:r>
            <a:endParaRPr lang="en-AU" dirty="0"/>
          </a:p>
        </p:txBody>
      </p:sp>
      <p:sp>
        <p:nvSpPr>
          <p:cNvPr id="3" name="Content Placeholder 2"/>
          <p:cNvSpPr>
            <a:spLocks noGrp="1"/>
          </p:cNvSpPr>
          <p:nvPr>
            <p:ph idx="1"/>
          </p:nvPr>
        </p:nvSpPr>
        <p:spPr>
          <a:xfrm>
            <a:off x="395536" y="1412776"/>
            <a:ext cx="8424936" cy="4392487"/>
          </a:xfrm>
        </p:spPr>
        <p:txBody>
          <a:bodyPr>
            <a:normAutofit lnSpcReduction="10000"/>
          </a:bodyPr>
          <a:lstStyle/>
          <a:p>
            <a:r>
              <a:rPr lang="en-AU" dirty="0"/>
              <a:t>Lawyers have an </a:t>
            </a:r>
            <a:r>
              <a:rPr lang="en-AU" b="1" dirty="0"/>
              <a:t>extremely important role </a:t>
            </a:r>
            <a:r>
              <a:rPr lang="en-AU" dirty="0"/>
              <a:t>to play, but </a:t>
            </a:r>
            <a:r>
              <a:rPr lang="en-AU" dirty="0" smtClean="0"/>
              <a:t>in many ways </a:t>
            </a:r>
            <a:r>
              <a:rPr lang="en-AU" b="1" dirty="0" smtClean="0"/>
              <a:t>it will be different a different role</a:t>
            </a:r>
            <a:r>
              <a:rPr lang="en-AU" dirty="0" smtClean="0"/>
              <a:t>.</a:t>
            </a:r>
            <a:endParaRPr lang="en-AU" dirty="0"/>
          </a:p>
          <a:p>
            <a:endParaRPr lang="en-AU" dirty="0"/>
          </a:p>
          <a:p>
            <a:r>
              <a:rPr lang="en-AU" dirty="0" smtClean="0"/>
              <a:t>There needs to be a </a:t>
            </a:r>
            <a:r>
              <a:rPr lang="en-AU" b="1" dirty="0" smtClean="0"/>
              <a:t>paradigm shift </a:t>
            </a:r>
            <a:r>
              <a:rPr lang="en-AU" dirty="0" smtClean="0"/>
              <a:t>in how we think about the law and its role in a hyper-connected digital world.</a:t>
            </a:r>
          </a:p>
          <a:p>
            <a:endParaRPr lang="en-AU" dirty="0"/>
          </a:p>
          <a:p>
            <a:r>
              <a:rPr lang="en-AU" dirty="0" smtClean="0"/>
              <a:t>If lawyers are to be heard </a:t>
            </a:r>
            <a:r>
              <a:rPr lang="en-AU" b="1" dirty="0" smtClean="0"/>
              <a:t>work needs to start now</a:t>
            </a:r>
            <a:r>
              <a:rPr lang="en-AU" dirty="0" smtClean="0"/>
              <a:t>, otherwise decisions will be made for us. </a:t>
            </a:r>
            <a:endParaRPr lang="en-AU" dirty="0"/>
          </a:p>
        </p:txBody>
      </p:sp>
    </p:spTree>
    <p:extLst>
      <p:ext uri="{BB962C8B-B14F-4D97-AF65-F5344CB8AC3E}">
        <p14:creationId xmlns:p14="http://schemas.microsoft.com/office/powerpoint/2010/main" val="42916612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AU" dirty="0" smtClean="0"/>
              <a:t>Thank you</a:t>
            </a:r>
            <a:endParaRPr lang="en-AU" dirty="0"/>
          </a:p>
        </p:txBody>
      </p:sp>
      <p:sp>
        <p:nvSpPr>
          <p:cNvPr id="5" name="Subtitle 4"/>
          <p:cNvSpPr>
            <a:spLocks noGrp="1"/>
          </p:cNvSpPr>
          <p:nvPr>
            <p:ph type="subTitle" idx="1"/>
          </p:nvPr>
        </p:nvSpPr>
        <p:spPr/>
        <p:txBody>
          <a:bodyPr>
            <a:normAutofit fontScale="62500" lnSpcReduction="20000"/>
          </a:bodyPr>
          <a:lstStyle/>
          <a:p>
            <a:pPr algn="l"/>
            <a:r>
              <a:rPr lang="en-AU" dirty="0"/>
              <a:t>Fabian </a:t>
            </a:r>
            <a:r>
              <a:rPr lang="en-AU" dirty="0" smtClean="0"/>
              <a:t>Horton</a:t>
            </a:r>
          </a:p>
          <a:p>
            <a:pPr algn="l"/>
            <a:r>
              <a:rPr lang="en-AU" dirty="0" smtClean="0"/>
              <a:t>fhorton@collaw.edu.au</a:t>
            </a:r>
          </a:p>
          <a:p>
            <a:pPr algn="l"/>
            <a:r>
              <a:rPr lang="en-AU" dirty="0" smtClean="0"/>
              <a:t>@</a:t>
            </a:r>
            <a:r>
              <a:rPr lang="en-AU" dirty="0" err="1" smtClean="0"/>
              <a:t>fabianhorton</a:t>
            </a:r>
            <a:endParaRPr lang="en-AU" dirty="0"/>
          </a:p>
          <a:p>
            <a:pPr algn="l"/>
            <a:r>
              <a:rPr lang="en-AU" dirty="0"/>
              <a:t/>
            </a:r>
            <a:br>
              <a:rPr lang="en-AU" dirty="0"/>
            </a:br>
            <a:r>
              <a:rPr lang="en-AU" dirty="0"/>
              <a:t>College of Law </a:t>
            </a:r>
            <a:br>
              <a:rPr lang="en-AU" dirty="0"/>
            </a:br>
            <a:r>
              <a:rPr lang="en-AU" dirty="0"/>
              <a:t>Melbourne, Australia</a:t>
            </a:r>
          </a:p>
        </p:txBody>
      </p:sp>
    </p:spTree>
    <p:extLst>
      <p:ext uri="{BB962C8B-B14F-4D97-AF65-F5344CB8AC3E}">
        <p14:creationId xmlns:p14="http://schemas.microsoft.com/office/powerpoint/2010/main" val="2261317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endParaRPr lang="en-AU" dirty="0"/>
          </a:p>
        </p:txBody>
      </p:sp>
      <p:sp>
        <p:nvSpPr>
          <p:cNvPr id="5" name="Subtitle 4"/>
          <p:cNvSpPr>
            <a:spLocks noGrp="1"/>
          </p:cNvSpPr>
          <p:nvPr>
            <p:ph type="subTitle" idx="1"/>
          </p:nvPr>
        </p:nvSpPr>
        <p:spPr/>
        <p:txBody>
          <a:bodyPr/>
          <a:lstStyle/>
          <a:p>
            <a:endParaRPr lang="en-AU"/>
          </a:p>
        </p:txBody>
      </p:sp>
    </p:spTree>
    <p:extLst>
      <p:ext uri="{BB962C8B-B14F-4D97-AF65-F5344CB8AC3E}">
        <p14:creationId xmlns:p14="http://schemas.microsoft.com/office/powerpoint/2010/main" val="28485384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123728" y="836712"/>
            <a:ext cx="4608512" cy="4176464"/>
            <a:chOff x="2012129" y="956414"/>
            <a:chExt cx="4366575" cy="3813107"/>
          </a:xfrm>
        </p:grpSpPr>
        <p:sp>
          <p:nvSpPr>
            <p:cNvPr id="8" name="Freeform 7"/>
            <p:cNvSpPr/>
            <p:nvPr/>
          </p:nvSpPr>
          <p:spPr>
            <a:xfrm>
              <a:off x="3448039" y="2543175"/>
              <a:ext cx="2235200" cy="2226346"/>
            </a:xfrm>
            <a:custGeom>
              <a:avLst/>
              <a:gdLst>
                <a:gd name="connsiteX0" fmla="*/ 1586555 w 2235200"/>
                <a:gd name="connsiteY0" fmla="*/ 356377 h 2235200"/>
                <a:gd name="connsiteX1" fmla="*/ 1760418 w 2235200"/>
                <a:gd name="connsiteY1" fmla="*/ 210481 h 2235200"/>
                <a:gd name="connsiteX2" fmla="*/ 1899314 w 2235200"/>
                <a:gd name="connsiteY2" fmla="*/ 327029 h 2235200"/>
                <a:gd name="connsiteX3" fmla="*/ 1785825 w 2235200"/>
                <a:gd name="connsiteY3" fmla="*/ 523585 h 2235200"/>
                <a:gd name="connsiteX4" fmla="*/ 1966144 w 2235200"/>
                <a:gd name="connsiteY4" fmla="*/ 835907 h 2235200"/>
                <a:gd name="connsiteX5" fmla="*/ 2193112 w 2235200"/>
                <a:gd name="connsiteY5" fmla="*/ 835901 h 2235200"/>
                <a:gd name="connsiteX6" fmla="*/ 2224597 w 2235200"/>
                <a:gd name="connsiteY6" fmla="*/ 1014463 h 2235200"/>
                <a:gd name="connsiteX7" fmla="*/ 2011316 w 2235200"/>
                <a:gd name="connsiteY7" fmla="*/ 1092085 h 2235200"/>
                <a:gd name="connsiteX8" fmla="*/ 1948692 w 2235200"/>
                <a:gd name="connsiteY8" fmla="*/ 1447245 h 2235200"/>
                <a:gd name="connsiteX9" fmla="*/ 2122562 w 2235200"/>
                <a:gd name="connsiteY9" fmla="*/ 1593132 h 2235200"/>
                <a:gd name="connsiteX10" fmla="*/ 2031904 w 2235200"/>
                <a:gd name="connsiteY10" fmla="*/ 1750157 h 2235200"/>
                <a:gd name="connsiteX11" fmla="*/ 1818627 w 2235200"/>
                <a:gd name="connsiteY11" fmla="*/ 1672524 h 2235200"/>
                <a:gd name="connsiteX12" fmla="*/ 1542362 w 2235200"/>
                <a:gd name="connsiteY12" fmla="*/ 1904338 h 2235200"/>
                <a:gd name="connsiteX13" fmla="*/ 1581780 w 2235200"/>
                <a:gd name="connsiteY13" fmla="*/ 2127856 h 2235200"/>
                <a:gd name="connsiteX14" fmla="*/ 1411398 w 2235200"/>
                <a:gd name="connsiteY14" fmla="*/ 2189870 h 2235200"/>
                <a:gd name="connsiteX15" fmla="*/ 1297919 w 2235200"/>
                <a:gd name="connsiteY15" fmla="*/ 1993308 h 2235200"/>
                <a:gd name="connsiteX16" fmla="*/ 937280 w 2235200"/>
                <a:gd name="connsiteY16" fmla="*/ 1993308 h 2235200"/>
                <a:gd name="connsiteX17" fmla="*/ 823802 w 2235200"/>
                <a:gd name="connsiteY17" fmla="*/ 2189870 h 2235200"/>
                <a:gd name="connsiteX18" fmla="*/ 653420 w 2235200"/>
                <a:gd name="connsiteY18" fmla="*/ 2127856 h 2235200"/>
                <a:gd name="connsiteX19" fmla="*/ 692839 w 2235200"/>
                <a:gd name="connsiteY19" fmla="*/ 1904338 h 2235200"/>
                <a:gd name="connsiteX20" fmla="*/ 416574 w 2235200"/>
                <a:gd name="connsiteY20" fmla="*/ 1672524 h 2235200"/>
                <a:gd name="connsiteX21" fmla="*/ 203296 w 2235200"/>
                <a:gd name="connsiteY21" fmla="*/ 1750157 h 2235200"/>
                <a:gd name="connsiteX22" fmla="*/ 112638 w 2235200"/>
                <a:gd name="connsiteY22" fmla="*/ 1593132 h 2235200"/>
                <a:gd name="connsiteX23" fmla="*/ 286508 w 2235200"/>
                <a:gd name="connsiteY23" fmla="*/ 1447245 h 2235200"/>
                <a:gd name="connsiteX24" fmla="*/ 223884 w 2235200"/>
                <a:gd name="connsiteY24" fmla="*/ 1092085 h 2235200"/>
                <a:gd name="connsiteX25" fmla="*/ 10603 w 2235200"/>
                <a:gd name="connsiteY25" fmla="*/ 1014463 h 2235200"/>
                <a:gd name="connsiteX26" fmla="*/ 42088 w 2235200"/>
                <a:gd name="connsiteY26" fmla="*/ 835901 h 2235200"/>
                <a:gd name="connsiteX27" fmla="*/ 269055 w 2235200"/>
                <a:gd name="connsiteY27" fmla="*/ 835907 h 2235200"/>
                <a:gd name="connsiteX28" fmla="*/ 449374 w 2235200"/>
                <a:gd name="connsiteY28" fmla="*/ 523585 h 2235200"/>
                <a:gd name="connsiteX29" fmla="*/ 335886 w 2235200"/>
                <a:gd name="connsiteY29" fmla="*/ 327029 h 2235200"/>
                <a:gd name="connsiteX30" fmla="*/ 474782 w 2235200"/>
                <a:gd name="connsiteY30" fmla="*/ 210481 h 2235200"/>
                <a:gd name="connsiteX31" fmla="*/ 648645 w 2235200"/>
                <a:gd name="connsiteY31" fmla="*/ 356377 h 2235200"/>
                <a:gd name="connsiteX32" fmla="*/ 987535 w 2235200"/>
                <a:gd name="connsiteY32" fmla="*/ 233031 h 2235200"/>
                <a:gd name="connsiteX33" fmla="*/ 1026942 w 2235200"/>
                <a:gd name="connsiteY33" fmla="*/ 9511 h 2235200"/>
                <a:gd name="connsiteX34" fmla="*/ 1208258 w 2235200"/>
                <a:gd name="connsiteY34" fmla="*/ 9511 h 2235200"/>
                <a:gd name="connsiteX35" fmla="*/ 1247665 w 2235200"/>
                <a:gd name="connsiteY35" fmla="*/ 233031 h 2235200"/>
                <a:gd name="connsiteX36" fmla="*/ 1586555 w 2235200"/>
                <a:gd name="connsiteY36" fmla="*/ 356377 h 223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2235200" h="2235200">
                  <a:moveTo>
                    <a:pt x="1586555" y="356377"/>
                  </a:moveTo>
                  <a:lnTo>
                    <a:pt x="1760418" y="210481"/>
                  </a:lnTo>
                  <a:lnTo>
                    <a:pt x="1899314" y="327029"/>
                  </a:lnTo>
                  <a:lnTo>
                    <a:pt x="1785825" y="523585"/>
                  </a:lnTo>
                  <a:cubicBezTo>
                    <a:pt x="1866522" y="614364"/>
                    <a:pt x="1927876" y="720632"/>
                    <a:pt x="1966144" y="835907"/>
                  </a:cubicBezTo>
                  <a:lnTo>
                    <a:pt x="2193112" y="835901"/>
                  </a:lnTo>
                  <a:lnTo>
                    <a:pt x="2224597" y="1014463"/>
                  </a:lnTo>
                  <a:lnTo>
                    <a:pt x="2011316" y="1092085"/>
                  </a:lnTo>
                  <a:cubicBezTo>
                    <a:pt x="2014782" y="1213496"/>
                    <a:pt x="1993474" y="1334341"/>
                    <a:pt x="1948692" y="1447245"/>
                  </a:cubicBezTo>
                  <a:lnTo>
                    <a:pt x="2122562" y="1593132"/>
                  </a:lnTo>
                  <a:lnTo>
                    <a:pt x="2031904" y="1750157"/>
                  </a:lnTo>
                  <a:lnTo>
                    <a:pt x="1818627" y="1672524"/>
                  </a:lnTo>
                  <a:cubicBezTo>
                    <a:pt x="1743241" y="1767759"/>
                    <a:pt x="1649240" y="1846634"/>
                    <a:pt x="1542362" y="1904338"/>
                  </a:cubicBezTo>
                  <a:lnTo>
                    <a:pt x="1581780" y="2127856"/>
                  </a:lnTo>
                  <a:lnTo>
                    <a:pt x="1411398" y="2189870"/>
                  </a:lnTo>
                  <a:lnTo>
                    <a:pt x="1297919" y="1993308"/>
                  </a:lnTo>
                  <a:cubicBezTo>
                    <a:pt x="1178954" y="2017804"/>
                    <a:pt x="1056245" y="2017804"/>
                    <a:pt x="937280" y="1993308"/>
                  </a:cubicBezTo>
                  <a:lnTo>
                    <a:pt x="823802" y="2189870"/>
                  </a:lnTo>
                  <a:lnTo>
                    <a:pt x="653420" y="2127856"/>
                  </a:lnTo>
                  <a:lnTo>
                    <a:pt x="692839" y="1904338"/>
                  </a:lnTo>
                  <a:cubicBezTo>
                    <a:pt x="585961" y="1846634"/>
                    <a:pt x="491960" y="1767758"/>
                    <a:pt x="416574" y="1672524"/>
                  </a:cubicBezTo>
                  <a:lnTo>
                    <a:pt x="203296" y="1750157"/>
                  </a:lnTo>
                  <a:lnTo>
                    <a:pt x="112638" y="1593132"/>
                  </a:lnTo>
                  <a:lnTo>
                    <a:pt x="286508" y="1447245"/>
                  </a:lnTo>
                  <a:cubicBezTo>
                    <a:pt x="241726" y="1334341"/>
                    <a:pt x="220417" y="1213496"/>
                    <a:pt x="223884" y="1092085"/>
                  </a:cubicBezTo>
                  <a:lnTo>
                    <a:pt x="10603" y="1014463"/>
                  </a:lnTo>
                  <a:lnTo>
                    <a:pt x="42088" y="835901"/>
                  </a:lnTo>
                  <a:lnTo>
                    <a:pt x="269055" y="835907"/>
                  </a:lnTo>
                  <a:cubicBezTo>
                    <a:pt x="307323" y="720632"/>
                    <a:pt x="368677" y="614363"/>
                    <a:pt x="449374" y="523585"/>
                  </a:cubicBezTo>
                  <a:lnTo>
                    <a:pt x="335886" y="327029"/>
                  </a:lnTo>
                  <a:lnTo>
                    <a:pt x="474782" y="210481"/>
                  </a:lnTo>
                  <a:lnTo>
                    <a:pt x="648645" y="356377"/>
                  </a:lnTo>
                  <a:cubicBezTo>
                    <a:pt x="752057" y="292669"/>
                    <a:pt x="867366" y="250701"/>
                    <a:pt x="987535" y="233031"/>
                  </a:cubicBezTo>
                  <a:lnTo>
                    <a:pt x="1026942" y="9511"/>
                  </a:lnTo>
                  <a:lnTo>
                    <a:pt x="1208258" y="9511"/>
                  </a:lnTo>
                  <a:lnTo>
                    <a:pt x="1247665" y="233031"/>
                  </a:lnTo>
                  <a:cubicBezTo>
                    <a:pt x="1367834" y="250700"/>
                    <a:pt x="1483142" y="292669"/>
                    <a:pt x="1586555" y="356377"/>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83665" tIns="557875" rIns="483665" bIns="596966" numCol="1" spcCol="1270" anchor="ctr" anchorCtr="0">
              <a:noAutofit/>
            </a:bodyPr>
            <a:lstStyle/>
            <a:p>
              <a:pPr lvl="0" algn="ctr" defTabSz="1200150">
                <a:lnSpc>
                  <a:spcPct val="90000"/>
                </a:lnSpc>
                <a:spcBef>
                  <a:spcPct val="0"/>
                </a:spcBef>
                <a:spcAft>
                  <a:spcPct val="35000"/>
                </a:spcAft>
              </a:pPr>
              <a:r>
                <a:rPr lang="en-AU" sz="2700" kern="1200" dirty="0" smtClean="0"/>
                <a:t>Society</a:t>
              </a:r>
              <a:endParaRPr lang="en-AU" sz="2700" kern="1200" dirty="0"/>
            </a:p>
          </p:txBody>
        </p:sp>
        <p:sp>
          <p:nvSpPr>
            <p:cNvPr id="9" name="Freeform 8"/>
            <p:cNvSpPr/>
            <p:nvPr/>
          </p:nvSpPr>
          <p:spPr>
            <a:xfrm>
              <a:off x="2012129" y="2636912"/>
              <a:ext cx="1625600" cy="1625600"/>
            </a:xfrm>
            <a:custGeom>
              <a:avLst/>
              <a:gdLst>
                <a:gd name="connsiteX0" fmla="*/ 1216350 w 1625600"/>
                <a:gd name="connsiteY0" fmla="*/ 411723 h 1625600"/>
                <a:gd name="connsiteX1" fmla="*/ 1456181 w 1625600"/>
                <a:gd name="connsiteY1" fmla="*/ 339443 h 1625600"/>
                <a:gd name="connsiteX2" fmla="*/ 1544430 w 1625600"/>
                <a:gd name="connsiteY2" fmla="*/ 492294 h 1625600"/>
                <a:gd name="connsiteX3" fmla="*/ 1361918 w 1625600"/>
                <a:gd name="connsiteY3" fmla="*/ 663854 h 1625600"/>
                <a:gd name="connsiteX4" fmla="*/ 1361918 w 1625600"/>
                <a:gd name="connsiteY4" fmla="*/ 961747 h 1625600"/>
                <a:gd name="connsiteX5" fmla="*/ 1544430 w 1625600"/>
                <a:gd name="connsiteY5" fmla="*/ 1133306 h 1625600"/>
                <a:gd name="connsiteX6" fmla="*/ 1456181 w 1625600"/>
                <a:gd name="connsiteY6" fmla="*/ 1286157 h 1625600"/>
                <a:gd name="connsiteX7" fmla="*/ 1216350 w 1625600"/>
                <a:gd name="connsiteY7" fmla="*/ 1213877 h 1625600"/>
                <a:gd name="connsiteX8" fmla="*/ 958367 w 1625600"/>
                <a:gd name="connsiteY8" fmla="*/ 1362823 h 1625600"/>
                <a:gd name="connsiteX9" fmla="*/ 901049 w 1625600"/>
                <a:gd name="connsiteY9" fmla="*/ 1606663 h 1625600"/>
                <a:gd name="connsiteX10" fmla="*/ 724551 w 1625600"/>
                <a:gd name="connsiteY10" fmla="*/ 1606663 h 1625600"/>
                <a:gd name="connsiteX11" fmla="*/ 667232 w 1625600"/>
                <a:gd name="connsiteY11" fmla="*/ 1362823 h 1625600"/>
                <a:gd name="connsiteX12" fmla="*/ 409249 w 1625600"/>
                <a:gd name="connsiteY12" fmla="*/ 1213877 h 1625600"/>
                <a:gd name="connsiteX13" fmla="*/ 169419 w 1625600"/>
                <a:gd name="connsiteY13" fmla="*/ 1286157 h 1625600"/>
                <a:gd name="connsiteX14" fmla="*/ 81170 w 1625600"/>
                <a:gd name="connsiteY14" fmla="*/ 1133306 h 1625600"/>
                <a:gd name="connsiteX15" fmla="*/ 263682 w 1625600"/>
                <a:gd name="connsiteY15" fmla="*/ 961746 h 1625600"/>
                <a:gd name="connsiteX16" fmla="*/ 263682 w 1625600"/>
                <a:gd name="connsiteY16" fmla="*/ 663853 h 1625600"/>
                <a:gd name="connsiteX17" fmla="*/ 81170 w 1625600"/>
                <a:gd name="connsiteY17" fmla="*/ 492294 h 1625600"/>
                <a:gd name="connsiteX18" fmla="*/ 169419 w 1625600"/>
                <a:gd name="connsiteY18" fmla="*/ 339443 h 1625600"/>
                <a:gd name="connsiteX19" fmla="*/ 409250 w 1625600"/>
                <a:gd name="connsiteY19" fmla="*/ 411723 h 1625600"/>
                <a:gd name="connsiteX20" fmla="*/ 667233 w 1625600"/>
                <a:gd name="connsiteY20" fmla="*/ 262777 h 1625600"/>
                <a:gd name="connsiteX21" fmla="*/ 724551 w 1625600"/>
                <a:gd name="connsiteY21" fmla="*/ 18937 h 1625600"/>
                <a:gd name="connsiteX22" fmla="*/ 901049 w 1625600"/>
                <a:gd name="connsiteY22" fmla="*/ 18937 h 1625600"/>
                <a:gd name="connsiteX23" fmla="*/ 958368 w 1625600"/>
                <a:gd name="connsiteY23" fmla="*/ 262777 h 1625600"/>
                <a:gd name="connsiteX24" fmla="*/ 1216351 w 1625600"/>
                <a:gd name="connsiteY24" fmla="*/ 411723 h 1625600"/>
                <a:gd name="connsiteX25" fmla="*/ 1216350 w 1625600"/>
                <a:gd name="connsiteY25" fmla="*/ 411723 h 162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625600" h="1625600">
                  <a:moveTo>
                    <a:pt x="1216350" y="411723"/>
                  </a:moveTo>
                  <a:lnTo>
                    <a:pt x="1456181" y="339443"/>
                  </a:lnTo>
                  <a:lnTo>
                    <a:pt x="1544430" y="492294"/>
                  </a:lnTo>
                  <a:lnTo>
                    <a:pt x="1361918" y="663854"/>
                  </a:lnTo>
                  <a:cubicBezTo>
                    <a:pt x="1388374" y="761389"/>
                    <a:pt x="1388374" y="864211"/>
                    <a:pt x="1361918" y="961747"/>
                  </a:cubicBezTo>
                  <a:lnTo>
                    <a:pt x="1544430" y="1133306"/>
                  </a:lnTo>
                  <a:lnTo>
                    <a:pt x="1456181" y="1286157"/>
                  </a:lnTo>
                  <a:lnTo>
                    <a:pt x="1216350" y="1213877"/>
                  </a:lnTo>
                  <a:cubicBezTo>
                    <a:pt x="1145110" y="1285556"/>
                    <a:pt x="1056063" y="1336967"/>
                    <a:pt x="958367" y="1362823"/>
                  </a:cubicBezTo>
                  <a:lnTo>
                    <a:pt x="901049" y="1606663"/>
                  </a:lnTo>
                  <a:lnTo>
                    <a:pt x="724551" y="1606663"/>
                  </a:lnTo>
                  <a:lnTo>
                    <a:pt x="667232" y="1362823"/>
                  </a:lnTo>
                  <a:cubicBezTo>
                    <a:pt x="569536" y="1336967"/>
                    <a:pt x="480489" y="1285556"/>
                    <a:pt x="409249" y="1213877"/>
                  </a:cubicBezTo>
                  <a:lnTo>
                    <a:pt x="169419" y="1286157"/>
                  </a:lnTo>
                  <a:lnTo>
                    <a:pt x="81170" y="1133306"/>
                  </a:lnTo>
                  <a:lnTo>
                    <a:pt x="263682" y="961746"/>
                  </a:lnTo>
                  <a:cubicBezTo>
                    <a:pt x="237226" y="864211"/>
                    <a:pt x="237226" y="761389"/>
                    <a:pt x="263682" y="663853"/>
                  </a:cubicBezTo>
                  <a:lnTo>
                    <a:pt x="81170" y="492294"/>
                  </a:lnTo>
                  <a:lnTo>
                    <a:pt x="169419" y="339443"/>
                  </a:lnTo>
                  <a:lnTo>
                    <a:pt x="409250" y="411723"/>
                  </a:lnTo>
                  <a:cubicBezTo>
                    <a:pt x="480490" y="340044"/>
                    <a:pt x="569537" y="288633"/>
                    <a:pt x="667233" y="262777"/>
                  </a:cubicBezTo>
                  <a:lnTo>
                    <a:pt x="724551" y="18937"/>
                  </a:lnTo>
                  <a:lnTo>
                    <a:pt x="901049" y="18937"/>
                  </a:lnTo>
                  <a:lnTo>
                    <a:pt x="958368" y="262777"/>
                  </a:lnTo>
                  <a:cubicBezTo>
                    <a:pt x="1056064" y="288633"/>
                    <a:pt x="1145111" y="340044"/>
                    <a:pt x="1216351" y="411723"/>
                  </a:cubicBezTo>
                  <a:lnTo>
                    <a:pt x="1216350" y="41172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43540" tIns="446013" rIns="443540" bIns="446013" numCol="1" spcCol="1270" anchor="ctr" anchorCtr="0">
              <a:noAutofit/>
            </a:bodyPr>
            <a:lstStyle/>
            <a:p>
              <a:pPr lvl="0" algn="ctr" defTabSz="1200150">
                <a:lnSpc>
                  <a:spcPct val="90000"/>
                </a:lnSpc>
                <a:spcBef>
                  <a:spcPct val="0"/>
                </a:spcBef>
                <a:spcAft>
                  <a:spcPct val="35000"/>
                </a:spcAft>
              </a:pPr>
              <a:r>
                <a:rPr lang="en-AU" sz="2700" kern="1200" dirty="0" smtClean="0"/>
                <a:t>Law</a:t>
              </a:r>
              <a:endParaRPr lang="en-AU" sz="2700" kern="1200" dirty="0"/>
            </a:p>
          </p:txBody>
        </p:sp>
        <p:sp>
          <p:nvSpPr>
            <p:cNvPr id="10" name="Freeform 9"/>
            <p:cNvSpPr/>
            <p:nvPr/>
          </p:nvSpPr>
          <p:spPr>
            <a:xfrm>
              <a:off x="2942264" y="956414"/>
              <a:ext cx="1950720" cy="1950720"/>
            </a:xfrm>
            <a:custGeom>
              <a:avLst/>
              <a:gdLst>
                <a:gd name="connsiteX0" fmla="*/ 1191775 w 1592756"/>
                <a:gd name="connsiteY0" fmla="*/ 403405 h 1592756"/>
                <a:gd name="connsiteX1" fmla="*/ 1426760 w 1592756"/>
                <a:gd name="connsiteY1" fmla="*/ 332584 h 1592756"/>
                <a:gd name="connsiteX2" fmla="*/ 1513226 w 1592756"/>
                <a:gd name="connsiteY2" fmla="*/ 482348 h 1592756"/>
                <a:gd name="connsiteX3" fmla="*/ 1334401 w 1592756"/>
                <a:gd name="connsiteY3" fmla="*/ 650441 h 1592756"/>
                <a:gd name="connsiteX4" fmla="*/ 1334401 w 1592756"/>
                <a:gd name="connsiteY4" fmla="*/ 942315 h 1592756"/>
                <a:gd name="connsiteX5" fmla="*/ 1513226 w 1592756"/>
                <a:gd name="connsiteY5" fmla="*/ 1110408 h 1592756"/>
                <a:gd name="connsiteX6" fmla="*/ 1426760 w 1592756"/>
                <a:gd name="connsiteY6" fmla="*/ 1260172 h 1592756"/>
                <a:gd name="connsiteX7" fmla="*/ 1191775 w 1592756"/>
                <a:gd name="connsiteY7" fmla="*/ 1189351 h 1592756"/>
                <a:gd name="connsiteX8" fmla="*/ 939004 w 1592756"/>
                <a:gd name="connsiteY8" fmla="*/ 1335288 h 1592756"/>
                <a:gd name="connsiteX9" fmla="*/ 882844 w 1592756"/>
                <a:gd name="connsiteY9" fmla="*/ 1574202 h 1592756"/>
                <a:gd name="connsiteX10" fmla="*/ 709912 w 1592756"/>
                <a:gd name="connsiteY10" fmla="*/ 1574202 h 1592756"/>
                <a:gd name="connsiteX11" fmla="*/ 653752 w 1592756"/>
                <a:gd name="connsiteY11" fmla="*/ 1335288 h 1592756"/>
                <a:gd name="connsiteX12" fmla="*/ 400981 w 1592756"/>
                <a:gd name="connsiteY12" fmla="*/ 1189351 h 1592756"/>
                <a:gd name="connsiteX13" fmla="*/ 165996 w 1592756"/>
                <a:gd name="connsiteY13" fmla="*/ 1260172 h 1592756"/>
                <a:gd name="connsiteX14" fmla="*/ 79530 w 1592756"/>
                <a:gd name="connsiteY14" fmla="*/ 1110408 h 1592756"/>
                <a:gd name="connsiteX15" fmla="*/ 258355 w 1592756"/>
                <a:gd name="connsiteY15" fmla="*/ 942315 h 1592756"/>
                <a:gd name="connsiteX16" fmla="*/ 258355 w 1592756"/>
                <a:gd name="connsiteY16" fmla="*/ 650441 h 1592756"/>
                <a:gd name="connsiteX17" fmla="*/ 79530 w 1592756"/>
                <a:gd name="connsiteY17" fmla="*/ 482348 h 1592756"/>
                <a:gd name="connsiteX18" fmla="*/ 165996 w 1592756"/>
                <a:gd name="connsiteY18" fmla="*/ 332584 h 1592756"/>
                <a:gd name="connsiteX19" fmla="*/ 400981 w 1592756"/>
                <a:gd name="connsiteY19" fmla="*/ 403405 h 1592756"/>
                <a:gd name="connsiteX20" fmla="*/ 653752 w 1592756"/>
                <a:gd name="connsiteY20" fmla="*/ 257468 h 1592756"/>
                <a:gd name="connsiteX21" fmla="*/ 709912 w 1592756"/>
                <a:gd name="connsiteY21" fmla="*/ 18554 h 1592756"/>
                <a:gd name="connsiteX22" fmla="*/ 882844 w 1592756"/>
                <a:gd name="connsiteY22" fmla="*/ 18554 h 1592756"/>
                <a:gd name="connsiteX23" fmla="*/ 939004 w 1592756"/>
                <a:gd name="connsiteY23" fmla="*/ 257468 h 1592756"/>
                <a:gd name="connsiteX24" fmla="*/ 1191775 w 1592756"/>
                <a:gd name="connsiteY24" fmla="*/ 403405 h 1592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592756" h="1592756">
                  <a:moveTo>
                    <a:pt x="1025173" y="402893"/>
                  </a:moveTo>
                  <a:lnTo>
                    <a:pt x="1195533" y="297380"/>
                  </a:lnTo>
                  <a:lnTo>
                    <a:pt x="1295376" y="397223"/>
                  </a:lnTo>
                  <a:lnTo>
                    <a:pt x="1189863" y="567584"/>
                  </a:lnTo>
                  <a:cubicBezTo>
                    <a:pt x="1230502" y="637475"/>
                    <a:pt x="1251792" y="716930"/>
                    <a:pt x="1251543" y="797777"/>
                  </a:cubicBezTo>
                  <a:lnTo>
                    <a:pt x="1428100" y="892558"/>
                  </a:lnTo>
                  <a:lnTo>
                    <a:pt x="1391556" y="1028945"/>
                  </a:lnTo>
                  <a:lnTo>
                    <a:pt x="1191263" y="1022749"/>
                  </a:lnTo>
                  <a:cubicBezTo>
                    <a:pt x="1151054" y="1092889"/>
                    <a:pt x="1092889" y="1151054"/>
                    <a:pt x="1022749" y="1191262"/>
                  </a:cubicBezTo>
                  <a:lnTo>
                    <a:pt x="1028945" y="1391556"/>
                  </a:lnTo>
                  <a:lnTo>
                    <a:pt x="892558" y="1428101"/>
                  </a:lnTo>
                  <a:lnTo>
                    <a:pt x="797778" y="1251543"/>
                  </a:lnTo>
                  <a:cubicBezTo>
                    <a:pt x="716930" y="1251791"/>
                    <a:pt x="637475" y="1230502"/>
                    <a:pt x="567583" y="1189863"/>
                  </a:cubicBezTo>
                  <a:lnTo>
                    <a:pt x="397223" y="1295376"/>
                  </a:lnTo>
                  <a:lnTo>
                    <a:pt x="297380" y="1195533"/>
                  </a:lnTo>
                  <a:lnTo>
                    <a:pt x="402893" y="1025172"/>
                  </a:lnTo>
                  <a:cubicBezTo>
                    <a:pt x="362254" y="955281"/>
                    <a:pt x="340964" y="875826"/>
                    <a:pt x="341213" y="794979"/>
                  </a:cubicBezTo>
                  <a:lnTo>
                    <a:pt x="164656" y="700198"/>
                  </a:lnTo>
                  <a:lnTo>
                    <a:pt x="201200" y="563811"/>
                  </a:lnTo>
                  <a:lnTo>
                    <a:pt x="401493" y="570007"/>
                  </a:lnTo>
                  <a:cubicBezTo>
                    <a:pt x="441702" y="499867"/>
                    <a:pt x="499867" y="441702"/>
                    <a:pt x="570007" y="401494"/>
                  </a:cubicBezTo>
                  <a:lnTo>
                    <a:pt x="563811" y="201200"/>
                  </a:lnTo>
                  <a:lnTo>
                    <a:pt x="700198" y="164655"/>
                  </a:lnTo>
                  <a:lnTo>
                    <a:pt x="794978" y="341213"/>
                  </a:lnTo>
                  <a:cubicBezTo>
                    <a:pt x="875826" y="340965"/>
                    <a:pt x="955281" y="362254"/>
                    <a:pt x="1025173" y="402893"/>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62611" tIns="562611" rIns="562609" bIns="562609" numCol="1" spcCol="1270" anchor="ctr" anchorCtr="0">
              <a:noAutofit/>
            </a:bodyPr>
            <a:lstStyle/>
            <a:p>
              <a:pPr lvl="0" algn="ctr" defTabSz="1200150">
                <a:lnSpc>
                  <a:spcPct val="90000"/>
                </a:lnSpc>
                <a:spcBef>
                  <a:spcPct val="0"/>
                </a:spcBef>
                <a:spcAft>
                  <a:spcPct val="35000"/>
                </a:spcAft>
              </a:pPr>
              <a:r>
                <a:rPr lang="en-AU" sz="2700" kern="1200" dirty="0" smtClean="0"/>
                <a:t>Ethics</a:t>
              </a:r>
              <a:endParaRPr lang="en-AU" sz="2700" kern="1200" dirty="0"/>
            </a:p>
          </p:txBody>
        </p:sp>
        <p:sp>
          <p:nvSpPr>
            <p:cNvPr id="14" name="Freeform 13"/>
            <p:cNvSpPr/>
            <p:nvPr/>
          </p:nvSpPr>
          <p:spPr>
            <a:xfrm>
              <a:off x="4427984" y="1044746"/>
              <a:ext cx="1950720" cy="1950720"/>
            </a:xfrm>
            <a:custGeom>
              <a:avLst/>
              <a:gdLst>
                <a:gd name="connsiteX0" fmla="*/ 1191775 w 1592756"/>
                <a:gd name="connsiteY0" fmla="*/ 403405 h 1592756"/>
                <a:gd name="connsiteX1" fmla="*/ 1426760 w 1592756"/>
                <a:gd name="connsiteY1" fmla="*/ 332584 h 1592756"/>
                <a:gd name="connsiteX2" fmla="*/ 1513226 w 1592756"/>
                <a:gd name="connsiteY2" fmla="*/ 482348 h 1592756"/>
                <a:gd name="connsiteX3" fmla="*/ 1334401 w 1592756"/>
                <a:gd name="connsiteY3" fmla="*/ 650441 h 1592756"/>
                <a:gd name="connsiteX4" fmla="*/ 1334401 w 1592756"/>
                <a:gd name="connsiteY4" fmla="*/ 942315 h 1592756"/>
                <a:gd name="connsiteX5" fmla="*/ 1513226 w 1592756"/>
                <a:gd name="connsiteY5" fmla="*/ 1110408 h 1592756"/>
                <a:gd name="connsiteX6" fmla="*/ 1426760 w 1592756"/>
                <a:gd name="connsiteY6" fmla="*/ 1260172 h 1592756"/>
                <a:gd name="connsiteX7" fmla="*/ 1191775 w 1592756"/>
                <a:gd name="connsiteY7" fmla="*/ 1189351 h 1592756"/>
                <a:gd name="connsiteX8" fmla="*/ 939004 w 1592756"/>
                <a:gd name="connsiteY8" fmla="*/ 1335288 h 1592756"/>
                <a:gd name="connsiteX9" fmla="*/ 882844 w 1592756"/>
                <a:gd name="connsiteY9" fmla="*/ 1574202 h 1592756"/>
                <a:gd name="connsiteX10" fmla="*/ 709912 w 1592756"/>
                <a:gd name="connsiteY10" fmla="*/ 1574202 h 1592756"/>
                <a:gd name="connsiteX11" fmla="*/ 653752 w 1592756"/>
                <a:gd name="connsiteY11" fmla="*/ 1335288 h 1592756"/>
                <a:gd name="connsiteX12" fmla="*/ 400981 w 1592756"/>
                <a:gd name="connsiteY12" fmla="*/ 1189351 h 1592756"/>
                <a:gd name="connsiteX13" fmla="*/ 165996 w 1592756"/>
                <a:gd name="connsiteY13" fmla="*/ 1260172 h 1592756"/>
                <a:gd name="connsiteX14" fmla="*/ 79530 w 1592756"/>
                <a:gd name="connsiteY14" fmla="*/ 1110408 h 1592756"/>
                <a:gd name="connsiteX15" fmla="*/ 258355 w 1592756"/>
                <a:gd name="connsiteY15" fmla="*/ 942315 h 1592756"/>
                <a:gd name="connsiteX16" fmla="*/ 258355 w 1592756"/>
                <a:gd name="connsiteY16" fmla="*/ 650441 h 1592756"/>
                <a:gd name="connsiteX17" fmla="*/ 79530 w 1592756"/>
                <a:gd name="connsiteY17" fmla="*/ 482348 h 1592756"/>
                <a:gd name="connsiteX18" fmla="*/ 165996 w 1592756"/>
                <a:gd name="connsiteY18" fmla="*/ 332584 h 1592756"/>
                <a:gd name="connsiteX19" fmla="*/ 400981 w 1592756"/>
                <a:gd name="connsiteY19" fmla="*/ 403405 h 1592756"/>
                <a:gd name="connsiteX20" fmla="*/ 653752 w 1592756"/>
                <a:gd name="connsiteY20" fmla="*/ 257468 h 1592756"/>
                <a:gd name="connsiteX21" fmla="*/ 709912 w 1592756"/>
                <a:gd name="connsiteY21" fmla="*/ 18554 h 1592756"/>
                <a:gd name="connsiteX22" fmla="*/ 882844 w 1592756"/>
                <a:gd name="connsiteY22" fmla="*/ 18554 h 1592756"/>
                <a:gd name="connsiteX23" fmla="*/ 939004 w 1592756"/>
                <a:gd name="connsiteY23" fmla="*/ 257468 h 1592756"/>
                <a:gd name="connsiteX24" fmla="*/ 1191775 w 1592756"/>
                <a:gd name="connsiteY24" fmla="*/ 403405 h 1592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592756" h="1592756">
                  <a:moveTo>
                    <a:pt x="1025173" y="402893"/>
                  </a:moveTo>
                  <a:lnTo>
                    <a:pt x="1195533" y="297380"/>
                  </a:lnTo>
                  <a:lnTo>
                    <a:pt x="1295376" y="397223"/>
                  </a:lnTo>
                  <a:lnTo>
                    <a:pt x="1189863" y="567584"/>
                  </a:lnTo>
                  <a:cubicBezTo>
                    <a:pt x="1230502" y="637475"/>
                    <a:pt x="1251792" y="716930"/>
                    <a:pt x="1251543" y="797777"/>
                  </a:cubicBezTo>
                  <a:lnTo>
                    <a:pt x="1428100" y="892558"/>
                  </a:lnTo>
                  <a:lnTo>
                    <a:pt x="1391556" y="1028945"/>
                  </a:lnTo>
                  <a:lnTo>
                    <a:pt x="1191263" y="1022749"/>
                  </a:lnTo>
                  <a:cubicBezTo>
                    <a:pt x="1151054" y="1092889"/>
                    <a:pt x="1092889" y="1151054"/>
                    <a:pt x="1022749" y="1191262"/>
                  </a:cubicBezTo>
                  <a:lnTo>
                    <a:pt x="1028945" y="1391556"/>
                  </a:lnTo>
                  <a:lnTo>
                    <a:pt x="892558" y="1428101"/>
                  </a:lnTo>
                  <a:lnTo>
                    <a:pt x="797778" y="1251543"/>
                  </a:lnTo>
                  <a:cubicBezTo>
                    <a:pt x="716930" y="1251791"/>
                    <a:pt x="637475" y="1230502"/>
                    <a:pt x="567583" y="1189863"/>
                  </a:cubicBezTo>
                  <a:lnTo>
                    <a:pt x="397223" y="1295376"/>
                  </a:lnTo>
                  <a:lnTo>
                    <a:pt x="297380" y="1195533"/>
                  </a:lnTo>
                  <a:lnTo>
                    <a:pt x="402893" y="1025172"/>
                  </a:lnTo>
                  <a:cubicBezTo>
                    <a:pt x="362254" y="955281"/>
                    <a:pt x="340964" y="875826"/>
                    <a:pt x="341213" y="794979"/>
                  </a:cubicBezTo>
                  <a:lnTo>
                    <a:pt x="164656" y="700198"/>
                  </a:lnTo>
                  <a:lnTo>
                    <a:pt x="201200" y="563811"/>
                  </a:lnTo>
                  <a:lnTo>
                    <a:pt x="401493" y="570007"/>
                  </a:lnTo>
                  <a:cubicBezTo>
                    <a:pt x="441702" y="499867"/>
                    <a:pt x="499867" y="441702"/>
                    <a:pt x="570007" y="401494"/>
                  </a:cubicBezTo>
                  <a:lnTo>
                    <a:pt x="563811" y="201200"/>
                  </a:lnTo>
                  <a:lnTo>
                    <a:pt x="700198" y="164655"/>
                  </a:lnTo>
                  <a:lnTo>
                    <a:pt x="794978" y="341213"/>
                  </a:lnTo>
                  <a:cubicBezTo>
                    <a:pt x="875826" y="340965"/>
                    <a:pt x="955281" y="362254"/>
                    <a:pt x="1025173" y="402893"/>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62611" tIns="562611" rIns="562609" bIns="562609" numCol="1" spcCol="1270" anchor="ctr" anchorCtr="0">
              <a:noAutofit/>
            </a:bodyPr>
            <a:lstStyle/>
            <a:p>
              <a:pPr lvl="0" algn="ctr" defTabSz="1200150">
                <a:lnSpc>
                  <a:spcPct val="90000"/>
                </a:lnSpc>
                <a:spcBef>
                  <a:spcPct val="0"/>
                </a:spcBef>
                <a:spcAft>
                  <a:spcPct val="35000"/>
                </a:spcAft>
              </a:pPr>
              <a:r>
                <a:rPr lang="en-AU" sz="2700" kern="1200" dirty="0" smtClean="0"/>
                <a:t>Tech</a:t>
              </a:r>
              <a:endParaRPr lang="en-AU" sz="2700" kern="1200" dirty="0"/>
            </a:p>
          </p:txBody>
        </p:sp>
      </p:grpSp>
    </p:spTree>
    <p:extLst>
      <p:ext uri="{BB962C8B-B14F-4D97-AF65-F5344CB8AC3E}">
        <p14:creationId xmlns:p14="http://schemas.microsoft.com/office/powerpoint/2010/main" val="35920563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Three main questions</a:t>
            </a:r>
            <a:endParaRPr lang="en-AU" dirty="0"/>
          </a:p>
        </p:txBody>
      </p:sp>
      <p:sp>
        <p:nvSpPr>
          <p:cNvPr id="3" name="Content Placeholder 2"/>
          <p:cNvSpPr>
            <a:spLocks noGrp="1"/>
          </p:cNvSpPr>
          <p:nvPr>
            <p:ph idx="1"/>
          </p:nvPr>
        </p:nvSpPr>
        <p:spPr/>
        <p:txBody>
          <a:bodyPr/>
          <a:lstStyle/>
          <a:p>
            <a:r>
              <a:rPr lang="en-AU" dirty="0" smtClean="0"/>
              <a:t>What is technology?</a:t>
            </a:r>
          </a:p>
          <a:p>
            <a:endParaRPr lang="en-AU" dirty="0"/>
          </a:p>
          <a:p>
            <a:r>
              <a:rPr lang="en-AU" dirty="0" smtClean="0"/>
              <a:t>Is technology neutral?</a:t>
            </a:r>
          </a:p>
          <a:p>
            <a:endParaRPr lang="en-AU" dirty="0"/>
          </a:p>
          <a:p>
            <a:r>
              <a:rPr lang="en-AU" dirty="0" smtClean="0"/>
              <a:t>Is technology autonomous?</a:t>
            </a:r>
          </a:p>
          <a:p>
            <a:pPr lvl="2" algn="ctr"/>
            <a:endParaRPr lang="en-AU" dirty="0" smtClean="0"/>
          </a:p>
          <a:p>
            <a:pPr lvl="2" algn="ctr"/>
            <a:endParaRPr lang="en-AU" dirty="0" smtClean="0"/>
          </a:p>
          <a:p>
            <a:pPr marL="914400" lvl="2" indent="0" algn="ctr">
              <a:buNone/>
            </a:pPr>
            <a:r>
              <a:rPr lang="en-AU" dirty="0" smtClean="0">
                <a:latin typeface="Arial Black" panose="020B0A04020102020204" pitchFamily="34" charset="0"/>
              </a:rPr>
              <a:t>Why are these questions important?</a:t>
            </a:r>
            <a:endParaRPr lang="en-AU" dirty="0">
              <a:latin typeface="Arial Black" panose="020B0A04020102020204" pitchFamily="34" charset="0"/>
            </a:endParaRPr>
          </a:p>
          <a:p>
            <a:endParaRPr lang="en-AU" dirty="0"/>
          </a:p>
        </p:txBody>
      </p:sp>
    </p:spTree>
    <p:extLst>
      <p:ext uri="{BB962C8B-B14F-4D97-AF65-F5344CB8AC3E}">
        <p14:creationId xmlns:p14="http://schemas.microsoft.com/office/powerpoint/2010/main" val="3271866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What is technology</a:t>
            </a:r>
            <a:r>
              <a:rPr lang="en-AU" dirty="0" smtClean="0"/>
              <a:t>?</a:t>
            </a:r>
            <a:endParaRPr lang="en-AU" dirty="0"/>
          </a:p>
        </p:txBody>
      </p:sp>
      <p:sp>
        <p:nvSpPr>
          <p:cNvPr id="3" name="Content Placeholder 2"/>
          <p:cNvSpPr>
            <a:spLocks noGrp="1"/>
          </p:cNvSpPr>
          <p:nvPr>
            <p:ph idx="1"/>
          </p:nvPr>
        </p:nvSpPr>
        <p:spPr/>
        <p:txBody>
          <a:bodyPr/>
          <a:lstStyle/>
          <a:p>
            <a:r>
              <a:rPr lang="en-AU" dirty="0" smtClean="0"/>
              <a:t>Articles</a:t>
            </a:r>
            <a:r>
              <a:rPr lang="en-AU" dirty="0"/>
              <a:t>, </a:t>
            </a:r>
            <a:r>
              <a:rPr lang="en-AU" dirty="0" smtClean="0"/>
              <a:t>devices </a:t>
            </a:r>
            <a:r>
              <a:rPr lang="en-AU" dirty="0"/>
              <a:t>(Instrumental</a:t>
            </a:r>
            <a:r>
              <a:rPr lang="en-AU" dirty="0" smtClean="0"/>
              <a:t>)</a:t>
            </a:r>
          </a:p>
          <a:p>
            <a:r>
              <a:rPr lang="en-AU" dirty="0" smtClean="0"/>
              <a:t>Data</a:t>
            </a:r>
            <a:endParaRPr lang="en-AU" dirty="0"/>
          </a:p>
          <a:p>
            <a:r>
              <a:rPr lang="en-AU" dirty="0" smtClean="0"/>
              <a:t>Systems: </a:t>
            </a:r>
            <a:r>
              <a:rPr lang="en-AU" dirty="0"/>
              <a:t>modes of production</a:t>
            </a:r>
          </a:p>
          <a:p>
            <a:r>
              <a:rPr lang="en-AU" dirty="0"/>
              <a:t>Human </a:t>
            </a:r>
            <a:r>
              <a:rPr lang="en-AU" dirty="0" smtClean="0"/>
              <a:t>system: military,</a:t>
            </a:r>
            <a:r>
              <a:rPr lang="en-AU" dirty="0"/>
              <a:t> </a:t>
            </a:r>
            <a:r>
              <a:rPr lang="en-AU" dirty="0" smtClean="0"/>
              <a:t>government, industry</a:t>
            </a:r>
            <a:endParaRPr lang="en-AU" dirty="0"/>
          </a:p>
          <a:p>
            <a:endParaRPr lang="en-AU" dirty="0"/>
          </a:p>
        </p:txBody>
      </p:sp>
    </p:spTree>
    <p:extLst>
      <p:ext uri="{BB962C8B-B14F-4D97-AF65-F5344CB8AC3E}">
        <p14:creationId xmlns:p14="http://schemas.microsoft.com/office/powerpoint/2010/main" val="2140259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1585585"/>
              </p:ext>
            </p:extLst>
          </p:nvPr>
        </p:nvGraphicFramePr>
        <p:xfrm>
          <a:off x="467544" y="404665"/>
          <a:ext cx="7776864" cy="54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685157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 tech neutral?</a:t>
            </a:r>
            <a:endParaRPr lang="en-AU" dirty="0"/>
          </a:p>
        </p:txBody>
      </p:sp>
      <p:sp>
        <p:nvSpPr>
          <p:cNvPr id="3" name="Content Placeholder 2"/>
          <p:cNvSpPr>
            <a:spLocks noGrp="1"/>
          </p:cNvSpPr>
          <p:nvPr>
            <p:ph idx="1"/>
          </p:nvPr>
        </p:nvSpPr>
        <p:spPr/>
        <p:txBody>
          <a:bodyPr/>
          <a:lstStyle/>
          <a:p>
            <a:endParaRPr lang="en-AU" dirty="0"/>
          </a:p>
          <a:p>
            <a:r>
              <a:rPr lang="en-AU" dirty="0" smtClean="0"/>
              <a:t>If we treat tech as neutral, that engenders a certain response, and visa-versa.</a:t>
            </a:r>
          </a:p>
          <a:p>
            <a:endParaRPr lang="en-AU" dirty="0"/>
          </a:p>
          <a:p>
            <a:r>
              <a:rPr lang="en-AU" dirty="0" smtClean="0"/>
              <a:t>Can the “use” of technology be separated from its “purpose”?</a:t>
            </a:r>
            <a:endParaRPr lang="en-AU" dirty="0"/>
          </a:p>
        </p:txBody>
      </p:sp>
    </p:spTree>
    <p:extLst>
      <p:ext uri="{BB962C8B-B14F-4D97-AF65-F5344CB8AC3E}">
        <p14:creationId xmlns:p14="http://schemas.microsoft.com/office/powerpoint/2010/main" val="2022910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844824"/>
            <a:ext cx="8229600" cy="2736304"/>
          </a:xfrm>
        </p:spPr>
        <p:txBody>
          <a:bodyPr>
            <a:normAutofit/>
          </a:bodyPr>
          <a:lstStyle/>
          <a:p>
            <a:pPr marL="0" indent="0" algn="ctr">
              <a:buNone/>
            </a:pPr>
            <a:r>
              <a:rPr lang="en-AU" sz="7200" dirty="0" smtClean="0">
                <a:latin typeface="Playbill" panose="040506030A0602020202" pitchFamily="82" charset="0"/>
              </a:rPr>
              <a:t>GUNS DON’T KILL PEOPLE</a:t>
            </a:r>
          </a:p>
          <a:p>
            <a:pPr marL="0" indent="0" algn="ctr">
              <a:buNone/>
            </a:pPr>
            <a:r>
              <a:rPr lang="en-AU" sz="7200" dirty="0" smtClean="0">
                <a:latin typeface="Playbill" panose="040506030A0602020202" pitchFamily="82" charset="0"/>
              </a:rPr>
              <a:t>PEOPLE KILL PEOPLE</a:t>
            </a:r>
            <a:endParaRPr lang="en-AU" sz="7200" dirty="0">
              <a:latin typeface="Playbill" panose="040506030A0602020202" pitchFamily="82" charset="0"/>
            </a:endParaRPr>
          </a:p>
        </p:txBody>
      </p:sp>
    </p:spTree>
    <p:extLst>
      <p:ext uri="{BB962C8B-B14F-4D97-AF65-F5344CB8AC3E}">
        <p14:creationId xmlns:p14="http://schemas.microsoft.com/office/powerpoint/2010/main" val="6129172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Program Document" ma:contentTypeID="0x01010017B09DC44F52DF46AE7307A12B41DBA9005DC18BE86FCDDC47BBB981707F3E9D83" ma:contentTypeVersion="26" ma:contentTypeDescription="" ma:contentTypeScope="" ma:versionID="c4d724b1d3561d5b3f51f4a09c3dd0e6">
  <xsd:schema xmlns:xsd="http://www.w3.org/2001/XMLSchema" xmlns:xs="http://www.w3.org/2001/XMLSchema" xmlns:p="http://schemas.microsoft.com/office/2006/metadata/properties" xmlns:ns2="5b5fc12e-a418-4e4c-81bc-baf0d4d5cc2f" xmlns:ns3="30780c04-48bf-4a02-9a04-ab10ab650b80" xmlns:ns4="5c2e39fd-aed3-42fe-ac16-7413d9145bd1" targetNamespace="http://schemas.microsoft.com/office/2006/metadata/properties" ma:root="true" ma:fieldsID="4b992df233e970daec4d7718ac4b6a08" ns2:_="" ns3:_="" ns4:_="">
    <xsd:import namespace="5b5fc12e-a418-4e4c-81bc-baf0d4d5cc2f"/>
    <xsd:import namespace="30780c04-48bf-4a02-9a04-ab10ab650b80"/>
    <xsd:import namespace="5c2e39fd-aed3-42fe-ac16-7413d9145bd1"/>
    <xsd:element name="properties">
      <xsd:complexType>
        <xsd:sequence>
          <xsd:element name="documentManagement">
            <xsd:complexType>
              <xsd:all>
                <xsd:element ref="ns2:Subject_x0020_and_x0020_Unit" minOccurs="0"/>
                <xsd:element ref="ns3:Subjects" minOccurs="0"/>
                <xsd:element ref="ns3:Organisations" minOccurs="0"/>
                <xsd:element ref="ns3:Primary_x0020_Use" minOccurs="0"/>
                <xsd:element ref="ns3:Delivered_x0020_Online" minOccurs="0"/>
                <xsd:element ref="ns3:Printed" minOccurs="0"/>
                <xsd:element ref="ns3:Document_x0020_Status" minOccurs="0"/>
                <xsd:element ref="ns3:Jurisdiction" minOccurs="0"/>
                <xsd:element ref="ns3:Campus_x0020_Course_x0020_resource" minOccurs="0"/>
                <xsd:element ref="ns4:Instructions_x0020_2" minOccurs="0"/>
                <xsd:element ref="ns2:Lecturer_x0020_folder_x0020_document_x003f_" minOccurs="0"/>
                <xsd:element ref="ns3:SPXXL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5fc12e-a418-4e4c-81bc-baf0d4d5cc2f" elementFormDefault="qualified">
    <xsd:import namespace="http://schemas.microsoft.com/office/2006/documentManagement/types"/>
    <xsd:import namespace="http://schemas.microsoft.com/office/infopath/2007/PartnerControls"/>
    <xsd:element name="Subject_x0020_and_x0020_Unit" ma:index="1" nillable="true" ma:displayName="Subject and Unit" ma:default="" ma:description="Enter all associated subject and units in the following format: [Subject Code]-[Unit]&#10;&#10;e.g. PS-U02; ADMIN-U01&#10;&#10;Subject materials not connected to a unit should be entered as [Subject Code]-GEN&#10;&#10;If you do not fill in this field, the document will not display." ma:internalName="Subject_x0020_and_x0020_Unit">
      <xsd:simpleType>
        <xsd:restriction base="dms:Note">
          <xsd:maxLength value="255"/>
        </xsd:restriction>
      </xsd:simpleType>
    </xsd:element>
    <xsd:element name="Lecturer_x0020_folder_x0020_document_x003f_" ma:index="11" nillable="true" ma:displayName="Lecturer folder document?" ma:default="0" ma:description="Tick if document is included in a hardcopy lecturer folder" ma:internalName="Lecturer_x0020_folder_x0020_document_x003f_">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30780c04-48bf-4a02-9a04-ab10ab650b80" elementFormDefault="qualified">
    <xsd:import namespace="http://schemas.microsoft.com/office/2006/documentManagement/types"/>
    <xsd:import namespace="http://schemas.microsoft.com/office/infopath/2007/PartnerControls"/>
    <xsd:element name="Subjects" ma:index="2" nillable="true" ma:displayName="Primary Subject" ma:description="The primary subject that this document is used for.  This column will be used to determine where the document will be put in the LCMS IFM when it is assetised" ma:list="{ada84c75-9b0e-45f3-b20a-a967f2e1afee}" ma:internalName="Subjects" ma:showField="Title" ma:web="30780c04-48bf-4a02-9a04-ab10ab650b80">
      <xsd:simpleType>
        <xsd:restriction base="dms:Lookup"/>
      </xsd:simpleType>
    </xsd:element>
    <xsd:element name="Organisations" ma:index="3" nillable="true" ma:displayName="Organisations" ma:description="The one or more Co-ops for which this document is used" ma:list="{977b390d-6b5a-4cf1-ae4c-264dd09ada7f}" ma:internalName="Organisations" ma:showField="Organisation_x0020_Name" ma:web="30780c04-48bf-4a02-9a04-ab10ab650b80">
      <xsd:complexType>
        <xsd:complexContent>
          <xsd:extension base="dms:MultiChoiceLookup">
            <xsd:sequence>
              <xsd:element name="Value" type="dms:Lookup" maxOccurs="unbounded" minOccurs="0" nillable="true"/>
            </xsd:sequence>
          </xsd:extension>
        </xsd:complexContent>
      </xsd:complexType>
    </xsd:element>
    <xsd:element name="Primary_x0020_Use" ma:index="4" nillable="true" ma:displayName="Primary Use" ma:default="Course Content" ma:description="The primary use for which the document will be used" ma:format="Dropdown" ma:internalName="Primary_x0020_Use">
      <xsd:simpleType>
        <xsd:restriction base="dms:Choice">
          <xsd:enumeration value="Course Content"/>
          <xsd:enumeration value="Course Information"/>
          <xsd:enumeration value="Assessment"/>
          <xsd:enumeration value="Lecturer Resource"/>
          <xsd:enumeration value="Work Experience Component"/>
          <xsd:enumeration value="CPE Component"/>
          <xsd:enumeration value="Orientation"/>
          <xsd:enumeration value="Onsite management"/>
          <xsd:enumeration value="Activity 1"/>
          <xsd:enumeration value="Activity 2"/>
          <xsd:enumeration value="Not in use"/>
          <xsd:enumeration value="DVD documentation"/>
        </xsd:restriction>
      </xsd:simpleType>
    </xsd:element>
    <xsd:element name="Delivered_x0020_Online" ma:index="5" nillable="true" ma:displayName="Online?" ma:default="Online" ma:description="Indicates if document is delivered Online and hence needs to be assetised to LCMS" ma:format="Dropdown" ma:internalName="Delivered_x0020_Online">
      <xsd:simpleType>
        <xsd:restriction base="dms:Choice">
          <xsd:enumeration value="Online"/>
          <xsd:enumeration value="Not Online"/>
        </xsd:restriction>
      </xsd:simpleType>
    </xsd:element>
    <xsd:element name="Printed" ma:index="6" nillable="true" ma:displayName="Printed?" ma:default="Not Printed" ma:description="Indicates if the document is a candidate for printing by the Print Room" ma:format="Dropdown" ma:internalName="Printed">
      <xsd:simpleType>
        <xsd:restriction base="dms:Choice">
          <xsd:enumeration value="Not Printed"/>
          <xsd:enumeration value="Printed"/>
        </xsd:restriction>
      </xsd:simpleType>
    </xsd:element>
    <xsd:element name="Document_x0020_Status" ma:index="7" nillable="true" ma:displayName="Document Status" ma:default="Active" ma:description="The status of the document" ma:format="Dropdown" ma:internalName="Document_x0020_Status">
      <xsd:simpleType>
        <xsd:restriction base="dms:Choice">
          <xsd:enumeration value="Active"/>
          <xsd:enumeration value="In development"/>
          <xsd:enumeration value="For review"/>
          <xsd:enumeration value="Withdrawn"/>
          <xsd:enumeration value="Archived"/>
        </xsd:restriction>
      </xsd:simpleType>
    </xsd:element>
    <xsd:element name="Jurisdiction" ma:index="8" nillable="true" ma:displayName="Jurisdiction" ma:description="The jurisdiction or college" ma:list="{20c27bb5-6b6b-4a6b-92d7-b321e471f72a}" ma:internalName="Jurisdiction" ma:showField="LinkTitleNoMenu" ma:web="30780c04-48bf-4a02-9a04-ab10ab650b80">
      <xsd:complexType>
        <xsd:complexContent>
          <xsd:extension base="dms:MultiChoiceLookup">
            <xsd:sequence>
              <xsd:element name="Value" type="dms:Lookup" maxOccurs="unbounded" minOccurs="0" nillable="true"/>
            </xsd:sequence>
          </xsd:extension>
        </xsd:complexContent>
      </xsd:complexType>
    </xsd:element>
    <xsd:element name="Campus_x0020_Course_x0020_resource" ma:index="9" nillable="true" ma:displayName="Campus Course resource" ma:default="0" ma:description="Is the document printed for the Campus Course? Tick if Yes." ma:internalName="Campus_x0020_Course_x0020_resource">
      <xsd:simpleType>
        <xsd:restriction base="dms:Boolean"/>
      </xsd:simpleType>
    </xsd:element>
    <xsd:element name="SPXXLCategory" ma:index="12" nillable="true" ma:displayName="Units" ma:description="The one or more units that the document is used with" ma:hidden="true" ma:list="cf9e8ed7-a7de-43e5-8737-dcb097b341b7" ma:internalName="SPXXLCategory" ma:readOnly="false" ma:showField="CategoryLookup" ma:web="82e8e76a-5d40-4bf2-89ae-e7ace6816ae3">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c2e39fd-aed3-42fe-ac16-7413d9145bd1" elementFormDefault="qualified">
    <xsd:import namespace="http://schemas.microsoft.com/office/2006/documentManagement/types"/>
    <xsd:import namespace="http://schemas.microsoft.com/office/infopath/2007/PartnerControls"/>
    <xsd:element name="Instructions_x0020_2" ma:index="10" nillable="true" ma:displayName="Instructions" ma:default="" ma:description="Document instructions" ma:internalName="Instructions_x0020_2">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Subject_x0020_and_x0020_Unit xmlns="5b5fc12e-a418-4e4c-81bc-baf0d4d5cc2f">PPO-Useful</Subject_x0020_and_x0020_Unit>
    <Subjects xmlns="30780c04-48bf-4a02-9a04-ab10ab650b80" xsi:nil="true"/>
    <Printed xmlns="30780c04-48bf-4a02-9a04-ab10ab650b80">Not Printed</Printed>
    <Document_x0020_Status xmlns="30780c04-48bf-4a02-9a04-ab10ab650b80">Active</Document_x0020_Status>
    <SPXXLCategory xmlns="30780c04-48bf-4a02-9a04-ab10ab650b80" xsi:nil="true"/>
    <Jurisdiction xmlns="30780c04-48bf-4a02-9a04-ab10ab650b80"/>
    <Campus_x0020_Course_x0020_resource xmlns="30780c04-48bf-4a02-9a04-ab10ab650b80">false</Campus_x0020_Course_x0020_resource>
    <Lecturer_x0020_folder_x0020_document_x003f_ xmlns="5b5fc12e-a418-4e4c-81bc-baf0d4d5cc2f">false</Lecturer_x0020_folder_x0020_document_x003f_>
    <Organisations xmlns="30780c04-48bf-4a02-9a04-ab10ab650b80"/>
    <Primary_x0020_Use xmlns="30780c04-48bf-4a02-9a04-ab10ab650b80">Lecturer Resource</Primary_x0020_Use>
    <Delivered_x0020_Online xmlns="30780c04-48bf-4a02-9a04-ab10ab650b80">Online</Delivered_x0020_Online>
    <Instructions_x0020_2 xmlns="5c2e39fd-aed3-42fe-ac16-7413d9145bd1">New logo</Instructions_x0020_2>
  </documentManagement>
</p:properties>
</file>

<file path=customXml/itemProps1.xml><?xml version="1.0" encoding="utf-8"?>
<ds:datastoreItem xmlns:ds="http://schemas.openxmlformats.org/officeDocument/2006/customXml" ds:itemID="{F138E7CE-E5F8-4C9A-9BB9-32976E7801DC}">
  <ds:schemaRefs>
    <ds:schemaRef ds:uri="http://schemas.microsoft.com/sharepoint/v3/contenttype/forms"/>
  </ds:schemaRefs>
</ds:datastoreItem>
</file>

<file path=customXml/itemProps2.xml><?xml version="1.0" encoding="utf-8"?>
<ds:datastoreItem xmlns:ds="http://schemas.openxmlformats.org/officeDocument/2006/customXml" ds:itemID="{E30AB249-14D2-4E2B-943B-FA73C41CD0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5fc12e-a418-4e4c-81bc-baf0d4d5cc2f"/>
    <ds:schemaRef ds:uri="30780c04-48bf-4a02-9a04-ab10ab650b80"/>
    <ds:schemaRef ds:uri="5c2e39fd-aed3-42fe-ac16-7413d9145b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F9CD0F4-2217-48A0-B20A-D6491D6FCF16}">
  <ds:schemaRefs>
    <ds:schemaRef ds:uri="http://purl.org/dc/elements/1.1/"/>
    <ds:schemaRef ds:uri="http://schemas.microsoft.com/office/2006/metadata/properties"/>
    <ds:schemaRef ds:uri="http://schemas.microsoft.com/office/infopath/2007/PartnerControls"/>
    <ds:schemaRef ds:uri="5b5fc12e-a418-4e4c-81bc-baf0d4d5cc2f"/>
    <ds:schemaRef ds:uri="http://schemas.microsoft.com/office/2006/documentManagement/types"/>
    <ds:schemaRef ds:uri="http://purl.org/dc/dcmitype/"/>
    <ds:schemaRef ds:uri="30780c04-48bf-4a02-9a04-ab10ab650b80"/>
    <ds:schemaRef ds:uri="http://schemas.openxmlformats.org/package/2006/metadata/core-properties"/>
    <ds:schemaRef ds:uri="5c2e39fd-aed3-42fe-ac16-7413d9145bd1"/>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1629</TotalTime>
  <Words>719</Words>
  <Application>Microsoft Office PowerPoint</Application>
  <PresentationFormat>On-screen Show (4:3)</PresentationFormat>
  <Paragraphs>117</Paragraphs>
  <Slides>26</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Arial Black</vt:lpstr>
      <vt:lpstr>Calibri</vt:lpstr>
      <vt:lpstr>Playbill</vt:lpstr>
      <vt:lpstr>Office Theme</vt:lpstr>
      <vt:lpstr>Technology, Law and New Ethics.</vt:lpstr>
      <vt:lpstr>‘Soon companies will need a CPO; Chief Philosophical Officer.’</vt:lpstr>
      <vt:lpstr>PowerPoint Presentation</vt:lpstr>
      <vt:lpstr>PowerPoint Presentation</vt:lpstr>
      <vt:lpstr>Three main questions</vt:lpstr>
      <vt:lpstr>What is technology?</vt:lpstr>
      <vt:lpstr>PowerPoint Presentation</vt:lpstr>
      <vt:lpstr>Is tech neutral?</vt:lpstr>
      <vt:lpstr>PowerPoint Presentation</vt:lpstr>
      <vt:lpstr>Is tech autonomous?</vt:lpstr>
      <vt:lpstr>PowerPoint Presentation</vt:lpstr>
      <vt:lpstr>PowerPoint Presentation</vt:lpstr>
      <vt:lpstr>Thought exercises</vt:lpstr>
      <vt:lpstr>Law Tech Domains</vt:lpstr>
      <vt:lpstr>PowerPoint Presentation</vt:lpstr>
      <vt:lpstr>The three law-tech domains</vt:lpstr>
      <vt:lpstr>Applying the law-tech framework</vt:lpstr>
      <vt:lpstr>Applying the law-tech framework</vt:lpstr>
      <vt:lpstr>Types of law-tech ethics</vt:lpstr>
      <vt:lpstr>Extension by technology</vt:lpstr>
      <vt:lpstr>Creation by technology</vt:lpstr>
      <vt:lpstr>Oversight of emerging tech</vt:lpstr>
      <vt:lpstr>“The automation of factories has already decimated jobs in traditional manufacturing, and the rise of artificial intelligence is likely to extend this job destruction deep into the middle classes, with only the most caring, creative or supervisory roles remaining.”   Prof. Stephen Hawking Guardian. July 2016</vt:lpstr>
      <vt:lpstr>“One more robot per thousand workers reduces the employment to population ratio by about 0.18-0.34 percentage points and wages by 0.25-0.5 percent..”   Robots and Jobs: Evidence from US Labor Markets Daron Acemoglu, Pascual Restrepo  NBER Working Paper No. 23285, March 2017</vt:lpstr>
      <vt:lpstr>Imperatives</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 PowerPoint Template_New Logo</dc:title>
  <dc:creator>Stephanie Smith</dc:creator>
  <cp:lastModifiedBy>Carly Hanson</cp:lastModifiedBy>
  <cp:revision>113</cp:revision>
  <cp:lastPrinted>2017-04-12T11:49:10Z</cp:lastPrinted>
  <dcterms:created xsi:type="dcterms:W3CDTF">2012-06-25T04:22:19Z</dcterms:created>
  <dcterms:modified xsi:type="dcterms:W3CDTF">2018-06-27T04:43:55Z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0x01010017B09DC44F52DF46AE7307A12B41DBA9005DC18BE86FCDDC47BBB981707F3E9D83</vt:lpwstr>
  </property>
  <property fmtid="{D5CDD505-2E9C-101B-9397-08002B2CF9AE}" pid="3" name="Document Owner">
    <vt:lpwstr>Stephanie Maxwell579</vt:lpwstr>
  </property>
  <property fmtid="{D5CDD505-2E9C-101B-9397-08002B2CF9AE}" pid="4" name="Associated QMS Procedure">
    <vt:lpwstr/>
  </property>
</Properties>
</file>