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4"/>
  </p:notesMasterIdLst>
  <p:sldIdLst>
    <p:sldId id="256" r:id="rId2"/>
    <p:sldId id="293" r:id="rId3"/>
    <p:sldId id="348" r:id="rId4"/>
    <p:sldId id="361" r:id="rId5"/>
    <p:sldId id="365" r:id="rId6"/>
    <p:sldId id="366" r:id="rId7"/>
    <p:sldId id="367" r:id="rId8"/>
    <p:sldId id="370" r:id="rId9"/>
    <p:sldId id="368" r:id="rId10"/>
    <p:sldId id="369" r:id="rId11"/>
    <p:sldId id="371" r:id="rId12"/>
    <p:sldId id="372" r:id="rId13"/>
    <p:sldId id="386" r:id="rId14"/>
    <p:sldId id="359" r:id="rId15"/>
    <p:sldId id="349" r:id="rId16"/>
    <p:sldId id="380" r:id="rId17"/>
    <p:sldId id="350" r:id="rId18"/>
    <p:sldId id="351" r:id="rId19"/>
    <p:sldId id="352" r:id="rId20"/>
    <p:sldId id="356" r:id="rId21"/>
    <p:sldId id="374" r:id="rId22"/>
    <p:sldId id="353" r:id="rId23"/>
    <p:sldId id="354" r:id="rId24"/>
    <p:sldId id="376" r:id="rId25"/>
    <p:sldId id="379" r:id="rId26"/>
    <p:sldId id="377" r:id="rId27"/>
    <p:sldId id="381" r:id="rId28"/>
    <p:sldId id="387" r:id="rId29"/>
    <p:sldId id="400" r:id="rId30"/>
    <p:sldId id="401" r:id="rId31"/>
    <p:sldId id="402" r:id="rId32"/>
    <p:sldId id="398" r:id="rId33"/>
    <p:sldId id="403" r:id="rId34"/>
    <p:sldId id="404" r:id="rId35"/>
    <p:sldId id="405" r:id="rId36"/>
    <p:sldId id="363" r:id="rId37"/>
    <p:sldId id="406" r:id="rId38"/>
    <p:sldId id="382" r:id="rId39"/>
    <p:sldId id="383" r:id="rId40"/>
    <p:sldId id="384" r:id="rId41"/>
    <p:sldId id="388" r:id="rId42"/>
    <p:sldId id="391" r:id="rId43"/>
    <p:sldId id="392" r:id="rId44"/>
    <p:sldId id="393" r:id="rId45"/>
    <p:sldId id="396" r:id="rId46"/>
    <p:sldId id="394" r:id="rId47"/>
    <p:sldId id="385" r:id="rId48"/>
    <p:sldId id="389" r:id="rId49"/>
    <p:sldId id="390" r:id="rId50"/>
    <p:sldId id="397" r:id="rId51"/>
    <p:sldId id="358" r:id="rId52"/>
    <p:sldId id="332"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yn Devries" initials="CD" lastIdx="0" clrIdx="0">
    <p:extLst>
      <p:ext uri="{19B8F6BF-5375-455C-9EA6-DF929625EA0E}">
        <p15:presenceInfo xmlns:p15="http://schemas.microsoft.com/office/powerpoint/2012/main" userId="S-1-5-21-1651576359-2183527782-1892494883-1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0B6"/>
    <a:srgbClr val="C9DAA6"/>
    <a:srgbClr val="D6CDE1"/>
    <a:srgbClr val="E0EACC"/>
    <a:srgbClr val="FFA3A3"/>
    <a:srgbClr val="FFE38B"/>
    <a:srgbClr val="FF9797"/>
    <a:srgbClr val="EFF98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37" autoAdjust="0"/>
    <p:restoredTop sz="99886" autoAdjust="0"/>
  </p:normalViewPr>
  <p:slideViewPr>
    <p:cSldViewPr>
      <p:cViewPr>
        <p:scale>
          <a:sx n="140" d="100"/>
          <a:sy n="140" d="100"/>
        </p:scale>
        <p:origin x="432" y="-894"/>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E83200E-005F-456C-ACE3-8DA86894232B}" type="datetimeFigureOut">
              <a:rPr lang="en-US"/>
              <a:pPr>
                <a:defRPr/>
              </a:pPr>
              <a:t>6/6/2018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DEFAF55-92DC-47B9-A240-FCE893F5FA98}" type="slidenum">
              <a:rPr lang="en-US"/>
              <a:pPr>
                <a:defRPr/>
              </a:pPr>
              <a:t>‹#›</a:t>
            </a:fld>
            <a:endParaRPr lang="en-US" dirty="0"/>
          </a:p>
        </p:txBody>
      </p:sp>
    </p:spTree>
    <p:extLst>
      <p:ext uri="{BB962C8B-B14F-4D97-AF65-F5344CB8AC3E}">
        <p14:creationId xmlns:p14="http://schemas.microsoft.com/office/powerpoint/2010/main" val="1764648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467969-A130-46CB-A308-7F893A4D22D3}" type="slidenum">
              <a:rPr lang="en-US"/>
              <a:pPr fontAlgn="base">
                <a:spcBef>
                  <a:spcPct val="0"/>
                </a:spcBef>
                <a:spcAft>
                  <a:spcPct val="0"/>
                </a:spcAft>
                <a:defRPr/>
              </a:pPr>
              <a:t>1</a:t>
            </a:fld>
            <a:endParaRPr lang="en-US" dirty="0"/>
          </a:p>
        </p:txBody>
      </p:sp>
    </p:spTree>
    <p:extLst>
      <p:ext uri="{BB962C8B-B14F-4D97-AF65-F5344CB8AC3E}">
        <p14:creationId xmlns:p14="http://schemas.microsoft.com/office/powerpoint/2010/main" val="426515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467969-A130-46CB-A308-7F893A4D22D3}" type="slidenum">
              <a:rPr lang="en-US"/>
              <a:pPr fontAlgn="base">
                <a:spcBef>
                  <a:spcPct val="0"/>
                </a:spcBef>
                <a:spcAft>
                  <a:spcPct val="0"/>
                </a:spcAft>
                <a:defRPr/>
              </a:pPr>
              <a:t>3</a:t>
            </a:fld>
            <a:endParaRPr lang="en-US" dirty="0"/>
          </a:p>
        </p:txBody>
      </p:sp>
    </p:spTree>
    <p:extLst>
      <p:ext uri="{BB962C8B-B14F-4D97-AF65-F5344CB8AC3E}">
        <p14:creationId xmlns:p14="http://schemas.microsoft.com/office/powerpoint/2010/main" val="280162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467969-A130-46CB-A308-7F893A4D22D3}" type="slidenum">
              <a:rPr lang="en-US"/>
              <a:pPr fontAlgn="base">
                <a:spcBef>
                  <a:spcPct val="0"/>
                </a:spcBef>
                <a:spcAft>
                  <a:spcPct val="0"/>
                </a:spcAft>
                <a:defRPr/>
              </a:pPr>
              <a:t>14</a:t>
            </a:fld>
            <a:endParaRPr lang="en-US" dirty="0"/>
          </a:p>
        </p:txBody>
      </p:sp>
    </p:spTree>
    <p:extLst>
      <p:ext uri="{BB962C8B-B14F-4D97-AF65-F5344CB8AC3E}">
        <p14:creationId xmlns:p14="http://schemas.microsoft.com/office/powerpoint/2010/main" val="3737328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467969-A130-46CB-A308-7F893A4D22D3}" type="slidenum">
              <a:rPr lang="en-US"/>
              <a:pPr fontAlgn="base">
                <a:spcBef>
                  <a:spcPct val="0"/>
                </a:spcBef>
                <a:spcAft>
                  <a:spcPct val="0"/>
                </a:spcAft>
                <a:defRPr/>
              </a:pPr>
              <a:t>39</a:t>
            </a:fld>
            <a:endParaRPr lang="en-US" dirty="0"/>
          </a:p>
        </p:txBody>
      </p:sp>
    </p:spTree>
    <p:extLst>
      <p:ext uri="{BB962C8B-B14F-4D97-AF65-F5344CB8AC3E}">
        <p14:creationId xmlns:p14="http://schemas.microsoft.com/office/powerpoint/2010/main" val="419816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467969-A130-46CB-A308-7F893A4D22D3}" type="slidenum">
              <a:rPr lang="en-US"/>
              <a:pPr fontAlgn="base">
                <a:spcBef>
                  <a:spcPct val="0"/>
                </a:spcBef>
                <a:spcAft>
                  <a:spcPct val="0"/>
                </a:spcAft>
                <a:defRPr/>
              </a:pPr>
              <a:t>48</a:t>
            </a:fld>
            <a:endParaRPr lang="en-US" dirty="0"/>
          </a:p>
        </p:txBody>
      </p:sp>
    </p:spTree>
    <p:extLst>
      <p:ext uri="{BB962C8B-B14F-4D97-AF65-F5344CB8AC3E}">
        <p14:creationId xmlns:p14="http://schemas.microsoft.com/office/powerpoint/2010/main" val="840856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467969-A130-46CB-A308-7F893A4D22D3}" type="slidenum">
              <a:rPr lang="en-US"/>
              <a:pPr fontAlgn="base">
                <a:spcBef>
                  <a:spcPct val="0"/>
                </a:spcBef>
                <a:spcAft>
                  <a:spcPct val="0"/>
                </a:spcAft>
                <a:defRPr/>
              </a:pPr>
              <a:t>51</a:t>
            </a:fld>
            <a:endParaRPr lang="en-US" dirty="0"/>
          </a:p>
        </p:txBody>
      </p:sp>
    </p:spTree>
    <p:extLst>
      <p:ext uri="{BB962C8B-B14F-4D97-AF65-F5344CB8AC3E}">
        <p14:creationId xmlns:p14="http://schemas.microsoft.com/office/powerpoint/2010/main" val="821420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dirty="0"/>
              <a:t>Interaction</a:t>
            </a:r>
            <a:r>
              <a:rPr lang="en-AU" baseline="0" dirty="0"/>
              <a:t> Between The Encounter Community Outreach Program, the Journey Legal Services Program and</a:t>
            </a:r>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3C03D49-BA97-4EF5-A2E9-57CA46718BC6}" type="datetimeFigureOut">
              <a:rPr lang="en-US"/>
              <a:pPr>
                <a:defRPr/>
              </a:pPr>
              <a:t>6/6/2018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954DE93-90A9-4158-B5EF-0A59D1BAB2F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B89767C-B029-4696-AD66-1C7BC410DB2D}" type="datetimeFigureOut">
              <a:rPr lang="en-US"/>
              <a:pPr>
                <a:defRPr/>
              </a:pPr>
              <a:t>6/6/2018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209BC2-DC39-4E7A-8889-A529A602C07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DD60D4F-0383-44F5-80BE-EB031DCA3894}" type="datetimeFigureOut">
              <a:rPr lang="en-US"/>
              <a:pPr>
                <a:defRPr/>
              </a:pPr>
              <a:t>6/6/2018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878D22-9CFB-4D7D-B3F2-A76CFF1D143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0C6C09-571E-4C25-9FE5-3714F08C373C}" type="datetimeFigureOut">
              <a:rPr lang="en-US"/>
              <a:pPr>
                <a:defRPr/>
              </a:pPr>
              <a:t>6/6/2018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852FE77-2C59-49F1-89CB-BA814A8D670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8B55ADE-455B-4F7A-B800-6F30560B2F1A}" type="datetimeFigureOut">
              <a:rPr lang="en-US"/>
              <a:pPr>
                <a:defRPr/>
              </a:pPr>
              <a:t>6/6/2018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FC2A7EE-B118-4BAE-9D76-CFDA333492D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34ECA43-1EEE-422A-8611-1D3F8D2A13BE}" type="datetimeFigureOut">
              <a:rPr lang="en-US"/>
              <a:pPr>
                <a:defRPr/>
              </a:pPr>
              <a:t>6/6/2018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D27807-5656-4AFD-BDBA-4E789F22DC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2A4634C-B694-4848-8F1B-EDA31119DB46}" type="datetimeFigureOut">
              <a:rPr lang="en-US"/>
              <a:pPr>
                <a:defRPr/>
              </a:pPr>
              <a:t>6/6/2018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B207360-7096-48F9-BD95-507D5BD1188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E614C4-EBFC-407E-AADD-5C316787D0CE}" type="datetimeFigureOut">
              <a:rPr lang="en-US"/>
              <a:pPr>
                <a:defRPr/>
              </a:pPr>
              <a:t>6/6/2018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19AEB47-82BE-407A-AA1D-0DC0763D5A3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55601C-AA55-4258-BF4C-552F543EBA83}" type="datetimeFigureOut">
              <a:rPr lang="en-US"/>
              <a:pPr>
                <a:defRPr/>
              </a:pPr>
              <a:t>6/6/2018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E74460E-1C8D-483B-AB82-0F74300ED55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0CE102A-75F2-4140-B697-AB9098E7DECE}" type="datetimeFigureOut">
              <a:rPr lang="en-US"/>
              <a:pPr>
                <a:defRPr/>
              </a:pPr>
              <a:t>6/6/2018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7A4B768-BEC7-4710-B259-7D43BE966BC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26BC562-A63A-4B33-8406-160923C7628B}" type="datetimeFigureOut">
              <a:rPr lang="en-US"/>
              <a:pPr>
                <a:defRPr/>
              </a:pPr>
              <a:t>6/6/2018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537A7F-0752-4F51-8739-E445CA8C608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FC7CC8-0CE2-4D90-A1DD-E6306A112CFD}" type="datetimeFigureOut">
              <a:rPr lang="en-US"/>
              <a:pPr>
                <a:defRPr/>
              </a:pPr>
              <a:t>6/6/2018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FD7AF0D-005A-4963-9251-A1A039D8ABF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microsoft.com/office/2007/relationships/hdphoto" Target="../media/hdphoto3.wdp"/><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11" Type="http://schemas.microsoft.com/office/2007/relationships/hdphoto" Target="../media/hdphoto2.wdp"/><Relationship Id="rId5" Type="http://schemas.openxmlformats.org/officeDocument/2006/relationships/image" Target="../media/image3.jpeg"/><Relationship Id="rId15" Type="http://schemas.microsoft.com/office/2007/relationships/hdphoto" Target="../media/hdphoto4.wdp"/><Relationship Id="rId10" Type="http://schemas.openxmlformats.org/officeDocument/2006/relationships/image" Target="../media/image7.jpeg"/><Relationship Id="rId4" Type="http://schemas.openxmlformats.org/officeDocument/2006/relationships/image" Target="../media/image2.jpeg"/><Relationship Id="rId9" Type="http://schemas.microsoft.com/office/2007/relationships/hdphoto" Target="../media/hdphoto1.wdp"/><Relationship Id="rId1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13" Type="http://schemas.microsoft.com/office/2007/relationships/hdphoto" Target="../media/hdphoto3.wdp"/><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jpeg"/><Relationship Id="rId11" Type="http://schemas.microsoft.com/office/2007/relationships/hdphoto" Target="../media/hdphoto2.wdp"/><Relationship Id="rId5" Type="http://schemas.openxmlformats.org/officeDocument/2006/relationships/image" Target="../media/image3.jpeg"/><Relationship Id="rId15" Type="http://schemas.microsoft.com/office/2007/relationships/hdphoto" Target="../media/hdphoto4.wdp"/><Relationship Id="rId10" Type="http://schemas.openxmlformats.org/officeDocument/2006/relationships/image" Target="../media/image7.jpeg"/><Relationship Id="rId4" Type="http://schemas.openxmlformats.org/officeDocument/2006/relationships/image" Target="../media/image2.jpeg"/><Relationship Id="rId9" Type="http://schemas.microsoft.com/office/2007/relationships/hdphoto" Target="../media/hdphoto1.wdp"/><Relationship Id="rId1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microsoft.com/office/2007/relationships/hdphoto" Target="../media/hdphoto3.wdp"/><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jpeg"/><Relationship Id="rId11" Type="http://schemas.microsoft.com/office/2007/relationships/hdphoto" Target="../media/hdphoto2.wdp"/><Relationship Id="rId5" Type="http://schemas.openxmlformats.org/officeDocument/2006/relationships/image" Target="../media/image3.jpeg"/><Relationship Id="rId15" Type="http://schemas.microsoft.com/office/2007/relationships/hdphoto" Target="../media/hdphoto4.wdp"/><Relationship Id="rId10" Type="http://schemas.openxmlformats.org/officeDocument/2006/relationships/image" Target="../media/image7.jpeg"/><Relationship Id="rId4" Type="http://schemas.openxmlformats.org/officeDocument/2006/relationships/image" Target="../media/image2.jpeg"/><Relationship Id="rId9" Type="http://schemas.microsoft.com/office/2007/relationships/hdphoto" Target="../media/hdphoto1.wdp"/><Relationship Id="rId1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6.jpeg"/><Relationship Id="rId13" Type="http://schemas.microsoft.com/office/2007/relationships/hdphoto" Target="../media/hdphoto3.wdp"/><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jpeg"/><Relationship Id="rId11" Type="http://schemas.microsoft.com/office/2007/relationships/hdphoto" Target="../media/hdphoto2.wdp"/><Relationship Id="rId5" Type="http://schemas.openxmlformats.org/officeDocument/2006/relationships/image" Target="../media/image3.jpeg"/><Relationship Id="rId15" Type="http://schemas.microsoft.com/office/2007/relationships/hdphoto" Target="../media/hdphoto4.wdp"/><Relationship Id="rId10" Type="http://schemas.openxmlformats.org/officeDocument/2006/relationships/image" Target="../media/image7.jpeg"/><Relationship Id="rId4" Type="http://schemas.openxmlformats.org/officeDocument/2006/relationships/image" Target="../media/image2.jpeg"/><Relationship Id="rId9" Type="http://schemas.microsoft.com/office/2007/relationships/hdphoto" Target="../media/hdphoto1.wdp"/><Relationship Id="rId1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6.jpeg"/><Relationship Id="rId13" Type="http://schemas.microsoft.com/office/2007/relationships/hdphoto" Target="../media/hdphoto3.wdp"/><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jpeg"/><Relationship Id="rId11" Type="http://schemas.microsoft.com/office/2007/relationships/hdphoto" Target="../media/hdphoto2.wdp"/><Relationship Id="rId5" Type="http://schemas.openxmlformats.org/officeDocument/2006/relationships/image" Target="../media/image3.jpeg"/><Relationship Id="rId15" Type="http://schemas.microsoft.com/office/2007/relationships/hdphoto" Target="../media/hdphoto4.wdp"/><Relationship Id="rId10" Type="http://schemas.openxmlformats.org/officeDocument/2006/relationships/image" Target="../media/image7.jpeg"/><Relationship Id="rId4" Type="http://schemas.openxmlformats.org/officeDocument/2006/relationships/image" Target="../media/image2.jpeg"/><Relationship Id="rId9" Type="http://schemas.microsoft.com/office/2007/relationships/hdphoto" Target="../media/hdphoto1.wdp"/><Relationship Id="rId14" Type="http://schemas.openxmlformats.org/officeDocument/2006/relationships/image" Target="../media/image9.jpeg"/></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6.jpeg"/><Relationship Id="rId13" Type="http://schemas.microsoft.com/office/2007/relationships/hdphoto" Target="../media/hdphoto3.wdp"/><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jpeg"/><Relationship Id="rId11" Type="http://schemas.microsoft.com/office/2007/relationships/hdphoto" Target="../media/hdphoto2.wdp"/><Relationship Id="rId5" Type="http://schemas.openxmlformats.org/officeDocument/2006/relationships/image" Target="../media/image3.jpeg"/><Relationship Id="rId15" Type="http://schemas.microsoft.com/office/2007/relationships/hdphoto" Target="../media/hdphoto4.wdp"/><Relationship Id="rId10" Type="http://schemas.openxmlformats.org/officeDocument/2006/relationships/image" Target="../media/image7.jpeg"/><Relationship Id="rId4" Type="http://schemas.openxmlformats.org/officeDocument/2006/relationships/image" Target="../media/image2.jpeg"/><Relationship Id="rId9" Type="http://schemas.microsoft.com/office/2007/relationships/hdphoto" Target="../media/hdphoto1.wdp"/><Relationship Id="rId14" Type="http://schemas.openxmlformats.org/officeDocument/2006/relationships/image" Target="../media/image9.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New Way Lawyers Logo [Converted].jpg"/>
          <p:cNvPicPr>
            <a:picLocks noChangeAspect="1"/>
          </p:cNvPicPr>
          <p:nvPr/>
        </p:nvPicPr>
        <p:blipFill>
          <a:blip r:embed="rId3" cstate="print"/>
          <a:srcRect/>
          <a:stretch>
            <a:fillRect/>
          </a:stretch>
        </p:blipFill>
        <p:spPr bwMode="auto">
          <a:xfrm>
            <a:off x="3131840" y="357188"/>
            <a:ext cx="3143250" cy="1096962"/>
          </a:xfrm>
          <a:prstGeom prst="rect">
            <a:avLst/>
          </a:prstGeom>
          <a:noFill/>
          <a:ln w="9525">
            <a:noFill/>
            <a:miter lim="800000"/>
            <a:headEnd/>
            <a:tailEnd/>
          </a:ln>
        </p:spPr>
      </p:pic>
      <p:pic>
        <p:nvPicPr>
          <p:cNvPr id="14338" name="Picture 4" descr="iStock_000005638948Medium.jpg"/>
          <p:cNvPicPr>
            <a:picLocks noChangeAspect="1"/>
          </p:cNvPicPr>
          <p:nvPr/>
        </p:nvPicPr>
        <p:blipFill>
          <a:blip r:embed="rId4" cstate="print">
            <a:lum bright="28000"/>
          </a:blip>
          <a:srcRect/>
          <a:stretch>
            <a:fillRect/>
          </a:stretch>
        </p:blipFill>
        <p:spPr bwMode="auto">
          <a:xfrm>
            <a:off x="-2" y="-1"/>
            <a:ext cx="2586072" cy="1694323"/>
          </a:xfrm>
          <a:prstGeom prst="rect">
            <a:avLst/>
          </a:prstGeom>
          <a:noFill/>
          <a:ln w="9525">
            <a:noFill/>
            <a:miter lim="800000"/>
            <a:headEnd/>
            <a:tailEnd/>
          </a:ln>
        </p:spPr>
      </p:pic>
      <p:pic>
        <p:nvPicPr>
          <p:cNvPr id="14339" name="Picture 5" descr="iStock_000006146831Medium.jpg"/>
          <p:cNvPicPr>
            <a:picLocks noChangeAspect="1"/>
          </p:cNvPicPr>
          <p:nvPr/>
        </p:nvPicPr>
        <p:blipFill>
          <a:blip r:embed="rId5" cstate="print">
            <a:lum bright="14000"/>
          </a:blip>
          <a:srcRect/>
          <a:stretch>
            <a:fillRect/>
          </a:stretch>
        </p:blipFill>
        <p:spPr bwMode="auto">
          <a:xfrm>
            <a:off x="0" y="1694322"/>
            <a:ext cx="2586070" cy="1694321"/>
          </a:xfrm>
          <a:prstGeom prst="rect">
            <a:avLst/>
          </a:prstGeom>
          <a:noFill/>
          <a:ln w="9525">
            <a:noFill/>
            <a:miter lim="800000"/>
            <a:headEnd/>
            <a:tailEnd/>
          </a:ln>
        </p:spPr>
      </p:pic>
      <p:pic>
        <p:nvPicPr>
          <p:cNvPr id="14340" name="Picture 6" descr="iStock_000005279424Medium.jpg"/>
          <p:cNvPicPr>
            <a:picLocks noChangeAspect="1"/>
          </p:cNvPicPr>
          <p:nvPr/>
        </p:nvPicPr>
        <p:blipFill>
          <a:blip r:embed="rId6" cstate="print">
            <a:lum bright="40000"/>
          </a:blip>
          <a:srcRect/>
          <a:stretch>
            <a:fillRect/>
          </a:stretch>
        </p:blipFill>
        <p:spPr bwMode="auto">
          <a:xfrm>
            <a:off x="-3" y="3379638"/>
            <a:ext cx="2586073" cy="1777554"/>
          </a:xfrm>
          <a:prstGeom prst="rect">
            <a:avLst/>
          </a:prstGeom>
          <a:noFill/>
          <a:ln w="9525">
            <a:noFill/>
            <a:miter lim="800000"/>
            <a:headEnd/>
            <a:tailEnd/>
          </a:ln>
        </p:spPr>
      </p:pic>
      <p:pic>
        <p:nvPicPr>
          <p:cNvPr id="14341" name="Picture 7" descr="iStock_000002798439Medium.jpg"/>
          <p:cNvPicPr>
            <a:picLocks noChangeAspect="1"/>
          </p:cNvPicPr>
          <p:nvPr/>
        </p:nvPicPr>
        <p:blipFill>
          <a:blip r:embed="rId7" cstate="print">
            <a:lum bright="26000"/>
          </a:blip>
          <a:srcRect/>
          <a:stretch>
            <a:fillRect/>
          </a:stretch>
        </p:blipFill>
        <p:spPr bwMode="auto">
          <a:xfrm>
            <a:off x="0" y="5157192"/>
            <a:ext cx="2586071" cy="1773588"/>
          </a:xfrm>
          <a:prstGeom prst="rect">
            <a:avLst/>
          </a:prstGeom>
          <a:noFill/>
          <a:ln w="9525">
            <a:noFill/>
            <a:miter lim="800000"/>
            <a:headEnd/>
            <a:tailEnd/>
          </a:ln>
        </p:spPr>
      </p:pic>
      <p:sp>
        <p:nvSpPr>
          <p:cNvPr id="14343" name="Title 14"/>
          <p:cNvSpPr>
            <a:spLocks noGrp="1"/>
          </p:cNvSpPr>
          <p:nvPr>
            <p:ph type="title"/>
          </p:nvPr>
        </p:nvSpPr>
        <p:spPr>
          <a:xfrm>
            <a:off x="2532371" y="2204864"/>
            <a:ext cx="3948327" cy="3260992"/>
          </a:xfrm>
          <a:ln>
            <a:noFill/>
          </a:ln>
        </p:spPr>
        <p:txBody>
          <a:bodyPr/>
          <a:lstStyle/>
          <a:p>
            <a:pPr eaLnBrk="1" hangingPunct="1"/>
            <a:r>
              <a:rPr lang="en-US" sz="3600" dirty="0"/>
              <a:t>Pitfalls and challenges with self-made Wills</a:t>
            </a:r>
            <a:br>
              <a:rPr lang="en-US" sz="3600" dirty="0"/>
            </a:br>
            <a:br>
              <a:rPr lang="en-US" sz="3600" dirty="0"/>
            </a:br>
            <a:r>
              <a:rPr lang="en-US" sz="3600" b="1" dirty="0"/>
              <a:t>CLCQ Webinar</a:t>
            </a:r>
            <a:br>
              <a:rPr lang="en-US" sz="3600" b="1" dirty="0"/>
            </a:br>
            <a:br>
              <a:rPr lang="en-US" sz="3600" b="1" dirty="0"/>
            </a:br>
            <a:endParaRPr lang="en-US" sz="3600" dirty="0"/>
          </a:p>
        </p:txBody>
      </p:sp>
      <p:pic>
        <p:nvPicPr>
          <p:cNvPr id="2" name="Picture 1"/>
          <p:cNvPicPr>
            <a:picLocks noChangeAspect="1"/>
          </p:cNvPicPr>
          <p:nvPr/>
        </p:nvPicPr>
        <p:blipFill>
          <a:blip r:embed="rId8" cstate="print">
            <a:extLst>
              <a:ext uri="{BEBA8EAE-BF5A-486C-A8C5-ECC9F3942E4B}">
                <a14:imgProps xmlns:a14="http://schemas.microsoft.com/office/drawing/2010/main">
                  <a14:imgLayer r:embed="rId9">
                    <a14:imgEffect>
                      <a14:brightnessContrast bright="30000" contrast="-60000"/>
                    </a14:imgEffect>
                  </a14:imgLayer>
                </a14:imgProps>
              </a:ext>
              <a:ext uri="{28A0092B-C50C-407E-A947-70E740481C1C}">
                <a14:useLocalDpi xmlns:a14="http://schemas.microsoft.com/office/drawing/2010/main" val="0"/>
              </a:ext>
            </a:extLst>
          </a:blip>
          <a:stretch>
            <a:fillRect/>
          </a:stretch>
        </p:blipFill>
        <p:spPr>
          <a:xfrm>
            <a:off x="6539875" y="-1"/>
            <a:ext cx="2604125" cy="1731465"/>
          </a:xfrm>
          <a:prstGeom prst="rect">
            <a:avLst/>
          </a:prstGeom>
        </p:spPr>
      </p:pic>
      <p:pic>
        <p:nvPicPr>
          <p:cNvPr id="3" name="Picture 2"/>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1000" contrast="-48000"/>
                    </a14:imgEffect>
                  </a14:imgLayer>
                </a14:imgProps>
              </a:ext>
              <a:ext uri="{28A0092B-C50C-407E-A947-70E740481C1C}">
                <a14:useLocalDpi xmlns:a14="http://schemas.microsoft.com/office/drawing/2010/main" val="0"/>
              </a:ext>
            </a:extLst>
          </a:blip>
          <a:stretch>
            <a:fillRect/>
          </a:stretch>
        </p:blipFill>
        <p:spPr>
          <a:xfrm>
            <a:off x="6539875" y="1692628"/>
            <a:ext cx="2611504" cy="1736372"/>
          </a:xfrm>
          <a:prstGeom prst="rect">
            <a:avLst/>
          </a:prstGeom>
        </p:spPr>
      </p:pic>
      <p:pic>
        <p:nvPicPr>
          <p:cNvPr id="4" name="Picture 3"/>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38000" contrast="-30000"/>
                    </a14:imgEffect>
                  </a14:imgLayer>
                </a14:imgProps>
              </a:ext>
              <a:ext uri="{28A0092B-C50C-407E-A947-70E740481C1C}">
                <a14:useLocalDpi xmlns:a14="http://schemas.microsoft.com/office/drawing/2010/main" val="0"/>
              </a:ext>
            </a:extLst>
          </a:blip>
          <a:stretch>
            <a:fillRect/>
          </a:stretch>
        </p:blipFill>
        <p:spPr>
          <a:xfrm>
            <a:off x="6534398" y="3417541"/>
            <a:ext cx="2604126" cy="1736084"/>
          </a:xfrm>
          <a:prstGeom prst="rect">
            <a:avLst/>
          </a:prstGeom>
        </p:spPr>
      </p:pic>
      <p:pic>
        <p:nvPicPr>
          <p:cNvPr id="5" name="Picture 4"/>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60000" contrast="-54000"/>
                    </a14:imgEffect>
                  </a14:imgLayer>
                </a14:imgProps>
              </a:ext>
              <a:ext uri="{28A0092B-C50C-407E-A947-70E740481C1C}">
                <a14:useLocalDpi xmlns:a14="http://schemas.microsoft.com/office/drawing/2010/main" val="0"/>
              </a:ext>
            </a:extLst>
          </a:blip>
          <a:stretch>
            <a:fillRect/>
          </a:stretch>
        </p:blipFill>
        <p:spPr>
          <a:xfrm>
            <a:off x="6577771" y="5132962"/>
            <a:ext cx="2587558" cy="1725038"/>
          </a:xfrm>
          <a:prstGeom prst="rect">
            <a:avLst/>
          </a:prstGeom>
        </p:spPr>
      </p:pic>
      <p:sp>
        <p:nvSpPr>
          <p:cNvPr id="6" name="TextBox 5">
            <a:extLst>
              <a:ext uri="{FF2B5EF4-FFF2-40B4-BE49-F238E27FC236}">
                <a16:creationId xmlns:a16="http://schemas.microsoft.com/office/drawing/2014/main" id="{448F26A9-1F2A-49AC-87D6-A9C243636799}"/>
              </a:ext>
            </a:extLst>
          </p:cNvPr>
          <p:cNvSpPr txBox="1"/>
          <p:nvPr/>
        </p:nvSpPr>
        <p:spPr>
          <a:xfrm>
            <a:off x="2771800" y="4869160"/>
            <a:ext cx="2952328" cy="1815882"/>
          </a:xfrm>
          <a:prstGeom prst="rect">
            <a:avLst/>
          </a:prstGeom>
          <a:noFill/>
        </p:spPr>
        <p:txBody>
          <a:bodyPr wrap="square" rtlCol="0">
            <a:spAutoFit/>
          </a:bodyPr>
          <a:lstStyle/>
          <a:p>
            <a:r>
              <a:rPr lang="en-AU" sz="1600" dirty="0"/>
              <a:t>Carolyn Devries</a:t>
            </a:r>
          </a:p>
          <a:p>
            <a:r>
              <a:rPr lang="en-AU" sz="1600" dirty="0"/>
              <a:t>CEO</a:t>
            </a:r>
          </a:p>
          <a:p>
            <a:r>
              <a:rPr lang="en-AU" sz="1600" dirty="0"/>
              <a:t>New Way Lawyers</a:t>
            </a:r>
          </a:p>
          <a:p>
            <a:endParaRPr lang="en-AU" sz="1600" dirty="0"/>
          </a:p>
          <a:p>
            <a:r>
              <a:rPr lang="en-AU" sz="1600" dirty="0"/>
              <a:t>Jennifer Claridge</a:t>
            </a:r>
          </a:p>
          <a:p>
            <a:r>
              <a:rPr lang="en-AU" sz="1600" dirty="0"/>
              <a:t>Managing Lawyer</a:t>
            </a:r>
          </a:p>
          <a:p>
            <a:r>
              <a:rPr lang="en-AU" sz="1600" dirty="0"/>
              <a:t>New Way Lawyers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556792"/>
            <a:ext cx="7920880" cy="4536504"/>
          </a:xfrm>
        </p:spPr>
        <p:txBody>
          <a:bodyPr/>
          <a:lstStyle/>
          <a:p>
            <a:pPr algn="l"/>
            <a:r>
              <a:rPr lang="en-US" sz="1800" b="1" dirty="0">
                <a:solidFill>
                  <a:schemeClr val="tx1"/>
                </a:solidFill>
              </a:rPr>
              <a:t>What was the process for obtaining an order that the purported Will was the valid Will</a:t>
            </a:r>
            <a:endParaRPr lang="en-AU" sz="1800" b="1" dirty="0">
              <a:solidFill>
                <a:schemeClr val="tx1"/>
              </a:solidFill>
            </a:endParaRPr>
          </a:p>
          <a:p>
            <a:pPr algn="l"/>
            <a:endParaRPr lang="en-AU" sz="1800" b="1" dirty="0">
              <a:solidFill>
                <a:schemeClr val="tx1"/>
              </a:solidFill>
            </a:endParaRPr>
          </a:p>
          <a:p>
            <a:pPr algn="l"/>
            <a:r>
              <a:rPr lang="en-US" sz="1600" dirty="0">
                <a:solidFill>
                  <a:schemeClr val="tx1"/>
                </a:solidFill>
              </a:rPr>
              <a:t>1.   Form 103 Notice of intention to apply for a grant advertised and sent to Public Trustee</a:t>
            </a:r>
          </a:p>
          <a:p>
            <a:pPr algn="l"/>
            <a:endParaRPr lang="en-US" sz="1600" dirty="0">
              <a:solidFill>
                <a:schemeClr val="tx1"/>
              </a:solidFill>
            </a:endParaRPr>
          </a:p>
          <a:p>
            <a:pPr algn="l"/>
            <a:r>
              <a:rPr lang="en-US" sz="1600" dirty="0">
                <a:solidFill>
                  <a:schemeClr val="tx1"/>
                </a:solidFill>
              </a:rPr>
              <a:t>2. Application for Grant of Probate</a:t>
            </a:r>
          </a:p>
          <a:p>
            <a:pPr algn="l"/>
            <a:r>
              <a:rPr lang="en-US" sz="1600" dirty="0">
                <a:solidFill>
                  <a:schemeClr val="tx1"/>
                </a:solidFill>
              </a:rPr>
              <a:t>	</a:t>
            </a:r>
            <a:r>
              <a:rPr lang="en-AU" sz="1600" dirty="0"/>
              <a:t>Form 101 – Application for Probate;</a:t>
            </a:r>
          </a:p>
          <a:p>
            <a:pPr lvl="0" algn="l"/>
            <a:r>
              <a:rPr lang="en-AU" sz="1600" dirty="0"/>
              <a:t>	Form 105 – Affidavit of the Applicant and Exhibit A (copy of purported will dated 	21 March 2016), Exhibit B (certificate of death), Exhibit C (copy of marriage   	certificate); Exhibit D (copy of drivers licence of deceased). The Affidavit also   </a:t>
            </a:r>
          </a:p>
          <a:p>
            <a:pPr lvl="0" algn="l"/>
            <a:r>
              <a:rPr lang="en-AU" sz="1600" dirty="0"/>
              <a:t>                    included a lengthy description of the circumstances surrounding the making of the   </a:t>
            </a:r>
          </a:p>
          <a:p>
            <a:pPr lvl="0" algn="l"/>
            <a:r>
              <a:rPr lang="en-AU" sz="1600" dirty="0"/>
              <a:t>	purported Will and the reasons that the purported Will was not witnessed.;</a:t>
            </a:r>
          </a:p>
          <a:p>
            <a:pPr lvl="0" algn="l"/>
            <a:r>
              <a:rPr lang="en-AU" sz="1600" dirty="0"/>
              <a:t>	Form 104 – Affidavit of Publication and Service, including Exhibit A (Notice of 	intention to apply for a grant); </a:t>
            </a:r>
          </a:p>
          <a:p>
            <a:pPr lvl="0" algn="l"/>
            <a:endParaRPr lang="en-US" sz="1600" dirty="0"/>
          </a:p>
          <a:p>
            <a:pPr lvl="0" algn="l"/>
            <a:r>
              <a:rPr lang="en-US" sz="1600" dirty="0"/>
              <a:t>		</a:t>
            </a:r>
            <a:endParaRPr lang="en-AU" sz="1600" dirty="0"/>
          </a:p>
          <a:p>
            <a:pPr lvl="0" algn="l"/>
            <a:endParaRPr lang="en-AU" sz="1600" dirty="0"/>
          </a:p>
          <a:p>
            <a:pPr lvl="0" algn="l"/>
            <a:endParaRPr lang="en-US" sz="1600" dirty="0"/>
          </a:p>
          <a:p>
            <a:pPr lvl="0" algn="l"/>
            <a:endParaRPr lang="en-AU" sz="1600" dirty="0"/>
          </a:p>
          <a:p>
            <a:pPr lvl="0" algn="l"/>
            <a:r>
              <a:rPr lang="en-US" sz="1600" dirty="0">
                <a:solidFill>
                  <a:schemeClr val="tx1"/>
                </a:solidFill>
              </a:rPr>
              <a:t>	</a:t>
            </a:r>
            <a:endParaRPr lang="en-AU" sz="1600" dirty="0">
              <a:solidFill>
                <a:schemeClr val="tx1"/>
              </a:solidFill>
            </a:endParaRPr>
          </a:p>
          <a:p>
            <a:pPr lvl="0"/>
            <a:r>
              <a:rPr lang="en-US" sz="1600" dirty="0"/>
              <a:t>	          </a:t>
            </a:r>
            <a:endParaRPr lang="en-US" sz="1600" dirty="0">
              <a:solidFill>
                <a:schemeClr val="tx1"/>
              </a:solidFill>
            </a:endParaRPr>
          </a:p>
          <a:p>
            <a:pPr marL="742950" lvl="1"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cxnSp>
        <p:nvCxnSpPr>
          <p:cNvPr id="4" name="Straight Arrow Connector 3">
            <a:extLst>
              <a:ext uri="{FF2B5EF4-FFF2-40B4-BE49-F238E27FC236}">
                <a16:creationId xmlns:a16="http://schemas.microsoft.com/office/drawing/2014/main" id="{92BEF119-3605-41DB-9A10-4D18EB694660}"/>
              </a:ext>
            </a:extLst>
          </p:cNvPr>
          <p:cNvCxnSpPr/>
          <p:nvPr/>
        </p:nvCxnSpPr>
        <p:spPr>
          <a:xfrm>
            <a:off x="4355976" y="5758068"/>
            <a:ext cx="0" cy="5040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65864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556792"/>
            <a:ext cx="7920880" cy="4536504"/>
          </a:xfrm>
        </p:spPr>
        <p:txBody>
          <a:bodyPr/>
          <a:lstStyle/>
          <a:p>
            <a:pPr algn="l"/>
            <a:r>
              <a:rPr lang="en-US" sz="1800" b="1" dirty="0">
                <a:solidFill>
                  <a:schemeClr val="tx1"/>
                </a:solidFill>
              </a:rPr>
              <a:t>What was the process for obtaining an order that the purported Will was the valid Will</a:t>
            </a:r>
            <a:endParaRPr lang="en-AU" sz="1800" b="1" dirty="0">
              <a:solidFill>
                <a:schemeClr val="tx1"/>
              </a:solidFill>
            </a:endParaRPr>
          </a:p>
          <a:p>
            <a:pPr algn="l"/>
            <a:r>
              <a:rPr lang="en-US" sz="1600" dirty="0">
                <a:solidFill>
                  <a:schemeClr val="tx1"/>
                </a:solidFill>
              </a:rPr>
              <a:t>	</a:t>
            </a:r>
            <a:endParaRPr lang="en-US" sz="1600" dirty="0"/>
          </a:p>
          <a:p>
            <a:pPr lvl="0" algn="l"/>
            <a:r>
              <a:rPr lang="en-AU" sz="1600" dirty="0">
                <a:solidFill>
                  <a:schemeClr val="tx1"/>
                </a:solidFill>
              </a:rPr>
              <a:t>3.       Interlocutory application pursuant to section 18(2) of the Succession Act</a:t>
            </a:r>
          </a:p>
          <a:p>
            <a:pPr lvl="0" algn="l"/>
            <a:r>
              <a:rPr lang="en-US" sz="1600" dirty="0"/>
              <a:t>	</a:t>
            </a:r>
            <a:endParaRPr lang="en-AU" sz="1600" dirty="0"/>
          </a:p>
          <a:p>
            <a:pPr lvl="0" algn="l"/>
            <a:r>
              <a:rPr lang="en-US" sz="1600" dirty="0">
                <a:solidFill>
                  <a:schemeClr val="tx1"/>
                </a:solidFill>
              </a:rPr>
              <a:t>	</a:t>
            </a:r>
            <a:r>
              <a:rPr lang="en-AU" sz="1600" dirty="0">
                <a:solidFill>
                  <a:schemeClr val="tx1"/>
                </a:solidFill>
              </a:rPr>
              <a:t>	</a:t>
            </a:r>
            <a:r>
              <a:rPr lang="en-US" sz="1600" dirty="0"/>
              <a:t>Form 9  -  Application;</a:t>
            </a:r>
            <a:r>
              <a:rPr lang="en-AU" sz="1600" dirty="0"/>
              <a:t>	                    </a:t>
            </a:r>
          </a:p>
          <a:p>
            <a:pPr lvl="0" algn="l"/>
            <a:r>
              <a:rPr lang="en-AU" sz="1600" dirty="0"/>
              <a:t>		Form 46 - Affidavit in Support of </a:t>
            </a:r>
            <a:r>
              <a:rPr lang="en-US" sz="1600" dirty="0"/>
              <a:t>Application;</a:t>
            </a:r>
          </a:p>
          <a:p>
            <a:pPr lvl="0" algn="l"/>
            <a:r>
              <a:rPr lang="en-US" sz="1600" dirty="0"/>
              <a:t>		Form 49- Notice Proposing Application Without Oral hearing;</a:t>
            </a:r>
          </a:p>
          <a:p>
            <a:pPr lvl="0" algn="l"/>
            <a:r>
              <a:rPr lang="en-US" sz="1600" dirty="0"/>
              <a:t>		Form 59 – Order;</a:t>
            </a:r>
            <a:endParaRPr lang="en-AU" sz="1600" dirty="0"/>
          </a:p>
          <a:p>
            <a:pPr lvl="0" algn="l"/>
            <a:r>
              <a:rPr lang="en-US" sz="1600" dirty="0"/>
              <a:t>		Form 120 - Affidavit of Scripts;</a:t>
            </a:r>
          </a:p>
          <a:p>
            <a:pPr lvl="0" algn="l"/>
            <a:r>
              <a:rPr lang="en-US" sz="1600" dirty="0"/>
              <a:t> 		Written Submissions</a:t>
            </a:r>
          </a:p>
          <a:p>
            <a:pPr lvl="0" algn="l"/>
            <a:endParaRPr lang="en-US" sz="1600" dirty="0"/>
          </a:p>
          <a:p>
            <a:pPr lvl="0" algn="l"/>
            <a:endParaRPr lang="en-US" sz="1600" dirty="0"/>
          </a:p>
          <a:p>
            <a:pPr lvl="0" algn="l"/>
            <a:r>
              <a:rPr lang="en-US" sz="1600" dirty="0">
                <a:solidFill>
                  <a:schemeClr val="tx1"/>
                </a:solidFill>
              </a:rPr>
              <a:t>4.       Service of application and supporting documents on Deceased’s adult sons</a:t>
            </a:r>
          </a:p>
          <a:p>
            <a:pPr lvl="1" algn="l"/>
            <a:r>
              <a:rPr lang="en-US" sz="1200" dirty="0">
                <a:solidFill>
                  <a:schemeClr val="tx1"/>
                </a:solidFill>
              </a:rPr>
              <a:t>		</a:t>
            </a:r>
            <a:r>
              <a:rPr lang="en-US" sz="1600" dirty="0">
                <a:solidFill>
                  <a:schemeClr val="bg1">
                    <a:lumMod val="50000"/>
                  </a:schemeClr>
                </a:solidFill>
              </a:rPr>
              <a:t>Service effected and Affidavit of Service filed</a:t>
            </a:r>
            <a:endParaRPr lang="en-AU" sz="1600" dirty="0">
              <a:solidFill>
                <a:schemeClr val="bg1">
                  <a:lumMod val="50000"/>
                </a:schemeClr>
              </a:solidFill>
            </a:endParaRPr>
          </a:p>
          <a:p>
            <a:pPr lvl="0"/>
            <a:r>
              <a:rPr lang="en-US" sz="1600" dirty="0"/>
              <a:t>	          </a:t>
            </a:r>
            <a:endParaRPr lang="en-US" sz="1600" dirty="0">
              <a:solidFill>
                <a:schemeClr val="tx1"/>
              </a:solidFill>
            </a:endParaRPr>
          </a:p>
          <a:p>
            <a:pPr marL="742950" lvl="1"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cxnSp>
        <p:nvCxnSpPr>
          <p:cNvPr id="4" name="Straight Arrow Connector 3">
            <a:extLst>
              <a:ext uri="{FF2B5EF4-FFF2-40B4-BE49-F238E27FC236}">
                <a16:creationId xmlns:a16="http://schemas.microsoft.com/office/drawing/2014/main" id="{ED687906-95FA-4E08-88B0-E65F4531B349}"/>
              </a:ext>
            </a:extLst>
          </p:cNvPr>
          <p:cNvCxnSpPr/>
          <p:nvPr/>
        </p:nvCxnSpPr>
        <p:spPr>
          <a:xfrm>
            <a:off x="4427984" y="4869160"/>
            <a:ext cx="0" cy="4320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48959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11560" y="1556792"/>
            <a:ext cx="7920880" cy="4536504"/>
          </a:xfrm>
        </p:spPr>
        <p:txBody>
          <a:bodyPr/>
          <a:lstStyle/>
          <a:p>
            <a:pPr algn="l"/>
            <a:r>
              <a:rPr lang="en-US" sz="1800" b="1" dirty="0">
                <a:solidFill>
                  <a:schemeClr val="tx1"/>
                </a:solidFill>
              </a:rPr>
              <a:t>What was the process for obtaining an order that the purported Will was the valid Will</a:t>
            </a:r>
            <a:endParaRPr lang="en-AU" sz="1800" b="1" dirty="0">
              <a:solidFill>
                <a:schemeClr val="tx1"/>
              </a:solidFill>
            </a:endParaRPr>
          </a:p>
          <a:p>
            <a:pPr algn="l"/>
            <a:r>
              <a:rPr lang="en-US" sz="1600" dirty="0">
                <a:solidFill>
                  <a:schemeClr val="tx1"/>
                </a:solidFill>
              </a:rPr>
              <a:t>	</a:t>
            </a:r>
            <a:endParaRPr lang="en-US" sz="1600" dirty="0"/>
          </a:p>
          <a:p>
            <a:pPr lvl="0" algn="l"/>
            <a:r>
              <a:rPr lang="en-AU" sz="1600" dirty="0">
                <a:solidFill>
                  <a:schemeClr val="tx1"/>
                </a:solidFill>
              </a:rPr>
              <a:t>5.       No response or engagement by the Deceased’s adult sons</a:t>
            </a:r>
          </a:p>
          <a:p>
            <a:pPr lvl="0" algn="l"/>
            <a:r>
              <a:rPr lang="en-US" sz="1600" dirty="0"/>
              <a:t>	</a:t>
            </a:r>
            <a:endParaRPr lang="en-AU" sz="1600" dirty="0"/>
          </a:p>
          <a:p>
            <a:pPr lvl="0" algn="l"/>
            <a:r>
              <a:rPr lang="en-US" sz="1600" dirty="0">
                <a:solidFill>
                  <a:schemeClr val="tx1"/>
                </a:solidFill>
              </a:rPr>
              <a:t>	</a:t>
            </a:r>
            <a:r>
              <a:rPr lang="en-AU" sz="1600" dirty="0">
                <a:solidFill>
                  <a:schemeClr val="tx1"/>
                </a:solidFill>
              </a:rPr>
              <a:t>	</a:t>
            </a:r>
            <a:endParaRPr lang="en-US" sz="1600" dirty="0"/>
          </a:p>
          <a:p>
            <a:pPr lvl="0" algn="l"/>
            <a:endParaRPr lang="en-US" sz="1600" dirty="0"/>
          </a:p>
          <a:p>
            <a:pPr lvl="0" algn="l"/>
            <a:r>
              <a:rPr lang="en-US" sz="1600" dirty="0">
                <a:solidFill>
                  <a:schemeClr val="tx1"/>
                </a:solidFill>
              </a:rPr>
              <a:t>6.      Hearing of application on the papers</a:t>
            </a:r>
          </a:p>
          <a:p>
            <a:pPr lvl="2" algn="l"/>
            <a:r>
              <a:rPr lang="en-US" sz="1600" dirty="0">
                <a:solidFill>
                  <a:schemeClr val="bg1">
                    <a:lumMod val="50000"/>
                  </a:schemeClr>
                </a:solidFill>
              </a:rPr>
              <a:t> -    Order made that the typed document dated 21 March 2016 forms the Will of         </a:t>
            </a:r>
          </a:p>
          <a:p>
            <a:pPr lvl="2" algn="l"/>
            <a:r>
              <a:rPr lang="en-US" sz="1600" dirty="0">
                <a:solidFill>
                  <a:schemeClr val="bg1">
                    <a:lumMod val="50000"/>
                  </a:schemeClr>
                </a:solidFill>
              </a:rPr>
              <a:t>       the deceased</a:t>
            </a:r>
          </a:p>
          <a:p>
            <a:pPr marL="1200150" lvl="2" indent="-285750" algn="l">
              <a:buFontTx/>
              <a:buChar char="-"/>
            </a:pPr>
            <a:r>
              <a:rPr lang="en-US" sz="1600" dirty="0">
                <a:solidFill>
                  <a:schemeClr val="bg1">
                    <a:lumMod val="50000"/>
                  </a:schemeClr>
                </a:solidFill>
              </a:rPr>
              <a:t>Grant of probate made in respect of the Will dated 21 March 2016 and the deceased’s spouse appointed as executor</a:t>
            </a:r>
          </a:p>
          <a:p>
            <a:pPr marL="1200150" lvl="2" indent="-285750" algn="l">
              <a:buFontTx/>
              <a:buChar char="-"/>
            </a:pPr>
            <a:r>
              <a:rPr lang="en-US" sz="1600" dirty="0">
                <a:solidFill>
                  <a:schemeClr val="bg1">
                    <a:lumMod val="50000"/>
                  </a:schemeClr>
                </a:solidFill>
              </a:rPr>
              <a:t>Applicant’s costs incidental to the application paid out of the estate on an indemnity basis.</a:t>
            </a:r>
          </a:p>
          <a:p>
            <a:pPr marL="1200150" lvl="2" indent="-285750" algn="l">
              <a:buFontTx/>
              <a:buChar char="-"/>
            </a:pPr>
            <a:endParaRPr lang="en-US" sz="1600" dirty="0">
              <a:solidFill>
                <a:schemeClr val="tx1"/>
              </a:solidFill>
            </a:endParaRPr>
          </a:p>
          <a:p>
            <a:pPr marL="800100" lvl="1" indent="-342900" algn="l">
              <a:buAutoNum type="arabicPeriod" startAt="5"/>
            </a:pPr>
            <a:endParaRPr lang="en-AU" sz="1200" dirty="0">
              <a:solidFill>
                <a:schemeClr val="bg1">
                  <a:lumMod val="65000"/>
                </a:schemeClr>
              </a:solidFill>
            </a:endParaRPr>
          </a:p>
          <a:p>
            <a:pPr lvl="0"/>
            <a:r>
              <a:rPr lang="en-US" sz="1600" dirty="0"/>
              <a:t>	          </a:t>
            </a:r>
            <a:endParaRPr lang="en-US" sz="1600" dirty="0">
              <a:solidFill>
                <a:schemeClr val="tx1"/>
              </a:solidFill>
            </a:endParaRPr>
          </a:p>
          <a:p>
            <a:pPr marL="742950" lvl="1"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cxnSp>
        <p:nvCxnSpPr>
          <p:cNvPr id="4" name="Straight Arrow Connector 3">
            <a:extLst>
              <a:ext uri="{FF2B5EF4-FFF2-40B4-BE49-F238E27FC236}">
                <a16:creationId xmlns:a16="http://schemas.microsoft.com/office/drawing/2014/main" id="{ED687906-95FA-4E08-88B0-E65F4531B349}"/>
              </a:ext>
            </a:extLst>
          </p:cNvPr>
          <p:cNvCxnSpPr/>
          <p:nvPr/>
        </p:nvCxnSpPr>
        <p:spPr>
          <a:xfrm>
            <a:off x="4355976" y="2924944"/>
            <a:ext cx="0" cy="4320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87962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11560" y="1556792"/>
            <a:ext cx="7920880" cy="4536504"/>
          </a:xfrm>
        </p:spPr>
        <p:txBody>
          <a:bodyPr/>
          <a:lstStyle/>
          <a:p>
            <a:pPr algn="l"/>
            <a:r>
              <a:rPr lang="en-US" sz="1800" b="1" dirty="0">
                <a:solidFill>
                  <a:schemeClr val="tx1"/>
                </a:solidFill>
              </a:rPr>
              <a:t>Cost for obtaining an order that the purported Will was the valid Will</a:t>
            </a:r>
            <a:endParaRPr lang="en-AU" sz="1800" b="1" dirty="0">
              <a:solidFill>
                <a:schemeClr val="tx1"/>
              </a:solidFill>
            </a:endParaRPr>
          </a:p>
          <a:p>
            <a:pPr algn="l"/>
            <a:r>
              <a:rPr lang="en-US" sz="1600" dirty="0">
                <a:solidFill>
                  <a:schemeClr val="tx1"/>
                </a:solidFill>
              </a:rPr>
              <a:t>	</a:t>
            </a:r>
            <a:endParaRPr lang="en-US" sz="1600" dirty="0"/>
          </a:p>
          <a:p>
            <a:pPr lvl="0" algn="l"/>
            <a:r>
              <a:rPr lang="en-US" sz="1600" dirty="0">
                <a:solidFill>
                  <a:schemeClr val="tx1"/>
                </a:solidFill>
              </a:rPr>
              <a:t>Normally the costs of obtaining a Grant of Probate on a formal and valid Will would be approximately $2,500 including professional fees and disbursements. </a:t>
            </a:r>
          </a:p>
          <a:p>
            <a:pPr lvl="0" algn="l"/>
            <a:endParaRPr lang="en-US" sz="1600" dirty="0">
              <a:solidFill>
                <a:schemeClr val="tx1"/>
              </a:solidFill>
            </a:endParaRPr>
          </a:p>
          <a:p>
            <a:pPr lvl="0" algn="l"/>
            <a:r>
              <a:rPr lang="en-US" sz="1600" dirty="0">
                <a:solidFill>
                  <a:schemeClr val="tx1"/>
                </a:solidFill>
              </a:rPr>
              <a:t>In this matter the cost of having the purported Will ordered to be a valid and a Grant of Probate issued was approximately $10,000. </a:t>
            </a:r>
          </a:p>
          <a:p>
            <a:pPr lvl="0" algn="l"/>
            <a:endParaRPr lang="en-US" sz="1600" dirty="0">
              <a:solidFill>
                <a:schemeClr val="tx1"/>
              </a:solidFill>
            </a:endParaRPr>
          </a:p>
          <a:p>
            <a:pPr lvl="0" algn="l"/>
            <a:r>
              <a:rPr lang="en-US" sz="1600" dirty="0">
                <a:solidFill>
                  <a:schemeClr val="tx1"/>
                </a:solidFill>
              </a:rPr>
              <a:t>In hindsight it would have been much more cost effective for the deceased to have engaged the services of a lawyer to prepare a professional Will rather than making a DIY Will. </a:t>
            </a:r>
          </a:p>
          <a:p>
            <a:pPr lvl="0" algn="l"/>
            <a:endParaRPr lang="en-US" sz="1600" dirty="0">
              <a:solidFill>
                <a:schemeClr val="tx1"/>
              </a:solidFill>
            </a:endParaRPr>
          </a:p>
          <a:p>
            <a:pPr lvl="0" algn="l"/>
            <a:r>
              <a:rPr lang="en-US" sz="1600" dirty="0">
                <a:solidFill>
                  <a:schemeClr val="tx1"/>
                </a:solidFill>
              </a:rPr>
              <a:t>The cost of the process could also have been much higher had the deceased’s 2 adult sons chosen to contest the purported Will and seek to have the deceased’s estate distributed pursuant to intestacy, however this did not occur in this matter.</a:t>
            </a:r>
          </a:p>
          <a:p>
            <a:pPr marL="800100" lvl="1" indent="-342900" algn="l">
              <a:buAutoNum type="arabicPeriod" startAt="5"/>
            </a:pPr>
            <a:endParaRPr lang="en-AU" sz="1200" dirty="0">
              <a:solidFill>
                <a:schemeClr val="bg1">
                  <a:lumMod val="65000"/>
                </a:schemeClr>
              </a:solidFill>
            </a:endParaRPr>
          </a:p>
          <a:p>
            <a:pPr lvl="0"/>
            <a:r>
              <a:rPr lang="en-US" sz="1600" dirty="0"/>
              <a:t>	          </a:t>
            </a:r>
            <a:endParaRPr lang="en-US" sz="1600" dirty="0">
              <a:solidFill>
                <a:schemeClr val="tx1"/>
              </a:solidFill>
            </a:endParaRPr>
          </a:p>
          <a:p>
            <a:pPr marL="742950" lvl="1"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Tree>
    <p:extLst>
      <p:ext uri="{BB962C8B-B14F-4D97-AF65-F5344CB8AC3E}">
        <p14:creationId xmlns:p14="http://schemas.microsoft.com/office/powerpoint/2010/main" val="613837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New Way Lawyers Logo [Converted].jpg"/>
          <p:cNvPicPr>
            <a:picLocks noChangeAspect="1"/>
          </p:cNvPicPr>
          <p:nvPr/>
        </p:nvPicPr>
        <p:blipFill>
          <a:blip r:embed="rId3" cstate="print"/>
          <a:srcRect/>
          <a:stretch>
            <a:fillRect/>
          </a:stretch>
        </p:blipFill>
        <p:spPr bwMode="auto">
          <a:xfrm>
            <a:off x="3131840" y="357188"/>
            <a:ext cx="3143250" cy="1096962"/>
          </a:xfrm>
          <a:prstGeom prst="rect">
            <a:avLst/>
          </a:prstGeom>
          <a:noFill/>
          <a:ln w="9525">
            <a:noFill/>
            <a:miter lim="800000"/>
            <a:headEnd/>
            <a:tailEnd/>
          </a:ln>
        </p:spPr>
      </p:pic>
      <p:pic>
        <p:nvPicPr>
          <p:cNvPr id="14338" name="Picture 4" descr="iStock_000005638948Medium.jpg"/>
          <p:cNvPicPr>
            <a:picLocks noChangeAspect="1"/>
          </p:cNvPicPr>
          <p:nvPr/>
        </p:nvPicPr>
        <p:blipFill>
          <a:blip r:embed="rId4" cstate="print">
            <a:lum bright="28000"/>
          </a:blip>
          <a:srcRect/>
          <a:stretch>
            <a:fillRect/>
          </a:stretch>
        </p:blipFill>
        <p:spPr bwMode="auto">
          <a:xfrm>
            <a:off x="-2" y="-1"/>
            <a:ext cx="2586072" cy="1694323"/>
          </a:xfrm>
          <a:prstGeom prst="rect">
            <a:avLst/>
          </a:prstGeom>
          <a:noFill/>
          <a:ln w="9525">
            <a:noFill/>
            <a:miter lim="800000"/>
            <a:headEnd/>
            <a:tailEnd/>
          </a:ln>
        </p:spPr>
      </p:pic>
      <p:pic>
        <p:nvPicPr>
          <p:cNvPr id="14339" name="Picture 5" descr="iStock_000006146831Medium.jpg"/>
          <p:cNvPicPr>
            <a:picLocks noChangeAspect="1"/>
          </p:cNvPicPr>
          <p:nvPr/>
        </p:nvPicPr>
        <p:blipFill>
          <a:blip r:embed="rId5" cstate="print">
            <a:lum bright="14000"/>
          </a:blip>
          <a:srcRect/>
          <a:stretch>
            <a:fillRect/>
          </a:stretch>
        </p:blipFill>
        <p:spPr bwMode="auto">
          <a:xfrm>
            <a:off x="0" y="1694322"/>
            <a:ext cx="2586070" cy="1694321"/>
          </a:xfrm>
          <a:prstGeom prst="rect">
            <a:avLst/>
          </a:prstGeom>
          <a:noFill/>
          <a:ln w="9525">
            <a:noFill/>
            <a:miter lim="800000"/>
            <a:headEnd/>
            <a:tailEnd/>
          </a:ln>
        </p:spPr>
      </p:pic>
      <p:pic>
        <p:nvPicPr>
          <p:cNvPr id="14340" name="Picture 6" descr="iStock_000005279424Medium.jpg"/>
          <p:cNvPicPr>
            <a:picLocks noChangeAspect="1"/>
          </p:cNvPicPr>
          <p:nvPr/>
        </p:nvPicPr>
        <p:blipFill>
          <a:blip r:embed="rId6" cstate="print">
            <a:lum bright="40000"/>
          </a:blip>
          <a:srcRect/>
          <a:stretch>
            <a:fillRect/>
          </a:stretch>
        </p:blipFill>
        <p:spPr bwMode="auto">
          <a:xfrm>
            <a:off x="-3" y="3379638"/>
            <a:ext cx="2586073" cy="1777554"/>
          </a:xfrm>
          <a:prstGeom prst="rect">
            <a:avLst/>
          </a:prstGeom>
          <a:noFill/>
          <a:ln w="9525">
            <a:noFill/>
            <a:miter lim="800000"/>
            <a:headEnd/>
            <a:tailEnd/>
          </a:ln>
        </p:spPr>
      </p:pic>
      <p:pic>
        <p:nvPicPr>
          <p:cNvPr id="14341" name="Picture 7" descr="iStock_000002798439Medium.jpg"/>
          <p:cNvPicPr>
            <a:picLocks noChangeAspect="1"/>
          </p:cNvPicPr>
          <p:nvPr/>
        </p:nvPicPr>
        <p:blipFill>
          <a:blip r:embed="rId7" cstate="print">
            <a:lum bright="26000"/>
          </a:blip>
          <a:srcRect/>
          <a:stretch>
            <a:fillRect/>
          </a:stretch>
        </p:blipFill>
        <p:spPr bwMode="auto">
          <a:xfrm>
            <a:off x="0" y="5157192"/>
            <a:ext cx="2586071" cy="1773588"/>
          </a:xfrm>
          <a:prstGeom prst="rect">
            <a:avLst/>
          </a:prstGeom>
          <a:noFill/>
          <a:ln w="9525">
            <a:noFill/>
            <a:miter lim="800000"/>
            <a:headEnd/>
            <a:tailEnd/>
          </a:ln>
        </p:spPr>
      </p:pic>
      <p:sp>
        <p:nvSpPr>
          <p:cNvPr id="14343" name="Title 14"/>
          <p:cNvSpPr>
            <a:spLocks noGrp="1"/>
          </p:cNvSpPr>
          <p:nvPr>
            <p:ph type="title"/>
          </p:nvPr>
        </p:nvSpPr>
        <p:spPr>
          <a:xfrm>
            <a:off x="2586071" y="1464153"/>
            <a:ext cx="3948327" cy="4032870"/>
          </a:xfrm>
          <a:ln>
            <a:noFill/>
          </a:ln>
        </p:spPr>
        <p:txBody>
          <a:bodyPr/>
          <a:lstStyle/>
          <a:p>
            <a:pPr eaLnBrk="1" hangingPunct="1"/>
            <a:br>
              <a:rPr lang="en-US" sz="4000" b="1" dirty="0"/>
            </a:br>
            <a:br>
              <a:rPr lang="en-US" sz="4000" b="1" dirty="0"/>
            </a:br>
            <a:br>
              <a:rPr lang="en-US" sz="4000" b="1" dirty="0"/>
            </a:br>
            <a:r>
              <a:rPr lang="en-US" sz="4000" b="1" dirty="0"/>
              <a:t>Case Study 2 </a:t>
            </a:r>
            <a:br>
              <a:rPr lang="en-US" sz="4000" b="1" dirty="0"/>
            </a:br>
            <a:br>
              <a:rPr lang="en-US" sz="4000" b="1" dirty="0"/>
            </a:br>
            <a:endParaRPr lang="en-US" sz="3600" dirty="0"/>
          </a:p>
        </p:txBody>
      </p:sp>
      <p:pic>
        <p:nvPicPr>
          <p:cNvPr id="2" name="Picture 1"/>
          <p:cNvPicPr>
            <a:picLocks noChangeAspect="1"/>
          </p:cNvPicPr>
          <p:nvPr/>
        </p:nvPicPr>
        <p:blipFill>
          <a:blip r:embed="rId8" cstate="print">
            <a:extLst>
              <a:ext uri="{BEBA8EAE-BF5A-486C-A8C5-ECC9F3942E4B}">
                <a14:imgProps xmlns:a14="http://schemas.microsoft.com/office/drawing/2010/main">
                  <a14:imgLayer r:embed="rId9">
                    <a14:imgEffect>
                      <a14:brightnessContrast bright="30000" contrast="-60000"/>
                    </a14:imgEffect>
                  </a14:imgLayer>
                </a14:imgProps>
              </a:ext>
              <a:ext uri="{28A0092B-C50C-407E-A947-70E740481C1C}">
                <a14:useLocalDpi xmlns:a14="http://schemas.microsoft.com/office/drawing/2010/main" val="0"/>
              </a:ext>
            </a:extLst>
          </a:blip>
          <a:stretch>
            <a:fillRect/>
          </a:stretch>
        </p:blipFill>
        <p:spPr>
          <a:xfrm>
            <a:off x="6539875" y="-1"/>
            <a:ext cx="2604125" cy="1731465"/>
          </a:xfrm>
          <a:prstGeom prst="rect">
            <a:avLst/>
          </a:prstGeom>
        </p:spPr>
      </p:pic>
      <p:pic>
        <p:nvPicPr>
          <p:cNvPr id="3" name="Picture 2"/>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1000" contrast="-48000"/>
                    </a14:imgEffect>
                  </a14:imgLayer>
                </a14:imgProps>
              </a:ext>
              <a:ext uri="{28A0092B-C50C-407E-A947-70E740481C1C}">
                <a14:useLocalDpi xmlns:a14="http://schemas.microsoft.com/office/drawing/2010/main" val="0"/>
              </a:ext>
            </a:extLst>
          </a:blip>
          <a:stretch>
            <a:fillRect/>
          </a:stretch>
        </p:blipFill>
        <p:spPr>
          <a:xfrm>
            <a:off x="6539875" y="1692628"/>
            <a:ext cx="2611504" cy="1736372"/>
          </a:xfrm>
          <a:prstGeom prst="rect">
            <a:avLst/>
          </a:prstGeom>
        </p:spPr>
      </p:pic>
      <p:pic>
        <p:nvPicPr>
          <p:cNvPr id="4" name="Picture 3"/>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38000" contrast="-30000"/>
                    </a14:imgEffect>
                  </a14:imgLayer>
                </a14:imgProps>
              </a:ext>
              <a:ext uri="{28A0092B-C50C-407E-A947-70E740481C1C}">
                <a14:useLocalDpi xmlns:a14="http://schemas.microsoft.com/office/drawing/2010/main" val="0"/>
              </a:ext>
            </a:extLst>
          </a:blip>
          <a:stretch>
            <a:fillRect/>
          </a:stretch>
        </p:blipFill>
        <p:spPr>
          <a:xfrm>
            <a:off x="6534398" y="3417541"/>
            <a:ext cx="2604126" cy="1736084"/>
          </a:xfrm>
          <a:prstGeom prst="rect">
            <a:avLst/>
          </a:prstGeom>
        </p:spPr>
      </p:pic>
      <p:pic>
        <p:nvPicPr>
          <p:cNvPr id="5" name="Picture 4"/>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60000" contrast="-54000"/>
                    </a14:imgEffect>
                  </a14:imgLayer>
                </a14:imgProps>
              </a:ext>
              <a:ext uri="{28A0092B-C50C-407E-A947-70E740481C1C}">
                <a14:useLocalDpi xmlns:a14="http://schemas.microsoft.com/office/drawing/2010/main" val="0"/>
              </a:ext>
            </a:extLst>
          </a:blip>
          <a:stretch>
            <a:fillRect/>
          </a:stretch>
        </p:blipFill>
        <p:spPr>
          <a:xfrm>
            <a:off x="6577771" y="5132962"/>
            <a:ext cx="2587558" cy="1725038"/>
          </a:xfrm>
          <a:prstGeom prst="rect">
            <a:avLst/>
          </a:prstGeom>
        </p:spPr>
      </p:pic>
    </p:spTree>
    <p:extLst>
      <p:ext uri="{BB962C8B-B14F-4D97-AF65-F5344CB8AC3E}">
        <p14:creationId xmlns:p14="http://schemas.microsoft.com/office/powerpoint/2010/main" val="408471067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387260"/>
            <a:ext cx="7920880" cy="5354108"/>
          </a:xfrm>
        </p:spPr>
        <p:txBody>
          <a:bodyPr/>
          <a:lstStyle/>
          <a:p>
            <a:pPr algn="l"/>
            <a:r>
              <a:rPr lang="en-US" sz="1800" b="1" dirty="0">
                <a:solidFill>
                  <a:schemeClr val="tx1"/>
                </a:solidFill>
              </a:rPr>
              <a:t>Background</a:t>
            </a:r>
            <a:endParaRPr lang="en-AU" sz="1800" b="1" dirty="0">
              <a:solidFill>
                <a:schemeClr val="tx1"/>
              </a:solidFill>
            </a:endParaRPr>
          </a:p>
          <a:p>
            <a:pPr marL="285750" indent="-285750" algn="l">
              <a:lnSpc>
                <a:spcPct val="150000"/>
              </a:lnSpc>
              <a:buFont typeface="Arial" panose="020B0604020202020204" pitchFamily="34" charset="0"/>
              <a:buChar char="•"/>
            </a:pPr>
            <a:r>
              <a:rPr lang="en-US" sz="1600" dirty="0">
                <a:solidFill>
                  <a:schemeClr val="tx1"/>
                </a:solidFill>
              </a:rPr>
              <a:t>The deceased was divorced  and had four adult children and a number of grandchildren.</a:t>
            </a:r>
            <a:endParaRPr lang="en-AU" sz="1600" dirty="0">
              <a:solidFill>
                <a:schemeClr val="tx1"/>
              </a:solidFill>
            </a:endParaRPr>
          </a:p>
          <a:p>
            <a:pPr marL="285750" indent="-285750" algn="l">
              <a:lnSpc>
                <a:spcPct val="150000"/>
              </a:lnSpc>
              <a:buFont typeface="Arial" panose="020B0604020202020204" pitchFamily="34" charset="0"/>
              <a:buChar char="•"/>
            </a:pPr>
            <a:r>
              <a:rPr lang="en-AU" sz="1600" dirty="0">
                <a:solidFill>
                  <a:schemeClr val="tx1"/>
                </a:solidFill>
              </a:rPr>
              <a:t>On 22 December 2015 the deceased made a formal and valid Will through a lawyer.  The Will appointed two of the deceased’s children as executors. The Will provided for the following specific gifts: </a:t>
            </a:r>
          </a:p>
          <a:p>
            <a:pPr marL="742950" lvl="1" indent="-285750" algn="l">
              <a:lnSpc>
                <a:spcPct val="150000"/>
              </a:lnSpc>
              <a:buFont typeface="Arial" panose="020B0604020202020204" pitchFamily="34" charset="0"/>
              <a:buChar char="•"/>
            </a:pPr>
            <a:r>
              <a:rPr lang="en-US" sz="1600" dirty="0">
                <a:solidFill>
                  <a:schemeClr val="tx1"/>
                </a:solidFill>
              </a:rPr>
              <a:t>a</a:t>
            </a:r>
            <a:r>
              <a:rPr lang="en-AU" sz="1600" dirty="0">
                <a:solidFill>
                  <a:schemeClr val="tx1"/>
                </a:solidFill>
              </a:rPr>
              <a:t> gift of $10,000 to one daughter; </a:t>
            </a:r>
            <a:r>
              <a:rPr lang="en-AU" sz="1600" i="1" dirty="0">
                <a:solidFill>
                  <a:schemeClr val="tx1"/>
                </a:solidFill>
              </a:rPr>
              <a:t>(this was the only gift received by this daughter)</a:t>
            </a:r>
          </a:p>
          <a:p>
            <a:pPr marL="742950" lvl="1" indent="-285750" algn="l">
              <a:lnSpc>
                <a:spcPct val="150000"/>
              </a:lnSpc>
              <a:buFont typeface="Arial" panose="020B0604020202020204" pitchFamily="34" charset="0"/>
              <a:buChar char="•"/>
            </a:pPr>
            <a:r>
              <a:rPr lang="en-US" sz="1600" dirty="0">
                <a:solidFill>
                  <a:schemeClr val="tx1"/>
                </a:solidFill>
              </a:rPr>
              <a:t> a gift of $5,000 to one grandson;</a:t>
            </a:r>
          </a:p>
          <a:p>
            <a:pPr lvl="1" algn="l">
              <a:lnSpc>
                <a:spcPct val="150000"/>
              </a:lnSpc>
            </a:pPr>
            <a:r>
              <a:rPr lang="en-US" sz="1600" dirty="0">
                <a:solidFill>
                  <a:schemeClr val="tx1"/>
                </a:solidFill>
              </a:rPr>
              <a:t>The Will then provided for distribution of the rest and residue of the deceased’s estate equally between the three other children with the provisions of section 33N to apply. </a:t>
            </a:r>
          </a:p>
          <a:p>
            <a:pPr marL="285750" indent="-285750" algn="l">
              <a:lnSpc>
                <a:spcPct val="150000"/>
              </a:lnSpc>
              <a:buFont typeface="Arial" panose="020B0604020202020204" pitchFamily="34" charset="0"/>
              <a:buChar char="•"/>
            </a:pPr>
            <a:r>
              <a:rPr lang="en-US" sz="1600" dirty="0">
                <a:solidFill>
                  <a:schemeClr val="tx1"/>
                </a:solidFill>
              </a:rPr>
              <a:t>On 19 May 2016 the deceased prepared a handwritten document on the back of a receipt purporting to be a new Will. </a:t>
            </a:r>
          </a:p>
          <a:p>
            <a:pPr marL="285750" indent="-285750" algn="l">
              <a:lnSpc>
                <a:spcPct val="150000"/>
              </a:lnSpc>
              <a:buFont typeface="Arial" panose="020B0604020202020204" pitchFamily="34" charset="0"/>
              <a:buChar char="•"/>
            </a:pPr>
            <a:r>
              <a:rPr lang="en-US" sz="1600" dirty="0">
                <a:solidFill>
                  <a:schemeClr val="tx1"/>
                </a:solidFill>
              </a:rPr>
              <a:t>In or around May or June 2016 the deceased informed each of his children by telephone that he had made a new Will. </a:t>
            </a:r>
          </a:p>
          <a:p>
            <a:pPr marL="742950" lvl="1"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Tree>
    <p:extLst>
      <p:ext uri="{BB962C8B-B14F-4D97-AF65-F5344CB8AC3E}">
        <p14:creationId xmlns:p14="http://schemas.microsoft.com/office/powerpoint/2010/main" val="3771863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387260"/>
            <a:ext cx="7920880" cy="5354108"/>
          </a:xfrm>
        </p:spPr>
        <p:txBody>
          <a:bodyPr/>
          <a:lstStyle/>
          <a:p>
            <a:pPr algn="l"/>
            <a:r>
              <a:rPr lang="en-US" sz="1800" b="1" dirty="0">
                <a:solidFill>
                  <a:schemeClr val="tx1"/>
                </a:solidFill>
              </a:rPr>
              <a:t>Background</a:t>
            </a:r>
          </a:p>
          <a:p>
            <a:pPr algn="l"/>
            <a:endParaRPr lang="en-AU" sz="1800" b="1" dirty="0">
              <a:solidFill>
                <a:schemeClr val="tx1"/>
              </a:solidFill>
            </a:endParaRPr>
          </a:p>
          <a:p>
            <a:pPr marL="285750" indent="-285750" algn="l">
              <a:lnSpc>
                <a:spcPct val="150000"/>
              </a:lnSpc>
              <a:buFont typeface="Arial" panose="020B0604020202020204" pitchFamily="34" charset="0"/>
              <a:buChar char="•"/>
            </a:pPr>
            <a:r>
              <a:rPr lang="en-US" sz="1600" dirty="0">
                <a:solidFill>
                  <a:schemeClr val="tx1"/>
                </a:solidFill>
              </a:rPr>
              <a:t>In or around June or July 2016 one of the children, who was an executor and residuary beneficiary of the formal Will made 22 December 2015 found the purported handwritten Will of the deceased while cleaning his unit and encouraged the deceased to go to a lawyer to have the Will correctly drafted. </a:t>
            </a:r>
          </a:p>
          <a:p>
            <a:pPr marL="285750" indent="-285750" algn="l">
              <a:lnSpc>
                <a:spcPct val="150000"/>
              </a:lnSpc>
              <a:buFont typeface="Arial" panose="020B0604020202020204" pitchFamily="34" charset="0"/>
              <a:buChar char="•"/>
            </a:pPr>
            <a:r>
              <a:rPr lang="en-US" sz="1600" dirty="0">
                <a:solidFill>
                  <a:schemeClr val="tx1"/>
                </a:solidFill>
              </a:rPr>
              <a:t>The deceased passed away 22 November 2016</a:t>
            </a:r>
          </a:p>
          <a:p>
            <a:pPr marL="285750" indent="-285750" algn="l">
              <a:lnSpc>
                <a:spcPct val="150000"/>
              </a:lnSpc>
              <a:buFont typeface="Arial" panose="020B0604020202020204" pitchFamily="34" charset="0"/>
              <a:buChar char="•"/>
            </a:pPr>
            <a:r>
              <a:rPr lang="en-US" sz="1600" dirty="0">
                <a:solidFill>
                  <a:schemeClr val="tx1"/>
                </a:solidFill>
              </a:rPr>
              <a:t>New Way Lawyers was engaged to act on behalf of the executors of the Will made 22 December 2015</a:t>
            </a:r>
            <a:endParaRPr lang="en-AU" sz="1600" dirty="0">
              <a:solidFill>
                <a:schemeClr val="tx1"/>
              </a:solidFill>
            </a:endParaRPr>
          </a:p>
          <a:p>
            <a:pPr lvl="1" algn="l">
              <a:lnSpc>
                <a:spcPct val="150000"/>
              </a:lnSpc>
            </a:pPr>
            <a:endParaRPr lang="en-US" sz="1600" dirty="0">
              <a:solidFill>
                <a:schemeClr val="tx1"/>
              </a:solidFill>
            </a:endParaRPr>
          </a:p>
          <a:p>
            <a:pPr marL="742950" lvl="1"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Tree>
    <p:extLst>
      <p:ext uri="{BB962C8B-B14F-4D97-AF65-F5344CB8AC3E}">
        <p14:creationId xmlns:p14="http://schemas.microsoft.com/office/powerpoint/2010/main" val="572251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32F4F6-AE59-4C0A-9E70-D666BCCA9BAE}"/>
              </a:ext>
            </a:extLst>
          </p:cNvPr>
          <p:cNvPicPr>
            <a:picLocks noChangeAspect="1"/>
          </p:cNvPicPr>
          <p:nvPr/>
        </p:nvPicPr>
        <p:blipFill>
          <a:blip r:embed="rId2"/>
          <a:stretch>
            <a:fillRect/>
          </a:stretch>
        </p:blipFill>
        <p:spPr>
          <a:xfrm>
            <a:off x="0" y="185964"/>
            <a:ext cx="9144000" cy="6486071"/>
          </a:xfrm>
          <a:prstGeom prst="rect">
            <a:avLst/>
          </a:prstGeom>
        </p:spPr>
      </p:pic>
      <p:sp>
        <p:nvSpPr>
          <p:cNvPr id="2" name="Subtitle 1"/>
          <p:cNvSpPr>
            <a:spLocks noGrp="1"/>
          </p:cNvSpPr>
          <p:nvPr>
            <p:ph type="subTitle" idx="1"/>
          </p:nvPr>
        </p:nvSpPr>
        <p:spPr>
          <a:xfrm>
            <a:off x="1371600" y="1844824"/>
            <a:ext cx="6400800" cy="4536504"/>
          </a:xfrm>
        </p:spPr>
        <p:txBody>
          <a:bodyPr/>
          <a:lstStyle/>
          <a:p>
            <a:pPr lvl="1" algn="l">
              <a:lnSpc>
                <a:spcPct val="150000"/>
              </a:lnSpc>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sp>
        <p:nvSpPr>
          <p:cNvPr id="21" name="TextBox 20">
            <a:extLst>
              <a:ext uri="{FF2B5EF4-FFF2-40B4-BE49-F238E27FC236}">
                <a16:creationId xmlns:a16="http://schemas.microsoft.com/office/drawing/2014/main" id="{D1FCE819-132B-4C66-A090-78A42E53AAB0}"/>
              </a:ext>
            </a:extLst>
          </p:cNvPr>
          <p:cNvSpPr txBox="1"/>
          <p:nvPr/>
        </p:nvSpPr>
        <p:spPr>
          <a:xfrm>
            <a:off x="971600" y="575392"/>
            <a:ext cx="2376264" cy="369332"/>
          </a:xfrm>
          <a:prstGeom prst="rect">
            <a:avLst/>
          </a:prstGeom>
          <a:noFill/>
        </p:spPr>
        <p:txBody>
          <a:bodyPr wrap="square" rtlCol="0">
            <a:spAutoFit/>
          </a:bodyPr>
          <a:lstStyle/>
          <a:p>
            <a:r>
              <a:rPr lang="en-US" b="1" dirty="0">
                <a:latin typeface="+mj-lt"/>
              </a:rPr>
              <a:t>The Purported Will</a:t>
            </a:r>
            <a:endParaRPr lang="en-AU" b="1" dirty="0">
              <a:latin typeface="+mj-lt"/>
            </a:endParaRPr>
          </a:p>
        </p:txBody>
      </p:sp>
    </p:spTree>
    <p:extLst>
      <p:ext uri="{BB962C8B-B14F-4D97-AF65-F5344CB8AC3E}">
        <p14:creationId xmlns:p14="http://schemas.microsoft.com/office/powerpoint/2010/main" val="1065669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556792"/>
            <a:ext cx="7920880" cy="5112568"/>
          </a:xfrm>
        </p:spPr>
        <p:txBody>
          <a:bodyPr/>
          <a:lstStyle/>
          <a:p>
            <a:pPr algn="l"/>
            <a:r>
              <a:rPr lang="en-US" sz="1800" b="1" dirty="0">
                <a:solidFill>
                  <a:schemeClr val="tx1"/>
                </a:solidFill>
              </a:rPr>
              <a:t>The Purported Will</a:t>
            </a:r>
            <a:endParaRPr lang="en-AU" sz="1800" b="1" dirty="0">
              <a:solidFill>
                <a:schemeClr val="tx1"/>
              </a:solidFill>
            </a:endParaRPr>
          </a:p>
          <a:p>
            <a:pPr lvl="1">
              <a:lnSpc>
                <a:spcPct val="150000"/>
              </a:lnSpc>
            </a:pPr>
            <a:r>
              <a:rPr lang="en-US" sz="1600" dirty="0">
                <a:solidFill>
                  <a:schemeClr val="tx1"/>
                </a:solidFill>
              </a:rPr>
              <a:t>                 </a:t>
            </a:r>
          </a:p>
          <a:p>
            <a:pPr lvl="1">
              <a:lnSpc>
                <a:spcPct val="150000"/>
              </a:lnSpc>
            </a:pPr>
            <a:r>
              <a:rPr lang="en-US" sz="1600" dirty="0">
                <a:solidFill>
                  <a:schemeClr val="tx1"/>
                </a:solidFill>
              </a:rPr>
              <a:t>                                                     Minyama</a:t>
            </a:r>
          </a:p>
          <a:p>
            <a:pPr lvl="1">
              <a:lnSpc>
                <a:spcPct val="150000"/>
              </a:lnSpc>
            </a:pPr>
            <a:r>
              <a:rPr lang="en-US" sz="1600" dirty="0">
                <a:solidFill>
                  <a:schemeClr val="tx1"/>
                </a:solidFill>
              </a:rPr>
              <a:t>                                                        19/05/16</a:t>
            </a:r>
          </a:p>
          <a:p>
            <a:pPr lvl="1" algn="l">
              <a:lnSpc>
                <a:spcPct val="150000"/>
              </a:lnSpc>
            </a:pPr>
            <a:r>
              <a:rPr lang="en-US" sz="1600" dirty="0">
                <a:solidFill>
                  <a:schemeClr val="tx1"/>
                </a:solidFill>
              </a:rPr>
              <a:t>This is my last will &amp; all others to be scrapped. I leave my estate to my 4 four children to be divided  so each gets a ¼ share. Three of Linda’s kids that is, Andrew, Eva &amp; Glen to get $1000, each, Tom Leanne’s son to get $1000 and                                                to receive $5000. The rest of my estate consisting of cash or shares the house and car can be divided equally among the four kids, Judy, Steven, Linda Leanne Household things divided sold or each can select what they want, as long as things are divided equally</a:t>
            </a:r>
          </a:p>
          <a:p>
            <a:pPr lvl="1" algn="l">
              <a:lnSpc>
                <a:spcPct val="150000"/>
              </a:lnSpc>
            </a:pPr>
            <a:r>
              <a:rPr lang="en-US" sz="1600" dirty="0">
                <a:solidFill>
                  <a:schemeClr val="tx1"/>
                </a:solidFill>
              </a:rPr>
              <a:t>To this my last Will I put my signature </a:t>
            </a:r>
          </a:p>
          <a:p>
            <a:pPr lvl="1" algn="l">
              <a:lnSpc>
                <a:spcPct val="150000"/>
              </a:lnSpc>
            </a:pPr>
            <a:r>
              <a:rPr lang="en-US" sz="1600" dirty="0">
                <a:solidFill>
                  <a:schemeClr val="tx1"/>
                </a:solidFill>
              </a:rPr>
              <a:t>4:20pm   19/05/16 </a:t>
            </a:r>
          </a:p>
          <a:p>
            <a:pPr marL="742950" lvl="1"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
        <p:nvSpPr>
          <p:cNvPr id="3" name="Rectangle 2">
            <a:extLst>
              <a:ext uri="{FF2B5EF4-FFF2-40B4-BE49-F238E27FC236}">
                <a16:creationId xmlns:a16="http://schemas.microsoft.com/office/drawing/2014/main" id="{E0E96A81-6CB0-4DDB-A45B-35F724FC9568}"/>
              </a:ext>
            </a:extLst>
          </p:cNvPr>
          <p:cNvSpPr/>
          <p:nvPr/>
        </p:nvSpPr>
        <p:spPr>
          <a:xfrm>
            <a:off x="5148064" y="2204864"/>
            <a:ext cx="2592288" cy="2160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Street Address</a:t>
            </a:r>
            <a:endParaRPr lang="en-AU" dirty="0">
              <a:solidFill>
                <a:schemeClr val="tx1"/>
              </a:solidFill>
            </a:endParaRPr>
          </a:p>
        </p:txBody>
      </p:sp>
      <p:sp>
        <p:nvSpPr>
          <p:cNvPr id="6" name="Rectangle 5">
            <a:extLst>
              <a:ext uri="{FF2B5EF4-FFF2-40B4-BE49-F238E27FC236}">
                <a16:creationId xmlns:a16="http://schemas.microsoft.com/office/drawing/2014/main" id="{90C95D37-387B-441A-90E5-B0496AD5DBD4}"/>
              </a:ext>
            </a:extLst>
          </p:cNvPr>
          <p:cNvSpPr/>
          <p:nvPr/>
        </p:nvSpPr>
        <p:spPr>
          <a:xfrm>
            <a:off x="3119289" y="6309320"/>
            <a:ext cx="2592288" cy="2160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Signature</a:t>
            </a:r>
            <a:endParaRPr lang="en-AU" dirty="0">
              <a:solidFill>
                <a:schemeClr val="tx1"/>
              </a:solidFill>
            </a:endParaRPr>
          </a:p>
        </p:txBody>
      </p:sp>
      <p:sp>
        <p:nvSpPr>
          <p:cNvPr id="7" name="Rectangle 6">
            <a:extLst>
              <a:ext uri="{FF2B5EF4-FFF2-40B4-BE49-F238E27FC236}">
                <a16:creationId xmlns:a16="http://schemas.microsoft.com/office/drawing/2014/main" id="{788A15A6-DFF1-476A-952E-8E4470928EC8}"/>
              </a:ext>
            </a:extLst>
          </p:cNvPr>
          <p:cNvSpPr/>
          <p:nvPr/>
        </p:nvSpPr>
        <p:spPr>
          <a:xfrm>
            <a:off x="5580111" y="4005064"/>
            <a:ext cx="2088233" cy="2160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Name of beneficiary</a:t>
            </a:r>
            <a:endParaRPr lang="en-AU" dirty="0">
              <a:solidFill>
                <a:schemeClr val="tx1"/>
              </a:solidFill>
            </a:endParaRPr>
          </a:p>
        </p:txBody>
      </p:sp>
    </p:spTree>
    <p:extLst>
      <p:ext uri="{BB962C8B-B14F-4D97-AF65-F5344CB8AC3E}">
        <p14:creationId xmlns:p14="http://schemas.microsoft.com/office/powerpoint/2010/main" val="3191097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556792"/>
            <a:ext cx="7920880" cy="792088"/>
          </a:xfrm>
        </p:spPr>
        <p:txBody>
          <a:bodyPr/>
          <a:lstStyle/>
          <a:p>
            <a:pPr algn="l"/>
            <a:endParaRPr lang="en-US" sz="1800" b="1" dirty="0">
              <a:solidFill>
                <a:schemeClr val="tx1"/>
              </a:solidFill>
            </a:endParaRPr>
          </a:p>
          <a:p>
            <a:pPr algn="l"/>
            <a:r>
              <a:rPr lang="en-US" sz="1800" b="1" dirty="0">
                <a:solidFill>
                  <a:schemeClr val="tx1"/>
                </a:solidFill>
              </a:rPr>
              <a:t>What was done right with the purported Will?</a:t>
            </a:r>
            <a:endParaRPr lang="en-AU" sz="1800" b="1" dirty="0">
              <a:solidFill>
                <a:schemeClr val="tx1"/>
              </a:solidFill>
            </a:endParaRPr>
          </a:p>
          <a:p>
            <a:pPr algn="l">
              <a:lnSpc>
                <a:spcPct val="150000"/>
              </a:lnSpc>
            </a:pP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
        <p:nvSpPr>
          <p:cNvPr id="3" name="TextBox 2">
            <a:extLst>
              <a:ext uri="{FF2B5EF4-FFF2-40B4-BE49-F238E27FC236}">
                <a16:creationId xmlns:a16="http://schemas.microsoft.com/office/drawing/2014/main" id="{5B06B26E-FF1D-4598-A78D-5018394FBE67}"/>
              </a:ext>
            </a:extLst>
          </p:cNvPr>
          <p:cNvSpPr txBox="1"/>
          <p:nvPr/>
        </p:nvSpPr>
        <p:spPr>
          <a:xfrm>
            <a:off x="648053" y="2708920"/>
            <a:ext cx="7992888" cy="30008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The deceased included his address by way of identification</a:t>
            </a:r>
          </a:p>
          <a:p>
            <a:pPr marL="285750" indent="-285750">
              <a:lnSpc>
                <a:spcPct val="150000"/>
              </a:lnSpc>
              <a:buFont typeface="Arial" panose="020B0604020202020204" pitchFamily="34" charset="0"/>
              <a:buChar char="•"/>
            </a:pPr>
            <a:r>
              <a:rPr lang="en-US" dirty="0"/>
              <a:t>The purported Will included a date on which it was made</a:t>
            </a:r>
          </a:p>
          <a:p>
            <a:pPr marL="285750" indent="-285750">
              <a:lnSpc>
                <a:spcPct val="150000"/>
              </a:lnSpc>
              <a:buFont typeface="Arial" panose="020B0604020202020204" pitchFamily="34" charset="0"/>
              <a:buChar char="•"/>
            </a:pPr>
            <a:r>
              <a:rPr lang="en-US" dirty="0"/>
              <a:t>The purported Will included a revocation clause</a:t>
            </a:r>
          </a:p>
          <a:p>
            <a:pPr marL="285750" indent="-285750">
              <a:lnSpc>
                <a:spcPct val="150000"/>
              </a:lnSpc>
              <a:buFont typeface="Arial" panose="020B0604020202020204" pitchFamily="34" charset="0"/>
              <a:buChar char="•"/>
            </a:pPr>
            <a:r>
              <a:rPr lang="en-US" dirty="0"/>
              <a:t>The purported Will contained a reasonably clear and effective distribution clause</a:t>
            </a:r>
          </a:p>
          <a:p>
            <a:pPr marL="285750" indent="-285750">
              <a:lnSpc>
                <a:spcPct val="150000"/>
              </a:lnSpc>
              <a:buFont typeface="Arial" panose="020B0604020202020204" pitchFamily="34" charset="0"/>
              <a:buChar char="•"/>
            </a:pPr>
            <a:r>
              <a:rPr lang="en-US" dirty="0"/>
              <a:t>The Will included an attestation clause</a:t>
            </a:r>
          </a:p>
          <a:p>
            <a:pPr marL="285750" indent="-285750">
              <a:lnSpc>
                <a:spcPct val="150000"/>
              </a:lnSpc>
              <a:buFont typeface="Arial" panose="020B0604020202020204" pitchFamily="34" charset="0"/>
              <a:buChar char="•"/>
            </a:pPr>
            <a:r>
              <a:rPr lang="en-US" dirty="0"/>
              <a:t>The purported will was signed by the deceased</a:t>
            </a:r>
          </a:p>
        </p:txBody>
      </p:sp>
    </p:spTree>
    <p:extLst>
      <p:ext uri="{BB962C8B-B14F-4D97-AF65-F5344CB8AC3E}">
        <p14:creationId xmlns:p14="http://schemas.microsoft.com/office/powerpoint/2010/main" val="125757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9552" y="1700808"/>
            <a:ext cx="8424936" cy="4536504"/>
          </a:xfrm>
        </p:spPr>
        <p:txBody>
          <a:bodyPr/>
          <a:lstStyle/>
          <a:p>
            <a:pPr algn="l"/>
            <a:r>
              <a:rPr lang="en-AU" b="1" dirty="0">
                <a:solidFill>
                  <a:schemeClr val="tx1"/>
                </a:solidFill>
              </a:rPr>
              <a:t>Training summary</a:t>
            </a:r>
          </a:p>
          <a:p>
            <a:pPr algn="l"/>
            <a:endParaRPr lang="en-AU" sz="1600" dirty="0">
              <a:solidFill>
                <a:schemeClr val="tx1"/>
              </a:solidFill>
            </a:endParaRPr>
          </a:p>
          <a:p>
            <a:pPr algn="l">
              <a:lnSpc>
                <a:spcPct val="150000"/>
              </a:lnSpc>
            </a:pPr>
            <a:r>
              <a:rPr lang="en-AU" sz="1600" dirty="0">
                <a:solidFill>
                  <a:schemeClr val="tx1"/>
                </a:solidFill>
              </a:rPr>
              <a:t>Many individuals are reluctant to seek the services of a lawyer to make a Will. There is all too often a perception that:</a:t>
            </a:r>
          </a:p>
          <a:p>
            <a:pPr marL="342900" indent="-342900" algn="l">
              <a:lnSpc>
                <a:spcPct val="150000"/>
              </a:lnSpc>
              <a:buAutoNum type="arabicParenBoth"/>
            </a:pPr>
            <a:r>
              <a:rPr lang="en-AU" sz="1600" dirty="0">
                <a:solidFill>
                  <a:schemeClr val="tx1"/>
                </a:solidFill>
              </a:rPr>
              <a:t>making a Will is a straightforward and simple process that can be done on a DIY basis;</a:t>
            </a:r>
          </a:p>
          <a:p>
            <a:pPr marL="342900" indent="-342900" algn="l">
              <a:lnSpc>
                <a:spcPct val="150000"/>
              </a:lnSpc>
              <a:buAutoNum type="arabicParenBoth"/>
            </a:pPr>
            <a:r>
              <a:rPr lang="en-AU" sz="1600" dirty="0">
                <a:solidFill>
                  <a:schemeClr val="tx1"/>
                </a:solidFill>
              </a:rPr>
              <a:t> engaging a lawyer will be too expensive. </a:t>
            </a:r>
          </a:p>
          <a:p>
            <a:pPr algn="l">
              <a:lnSpc>
                <a:spcPct val="150000"/>
              </a:lnSpc>
            </a:pPr>
            <a:r>
              <a:rPr lang="en-AU" sz="1600" dirty="0">
                <a:solidFill>
                  <a:schemeClr val="tx1"/>
                </a:solidFill>
              </a:rPr>
              <a:t>This webinar covers three case studies where individuals held one or both of these perceptions and therefore prepared a DIY Will. In these three case studies none of the Wills met the requirements to automatically  be recognised as a formal and valid Will and it was necessary to make an application to the Court to try to have the DIY Will recognised as being valid. The application to the Court ended up being at a much higher cost than what it would have been if a professional will had been made, with the assistance of a lawyer, in the first place. </a:t>
            </a: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Tree>
    <p:extLst>
      <p:ext uri="{BB962C8B-B14F-4D97-AF65-F5344CB8AC3E}">
        <p14:creationId xmlns:p14="http://schemas.microsoft.com/office/powerpoint/2010/main" val="2546793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556792"/>
            <a:ext cx="7920880" cy="792088"/>
          </a:xfrm>
        </p:spPr>
        <p:txBody>
          <a:bodyPr/>
          <a:lstStyle/>
          <a:p>
            <a:pPr algn="l"/>
            <a:endParaRPr lang="en-US" sz="1800" b="1" dirty="0">
              <a:solidFill>
                <a:schemeClr val="tx1"/>
              </a:solidFill>
            </a:endParaRPr>
          </a:p>
          <a:p>
            <a:pPr algn="l"/>
            <a:r>
              <a:rPr lang="en-US" sz="1800" b="1" dirty="0">
                <a:solidFill>
                  <a:schemeClr val="tx1"/>
                </a:solidFill>
              </a:rPr>
              <a:t>What was wrong with the purported Will?</a:t>
            </a:r>
          </a:p>
          <a:p>
            <a:pPr algn="l"/>
            <a:endParaRPr lang="en-US" sz="1800" b="1" dirty="0">
              <a:solidFill>
                <a:schemeClr val="tx1"/>
              </a:solidFill>
            </a:endParaRPr>
          </a:p>
          <a:p>
            <a:pPr algn="l"/>
            <a:endParaRPr lang="en-AU" sz="1800" b="1" dirty="0">
              <a:solidFill>
                <a:schemeClr val="tx1"/>
              </a:solidFill>
            </a:endParaRPr>
          </a:p>
          <a:p>
            <a:pPr algn="l">
              <a:lnSpc>
                <a:spcPct val="150000"/>
              </a:lnSpc>
            </a:pP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
        <p:nvSpPr>
          <p:cNvPr id="7" name="TextBox 6">
            <a:extLst>
              <a:ext uri="{FF2B5EF4-FFF2-40B4-BE49-F238E27FC236}">
                <a16:creationId xmlns:a16="http://schemas.microsoft.com/office/drawing/2014/main" id="{474A12BF-D809-475E-84FE-CB535C516E27}"/>
              </a:ext>
            </a:extLst>
          </p:cNvPr>
          <p:cNvSpPr txBox="1"/>
          <p:nvPr/>
        </p:nvSpPr>
        <p:spPr>
          <a:xfrm>
            <a:off x="648053" y="2708920"/>
            <a:ext cx="7992888" cy="9233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The purported Will did not appoint an executor</a:t>
            </a:r>
          </a:p>
          <a:p>
            <a:pPr marL="285750" indent="-285750">
              <a:lnSpc>
                <a:spcPct val="150000"/>
              </a:lnSpc>
              <a:buFont typeface="Arial" panose="020B0604020202020204" pitchFamily="34" charset="0"/>
              <a:buChar char="•"/>
            </a:pPr>
            <a:r>
              <a:rPr lang="en-US" dirty="0"/>
              <a:t>The purported Will was not witnessed</a:t>
            </a:r>
          </a:p>
        </p:txBody>
      </p:sp>
    </p:spTree>
    <p:extLst>
      <p:ext uri="{BB962C8B-B14F-4D97-AF65-F5344CB8AC3E}">
        <p14:creationId xmlns:p14="http://schemas.microsoft.com/office/powerpoint/2010/main" val="149398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556792"/>
            <a:ext cx="7920880" cy="4752528"/>
          </a:xfrm>
        </p:spPr>
        <p:txBody>
          <a:bodyPr/>
          <a:lstStyle/>
          <a:p>
            <a:pPr algn="l"/>
            <a:endParaRPr lang="en-US" sz="1800" b="1" dirty="0">
              <a:solidFill>
                <a:schemeClr val="tx1"/>
              </a:solidFill>
            </a:endParaRPr>
          </a:p>
          <a:p>
            <a:pPr algn="l"/>
            <a:r>
              <a:rPr lang="en-US" sz="1800" b="1" dirty="0">
                <a:solidFill>
                  <a:schemeClr val="tx1"/>
                </a:solidFill>
              </a:rPr>
              <a:t>Competing Outcomes</a:t>
            </a:r>
          </a:p>
          <a:p>
            <a:pPr algn="l"/>
            <a:endParaRPr lang="en-US" sz="1800" b="1" dirty="0">
              <a:solidFill>
                <a:schemeClr val="tx1"/>
              </a:solidFill>
            </a:endParaRPr>
          </a:p>
          <a:p>
            <a:pPr algn="l"/>
            <a:r>
              <a:rPr lang="en-US" sz="1800" i="1" dirty="0">
                <a:solidFill>
                  <a:schemeClr val="tx1"/>
                </a:solidFill>
              </a:rPr>
              <a:t>Purported Will Valid			Previous Formal Will Valid</a:t>
            </a:r>
          </a:p>
          <a:p>
            <a:pPr algn="l"/>
            <a:endParaRPr lang="en-US" sz="1800" i="1" dirty="0">
              <a:solidFill>
                <a:schemeClr val="tx1"/>
              </a:solidFill>
            </a:endParaRPr>
          </a:p>
          <a:p>
            <a:pPr algn="l"/>
            <a:r>
              <a:rPr lang="en-US" sz="1800" dirty="0">
                <a:solidFill>
                  <a:schemeClr val="tx1"/>
                </a:solidFill>
              </a:rPr>
              <a:t>Specific gifts to grandchildren			Specific gifts to one daughter and 					one grandson</a:t>
            </a:r>
          </a:p>
          <a:p>
            <a:pPr algn="l"/>
            <a:r>
              <a:rPr lang="en-US" sz="1800" dirty="0">
                <a:solidFill>
                  <a:schemeClr val="tx1"/>
                </a:solidFill>
              </a:rPr>
              <a:t>	 							</a:t>
            </a:r>
          </a:p>
          <a:p>
            <a:pPr algn="l"/>
            <a:r>
              <a:rPr lang="en-US" sz="1800" dirty="0">
                <a:solidFill>
                  <a:schemeClr val="tx1"/>
                </a:solidFill>
              </a:rPr>
              <a:t>Rest and residue divided 			Rest and residue divided between </a:t>
            </a:r>
            <a:r>
              <a:rPr lang="en-US" sz="1800" dirty="0" err="1">
                <a:solidFill>
                  <a:schemeClr val="tx1"/>
                </a:solidFill>
              </a:rPr>
              <a:t>between</a:t>
            </a:r>
            <a:r>
              <a:rPr lang="en-US" sz="1800" dirty="0">
                <a:solidFill>
                  <a:schemeClr val="tx1"/>
                </a:solidFill>
              </a:rPr>
              <a:t> four  children 			the 3 other children equally</a:t>
            </a:r>
            <a:endParaRPr lang="en-US" sz="1800" b="1" dirty="0">
              <a:solidFill>
                <a:schemeClr val="tx1"/>
              </a:solidFill>
            </a:endParaRPr>
          </a:p>
          <a:p>
            <a:pPr algn="l"/>
            <a:r>
              <a:rPr lang="en-US" sz="1800" dirty="0">
                <a:solidFill>
                  <a:schemeClr val="tx1"/>
                </a:solidFill>
              </a:rPr>
              <a:t>equally</a:t>
            </a:r>
          </a:p>
          <a:p>
            <a:pPr algn="l"/>
            <a:endParaRPr lang="en-US" sz="1800" b="1" dirty="0">
              <a:solidFill>
                <a:schemeClr val="tx1"/>
              </a:solidFill>
            </a:endParaRPr>
          </a:p>
          <a:p>
            <a:pPr algn="l"/>
            <a:endParaRPr lang="en-US" sz="1800" b="1" dirty="0">
              <a:solidFill>
                <a:schemeClr val="tx1"/>
              </a:solidFill>
            </a:endParaRPr>
          </a:p>
          <a:p>
            <a:pPr algn="l"/>
            <a:endParaRPr lang="en-AU" sz="1800" b="1" dirty="0">
              <a:solidFill>
                <a:schemeClr val="tx1"/>
              </a:solidFill>
            </a:endParaRPr>
          </a:p>
          <a:p>
            <a:pPr algn="l">
              <a:lnSpc>
                <a:spcPct val="150000"/>
              </a:lnSpc>
            </a:pP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Tree>
    <p:extLst>
      <p:ext uri="{BB962C8B-B14F-4D97-AF65-F5344CB8AC3E}">
        <p14:creationId xmlns:p14="http://schemas.microsoft.com/office/powerpoint/2010/main" val="1845492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556792"/>
            <a:ext cx="7920880" cy="3600400"/>
          </a:xfrm>
        </p:spPr>
        <p:txBody>
          <a:bodyPr/>
          <a:lstStyle/>
          <a:p>
            <a:pPr algn="l"/>
            <a:r>
              <a:rPr lang="en-US" sz="1800" b="1" dirty="0">
                <a:solidFill>
                  <a:schemeClr val="tx1"/>
                </a:solidFill>
              </a:rPr>
              <a:t>Participant Poll</a:t>
            </a:r>
          </a:p>
          <a:p>
            <a:pPr algn="l"/>
            <a:endParaRPr lang="en-US" sz="1800" b="1" dirty="0">
              <a:solidFill>
                <a:schemeClr val="tx1"/>
              </a:solidFill>
            </a:endParaRPr>
          </a:p>
          <a:p>
            <a:pPr algn="l"/>
            <a:r>
              <a:rPr lang="en-US" sz="1800" b="1" dirty="0">
                <a:solidFill>
                  <a:schemeClr val="tx1"/>
                </a:solidFill>
              </a:rPr>
              <a:t>Which Will was upheld by the Court as being the valid Will of the deceased?</a:t>
            </a:r>
          </a:p>
          <a:p>
            <a:pPr algn="l"/>
            <a:endParaRPr lang="en-AU" sz="1800" b="1" dirty="0">
              <a:solidFill>
                <a:schemeClr val="tx1"/>
              </a:solidFill>
            </a:endParaRPr>
          </a:p>
          <a:p>
            <a:pPr algn="l">
              <a:lnSpc>
                <a:spcPct val="150000"/>
              </a:lnSpc>
            </a:pPr>
            <a:r>
              <a:rPr lang="en-US" sz="1600" dirty="0">
                <a:solidFill>
                  <a:schemeClr val="tx1"/>
                </a:solidFill>
              </a:rPr>
              <a:t>Formal Will made 22 December 2015 </a:t>
            </a:r>
          </a:p>
          <a:p>
            <a:pPr algn="l">
              <a:lnSpc>
                <a:spcPct val="150000"/>
              </a:lnSpc>
            </a:pPr>
            <a:endParaRPr lang="en-US" sz="1600" dirty="0">
              <a:solidFill>
                <a:schemeClr val="tx1"/>
              </a:solidFill>
            </a:endParaRPr>
          </a:p>
          <a:p>
            <a:pPr algn="l">
              <a:lnSpc>
                <a:spcPct val="150000"/>
              </a:lnSpc>
            </a:pPr>
            <a:r>
              <a:rPr lang="en-US" sz="1600" dirty="0">
                <a:solidFill>
                  <a:schemeClr val="tx1"/>
                </a:solidFill>
              </a:rPr>
              <a:t>Or</a:t>
            </a:r>
          </a:p>
          <a:p>
            <a:pPr algn="l">
              <a:lnSpc>
                <a:spcPct val="150000"/>
              </a:lnSpc>
            </a:pPr>
            <a:endParaRPr lang="en-US" sz="1600" dirty="0">
              <a:solidFill>
                <a:schemeClr val="tx1"/>
              </a:solidFill>
            </a:endParaRPr>
          </a:p>
          <a:p>
            <a:pPr algn="l">
              <a:lnSpc>
                <a:spcPct val="150000"/>
              </a:lnSpc>
            </a:pPr>
            <a:r>
              <a:rPr lang="en-US" sz="1600" dirty="0">
                <a:solidFill>
                  <a:schemeClr val="tx1"/>
                </a:solidFill>
              </a:rPr>
              <a:t>Purported Will made 19 May 2016</a:t>
            </a:r>
          </a:p>
          <a:p>
            <a:pPr marL="742950" lvl="1"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
        <p:nvSpPr>
          <p:cNvPr id="4" name="Subtitle 1">
            <a:extLst>
              <a:ext uri="{FF2B5EF4-FFF2-40B4-BE49-F238E27FC236}">
                <a16:creationId xmlns:a16="http://schemas.microsoft.com/office/drawing/2014/main" id="{61C4E2A6-9115-496F-A817-99F5A575ADBA}"/>
              </a:ext>
            </a:extLst>
          </p:cNvPr>
          <p:cNvSpPr txBox="1">
            <a:spLocks/>
          </p:cNvSpPr>
          <p:nvPr/>
        </p:nvSpPr>
        <p:spPr bwMode="auto">
          <a:xfrm>
            <a:off x="395536" y="5517232"/>
            <a:ext cx="7920880" cy="11849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1800" b="1" dirty="0">
              <a:solidFill>
                <a:schemeClr val="tx1"/>
              </a:solidFill>
            </a:endParaRPr>
          </a:p>
          <a:p>
            <a:pPr algn="l">
              <a:lnSpc>
                <a:spcPct val="150000"/>
              </a:lnSpc>
            </a:pPr>
            <a:r>
              <a:rPr lang="en-US" sz="1600" b="1" dirty="0">
                <a:solidFill>
                  <a:schemeClr val="tx1"/>
                </a:solidFill>
              </a:rPr>
              <a:t>The purported Will made 19 May 2016 was ordered as being the valid Will of the deceased.</a:t>
            </a:r>
          </a:p>
          <a:p>
            <a:pPr algn="l">
              <a:lnSpc>
                <a:spcPct val="150000"/>
              </a:lnSpc>
            </a:pPr>
            <a:endParaRPr lang="en-US"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spTree>
    <p:extLst>
      <p:ext uri="{BB962C8B-B14F-4D97-AF65-F5344CB8AC3E}">
        <p14:creationId xmlns:p14="http://schemas.microsoft.com/office/powerpoint/2010/main" val="2662194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11560" y="1412776"/>
            <a:ext cx="7920880" cy="4536504"/>
          </a:xfrm>
        </p:spPr>
        <p:txBody>
          <a:bodyPr/>
          <a:lstStyle/>
          <a:p>
            <a:pPr algn="l"/>
            <a:r>
              <a:rPr lang="en-US" sz="1800" b="1" dirty="0">
                <a:solidFill>
                  <a:schemeClr val="tx1"/>
                </a:solidFill>
              </a:rPr>
              <a:t>What was the process for obtaining an order that the purported Will was the valid Will</a:t>
            </a:r>
            <a:endParaRPr lang="en-AU" sz="1800" b="1" dirty="0">
              <a:solidFill>
                <a:schemeClr val="tx1"/>
              </a:solidFill>
            </a:endParaRPr>
          </a:p>
          <a:p>
            <a:pPr algn="l"/>
            <a:endParaRPr lang="en-AU" sz="1800" b="1" dirty="0">
              <a:solidFill>
                <a:schemeClr val="tx1"/>
              </a:solidFill>
            </a:endParaRPr>
          </a:p>
          <a:p>
            <a:pPr marL="342900" indent="-342900" algn="l">
              <a:buAutoNum type="arabicPeriod"/>
            </a:pPr>
            <a:r>
              <a:rPr lang="en-US" sz="1600" dirty="0">
                <a:solidFill>
                  <a:schemeClr val="tx1"/>
                </a:solidFill>
              </a:rPr>
              <a:t>Notice of intention of claim received</a:t>
            </a:r>
          </a:p>
          <a:p>
            <a:pPr algn="l"/>
            <a:r>
              <a:rPr lang="en-US" sz="1600" dirty="0">
                <a:solidFill>
                  <a:schemeClr val="tx1"/>
                </a:solidFill>
              </a:rPr>
              <a:t>        </a:t>
            </a:r>
            <a:r>
              <a:rPr lang="en-US" sz="1600" dirty="0">
                <a:solidFill>
                  <a:schemeClr val="bg1">
                    <a:lumMod val="50000"/>
                  </a:schemeClr>
                </a:solidFill>
              </a:rPr>
              <a:t>Child who was to receive specific gift only under the formal Will dated 22 December          </a:t>
            </a:r>
          </a:p>
          <a:p>
            <a:pPr algn="l"/>
            <a:r>
              <a:rPr lang="en-US" sz="1600" dirty="0">
                <a:solidFill>
                  <a:schemeClr val="bg1">
                    <a:lumMod val="50000"/>
                  </a:schemeClr>
                </a:solidFill>
              </a:rPr>
              <a:t>        2015 provides notice of intention to lodge a caveat against any application for probate            </a:t>
            </a:r>
          </a:p>
          <a:p>
            <a:pPr algn="l"/>
            <a:r>
              <a:rPr lang="en-US" sz="1600" dirty="0">
                <a:solidFill>
                  <a:schemeClr val="bg1">
                    <a:lumMod val="50000"/>
                  </a:schemeClr>
                </a:solidFill>
              </a:rPr>
              <a:t>        with respect to the  formal Will dated 22 December 2015 and or/ make a family         </a:t>
            </a:r>
          </a:p>
          <a:p>
            <a:pPr algn="l"/>
            <a:r>
              <a:rPr lang="en-US" sz="1600" dirty="0">
                <a:solidFill>
                  <a:schemeClr val="bg1">
                    <a:lumMod val="50000"/>
                  </a:schemeClr>
                </a:solidFill>
              </a:rPr>
              <a:t>        provisions claim against the estate if the formal Will dated 22 December 2015 is  </a:t>
            </a:r>
          </a:p>
          <a:p>
            <a:pPr algn="l"/>
            <a:r>
              <a:rPr lang="en-US" sz="1600" dirty="0">
                <a:solidFill>
                  <a:schemeClr val="bg1">
                    <a:lumMod val="50000"/>
                  </a:schemeClr>
                </a:solidFill>
              </a:rPr>
              <a:t>        propounded. </a:t>
            </a:r>
          </a:p>
          <a:p>
            <a:pPr algn="l"/>
            <a:endParaRPr lang="en-US" sz="1600" dirty="0">
              <a:solidFill>
                <a:schemeClr val="tx1"/>
              </a:solidFill>
            </a:endParaRPr>
          </a:p>
          <a:p>
            <a:pPr marL="342900" indent="-342900" algn="l">
              <a:buAutoNum type="arabicPeriod" startAt="2"/>
            </a:pPr>
            <a:r>
              <a:rPr lang="en-US" sz="1600" dirty="0">
                <a:solidFill>
                  <a:schemeClr val="tx1"/>
                </a:solidFill>
              </a:rPr>
              <a:t>Agreement reached between children to follow testamentary Intentions in purported Will </a:t>
            </a:r>
          </a:p>
          <a:p>
            <a:pPr algn="l"/>
            <a:r>
              <a:rPr lang="en-US" sz="1600" dirty="0">
                <a:solidFill>
                  <a:schemeClr val="tx1"/>
                </a:solidFill>
              </a:rPr>
              <a:t>       dated 19 May 2016</a:t>
            </a:r>
          </a:p>
          <a:p>
            <a:pPr algn="l"/>
            <a:endParaRPr lang="en-US" sz="1600" dirty="0">
              <a:solidFill>
                <a:schemeClr val="tx1"/>
              </a:solidFill>
            </a:endParaRPr>
          </a:p>
          <a:p>
            <a:pPr algn="l"/>
            <a:r>
              <a:rPr lang="en-US" sz="1600" dirty="0">
                <a:solidFill>
                  <a:schemeClr val="tx1"/>
                </a:solidFill>
              </a:rPr>
              <a:t>3.   Agreement reached regarding who will be administrators of the estate</a:t>
            </a:r>
          </a:p>
          <a:p>
            <a:pPr algn="l"/>
            <a:r>
              <a:rPr lang="en-US" sz="1600" dirty="0">
                <a:solidFill>
                  <a:schemeClr val="tx1"/>
                </a:solidFill>
              </a:rPr>
              <a:t>      </a:t>
            </a:r>
            <a:r>
              <a:rPr lang="en-US" sz="1600" dirty="0">
                <a:solidFill>
                  <a:schemeClr val="bg1">
                    <a:lumMod val="50000"/>
                  </a:schemeClr>
                </a:solidFill>
              </a:rPr>
              <a:t>Agreement eventually reached, after some dispute, for children named as executors in the    </a:t>
            </a:r>
          </a:p>
          <a:p>
            <a:pPr algn="l"/>
            <a:r>
              <a:rPr lang="en-US" sz="1600" dirty="0">
                <a:solidFill>
                  <a:schemeClr val="bg1">
                    <a:lumMod val="50000"/>
                  </a:schemeClr>
                </a:solidFill>
              </a:rPr>
              <a:t>      formal Will dated 22 December 2015 to be applicants for Letters of Administration with    </a:t>
            </a:r>
          </a:p>
          <a:p>
            <a:pPr algn="l"/>
            <a:r>
              <a:rPr lang="en-US" sz="1600" dirty="0">
                <a:solidFill>
                  <a:schemeClr val="bg1">
                    <a:lumMod val="50000"/>
                  </a:schemeClr>
                </a:solidFill>
              </a:rPr>
              <a:t>      the purported Will dated 19 May 2016. Child who had been left out of formal Will had </a:t>
            </a:r>
          </a:p>
          <a:p>
            <a:pPr algn="l"/>
            <a:r>
              <a:rPr lang="en-US" sz="1600" dirty="0">
                <a:solidFill>
                  <a:schemeClr val="bg1">
                    <a:lumMod val="50000"/>
                  </a:schemeClr>
                </a:solidFill>
              </a:rPr>
              <a:t>      wanted to apply as application but others did not agree.</a:t>
            </a: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cxnSp>
        <p:nvCxnSpPr>
          <p:cNvPr id="4" name="Straight Arrow Connector 3">
            <a:extLst>
              <a:ext uri="{FF2B5EF4-FFF2-40B4-BE49-F238E27FC236}">
                <a16:creationId xmlns:a16="http://schemas.microsoft.com/office/drawing/2014/main" id="{E229C824-10A8-40DC-9A9C-A3945C920E9E}"/>
              </a:ext>
            </a:extLst>
          </p:cNvPr>
          <p:cNvCxnSpPr/>
          <p:nvPr/>
        </p:nvCxnSpPr>
        <p:spPr>
          <a:xfrm>
            <a:off x="4067944" y="4077072"/>
            <a:ext cx="0"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9D99187F-001F-4A39-B0DD-B13AC7FA2FC1}"/>
              </a:ext>
            </a:extLst>
          </p:cNvPr>
          <p:cNvCxnSpPr/>
          <p:nvPr/>
        </p:nvCxnSpPr>
        <p:spPr>
          <a:xfrm>
            <a:off x="4067944" y="4941168"/>
            <a:ext cx="0"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63888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556792"/>
            <a:ext cx="7920880" cy="4536504"/>
          </a:xfrm>
        </p:spPr>
        <p:txBody>
          <a:bodyPr/>
          <a:lstStyle/>
          <a:p>
            <a:pPr algn="l"/>
            <a:r>
              <a:rPr lang="en-US" sz="1800" b="1" dirty="0">
                <a:solidFill>
                  <a:schemeClr val="tx1"/>
                </a:solidFill>
              </a:rPr>
              <a:t>What was the process for obtaining an order that the purported Will was the valid Will</a:t>
            </a:r>
          </a:p>
          <a:p>
            <a:pPr algn="l"/>
            <a:endParaRPr lang="en-US" sz="1800" b="1" dirty="0">
              <a:solidFill>
                <a:schemeClr val="tx1"/>
              </a:solidFill>
            </a:endParaRPr>
          </a:p>
          <a:p>
            <a:pPr algn="l"/>
            <a:endParaRPr lang="en-AU" sz="1800" b="1" dirty="0">
              <a:solidFill>
                <a:schemeClr val="tx1"/>
              </a:solidFill>
            </a:endParaRPr>
          </a:p>
          <a:p>
            <a:pPr algn="l"/>
            <a:endParaRPr lang="en-AU" sz="1800" b="1" dirty="0">
              <a:solidFill>
                <a:schemeClr val="tx1"/>
              </a:solidFill>
            </a:endParaRPr>
          </a:p>
          <a:p>
            <a:pPr algn="l"/>
            <a:r>
              <a:rPr lang="en-US" sz="1600" dirty="0">
                <a:solidFill>
                  <a:schemeClr val="tx1"/>
                </a:solidFill>
              </a:rPr>
              <a:t>4.   Form 103 Notice of intention to apply for a grant advertised and sent to Public Trustee</a:t>
            </a:r>
          </a:p>
          <a:p>
            <a:pPr algn="l"/>
            <a:endParaRPr lang="en-US" sz="1600" dirty="0">
              <a:solidFill>
                <a:schemeClr val="tx1"/>
              </a:solidFill>
            </a:endParaRPr>
          </a:p>
          <a:p>
            <a:pPr marL="342900" indent="-342900" algn="l">
              <a:buAutoNum type="arabicPeriod" startAt="5"/>
            </a:pPr>
            <a:r>
              <a:rPr lang="en-US" sz="1600" dirty="0">
                <a:solidFill>
                  <a:schemeClr val="tx1"/>
                </a:solidFill>
              </a:rPr>
              <a:t>Dispute about assets of the estate including a campervan that was allegedly sold by the child left out of the formal Will dated 22 December 2015 when she was attorney for the deceased</a:t>
            </a:r>
          </a:p>
          <a:p>
            <a:pPr algn="l"/>
            <a:endParaRPr lang="en-US" sz="1600" dirty="0">
              <a:solidFill>
                <a:schemeClr val="tx1"/>
              </a:solidFill>
            </a:endParaRPr>
          </a:p>
          <a:p>
            <a:pPr marL="342900" indent="-342900" algn="l">
              <a:buAutoNum type="arabicPeriod" startAt="6"/>
            </a:pPr>
            <a:r>
              <a:rPr lang="en-US" sz="1600" dirty="0">
                <a:solidFill>
                  <a:schemeClr val="tx1"/>
                </a:solidFill>
              </a:rPr>
              <a:t>Affidavits sought  from each of the beneficiaries under the formal Will dated 22 December 2015 and from each of the beneficiaries under the purported Will dated 19 May 2016 consenting to follow the testamentary intentions in the purported will dated 19 May 2016</a:t>
            </a:r>
          </a:p>
          <a:p>
            <a:pPr algn="l"/>
            <a:endParaRPr lang="en-US" sz="1600" dirty="0">
              <a:solidFill>
                <a:schemeClr val="tx1"/>
              </a:solidFill>
            </a:endParaRPr>
          </a:p>
          <a:p>
            <a:pPr algn="l"/>
            <a:r>
              <a:rPr lang="en-US" sz="1600" dirty="0">
                <a:solidFill>
                  <a:schemeClr val="tx1"/>
                </a:solidFill>
              </a:rPr>
              <a:t>	</a:t>
            </a:r>
            <a:r>
              <a:rPr lang="en-US" sz="1600" dirty="0"/>
              <a:t>	          </a:t>
            </a:r>
            <a:endParaRPr lang="en-US" sz="1600" dirty="0">
              <a:solidFill>
                <a:schemeClr val="tx1"/>
              </a:solidFill>
            </a:endParaRPr>
          </a:p>
          <a:p>
            <a:pPr marL="742950" lvl="1"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cxnSp>
        <p:nvCxnSpPr>
          <p:cNvPr id="4" name="Straight Arrow Connector 3">
            <a:extLst>
              <a:ext uri="{FF2B5EF4-FFF2-40B4-BE49-F238E27FC236}">
                <a16:creationId xmlns:a16="http://schemas.microsoft.com/office/drawing/2014/main" id="{20BD44BC-2DD7-495E-92A3-1E7F70324B38}"/>
              </a:ext>
            </a:extLst>
          </p:cNvPr>
          <p:cNvCxnSpPr/>
          <p:nvPr/>
        </p:nvCxnSpPr>
        <p:spPr>
          <a:xfrm>
            <a:off x="3931379" y="2636912"/>
            <a:ext cx="0"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B3E3FB5C-0AA1-410B-BEBF-366599314494}"/>
              </a:ext>
            </a:extLst>
          </p:cNvPr>
          <p:cNvCxnSpPr/>
          <p:nvPr/>
        </p:nvCxnSpPr>
        <p:spPr>
          <a:xfrm>
            <a:off x="3931379" y="3501008"/>
            <a:ext cx="0"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4F420E34-D97E-4B45-8473-C71225C849BC}"/>
              </a:ext>
            </a:extLst>
          </p:cNvPr>
          <p:cNvCxnSpPr/>
          <p:nvPr/>
        </p:nvCxnSpPr>
        <p:spPr>
          <a:xfrm>
            <a:off x="3931379" y="4437112"/>
            <a:ext cx="0"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06203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556792"/>
            <a:ext cx="7920880" cy="4536504"/>
          </a:xfrm>
        </p:spPr>
        <p:txBody>
          <a:bodyPr/>
          <a:lstStyle/>
          <a:p>
            <a:pPr algn="l"/>
            <a:r>
              <a:rPr lang="en-US" sz="1800" b="1" dirty="0">
                <a:solidFill>
                  <a:schemeClr val="tx1"/>
                </a:solidFill>
              </a:rPr>
              <a:t>What was the process for obtaining an order that the purported Will was the valid Will</a:t>
            </a:r>
          </a:p>
          <a:p>
            <a:pPr algn="l"/>
            <a:endParaRPr lang="en-AU" sz="1800" b="1" dirty="0">
              <a:solidFill>
                <a:schemeClr val="tx1"/>
              </a:solidFill>
            </a:endParaRPr>
          </a:p>
          <a:p>
            <a:pPr algn="l"/>
            <a:endParaRPr lang="en-US" sz="1600" dirty="0">
              <a:solidFill>
                <a:schemeClr val="tx1"/>
              </a:solidFill>
            </a:endParaRPr>
          </a:p>
          <a:p>
            <a:pPr algn="l"/>
            <a:r>
              <a:rPr lang="en-US" sz="1600" dirty="0">
                <a:solidFill>
                  <a:schemeClr val="tx1"/>
                </a:solidFill>
              </a:rPr>
              <a:t>7.  Application for Letters of Administration with the Will	</a:t>
            </a:r>
          </a:p>
          <a:p>
            <a:pPr algn="l"/>
            <a:r>
              <a:rPr lang="en-US" sz="1600" dirty="0">
                <a:solidFill>
                  <a:schemeClr val="tx1"/>
                </a:solidFill>
              </a:rPr>
              <a:t>	</a:t>
            </a:r>
            <a:r>
              <a:rPr lang="en-AU" sz="1600" dirty="0"/>
              <a:t>Form 101 – Application for Letters of Administration with the Will;</a:t>
            </a:r>
          </a:p>
          <a:p>
            <a:pPr lvl="0" algn="l"/>
            <a:r>
              <a:rPr lang="en-AU" sz="1600" dirty="0"/>
              <a:t>	Form 106 – Affidavit of the Applicants and Exhibit A (copy of purported will dated 	19 May 2016), Exhibit B (certificate of death), and Exhibit C (copy of former Will 	dated 22 December 2015);</a:t>
            </a:r>
          </a:p>
          <a:p>
            <a:pPr lvl="0" algn="l"/>
            <a:r>
              <a:rPr lang="en-AU" sz="1600" dirty="0"/>
              <a:t>	Form 104 – Affidavit of Publication and Service, including Exhibit A (notice of 	intention to apply for a grant).</a:t>
            </a:r>
          </a:p>
          <a:p>
            <a:pPr lvl="0" algn="l"/>
            <a:endParaRPr lang="en-US" sz="1600" dirty="0">
              <a:solidFill>
                <a:schemeClr val="tx1"/>
              </a:solidFill>
            </a:endParaRPr>
          </a:p>
          <a:p>
            <a:pPr lvl="0" algn="l"/>
            <a:endParaRPr lang="en-AU" sz="1600" dirty="0">
              <a:solidFill>
                <a:schemeClr val="tx1"/>
              </a:solidFill>
            </a:endParaRPr>
          </a:p>
          <a:p>
            <a:pPr lvl="0" algn="l"/>
            <a:r>
              <a:rPr lang="en-US" sz="1600" dirty="0">
                <a:solidFill>
                  <a:schemeClr val="tx1"/>
                </a:solidFill>
              </a:rPr>
              <a:t>	</a:t>
            </a:r>
            <a:r>
              <a:rPr lang="en-US" sz="1600" dirty="0"/>
              <a:t>	          </a:t>
            </a:r>
            <a:endParaRPr lang="en-US" sz="1600" dirty="0">
              <a:solidFill>
                <a:schemeClr val="tx1"/>
              </a:solidFill>
            </a:endParaRPr>
          </a:p>
          <a:p>
            <a:pPr marL="742950" lvl="1"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cxnSp>
        <p:nvCxnSpPr>
          <p:cNvPr id="7" name="Straight Arrow Connector 6">
            <a:extLst>
              <a:ext uri="{FF2B5EF4-FFF2-40B4-BE49-F238E27FC236}">
                <a16:creationId xmlns:a16="http://schemas.microsoft.com/office/drawing/2014/main" id="{4F420E34-D97E-4B45-8473-C71225C849BC}"/>
              </a:ext>
            </a:extLst>
          </p:cNvPr>
          <p:cNvCxnSpPr/>
          <p:nvPr/>
        </p:nvCxnSpPr>
        <p:spPr>
          <a:xfrm>
            <a:off x="4067944" y="2348880"/>
            <a:ext cx="0"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74406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556792"/>
            <a:ext cx="7920880" cy="4536504"/>
          </a:xfrm>
        </p:spPr>
        <p:txBody>
          <a:bodyPr/>
          <a:lstStyle/>
          <a:p>
            <a:pPr algn="l"/>
            <a:r>
              <a:rPr lang="en-US" sz="1800" b="1" dirty="0">
                <a:solidFill>
                  <a:schemeClr val="tx1"/>
                </a:solidFill>
              </a:rPr>
              <a:t>What was the process for obtaining an order that the purported Will was the valid Will</a:t>
            </a:r>
            <a:endParaRPr lang="en-AU" sz="1800" b="1" dirty="0">
              <a:solidFill>
                <a:schemeClr val="tx1"/>
              </a:solidFill>
            </a:endParaRPr>
          </a:p>
          <a:p>
            <a:pPr algn="l"/>
            <a:endParaRPr lang="en-US" sz="1800" b="1" dirty="0">
              <a:solidFill>
                <a:schemeClr val="tx1"/>
              </a:solidFill>
            </a:endParaRPr>
          </a:p>
          <a:p>
            <a:pPr algn="l"/>
            <a:endParaRPr lang="en-AU" sz="1800" b="1" dirty="0">
              <a:solidFill>
                <a:schemeClr val="tx1"/>
              </a:solidFill>
            </a:endParaRPr>
          </a:p>
          <a:p>
            <a:pPr lvl="0" algn="l"/>
            <a:r>
              <a:rPr lang="en-AU" sz="1600" dirty="0">
                <a:solidFill>
                  <a:schemeClr val="tx1"/>
                </a:solidFill>
              </a:rPr>
              <a:t>8. Interlocutory application pursuant to section 18 of the Succession Act</a:t>
            </a:r>
            <a:endParaRPr lang="en-AU" sz="1600" dirty="0"/>
          </a:p>
          <a:p>
            <a:pPr lvl="0" algn="l"/>
            <a:r>
              <a:rPr lang="en-US" sz="1600" dirty="0">
                <a:solidFill>
                  <a:schemeClr val="tx1"/>
                </a:solidFill>
              </a:rPr>
              <a:t>	</a:t>
            </a:r>
            <a:r>
              <a:rPr lang="en-US" sz="1600" dirty="0"/>
              <a:t>Form 9  - Application, dispensing with the requirements 		                    	under section 10 of the Succession Act;</a:t>
            </a:r>
          </a:p>
          <a:p>
            <a:pPr lvl="0" algn="l"/>
            <a:r>
              <a:rPr lang="en-AU" sz="1600" dirty="0"/>
              <a:t>	Form 46 - Affidavit in Support of </a:t>
            </a:r>
            <a:r>
              <a:rPr lang="en-US" sz="1600" dirty="0"/>
              <a:t>Application;</a:t>
            </a:r>
          </a:p>
          <a:p>
            <a:pPr lvl="0" algn="l"/>
            <a:r>
              <a:rPr lang="en-US" sz="1600" dirty="0"/>
              <a:t>	Form 49- Notice Proposing Application Without Oral hearing;</a:t>
            </a:r>
          </a:p>
          <a:p>
            <a:pPr lvl="0" algn="l"/>
            <a:r>
              <a:rPr lang="en-US" sz="1600" dirty="0"/>
              <a:t>	Form 59 – Order;</a:t>
            </a:r>
            <a:endParaRPr lang="en-AU" sz="1600" dirty="0"/>
          </a:p>
          <a:p>
            <a:pPr lvl="0" algn="l"/>
            <a:r>
              <a:rPr lang="en-US" sz="1600" dirty="0"/>
              <a:t>	Form 120 - Affidavit of Scripts;</a:t>
            </a:r>
          </a:p>
          <a:p>
            <a:pPr lvl="0" algn="l"/>
            <a:r>
              <a:rPr lang="en-US" sz="1600" dirty="0"/>
              <a:t> 	Written Submissions</a:t>
            </a:r>
          </a:p>
          <a:p>
            <a:pPr algn="l"/>
            <a:r>
              <a:rPr lang="en-US" sz="1600" dirty="0"/>
              <a:t>	Form 46 – Affidavits from each of the beneficiaries under the formal 		Will dated 22 December 2015 and from each of the beneficiaries under the 		purported Will dated 19 May 2016, </a:t>
            </a:r>
            <a:r>
              <a:rPr lang="en-US" sz="1600" b="1" dirty="0"/>
              <a:t>bar 3 beneficiaries</a:t>
            </a:r>
            <a:r>
              <a:rPr lang="en-US" sz="1600" dirty="0"/>
              <a:t>,  consenting </a:t>
            </a:r>
            <a:r>
              <a:rPr lang="en-US" sz="1600" dirty="0">
                <a:solidFill>
                  <a:schemeClr val="bg1">
                    <a:lumMod val="50000"/>
                  </a:schemeClr>
                </a:solidFill>
              </a:rPr>
              <a:t>to follow the 	testamentary intentions in the purported will dated 19 May 2016.</a:t>
            </a:r>
          </a:p>
          <a:p>
            <a:pPr lvl="0" algn="l"/>
            <a:endParaRPr lang="en-US" sz="1600" dirty="0"/>
          </a:p>
          <a:p>
            <a:pPr lvl="0"/>
            <a:r>
              <a:rPr lang="en-US" sz="1600" dirty="0"/>
              <a:t>	          </a:t>
            </a:r>
            <a:endParaRPr lang="en-US" sz="1600" dirty="0">
              <a:solidFill>
                <a:schemeClr val="tx1"/>
              </a:solidFill>
            </a:endParaRPr>
          </a:p>
          <a:p>
            <a:pPr marL="742950" lvl="1"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cxnSp>
        <p:nvCxnSpPr>
          <p:cNvPr id="4" name="Straight Arrow Connector 3">
            <a:extLst>
              <a:ext uri="{FF2B5EF4-FFF2-40B4-BE49-F238E27FC236}">
                <a16:creationId xmlns:a16="http://schemas.microsoft.com/office/drawing/2014/main" id="{86F4BC4F-7145-49EC-BC9D-58623AB0CAF0}"/>
              </a:ext>
            </a:extLst>
          </p:cNvPr>
          <p:cNvCxnSpPr/>
          <p:nvPr/>
        </p:nvCxnSpPr>
        <p:spPr>
          <a:xfrm>
            <a:off x="4067944" y="2348880"/>
            <a:ext cx="0"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86895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556792"/>
            <a:ext cx="7920880" cy="4536504"/>
          </a:xfrm>
        </p:spPr>
        <p:txBody>
          <a:bodyPr/>
          <a:lstStyle/>
          <a:p>
            <a:pPr algn="l"/>
            <a:r>
              <a:rPr lang="en-US" sz="1800" b="1" dirty="0">
                <a:solidFill>
                  <a:schemeClr val="tx1"/>
                </a:solidFill>
              </a:rPr>
              <a:t>What was the process for obtaining an order that the purported Will was the valid Will</a:t>
            </a:r>
            <a:endParaRPr lang="en-AU" sz="1800" b="1" dirty="0">
              <a:solidFill>
                <a:schemeClr val="tx1"/>
              </a:solidFill>
            </a:endParaRPr>
          </a:p>
          <a:p>
            <a:pPr algn="l"/>
            <a:endParaRPr lang="en-US" sz="1800" b="1" dirty="0">
              <a:solidFill>
                <a:schemeClr val="tx1"/>
              </a:solidFill>
            </a:endParaRPr>
          </a:p>
          <a:p>
            <a:pPr algn="l"/>
            <a:endParaRPr lang="en-AU" sz="1800" b="1" dirty="0">
              <a:solidFill>
                <a:schemeClr val="tx1"/>
              </a:solidFill>
            </a:endParaRPr>
          </a:p>
          <a:p>
            <a:pPr lvl="0" algn="l"/>
            <a:r>
              <a:rPr lang="en-AU" sz="1600" dirty="0">
                <a:solidFill>
                  <a:schemeClr val="tx1"/>
                </a:solidFill>
              </a:rPr>
              <a:t>8. </a:t>
            </a:r>
            <a:r>
              <a:rPr lang="en-US" sz="1600" dirty="0">
                <a:solidFill>
                  <a:schemeClr val="tx1"/>
                </a:solidFill>
              </a:rPr>
              <a:t>Service of application and supporting documents on interested parties</a:t>
            </a:r>
          </a:p>
          <a:p>
            <a:pPr algn="l"/>
            <a:r>
              <a:rPr lang="en-AU" sz="1600" dirty="0">
                <a:solidFill>
                  <a:schemeClr val="tx1"/>
                </a:solidFill>
              </a:rPr>
              <a:t>		</a:t>
            </a:r>
            <a:r>
              <a:rPr lang="en-US" sz="1600" dirty="0">
                <a:solidFill>
                  <a:schemeClr val="bg1">
                    <a:lumMod val="50000"/>
                  </a:schemeClr>
                </a:solidFill>
              </a:rPr>
              <a:t>Service of application and supporting documents on interested parties</a:t>
            </a:r>
          </a:p>
          <a:p>
            <a:pPr lvl="0" algn="l"/>
            <a:endParaRPr lang="en-US" sz="1600" dirty="0">
              <a:solidFill>
                <a:schemeClr val="tx1"/>
              </a:solidFill>
            </a:endParaRPr>
          </a:p>
          <a:p>
            <a:pPr lvl="0" algn="l"/>
            <a:r>
              <a:rPr lang="en-US" sz="1600" dirty="0">
                <a:solidFill>
                  <a:schemeClr val="tx1"/>
                </a:solidFill>
              </a:rPr>
              <a:t>9. Matter listed for Oral Hearing</a:t>
            </a:r>
          </a:p>
          <a:p>
            <a:pPr lvl="0" algn="l"/>
            <a:endParaRPr lang="en-US" sz="1600" dirty="0">
              <a:solidFill>
                <a:schemeClr val="tx1"/>
              </a:solidFill>
            </a:endParaRPr>
          </a:p>
          <a:p>
            <a:pPr lvl="0" algn="l"/>
            <a:r>
              <a:rPr lang="en-US" sz="1600" dirty="0">
                <a:solidFill>
                  <a:schemeClr val="tx1"/>
                </a:solidFill>
              </a:rPr>
              <a:t>10. Remaining 3 beneficiaries who had not provided an Affidavit in support of Interlocutory Application subsequently provide Affidavit. </a:t>
            </a:r>
          </a:p>
          <a:p>
            <a:pPr lvl="1" algn="l"/>
            <a:r>
              <a:rPr lang="en-US" sz="1200" dirty="0">
                <a:solidFill>
                  <a:schemeClr val="tx1"/>
                </a:solidFill>
              </a:rPr>
              <a:t>		</a:t>
            </a:r>
            <a:endParaRPr lang="en-AU" sz="1600" dirty="0">
              <a:solidFill>
                <a:schemeClr val="tx1"/>
              </a:solidFill>
            </a:endParaRPr>
          </a:p>
          <a:p>
            <a:pPr algn="l"/>
            <a:r>
              <a:rPr lang="en-AU" sz="1600" dirty="0">
                <a:solidFill>
                  <a:schemeClr val="tx1"/>
                </a:solidFill>
              </a:rPr>
              <a:t>11. Oral Hearing before Judge</a:t>
            </a:r>
          </a:p>
          <a:p>
            <a:pPr algn="l"/>
            <a:r>
              <a:rPr lang="en-US" sz="1600" dirty="0">
                <a:solidFill>
                  <a:schemeClr val="tx1"/>
                </a:solidFill>
              </a:rPr>
              <a:t> </a:t>
            </a:r>
            <a:r>
              <a:rPr lang="en-AU" sz="1600" dirty="0">
                <a:solidFill>
                  <a:schemeClr val="tx1"/>
                </a:solidFill>
              </a:rPr>
              <a:t> </a:t>
            </a:r>
            <a:r>
              <a:rPr lang="en-AU" sz="1600" dirty="0">
                <a:solidFill>
                  <a:schemeClr val="bg1">
                    <a:lumMod val="50000"/>
                  </a:schemeClr>
                </a:solidFill>
              </a:rPr>
              <a:t>    Ordered that the purported testamentary document of the deceased made 19 May 2016        </a:t>
            </a:r>
          </a:p>
          <a:p>
            <a:pPr algn="l"/>
            <a:r>
              <a:rPr lang="en-US" sz="1600" dirty="0">
                <a:solidFill>
                  <a:schemeClr val="bg1">
                    <a:lumMod val="50000"/>
                  </a:schemeClr>
                </a:solidFill>
              </a:rPr>
              <a:t> </a:t>
            </a:r>
            <a:r>
              <a:rPr lang="en-AU" sz="1600" dirty="0">
                <a:solidFill>
                  <a:schemeClr val="bg1">
                    <a:lumMod val="50000"/>
                  </a:schemeClr>
                </a:solidFill>
              </a:rPr>
              <a:t>      be recognised as the Will of the deceased       </a:t>
            </a:r>
          </a:p>
          <a:p>
            <a:pPr algn="l"/>
            <a:r>
              <a:rPr lang="en-US" sz="1600" dirty="0">
                <a:solidFill>
                  <a:schemeClr val="bg1">
                    <a:lumMod val="50000"/>
                  </a:schemeClr>
                </a:solidFill>
              </a:rPr>
              <a:t> </a:t>
            </a:r>
            <a:r>
              <a:rPr lang="en-AU" sz="1600" dirty="0">
                <a:solidFill>
                  <a:schemeClr val="bg1">
                    <a:lumMod val="50000"/>
                  </a:schemeClr>
                </a:solidFill>
              </a:rPr>
              <a:t>      Letters of Administration be granted to the Applicants</a:t>
            </a:r>
          </a:p>
          <a:p>
            <a:pPr algn="l"/>
            <a:r>
              <a:rPr lang="en-US" sz="1600" dirty="0">
                <a:solidFill>
                  <a:schemeClr val="bg1">
                    <a:lumMod val="50000"/>
                  </a:schemeClr>
                </a:solidFill>
              </a:rPr>
              <a:t> </a:t>
            </a:r>
            <a:r>
              <a:rPr lang="en-AU" sz="1600" dirty="0">
                <a:solidFill>
                  <a:schemeClr val="bg1">
                    <a:lumMod val="50000"/>
                  </a:schemeClr>
                </a:solidFill>
              </a:rPr>
              <a:t>      Applicants costs be paid out of the deceased estate on an indemnity basis</a:t>
            </a:r>
          </a:p>
          <a:p>
            <a:pPr algn="l"/>
            <a:r>
              <a:rPr lang="en-US" sz="1600" dirty="0">
                <a:solidFill>
                  <a:schemeClr val="tx1"/>
                </a:solidFill>
              </a:rPr>
              <a:t>	</a:t>
            </a:r>
            <a:r>
              <a:rPr lang="en-AU" sz="1600" dirty="0">
                <a:solidFill>
                  <a:schemeClr val="tx1"/>
                </a:solidFill>
              </a:rPr>
              <a:t>	</a:t>
            </a:r>
            <a:endParaRPr lang="en-AU" sz="1600" dirty="0"/>
          </a:p>
          <a:p>
            <a:pPr lvl="0" algn="l"/>
            <a:r>
              <a:rPr lang="en-US" sz="1600" dirty="0">
                <a:solidFill>
                  <a:schemeClr val="tx1"/>
                </a:solidFill>
              </a:rPr>
              <a:t>	</a:t>
            </a:r>
            <a:endParaRPr lang="en-US" sz="1600" dirty="0"/>
          </a:p>
          <a:p>
            <a:pPr lvl="0"/>
            <a:r>
              <a:rPr lang="en-US" sz="1600" dirty="0"/>
              <a:t>	          </a:t>
            </a:r>
            <a:endParaRPr lang="en-US" sz="1600" dirty="0">
              <a:solidFill>
                <a:schemeClr val="tx1"/>
              </a:solidFill>
            </a:endParaRPr>
          </a:p>
          <a:p>
            <a:pPr marL="742950" lvl="1"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cxnSp>
        <p:nvCxnSpPr>
          <p:cNvPr id="4" name="Straight Arrow Connector 3">
            <a:extLst>
              <a:ext uri="{FF2B5EF4-FFF2-40B4-BE49-F238E27FC236}">
                <a16:creationId xmlns:a16="http://schemas.microsoft.com/office/drawing/2014/main" id="{86F4BC4F-7145-49EC-BC9D-58623AB0CAF0}"/>
              </a:ext>
            </a:extLst>
          </p:cNvPr>
          <p:cNvCxnSpPr/>
          <p:nvPr/>
        </p:nvCxnSpPr>
        <p:spPr>
          <a:xfrm>
            <a:off x="4067944" y="2348880"/>
            <a:ext cx="0"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230B0F79-89C9-41E9-8667-C38D5A92A88A}"/>
              </a:ext>
            </a:extLst>
          </p:cNvPr>
          <p:cNvCxnSpPr/>
          <p:nvPr/>
        </p:nvCxnSpPr>
        <p:spPr>
          <a:xfrm>
            <a:off x="4067944" y="3429000"/>
            <a:ext cx="0"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3A28A76E-18F6-4235-838D-84AA28960581}"/>
              </a:ext>
            </a:extLst>
          </p:cNvPr>
          <p:cNvCxnSpPr/>
          <p:nvPr/>
        </p:nvCxnSpPr>
        <p:spPr>
          <a:xfrm>
            <a:off x="4067944" y="4005064"/>
            <a:ext cx="0"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820EF910-2E7C-4120-8A47-DFCB2FC84E26}"/>
              </a:ext>
            </a:extLst>
          </p:cNvPr>
          <p:cNvCxnSpPr/>
          <p:nvPr/>
        </p:nvCxnSpPr>
        <p:spPr>
          <a:xfrm>
            <a:off x="4051218" y="4797152"/>
            <a:ext cx="0"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62937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7544" y="1357610"/>
            <a:ext cx="8064896" cy="4735686"/>
          </a:xfrm>
        </p:spPr>
        <p:txBody>
          <a:bodyPr/>
          <a:lstStyle/>
          <a:p>
            <a:pPr algn="l"/>
            <a:r>
              <a:rPr lang="en-US" sz="1800" b="1" dirty="0">
                <a:solidFill>
                  <a:schemeClr val="tx1"/>
                </a:solidFill>
              </a:rPr>
              <a:t>What was the key legislation, case law and evidence supporting the outcome</a:t>
            </a:r>
            <a:r>
              <a:rPr lang="en-US" sz="1600" dirty="0">
                <a:solidFill>
                  <a:schemeClr val="tx1"/>
                </a:solidFill>
              </a:rPr>
              <a:t>	</a:t>
            </a:r>
            <a:endParaRPr lang="en-US" sz="1600" dirty="0"/>
          </a:p>
          <a:p>
            <a:pPr lvl="1" algn="l"/>
            <a:endParaRPr lang="en-US" sz="1200" dirty="0">
              <a:solidFill>
                <a:schemeClr val="bg1">
                  <a:lumMod val="65000"/>
                </a:schemeClr>
              </a:solidFill>
            </a:endParaRPr>
          </a:p>
          <a:p>
            <a:pPr lvl="1" algn="l"/>
            <a:r>
              <a:rPr lang="en-US" sz="800" dirty="0">
                <a:solidFill>
                  <a:schemeClr val="bg1">
                    <a:lumMod val="65000"/>
                  </a:schemeClr>
                </a:solidFill>
              </a:rPr>
              <a:t>	</a:t>
            </a:r>
          </a:p>
          <a:p>
            <a:pPr marL="685800" lvl="1" indent="-228600" algn="l">
              <a:buAutoNum type="arabicParenBoth" startAt="2"/>
            </a:pPr>
            <a:endParaRPr lang="en-AU" sz="1200" dirty="0">
              <a:solidFill>
                <a:schemeClr val="bg1">
                  <a:lumMod val="65000"/>
                </a:schemeClr>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
        <p:nvSpPr>
          <p:cNvPr id="14" name="Rectangle 10">
            <a:extLst>
              <a:ext uri="{FF2B5EF4-FFF2-40B4-BE49-F238E27FC236}">
                <a16:creationId xmlns:a16="http://schemas.microsoft.com/office/drawing/2014/main" id="{2CF5A4B3-ACA9-4219-B361-820985F4145E}"/>
              </a:ext>
            </a:extLst>
          </p:cNvPr>
          <p:cNvSpPr>
            <a:spLocks noChangeArrowheads="1"/>
          </p:cNvSpPr>
          <p:nvPr/>
        </p:nvSpPr>
        <p:spPr bwMode="auto">
          <a:xfrm>
            <a:off x="323528" y="1866311"/>
            <a:ext cx="8511279" cy="49522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0" rIns="0" bIns="119025"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COURT MAY DISPENSE </a:t>
            </a:r>
            <a:r>
              <a:rPr kumimoji="0" lang="en-US" altLang="en-US" sz="1400" b="1" i="0" u="none" strike="noStrike" cap="none" normalizeH="0" baseline="0" dirty="0">
                <a:ln>
                  <a:noFill/>
                </a:ln>
                <a:solidFill>
                  <a:srgbClr val="333333"/>
                </a:solidFill>
                <a:effectLst/>
                <a:latin typeface="+mn-lt"/>
              </a:rPr>
              <a:t>WITH EXECUTION REQUIREMENTS FOR WILL, ALTERATION OR REVOCATION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solidFill>
                <a:srgbClr val="333333"/>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333333"/>
                </a:solidFill>
                <a:latin typeface="+mn-lt"/>
              </a:rPr>
              <a:t>Section 18 of the Succession Act provides: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i="0" u="none" strike="noStrike" cap="none" normalizeH="0" baseline="0" dirty="0">
              <a:ln>
                <a:noFill/>
              </a:ln>
              <a:solidFill>
                <a:srgbClr val="333333"/>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Tx/>
              <a:buAutoNum type="arabicParenBoth"/>
              <a:tabLst/>
            </a:pPr>
            <a:r>
              <a:rPr kumimoji="0" lang="en-US" altLang="en-US" sz="1300" b="0" i="0" u="none" strike="noStrike" cap="none" normalizeH="0" baseline="0" dirty="0">
                <a:ln>
                  <a:noFill/>
                </a:ln>
                <a:solidFill>
                  <a:schemeClr val="tx1"/>
                </a:solidFill>
                <a:effectLst/>
                <a:latin typeface="+mn-lt"/>
              </a:rPr>
              <a:t>This section applies to a document, or a part of a document, that—</a:t>
            </a:r>
          </a:p>
          <a:p>
            <a:pPr marR="0" lvl="0" algn="l" defTabSz="914400" rtl="0" eaLnBrk="0" fontAlgn="base" latinLnBrk="0" hangingPunct="0">
              <a:lnSpc>
                <a:spcPct val="100000"/>
              </a:lnSpc>
              <a:spcBef>
                <a:spcPct val="0"/>
              </a:spcBef>
              <a:spcAft>
                <a:spcPct val="0"/>
              </a:spcAft>
              <a:buClrTx/>
              <a:buSzTx/>
              <a:tabLst/>
            </a:pPr>
            <a:r>
              <a:rPr lang="en-US" altLang="en-US" sz="1300" dirty="0">
                <a:latin typeface="+mn-lt"/>
              </a:rPr>
              <a:t>	</a:t>
            </a:r>
            <a:r>
              <a:rPr kumimoji="0" lang="en-US" altLang="en-US" sz="1300" b="0" i="0" u="none" strike="noStrike" cap="none" normalizeH="0" baseline="0" dirty="0">
                <a:ln>
                  <a:noFill/>
                </a:ln>
                <a:solidFill>
                  <a:schemeClr val="tx1"/>
                </a:solidFill>
                <a:effectLst/>
                <a:latin typeface="+mn-lt"/>
              </a:rPr>
              <a:t>(a) purports to state the testamentary intentions of a deceased person; and</a:t>
            </a:r>
          </a:p>
          <a:p>
            <a:pPr marR="0" lvl="0" algn="l" defTabSz="914400" rtl="0" eaLnBrk="0" fontAlgn="base" latinLnBrk="0" hangingPunct="0">
              <a:lnSpc>
                <a:spcPct val="100000"/>
              </a:lnSpc>
              <a:spcBef>
                <a:spcPct val="0"/>
              </a:spcBef>
              <a:spcAft>
                <a:spcPct val="0"/>
              </a:spcAft>
              <a:buClrTx/>
              <a:buSzTx/>
              <a:tabLst/>
            </a:pPr>
            <a:endParaRPr kumimoji="0" lang="en-US" altLang="en-US" sz="1300" b="0" i="0" u="none" strike="noStrike" cap="none" normalizeH="0" baseline="0" dirty="0">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ClrTx/>
              <a:buSzTx/>
              <a:tabLst/>
            </a:pPr>
            <a:r>
              <a:rPr lang="en-US" altLang="en-US" sz="1300" dirty="0">
                <a:latin typeface="+mn-lt"/>
              </a:rPr>
              <a:t>	</a:t>
            </a:r>
            <a:r>
              <a:rPr kumimoji="0" lang="en-US" altLang="en-US" sz="1300" b="0" i="0" u="none" strike="noStrike" cap="none" normalizeH="0" baseline="0" dirty="0">
                <a:ln>
                  <a:noFill/>
                </a:ln>
                <a:solidFill>
                  <a:schemeClr val="tx1"/>
                </a:solidFill>
                <a:effectLst/>
                <a:latin typeface="+mn-lt"/>
              </a:rPr>
              <a:t>(b) has not been executed under this part.</a:t>
            </a:r>
          </a:p>
          <a:p>
            <a:pPr marR="0" lvl="0" algn="l" defTabSz="914400" rtl="0" eaLnBrk="0" fontAlgn="base" latinLnBrk="0" hangingPunct="0">
              <a:lnSpc>
                <a:spcPct val="100000"/>
              </a:lnSpc>
              <a:spcBef>
                <a:spcPct val="0"/>
              </a:spcBef>
              <a:spcAft>
                <a:spcPct val="0"/>
              </a:spcAft>
              <a:buClrTx/>
              <a:buSzTx/>
              <a:tabLst/>
            </a:pPr>
            <a:endParaRPr lang="en-US" altLang="en-US" sz="1300" dirty="0">
              <a:latin typeface="+mn-lt"/>
            </a:endParaRPr>
          </a:p>
          <a:p>
            <a:pPr marL="342900" marR="0" lvl="0" indent="-342900" algn="l" defTabSz="914400" rtl="0" eaLnBrk="0" fontAlgn="base" latinLnBrk="0" hangingPunct="0">
              <a:lnSpc>
                <a:spcPct val="100000"/>
              </a:lnSpc>
              <a:spcBef>
                <a:spcPct val="0"/>
              </a:spcBef>
              <a:spcAft>
                <a:spcPct val="0"/>
              </a:spcAft>
              <a:buClrTx/>
              <a:buSzTx/>
              <a:buAutoNum type="arabicParenBoth" startAt="2"/>
              <a:tabLst/>
            </a:pPr>
            <a:r>
              <a:rPr kumimoji="0" lang="en-US" altLang="en-US" sz="1300" b="0" i="0" u="none" strike="noStrike" cap="none" normalizeH="0" baseline="0" dirty="0">
                <a:ln>
                  <a:noFill/>
                </a:ln>
                <a:solidFill>
                  <a:schemeClr val="tx1"/>
                </a:solidFill>
                <a:effectLst/>
                <a:latin typeface="+mn-lt"/>
              </a:rPr>
              <a:t>The document or the part forms a will, an alteration of a will, or a full or partial revocation of a  will, of the deceased person if the court is satisfied that the person intended the document or part to form the person’s will, an alteration to the person’s will or a full or partial revocation of the person’s will.</a:t>
            </a:r>
          </a:p>
          <a:p>
            <a:pPr marR="0" lvl="0" algn="l" defTabSz="914400" rtl="0" eaLnBrk="0" fontAlgn="base" latinLnBrk="0" hangingPunct="0">
              <a:lnSpc>
                <a:spcPct val="100000"/>
              </a:lnSpc>
              <a:spcBef>
                <a:spcPct val="0"/>
              </a:spcBef>
              <a:spcAft>
                <a:spcPct val="0"/>
              </a:spcAft>
              <a:buClrTx/>
              <a:buSzTx/>
              <a:tabLst/>
            </a:pPr>
            <a:endParaRPr kumimoji="0" lang="en-US" altLang="en-US" sz="1300" b="0" i="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AutoNum type="arabicParenBoth" startAt="3"/>
              <a:tabLst/>
            </a:pPr>
            <a:r>
              <a:rPr kumimoji="0" lang="en-US" altLang="en-US" sz="1300" b="0" i="0" u="none" strike="noStrike" cap="none" normalizeH="0" baseline="0" dirty="0">
                <a:ln>
                  <a:noFill/>
                </a:ln>
                <a:solidFill>
                  <a:schemeClr val="tx1"/>
                </a:solidFill>
                <a:effectLst/>
                <a:latin typeface="+mn-lt"/>
              </a:rPr>
              <a:t>In making a decision under </a:t>
            </a:r>
            <a:r>
              <a:rPr kumimoji="0" lang="en-US" altLang="en-US" sz="1300" b="0" i="1" u="none" strike="noStrike" cap="none" normalizeH="0" baseline="0" dirty="0">
                <a:ln>
                  <a:noFill/>
                </a:ln>
                <a:solidFill>
                  <a:schemeClr val="tx1"/>
                </a:solidFill>
                <a:effectLst/>
                <a:latin typeface="+mn-lt"/>
              </a:rPr>
              <a:t>subsection (2) </a:t>
            </a:r>
            <a:r>
              <a:rPr kumimoji="0" lang="en-US" altLang="en-US" sz="1300" b="0" i="0" u="none" strike="noStrike" cap="none" normalizeH="0" baseline="0" dirty="0">
                <a:ln>
                  <a:noFill/>
                </a:ln>
                <a:solidFill>
                  <a:schemeClr val="tx1"/>
                </a:solidFill>
                <a:effectLst/>
                <a:latin typeface="+mn-lt"/>
              </a:rPr>
              <a:t>, the court may, in addition to the document or part, </a:t>
            </a:r>
          </a:p>
          <a:p>
            <a:pPr marR="0" lvl="0" algn="l" defTabSz="914400" rtl="0" eaLnBrk="0" fontAlgn="base" latinLnBrk="0" hangingPunct="0">
              <a:lnSpc>
                <a:spcPct val="100000"/>
              </a:lnSpc>
              <a:spcBef>
                <a:spcPct val="0"/>
              </a:spcBef>
              <a:spcAft>
                <a:spcPct val="0"/>
              </a:spcAft>
              <a:buClrTx/>
              <a:buSzTx/>
              <a:tabLst/>
            </a:pPr>
            <a:r>
              <a:rPr kumimoji="0" lang="en-US" altLang="en-US" sz="1300" b="0" i="0" u="none" strike="noStrike" cap="none" normalizeH="0" baseline="0" dirty="0">
                <a:ln>
                  <a:noFill/>
                </a:ln>
                <a:solidFill>
                  <a:schemeClr val="tx1"/>
                </a:solidFill>
                <a:effectLst/>
                <a:latin typeface="+mn-lt"/>
              </a:rPr>
              <a:t>        have regard to—</a:t>
            </a:r>
          </a:p>
          <a:p>
            <a:pPr marR="0" lvl="0" algn="l" defTabSz="914400" rtl="0" eaLnBrk="0" fontAlgn="base" latinLnBrk="0" hangingPunct="0">
              <a:lnSpc>
                <a:spcPct val="100000"/>
              </a:lnSpc>
              <a:spcBef>
                <a:spcPct val="0"/>
              </a:spcBef>
              <a:spcAft>
                <a:spcPct val="0"/>
              </a:spcAft>
              <a:buClrTx/>
              <a:buSzTx/>
              <a:tabLst/>
            </a:pPr>
            <a:r>
              <a:rPr lang="en-US" altLang="en-US" sz="1300" dirty="0">
                <a:latin typeface="+mn-lt"/>
              </a:rPr>
              <a:t>	</a:t>
            </a:r>
            <a:r>
              <a:rPr kumimoji="0" lang="en-US" altLang="en-US" sz="1300" b="0" i="0" u="none" strike="noStrike" cap="none" normalizeH="0" baseline="0" dirty="0">
                <a:ln>
                  <a:noFill/>
                </a:ln>
                <a:solidFill>
                  <a:schemeClr val="tx1"/>
                </a:solidFill>
                <a:effectLst/>
                <a:latin typeface="+mn-lt"/>
              </a:rPr>
              <a:t>(a) any evidence relating to the way in which the document or part was </a:t>
            </a:r>
          </a:p>
          <a:p>
            <a:pPr marR="0" lvl="0" algn="l" defTabSz="914400" rtl="0" eaLnBrk="0" fontAlgn="base" latinLnBrk="0" hangingPunct="0">
              <a:lnSpc>
                <a:spcPct val="100000"/>
              </a:lnSpc>
              <a:spcBef>
                <a:spcPct val="0"/>
              </a:spcBef>
              <a:spcAft>
                <a:spcPct val="0"/>
              </a:spcAft>
              <a:buClrTx/>
              <a:buSzTx/>
              <a:tabLst/>
            </a:pPr>
            <a:r>
              <a:rPr lang="en-US" altLang="en-US" sz="1300" dirty="0">
                <a:latin typeface="+mn-lt"/>
              </a:rPr>
              <a:t>       	      </a:t>
            </a:r>
            <a:r>
              <a:rPr kumimoji="0" lang="en-US" altLang="en-US" sz="1300" b="0" i="0" u="none" strike="noStrike" cap="none" normalizeH="0" baseline="0" dirty="0">
                <a:ln>
                  <a:noFill/>
                </a:ln>
                <a:solidFill>
                  <a:schemeClr val="tx1"/>
                </a:solidFill>
                <a:effectLst/>
                <a:latin typeface="+mn-lt"/>
              </a:rPr>
              <a:t>executed; and</a:t>
            </a:r>
          </a:p>
          <a:p>
            <a:pPr marR="0" lvl="0" algn="l" defTabSz="914400" rtl="0" eaLnBrk="0" fontAlgn="base" latinLnBrk="0" hangingPunct="0">
              <a:lnSpc>
                <a:spcPct val="100000"/>
              </a:lnSpc>
              <a:spcBef>
                <a:spcPct val="0"/>
              </a:spcBef>
              <a:spcAft>
                <a:spcPct val="0"/>
              </a:spcAft>
              <a:buClrTx/>
              <a:buSzTx/>
              <a:tabLst/>
            </a:pPr>
            <a:r>
              <a:rPr lang="en-US" altLang="en-US" sz="1300" dirty="0">
                <a:latin typeface="+mn-lt"/>
              </a:rPr>
              <a:t>         	</a:t>
            </a:r>
            <a:r>
              <a:rPr kumimoji="0" lang="en-US" altLang="en-US" sz="1300" b="0" i="0" u="none" strike="noStrike" cap="none" normalizeH="0" baseline="0" dirty="0">
                <a:ln>
                  <a:noFill/>
                </a:ln>
                <a:solidFill>
                  <a:schemeClr val="tx1"/>
                </a:solidFill>
                <a:effectLst/>
                <a:latin typeface="+mn-lt"/>
              </a:rPr>
              <a:t>(b) any evidence of the person’s testamentary intentions, including evidence of   </a:t>
            </a:r>
          </a:p>
          <a:p>
            <a:pPr marR="0" lvl="0" algn="l" defTabSz="914400" rtl="0" eaLnBrk="0" fontAlgn="base" latinLnBrk="0" hangingPunct="0">
              <a:lnSpc>
                <a:spcPct val="100000"/>
              </a:lnSpc>
              <a:spcBef>
                <a:spcPct val="0"/>
              </a:spcBef>
              <a:spcAft>
                <a:spcPct val="0"/>
              </a:spcAft>
              <a:buClrTx/>
              <a:buSzTx/>
              <a:tabLst/>
            </a:pPr>
            <a:r>
              <a:rPr kumimoji="0" lang="en-US" altLang="en-US" sz="1300" b="0" i="0" u="none" strike="noStrike" cap="none" normalizeH="0" baseline="0" dirty="0">
                <a:ln>
                  <a:noFill/>
                </a:ln>
                <a:solidFill>
                  <a:schemeClr val="tx1"/>
                </a:solidFill>
                <a:effectLst/>
                <a:latin typeface="+mn-lt"/>
              </a:rPr>
              <a:t>                             statements made by the person.</a:t>
            </a:r>
          </a:p>
          <a:p>
            <a:pPr marR="0" lvl="0" algn="l" defTabSz="914400" rtl="0" eaLnBrk="0" fontAlgn="base" latinLnBrk="0" hangingPunct="0">
              <a:lnSpc>
                <a:spcPct val="100000"/>
              </a:lnSpc>
              <a:spcBef>
                <a:spcPct val="0"/>
              </a:spcBef>
              <a:spcAft>
                <a:spcPct val="0"/>
              </a:spcAft>
              <a:buClrTx/>
              <a:buSzTx/>
              <a:tabLst/>
            </a:pPr>
            <a:endParaRPr lang="en-US" altLang="en-US" sz="1300" dirty="0">
              <a:latin typeface="+mn-lt"/>
            </a:endParaRPr>
          </a:p>
          <a:p>
            <a:pPr marR="0" lvl="0" algn="l" defTabSz="914400" rtl="0" eaLnBrk="0" fontAlgn="base" latinLnBrk="0" hangingPunct="0">
              <a:lnSpc>
                <a:spcPct val="100000"/>
              </a:lnSpc>
              <a:spcBef>
                <a:spcPct val="0"/>
              </a:spcBef>
              <a:spcAft>
                <a:spcPct val="0"/>
              </a:spcAft>
              <a:buClrTx/>
              <a:buSzTx/>
              <a:tabLst/>
            </a:pPr>
            <a:r>
              <a:rPr kumimoji="0" lang="en-US" altLang="en-US" sz="1300" b="0" i="0" u="none" strike="noStrike" cap="none" normalizeH="0" baseline="0" dirty="0">
                <a:ln>
                  <a:noFill/>
                </a:ln>
                <a:solidFill>
                  <a:schemeClr val="tx1"/>
                </a:solidFill>
                <a:effectLst/>
                <a:latin typeface="+mn-lt"/>
              </a:rPr>
              <a:t>(4)   </a:t>
            </a:r>
            <a:r>
              <a:rPr kumimoji="0" lang="en-US" altLang="en-US" sz="1300" b="0" i="1" u="none" strike="noStrike" cap="none" normalizeH="0" baseline="0" dirty="0">
                <a:ln>
                  <a:noFill/>
                </a:ln>
                <a:solidFill>
                  <a:schemeClr val="tx1"/>
                </a:solidFill>
                <a:effectLst/>
                <a:latin typeface="+mn-lt"/>
              </a:rPr>
              <a:t>Subsection (3) </a:t>
            </a:r>
            <a:r>
              <a:rPr kumimoji="0" lang="en-US" altLang="en-US" sz="1300" b="0" i="0" u="none" strike="noStrike" cap="none" normalizeH="0" baseline="0" dirty="0">
                <a:ln>
                  <a:noFill/>
                </a:ln>
                <a:solidFill>
                  <a:schemeClr val="tx1"/>
                </a:solidFill>
                <a:effectLst/>
                <a:latin typeface="+mn-lt"/>
              </a:rPr>
              <a:t>does not limit the matters a court may have regard to in making a decision under </a:t>
            </a:r>
            <a:r>
              <a:rPr kumimoji="0" lang="en-US" altLang="en-US" sz="1300" b="0" i="1" u="none" strike="noStrike" cap="none" normalizeH="0" baseline="0" dirty="0">
                <a:ln>
                  <a:noFill/>
                </a:ln>
                <a:solidFill>
                  <a:schemeClr val="tx1"/>
                </a:solidFill>
                <a:effectLst/>
                <a:latin typeface="+mn-lt"/>
              </a:rPr>
              <a:t>subsection (2) </a:t>
            </a:r>
            <a:r>
              <a:rPr kumimoji="0" lang="en-US" altLang="en-US" sz="1300" b="0" i="0" u="none" strike="noStrike" cap="none" normalizeH="0" baseline="0" dirty="0">
                <a:ln>
                  <a:noFill/>
                </a:ln>
                <a:solidFill>
                  <a:schemeClr val="tx1"/>
                </a:solidFill>
                <a:effectLst/>
                <a:latin typeface="+mn-lt"/>
              </a:rPr>
              <a:t>.</a:t>
            </a:r>
          </a:p>
          <a:p>
            <a:pPr marR="0" lvl="0" algn="l" defTabSz="914400" rtl="0" eaLnBrk="0" fontAlgn="base" latinLnBrk="0" hangingPunct="0">
              <a:lnSpc>
                <a:spcPct val="100000"/>
              </a:lnSpc>
              <a:spcBef>
                <a:spcPct val="0"/>
              </a:spcBef>
              <a:spcAft>
                <a:spcPct val="0"/>
              </a:spcAft>
              <a:buClrTx/>
              <a:buSzTx/>
              <a:tabLst/>
            </a:pPr>
            <a:endParaRPr lang="en-US" altLang="en-US" sz="1300" dirty="0">
              <a:latin typeface="+mn-lt"/>
            </a:endParaRPr>
          </a:p>
          <a:p>
            <a:pPr marR="0" lvl="0" algn="l" defTabSz="914400" rtl="0" eaLnBrk="0" fontAlgn="base" latinLnBrk="0" hangingPunct="0">
              <a:lnSpc>
                <a:spcPct val="100000"/>
              </a:lnSpc>
              <a:spcBef>
                <a:spcPct val="0"/>
              </a:spcBef>
              <a:spcAft>
                <a:spcPct val="0"/>
              </a:spcAft>
              <a:buClrTx/>
              <a:buSzTx/>
              <a:tabLst/>
            </a:pPr>
            <a:r>
              <a:rPr kumimoji="0" lang="en-US" altLang="en-US" sz="1300" b="0" i="0" u="none" strike="noStrike" cap="none" normalizeH="0" baseline="0" dirty="0">
                <a:ln>
                  <a:noFill/>
                </a:ln>
                <a:solidFill>
                  <a:schemeClr val="tx1"/>
                </a:solidFill>
                <a:effectLst/>
                <a:latin typeface="+mn-lt"/>
              </a:rPr>
              <a:t>(5) This section applies to a document, or a part of a document, whether the document came into existence within or outside the State </a:t>
            </a:r>
          </a:p>
        </p:txBody>
      </p:sp>
    </p:spTree>
    <p:extLst>
      <p:ext uri="{BB962C8B-B14F-4D97-AF65-F5344CB8AC3E}">
        <p14:creationId xmlns:p14="http://schemas.microsoft.com/office/powerpoint/2010/main" val="2458450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7544" y="1357610"/>
            <a:ext cx="8064896" cy="4735686"/>
          </a:xfrm>
        </p:spPr>
        <p:txBody>
          <a:bodyPr/>
          <a:lstStyle/>
          <a:p>
            <a:pPr algn="l"/>
            <a:r>
              <a:rPr lang="en-US" sz="1800" b="1" dirty="0">
                <a:solidFill>
                  <a:schemeClr val="tx1"/>
                </a:solidFill>
              </a:rPr>
              <a:t>What was the key legislation, case law and evidence supporting the outcome</a:t>
            </a:r>
            <a:r>
              <a:rPr lang="en-US" sz="1600" dirty="0">
                <a:solidFill>
                  <a:schemeClr val="tx1"/>
                </a:solidFill>
              </a:rPr>
              <a:t>	</a:t>
            </a:r>
            <a:endParaRPr lang="en-US" sz="1600" dirty="0"/>
          </a:p>
          <a:p>
            <a:pPr lvl="1" algn="l"/>
            <a:endParaRPr lang="en-US" sz="1200" dirty="0">
              <a:solidFill>
                <a:schemeClr val="bg1">
                  <a:lumMod val="65000"/>
                </a:schemeClr>
              </a:solidFill>
            </a:endParaRPr>
          </a:p>
          <a:p>
            <a:pPr lvl="1" algn="l"/>
            <a:r>
              <a:rPr lang="en-US" sz="800" dirty="0">
                <a:solidFill>
                  <a:schemeClr val="bg1">
                    <a:lumMod val="65000"/>
                  </a:schemeClr>
                </a:solidFill>
              </a:rPr>
              <a:t>	</a:t>
            </a:r>
          </a:p>
          <a:p>
            <a:pPr marL="685800" lvl="1" indent="-228600" algn="l">
              <a:buAutoNum type="arabicParenBoth" startAt="2"/>
            </a:pPr>
            <a:endParaRPr lang="en-AU" sz="1200" dirty="0">
              <a:solidFill>
                <a:schemeClr val="bg1">
                  <a:lumMod val="65000"/>
                </a:schemeClr>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
        <p:nvSpPr>
          <p:cNvPr id="14" name="Rectangle 10">
            <a:extLst>
              <a:ext uri="{FF2B5EF4-FFF2-40B4-BE49-F238E27FC236}">
                <a16:creationId xmlns:a16="http://schemas.microsoft.com/office/drawing/2014/main" id="{2CF5A4B3-ACA9-4219-B361-820985F4145E}"/>
              </a:ext>
            </a:extLst>
          </p:cNvPr>
          <p:cNvSpPr>
            <a:spLocks noChangeArrowheads="1"/>
          </p:cNvSpPr>
          <p:nvPr/>
        </p:nvSpPr>
        <p:spPr bwMode="auto">
          <a:xfrm>
            <a:off x="323528" y="2566505"/>
            <a:ext cx="8511279" cy="35518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0" rIns="0" bIns="119025"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333333"/>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333333"/>
                </a:solidFill>
                <a:latin typeface="+mn-lt"/>
              </a:rPr>
              <a:t>The principles concerning the operation of the Succession Act were most recently collected by Brown J in Re Nichol; Nichol v Nichol &amp; Anor [2017] QSC 220 at [6]-[9]:</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333333"/>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333333"/>
                </a:solidFill>
                <a:latin typeface="+mn-lt"/>
              </a:rPr>
              <a:t>[6]	In </a:t>
            </a:r>
            <a:r>
              <a:rPr lang="en-US" altLang="en-US" sz="1400" i="1" dirty="0">
                <a:solidFill>
                  <a:srgbClr val="333333"/>
                </a:solidFill>
                <a:latin typeface="+mn-lt"/>
              </a:rPr>
              <a:t>Lindsay v McGrath</a:t>
            </a:r>
            <a:r>
              <a:rPr lang="en-US" altLang="en-US" sz="1400" dirty="0">
                <a:solidFill>
                  <a:srgbClr val="333333"/>
                </a:solidFill>
                <a:latin typeface="+mn-lt"/>
              </a:rPr>
              <a:t>,</a:t>
            </a:r>
            <a:r>
              <a:rPr lang="en-US" altLang="en-US" sz="1400" i="1" dirty="0">
                <a:solidFill>
                  <a:srgbClr val="333333"/>
                </a:solidFill>
                <a:latin typeface="+mn-lt"/>
              </a:rPr>
              <a:t> </a:t>
            </a:r>
            <a:r>
              <a:rPr lang="en-US" altLang="en-US" sz="1400" dirty="0">
                <a:solidFill>
                  <a:srgbClr val="333333"/>
                </a:solidFill>
                <a:latin typeface="+mn-lt"/>
              </a:rPr>
              <a:t>the Queensland Court of Appeal adopted the conditions for the execution 	requirements of a will to be dispensed with, as outlined by Powell JA in </a:t>
            </a:r>
            <a:r>
              <a:rPr lang="en-US" altLang="en-US" sz="1400" i="1" dirty="0" err="1">
                <a:solidFill>
                  <a:srgbClr val="333333"/>
                </a:solidFill>
                <a:latin typeface="+mn-lt"/>
              </a:rPr>
              <a:t>Hatsatouris</a:t>
            </a:r>
            <a:r>
              <a:rPr lang="en-US" altLang="en-US" sz="1400" i="1" dirty="0">
                <a:solidFill>
                  <a:srgbClr val="333333"/>
                </a:solidFill>
                <a:latin typeface="+mn-lt"/>
              </a:rPr>
              <a:t> v </a:t>
            </a:r>
            <a:r>
              <a:rPr lang="en-US" altLang="en-US" sz="1400" i="1" dirty="0" err="1">
                <a:solidFill>
                  <a:srgbClr val="333333"/>
                </a:solidFill>
                <a:latin typeface="+mn-lt"/>
              </a:rPr>
              <a:t>Hatsatouris</a:t>
            </a:r>
            <a:r>
              <a:rPr lang="en-US" altLang="en-US" sz="1400" dirty="0">
                <a:solidFill>
                  <a:srgbClr val="333333"/>
                </a:solidFill>
                <a:latin typeface="+mn-lt"/>
              </a:rPr>
              <a:t>. 	Those requirements are: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33333"/>
                </a:solidFill>
                <a:effectLst/>
                <a:latin typeface="+mn-lt"/>
              </a:rPr>
              <a:t>	(a) 	was the</a:t>
            </a:r>
            <a:r>
              <a:rPr lang="en-US" altLang="en-US" sz="1400" dirty="0">
                <a:solidFill>
                  <a:srgbClr val="333333"/>
                </a:solidFill>
                <a:latin typeface="+mn-lt"/>
              </a:rPr>
              <a:t>re a document,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33333"/>
                </a:solidFill>
                <a:effectLst/>
                <a:latin typeface="+mn-lt"/>
              </a:rPr>
              <a:t>	(b)	did the document purport to embody the testamentary intentions of the relevant 			deceased;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333333"/>
                </a:solidFill>
                <a:latin typeface="+mn-lt"/>
              </a:rPr>
              <a:t>	(c)	did the evidence satisfy the Court that either, at the time of the subject document being 			brought into being, or, at some later time the relevant Deceased, by some act or words, 			demonstrated that it was her, or his, then intention that the subject document, should 		without more on her, or his, part operate as her, or his Will?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i="0" u="none" strike="noStrike" cap="none" normalizeH="0" baseline="0" dirty="0">
              <a:ln>
                <a:noFill/>
              </a:ln>
              <a:solidFill>
                <a:srgbClr val="333333"/>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i="0" u="none" strike="noStrike" cap="none" normalizeH="0" baseline="0" dirty="0">
              <a:ln>
                <a:noFill/>
              </a:ln>
              <a:solidFill>
                <a:srgbClr val="333333"/>
              </a:solidFill>
              <a:effectLst/>
              <a:latin typeface="+mn-lt"/>
            </a:endParaRPr>
          </a:p>
        </p:txBody>
      </p:sp>
    </p:spTree>
    <p:extLst>
      <p:ext uri="{BB962C8B-B14F-4D97-AF65-F5344CB8AC3E}">
        <p14:creationId xmlns:p14="http://schemas.microsoft.com/office/powerpoint/2010/main" val="3224846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New Way Lawyers Logo [Converted].jpg"/>
          <p:cNvPicPr>
            <a:picLocks noChangeAspect="1"/>
          </p:cNvPicPr>
          <p:nvPr/>
        </p:nvPicPr>
        <p:blipFill>
          <a:blip r:embed="rId3" cstate="print"/>
          <a:srcRect/>
          <a:stretch>
            <a:fillRect/>
          </a:stretch>
        </p:blipFill>
        <p:spPr bwMode="auto">
          <a:xfrm>
            <a:off x="3131840" y="357188"/>
            <a:ext cx="3143250" cy="1096962"/>
          </a:xfrm>
          <a:prstGeom prst="rect">
            <a:avLst/>
          </a:prstGeom>
          <a:noFill/>
          <a:ln w="9525">
            <a:noFill/>
            <a:miter lim="800000"/>
            <a:headEnd/>
            <a:tailEnd/>
          </a:ln>
        </p:spPr>
      </p:pic>
      <p:pic>
        <p:nvPicPr>
          <p:cNvPr id="14338" name="Picture 4" descr="iStock_000005638948Medium.jpg"/>
          <p:cNvPicPr>
            <a:picLocks noChangeAspect="1"/>
          </p:cNvPicPr>
          <p:nvPr/>
        </p:nvPicPr>
        <p:blipFill>
          <a:blip r:embed="rId4" cstate="print">
            <a:lum bright="28000"/>
          </a:blip>
          <a:srcRect/>
          <a:stretch>
            <a:fillRect/>
          </a:stretch>
        </p:blipFill>
        <p:spPr bwMode="auto">
          <a:xfrm>
            <a:off x="-2" y="-1"/>
            <a:ext cx="2586072" cy="1694323"/>
          </a:xfrm>
          <a:prstGeom prst="rect">
            <a:avLst/>
          </a:prstGeom>
          <a:noFill/>
          <a:ln w="9525">
            <a:noFill/>
            <a:miter lim="800000"/>
            <a:headEnd/>
            <a:tailEnd/>
          </a:ln>
        </p:spPr>
      </p:pic>
      <p:pic>
        <p:nvPicPr>
          <p:cNvPr id="14339" name="Picture 5" descr="iStock_000006146831Medium.jpg"/>
          <p:cNvPicPr>
            <a:picLocks noChangeAspect="1"/>
          </p:cNvPicPr>
          <p:nvPr/>
        </p:nvPicPr>
        <p:blipFill>
          <a:blip r:embed="rId5" cstate="print">
            <a:lum bright="14000"/>
          </a:blip>
          <a:srcRect/>
          <a:stretch>
            <a:fillRect/>
          </a:stretch>
        </p:blipFill>
        <p:spPr bwMode="auto">
          <a:xfrm>
            <a:off x="0" y="1694322"/>
            <a:ext cx="2586070" cy="1694321"/>
          </a:xfrm>
          <a:prstGeom prst="rect">
            <a:avLst/>
          </a:prstGeom>
          <a:noFill/>
          <a:ln w="9525">
            <a:noFill/>
            <a:miter lim="800000"/>
            <a:headEnd/>
            <a:tailEnd/>
          </a:ln>
        </p:spPr>
      </p:pic>
      <p:pic>
        <p:nvPicPr>
          <p:cNvPr id="14340" name="Picture 6" descr="iStock_000005279424Medium.jpg"/>
          <p:cNvPicPr>
            <a:picLocks noChangeAspect="1"/>
          </p:cNvPicPr>
          <p:nvPr/>
        </p:nvPicPr>
        <p:blipFill>
          <a:blip r:embed="rId6" cstate="print">
            <a:lum bright="40000"/>
          </a:blip>
          <a:srcRect/>
          <a:stretch>
            <a:fillRect/>
          </a:stretch>
        </p:blipFill>
        <p:spPr bwMode="auto">
          <a:xfrm>
            <a:off x="-3" y="3379638"/>
            <a:ext cx="2586073" cy="1777554"/>
          </a:xfrm>
          <a:prstGeom prst="rect">
            <a:avLst/>
          </a:prstGeom>
          <a:noFill/>
          <a:ln w="9525">
            <a:noFill/>
            <a:miter lim="800000"/>
            <a:headEnd/>
            <a:tailEnd/>
          </a:ln>
        </p:spPr>
      </p:pic>
      <p:pic>
        <p:nvPicPr>
          <p:cNvPr id="14341" name="Picture 7" descr="iStock_000002798439Medium.jpg"/>
          <p:cNvPicPr>
            <a:picLocks noChangeAspect="1"/>
          </p:cNvPicPr>
          <p:nvPr/>
        </p:nvPicPr>
        <p:blipFill>
          <a:blip r:embed="rId7" cstate="print">
            <a:lum bright="26000"/>
          </a:blip>
          <a:srcRect/>
          <a:stretch>
            <a:fillRect/>
          </a:stretch>
        </p:blipFill>
        <p:spPr bwMode="auto">
          <a:xfrm>
            <a:off x="0" y="5157192"/>
            <a:ext cx="2586071" cy="1773588"/>
          </a:xfrm>
          <a:prstGeom prst="rect">
            <a:avLst/>
          </a:prstGeom>
          <a:noFill/>
          <a:ln w="9525">
            <a:noFill/>
            <a:miter lim="800000"/>
            <a:headEnd/>
            <a:tailEnd/>
          </a:ln>
        </p:spPr>
      </p:pic>
      <p:sp>
        <p:nvSpPr>
          <p:cNvPr id="14343" name="Title 14"/>
          <p:cNvSpPr>
            <a:spLocks noGrp="1"/>
          </p:cNvSpPr>
          <p:nvPr>
            <p:ph type="title"/>
          </p:nvPr>
        </p:nvSpPr>
        <p:spPr>
          <a:xfrm>
            <a:off x="2586071" y="1464153"/>
            <a:ext cx="3948327" cy="4032870"/>
          </a:xfrm>
          <a:ln>
            <a:noFill/>
          </a:ln>
        </p:spPr>
        <p:txBody>
          <a:bodyPr/>
          <a:lstStyle/>
          <a:p>
            <a:pPr eaLnBrk="1" hangingPunct="1"/>
            <a:br>
              <a:rPr lang="en-US" sz="4000" b="1" dirty="0"/>
            </a:br>
            <a:br>
              <a:rPr lang="en-US" sz="4000" b="1" dirty="0"/>
            </a:br>
            <a:br>
              <a:rPr lang="en-US" sz="4000" b="1" dirty="0"/>
            </a:br>
            <a:r>
              <a:rPr lang="en-US" sz="4000" b="1" dirty="0"/>
              <a:t>Case Study 1 </a:t>
            </a:r>
            <a:br>
              <a:rPr lang="en-US" sz="4000" b="1" dirty="0"/>
            </a:br>
            <a:br>
              <a:rPr lang="en-US" sz="4000" b="1" dirty="0"/>
            </a:br>
            <a:endParaRPr lang="en-US" sz="3600" dirty="0"/>
          </a:p>
        </p:txBody>
      </p:sp>
      <p:pic>
        <p:nvPicPr>
          <p:cNvPr id="2" name="Picture 1"/>
          <p:cNvPicPr>
            <a:picLocks noChangeAspect="1"/>
          </p:cNvPicPr>
          <p:nvPr/>
        </p:nvPicPr>
        <p:blipFill>
          <a:blip r:embed="rId8" cstate="print">
            <a:extLst>
              <a:ext uri="{BEBA8EAE-BF5A-486C-A8C5-ECC9F3942E4B}">
                <a14:imgProps xmlns:a14="http://schemas.microsoft.com/office/drawing/2010/main">
                  <a14:imgLayer r:embed="rId9">
                    <a14:imgEffect>
                      <a14:brightnessContrast bright="30000" contrast="-60000"/>
                    </a14:imgEffect>
                  </a14:imgLayer>
                </a14:imgProps>
              </a:ext>
              <a:ext uri="{28A0092B-C50C-407E-A947-70E740481C1C}">
                <a14:useLocalDpi xmlns:a14="http://schemas.microsoft.com/office/drawing/2010/main" val="0"/>
              </a:ext>
            </a:extLst>
          </a:blip>
          <a:stretch>
            <a:fillRect/>
          </a:stretch>
        </p:blipFill>
        <p:spPr>
          <a:xfrm>
            <a:off x="6539875" y="-1"/>
            <a:ext cx="2604125" cy="1731465"/>
          </a:xfrm>
          <a:prstGeom prst="rect">
            <a:avLst/>
          </a:prstGeom>
        </p:spPr>
      </p:pic>
      <p:pic>
        <p:nvPicPr>
          <p:cNvPr id="3" name="Picture 2"/>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1000" contrast="-48000"/>
                    </a14:imgEffect>
                  </a14:imgLayer>
                </a14:imgProps>
              </a:ext>
              <a:ext uri="{28A0092B-C50C-407E-A947-70E740481C1C}">
                <a14:useLocalDpi xmlns:a14="http://schemas.microsoft.com/office/drawing/2010/main" val="0"/>
              </a:ext>
            </a:extLst>
          </a:blip>
          <a:stretch>
            <a:fillRect/>
          </a:stretch>
        </p:blipFill>
        <p:spPr>
          <a:xfrm>
            <a:off x="6539875" y="1692628"/>
            <a:ext cx="2611504" cy="1736372"/>
          </a:xfrm>
          <a:prstGeom prst="rect">
            <a:avLst/>
          </a:prstGeom>
        </p:spPr>
      </p:pic>
      <p:pic>
        <p:nvPicPr>
          <p:cNvPr id="4" name="Picture 3"/>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38000" contrast="-30000"/>
                    </a14:imgEffect>
                  </a14:imgLayer>
                </a14:imgProps>
              </a:ext>
              <a:ext uri="{28A0092B-C50C-407E-A947-70E740481C1C}">
                <a14:useLocalDpi xmlns:a14="http://schemas.microsoft.com/office/drawing/2010/main" val="0"/>
              </a:ext>
            </a:extLst>
          </a:blip>
          <a:stretch>
            <a:fillRect/>
          </a:stretch>
        </p:blipFill>
        <p:spPr>
          <a:xfrm>
            <a:off x="6534398" y="3417541"/>
            <a:ext cx="2604126" cy="1736084"/>
          </a:xfrm>
          <a:prstGeom prst="rect">
            <a:avLst/>
          </a:prstGeom>
        </p:spPr>
      </p:pic>
      <p:pic>
        <p:nvPicPr>
          <p:cNvPr id="5" name="Picture 4"/>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60000" contrast="-54000"/>
                    </a14:imgEffect>
                  </a14:imgLayer>
                </a14:imgProps>
              </a:ext>
              <a:ext uri="{28A0092B-C50C-407E-A947-70E740481C1C}">
                <a14:useLocalDpi xmlns:a14="http://schemas.microsoft.com/office/drawing/2010/main" val="0"/>
              </a:ext>
            </a:extLst>
          </a:blip>
          <a:stretch>
            <a:fillRect/>
          </a:stretch>
        </p:blipFill>
        <p:spPr>
          <a:xfrm>
            <a:off x="6577771" y="5132962"/>
            <a:ext cx="2587558" cy="1725038"/>
          </a:xfrm>
          <a:prstGeom prst="rect">
            <a:avLst/>
          </a:prstGeom>
        </p:spPr>
      </p:pic>
    </p:spTree>
    <p:extLst>
      <p:ext uri="{BB962C8B-B14F-4D97-AF65-F5344CB8AC3E}">
        <p14:creationId xmlns:p14="http://schemas.microsoft.com/office/powerpoint/2010/main" val="305370929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7544" y="1357610"/>
            <a:ext cx="8064896" cy="4735686"/>
          </a:xfrm>
        </p:spPr>
        <p:txBody>
          <a:bodyPr/>
          <a:lstStyle/>
          <a:p>
            <a:pPr algn="l"/>
            <a:r>
              <a:rPr lang="en-US" sz="1800" b="1" dirty="0">
                <a:solidFill>
                  <a:schemeClr val="tx1"/>
                </a:solidFill>
              </a:rPr>
              <a:t>What was the key legislation, case law and evidence supporting the outcome</a:t>
            </a:r>
            <a:r>
              <a:rPr lang="en-US" sz="1600" dirty="0">
                <a:solidFill>
                  <a:schemeClr val="tx1"/>
                </a:solidFill>
              </a:rPr>
              <a:t>	</a:t>
            </a:r>
            <a:endParaRPr lang="en-US" sz="1600" dirty="0"/>
          </a:p>
          <a:p>
            <a:pPr lvl="1" algn="l"/>
            <a:endParaRPr lang="en-US" sz="1200" dirty="0">
              <a:solidFill>
                <a:schemeClr val="bg1">
                  <a:lumMod val="65000"/>
                </a:schemeClr>
              </a:solidFill>
            </a:endParaRPr>
          </a:p>
          <a:p>
            <a:pPr lvl="1" algn="l"/>
            <a:r>
              <a:rPr lang="en-US" sz="800" dirty="0">
                <a:solidFill>
                  <a:schemeClr val="bg1">
                    <a:lumMod val="65000"/>
                  </a:schemeClr>
                </a:solidFill>
              </a:rPr>
              <a:t>	</a:t>
            </a:r>
          </a:p>
          <a:p>
            <a:pPr marL="685800" lvl="1" indent="-228600" algn="l">
              <a:buAutoNum type="arabicParenBoth" startAt="2"/>
            </a:pPr>
            <a:endParaRPr lang="en-AU" sz="1200" dirty="0">
              <a:solidFill>
                <a:schemeClr val="bg1">
                  <a:lumMod val="65000"/>
                </a:schemeClr>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
        <p:nvSpPr>
          <p:cNvPr id="14" name="Rectangle 10">
            <a:extLst>
              <a:ext uri="{FF2B5EF4-FFF2-40B4-BE49-F238E27FC236}">
                <a16:creationId xmlns:a16="http://schemas.microsoft.com/office/drawing/2014/main" id="{2CF5A4B3-ACA9-4219-B361-820985F4145E}"/>
              </a:ext>
            </a:extLst>
          </p:cNvPr>
          <p:cNvSpPr>
            <a:spLocks noChangeArrowheads="1"/>
          </p:cNvSpPr>
          <p:nvPr/>
        </p:nvSpPr>
        <p:spPr bwMode="auto">
          <a:xfrm>
            <a:off x="323528" y="2297202"/>
            <a:ext cx="8511279" cy="409050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0" rIns="0" bIns="119025"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AU" sz="1600" dirty="0">
                <a:latin typeface="+mn-lt"/>
              </a:rPr>
              <a:t>[7] 	</a:t>
            </a:r>
            <a:r>
              <a:rPr lang="en-AU" sz="1600" dirty="0" err="1">
                <a:latin typeface="+mn-lt"/>
              </a:rPr>
              <a:t>Boddice</a:t>
            </a:r>
            <a:r>
              <a:rPr lang="en-AU" sz="1600" dirty="0">
                <a:latin typeface="+mn-lt"/>
              </a:rPr>
              <a:t> J in </a:t>
            </a:r>
            <a:r>
              <a:rPr lang="en-AU" sz="1600" i="1" dirty="0">
                <a:latin typeface="+mn-lt"/>
              </a:rPr>
              <a:t>Lindsay v McGrath</a:t>
            </a:r>
            <a:r>
              <a:rPr lang="en-AU" sz="1600" dirty="0">
                <a:latin typeface="+mn-lt"/>
              </a:rPr>
              <a:t> said:</a:t>
            </a:r>
          </a:p>
          <a:p>
            <a:endParaRPr lang="en-AU" sz="1600" dirty="0">
              <a:latin typeface="+mn-lt"/>
            </a:endParaRPr>
          </a:p>
          <a:p>
            <a:r>
              <a:rPr lang="en-AU" sz="1600" dirty="0">
                <a:latin typeface="+mn-lt"/>
              </a:rPr>
              <a:t>“[60] 	Great care is to be taken in the evaluation of the relevant evidence. To satisfy the onus, 	the evidence must show more than that the particular document sets out the deceased’s 	testamentary intentions or that it is consistent with other statements the deceased made 	about what he or she wanted to happen to the property upon death. The evidence must 	establish on the balance of probabilities that the deceased wanted the particular 	document to be his or her final Will, and did not want to make any changes to that 	document.</a:t>
            </a:r>
          </a:p>
          <a:p>
            <a:r>
              <a:rPr lang="en-AU" sz="1600" dirty="0">
                <a:latin typeface="+mn-lt"/>
              </a:rPr>
              <a:t>…</a:t>
            </a:r>
          </a:p>
          <a:p>
            <a:r>
              <a:rPr lang="en-AU" sz="1600" dirty="0">
                <a:latin typeface="+mn-lt"/>
              </a:rPr>
              <a:t>[62] 	Documents which contain only preliminary, tentative or incomplete expressions of a 	deceased’s testamentary intentions, or which on the evidence are demonstrated to have 	been prepared for consideration, further thought, deliberation or possible provision, will 	not suffice for the purposes of s 18 as the evidence will not establish the document in 	question embodied the settled testamentary intentions of the deceased.”</a:t>
            </a:r>
          </a:p>
          <a:p>
            <a:r>
              <a:rPr lang="en-AU" sz="1600" dirty="0">
                <a:latin typeface="+mn-lt"/>
              </a:rPr>
              <a:t>	</a:t>
            </a:r>
          </a:p>
        </p:txBody>
      </p:sp>
    </p:spTree>
    <p:extLst>
      <p:ext uri="{BB962C8B-B14F-4D97-AF65-F5344CB8AC3E}">
        <p14:creationId xmlns:p14="http://schemas.microsoft.com/office/powerpoint/2010/main" val="2579181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7544" y="1357610"/>
            <a:ext cx="8064896" cy="4735686"/>
          </a:xfrm>
        </p:spPr>
        <p:txBody>
          <a:bodyPr/>
          <a:lstStyle/>
          <a:p>
            <a:pPr algn="l"/>
            <a:endParaRPr lang="en-US" sz="1800" b="1" dirty="0">
              <a:solidFill>
                <a:schemeClr val="tx1"/>
              </a:solidFill>
            </a:endParaRPr>
          </a:p>
          <a:p>
            <a:pPr algn="l"/>
            <a:r>
              <a:rPr lang="en-US" sz="1800" b="1" dirty="0">
                <a:solidFill>
                  <a:schemeClr val="tx1"/>
                </a:solidFill>
              </a:rPr>
              <a:t>What was the key legislation, case law and evidence supporting the outcome</a:t>
            </a:r>
            <a:r>
              <a:rPr lang="en-US" sz="1600" dirty="0">
                <a:solidFill>
                  <a:schemeClr val="tx1"/>
                </a:solidFill>
              </a:rPr>
              <a:t>	</a:t>
            </a:r>
            <a:endParaRPr lang="en-US" sz="1600" dirty="0"/>
          </a:p>
          <a:p>
            <a:pPr lvl="1" algn="l"/>
            <a:endParaRPr lang="en-US" sz="1200" dirty="0">
              <a:solidFill>
                <a:schemeClr val="bg1">
                  <a:lumMod val="65000"/>
                </a:schemeClr>
              </a:solidFill>
            </a:endParaRPr>
          </a:p>
          <a:p>
            <a:pPr lvl="1" algn="l"/>
            <a:r>
              <a:rPr lang="en-US" sz="800" dirty="0">
                <a:solidFill>
                  <a:schemeClr val="bg1">
                    <a:lumMod val="65000"/>
                  </a:schemeClr>
                </a:solidFill>
              </a:rPr>
              <a:t>	</a:t>
            </a:r>
          </a:p>
          <a:p>
            <a:pPr marL="685800" lvl="1" indent="-228600" algn="l">
              <a:buAutoNum type="arabicParenBoth" startAt="2"/>
            </a:pPr>
            <a:endParaRPr lang="en-AU" sz="1200" dirty="0">
              <a:solidFill>
                <a:schemeClr val="bg1">
                  <a:lumMod val="65000"/>
                </a:schemeClr>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
        <p:nvSpPr>
          <p:cNvPr id="14" name="Rectangle 10">
            <a:extLst>
              <a:ext uri="{FF2B5EF4-FFF2-40B4-BE49-F238E27FC236}">
                <a16:creationId xmlns:a16="http://schemas.microsoft.com/office/drawing/2014/main" id="{2CF5A4B3-ACA9-4219-B361-820985F4145E}"/>
              </a:ext>
            </a:extLst>
          </p:cNvPr>
          <p:cNvSpPr>
            <a:spLocks noChangeArrowheads="1"/>
          </p:cNvSpPr>
          <p:nvPr/>
        </p:nvSpPr>
        <p:spPr bwMode="auto">
          <a:xfrm>
            <a:off x="323528" y="2435701"/>
            <a:ext cx="8511279" cy="381350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0" rIns="0" bIns="119025"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AU" sz="1600" dirty="0">
                <a:latin typeface="+mn-lt"/>
              </a:rPr>
              <a:t>[8] 	The court must also be satisfied that the deceased had testamentary capacity at the time 	of creating the document. In determining whether the deceased had testamentary 	capacity at the time he created the unsent text message, the onus is on the respondent. 	</a:t>
            </a:r>
            <a:r>
              <a:rPr lang="en-AU" sz="1600" dirty="0" err="1">
                <a:latin typeface="+mn-lt"/>
              </a:rPr>
              <a:t>Boddice</a:t>
            </a:r>
            <a:r>
              <a:rPr lang="en-AU" sz="1600" dirty="0">
                <a:latin typeface="+mn-lt"/>
              </a:rPr>
              <a:t> J in </a:t>
            </a:r>
            <a:r>
              <a:rPr lang="en-AU" sz="1600" i="1" dirty="0" err="1">
                <a:latin typeface="+mn-lt"/>
              </a:rPr>
              <a:t>Konui</a:t>
            </a:r>
            <a:r>
              <a:rPr lang="en-AU" sz="1600" i="1" dirty="0">
                <a:latin typeface="+mn-lt"/>
              </a:rPr>
              <a:t> v </a:t>
            </a:r>
            <a:r>
              <a:rPr lang="en-AU" sz="1600" i="1" dirty="0" err="1">
                <a:latin typeface="+mn-lt"/>
              </a:rPr>
              <a:t>Tasi</a:t>
            </a:r>
            <a:r>
              <a:rPr lang="en-AU" sz="1600" i="1" dirty="0">
                <a:latin typeface="+mn-lt"/>
              </a:rPr>
              <a:t> &amp; Anor</a:t>
            </a:r>
            <a:r>
              <a:rPr lang="en-AU" sz="1600" dirty="0">
                <a:latin typeface="+mn-lt"/>
              </a:rPr>
              <a:t> stated:</a:t>
            </a:r>
          </a:p>
          <a:p>
            <a:endParaRPr lang="en-AU" sz="1600" dirty="0">
              <a:latin typeface="+mn-lt"/>
            </a:endParaRPr>
          </a:p>
          <a:p>
            <a:r>
              <a:rPr lang="en-AU" sz="1600" dirty="0">
                <a:latin typeface="+mn-lt"/>
              </a:rPr>
              <a:t>	“A presumption of testamentary capacity does not exist in the absence of a formally 	executed Will. The onus of proving testamentary capacity where there is an informal Will 	lies on the party seeking to convince the court the deceased intended the informal 	document to constitute his or her Will.”</a:t>
            </a:r>
          </a:p>
          <a:p>
            <a:endParaRPr lang="en-AU" sz="1600" dirty="0">
              <a:latin typeface="+mn-lt"/>
            </a:endParaRPr>
          </a:p>
          <a:p>
            <a:r>
              <a:rPr lang="en-AU" sz="1600" dirty="0">
                <a:latin typeface="+mn-lt"/>
              </a:rPr>
              <a:t>[9] 	In examining the evidence, the court must have regard to the fact that the evidence is to 	be evaluated in accordance with the principle in </a:t>
            </a:r>
            <a:r>
              <a:rPr lang="en-AU" sz="1600" i="1" dirty="0" err="1">
                <a:latin typeface="+mn-lt"/>
              </a:rPr>
              <a:t>Briginshaw</a:t>
            </a:r>
            <a:r>
              <a:rPr lang="en-AU" sz="1600" dirty="0">
                <a:latin typeface="+mn-lt"/>
              </a:rPr>
              <a:t>. When an informal document 	is to be admitted to probate, </a:t>
            </a:r>
            <a:r>
              <a:rPr lang="en-AU" sz="1600" i="1" dirty="0" err="1">
                <a:latin typeface="+mn-lt"/>
              </a:rPr>
              <a:t>Briginshaw</a:t>
            </a:r>
            <a:r>
              <a:rPr lang="en-AU" sz="1600" dirty="0">
                <a:latin typeface="+mn-lt"/>
              </a:rPr>
              <a:t> dictates that reasonable satisfaction should not 	be obtained by “inexact proofs, indefinite testament, or indirect inferences.”</a:t>
            </a:r>
          </a:p>
          <a:p>
            <a:r>
              <a:rPr lang="en-AU" sz="1600" dirty="0">
                <a:latin typeface="+mn-lt"/>
              </a:rPr>
              <a:t>		</a:t>
            </a:r>
          </a:p>
        </p:txBody>
      </p:sp>
    </p:spTree>
    <p:extLst>
      <p:ext uri="{BB962C8B-B14F-4D97-AF65-F5344CB8AC3E}">
        <p14:creationId xmlns:p14="http://schemas.microsoft.com/office/powerpoint/2010/main" val="3887165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11560" y="1556792"/>
            <a:ext cx="7920880" cy="4536504"/>
          </a:xfrm>
        </p:spPr>
        <p:txBody>
          <a:bodyPr/>
          <a:lstStyle/>
          <a:p>
            <a:pPr algn="l"/>
            <a:r>
              <a:rPr lang="en-US" sz="1800" b="1" dirty="0">
                <a:solidFill>
                  <a:schemeClr val="tx1"/>
                </a:solidFill>
              </a:rPr>
              <a:t>What was the key legislation, case law and evidence supporting the outcome</a:t>
            </a:r>
            <a:r>
              <a:rPr lang="en-US" sz="1600" dirty="0">
                <a:solidFill>
                  <a:schemeClr val="tx1"/>
                </a:solidFill>
              </a:rPr>
              <a:t>	</a:t>
            </a:r>
            <a:endParaRPr lang="en-US" sz="1600" dirty="0"/>
          </a:p>
          <a:p>
            <a:pPr lvl="1" algn="l"/>
            <a:endParaRPr lang="en-US" sz="1200" dirty="0">
              <a:solidFill>
                <a:schemeClr val="bg1">
                  <a:lumMod val="65000"/>
                </a:schemeClr>
              </a:solidFill>
            </a:endParaRPr>
          </a:p>
          <a:p>
            <a:pPr lvl="1" algn="l"/>
            <a:r>
              <a:rPr lang="en-US" sz="1600" b="1" dirty="0">
                <a:solidFill>
                  <a:schemeClr val="tx1"/>
                </a:solidFill>
              </a:rPr>
              <a:t>The following was put forward to support the application</a:t>
            </a:r>
          </a:p>
          <a:p>
            <a:pPr lvl="1" algn="l"/>
            <a:endParaRPr lang="en-US" sz="1600" b="1" i="1" dirty="0">
              <a:solidFill>
                <a:schemeClr val="tx1"/>
              </a:solidFill>
            </a:endParaRPr>
          </a:p>
          <a:p>
            <a:pPr lvl="1" algn="l"/>
            <a:r>
              <a:rPr lang="en-AU" sz="1600" b="1" dirty="0"/>
              <a:t>1. The 2016 Will constitutes a document within the meaning of section 5 of the   </a:t>
            </a:r>
          </a:p>
          <a:p>
            <a:pPr lvl="1" algn="l"/>
            <a:r>
              <a:rPr lang="en-AU" sz="1600" b="1" i="1" dirty="0"/>
              <a:t>     Succession Act</a:t>
            </a:r>
            <a:r>
              <a:rPr lang="en-AU" sz="1600" b="1" dirty="0"/>
              <a:t>. It is hand-written by the deceased on a piece of paper. </a:t>
            </a:r>
          </a:p>
          <a:p>
            <a:pPr lvl="1" algn="l"/>
            <a:endParaRPr lang="en-AU" sz="1600" b="1" dirty="0"/>
          </a:p>
          <a:p>
            <a:pPr lvl="1" algn="l"/>
            <a:r>
              <a:rPr lang="en-AU" sz="1600" b="1" dirty="0"/>
              <a:t>2. The 2016 Will purported to state the deceased’s intentions about what was to be   </a:t>
            </a:r>
          </a:p>
          <a:p>
            <a:pPr lvl="1" algn="l"/>
            <a:r>
              <a:rPr lang="en-AU" sz="1600" b="1" dirty="0"/>
              <a:t>    done with his property upon his death.  That is apparent from:</a:t>
            </a:r>
          </a:p>
          <a:p>
            <a:pPr lvl="1"/>
            <a:r>
              <a:rPr lang="en-AU" sz="1600" b="1" dirty="0"/>
              <a:t>  - the terms of the 2016 Will in which the deceased sought to make various gifts</a:t>
            </a:r>
          </a:p>
          <a:p>
            <a:pPr lvl="1" algn="l"/>
            <a:r>
              <a:rPr lang="en-AU" sz="1600" b="1" dirty="0"/>
              <a:t>          (that is dispositions) to his four children and five grandchildren;</a:t>
            </a:r>
          </a:p>
          <a:p>
            <a:pPr lvl="1" algn="l"/>
            <a:r>
              <a:rPr lang="en-US" sz="1600" b="1" dirty="0"/>
              <a:t> </a:t>
            </a:r>
            <a:r>
              <a:rPr lang="en-AU" sz="1600" b="1" dirty="0"/>
              <a:t>      -  the fact that the document says, “my last will” on </a:t>
            </a:r>
            <a:r>
              <a:rPr lang="en-AU" sz="1600" b="1" i="1" dirty="0"/>
              <a:t>two</a:t>
            </a:r>
            <a:r>
              <a:rPr lang="en-AU" sz="1600" b="1" dirty="0"/>
              <a:t> occasions;</a:t>
            </a:r>
          </a:p>
          <a:p>
            <a:pPr lvl="1" algn="l"/>
            <a:r>
              <a:rPr lang="en-AU" sz="1600" b="1" dirty="0"/>
              <a:t>	 the fact that the deceased signed the 2016 Will next to the words “To this my </a:t>
            </a:r>
          </a:p>
          <a:p>
            <a:pPr lvl="1" algn="l"/>
            <a:r>
              <a:rPr lang="en-AU" sz="1600" b="1" dirty="0"/>
              <a:t>	 last will I put my signature”.   </a:t>
            </a: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Tree>
    <p:extLst>
      <p:ext uri="{BB962C8B-B14F-4D97-AF65-F5344CB8AC3E}">
        <p14:creationId xmlns:p14="http://schemas.microsoft.com/office/powerpoint/2010/main" val="3733574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11560" y="1556792"/>
            <a:ext cx="7920880" cy="4536504"/>
          </a:xfrm>
        </p:spPr>
        <p:txBody>
          <a:bodyPr/>
          <a:lstStyle/>
          <a:p>
            <a:pPr algn="l"/>
            <a:r>
              <a:rPr lang="en-US" sz="1800" b="1" dirty="0">
                <a:solidFill>
                  <a:schemeClr val="tx1"/>
                </a:solidFill>
              </a:rPr>
              <a:t>What was the key legislation, case law and evidence supporting the outcome</a:t>
            </a:r>
            <a:r>
              <a:rPr lang="en-US" sz="1600" dirty="0">
                <a:solidFill>
                  <a:schemeClr val="tx1"/>
                </a:solidFill>
              </a:rPr>
              <a:t>	</a:t>
            </a:r>
            <a:endParaRPr lang="en-US" sz="1600" dirty="0"/>
          </a:p>
          <a:p>
            <a:pPr lvl="1" algn="l"/>
            <a:endParaRPr lang="en-US" sz="1200" dirty="0">
              <a:solidFill>
                <a:schemeClr val="bg1">
                  <a:lumMod val="65000"/>
                </a:schemeClr>
              </a:solidFill>
            </a:endParaRPr>
          </a:p>
          <a:p>
            <a:pPr lvl="1" algn="l"/>
            <a:r>
              <a:rPr lang="en-US" sz="1600" b="1" dirty="0">
                <a:solidFill>
                  <a:schemeClr val="tx1"/>
                </a:solidFill>
              </a:rPr>
              <a:t>The following was put forward to support the application</a:t>
            </a:r>
          </a:p>
          <a:p>
            <a:pPr lvl="0" algn="l"/>
            <a:endParaRPr lang="en-AU" sz="1600" b="1" dirty="0"/>
          </a:p>
          <a:p>
            <a:pPr lvl="0" algn="l"/>
            <a:r>
              <a:rPr lang="en-AU" sz="1600" b="1" dirty="0"/>
              <a:t>          It is clear from the terms of the 2016 Will that it was intended by the deceased to  </a:t>
            </a:r>
          </a:p>
          <a:p>
            <a:pPr lvl="0" algn="l"/>
            <a:r>
              <a:rPr lang="en-AU" sz="1600" b="1" dirty="0"/>
              <a:t>          represent how he wished his property to be distributed upon his death (and    </a:t>
            </a:r>
          </a:p>
          <a:p>
            <a:pPr lvl="0" algn="l"/>
            <a:r>
              <a:rPr lang="en-AU" sz="1600" b="1" dirty="0"/>
              <a:t>          certainly, not during his lifetime).  </a:t>
            </a:r>
          </a:p>
          <a:p>
            <a:pPr lvl="0" algn="l"/>
            <a:endParaRPr lang="en-AU" sz="1600" b="1" dirty="0"/>
          </a:p>
          <a:p>
            <a:pPr lvl="0" algn="l"/>
            <a:r>
              <a:rPr lang="en-AU" sz="1600" b="1" i="1" dirty="0"/>
              <a:t>       3.  </a:t>
            </a:r>
            <a:r>
              <a:rPr lang="en-AU" sz="1600" b="1" dirty="0"/>
              <a:t>The evidence establishes that the deceased formed the intention that the 2016 Will    </a:t>
            </a:r>
          </a:p>
          <a:p>
            <a:pPr lvl="0" algn="l"/>
            <a:r>
              <a:rPr lang="en-AU" sz="1600" b="1" dirty="0"/>
              <a:t>             operate as his will:</a:t>
            </a:r>
          </a:p>
          <a:p>
            <a:pPr lvl="1"/>
            <a:r>
              <a:rPr lang="en-AU" sz="1600" b="1" dirty="0"/>
              <a:t>-in about May or June 2016 (at about the date of the 2016 Will), the deceased</a:t>
            </a:r>
          </a:p>
          <a:p>
            <a:pPr lvl="1" algn="l"/>
            <a:r>
              <a:rPr lang="en-AU" sz="1600" b="1" dirty="0"/>
              <a:t>          informed the Applicants that he had made a new will; and</a:t>
            </a:r>
          </a:p>
          <a:p>
            <a:pPr lvl="1" algn="l"/>
            <a:r>
              <a:rPr lang="en-US" sz="1600" b="1" dirty="0"/>
              <a:t> </a:t>
            </a:r>
            <a:r>
              <a:rPr lang="en-AU" sz="1600" b="1" dirty="0"/>
              <a:t>      - in about June or July 2016, the Applicants discovered the 2016 Will at the </a:t>
            </a:r>
          </a:p>
          <a:p>
            <a:pPr lvl="1" algn="l"/>
            <a:r>
              <a:rPr lang="en-AU" sz="1600" b="1" dirty="0"/>
              <a:t>         deceased’s home. One of the Applicants “encouraged the deceased to go to a          </a:t>
            </a:r>
          </a:p>
          <a:p>
            <a:pPr lvl="1" algn="l"/>
            <a:r>
              <a:rPr lang="en-AU" sz="1600" b="1" dirty="0"/>
              <a:t>         lawyer to ensure that the 2016 Will was correctly drafted”.  However, there is no </a:t>
            </a:r>
          </a:p>
          <a:p>
            <a:pPr lvl="1" algn="l"/>
            <a:r>
              <a:rPr lang="en-AU" sz="1600" b="1" dirty="0"/>
              <a:t>         evidence that the deceased heeded this advice (from which it may be inferred  </a:t>
            </a:r>
          </a:p>
          <a:p>
            <a:pPr lvl="1" algn="l"/>
            <a:r>
              <a:rPr lang="en-AU" sz="1600" b="1" dirty="0"/>
              <a:t>         that the deceased did not wish to make any changes to the 2016 Will).  </a:t>
            </a: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Tree>
    <p:extLst>
      <p:ext uri="{BB962C8B-B14F-4D97-AF65-F5344CB8AC3E}">
        <p14:creationId xmlns:p14="http://schemas.microsoft.com/office/powerpoint/2010/main" val="2050606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11560" y="1556792"/>
            <a:ext cx="7920880" cy="4536504"/>
          </a:xfrm>
        </p:spPr>
        <p:txBody>
          <a:bodyPr/>
          <a:lstStyle/>
          <a:p>
            <a:pPr algn="l"/>
            <a:r>
              <a:rPr lang="en-US" sz="1800" b="1" dirty="0">
                <a:solidFill>
                  <a:schemeClr val="tx1"/>
                </a:solidFill>
              </a:rPr>
              <a:t>What was the key legislation, case law and evidence supporting the outcome</a:t>
            </a:r>
            <a:r>
              <a:rPr lang="en-US" sz="1600" dirty="0">
                <a:solidFill>
                  <a:schemeClr val="tx1"/>
                </a:solidFill>
              </a:rPr>
              <a:t>	</a:t>
            </a:r>
            <a:endParaRPr lang="en-US" sz="1600" dirty="0"/>
          </a:p>
          <a:p>
            <a:pPr lvl="1" algn="l"/>
            <a:endParaRPr lang="en-US" sz="1200" dirty="0">
              <a:solidFill>
                <a:schemeClr val="bg1">
                  <a:lumMod val="65000"/>
                </a:schemeClr>
              </a:solidFill>
            </a:endParaRPr>
          </a:p>
          <a:p>
            <a:pPr lvl="1" algn="l"/>
            <a:r>
              <a:rPr lang="en-US" sz="1600" b="1" dirty="0">
                <a:solidFill>
                  <a:schemeClr val="tx1"/>
                </a:solidFill>
              </a:rPr>
              <a:t>The following was put forward to support the application</a:t>
            </a:r>
          </a:p>
          <a:p>
            <a:pPr lvl="1" algn="l"/>
            <a:r>
              <a:rPr lang="en-AU" sz="1600" b="1" dirty="0"/>
              <a:t> </a:t>
            </a:r>
          </a:p>
          <a:p>
            <a:pPr lvl="0" algn="l"/>
            <a:r>
              <a:rPr lang="en-AU" sz="1600" b="1" dirty="0"/>
              <a:t>            4. Critically, that the deceased explicitly told the applicants that he had made a   </a:t>
            </a:r>
          </a:p>
          <a:p>
            <a:pPr lvl="0" algn="l"/>
            <a:r>
              <a:rPr lang="en-AU" sz="1600" b="1" dirty="0"/>
              <a:t>                  new will at about the date of the 2016 Will strongly suggests that the deceased  </a:t>
            </a:r>
          </a:p>
          <a:p>
            <a:pPr lvl="0" algn="l"/>
            <a:r>
              <a:rPr lang="en-AU" sz="1600" b="1" dirty="0"/>
              <a:t>                  intended that Will to operate as such.  The 2016 Will addresses the disposition of   </a:t>
            </a:r>
          </a:p>
          <a:p>
            <a:pPr lvl="0" algn="l"/>
            <a:r>
              <a:rPr lang="en-AU" sz="1600" b="1" dirty="0"/>
              <a:t>                  assets and was specifically identified as the deceased’s “Will” (twice).  </a:t>
            </a:r>
          </a:p>
          <a:p>
            <a:pPr lvl="0" algn="l"/>
            <a:endParaRPr lang="en-AU" sz="1600" b="1" dirty="0"/>
          </a:p>
          <a:p>
            <a:pPr lvl="0" algn="l"/>
            <a:r>
              <a:rPr lang="en-AU" sz="1600" b="1" dirty="0"/>
              <a:t>             5.  Further, the Court also ought to be satisfied that the deceased had testamentary      </a:t>
            </a:r>
          </a:p>
          <a:p>
            <a:pPr lvl="0" algn="l"/>
            <a:r>
              <a:rPr lang="en-AU" sz="1600" b="1" dirty="0"/>
              <a:t>                  capacity at the time he made the 2016 Will:</a:t>
            </a:r>
          </a:p>
          <a:p>
            <a:pPr lvl="1" algn="l"/>
            <a:r>
              <a:rPr lang="en-AU" sz="1600" b="1" dirty="0"/>
              <a:t>	   -  in the lead up to the making of the Will the deceased and  Applicants had 	      daily interactions and in those interactions the deceased was “able to recall   </a:t>
            </a:r>
          </a:p>
          <a:p>
            <a:pPr lvl="1" algn="l"/>
            <a:r>
              <a:rPr lang="en-AU" sz="1600" b="1" dirty="0"/>
              <a:t>                past events without fault and was able to note any pending or upcoming </a:t>
            </a:r>
          </a:p>
          <a:p>
            <a:pPr lvl="1" algn="l"/>
            <a:r>
              <a:rPr lang="en-AU" sz="1600" b="1" dirty="0"/>
              <a:t>                future events easily”;</a:t>
            </a:r>
          </a:p>
          <a:p>
            <a:pPr lvl="1" algn="l"/>
            <a:r>
              <a:rPr lang="en-US" sz="1600" b="1" dirty="0"/>
              <a:t>	</a:t>
            </a:r>
            <a:r>
              <a:rPr lang="en-AU" sz="1600" b="1" dirty="0"/>
              <a:t>     - when the deceased was subsequently admitted to hospital in September 	       2016 and October 2016 , he was assessed cognitively and passed all           </a:t>
            </a:r>
          </a:p>
          <a:p>
            <a:pPr lvl="1" algn="l"/>
            <a:r>
              <a:rPr lang="en-AU" sz="1600" b="1" dirty="0"/>
              <a:t>                 cognitive tests easily”;</a:t>
            </a:r>
          </a:p>
          <a:p>
            <a:pPr lvl="1"/>
            <a:endParaRPr lang="en-GB" sz="1600" dirty="0"/>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Tree>
    <p:extLst>
      <p:ext uri="{BB962C8B-B14F-4D97-AF65-F5344CB8AC3E}">
        <p14:creationId xmlns:p14="http://schemas.microsoft.com/office/powerpoint/2010/main" val="2304414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11560" y="1556792"/>
            <a:ext cx="7920880" cy="4536504"/>
          </a:xfrm>
        </p:spPr>
        <p:txBody>
          <a:bodyPr/>
          <a:lstStyle/>
          <a:p>
            <a:pPr algn="l"/>
            <a:r>
              <a:rPr lang="en-US" sz="1800" b="1" dirty="0">
                <a:solidFill>
                  <a:schemeClr val="tx1"/>
                </a:solidFill>
              </a:rPr>
              <a:t>What was the key legislation, case law and evidence supporting the outcome</a:t>
            </a:r>
            <a:r>
              <a:rPr lang="en-US" sz="1600" dirty="0">
                <a:solidFill>
                  <a:schemeClr val="tx1"/>
                </a:solidFill>
              </a:rPr>
              <a:t>	</a:t>
            </a:r>
            <a:endParaRPr lang="en-US" sz="1600" dirty="0"/>
          </a:p>
          <a:p>
            <a:pPr lvl="1" algn="l"/>
            <a:endParaRPr lang="en-US" sz="1200" dirty="0">
              <a:solidFill>
                <a:schemeClr val="bg1">
                  <a:lumMod val="65000"/>
                </a:schemeClr>
              </a:solidFill>
            </a:endParaRPr>
          </a:p>
          <a:p>
            <a:pPr lvl="1" algn="l"/>
            <a:r>
              <a:rPr lang="en-US" sz="1600" b="1" dirty="0">
                <a:solidFill>
                  <a:schemeClr val="tx1"/>
                </a:solidFill>
              </a:rPr>
              <a:t>The following evidence was put forward to support the application</a:t>
            </a:r>
          </a:p>
          <a:p>
            <a:pPr lvl="1" algn="l"/>
            <a:r>
              <a:rPr lang="en-AU" sz="1600" b="1" dirty="0"/>
              <a:t> </a:t>
            </a:r>
          </a:p>
          <a:p>
            <a:pPr lvl="0" algn="l"/>
            <a:r>
              <a:rPr lang="en-AU" sz="1600" b="1" dirty="0"/>
              <a:t>            	- there is otherwise, no evidence which suggests that the deceased did not have 	   the testamentary capacity on 19 May 2016.    </a:t>
            </a:r>
          </a:p>
          <a:p>
            <a:pPr lvl="0" algn="l"/>
            <a:r>
              <a:rPr lang="en-US" sz="1600" b="1" dirty="0"/>
              <a:t>	</a:t>
            </a:r>
            <a:r>
              <a:rPr lang="en-AU" sz="1600" b="1" dirty="0"/>
              <a:t>- while there is no medical evidence (which is not a pre-requisite to establishing 	   capacity), the surrounding circumstances indicate the deceased was able to 	   function and think normally</a:t>
            </a: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Tree>
    <p:extLst>
      <p:ext uri="{BB962C8B-B14F-4D97-AF65-F5344CB8AC3E}">
        <p14:creationId xmlns:p14="http://schemas.microsoft.com/office/powerpoint/2010/main" val="699646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556792"/>
            <a:ext cx="7920880" cy="4536504"/>
          </a:xfrm>
        </p:spPr>
        <p:txBody>
          <a:bodyPr/>
          <a:lstStyle/>
          <a:p>
            <a:pPr algn="l"/>
            <a:r>
              <a:rPr lang="en-US" sz="1800" b="1" dirty="0">
                <a:solidFill>
                  <a:schemeClr val="tx1"/>
                </a:solidFill>
              </a:rPr>
              <a:t>Alternative process (1)</a:t>
            </a:r>
          </a:p>
          <a:p>
            <a:pPr algn="l"/>
            <a:endParaRPr lang="en-AU" sz="1800" b="1" dirty="0">
              <a:solidFill>
                <a:schemeClr val="tx1"/>
              </a:solidFill>
            </a:endParaRPr>
          </a:p>
          <a:p>
            <a:pPr marL="342900" lvl="0" indent="-342900" algn="l">
              <a:buAutoNum type="arabicPeriod"/>
            </a:pPr>
            <a:r>
              <a:rPr lang="en-US" sz="1600" dirty="0">
                <a:solidFill>
                  <a:schemeClr val="tx1"/>
                </a:solidFill>
              </a:rPr>
              <a:t>Application for Probate on formal Will dated 22 December 2015 </a:t>
            </a:r>
          </a:p>
          <a:p>
            <a:pPr marL="342900" lvl="0" indent="-342900" algn="l">
              <a:buAutoNum type="arabicPeriod"/>
            </a:pPr>
            <a:endParaRPr lang="en-US" sz="1600" dirty="0"/>
          </a:p>
          <a:p>
            <a:pPr lvl="0" algn="l"/>
            <a:r>
              <a:rPr lang="en-US" sz="1600" dirty="0"/>
              <a:t>	          </a:t>
            </a:r>
            <a:endParaRPr lang="en-US" sz="1600" dirty="0">
              <a:solidFill>
                <a:schemeClr val="tx1"/>
              </a:solidFill>
            </a:endParaRPr>
          </a:p>
          <a:p>
            <a:pPr marL="742950" lvl="1" indent="-285750" algn="l">
              <a:lnSpc>
                <a:spcPct val="150000"/>
              </a:lnSpc>
              <a:buFont typeface="Arial" panose="020B0604020202020204" pitchFamily="34" charset="0"/>
              <a:buChar char="•"/>
            </a:pPr>
            <a:endParaRPr lang="en-AU" sz="1600" dirty="0">
              <a:solidFill>
                <a:schemeClr val="tx1"/>
              </a:solidFill>
            </a:endParaRPr>
          </a:p>
          <a:p>
            <a:pPr marL="342900" indent="-342900" algn="l">
              <a:lnSpc>
                <a:spcPct val="150000"/>
              </a:lnSpc>
              <a:buAutoNum type="arabicPeriod" startAt="2"/>
            </a:pPr>
            <a:r>
              <a:rPr lang="en-US" sz="1600" dirty="0">
                <a:solidFill>
                  <a:schemeClr val="tx1"/>
                </a:solidFill>
              </a:rPr>
              <a:t>Deed of Family Arrangement varying terms of formal Will dated 22 December 2015 to reflect purported Will dated 19 May 2016 and preparation of an indemnity for Executors</a:t>
            </a:r>
          </a:p>
          <a:p>
            <a:pPr marL="342900" indent="-342900" algn="l">
              <a:lnSpc>
                <a:spcPct val="150000"/>
              </a:lnSpc>
              <a:buAutoNum type="arabicPeriod" startAt="2"/>
            </a:pPr>
            <a:endParaRPr lang="en-US" sz="1600" dirty="0">
              <a:solidFill>
                <a:schemeClr val="tx1"/>
              </a:solidFill>
            </a:endParaRPr>
          </a:p>
          <a:p>
            <a:pPr algn="l">
              <a:lnSpc>
                <a:spcPct val="150000"/>
              </a:lnSpc>
            </a:pPr>
            <a:r>
              <a:rPr lang="en-US" sz="1600" dirty="0">
                <a:solidFill>
                  <a:schemeClr val="tx1"/>
                </a:solidFill>
              </a:rPr>
              <a:t>This alternative process was not considered appropriate in this matter due to the level of distrust and behavior of the child who had been left out of the formal Will dated 22 December 2015.</a:t>
            </a:r>
          </a:p>
          <a:p>
            <a:pPr lvl="2" algn="l">
              <a:lnSpc>
                <a:spcPct val="150000"/>
              </a:lnSpc>
            </a:pPr>
            <a:r>
              <a:rPr lang="en-US" sz="800" dirty="0">
                <a:solidFill>
                  <a:schemeClr val="tx1"/>
                </a:solidFill>
              </a:rPr>
              <a:t>                                                                                           </a:t>
            </a:r>
            <a:endParaRPr lang="en-US" sz="1600" dirty="0">
              <a:solidFill>
                <a:schemeClr val="tx1"/>
              </a:solidFill>
            </a:endParaRPr>
          </a:p>
          <a:p>
            <a:pPr lvl="2" algn="l">
              <a:lnSpc>
                <a:spcPct val="150000"/>
              </a:lnSpc>
            </a:pPr>
            <a:endParaRPr lang="en-US"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cxnSp>
        <p:nvCxnSpPr>
          <p:cNvPr id="4" name="Straight Arrow Connector 3">
            <a:extLst>
              <a:ext uri="{FF2B5EF4-FFF2-40B4-BE49-F238E27FC236}">
                <a16:creationId xmlns:a16="http://schemas.microsoft.com/office/drawing/2014/main" id="{D79B9478-50A7-41B1-A6FA-6C8440993A1A}"/>
              </a:ext>
            </a:extLst>
          </p:cNvPr>
          <p:cNvCxnSpPr/>
          <p:nvPr/>
        </p:nvCxnSpPr>
        <p:spPr>
          <a:xfrm>
            <a:off x="3995936" y="2924944"/>
            <a:ext cx="0"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92804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556792"/>
            <a:ext cx="7920880" cy="4536504"/>
          </a:xfrm>
        </p:spPr>
        <p:txBody>
          <a:bodyPr/>
          <a:lstStyle/>
          <a:p>
            <a:pPr algn="l"/>
            <a:r>
              <a:rPr lang="en-US" sz="1800" b="1" dirty="0">
                <a:solidFill>
                  <a:schemeClr val="tx1"/>
                </a:solidFill>
              </a:rPr>
              <a:t>Alternative process (2)</a:t>
            </a:r>
          </a:p>
          <a:p>
            <a:pPr algn="l"/>
            <a:endParaRPr lang="en-AU" sz="1800" b="1" dirty="0">
              <a:solidFill>
                <a:schemeClr val="tx1"/>
              </a:solidFill>
            </a:endParaRPr>
          </a:p>
          <a:p>
            <a:pPr marL="342900" lvl="0" indent="-342900" algn="l">
              <a:buAutoNum type="arabicPeriod"/>
            </a:pPr>
            <a:r>
              <a:rPr lang="en-US" sz="1600" dirty="0">
                <a:solidFill>
                  <a:schemeClr val="tx1"/>
                </a:solidFill>
              </a:rPr>
              <a:t>Application for Probate on formal Will dated 22 December 2015 </a:t>
            </a:r>
          </a:p>
          <a:p>
            <a:pPr marL="342900" lvl="0" indent="-342900" algn="l">
              <a:buAutoNum type="arabicPeriod"/>
            </a:pPr>
            <a:endParaRPr lang="en-US" sz="1600" dirty="0"/>
          </a:p>
          <a:p>
            <a:pPr lvl="0" algn="l"/>
            <a:r>
              <a:rPr lang="en-US" sz="1600" dirty="0"/>
              <a:t>	          </a:t>
            </a:r>
            <a:endParaRPr lang="en-US" sz="1600" dirty="0">
              <a:solidFill>
                <a:schemeClr val="tx1"/>
              </a:solidFill>
            </a:endParaRPr>
          </a:p>
          <a:p>
            <a:pPr marL="742950" lvl="1" indent="-285750" algn="l">
              <a:lnSpc>
                <a:spcPct val="150000"/>
              </a:lnSpc>
              <a:buFont typeface="Arial" panose="020B0604020202020204" pitchFamily="34" charset="0"/>
              <a:buChar char="•"/>
            </a:pPr>
            <a:endParaRPr lang="en-AU" sz="1600" dirty="0">
              <a:solidFill>
                <a:schemeClr val="tx1"/>
              </a:solidFill>
            </a:endParaRPr>
          </a:p>
          <a:p>
            <a:pPr marL="342900" indent="-342900" algn="l">
              <a:lnSpc>
                <a:spcPct val="150000"/>
              </a:lnSpc>
              <a:buAutoNum type="arabicPeriod" startAt="2"/>
            </a:pPr>
            <a:r>
              <a:rPr lang="en-US" sz="1600" dirty="0">
                <a:solidFill>
                  <a:schemeClr val="tx1"/>
                </a:solidFill>
              </a:rPr>
              <a:t>Family Provisions Claim Filed By Daughter Left Out of Will</a:t>
            </a:r>
          </a:p>
          <a:p>
            <a:pPr algn="l">
              <a:lnSpc>
                <a:spcPct val="150000"/>
              </a:lnSpc>
            </a:pPr>
            <a:endParaRPr lang="en-US" sz="1600" dirty="0">
              <a:solidFill>
                <a:schemeClr val="tx1"/>
              </a:solidFill>
            </a:endParaRPr>
          </a:p>
          <a:p>
            <a:pPr algn="l">
              <a:lnSpc>
                <a:spcPct val="150000"/>
              </a:lnSpc>
            </a:pPr>
            <a:r>
              <a:rPr lang="en-US" sz="1600" dirty="0">
                <a:solidFill>
                  <a:schemeClr val="tx1"/>
                </a:solidFill>
              </a:rPr>
              <a:t>3.     Settlement of Family Provisions Claim to reflect terms of purported Will dated 19 May  </a:t>
            </a:r>
          </a:p>
          <a:p>
            <a:pPr algn="l">
              <a:lnSpc>
                <a:spcPct val="150000"/>
              </a:lnSpc>
            </a:pPr>
            <a:r>
              <a:rPr lang="en-US" sz="1600" dirty="0">
                <a:solidFill>
                  <a:schemeClr val="tx1"/>
                </a:solidFill>
              </a:rPr>
              <a:t>        2016</a:t>
            </a:r>
          </a:p>
          <a:p>
            <a:pPr marL="342900" indent="-342900" algn="l">
              <a:lnSpc>
                <a:spcPct val="150000"/>
              </a:lnSpc>
              <a:buAutoNum type="arabicPeriod" startAt="2"/>
            </a:pPr>
            <a:endParaRPr lang="en-US" sz="1600" dirty="0">
              <a:solidFill>
                <a:schemeClr val="tx1"/>
              </a:solidFill>
            </a:endParaRPr>
          </a:p>
          <a:p>
            <a:pPr algn="l">
              <a:lnSpc>
                <a:spcPct val="150000"/>
              </a:lnSpc>
            </a:pPr>
            <a:r>
              <a:rPr lang="en-US" sz="1600" dirty="0">
                <a:solidFill>
                  <a:schemeClr val="tx1"/>
                </a:solidFill>
              </a:rPr>
              <a:t>This alternative process was not considered the most cost effective process therefore it wasn’t pursued. </a:t>
            </a:r>
          </a:p>
          <a:p>
            <a:pPr lvl="2" algn="l">
              <a:lnSpc>
                <a:spcPct val="150000"/>
              </a:lnSpc>
            </a:pPr>
            <a:r>
              <a:rPr lang="en-US" sz="800" dirty="0">
                <a:solidFill>
                  <a:schemeClr val="tx1"/>
                </a:solidFill>
              </a:rPr>
              <a:t>                                                                                           </a:t>
            </a:r>
            <a:endParaRPr lang="en-US" sz="1600" dirty="0">
              <a:solidFill>
                <a:schemeClr val="tx1"/>
              </a:solidFill>
            </a:endParaRPr>
          </a:p>
          <a:p>
            <a:pPr lvl="2" algn="l">
              <a:lnSpc>
                <a:spcPct val="150000"/>
              </a:lnSpc>
            </a:pPr>
            <a:endParaRPr lang="en-US"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cxnSp>
        <p:nvCxnSpPr>
          <p:cNvPr id="4" name="Straight Arrow Connector 3">
            <a:extLst>
              <a:ext uri="{FF2B5EF4-FFF2-40B4-BE49-F238E27FC236}">
                <a16:creationId xmlns:a16="http://schemas.microsoft.com/office/drawing/2014/main" id="{D79B9478-50A7-41B1-A6FA-6C8440993A1A}"/>
              </a:ext>
            </a:extLst>
          </p:cNvPr>
          <p:cNvCxnSpPr/>
          <p:nvPr/>
        </p:nvCxnSpPr>
        <p:spPr>
          <a:xfrm>
            <a:off x="3995936" y="2924944"/>
            <a:ext cx="0"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D3E7BA1B-965E-4DAA-A3DC-2610144AF7CB}"/>
              </a:ext>
            </a:extLst>
          </p:cNvPr>
          <p:cNvCxnSpPr/>
          <p:nvPr/>
        </p:nvCxnSpPr>
        <p:spPr>
          <a:xfrm>
            <a:off x="3995936" y="4005064"/>
            <a:ext cx="0"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09992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11560" y="1556792"/>
            <a:ext cx="7920880" cy="4824536"/>
          </a:xfrm>
        </p:spPr>
        <p:txBody>
          <a:bodyPr/>
          <a:lstStyle/>
          <a:p>
            <a:pPr algn="l"/>
            <a:r>
              <a:rPr lang="en-US" sz="1800" b="1" dirty="0">
                <a:solidFill>
                  <a:schemeClr val="tx1"/>
                </a:solidFill>
              </a:rPr>
              <a:t>Cost for obtaining an order that the purported Will was the valid Will</a:t>
            </a:r>
            <a:endParaRPr lang="en-AU" sz="1800" b="1" dirty="0">
              <a:solidFill>
                <a:schemeClr val="tx1"/>
              </a:solidFill>
            </a:endParaRPr>
          </a:p>
          <a:p>
            <a:pPr algn="l"/>
            <a:r>
              <a:rPr lang="en-US" sz="1600" dirty="0">
                <a:solidFill>
                  <a:schemeClr val="tx1"/>
                </a:solidFill>
              </a:rPr>
              <a:t>	</a:t>
            </a:r>
            <a:endParaRPr lang="en-US" sz="1600" dirty="0"/>
          </a:p>
          <a:p>
            <a:pPr lvl="0" algn="l"/>
            <a:r>
              <a:rPr lang="en-US" sz="1600" dirty="0">
                <a:solidFill>
                  <a:schemeClr val="tx1"/>
                </a:solidFill>
              </a:rPr>
              <a:t>Normally the costs of obtaining Letters of Administration with the Will would be approximately $3,500 including professional fees and disbursements. </a:t>
            </a:r>
          </a:p>
          <a:p>
            <a:pPr lvl="0" algn="l"/>
            <a:endParaRPr lang="en-US" sz="1600" dirty="0">
              <a:solidFill>
                <a:schemeClr val="tx1"/>
              </a:solidFill>
            </a:endParaRPr>
          </a:p>
          <a:p>
            <a:pPr lvl="0" algn="l"/>
            <a:r>
              <a:rPr lang="en-US" sz="1600" dirty="0">
                <a:solidFill>
                  <a:schemeClr val="tx1"/>
                </a:solidFill>
              </a:rPr>
              <a:t>In this matter the cost of having the purported Will ordered to be a valid Will and a Grant of Probate issued was approximately $17,000.  </a:t>
            </a:r>
          </a:p>
          <a:p>
            <a:pPr lvl="0" algn="l"/>
            <a:endParaRPr lang="en-US" sz="1600" dirty="0">
              <a:solidFill>
                <a:schemeClr val="tx1"/>
              </a:solidFill>
            </a:endParaRPr>
          </a:p>
          <a:p>
            <a:pPr lvl="0" algn="l"/>
            <a:r>
              <a:rPr lang="en-US" sz="1600" dirty="0">
                <a:solidFill>
                  <a:schemeClr val="tx1"/>
                </a:solidFill>
              </a:rPr>
              <a:t>In hindsight it would have been much more cost effective for the deceased to have engaged the services of a lawyer to update his Will rather than making a DIY Will. </a:t>
            </a:r>
          </a:p>
          <a:p>
            <a:pPr lvl="0" algn="l"/>
            <a:endParaRPr lang="en-US" sz="1600" dirty="0">
              <a:solidFill>
                <a:schemeClr val="tx1"/>
              </a:solidFill>
            </a:endParaRPr>
          </a:p>
          <a:p>
            <a:pPr lvl="0" algn="l"/>
            <a:r>
              <a:rPr lang="en-US" sz="1600" dirty="0">
                <a:solidFill>
                  <a:schemeClr val="tx1"/>
                </a:solidFill>
              </a:rPr>
              <a:t>The costs in this matter were so high because of the level of distrust of one of the parties and also the failure of some parties to sign an affidavit agreeing to Letters of Administration of the Will dated 19 May 2016 until after the matter had been listed for oral hearing. Although all parties subsequently signed affidavits agreeing to Letters of Administration of the Will dated 19 May 2016, 3 parties delayed doing this until a few days before the matter was listed for oral hearing and therefore the hearing was unable to be vacated. This increased the costs of the matter. </a:t>
            </a:r>
            <a:endParaRPr lang="en-AU" sz="1200" dirty="0">
              <a:solidFill>
                <a:schemeClr val="bg1">
                  <a:lumMod val="65000"/>
                </a:schemeClr>
              </a:solidFill>
            </a:endParaRPr>
          </a:p>
          <a:p>
            <a:pPr lvl="0"/>
            <a:r>
              <a:rPr lang="en-US" sz="1600" dirty="0"/>
              <a:t>	          </a:t>
            </a:r>
            <a:endParaRPr lang="en-US" sz="1600" dirty="0">
              <a:solidFill>
                <a:schemeClr val="tx1"/>
              </a:solidFill>
            </a:endParaRPr>
          </a:p>
          <a:p>
            <a:pPr marL="742950" lvl="1"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Tree>
    <p:extLst>
      <p:ext uri="{BB962C8B-B14F-4D97-AF65-F5344CB8AC3E}">
        <p14:creationId xmlns:p14="http://schemas.microsoft.com/office/powerpoint/2010/main" val="4188212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New Way Lawyers Logo [Converted].jpg"/>
          <p:cNvPicPr>
            <a:picLocks noChangeAspect="1"/>
          </p:cNvPicPr>
          <p:nvPr/>
        </p:nvPicPr>
        <p:blipFill>
          <a:blip r:embed="rId3" cstate="print"/>
          <a:srcRect/>
          <a:stretch>
            <a:fillRect/>
          </a:stretch>
        </p:blipFill>
        <p:spPr bwMode="auto">
          <a:xfrm>
            <a:off x="3131840" y="357188"/>
            <a:ext cx="3143250" cy="1096962"/>
          </a:xfrm>
          <a:prstGeom prst="rect">
            <a:avLst/>
          </a:prstGeom>
          <a:noFill/>
          <a:ln w="9525">
            <a:noFill/>
            <a:miter lim="800000"/>
            <a:headEnd/>
            <a:tailEnd/>
          </a:ln>
        </p:spPr>
      </p:pic>
      <p:pic>
        <p:nvPicPr>
          <p:cNvPr id="14338" name="Picture 4" descr="iStock_000005638948Medium.jpg"/>
          <p:cNvPicPr>
            <a:picLocks noChangeAspect="1"/>
          </p:cNvPicPr>
          <p:nvPr/>
        </p:nvPicPr>
        <p:blipFill>
          <a:blip r:embed="rId4" cstate="print">
            <a:lum bright="28000"/>
          </a:blip>
          <a:srcRect/>
          <a:stretch>
            <a:fillRect/>
          </a:stretch>
        </p:blipFill>
        <p:spPr bwMode="auto">
          <a:xfrm>
            <a:off x="-2" y="-1"/>
            <a:ext cx="2586072" cy="1694323"/>
          </a:xfrm>
          <a:prstGeom prst="rect">
            <a:avLst/>
          </a:prstGeom>
          <a:noFill/>
          <a:ln w="9525">
            <a:noFill/>
            <a:miter lim="800000"/>
            <a:headEnd/>
            <a:tailEnd/>
          </a:ln>
        </p:spPr>
      </p:pic>
      <p:pic>
        <p:nvPicPr>
          <p:cNvPr id="14339" name="Picture 5" descr="iStock_000006146831Medium.jpg"/>
          <p:cNvPicPr>
            <a:picLocks noChangeAspect="1"/>
          </p:cNvPicPr>
          <p:nvPr/>
        </p:nvPicPr>
        <p:blipFill>
          <a:blip r:embed="rId5" cstate="print">
            <a:lum bright="14000"/>
          </a:blip>
          <a:srcRect/>
          <a:stretch>
            <a:fillRect/>
          </a:stretch>
        </p:blipFill>
        <p:spPr bwMode="auto">
          <a:xfrm>
            <a:off x="0" y="1694322"/>
            <a:ext cx="2586070" cy="1694321"/>
          </a:xfrm>
          <a:prstGeom prst="rect">
            <a:avLst/>
          </a:prstGeom>
          <a:noFill/>
          <a:ln w="9525">
            <a:noFill/>
            <a:miter lim="800000"/>
            <a:headEnd/>
            <a:tailEnd/>
          </a:ln>
        </p:spPr>
      </p:pic>
      <p:pic>
        <p:nvPicPr>
          <p:cNvPr id="14340" name="Picture 6" descr="iStock_000005279424Medium.jpg"/>
          <p:cNvPicPr>
            <a:picLocks noChangeAspect="1"/>
          </p:cNvPicPr>
          <p:nvPr/>
        </p:nvPicPr>
        <p:blipFill>
          <a:blip r:embed="rId6" cstate="print">
            <a:lum bright="40000"/>
          </a:blip>
          <a:srcRect/>
          <a:stretch>
            <a:fillRect/>
          </a:stretch>
        </p:blipFill>
        <p:spPr bwMode="auto">
          <a:xfrm>
            <a:off x="-3" y="3379638"/>
            <a:ext cx="2586073" cy="1777554"/>
          </a:xfrm>
          <a:prstGeom prst="rect">
            <a:avLst/>
          </a:prstGeom>
          <a:noFill/>
          <a:ln w="9525">
            <a:noFill/>
            <a:miter lim="800000"/>
            <a:headEnd/>
            <a:tailEnd/>
          </a:ln>
        </p:spPr>
      </p:pic>
      <p:pic>
        <p:nvPicPr>
          <p:cNvPr id="14341" name="Picture 7" descr="iStock_000002798439Medium.jpg"/>
          <p:cNvPicPr>
            <a:picLocks noChangeAspect="1"/>
          </p:cNvPicPr>
          <p:nvPr/>
        </p:nvPicPr>
        <p:blipFill>
          <a:blip r:embed="rId7" cstate="print">
            <a:lum bright="26000"/>
          </a:blip>
          <a:srcRect/>
          <a:stretch>
            <a:fillRect/>
          </a:stretch>
        </p:blipFill>
        <p:spPr bwMode="auto">
          <a:xfrm>
            <a:off x="0" y="5157192"/>
            <a:ext cx="2586071" cy="1773588"/>
          </a:xfrm>
          <a:prstGeom prst="rect">
            <a:avLst/>
          </a:prstGeom>
          <a:noFill/>
          <a:ln w="9525">
            <a:noFill/>
            <a:miter lim="800000"/>
            <a:headEnd/>
            <a:tailEnd/>
          </a:ln>
        </p:spPr>
      </p:pic>
      <p:sp>
        <p:nvSpPr>
          <p:cNvPr id="14343" name="Title 14"/>
          <p:cNvSpPr>
            <a:spLocks noGrp="1"/>
          </p:cNvSpPr>
          <p:nvPr>
            <p:ph type="title"/>
          </p:nvPr>
        </p:nvSpPr>
        <p:spPr>
          <a:xfrm>
            <a:off x="2586071" y="1464153"/>
            <a:ext cx="3948327" cy="4032870"/>
          </a:xfrm>
          <a:ln>
            <a:noFill/>
          </a:ln>
        </p:spPr>
        <p:txBody>
          <a:bodyPr/>
          <a:lstStyle/>
          <a:p>
            <a:pPr eaLnBrk="1" hangingPunct="1"/>
            <a:br>
              <a:rPr lang="en-US" sz="4000" b="1" dirty="0"/>
            </a:br>
            <a:br>
              <a:rPr lang="en-US" sz="4000" b="1" dirty="0"/>
            </a:br>
            <a:br>
              <a:rPr lang="en-US" sz="4000" b="1" dirty="0"/>
            </a:br>
            <a:r>
              <a:rPr lang="en-US" sz="4000" b="1" dirty="0"/>
              <a:t>Case Study 3</a:t>
            </a:r>
            <a:br>
              <a:rPr lang="en-US" sz="4000" b="1" dirty="0"/>
            </a:br>
            <a:br>
              <a:rPr lang="en-US" sz="4000" b="1" dirty="0"/>
            </a:br>
            <a:endParaRPr lang="en-US" sz="3600" dirty="0"/>
          </a:p>
        </p:txBody>
      </p:sp>
      <p:pic>
        <p:nvPicPr>
          <p:cNvPr id="2" name="Picture 1"/>
          <p:cNvPicPr>
            <a:picLocks noChangeAspect="1"/>
          </p:cNvPicPr>
          <p:nvPr/>
        </p:nvPicPr>
        <p:blipFill>
          <a:blip r:embed="rId8" cstate="print">
            <a:extLst>
              <a:ext uri="{BEBA8EAE-BF5A-486C-A8C5-ECC9F3942E4B}">
                <a14:imgProps xmlns:a14="http://schemas.microsoft.com/office/drawing/2010/main">
                  <a14:imgLayer r:embed="rId9">
                    <a14:imgEffect>
                      <a14:brightnessContrast bright="30000" contrast="-60000"/>
                    </a14:imgEffect>
                  </a14:imgLayer>
                </a14:imgProps>
              </a:ext>
              <a:ext uri="{28A0092B-C50C-407E-A947-70E740481C1C}">
                <a14:useLocalDpi xmlns:a14="http://schemas.microsoft.com/office/drawing/2010/main" val="0"/>
              </a:ext>
            </a:extLst>
          </a:blip>
          <a:stretch>
            <a:fillRect/>
          </a:stretch>
        </p:blipFill>
        <p:spPr>
          <a:xfrm>
            <a:off x="6539875" y="-1"/>
            <a:ext cx="2604125" cy="1731465"/>
          </a:xfrm>
          <a:prstGeom prst="rect">
            <a:avLst/>
          </a:prstGeom>
        </p:spPr>
      </p:pic>
      <p:pic>
        <p:nvPicPr>
          <p:cNvPr id="3" name="Picture 2"/>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1000" contrast="-48000"/>
                    </a14:imgEffect>
                  </a14:imgLayer>
                </a14:imgProps>
              </a:ext>
              <a:ext uri="{28A0092B-C50C-407E-A947-70E740481C1C}">
                <a14:useLocalDpi xmlns:a14="http://schemas.microsoft.com/office/drawing/2010/main" val="0"/>
              </a:ext>
            </a:extLst>
          </a:blip>
          <a:stretch>
            <a:fillRect/>
          </a:stretch>
        </p:blipFill>
        <p:spPr>
          <a:xfrm>
            <a:off x="6539875" y="1692628"/>
            <a:ext cx="2611504" cy="1736372"/>
          </a:xfrm>
          <a:prstGeom prst="rect">
            <a:avLst/>
          </a:prstGeom>
        </p:spPr>
      </p:pic>
      <p:pic>
        <p:nvPicPr>
          <p:cNvPr id="4" name="Picture 3"/>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38000" contrast="-30000"/>
                    </a14:imgEffect>
                  </a14:imgLayer>
                </a14:imgProps>
              </a:ext>
              <a:ext uri="{28A0092B-C50C-407E-A947-70E740481C1C}">
                <a14:useLocalDpi xmlns:a14="http://schemas.microsoft.com/office/drawing/2010/main" val="0"/>
              </a:ext>
            </a:extLst>
          </a:blip>
          <a:stretch>
            <a:fillRect/>
          </a:stretch>
        </p:blipFill>
        <p:spPr>
          <a:xfrm>
            <a:off x="6534398" y="3417541"/>
            <a:ext cx="2604126" cy="1736084"/>
          </a:xfrm>
          <a:prstGeom prst="rect">
            <a:avLst/>
          </a:prstGeom>
        </p:spPr>
      </p:pic>
      <p:pic>
        <p:nvPicPr>
          <p:cNvPr id="5" name="Picture 4"/>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60000" contrast="-54000"/>
                    </a14:imgEffect>
                  </a14:imgLayer>
                </a14:imgProps>
              </a:ext>
              <a:ext uri="{28A0092B-C50C-407E-A947-70E740481C1C}">
                <a14:useLocalDpi xmlns:a14="http://schemas.microsoft.com/office/drawing/2010/main" val="0"/>
              </a:ext>
            </a:extLst>
          </a:blip>
          <a:stretch>
            <a:fillRect/>
          </a:stretch>
        </p:blipFill>
        <p:spPr>
          <a:xfrm>
            <a:off x="6577771" y="5132962"/>
            <a:ext cx="2587558" cy="1725038"/>
          </a:xfrm>
          <a:prstGeom prst="rect">
            <a:avLst/>
          </a:prstGeom>
        </p:spPr>
      </p:pic>
    </p:spTree>
    <p:extLst>
      <p:ext uri="{BB962C8B-B14F-4D97-AF65-F5344CB8AC3E}">
        <p14:creationId xmlns:p14="http://schemas.microsoft.com/office/powerpoint/2010/main" val="14616544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556792"/>
            <a:ext cx="7920880" cy="4536504"/>
          </a:xfrm>
        </p:spPr>
        <p:txBody>
          <a:bodyPr/>
          <a:lstStyle/>
          <a:p>
            <a:pPr algn="l"/>
            <a:r>
              <a:rPr lang="en-US" sz="1800" b="1" dirty="0">
                <a:solidFill>
                  <a:schemeClr val="tx1"/>
                </a:solidFill>
              </a:rPr>
              <a:t>Background</a:t>
            </a:r>
          </a:p>
          <a:p>
            <a:pPr algn="l"/>
            <a:endParaRPr lang="en-AU" sz="1800" b="1" dirty="0">
              <a:solidFill>
                <a:schemeClr val="tx1"/>
              </a:solidFill>
            </a:endParaRPr>
          </a:p>
          <a:p>
            <a:pPr marL="285750" indent="-285750" algn="l">
              <a:lnSpc>
                <a:spcPct val="150000"/>
              </a:lnSpc>
              <a:buFont typeface="Arial" panose="020B0604020202020204" pitchFamily="34" charset="0"/>
              <a:buChar char="•"/>
            </a:pPr>
            <a:r>
              <a:rPr lang="en-US" sz="1600" dirty="0">
                <a:solidFill>
                  <a:schemeClr val="tx1"/>
                </a:solidFill>
              </a:rPr>
              <a:t>The deceased had two children from her first marriage. She subsequently divorced her first husband.</a:t>
            </a:r>
          </a:p>
          <a:p>
            <a:pPr marL="285750" indent="-285750" algn="l">
              <a:lnSpc>
                <a:spcPct val="150000"/>
              </a:lnSpc>
              <a:buFont typeface="Arial" panose="020B0604020202020204" pitchFamily="34" charset="0"/>
              <a:buChar char="•"/>
            </a:pPr>
            <a:r>
              <a:rPr lang="en-US" sz="1600" dirty="0">
                <a:solidFill>
                  <a:schemeClr val="tx1"/>
                </a:solidFill>
              </a:rPr>
              <a:t>The deceased married her second husband. There were no children from her second marriage. </a:t>
            </a:r>
          </a:p>
          <a:p>
            <a:pPr marL="285750" indent="-285750" algn="l">
              <a:lnSpc>
                <a:spcPct val="150000"/>
              </a:lnSpc>
              <a:buFont typeface="Arial" panose="020B0604020202020204" pitchFamily="34" charset="0"/>
              <a:buChar char="•"/>
            </a:pPr>
            <a:r>
              <a:rPr lang="en-US" sz="1600" dirty="0">
                <a:solidFill>
                  <a:schemeClr val="tx1"/>
                </a:solidFill>
              </a:rPr>
              <a:t>In March 2016 the deceased was scheduled to have surgery after being diagnosed with cancer. On 21 March 2016, in the lead up to the surgery the deceased typed a purported Will on her computer, printed it and signed it in front of her second husband.  </a:t>
            </a:r>
          </a:p>
          <a:p>
            <a:pPr marL="285750" indent="-285750" algn="l">
              <a:lnSpc>
                <a:spcPct val="150000"/>
              </a:lnSpc>
              <a:buFont typeface="Arial" panose="020B0604020202020204" pitchFamily="34" charset="0"/>
              <a:buChar char="•"/>
            </a:pPr>
            <a:r>
              <a:rPr lang="en-US" sz="1600" dirty="0">
                <a:solidFill>
                  <a:schemeClr val="tx1"/>
                </a:solidFill>
              </a:rPr>
              <a:t>The deceased had not made any Wills prior to  21 March 2016.</a:t>
            </a:r>
          </a:p>
          <a:p>
            <a:pPr marL="285750" indent="-285750" algn="l">
              <a:lnSpc>
                <a:spcPct val="150000"/>
              </a:lnSpc>
              <a:buFont typeface="Arial" panose="020B0604020202020204" pitchFamily="34" charset="0"/>
              <a:buChar char="•"/>
            </a:pPr>
            <a:r>
              <a:rPr lang="en-US" sz="1600" dirty="0">
                <a:solidFill>
                  <a:schemeClr val="tx1"/>
                </a:solidFill>
              </a:rPr>
              <a:t>On 11 July 2016 the deceased passed away.</a:t>
            </a:r>
          </a:p>
          <a:p>
            <a:pPr marL="285750" indent="-285750" algn="l">
              <a:lnSpc>
                <a:spcPct val="150000"/>
              </a:lnSpc>
              <a:buFont typeface="Arial" panose="020B0604020202020204" pitchFamily="34" charset="0"/>
              <a:buChar char="•"/>
            </a:pPr>
            <a:r>
              <a:rPr lang="en-US" sz="1600" dirty="0">
                <a:solidFill>
                  <a:schemeClr val="tx1"/>
                </a:solidFill>
              </a:rPr>
              <a:t>New Way Lawyers was engaged to act on behalf of the deceased’s second husband.</a:t>
            </a:r>
          </a:p>
          <a:p>
            <a:pPr marL="742950" lvl="1"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Tree>
    <p:extLst>
      <p:ext uri="{BB962C8B-B14F-4D97-AF65-F5344CB8AC3E}">
        <p14:creationId xmlns:p14="http://schemas.microsoft.com/office/powerpoint/2010/main" val="2567800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387260"/>
            <a:ext cx="7920880" cy="5354108"/>
          </a:xfrm>
        </p:spPr>
        <p:txBody>
          <a:bodyPr/>
          <a:lstStyle/>
          <a:p>
            <a:pPr algn="l"/>
            <a:endParaRPr lang="en-US" sz="1800" b="1" dirty="0">
              <a:solidFill>
                <a:schemeClr val="tx1"/>
              </a:solidFill>
            </a:endParaRPr>
          </a:p>
          <a:p>
            <a:pPr algn="l"/>
            <a:r>
              <a:rPr lang="en-US" sz="1800" b="1" dirty="0">
                <a:solidFill>
                  <a:schemeClr val="tx1"/>
                </a:solidFill>
              </a:rPr>
              <a:t>Background</a:t>
            </a:r>
          </a:p>
          <a:p>
            <a:pPr algn="l"/>
            <a:endParaRPr lang="en-US" sz="1800" b="1" dirty="0">
              <a:solidFill>
                <a:schemeClr val="tx1"/>
              </a:solidFill>
            </a:endParaRPr>
          </a:p>
          <a:p>
            <a:pPr marL="285750" indent="-285750" algn="l">
              <a:buFont typeface="Arial" panose="020B0604020202020204" pitchFamily="34" charset="0"/>
              <a:buChar char="•"/>
            </a:pPr>
            <a:r>
              <a:rPr lang="en-US" sz="1800" dirty="0">
                <a:solidFill>
                  <a:schemeClr val="tx1"/>
                </a:solidFill>
              </a:rPr>
              <a:t>The deceased made a professional Will using the services of a lawyer on 25 October 1999. </a:t>
            </a:r>
          </a:p>
          <a:p>
            <a:pPr marL="285750" indent="-285750" algn="l">
              <a:buFont typeface="Arial" panose="020B0604020202020204" pitchFamily="34" charset="0"/>
              <a:buChar char="•"/>
            </a:pPr>
            <a:r>
              <a:rPr lang="en-US" sz="1800" dirty="0">
                <a:solidFill>
                  <a:schemeClr val="tx1"/>
                </a:solidFill>
              </a:rPr>
              <a:t>On 17 April 2002 the deceased made a codicil to the Will dated 25 October 1999, the effect of the codicil was simply to update the address of the deceased and to correct the spelling of the name of the deceased’s step daughter. The codicil did not change the substantive provisions of the Will.</a:t>
            </a:r>
          </a:p>
          <a:p>
            <a:pPr marL="285750" indent="-285750" algn="l">
              <a:buFont typeface="Arial" panose="020B0604020202020204" pitchFamily="34" charset="0"/>
              <a:buChar char="•"/>
            </a:pPr>
            <a:r>
              <a:rPr lang="en-US" sz="1800" dirty="0">
                <a:solidFill>
                  <a:schemeClr val="tx1"/>
                </a:solidFill>
              </a:rPr>
              <a:t>The deceased passed away on 29 September 2014.</a:t>
            </a:r>
          </a:p>
          <a:p>
            <a:pPr marL="285750" indent="-285750" algn="l">
              <a:buFont typeface="Arial" panose="020B0604020202020204" pitchFamily="34" charset="0"/>
              <a:buChar char="•"/>
            </a:pPr>
            <a:r>
              <a:rPr lang="en-US" sz="1800" dirty="0">
                <a:solidFill>
                  <a:schemeClr val="tx1"/>
                </a:solidFill>
              </a:rPr>
              <a:t>Sometime between 25 October 1999 and 29 September 2014 a number of redactions and handwritten amendments were made to the Original Will of the deceased dated 25 October 1999. </a:t>
            </a:r>
          </a:p>
          <a:p>
            <a:pPr marL="285750" indent="-285750" algn="l">
              <a:buFont typeface="Arial" panose="020B0604020202020204" pitchFamily="34" charset="0"/>
              <a:buChar char="•"/>
            </a:pPr>
            <a:r>
              <a:rPr lang="en-US" sz="1800" dirty="0">
                <a:solidFill>
                  <a:schemeClr val="tx1"/>
                </a:solidFill>
              </a:rPr>
              <a:t>At the time of the death the original codicil dated 17 April 2002 could not be found – only a copy could be found.</a:t>
            </a:r>
          </a:p>
          <a:p>
            <a:pPr marL="285750" indent="-285750" algn="l">
              <a:buFont typeface="Arial" panose="020B0604020202020204" pitchFamily="34" charset="0"/>
              <a:buChar char="•"/>
            </a:pPr>
            <a:r>
              <a:rPr lang="en-US" sz="1800" dirty="0">
                <a:solidFill>
                  <a:schemeClr val="tx1"/>
                </a:solidFill>
              </a:rPr>
              <a:t>New Way Lawyers was engaged to act on behalf of the executors of the Will.</a:t>
            </a:r>
            <a:endParaRPr lang="en-AU" sz="1800" dirty="0">
              <a:solidFill>
                <a:schemeClr val="tx1"/>
              </a:solidFill>
            </a:endParaRPr>
          </a:p>
          <a:p>
            <a:pPr marL="285750" indent="-285750" algn="l">
              <a:buFont typeface="Arial" panose="020B0604020202020204" pitchFamily="34" charset="0"/>
              <a:buChar char="•"/>
            </a:pPr>
            <a:endParaRPr lang="en-US" sz="1800" dirty="0">
              <a:solidFill>
                <a:schemeClr val="tx1"/>
              </a:solidFill>
            </a:endParaRPr>
          </a:p>
          <a:p>
            <a:r>
              <a:rPr lang="en-AU" b="1" dirty="0"/>
              <a:t> </a:t>
            </a:r>
            <a:endParaRPr lang="en-AU" dirty="0"/>
          </a:p>
          <a:p>
            <a:pPr marL="285750"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Tree>
    <p:extLst>
      <p:ext uri="{BB962C8B-B14F-4D97-AF65-F5344CB8AC3E}">
        <p14:creationId xmlns:p14="http://schemas.microsoft.com/office/powerpoint/2010/main" val="1322391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4E22272-B83D-444C-89A5-9BEB1B2B5126}"/>
              </a:ext>
            </a:extLst>
          </p:cNvPr>
          <p:cNvPicPr>
            <a:picLocks noChangeAspect="1"/>
          </p:cNvPicPr>
          <p:nvPr/>
        </p:nvPicPr>
        <p:blipFill rotWithShape="1">
          <a:blip r:embed="rId2"/>
          <a:srcRect r="39488" b="16841"/>
          <a:stretch/>
        </p:blipFill>
        <p:spPr>
          <a:xfrm>
            <a:off x="1415058" y="1988840"/>
            <a:ext cx="5533206" cy="4752528"/>
          </a:xfrm>
          <a:prstGeom prst="rect">
            <a:avLst/>
          </a:prstGeom>
        </p:spPr>
      </p:pic>
      <p:sp>
        <p:nvSpPr>
          <p:cNvPr id="2" name="Subtitle 1"/>
          <p:cNvSpPr>
            <a:spLocks noGrp="1"/>
          </p:cNvSpPr>
          <p:nvPr>
            <p:ph type="subTitle" idx="1"/>
          </p:nvPr>
        </p:nvSpPr>
        <p:spPr>
          <a:xfrm>
            <a:off x="683568" y="1387260"/>
            <a:ext cx="7920880" cy="5354108"/>
          </a:xfrm>
        </p:spPr>
        <p:txBody>
          <a:bodyPr/>
          <a:lstStyle/>
          <a:p>
            <a:pPr algn="l"/>
            <a:r>
              <a:rPr lang="en-US" sz="1800" b="1" dirty="0">
                <a:solidFill>
                  <a:schemeClr val="tx1"/>
                </a:solidFill>
              </a:rPr>
              <a:t>Amended Will</a:t>
            </a:r>
          </a:p>
          <a:p>
            <a:pPr algn="l"/>
            <a:endParaRPr lang="en-US" sz="1800" b="1" dirty="0">
              <a:solidFill>
                <a:schemeClr val="tx1"/>
              </a:solidFill>
            </a:endParaRPr>
          </a:p>
          <a:p>
            <a:pPr algn="l"/>
            <a:r>
              <a:rPr lang="en-US" sz="1800" dirty="0">
                <a:solidFill>
                  <a:schemeClr val="tx1"/>
                </a:solidFill>
              </a:rPr>
              <a:t> </a:t>
            </a:r>
          </a:p>
          <a:p>
            <a:r>
              <a:rPr lang="en-AU" b="1" dirty="0"/>
              <a:t> </a:t>
            </a:r>
            <a:endParaRPr lang="en-AU" dirty="0"/>
          </a:p>
          <a:p>
            <a:pPr marL="285750"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3" cstate="print"/>
          <a:srcRect/>
          <a:stretch>
            <a:fillRect/>
          </a:stretch>
        </p:blipFill>
        <p:spPr bwMode="auto">
          <a:xfrm>
            <a:off x="2843808" y="260648"/>
            <a:ext cx="3143250" cy="1096962"/>
          </a:xfrm>
          <a:prstGeom prst="rect">
            <a:avLst/>
          </a:prstGeom>
          <a:noFill/>
          <a:ln w="9525">
            <a:noFill/>
            <a:miter lim="800000"/>
            <a:headEnd/>
            <a:tailEnd/>
          </a:ln>
        </p:spPr>
      </p:pic>
      <p:sp>
        <p:nvSpPr>
          <p:cNvPr id="9" name="Rectangle 8">
            <a:extLst>
              <a:ext uri="{FF2B5EF4-FFF2-40B4-BE49-F238E27FC236}">
                <a16:creationId xmlns:a16="http://schemas.microsoft.com/office/drawing/2014/main" id="{0616F6FC-DF81-4076-8806-FD64026DDCF8}"/>
              </a:ext>
            </a:extLst>
          </p:cNvPr>
          <p:cNvSpPr/>
          <p:nvPr/>
        </p:nvSpPr>
        <p:spPr>
          <a:xfrm>
            <a:off x="2123728" y="3645025"/>
            <a:ext cx="228575" cy="10011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9FEB6481-6597-4566-856A-F5A4F8C18A3D}"/>
              </a:ext>
            </a:extLst>
          </p:cNvPr>
          <p:cNvSpPr txBox="1"/>
          <p:nvPr/>
        </p:nvSpPr>
        <p:spPr>
          <a:xfrm>
            <a:off x="6444208" y="3566943"/>
            <a:ext cx="2160240" cy="861774"/>
          </a:xfrm>
          <a:prstGeom prst="rect">
            <a:avLst/>
          </a:prstGeom>
          <a:solidFill>
            <a:srgbClr val="FFFF00"/>
          </a:solidFill>
        </p:spPr>
        <p:txBody>
          <a:bodyPr wrap="square" rtlCol="0">
            <a:spAutoFit/>
          </a:bodyPr>
          <a:lstStyle/>
          <a:p>
            <a:r>
              <a:rPr lang="en-US" dirty="0"/>
              <a:t>Deceased</a:t>
            </a:r>
            <a:r>
              <a:rPr lang="en-US" sz="1600" dirty="0"/>
              <a:t> blacked out one of the named executors</a:t>
            </a:r>
            <a:endParaRPr lang="en-AU" dirty="0"/>
          </a:p>
        </p:txBody>
      </p:sp>
      <p:cxnSp>
        <p:nvCxnSpPr>
          <p:cNvPr id="12" name="Straight Arrow Connector 11">
            <a:extLst>
              <a:ext uri="{FF2B5EF4-FFF2-40B4-BE49-F238E27FC236}">
                <a16:creationId xmlns:a16="http://schemas.microsoft.com/office/drawing/2014/main" id="{2D33EFDE-F7CB-48A2-9079-F15EDFF992A3}"/>
              </a:ext>
            </a:extLst>
          </p:cNvPr>
          <p:cNvCxnSpPr>
            <a:cxnSpLocks/>
          </p:cNvCxnSpPr>
          <p:nvPr/>
        </p:nvCxnSpPr>
        <p:spPr>
          <a:xfrm flipH="1" flipV="1">
            <a:off x="6090442" y="3645025"/>
            <a:ext cx="353766" cy="1001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BDD12B7B-230F-4EFA-8F8A-B145D47A5274}"/>
              </a:ext>
            </a:extLst>
          </p:cNvPr>
          <p:cNvSpPr txBox="1"/>
          <p:nvPr/>
        </p:nvSpPr>
        <p:spPr>
          <a:xfrm>
            <a:off x="6444208" y="5001419"/>
            <a:ext cx="2160240" cy="923330"/>
          </a:xfrm>
          <a:prstGeom prst="rect">
            <a:avLst/>
          </a:prstGeom>
          <a:solidFill>
            <a:srgbClr val="FFFF00"/>
          </a:solidFill>
        </p:spPr>
        <p:txBody>
          <a:bodyPr wrap="square" rtlCol="0">
            <a:spAutoFit/>
          </a:bodyPr>
          <a:lstStyle/>
          <a:p>
            <a:r>
              <a:rPr lang="en-US" dirty="0"/>
              <a:t>Deceased underlined parts of the Will</a:t>
            </a:r>
            <a:endParaRPr lang="en-AU" dirty="0"/>
          </a:p>
        </p:txBody>
      </p:sp>
      <p:cxnSp>
        <p:nvCxnSpPr>
          <p:cNvPr id="20" name="Straight Arrow Connector 19">
            <a:extLst>
              <a:ext uri="{FF2B5EF4-FFF2-40B4-BE49-F238E27FC236}">
                <a16:creationId xmlns:a16="http://schemas.microsoft.com/office/drawing/2014/main" id="{C777ABD7-9E33-40CC-9024-BB3112197119}"/>
              </a:ext>
            </a:extLst>
          </p:cNvPr>
          <p:cNvCxnSpPr>
            <a:cxnSpLocks/>
          </p:cNvCxnSpPr>
          <p:nvPr/>
        </p:nvCxnSpPr>
        <p:spPr>
          <a:xfrm flipH="1" flipV="1">
            <a:off x="6022431" y="5554837"/>
            <a:ext cx="421777" cy="1513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90579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9A7C52-202C-4453-9A03-D097BC4E035A}"/>
              </a:ext>
            </a:extLst>
          </p:cNvPr>
          <p:cNvPicPr>
            <a:picLocks noChangeAspect="1"/>
          </p:cNvPicPr>
          <p:nvPr/>
        </p:nvPicPr>
        <p:blipFill rotWithShape="1">
          <a:blip r:embed="rId2"/>
          <a:srcRect r="42913" b="14670"/>
          <a:stretch/>
        </p:blipFill>
        <p:spPr>
          <a:xfrm>
            <a:off x="1584175" y="1864750"/>
            <a:ext cx="5220073" cy="4876618"/>
          </a:xfrm>
          <a:prstGeom prst="rect">
            <a:avLst/>
          </a:prstGeom>
        </p:spPr>
      </p:pic>
      <p:sp>
        <p:nvSpPr>
          <p:cNvPr id="2" name="Subtitle 1"/>
          <p:cNvSpPr>
            <a:spLocks noGrp="1"/>
          </p:cNvSpPr>
          <p:nvPr>
            <p:ph type="subTitle" idx="1"/>
          </p:nvPr>
        </p:nvSpPr>
        <p:spPr>
          <a:xfrm>
            <a:off x="683568" y="1387260"/>
            <a:ext cx="7920880" cy="5354108"/>
          </a:xfrm>
        </p:spPr>
        <p:txBody>
          <a:bodyPr/>
          <a:lstStyle/>
          <a:p>
            <a:pPr algn="l"/>
            <a:r>
              <a:rPr lang="en-US" sz="1800" b="1" dirty="0">
                <a:solidFill>
                  <a:schemeClr val="tx1"/>
                </a:solidFill>
              </a:rPr>
              <a:t>Amended Will</a:t>
            </a:r>
          </a:p>
          <a:p>
            <a:pPr algn="l"/>
            <a:endParaRPr lang="en-US" sz="1800" b="1" dirty="0">
              <a:solidFill>
                <a:schemeClr val="tx1"/>
              </a:solidFill>
            </a:endParaRPr>
          </a:p>
          <a:p>
            <a:pPr algn="l"/>
            <a:r>
              <a:rPr lang="en-US" sz="1800" dirty="0">
                <a:solidFill>
                  <a:schemeClr val="tx1"/>
                </a:solidFill>
              </a:rPr>
              <a:t> </a:t>
            </a:r>
          </a:p>
          <a:p>
            <a:r>
              <a:rPr lang="en-AU" b="1" dirty="0"/>
              <a:t> </a:t>
            </a:r>
            <a:endParaRPr lang="en-AU" dirty="0"/>
          </a:p>
          <a:p>
            <a:pPr marL="285750"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3" cstate="print"/>
          <a:srcRect/>
          <a:stretch>
            <a:fillRect/>
          </a:stretch>
        </p:blipFill>
        <p:spPr bwMode="auto">
          <a:xfrm>
            <a:off x="2843808" y="260648"/>
            <a:ext cx="3143250" cy="1096962"/>
          </a:xfrm>
          <a:prstGeom prst="rect">
            <a:avLst/>
          </a:prstGeom>
          <a:noFill/>
          <a:ln w="9525">
            <a:noFill/>
            <a:miter lim="800000"/>
            <a:headEnd/>
            <a:tailEnd/>
          </a:ln>
        </p:spPr>
      </p:pic>
      <p:sp>
        <p:nvSpPr>
          <p:cNvPr id="15" name="Rectangle 14">
            <a:extLst>
              <a:ext uri="{FF2B5EF4-FFF2-40B4-BE49-F238E27FC236}">
                <a16:creationId xmlns:a16="http://schemas.microsoft.com/office/drawing/2014/main" id="{CEDE434F-36B0-4EC4-A6A1-A71E25FEA00A}"/>
              </a:ext>
            </a:extLst>
          </p:cNvPr>
          <p:cNvSpPr/>
          <p:nvPr/>
        </p:nvSpPr>
        <p:spPr>
          <a:xfrm>
            <a:off x="4499992" y="4897321"/>
            <a:ext cx="936104" cy="852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E66C940F-8763-43AB-A921-C7194946F968}"/>
              </a:ext>
            </a:extLst>
          </p:cNvPr>
          <p:cNvSpPr txBox="1"/>
          <p:nvPr/>
        </p:nvSpPr>
        <p:spPr>
          <a:xfrm>
            <a:off x="6584734" y="4509067"/>
            <a:ext cx="2160240" cy="861774"/>
          </a:xfrm>
          <a:prstGeom prst="rect">
            <a:avLst/>
          </a:prstGeom>
          <a:solidFill>
            <a:srgbClr val="FFFF00"/>
          </a:solidFill>
        </p:spPr>
        <p:txBody>
          <a:bodyPr wrap="square" rtlCol="0">
            <a:spAutoFit/>
          </a:bodyPr>
          <a:lstStyle/>
          <a:p>
            <a:r>
              <a:rPr lang="en-US" dirty="0"/>
              <a:t>Deceased</a:t>
            </a:r>
            <a:r>
              <a:rPr lang="en-US" sz="1600" dirty="0"/>
              <a:t> blacked out one of the named beneficiaries</a:t>
            </a:r>
            <a:endParaRPr lang="en-AU" dirty="0"/>
          </a:p>
        </p:txBody>
      </p:sp>
      <p:cxnSp>
        <p:nvCxnSpPr>
          <p:cNvPr id="18" name="Straight Arrow Connector 17">
            <a:extLst>
              <a:ext uri="{FF2B5EF4-FFF2-40B4-BE49-F238E27FC236}">
                <a16:creationId xmlns:a16="http://schemas.microsoft.com/office/drawing/2014/main" id="{18A00674-70C7-4BD1-8CB9-B41940CFC817}"/>
              </a:ext>
            </a:extLst>
          </p:cNvPr>
          <p:cNvCxnSpPr/>
          <p:nvPr/>
        </p:nvCxnSpPr>
        <p:spPr>
          <a:xfrm flipH="1">
            <a:off x="5436096" y="4797152"/>
            <a:ext cx="11521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36025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9FFEE3-2600-4BA2-8B3B-26D3A8487725}"/>
              </a:ext>
            </a:extLst>
          </p:cNvPr>
          <p:cNvPicPr>
            <a:picLocks noChangeAspect="1"/>
          </p:cNvPicPr>
          <p:nvPr/>
        </p:nvPicPr>
        <p:blipFill rotWithShape="1">
          <a:blip r:embed="rId2"/>
          <a:srcRect r="50000" b="22281"/>
          <a:stretch/>
        </p:blipFill>
        <p:spPr>
          <a:xfrm>
            <a:off x="2129433" y="1843476"/>
            <a:ext cx="4572000" cy="4441676"/>
          </a:xfrm>
          <a:prstGeom prst="rect">
            <a:avLst/>
          </a:prstGeom>
        </p:spPr>
      </p:pic>
      <p:sp>
        <p:nvSpPr>
          <p:cNvPr id="2" name="Subtitle 1"/>
          <p:cNvSpPr>
            <a:spLocks noGrp="1"/>
          </p:cNvSpPr>
          <p:nvPr>
            <p:ph type="subTitle" idx="1"/>
          </p:nvPr>
        </p:nvSpPr>
        <p:spPr>
          <a:xfrm>
            <a:off x="683568" y="1387260"/>
            <a:ext cx="7920880" cy="5354108"/>
          </a:xfrm>
        </p:spPr>
        <p:txBody>
          <a:bodyPr/>
          <a:lstStyle/>
          <a:p>
            <a:pPr algn="l"/>
            <a:r>
              <a:rPr lang="en-US" sz="1800" b="1" dirty="0">
                <a:solidFill>
                  <a:schemeClr val="tx1"/>
                </a:solidFill>
              </a:rPr>
              <a:t>Amended Will</a:t>
            </a:r>
          </a:p>
          <a:p>
            <a:pPr algn="l"/>
            <a:endParaRPr lang="en-US" sz="1800" b="1" dirty="0">
              <a:solidFill>
                <a:schemeClr val="tx1"/>
              </a:solidFill>
            </a:endParaRPr>
          </a:p>
          <a:p>
            <a:pPr algn="l"/>
            <a:r>
              <a:rPr lang="en-US" sz="1800" dirty="0">
                <a:solidFill>
                  <a:schemeClr val="tx1"/>
                </a:solidFill>
              </a:rPr>
              <a:t> </a:t>
            </a:r>
          </a:p>
          <a:p>
            <a:r>
              <a:rPr lang="en-AU" b="1" dirty="0"/>
              <a:t> </a:t>
            </a:r>
            <a:endParaRPr lang="en-AU" dirty="0"/>
          </a:p>
          <a:p>
            <a:pPr marL="285750"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3" cstate="print"/>
          <a:srcRect/>
          <a:stretch>
            <a:fillRect/>
          </a:stretch>
        </p:blipFill>
        <p:spPr bwMode="auto">
          <a:xfrm>
            <a:off x="2843808" y="260648"/>
            <a:ext cx="3143250" cy="1096962"/>
          </a:xfrm>
          <a:prstGeom prst="rect">
            <a:avLst/>
          </a:prstGeom>
          <a:noFill/>
          <a:ln w="9525">
            <a:noFill/>
            <a:miter lim="800000"/>
            <a:headEnd/>
            <a:tailEnd/>
          </a:ln>
        </p:spPr>
      </p:pic>
    </p:spTree>
    <p:extLst>
      <p:ext uri="{BB962C8B-B14F-4D97-AF65-F5344CB8AC3E}">
        <p14:creationId xmlns:p14="http://schemas.microsoft.com/office/powerpoint/2010/main" val="1098309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465535"/>
            <a:ext cx="7920880" cy="4536504"/>
          </a:xfrm>
        </p:spPr>
        <p:txBody>
          <a:bodyPr/>
          <a:lstStyle/>
          <a:p>
            <a:pPr algn="l"/>
            <a:r>
              <a:rPr lang="en-US" sz="1800" b="1" dirty="0">
                <a:solidFill>
                  <a:schemeClr val="tx1"/>
                </a:solidFill>
              </a:rPr>
              <a:t>What was the process for obtaining a Grant of Representation</a:t>
            </a:r>
          </a:p>
          <a:p>
            <a:pPr algn="l"/>
            <a:endParaRPr lang="en-AU" sz="1800" b="1" dirty="0">
              <a:solidFill>
                <a:schemeClr val="tx1"/>
              </a:solidFill>
            </a:endParaRPr>
          </a:p>
          <a:p>
            <a:pPr marL="342900" indent="-342900" algn="l">
              <a:buAutoNum type="arabicPeriod"/>
            </a:pPr>
            <a:r>
              <a:rPr lang="en-US" sz="1600" dirty="0">
                <a:solidFill>
                  <a:schemeClr val="tx1"/>
                </a:solidFill>
              </a:rPr>
              <a:t>Obtaining a copy of the original Will (which had not been amended) to show the nature of the amendments that had been made to the Will</a:t>
            </a:r>
          </a:p>
          <a:p>
            <a:pPr marL="342900" indent="-342900" algn="l">
              <a:buAutoNum type="arabicPeriod"/>
            </a:pPr>
            <a:endParaRPr lang="en-US" sz="1600" dirty="0">
              <a:solidFill>
                <a:schemeClr val="tx1"/>
              </a:solidFill>
            </a:endParaRPr>
          </a:p>
          <a:p>
            <a:pPr marL="342900" indent="-342900" algn="l">
              <a:buAutoNum type="arabicPeriod"/>
            </a:pPr>
            <a:endParaRPr lang="en-US" sz="1600" dirty="0">
              <a:solidFill>
                <a:schemeClr val="tx1"/>
              </a:solidFill>
            </a:endParaRPr>
          </a:p>
          <a:p>
            <a:pPr marL="342900" indent="-342900" algn="l">
              <a:buAutoNum type="arabicPeriod"/>
            </a:pPr>
            <a:r>
              <a:rPr lang="en-US" sz="1600" dirty="0">
                <a:solidFill>
                  <a:schemeClr val="tx1"/>
                </a:solidFill>
              </a:rPr>
              <a:t>Renunciation of executor obtained</a:t>
            </a:r>
          </a:p>
          <a:p>
            <a:pPr lvl="1" algn="l"/>
            <a:r>
              <a:rPr lang="en-US" sz="1600" dirty="0">
                <a:solidFill>
                  <a:schemeClr val="bg1">
                    <a:lumMod val="50000"/>
                  </a:schemeClr>
                </a:solidFill>
              </a:rPr>
              <a:t>	Renunciation of executor obtained who had been struck out of Will by deceased 	(executor consented to renunciation)</a:t>
            </a:r>
            <a:endParaRPr lang="en-US" sz="1600" dirty="0">
              <a:solidFill>
                <a:schemeClr val="tx1"/>
              </a:solidFill>
            </a:endParaRPr>
          </a:p>
          <a:p>
            <a:pPr algn="l"/>
            <a:endParaRPr lang="en-US" sz="1600" dirty="0">
              <a:solidFill>
                <a:schemeClr val="tx1"/>
              </a:solidFill>
            </a:endParaRPr>
          </a:p>
          <a:p>
            <a:pPr lvl="0" algn="l"/>
            <a:endParaRPr lang="en-US" sz="1600" dirty="0"/>
          </a:p>
          <a:p>
            <a:pPr lvl="0" algn="l"/>
            <a:r>
              <a:rPr lang="en-US" sz="1600" dirty="0"/>
              <a:t>		</a:t>
            </a:r>
            <a:endParaRPr lang="en-AU" sz="1600" dirty="0"/>
          </a:p>
          <a:p>
            <a:pPr lvl="0" algn="l"/>
            <a:endParaRPr lang="en-AU" sz="1600" dirty="0"/>
          </a:p>
          <a:p>
            <a:pPr lvl="0" algn="l"/>
            <a:endParaRPr lang="en-US" sz="1600" dirty="0"/>
          </a:p>
          <a:p>
            <a:pPr lvl="0" algn="l"/>
            <a:endParaRPr lang="en-AU" sz="1600" dirty="0"/>
          </a:p>
          <a:p>
            <a:pPr lvl="0" algn="l"/>
            <a:r>
              <a:rPr lang="en-US" sz="1600" dirty="0">
                <a:solidFill>
                  <a:schemeClr val="tx1"/>
                </a:solidFill>
              </a:rPr>
              <a:t>	</a:t>
            </a:r>
            <a:endParaRPr lang="en-AU" sz="1600" dirty="0">
              <a:solidFill>
                <a:schemeClr val="tx1"/>
              </a:solidFill>
            </a:endParaRPr>
          </a:p>
          <a:p>
            <a:pPr lvl="0"/>
            <a:r>
              <a:rPr lang="en-US" sz="1600" dirty="0"/>
              <a:t>	          </a:t>
            </a:r>
            <a:endParaRPr lang="en-US" sz="1600" dirty="0">
              <a:solidFill>
                <a:schemeClr val="tx1"/>
              </a:solidFill>
            </a:endParaRPr>
          </a:p>
          <a:p>
            <a:pPr marL="742950" lvl="1"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cxnSp>
        <p:nvCxnSpPr>
          <p:cNvPr id="4" name="Straight Arrow Connector 3">
            <a:extLst>
              <a:ext uri="{FF2B5EF4-FFF2-40B4-BE49-F238E27FC236}">
                <a16:creationId xmlns:a16="http://schemas.microsoft.com/office/drawing/2014/main" id="{92BEF119-3605-41DB-9A10-4D18EB694660}"/>
              </a:ext>
            </a:extLst>
          </p:cNvPr>
          <p:cNvCxnSpPr/>
          <p:nvPr/>
        </p:nvCxnSpPr>
        <p:spPr>
          <a:xfrm>
            <a:off x="4139952" y="2708920"/>
            <a:ext cx="0" cy="5040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255351B1-AF24-4BA8-8F89-D2B451968983}"/>
              </a:ext>
            </a:extLst>
          </p:cNvPr>
          <p:cNvCxnSpPr/>
          <p:nvPr/>
        </p:nvCxnSpPr>
        <p:spPr>
          <a:xfrm>
            <a:off x="4141537" y="4149080"/>
            <a:ext cx="0" cy="5040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267816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11560" y="1446278"/>
            <a:ext cx="7920880" cy="4536504"/>
          </a:xfrm>
        </p:spPr>
        <p:txBody>
          <a:bodyPr/>
          <a:lstStyle/>
          <a:p>
            <a:pPr algn="l"/>
            <a:r>
              <a:rPr lang="en-US" sz="1800" b="1" dirty="0">
                <a:solidFill>
                  <a:schemeClr val="tx1"/>
                </a:solidFill>
              </a:rPr>
              <a:t>What was the process for obtaining a Grant of Representation</a:t>
            </a:r>
          </a:p>
          <a:p>
            <a:pPr algn="l"/>
            <a:endParaRPr lang="en-US" sz="1800" b="1" dirty="0">
              <a:solidFill>
                <a:schemeClr val="tx1"/>
              </a:solidFill>
            </a:endParaRPr>
          </a:p>
          <a:p>
            <a:pPr algn="l"/>
            <a:r>
              <a:rPr lang="en-US" sz="1800" dirty="0">
                <a:solidFill>
                  <a:schemeClr val="tx1"/>
                </a:solidFill>
              </a:rPr>
              <a:t>3. Application for Grant of Probate</a:t>
            </a:r>
          </a:p>
          <a:p>
            <a:pPr algn="l"/>
            <a:r>
              <a:rPr lang="en-US" sz="1800" dirty="0">
                <a:solidFill>
                  <a:schemeClr val="tx1"/>
                </a:solidFill>
              </a:rPr>
              <a:t>	</a:t>
            </a:r>
            <a:r>
              <a:rPr lang="en-AU" sz="1800" dirty="0"/>
              <a:t>Form 101 – Application for Probate;</a:t>
            </a:r>
          </a:p>
          <a:p>
            <a:pPr lvl="0" algn="l"/>
            <a:r>
              <a:rPr lang="en-AU" sz="1800" dirty="0"/>
              <a:t>	Form 105 – Affidavit of the Applicant and Exhibit A (copy of will dated 25 	October 1999 and copy of codicil dated 17 April 2002 ), Exhibit B 	(certificate of death), Exhibit C (copy of marriage certificate); Exhibit D 	(copy of drivers licence of deceased);</a:t>
            </a:r>
          </a:p>
          <a:p>
            <a:pPr lvl="0" algn="l"/>
            <a:r>
              <a:rPr lang="en-AU" sz="1800" dirty="0"/>
              <a:t>	Form 111 – Affidavit of Plight and Condition (the Affidavit included a 	lengthy description of the circumstances surrounding the amendments 	made to the Will);</a:t>
            </a:r>
          </a:p>
          <a:p>
            <a:pPr lvl="0" algn="l"/>
            <a:r>
              <a:rPr lang="en-AU" sz="1800" dirty="0"/>
              <a:t>	Form 104 – Affidavit of Publication and Service, including Exhibit A 	(Notice of intention to apply for a grant).</a:t>
            </a:r>
          </a:p>
          <a:p>
            <a:pPr algn="l"/>
            <a:endParaRPr lang="en-AU" sz="1800" b="1" dirty="0">
              <a:solidFill>
                <a:schemeClr val="tx1"/>
              </a:solidFill>
            </a:endParaRPr>
          </a:p>
          <a:p>
            <a:pPr algn="l"/>
            <a:endParaRPr lang="en-US" sz="1600" dirty="0">
              <a:solidFill>
                <a:schemeClr val="tx1"/>
              </a:solidFill>
            </a:endParaRPr>
          </a:p>
          <a:p>
            <a:pPr lvl="0" algn="l"/>
            <a:endParaRPr lang="en-US" sz="1600" dirty="0"/>
          </a:p>
          <a:p>
            <a:pPr lvl="0" algn="l"/>
            <a:r>
              <a:rPr lang="en-US" sz="1600" dirty="0"/>
              <a:t>		</a:t>
            </a:r>
            <a:endParaRPr lang="en-AU" sz="1600" dirty="0"/>
          </a:p>
          <a:p>
            <a:pPr lvl="0" algn="l"/>
            <a:endParaRPr lang="en-AU" sz="1600" dirty="0"/>
          </a:p>
          <a:p>
            <a:pPr lvl="0" algn="l"/>
            <a:endParaRPr lang="en-US" sz="1600" dirty="0"/>
          </a:p>
          <a:p>
            <a:pPr lvl="0" algn="l"/>
            <a:endParaRPr lang="en-AU" sz="1600" dirty="0"/>
          </a:p>
          <a:p>
            <a:pPr lvl="0" algn="l"/>
            <a:r>
              <a:rPr lang="en-US" sz="1600" dirty="0">
                <a:solidFill>
                  <a:schemeClr val="tx1"/>
                </a:solidFill>
              </a:rPr>
              <a:t>	</a:t>
            </a:r>
            <a:endParaRPr lang="en-AU" sz="1600" dirty="0">
              <a:solidFill>
                <a:schemeClr val="tx1"/>
              </a:solidFill>
            </a:endParaRPr>
          </a:p>
          <a:p>
            <a:pPr lvl="0"/>
            <a:r>
              <a:rPr lang="en-US" sz="1600" dirty="0"/>
              <a:t>	          </a:t>
            </a:r>
            <a:endParaRPr lang="en-US" sz="1600" dirty="0">
              <a:solidFill>
                <a:schemeClr val="tx1"/>
              </a:solidFill>
            </a:endParaRPr>
          </a:p>
          <a:p>
            <a:pPr marL="742950" lvl="1"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cxnSp>
        <p:nvCxnSpPr>
          <p:cNvPr id="4" name="Straight Arrow Connector 3">
            <a:extLst>
              <a:ext uri="{FF2B5EF4-FFF2-40B4-BE49-F238E27FC236}">
                <a16:creationId xmlns:a16="http://schemas.microsoft.com/office/drawing/2014/main" id="{92BEF119-3605-41DB-9A10-4D18EB694660}"/>
              </a:ext>
            </a:extLst>
          </p:cNvPr>
          <p:cNvCxnSpPr/>
          <p:nvPr/>
        </p:nvCxnSpPr>
        <p:spPr>
          <a:xfrm>
            <a:off x="4572000" y="5730754"/>
            <a:ext cx="0" cy="5040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37186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556792"/>
            <a:ext cx="7920880" cy="4536504"/>
          </a:xfrm>
        </p:spPr>
        <p:txBody>
          <a:bodyPr/>
          <a:lstStyle/>
          <a:p>
            <a:pPr algn="l"/>
            <a:r>
              <a:rPr lang="en-US" sz="1800" b="1" dirty="0">
                <a:solidFill>
                  <a:schemeClr val="tx1"/>
                </a:solidFill>
              </a:rPr>
              <a:t>What was the process for obtaining a Grant of Representation</a:t>
            </a:r>
          </a:p>
          <a:p>
            <a:pPr algn="l"/>
            <a:r>
              <a:rPr lang="en-US" sz="1600" dirty="0">
                <a:solidFill>
                  <a:schemeClr val="tx1"/>
                </a:solidFill>
              </a:rPr>
              <a:t>	</a:t>
            </a:r>
            <a:endParaRPr lang="en-US" sz="1600" dirty="0"/>
          </a:p>
          <a:p>
            <a:pPr lvl="0" algn="l"/>
            <a:r>
              <a:rPr lang="en-AU" sz="1600" dirty="0">
                <a:solidFill>
                  <a:schemeClr val="tx1"/>
                </a:solidFill>
              </a:rPr>
              <a:t>4.       Interlocutory application pursuant to section 18(2) of the Succession Act</a:t>
            </a:r>
          </a:p>
          <a:p>
            <a:pPr lvl="0" algn="l"/>
            <a:r>
              <a:rPr lang="en-US" sz="1600" dirty="0"/>
              <a:t>	</a:t>
            </a:r>
            <a:endParaRPr lang="en-AU" sz="1600" dirty="0"/>
          </a:p>
          <a:p>
            <a:pPr lvl="0" algn="l"/>
            <a:r>
              <a:rPr lang="en-US" sz="1600" dirty="0">
                <a:solidFill>
                  <a:schemeClr val="tx1"/>
                </a:solidFill>
              </a:rPr>
              <a:t>	</a:t>
            </a:r>
            <a:r>
              <a:rPr lang="en-AU" sz="1600" dirty="0">
                <a:solidFill>
                  <a:schemeClr val="tx1"/>
                </a:solidFill>
              </a:rPr>
              <a:t>	</a:t>
            </a:r>
            <a:r>
              <a:rPr lang="en-US" sz="1600" dirty="0"/>
              <a:t>Form 9  -  Application, dispensing with provision of original codicil;</a:t>
            </a:r>
          </a:p>
          <a:p>
            <a:pPr lvl="0" algn="l"/>
            <a:r>
              <a:rPr lang="en-AU" sz="1600" dirty="0"/>
              <a:t>	                    Form 46 - Affidavit in Support of </a:t>
            </a:r>
            <a:r>
              <a:rPr lang="en-US" sz="1600" dirty="0"/>
              <a:t>Application;</a:t>
            </a:r>
          </a:p>
          <a:p>
            <a:pPr lvl="0" algn="l"/>
            <a:r>
              <a:rPr lang="en-US" sz="1600" dirty="0"/>
              <a:t>		Form 49- Notice Proposing Application Without Oral hearing;</a:t>
            </a:r>
          </a:p>
          <a:p>
            <a:pPr lvl="0" algn="l"/>
            <a:r>
              <a:rPr lang="en-US" sz="1600" dirty="0"/>
              <a:t>		Form 59 – Order;</a:t>
            </a:r>
            <a:endParaRPr lang="en-AU" sz="1600" dirty="0"/>
          </a:p>
          <a:p>
            <a:pPr lvl="0" algn="l"/>
            <a:r>
              <a:rPr lang="en-US" sz="1600" dirty="0"/>
              <a:t>		 Written Submissions</a:t>
            </a:r>
          </a:p>
          <a:p>
            <a:pPr lvl="0" algn="l"/>
            <a:endParaRPr lang="en-US" sz="1600" dirty="0"/>
          </a:p>
          <a:p>
            <a:pPr lvl="0" algn="l"/>
            <a:r>
              <a:rPr lang="en-US" sz="1600" dirty="0">
                <a:solidFill>
                  <a:schemeClr val="tx1"/>
                </a:solidFill>
              </a:rPr>
              <a:t>5. Hearing of application on the papers</a:t>
            </a:r>
          </a:p>
          <a:p>
            <a:pPr lvl="2" algn="l"/>
            <a:r>
              <a:rPr lang="en-US" sz="1600" dirty="0">
                <a:solidFill>
                  <a:schemeClr val="bg1">
                    <a:lumMod val="50000"/>
                  </a:schemeClr>
                </a:solidFill>
              </a:rPr>
              <a:t> 	Order made for a grant of probate in respect of the Will dated 25 	October 1999 and 17 April 2002</a:t>
            </a:r>
            <a:endParaRPr lang="en-US" sz="1600" dirty="0"/>
          </a:p>
          <a:p>
            <a:pPr lvl="0" algn="l"/>
            <a:endParaRPr lang="en-US" sz="1600" dirty="0"/>
          </a:p>
          <a:p>
            <a:pPr lvl="0" algn="l"/>
            <a:r>
              <a:rPr lang="en-US" sz="1600" dirty="0"/>
              <a:t>          </a:t>
            </a:r>
            <a:endParaRPr lang="en-US" sz="1600" dirty="0">
              <a:solidFill>
                <a:schemeClr val="tx1"/>
              </a:solidFill>
            </a:endParaRPr>
          </a:p>
          <a:p>
            <a:pPr marL="742950" lvl="1"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Tree>
    <p:extLst>
      <p:ext uri="{BB962C8B-B14F-4D97-AF65-F5344CB8AC3E}">
        <p14:creationId xmlns:p14="http://schemas.microsoft.com/office/powerpoint/2010/main" val="33486118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387260"/>
            <a:ext cx="7920880" cy="5354108"/>
          </a:xfrm>
        </p:spPr>
        <p:txBody>
          <a:bodyPr/>
          <a:lstStyle/>
          <a:p>
            <a:pPr algn="l"/>
            <a:r>
              <a:rPr lang="en-US" sz="1800" b="1" dirty="0">
                <a:solidFill>
                  <a:schemeClr val="tx1"/>
                </a:solidFill>
              </a:rPr>
              <a:t>Cost for obtaining a Grant of Representation</a:t>
            </a:r>
            <a:endParaRPr lang="en-AU" sz="1800" b="1" dirty="0">
              <a:solidFill>
                <a:schemeClr val="tx1"/>
              </a:solidFill>
            </a:endParaRPr>
          </a:p>
          <a:p>
            <a:pPr marL="285750" indent="-285750" algn="l">
              <a:buFont typeface="Arial" panose="020B0604020202020204" pitchFamily="34" charset="0"/>
              <a:buChar char="•"/>
            </a:pPr>
            <a:endParaRPr lang="en-AU" sz="1600" dirty="0">
              <a:solidFill>
                <a:schemeClr val="tx1"/>
              </a:solidFill>
            </a:endParaRPr>
          </a:p>
          <a:p>
            <a:pPr lvl="0" algn="l"/>
            <a:r>
              <a:rPr lang="en-US" sz="1600" dirty="0">
                <a:solidFill>
                  <a:schemeClr val="tx1"/>
                </a:solidFill>
              </a:rPr>
              <a:t>Normally the costs of obtaining a Grant of Probate $2,000 including professional fees and disbursements. </a:t>
            </a:r>
          </a:p>
          <a:p>
            <a:pPr lvl="0" algn="l"/>
            <a:endParaRPr lang="en-US" sz="1600" dirty="0">
              <a:solidFill>
                <a:schemeClr val="tx1"/>
              </a:solidFill>
            </a:endParaRPr>
          </a:p>
          <a:p>
            <a:pPr lvl="0" algn="l"/>
            <a:r>
              <a:rPr lang="en-US" sz="1600" dirty="0">
                <a:solidFill>
                  <a:schemeClr val="tx1"/>
                </a:solidFill>
              </a:rPr>
              <a:t>In this matter the cost of having to do an Affidavit of Plight and Condition and an Interlocutory Application regarding the absence of the original Codicil added approximately another $2,500 to the cost of obtaining the Grant.</a:t>
            </a:r>
          </a:p>
          <a:p>
            <a:pPr lvl="0" algn="l"/>
            <a:endParaRPr lang="en-US" sz="1600" dirty="0">
              <a:solidFill>
                <a:schemeClr val="tx1"/>
              </a:solidFill>
            </a:endParaRPr>
          </a:p>
          <a:p>
            <a:pPr lvl="0" algn="l"/>
            <a:r>
              <a:rPr lang="en-US" sz="1600" dirty="0">
                <a:solidFill>
                  <a:schemeClr val="tx1"/>
                </a:solidFill>
              </a:rPr>
              <a:t>Again, it would have been much more cost effective for the deceased to have engaged the services of a lawyer to update their Will rather than making handwritten amendments and in light of the original codicil not being available. </a:t>
            </a:r>
          </a:p>
          <a:p>
            <a:pPr lvl="0" algn="l"/>
            <a:endParaRPr lang="en-US" sz="1600" dirty="0">
              <a:solidFill>
                <a:schemeClr val="tx1"/>
              </a:solidFill>
            </a:endParaRPr>
          </a:p>
          <a:p>
            <a:r>
              <a:rPr lang="en-AU" b="1" dirty="0"/>
              <a:t> </a:t>
            </a:r>
            <a:endParaRPr lang="en-AU" dirty="0"/>
          </a:p>
          <a:p>
            <a:pPr marL="285750"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Tree>
    <p:extLst>
      <p:ext uri="{BB962C8B-B14F-4D97-AF65-F5344CB8AC3E}">
        <p14:creationId xmlns:p14="http://schemas.microsoft.com/office/powerpoint/2010/main" val="2732488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New Way Lawyers Logo [Converted].jpg"/>
          <p:cNvPicPr>
            <a:picLocks noChangeAspect="1"/>
          </p:cNvPicPr>
          <p:nvPr/>
        </p:nvPicPr>
        <p:blipFill>
          <a:blip r:embed="rId3" cstate="print"/>
          <a:srcRect/>
          <a:stretch>
            <a:fillRect/>
          </a:stretch>
        </p:blipFill>
        <p:spPr bwMode="auto">
          <a:xfrm>
            <a:off x="3131840" y="357188"/>
            <a:ext cx="3143250" cy="1096962"/>
          </a:xfrm>
          <a:prstGeom prst="rect">
            <a:avLst/>
          </a:prstGeom>
          <a:noFill/>
          <a:ln w="9525">
            <a:noFill/>
            <a:miter lim="800000"/>
            <a:headEnd/>
            <a:tailEnd/>
          </a:ln>
        </p:spPr>
      </p:pic>
      <p:pic>
        <p:nvPicPr>
          <p:cNvPr id="14338" name="Picture 4" descr="iStock_000005638948Medium.jpg"/>
          <p:cNvPicPr>
            <a:picLocks noChangeAspect="1"/>
          </p:cNvPicPr>
          <p:nvPr/>
        </p:nvPicPr>
        <p:blipFill>
          <a:blip r:embed="rId4" cstate="print">
            <a:lum bright="28000"/>
          </a:blip>
          <a:srcRect/>
          <a:stretch>
            <a:fillRect/>
          </a:stretch>
        </p:blipFill>
        <p:spPr bwMode="auto">
          <a:xfrm>
            <a:off x="-2" y="-1"/>
            <a:ext cx="2586072" cy="1694323"/>
          </a:xfrm>
          <a:prstGeom prst="rect">
            <a:avLst/>
          </a:prstGeom>
          <a:noFill/>
          <a:ln w="9525">
            <a:noFill/>
            <a:miter lim="800000"/>
            <a:headEnd/>
            <a:tailEnd/>
          </a:ln>
        </p:spPr>
      </p:pic>
      <p:pic>
        <p:nvPicPr>
          <p:cNvPr id="14339" name="Picture 5" descr="iStock_000006146831Medium.jpg"/>
          <p:cNvPicPr>
            <a:picLocks noChangeAspect="1"/>
          </p:cNvPicPr>
          <p:nvPr/>
        </p:nvPicPr>
        <p:blipFill>
          <a:blip r:embed="rId5" cstate="print">
            <a:lum bright="14000"/>
          </a:blip>
          <a:srcRect/>
          <a:stretch>
            <a:fillRect/>
          </a:stretch>
        </p:blipFill>
        <p:spPr bwMode="auto">
          <a:xfrm>
            <a:off x="0" y="1694322"/>
            <a:ext cx="2586070" cy="1694321"/>
          </a:xfrm>
          <a:prstGeom prst="rect">
            <a:avLst/>
          </a:prstGeom>
          <a:noFill/>
          <a:ln w="9525">
            <a:noFill/>
            <a:miter lim="800000"/>
            <a:headEnd/>
            <a:tailEnd/>
          </a:ln>
        </p:spPr>
      </p:pic>
      <p:pic>
        <p:nvPicPr>
          <p:cNvPr id="14340" name="Picture 6" descr="iStock_000005279424Medium.jpg"/>
          <p:cNvPicPr>
            <a:picLocks noChangeAspect="1"/>
          </p:cNvPicPr>
          <p:nvPr/>
        </p:nvPicPr>
        <p:blipFill>
          <a:blip r:embed="rId6" cstate="print">
            <a:lum bright="40000"/>
          </a:blip>
          <a:srcRect/>
          <a:stretch>
            <a:fillRect/>
          </a:stretch>
        </p:blipFill>
        <p:spPr bwMode="auto">
          <a:xfrm>
            <a:off x="-3" y="3379638"/>
            <a:ext cx="2586073" cy="1777554"/>
          </a:xfrm>
          <a:prstGeom prst="rect">
            <a:avLst/>
          </a:prstGeom>
          <a:noFill/>
          <a:ln w="9525">
            <a:noFill/>
            <a:miter lim="800000"/>
            <a:headEnd/>
            <a:tailEnd/>
          </a:ln>
        </p:spPr>
      </p:pic>
      <p:pic>
        <p:nvPicPr>
          <p:cNvPr id="14341" name="Picture 7" descr="iStock_000002798439Medium.jpg"/>
          <p:cNvPicPr>
            <a:picLocks noChangeAspect="1"/>
          </p:cNvPicPr>
          <p:nvPr/>
        </p:nvPicPr>
        <p:blipFill>
          <a:blip r:embed="rId7" cstate="print">
            <a:lum bright="26000"/>
          </a:blip>
          <a:srcRect/>
          <a:stretch>
            <a:fillRect/>
          </a:stretch>
        </p:blipFill>
        <p:spPr bwMode="auto">
          <a:xfrm>
            <a:off x="0" y="5157192"/>
            <a:ext cx="2586071" cy="1773588"/>
          </a:xfrm>
          <a:prstGeom prst="rect">
            <a:avLst/>
          </a:prstGeom>
          <a:noFill/>
          <a:ln w="9525">
            <a:noFill/>
            <a:miter lim="800000"/>
            <a:headEnd/>
            <a:tailEnd/>
          </a:ln>
        </p:spPr>
      </p:pic>
      <p:sp>
        <p:nvSpPr>
          <p:cNvPr id="14343" name="Title 14"/>
          <p:cNvSpPr>
            <a:spLocks noGrp="1"/>
          </p:cNvSpPr>
          <p:nvPr>
            <p:ph type="title"/>
          </p:nvPr>
        </p:nvSpPr>
        <p:spPr>
          <a:xfrm>
            <a:off x="2586071" y="1464153"/>
            <a:ext cx="3948327" cy="4032870"/>
          </a:xfrm>
          <a:ln>
            <a:noFill/>
          </a:ln>
        </p:spPr>
        <p:txBody>
          <a:bodyPr/>
          <a:lstStyle/>
          <a:p>
            <a:pPr eaLnBrk="1" hangingPunct="1"/>
            <a:br>
              <a:rPr lang="en-US" sz="4000" b="1" dirty="0"/>
            </a:br>
            <a:br>
              <a:rPr lang="en-US" sz="4000" b="1" dirty="0"/>
            </a:br>
            <a:br>
              <a:rPr lang="en-US" sz="4000" b="1" dirty="0"/>
            </a:br>
            <a:r>
              <a:rPr lang="en-US" sz="4000" b="1" dirty="0"/>
              <a:t>Tips and Pointers </a:t>
            </a:r>
            <a:br>
              <a:rPr lang="en-US" sz="4000" b="1" dirty="0"/>
            </a:br>
            <a:br>
              <a:rPr lang="en-US" sz="4000" b="1" dirty="0"/>
            </a:br>
            <a:endParaRPr lang="en-US" sz="3600" dirty="0"/>
          </a:p>
        </p:txBody>
      </p:sp>
      <p:pic>
        <p:nvPicPr>
          <p:cNvPr id="2" name="Picture 1"/>
          <p:cNvPicPr>
            <a:picLocks noChangeAspect="1"/>
          </p:cNvPicPr>
          <p:nvPr/>
        </p:nvPicPr>
        <p:blipFill>
          <a:blip r:embed="rId8" cstate="print">
            <a:extLst>
              <a:ext uri="{BEBA8EAE-BF5A-486C-A8C5-ECC9F3942E4B}">
                <a14:imgProps xmlns:a14="http://schemas.microsoft.com/office/drawing/2010/main">
                  <a14:imgLayer r:embed="rId9">
                    <a14:imgEffect>
                      <a14:brightnessContrast bright="30000" contrast="-60000"/>
                    </a14:imgEffect>
                  </a14:imgLayer>
                </a14:imgProps>
              </a:ext>
              <a:ext uri="{28A0092B-C50C-407E-A947-70E740481C1C}">
                <a14:useLocalDpi xmlns:a14="http://schemas.microsoft.com/office/drawing/2010/main" val="0"/>
              </a:ext>
            </a:extLst>
          </a:blip>
          <a:stretch>
            <a:fillRect/>
          </a:stretch>
        </p:blipFill>
        <p:spPr>
          <a:xfrm>
            <a:off x="6539875" y="-1"/>
            <a:ext cx="2604125" cy="1731465"/>
          </a:xfrm>
          <a:prstGeom prst="rect">
            <a:avLst/>
          </a:prstGeom>
        </p:spPr>
      </p:pic>
      <p:pic>
        <p:nvPicPr>
          <p:cNvPr id="3" name="Picture 2"/>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1000" contrast="-48000"/>
                    </a14:imgEffect>
                  </a14:imgLayer>
                </a14:imgProps>
              </a:ext>
              <a:ext uri="{28A0092B-C50C-407E-A947-70E740481C1C}">
                <a14:useLocalDpi xmlns:a14="http://schemas.microsoft.com/office/drawing/2010/main" val="0"/>
              </a:ext>
            </a:extLst>
          </a:blip>
          <a:stretch>
            <a:fillRect/>
          </a:stretch>
        </p:blipFill>
        <p:spPr>
          <a:xfrm>
            <a:off x="6539875" y="1692628"/>
            <a:ext cx="2611504" cy="1736372"/>
          </a:xfrm>
          <a:prstGeom prst="rect">
            <a:avLst/>
          </a:prstGeom>
        </p:spPr>
      </p:pic>
      <p:pic>
        <p:nvPicPr>
          <p:cNvPr id="4" name="Picture 3"/>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38000" contrast="-30000"/>
                    </a14:imgEffect>
                  </a14:imgLayer>
                </a14:imgProps>
              </a:ext>
              <a:ext uri="{28A0092B-C50C-407E-A947-70E740481C1C}">
                <a14:useLocalDpi xmlns:a14="http://schemas.microsoft.com/office/drawing/2010/main" val="0"/>
              </a:ext>
            </a:extLst>
          </a:blip>
          <a:stretch>
            <a:fillRect/>
          </a:stretch>
        </p:blipFill>
        <p:spPr>
          <a:xfrm>
            <a:off x="6534398" y="3417541"/>
            <a:ext cx="2604126" cy="1736084"/>
          </a:xfrm>
          <a:prstGeom prst="rect">
            <a:avLst/>
          </a:prstGeom>
        </p:spPr>
      </p:pic>
      <p:pic>
        <p:nvPicPr>
          <p:cNvPr id="5" name="Picture 4"/>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60000" contrast="-54000"/>
                    </a14:imgEffect>
                  </a14:imgLayer>
                </a14:imgProps>
              </a:ext>
              <a:ext uri="{28A0092B-C50C-407E-A947-70E740481C1C}">
                <a14:useLocalDpi xmlns:a14="http://schemas.microsoft.com/office/drawing/2010/main" val="0"/>
              </a:ext>
            </a:extLst>
          </a:blip>
          <a:stretch>
            <a:fillRect/>
          </a:stretch>
        </p:blipFill>
        <p:spPr>
          <a:xfrm>
            <a:off x="6577771" y="5132962"/>
            <a:ext cx="2587558" cy="1725038"/>
          </a:xfrm>
          <a:prstGeom prst="rect">
            <a:avLst/>
          </a:prstGeom>
        </p:spPr>
      </p:pic>
    </p:spTree>
    <p:extLst>
      <p:ext uri="{BB962C8B-B14F-4D97-AF65-F5344CB8AC3E}">
        <p14:creationId xmlns:p14="http://schemas.microsoft.com/office/powerpoint/2010/main" val="414150082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9552" y="1700808"/>
            <a:ext cx="8424936" cy="4536504"/>
          </a:xfrm>
        </p:spPr>
        <p:txBody>
          <a:bodyPr/>
          <a:lstStyle/>
          <a:p>
            <a:pPr algn="l"/>
            <a:r>
              <a:rPr lang="en-US" sz="1800" b="1" dirty="0">
                <a:solidFill>
                  <a:schemeClr val="tx1"/>
                </a:solidFill>
              </a:rPr>
              <a:t>T</a:t>
            </a:r>
            <a:r>
              <a:rPr lang="en-AU" sz="1800" b="1" dirty="0" err="1">
                <a:solidFill>
                  <a:schemeClr val="tx1"/>
                </a:solidFill>
              </a:rPr>
              <a:t>ips</a:t>
            </a:r>
            <a:r>
              <a:rPr lang="en-AU" sz="1800" b="1" dirty="0">
                <a:solidFill>
                  <a:schemeClr val="tx1"/>
                </a:solidFill>
              </a:rPr>
              <a:t> and Pointers</a:t>
            </a:r>
          </a:p>
          <a:p>
            <a:pPr algn="l"/>
            <a:endParaRPr lang="en-US" sz="1600" dirty="0">
              <a:solidFill>
                <a:schemeClr val="tx1"/>
              </a:solidFill>
            </a:endParaRPr>
          </a:p>
          <a:p>
            <a:pPr algn="l"/>
            <a:r>
              <a:rPr lang="en-US" sz="1600" dirty="0">
                <a:solidFill>
                  <a:schemeClr val="tx1"/>
                </a:solidFill>
              </a:rPr>
              <a:t>Here </a:t>
            </a:r>
            <a:r>
              <a:rPr lang="en-AU" sz="1600" dirty="0">
                <a:solidFill>
                  <a:schemeClr val="tx1"/>
                </a:solidFill>
              </a:rPr>
              <a:t>are some practical tips and pointers for dealing with matters that involve self made Wills</a:t>
            </a:r>
          </a:p>
          <a:p>
            <a:pPr marL="285750" indent="-285750" algn="l">
              <a:lnSpc>
                <a:spcPct val="150000"/>
              </a:lnSpc>
              <a:buFont typeface="Arial" panose="020B0604020202020204" pitchFamily="34" charset="0"/>
              <a:buChar char="•"/>
            </a:pPr>
            <a:r>
              <a:rPr lang="en-US" sz="1600" dirty="0">
                <a:solidFill>
                  <a:schemeClr val="tx1"/>
                </a:solidFill>
              </a:rPr>
              <a:t>S</a:t>
            </a:r>
            <a:r>
              <a:rPr lang="en-AU" sz="1600" dirty="0">
                <a:solidFill>
                  <a:schemeClr val="tx1"/>
                </a:solidFill>
              </a:rPr>
              <a:t>et expectations with the client (whether acting of the executor / administrator or beneficiary  at the start</a:t>
            </a:r>
          </a:p>
          <a:p>
            <a:pPr marL="742950" lvl="1" indent="-285750" algn="l">
              <a:lnSpc>
                <a:spcPct val="150000"/>
              </a:lnSpc>
              <a:buFont typeface="Arial" panose="020B0604020202020204" pitchFamily="34" charset="0"/>
              <a:buChar char="•"/>
            </a:pPr>
            <a:r>
              <a:rPr lang="en-US" sz="1600" dirty="0">
                <a:solidFill>
                  <a:schemeClr val="bg1">
                    <a:lumMod val="50000"/>
                  </a:schemeClr>
                </a:solidFill>
                <a:latin typeface="+mj-lt"/>
              </a:rPr>
              <a:t>Process for obtaining a grant of representation is going to be more complex than usual and may involve court appearances</a:t>
            </a:r>
          </a:p>
          <a:p>
            <a:pPr marL="742950" lvl="1" indent="-285750" algn="l">
              <a:lnSpc>
                <a:spcPct val="150000"/>
              </a:lnSpc>
              <a:buFont typeface="Arial" panose="020B0604020202020204" pitchFamily="34" charset="0"/>
              <a:buChar char="•"/>
            </a:pPr>
            <a:r>
              <a:rPr lang="en-US" sz="1600" dirty="0">
                <a:solidFill>
                  <a:schemeClr val="bg1">
                    <a:lumMod val="50000"/>
                  </a:schemeClr>
                </a:solidFill>
                <a:latin typeface="+mj-lt"/>
              </a:rPr>
              <a:t>Time frame for obtaining a grant of representation and administering the estate is going to be longer than usual</a:t>
            </a:r>
          </a:p>
          <a:p>
            <a:pPr marL="742950" lvl="1" indent="-285750" algn="l">
              <a:lnSpc>
                <a:spcPct val="150000"/>
              </a:lnSpc>
              <a:buFont typeface="Arial" panose="020B0604020202020204" pitchFamily="34" charset="0"/>
              <a:buChar char="•"/>
            </a:pPr>
            <a:r>
              <a:rPr lang="en-US" sz="1600" dirty="0">
                <a:solidFill>
                  <a:schemeClr val="bg1">
                    <a:lumMod val="50000"/>
                  </a:schemeClr>
                </a:solidFill>
                <a:latin typeface="+mj-lt"/>
              </a:rPr>
              <a:t>Cost are going to be higher than usual</a:t>
            </a:r>
          </a:p>
          <a:p>
            <a:pPr marL="742950" lvl="1" indent="-285750" algn="l">
              <a:lnSpc>
                <a:spcPct val="150000"/>
              </a:lnSpc>
              <a:buFont typeface="Arial" panose="020B0604020202020204" pitchFamily="34" charset="0"/>
              <a:buChar char="•"/>
            </a:pPr>
            <a:r>
              <a:rPr lang="en-US" sz="1600" dirty="0">
                <a:solidFill>
                  <a:schemeClr val="bg1">
                    <a:lumMod val="50000"/>
                  </a:schemeClr>
                </a:solidFill>
                <a:latin typeface="+mj-lt"/>
              </a:rPr>
              <a:t>Increased likelihood of family provisions claims</a:t>
            </a:r>
          </a:p>
          <a:p>
            <a:pPr marL="285750" indent="-285750" algn="l">
              <a:lnSpc>
                <a:spcPct val="150000"/>
              </a:lnSpc>
              <a:buFont typeface="Arial" panose="020B0604020202020204" pitchFamily="34" charset="0"/>
              <a:buChar char="•"/>
            </a:pPr>
            <a:r>
              <a:rPr lang="en-US" sz="1600" dirty="0">
                <a:solidFill>
                  <a:schemeClr val="tx1"/>
                </a:solidFill>
                <a:latin typeface="+mj-lt"/>
              </a:rPr>
              <a:t>Consider all the possible strategies and processes for resolving the matter as often there will be more than one option</a:t>
            </a:r>
          </a:p>
          <a:p>
            <a:pPr marL="285750" indent="-285750" algn="l">
              <a:lnSpc>
                <a:spcPct val="150000"/>
              </a:lnSpc>
              <a:buFont typeface="Arial" panose="020B0604020202020204" pitchFamily="34" charset="0"/>
              <a:buChar char="•"/>
            </a:pPr>
            <a:endParaRPr lang="en-AU" sz="1600" dirty="0">
              <a:solidFill>
                <a:schemeClr val="tx1"/>
              </a:solidFill>
            </a:endParaRPr>
          </a:p>
          <a:p>
            <a:pPr marL="285750" indent="-285750" algn="l">
              <a:lnSpc>
                <a:spcPct val="150000"/>
              </a:lnSpc>
              <a:buFont typeface="Arial" panose="020B0604020202020204" pitchFamily="34" charset="0"/>
              <a:buChar char="•"/>
            </a:pPr>
            <a:endParaRPr lang="en-AU" sz="2000" dirty="0">
              <a:solidFill>
                <a:schemeClr val="bg1">
                  <a:lumMod val="50000"/>
                </a:schemeClr>
              </a:solidFill>
              <a:latin typeface="+mj-lt"/>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Tree>
    <p:extLst>
      <p:ext uri="{BB962C8B-B14F-4D97-AF65-F5344CB8AC3E}">
        <p14:creationId xmlns:p14="http://schemas.microsoft.com/office/powerpoint/2010/main" val="10390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772816"/>
            <a:ext cx="7920880" cy="4536504"/>
          </a:xfrm>
        </p:spPr>
        <p:txBody>
          <a:bodyPr/>
          <a:lstStyle/>
          <a:p>
            <a:pPr algn="l"/>
            <a:r>
              <a:rPr lang="en-US" sz="1800" b="1" dirty="0">
                <a:solidFill>
                  <a:schemeClr val="tx1"/>
                </a:solidFill>
              </a:rPr>
              <a:t>The Purported Will</a:t>
            </a:r>
          </a:p>
          <a:p>
            <a:endParaRPr lang="en-US" sz="1400" u="sng" dirty="0">
              <a:solidFill>
                <a:schemeClr val="tx1"/>
              </a:solidFill>
              <a:latin typeface="Arial" panose="020B0604020202020204" pitchFamily="34" charset="0"/>
              <a:cs typeface="Arial" panose="020B0604020202020204" pitchFamily="34" charset="0"/>
            </a:endParaRPr>
          </a:p>
          <a:p>
            <a:r>
              <a:rPr lang="en-US" sz="1100" b="1" u="sng" dirty="0">
                <a:solidFill>
                  <a:schemeClr val="tx1"/>
                </a:solidFill>
                <a:latin typeface="Arial" panose="020B0604020202020204" pitchFamily="34" charset="0"/>
                <a:cs typeface="Arial" panose="020B0604020202020204" pitchFamily="34" charset="0"/>
              </a:rPr>
              <a:t>LAST WILL AND TESTAMENT</a:t>
            </a:r>
          </a:p>
          <a:p>
            <a:endParaRPr lang="en-US" sz="1100" b="1" u="sng" dirty="0">
              <a:solidFill>
                <a:schemeClr val="tx1"/>
              </a:solidFill>
              <a:latin typeface="Arial" panose="020B0604020202020204" pitchFamily="34" charset="0"/>
              <a:cs typeface="Arial" panose="020B0604020202020204" pitchFamily="34" charset="0"/>
            </a:endParaRPr>
          </a:p>
          <a:p>
            <a:endParaRPr lang="en-US" sz="1100" b="1" u="sng" dirty="0">
              <a:solidFill>
                <a:schemeClr val="tx1"/>
              </a:solidFill>
              <a:latin typeface="Arial" panose="020B0604020202020204" pitchFamily="34" charset="0"/>
              <a:cs typeface="Arial" panose="020B0604020202020204" pitchFamily="34" charset="0"/>
            </a:endParaRPr>
          </a:p>
          <a:p>
            <a:pPr algn="l"/>
            <a:r>
              <a:rPr lang="en-US" sz="1100" dirty="0">
                <a:solidFill>
                  <a:schemeClr val="tx1"/>
                </a:solidFill>
                <a:latin typeface="Arial" panose="020B0604020202020204" pitchFamily="34" charset="0"/>
                <a:cs typeface="Arial" panose="020B0604020202020204" pitchFamily="34" charset="0"/>
              </a:rPr>
              <a:t>I ________________ of ________________, ALEXANDRIA HILLS QLD 4161  being of </a:t>
            </a:r>
          </a:p>
          <a:p>
            <a:pPr algn="l">
              <a:lnSpc>
                <a:spcPct val="200000"/>
              </a:lnSpc>
            </a:pPr>
            <a:r>
              <a:rPr lang="en-US" sz="1100" dirty="0">
                <a:solidFill>
                  <a:schemeClr val="tx1"/>
                </a:solidFill>
                <a:latin typeface="Arial" panose="020B0604020202020204" pitchFamily="34" charset="0"/>
                <a:cs typeface="Arial" panose="020B0604020202020204" pitchFamily="34" charset="0"/>
              </a:rPr>
              <a:t>sound mind and health do hereby bequeath all my worldly goods to my darling husband</a:t>
            </a:r>
          </a:p>
          <a:p>
            <a:pPr algn="l">
              <a:lnSpc>
                <a:spcPct val="200000"/>
              </a:lnSpc>
            </a:pPr>
            <a:r>
              <a:rPr lang="en-US" sz="1100" dirty="0">
                <a:solidFill>
                  <a:schemeClr val="tx1"/>
                </a:solidFill>
                <a:latin typeface="Arial" panose="020B0604020202020204" pitchFamily="34" charset="0"/>
                <a:cs typeface="Arial" panose="020B0604020202020204" pitchFamily="34" charset="0"/>
              </a:rPr>
              <a:t>________________of __________________ ALEXANDRIA HILLS, QLD 4161 to be sole executor </a:t>
            </a:r>
          </a:p>
          <a:p>
            <a:pPr algn="l">
              <a:lnSpc>
                <a:spcPct val="200000"/>
              </a:lnSpc>
            </a:pPr>
            <a:r>
              <a:rPr lang="en-US" sz="1100" dirty="0">
                <a:solidFill>
                  <a:schemeClr val="tx1"/>
                </a:solidFill>
                <a:latin typeface="Arial" panose="020B0604020202020204" pitchFamily="34" charset="0"/>
                <a:cs typeface="Arial" panose="020B0604020202020204" pitchFamily="34" charset="0"/>
              </a:rPr>
              <a:t>of all my estates and bank accounts</a:t>
            </a:r>
            <a:endParaRPr lang="en-AU" sz="1100" dirty="0">
              <a:solidFill>
                <a:schemeClr val="tx1"/>
              </a:solidFill>
              <a:latin typeface="Arial" panose="020B0604020202020204" pitchFamily="34" charset="0"/>
              <a:cs typeface="Arial" panose="020B0604020202020204" pitchFamily="34" charset="0"/>
            </a:endParaRPr>
          </a:p>
          <a:p>
            <a:pPr algn="l">
              <a:lnSpc>
                <a:spcPct val="200000"/>
              </a:lnSpc>
            </a:pPr>
            <a:endParaRPr lang="en-US" sz="1100" dirty="0">
              <a:solidFill>
                <a:schemeClr val="tx1"/>
              </a:solidFill>
              <a:latin typeface="Arial" panose="020B0604020202020204" pitchFamily="34" charset="0"/>
              <a:cs typeface="Arial" panose="020B0604020202020204" pitchFamily="34" charset="0"/>
            </a:endParaRPr>
          </a:p>
          <a:p>
            <a:pPr algn="l">
              <a:lnSpc>
                <a:spcPct val="200000"/>
              </a:lnSpc>
            </a:pPr>
            <a:r>
              <a:rPr lang="en-US" sz="1100" dirty="0">
                <a:solidFill>
                  <a:schemeClr val="tx1"/>
                </a:solidFill>
                <a:latin typeface="Arial" panose="020B0604020202020204" pitchFamily="34" charset="0"/>
                <a:cs typeface="Arial" panose="020B0604020202020204" pitchFamily="34" charset="0"/>
              </a:rPr>
              <a:t>SIGNED             _____________________</a:t>
            </a:r>
          </a:p>
          <a:p>
            <a:pPr algn="l">
              <a:lnSpc>
                <a:spcPct val="200000"/>
              </a:lnSpc>
            </a:pPr>
            <a:r>
              <a:rPr lang="en-US" sz="1100" dirty="0">
                <a:solidFill>
                  <a:schemeClr val="tx1"/>
                </a:solidFill>
                <a:latin typeface="Arial" panose="020B0604020202020204" pitchFamily="34" charset="0"/>
                <a:cs typeface="Arial" panose="020B0604020202020204" pitchFamily="34" charset="0"/>
              </a:rPr>
              <a:t>NAME                _____________________</a:t>
            </a:r>
          </a:p>
          <a:p>
            <a:pPr algn="l">
              <a:lnSpc>
                <a:spcPct val="150000"/>
              </a:lnSpc>
            </a:pPr>
            <a:r>
              <a:rPr lang="en-US" sz="1100" dirty="0">
                <a:solidFill>
                  <a:schemeClr val="tx1"/>
                </a:solidFill>
                <a:latin typeface="Arial" panose="020B0604020202020204" pitchFamily="34" charset="0"/>
                <a:cs typeface="Arial" panose="020B0604020202020204" pitchFamily="34" charset="0"/>
              </a:rPr>
              <a:t>ADDRESS         _____________________</a:t>
            </a:r>
          </a:p>
          <a:p>
            <a:pPr algn="l">
              <a:lnSpc>
                <a:spcPct val="150000"/>
              </a:lnSpc>
            </a:pPr>
            <a:r>
              <a:rPr lang="en-US" sz="1100" dirty="0">
                <a:solidFill>
                  <a:schemeClr val="tx1"/>
                </a:solidFill>
                <a:latin typeface="Arial" panose="020B0604020202020204" pitchFamily="34" charset="0"/>
                <a:cs typeface="Arial" panose="020B0604020202020204" pitchFamily="34" charset="0"/>
              </a:rPr>
              <a:t>	   ALEXANDRIA HILLS QLD 4161</a:t>
            </a:r>
          </a:p>
          <a:p>
            <a:pPr algn="l">
              <a:lnSpc>
                <a:spcPct val="200000"/>
              </a:lnSpc>
            </a:pPr>
            <a:r>
              <a:rPr lang="en-US" sz="1100" dirty="0">
                <a:solidFill>
                  <a:schemeClr val="tx1"/>
                </a:solidFill>
                <a:latin typeface="Arial" panose="020B0604020202020204" pitchFamily="34" charset="0"/>
                <a:cs typeface="Arial" panose="020B0604020202020204" pitchFamily="34" charset="0"/>
              </a:rPr>
              <a:t>DATE</a:t>
            </a: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pic>
        <p:nvPicPr>
          <p:cNvPr id="6" name="Picture 3493">
            <a:extLst>
              <a:ext uri="{FF2B5EF4-FFF2-40B4-BE49-F238E27FC236}">
                <a16:creationId xmlns:a16="http://schemas.microsoft.com/office/drawing/2014/main" id="{DE9E7267-C93E-409D-AFA2-1EAA85564D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578" y="6005983"/>
            <a:ext cx="1211263" cy="17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346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9552" y="1700808"/>
            <a:ext cx="8424936" cy="4536504"/>
          </a:xfrm>
        </p:spPr>
        <p:txBody>
          <a:bodyPr/>
          <a:lstStyle/>
          <a:p>
            <a:pPr algn="l"/>
            <a:r>
              <a:rPr lang="en-US" sz="1800" b="1" dirty="0">
                <a:solidFill>
                  <a:schemeClr val="tx1"/>
                </a:solidFill>
              </a:rPr>
              <a:t>T</a:t>
            </a:r>
            <a:r>
              <a:rPr lang="en-AU" sz="1800" b="1" dirty="0" err="1">
                <a:solidFill>
                  <a:schemeClr val="tx1"/>
                </a:solidFill>
              </a:rPr>
              <a:t>ips</a:t>
            </a:r>
            <a:r>
              <a:rPr lang="en-AU" sz="1800" b="1" dirty="0">
                <a:solidFill>
                  <a:schemeClr val="tx1"/>
                </a:solidFill>
              </a:rPr>
              <a:t> and Pointers</a:t>
            </a:r>
          </a:p>
          <a:p>
            <a:pPr algn="l"/>
            <a:endParaRPr lang="en-US" sz="1600" dirty="0">
              <a:solidFill>
                <a:schemeClr val="tx1"/>
              </a:solidFill>
            </a:endParaRPr>
          </a:p>
          <a:p>
            <a:pPr algn="l"/>
            <a:r>
              <a:rPr lang="en-US" sz="1600" dirty="0">
                <a:solidFill>
                  <a:schemeClr val="tx1"/>
                </a:solidFill>
              </a:rPr>
              <a:t>Here </a:t>
            </a:r>
            <a:r>
              <a:rPr lang="en-AU" sz="1600" dirty="0">
                <a:solidFill>
                  <a:schemeClr val="tx1"/>
                </a:solidFill>
              </a:rPr>
              <a:t>are some practical tips and pointers for dealing with matters that involve self made Wills</a:t>
            </a:r>
          </a:p>
          <a:p>
            <a:pPr marL="285750" indent="-285750" algn="l">
              <a:lnSpc>
                <a:spcPct val="150000"/>
              </a:lnSpc>
              <a:buFont typeface="Arial" panose="020B0604020202020204" pitchFamily="34" charset="0"/>
              <a:buChar char="•"/>
            </a:pPr>
            <a:r>
              <a:rPr lang="en-US" sz="1600" dirty="0">
                <a:solidFill>
                  <a:schemeClr val="tx1"/>
                </a:solidFill>
              </a:rPr>
              <a:t>Sometimes the most cost effective approach to dealing with issues arising from self made wills, where a Grant of Representation is required, will be to lodge a simple application for a Grant and allow the Registry to issue a requisition notice and then address the requisition. </a:t>
            </a:r>
            <a:endParaRPr lang="en-AU" sz="1600" dirty="0">
              <a:solidFill>
                <a:schemeClr val="tx1"/>
              </a:solidFill>
            </a:endParaRPr>
          </a:p>
          <a:p>
            <a:pPr marL="285750" indent="-285750" algn="l">
              <a:lnSpc>
                <a:spcPct val="150000"/>
              </a:lnSpc>
              <a:buFont typeface="Arial" panose="020B0604020202020204" pitchFamily="34" charset="0"/>
              <a:buChar char="•"/>
            </a:pPr>
            <a:endParaRPr lang="en-AU" sz="2000" dirty="0">
              <a:solidFill>
                <a:schemeClr val="bg1">
                  <a:lumMod val="50000"/>
                </a:schemeClr>
              </a:solidFill>
              <a:latin typeface="+mj-lt"/>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Tree>
    <p:extLst>
      <p:ext uri="{BB962C8B-B14F-4D97-AF65-F5344CB8AC3E}">
        <p14:creationId xmlns:p14="http://schemas.microsoft.com/office/powerpoint/2010/main" val="4281479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New Way Lawyers Logo [Converted].jpg"/>
          <p:cNvPicPr>
            <a:picLocks noChangeAspect="1"/>
          </p:cNvPicPr>
          <p:nvPr/>
        </p:nvPicPr>
        <p:blipFill>
          <a:blip r:embed="rId3" cstate="print"/>
          <a:srcRect/>
          <a:stretch>
            <a:fillRect/>
          </a:stretch>
        </p:blipFill>
        <p:spPr bwMode="auto">
          <a:xfrm>
            <a:off x="3131840" y="357188"/>
            <a:ext cx="3143250" cy="1096962"/>
          </a:xfrm>
          <a:prstGeom prst="rect">
            <a:avLst/>
          </a:prstGeom>
          <a:noFill/>
          <a:ln w="9525">
            <a:noFill/>
            <a:miter lim="800000"/>
            <a:headEnd/>
            <a:tailEnd/>
          </a:ln>
        </p:spPr>
      </p:pic>
      <p:pic>
        <p:nvPicPr>
          <p:cNvPr id="14338" name="Picture 4" descr="iStock_000005638948Medium.jpg"/>
          <p:cNvPicPr>
            <a:picLocks noChangeAspect="1"/>
          </p:cNvPicPr>
          <p:nvPr/>
        </p:nvPicPr>
        <p:blipFill>
          <a:blip r:embed="rId4" cstate="print">
            <a:lum bright="28000"/>
          </a:blip>
          <a:srcRect/>
          <a:stretch>
            <a:fillRect/>
          </a:stretch>
        </p:blipFill>
        <p:spPr bwMode="auto">
          <a:xfrm>
            <a:off x="-2" y="-1"/>
            <a:ext cx="2586072" cy="1694323"/>
          </a:xfrm>
          <a:prstGeom prst="rect">
            <a:avLst/>
          </a:prstGeom>
          <a:noFill/>
          <a:ln w="9525">
            <a:noFill/>
            <a:miter lim="800000"/>
            <a:headEnd/>
            <a:tailEnd/>
          </a:ln>
        </p:spPr>
      </p:pic>
      <p:pic>
        <p:nvPicPr>
          <p:cNvPr id="14339" name="Picture 5" descr="iStock_000006146831Medium.jpg"/>
          <p:cNvPicPr>
            <a:picLocks noChangeAspect="1"/>
          </p:cNvPicPr>
          <p:nvPr/>
        </p:nvPicPr>
        <p:blipFill>
          <a:blip r:embed="rId5" cstate="print">
            <a:lum bright="14000"/>
          </a:blip>
          <a:srcRect/>
          <a:stretch>
            <a:fillRect/>
          </a:stretch>
        </p:blipFill>
        <p:spPr bwMode="auto">
          <a:xfrm>
            <a:off x="0" y="1694322"/>
            <a:ext cx="2586070" cy="1694321"/>
          </a:xfrm>
          <a:prstGeom prst="rect">
            <a:avLst/>
          </a:prstGeom>
          <a:noFill/>
          <a:ln w="9525">
            <a:noFill/>
            <a:miter lim="800000"/>
            <a:headEnd/>
            <a:tailEnd/>
          </a:ln>
        </p:spPr>
      </p:pic>
      <p:pic>
        <p:nvPicPr>
          <p:cNvPr id="14340" name="Picture 6" descr="iStock_000005279424Medium.jpg"/>
          <p:cNvPicPr>
            <a:picLocks noChangeAspect="1"/>
          </p:cNvPicPr>
          <p:nvPr/>
        </p:nvPicPr>
        <p:blipFill>
          <a:blip r:embed="rId6" cstate="print">
            <a:lum bright="40000"/>
          </a:blip>
          <a:srcRect/>
          <a:stretch>
            <a:fillRect/>
          </a:stretch>
        </p:blipFill>
        <p:spPr bwMode="auto">
          <a:xfrm>
            <a:off x="-3" y="3379638"/>
            <a:ext cx="2586073" cy="1777554"/>
          </a:xfrm>
          <a:prstGeom prst="rect">
            <a:avLst/>
          </a:prstGeom>
          <a:noFill/>
          <a:ln w="9525">
            <a:noFill/>
            <a:miter lim="800000"/>
            <a:headEnd/>
            <a:tailEnd/>
          </a:ln>
        </p:spPr>
      </p:pic>
      <p:pic>
        <p:nvPicPr>
          <p:cNvPr id="14341" name="Picture 7" descr="iStock_000002798439Medium.jpg"/>
          <p:cNvPicPr>
            <a:picLocks noChangeAspect="1"/>
          </p:cNvPicPr>
          <p:nvPr/>
        </p:nvPicPr>
        <p:blipFill>
          <a:blip r:embed="rId7" cstate="print">
            <a:lum bright="26000"/>
          </a:blip>
          <a:srcRect/>
          <a:stretch>
            <a:fillRect/>
          </a:stretch>
        </p:blipFill>
        <p:spPr bwMode="auto">
          <a:xfrm>
            <a:off x="0" y="5157192"/>
            <a:ext cx="2586071" cy="1773588"/>
          </a:xfrm>
          <a:prstGeom prst="rect">
            <a:avLst/>
          </a:prstGeom>
          <a:noFill/>
          <a:ln w="9525">
            <a:noFill/>
            <a:miter lim="800000"/>
            <a:headEnd/>
            <a:tailEnd/>
          </a:ln>
        </p:spPr>
      </p:pic>
      <p:sp>
        <p:nvSpPr>
          <p:cNvPr id="14343" name="Title 14"/>
          <p:cNvSpPr>
            <a:spLocks noGrp="1"/>
          </p:cNvSpPr>
          <p:nvPr>
            <p:ph type="title"/>
          </p:nvPr>
        </p:nvSpPr>
        <p:spPr>
          <a:xfrm>
            <a:off x="2586071" y="1464153"/>
            <a:ext cx="3948327" cy="4032870"/>
          </a:xfrm>
          <a:ln>
            <a:noFill/>
          </a:ln>
        </p:spPr>
        <p:txBody>
          <a:bodyPr/>
          <a:lstStyle/>
          <a:p>
            <a:pPr eaLnBrk="1" hangingPunct="1"/>
            <a:br>
              <a:rPr lang="en-US" sz="4000" b="1" dirty="0"/>
            </a:br>
            <a:br>
              <a:rPr lang="en-US" sz="4000" b="1" dirty="0"/>
            </a:br>
            <a:br>
              <a:rPr lang="en-US" sz="4000" b="1" dirty="0"/>
            </a:br>
            <a:r>
              <a:rPr lang="en-US" sz="4000" b="1" dirty="0"/>
              <a:t>Questions </a:t>
            </a:r>
            <a:br>
              <a:rPr lang="en-US" sz="4000" b="1" dirty="0"/>
            </a:br>
            <a:br>
              <a:rPr lang="en-US" sz="4000" b="1" dirty="0"/>
            </a:br>
            <a:endParaRPr lang="en-US" sz="3600" dirty="0"/>
          </a:p>
        </p:txBody>
      </p:sp>
      <p:pic>
        <p:nvPicPr>
          <p:cNvPr id="2" name="Picture 1"/>
          <p:cNvPicPr>
            <a:picLocks noChangeAspect="1"/>
          </p:cNvPicPr>
          <p:nvPr/>
        </p:nvPicPr>
        <p:blipFill>
          <a:blip r:embed="rId8" cstate="print">
            <a:extLst>
              <a:ext uri="{BEBA8EAE-BF5A-486C-A8C5-ECC9F3942E4B}">
                <a14:imgProps xmlns:a14="http://schemas.microsoft.com/office/drawing/2010/main">
                  <a14:imgLayer r:embed="rId9">
                    <a14:imgEffect>
                      <a14:brightnessContrast bright="30000" contrast="-60000"/>
                    </a14:imgEffect>
                  </a14:imgLayer>
                </a14:imgProps>
              </a:ext>
              <a:ext uri="{28A0092B-C50C-407E-A947-70E740481C1C}">
                <a14:useLocalDpi xmlns:a14="http://schemas.microsoft.com/office/drawing/2010/main" val="0"/>
              </a:ext>
            </a:extLst>
          </a:blip>
          <a:stretch>
            <a:fillRect/>
          </a:stretch>
        </p:blipFill>
        <p:spPr>
          <a:xfrm>
            <a:off x="6539875" y="-1"/>
            <a:ext cx="2604125" cy="1731465"/>
          </a:xfrm>
          <a:prstGeom prst="rect">
            <a:avLst/>
          </a:prstGeom>
        </p:spPr>
      </p:pic>
      <p:pic>
        <p:nvPicPr>
          <p:cNvPr id="3" name="Picture 2"/>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1000" contrast="-48000"/>
                    </a14:imgEffect>
                  </a14:imgLayer>
                </a14:imgProps>
              </a:ext>
              <a:ext uri="{28A0092B-C50C-407E-A947-70E740481C1C}">
                <a14:useLocalDpi xmlns:a14="http://schemas.microsoft.com/office/drawing/2010/main" val="0"/>
              </a:ext>
            </a:extLst>
          </a:blip>
          <a:stretch>
            <a:fillRect/>
          </a:stretch>
        </p:blipFill>
        <p:spPr>
          <a:xfrm>
            <a:off x="6539875" y="1692628"/>
            <a:ext cx="2611504" cy="1736372"/>
          </a:xfrm>
          <a:prstGeom prst="rect">
            <a:avLst/>
          </a:prstGeom>
        </p:spPr>
      </p:pic>
      <p:pic>
        <p:nvPicPr>
          <p:cNvPr id="4" name="Picture 3"/>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38000" contrast="-30000"/>
                    </a14:imgEffect>
                  </a14:imgLayer>
                </a14:imgProps>
              </a:ext>
              <a:ext uri="{28A0092B-C50C-407E-A947-70E740481C1C}">
                <a14:useLocalDpi xmlns:a14="http://schemas.microsoft.com/office/drawing/2010/main" val="0"/>
              </a:ext>
            </a:extLst>
          </a:blip>
          <a:stretch>
            <a:fillRect/>
          </a:stretch>
        </p:blipFill>
        <p:spPr>
          <a:xfrm>
            <a:off x="6534398" y="3417541"/>
            <a:ext cx="2604126" cy="1736084"/>
          </a:xfrm>
          <a:prstGeom prst="rect">
            <a:avLst/>
          </a:prstGeom>
        </p:spPr>
      </p:pic>
      <p:pic>
        <p:nvPicPr>
          <p:cNvPr id="5" name="Picture 4"/>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60000" contrast="-54000"/>
                    </a14:imgEffect>
                  </a14:imgLayer>
                </a14:imgProps>
              </a:ext>
              <a:ext uri="{28A0092B-C50C-407E-A947-70E740481C1C}">
                <a14:useLocalDpi xmlns:a14="http://schemas.microsoft.com/office/drawing/2010/main" val="0"/>
              </a:ext>
            </a:extLst>
          </a:blip>
          <a:stretch>
            <a:fillRect/>
          </a:stretch>
        </p:blipFill>
        <p:spPr>
          <a:xfrm>
            <a:off x="6577771" y="5132962"/>
            <a:ext cx="2587558" cy="1725038"/>
          </a:xfrm>
          <a:prstGeom prst="rect">
            <a:avLst/>
          </a:prstGeom>
        </p:spPr>
      </p:pic>
    </p:spTree>
    <p:extLst>
      <p:ext uri="{BB962C8B-B14F-4D97-AF65-F5344CB8AC3E}">
        <p14:creationId xmlns:p14="http://schemas.microsoft.com/office/powerpoint/2010/main" val="147852607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6"/>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US" dirty="0">
              <a:latin typeface="Calibri" pitchFamily="34" charset="0"/>
            </a:endParaRPr>
          </a:p>
        </p:txBody>
      </p:sp>
      <p:pic>
        <p:nvPicPr>
          <p:cNvPr id="40962" name="Picture 7" descr="New Way Lawyers Logo [Converted]"/>
          <p:cNvPicPr>
            <a:picLocks noChangeAspect="1" noChangeArrowheads="1"/>
          </p:cNvPicPr>
          <p:nvPr/>
        </p:nvPicPr>
        <p:blipFill>
          <a:blip r:embed="rId3" cstate="print"/>
          <a:srcRect/>
          <a:stretch>
            <a:fillRect/>
          </a:stretch>
        </p:blipFill>
        <p:spPr bwMode="auto">
          <a:xfrm>
            <a:off x="368300" y="1844675"/>
            <a:ext cx="8020050" cy="2798763"/>
          </a:xfrm>
          <a:prstGeom prst="rect">
            <a:avLst/>
          </a:prstGeom>
          <a:noFill/>
          <a:ln w="9525">
            <a:noFill/>
            <a:miter lim="800000"/>
            <a:headEnd/>
            <a:tailEnd/>
          </a:ln>
        </p:spPr>
      </p:pic>
    </p:spTree>
    <p:extLst>
      <p:ext uri="{BB962C8B-B14F-4D97-AF65-F5344CB8AC3E}">
        <p14:creationId xmlns:p14="http://schemas.microsoft.com/office/powerpoint/2010/main" val="46082501"/>
      </p:ext>
    </p:extLst>
  </p:cSld>
  <p:clrMapOvr>
    <a:masterClrMapping/>
  </p:clrMapOvr>
  <p:transition advTm="30157"/>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556792"/>
            <a:ext cx="7920880" cy="792088"/>
          </a:xfrm>
        </p:spPr>
        <p:txBody>
          <a:bodyPr/>
          <a:lstStyle/>
          <a:p>
            <a:pPr algn="l"/>
            <a:endParaRPr lang="en-US" sz="1800" b="1" dirty="0">
              <a:solidFill>
                <a:schemeClr val="tx1"/>
              </a:solidFill>
            </a:endParaRPr>
          </a:p>
          <a:p>
            <a:pPr algn="l"/>
            <a:r>
              <a:rPr lang="en-US" sz="1800" b="1" dirty="0">
                <a:solidFill>
                  <a:schemeClr val="tx1"/>
                </a:solidFill>
              </a:rPr>
              <a:t>What was done right with the purported Will?</a:t>
            </a:r>
            <a:endParaRPr lang="en-AU" sz="1800" b="1" dirty="0">
              <a:solidFill>
                <a:schemeClr val="tx1"/>
              </a:solidFill>
            </a:endParaRPr>
          </a:p>
          <a:p>
            <a:pPr algn="l">
              <a:lnSpc>
                <a:spcPct val="150000"/>
              </a:lnSpc>
            </a:pP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
        <p:nvSpPr>
          <p:cNvPr id="3" name="TextBox 2">
            <a:extLst>
              <a:ext uri="{FF2B5EF4-FFF2-40B4-BE49-F238E27FC236}">
                <a16:creationId xmlns:a16="http://schemas.microsoft.com/office/drawing/2014/main" id="{5B06B26E-FF1D-4598-A78D-5018394FBE67}"/>
              </a:ext>
            </a:extLst>
          </p:cNvPr>
          <p:cNvSpPr txBox="1"/>
          <p:nvPr/>
        </p:nvSpPr>
        <p:spPr>
          <a:xfrm>
            <a:off x="648053" y="2708920"/>
            <a:ext cx="7992888" cy="25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The deceased included her address by way of identification</a:t>
            </a:r>
          </a:p>
          <a:p>
            <a:pPr marL="285750" indent="-285750">
              <a:lnSpc>
                <a:spcPct val="150000"/>
              </a:lnSpc>
              <a:buFont typeface="Arial" panose="020B0604020202020204" pitchFamily="34" charset="0"/>
              <a:buChar char="•"/>
            </a:pPr>
            <a:r>
              <a:rPr lang="en-US" dirty="0"/>
              <a:t>The purported Will included a date on which it was made</a:t>
            </a:r>
          </a:p>
          <a:p>
            <a:pPr marL="285750" indent="-285750">
              <a:lnSpc>
                <a:spcPct val="150000"/>
              </a:lnSpc>
              <a:buFont typeface="Arial" panose="020B0604020202020204" pitchFamily="34" charset="0"/>
              <a:buChar char="•"/>
            </a:pPr>
            <a:r>
              <a:rPr lang="en-US" dirty="0"/>
              <a:t>The purported Will contained a reasonably clear and effective distribution clause</a:t>
            </a:r>
          </a:p>
          <a:p>
            <a:pPr marL="285750" indent="-285750">
              <a:lnSpc>
                <a:spcPct val="150000"/>
              </a:lnSpc>
              <a:buFont typeface="Arial" panose="020B0604020202020204" pitchFamily="34" charset="0"/>
              <a:buChar char="•"/>
            </a:pPr>
            <a:r>
              <a:rPr lang="en-US" dirty="0"/>
              <a:t>The purported Will contained an appointment of executor</a:t>
            </a:r>
          </a:p>
          <a:p>
            <a:pPr marL="285750" indent="-285750">
              <a:lnSpc>
                <a:spcPct val="150000"/>
              </a:lnSpc>
              <a:buFont typeface="Arial" panose="020B0604020202020204" pitchFamily="34" charset="0"/>
              <a:buChar char="•"/>
            </a:pPr>
            <a:r>
              <a:rPr lang="en-US" dirty="0"/>
              <a:t>The purported Will was signed by the deceased</a:t>
            </a:r>
          </a:p>
        </p:txBody>
      </p:sp>
    </p:spTree>
    <p:extLst>
      <p:ext uri="{BB962C8B-B14F-4D97-AF65-F5344CB8AC3E}">
        <p14:creationId xmlns:p14="http://schemas.microsoft.com/office/powerpoint/2010/main" val="2093296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556792"/>
            <a:ext cx="7920880" cy="792088"/>
          </a:xfrm>
        </p:spPr>
        <p:txBody>
          <a:bodyPr/>
          <a:lstStyle/>
          <a:p>
            <a:pPr algn="l"/>
            <a:endParaRPr lang="en-US" sz="1800" b="1" dirty="0">
              <a:solidFill>
                <a:schemeClr val="tx1"/>
              </a:solidFill>
            </a:endParaRPr>
          </a:p>
          <a:p>
            <a:pPr algn="l"/>
            <a:r>
              <a:rPr lang="en-US" sz="1800" b="1" dirty="0">
                <a:solidFill>
                  <a:schemeClr val="tx1"/>
                </a:solidFill>
              </a:rPr>
              <a:t>What was wrong with the purported Will?</a:t>
            </a:r>
          </a:p>
          <a:p>
            <a:pPr algn="l"/>
            <a:endParaRPr lang="en-US" sz="1800" b="1" dirty="0">
              <a:solidFill>
                <a:schemeClr val="tx1"/>
              </a:solidFill>
            </a:endParaRPr>
          </a:p>
          <a:p>
            <a:pPr algn="l"/>
            <a:endParaRPr lang="en-AU" sz="1800" b="1" dirty="0">
              <a:solidFill>
                <a:schemeClr val="tx1"/>
              </a:solidFill>
            </a:endParaRPr>
          </a:p>
          <a:p>
            <a:pPr algn="l">
              <a:lnSpc>
                <a:spcPct val="150000"/>
              </a:lnSpc>
            </a:pP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
        <p:nvSpPr>
          <p:cNvPr id="7" name="TextBox 6">
            <a:extLst>
              <a:ext uri="{FF2B5EF4-FFF2-40B4-BE49-F238E27FC236}">
                <a16:creationId xmlns:a16="http://schemas.microsoft.com/office/drawing/2014/main" id="{474A12BF-D809-475E-84FE-CB535C516E27}"/>
              </a:ext>
            </a:extLst>
          </p:cNvPr>
          <p:cNvSpPr txBox="1"/>
          <p:nvPr/>
        </p:nvSpPr>
        <p:spPr>
          <a:xfrm>
            <a:off x="648053" y="2708920"/>
            <a:ext cx="7992888" cy="87203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The purported Will does not contain an attestation clause</a:t>
            </a:r>
          </a:p>
          <a:p>
            <a:pPr marL="285750" indent="-285750">
              <a:lnSpc>
                <a:spcPct val="150000"/>
              </a:lnSpc>
              <a:buFont typeface="Arial" panose="020B0604020202020204" pitchFamily="34" charset="0"/>
              <a:buChar char="•"/>
            </a:pPr>
            <a:r>
              <a:rPr lang="en-US" dirty="0"/>
              <a:t>The purported Will was not witnessed</a:t>
            </a:r>
          </a:p>
        </p:txBody>
      </p:sp>
    </p:spTree>
    <p:extLst>
      <p:ext uri="{BB962C8B-B14F-4D97-AF65-F5344CB8AC3E}">
        <p14:creationId xmlns:p14="http://schemas.microsoft.com/office/powerpoint/2010/main" val="785042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556792"/>
            <a:ext cx="7920880" cy="4752528"/>
          </a:xfrm>
        </p:spPr>
        <p:txBody>
          <a:bodyPr/>
          <a:lstStyle/>
          <a:p>
            <a:pPr algn="l"/>
            <a:endParaRPr lang="en-US" sz="1800" b="1" dirty="0">
              <a:solidFill>
                <a:schemeClr val="tx1"/>
              </a:solidFill>
            </a:endParaRPr>
          </a:p>
          <a:p>
            <a:pPr algn="l"/>
            <a:r>
              <a:rPr lang="en-US" sz="1800" b="1" dirty="0">
                <a:solidFill>
                  <a:schemeClr val="tx1"/>
                </a:solidFill>
              </a:rPr>
              <a:t>Competing Outcomes</a:t>
            </a:r>
          </a:p>
          <a:p>
            <a:pPr algn="l"/>
            <a:endParaRPr lang="en-US" sz="1800" b="1" dirty="0">
              <a:solidFill>
                <a:schemeClr val="tx1"/>
              </a:solidFill>
            </a:endParaRPr>
          </a:p>
          <a:p>
            <a:pPr algn="l"/>
            <a:r>
              <a:rPr lang="en-US" sz="1800" i="1" dirty="0">
                <a:solidFill>
                  <a:schemeClr val="tx1"/>
                </a:solidFill>
              </a:rPr>
              <a:t>Purported Will Valid			Purported Will Not Valid</a:t>
            </a:r>
          </a:p>
          <a:p>
            <a:pPr algn="l"/>
            <a:endParaRPr lang="en-US" sz="1800" i="1" dirty="0">
              <a:solidFill>
                <a:schemeClr val="tx1"/>
              </a:solidFill>
            </a:endParaRPr>
          </a:p>
          <a:p>
            <a:pPr algn="l"/>
            <a:r>
              <a:rPr lang="en-US" sz="1800" dirty="0">
                <a:solidFill>
                  <a:schemeClr val="tx1"/>
                </a:solidFill>
              </a:rPr>
              <a:t>Husband of the deceased			Husband of the deceased inherits</a:t>
            </a:r>
          </a:p>
          <a:p>
            <a:pPr algn="l"/>
            <a:r>
              <a:rPr lang="en-US" sz="1800" dirty="0">
                <a:solidFill>
                  <a:schemeClr val="tx1"/>
                </a:solidFill>
              </a:rPr>
              <a:t>inherits the entire estate			$150,000 and the household 						chattels and 1/3 of the rest and 					residue</a:t>
            </a:r>
          </a:p>
          <a:p>
            <a:pPr algn="l"/>
            <a:r>
              <a:rPr lang="en-US" sz="1800" dirty="0">
                <a:solidFill>
                  <a:schemeClr val="tx1"/>
                </a:solidFill>
              </a:rPr>
              <a:t>	</a:t>
            </a:r>
          </a:p>
          <a:p>
            <a:pPr algn="l"/>
            <a:r>
              <a:rPr lang="en-US" sz="1800" dirty="0">
                <a:solidFill>
                  <a:schemeClr val="tx1"/>
                </a:solidFill>
              </a:rPr>
              <a:t>					Two adult children of the 						deceased share the remaining					2/3 of the rest and residue</a:t>
            </a:r>
          </a:p>
          <a:p>
            <a:pPr algn="l"/>
            <a:endParaRPr lang="en-US" sz="1800" b="1" dirty="0">
              <a:solidFill>
                <a:schemeClr val="tx1"/>
              </a:solidFill>
            </a:endParaRPr>
          </a:p>
          <a:p>
            <a:pPr algn="l"/>
            <a:endParaRPr lang="en-US" sz="1800" b="1" dirty="0">
              <a:solidFill>
                <a:schemeClr val="tx1"/>
              </a:solidFill>
            </a:endParaRPr>
          </a:p>
          <a:p>
            <a:pPr algn="l"/>
            <a:endParaRPr lang="en-US" sz="1800" b="1" dirty="0">
              <a:solidFill>
                <a:schemeClr val="tx1"/>
              </a:solidFill>
            </a:endParaRPr>
          </a:p>
          <a:p>
            <a:pPr algn="l"/>
            <a:endParaRPr lang="en-US" sz="1800" b="1" dirty="0">
              <a:solidFill>
                <a:schemeClr val="tx1"/>
              </a:solidFill>
            </a:endParaRPr>
          </a:p>
          <a:p>
            <a:pPr algn="l"/>
            <a:endParaRPr lang="en-AU" sz="1800" b="1" dirty="0">
              <a:solidFill>
                <a:schemeClr val="tx1"/>
              </a:solidFill>
            </a:endParaRPr>
          </a:p>
          <a:p>
            <a:pPr algn="l">
              <a:lnSpc>
                <a:spcPct val="150000"/>
              </a:lnSpc>
            </a:pP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Tree>
    <p:extLst>
      <p:ext uri="{BB962C8B-B14F-4D97-AF65-F5344CB8AC3E}">
        <p14:creationId xmlns:p14="http://schemas.microsoft.com/office/powerpoint/2010/main" val="222103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1556792"/>
            <a:ext cx="7920880" cy="3600400"/>
          </a:xfrm>
        </p:spPr>
        <p:txBody>
          <a:bodyPr/>
          <a:lstStyle/>
          <a:p>
            <a:pPr algn="l"/>
            <a:r>
              <a:rPr lang="en-US" sz="1800" b="1" dirty="0">
                <a:solidFill>
                  <a:schemeClr val="tx1"/>
                </a:solidFill>
              </a:rPr>
              <a:t>Participant Poll</a:t>
            </a:r>
          </a:p>
          <a:p>
            <a:pPr algn="l"/>
            <a:endParaRPr lang="en-US" sz="1800" b="1" dirty="0">
              <a:solidFill>
                <a:schemeClr val="tx1"/>
              </a:solidFill>
            </a:endParaRPr>
          </a:p>
          <a:p>
            <a:pPr algn="l"/>
            <a:r>
              <a:rPr lang="en-US" sz="1800" b="1" dirty="0">
                <a:solidFill>
                  <a:schemeClr val="tx1"/>
                </a:solidFill>
              </a:rPr>
              <a:t>Was the purported Will made 21 March 2016 held to be the valid Will of the deceased or was the deceased’s estate administered per intestacy?</a:t>
            </a:r>
          </a:p>
          <a:p>
            <a:pPr algn="l"/>
            <a:endParaRPr lang="en-AU" sz="1800" b="1" dirty="0">
              <a:solidFill>
                <a:schemeClr val="tx1"/>
              </a:solidFill>
            </a:endParaRPr>
          </a:p>
          <a:p>
            <a:pPr algn="l">
              <a:lnSpc>
                <a:spcPct val="150000"/>
              </a:lnSpc>
            </a:pPr>
            <a:r>
              <a:rPr lang="en-US" sz="1600" dirty="0">
                <a:solidFill>
                  <a:schemeClr val="tx1"/>
                </a:solidFill>
              </a:rPr>
              <a:t>The Will made 21 March 2016 was held to be valid</a:t>
            </a:r>
          </a:p>
          <a:p>
            <a:pPr algn="l">
              <a:lnSpc>
                <a:spcPct val="150000"/>
              </a:lnSpc>
            </a:pPr>
            <a:endParaRPr lang="en-US" sz="1600" dirty="0">
              <a:solidFill>
                <a:schemeClr val="tx1"/>
              </a:solidFill>
            </a:endParaRPr>
          </a:p>
          <a:p>
            <a:pPr algn="l">
              <a:lnSpc>
                <a:spcPct val="150000"/>
              </a:lnSpc>
            </a:pPr>
            <a:r>
              <a:rPr lang="en-US" sz="1600" dirty="0">
                <a:solidFill>
                  <a:schemeClr val="tx1"/>
                </a:solidFill>
              </a:rPr>
              <a:t>Or</a:t>
            </a:r>
          </a:p>
          <a:p>
            <a:pPr algn="l">
              <a:lnSpc>
                <a:spcPct val="150000"/>
              </a:lnSpc>
            </a:pPr>
            <a:endParaRPr lang="en-US" sz="1600" dirty="0">
              <a:solidFill>
                <a:schemeClr val="tx1"/>
              </a:solidFill>
            </a:endParaRPr>
          </a:p>
          <a:p>
            <a:pPr algn="l">
              <a:lnSpc>
                <a:spcPct val="150000"/>
              </a:lnSpc>
            </a:pPr>
            <a:r>
              <a:rPr lang="en-US" sz="1600" dirty="0">
                <a:solidFill>
                  <a:schemeClr val="tx1"/>
                </a:solidFill>
              </a:rPr>
              <a:t>Estate administered per intestacy</a:t>
            </a:r>
          </a:p>
          <a:p>
            <a:pPr marL="742950" lvl="1" indent="-285750" algn="l">
              <a:lnSpc>
                <a:spcPct val="150000"/>
              </a:lnSpc>
              <a:buFont typeface="Arial" panose="020B0604020202020204" pitchFamily="34" charset="0"/>
              <a:buChar char="•"/>
            </a:pPr>
            <a:endParaRPr lang="en-AU"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pic>
        <p:nvPicPr>
          <p:cNvPr id="5" name="Picture 3" descr="New Way Lawyers Logo [Converted].jpg"/>
          <p:cNvPicPr>
            <a:picLocks noChangeAspect="1"/>
          </p:cNvPicPr>
          <p:nvPr/>
        </p:nvPicPr>
        <p:blipFill>
          <a:blip r:embed="rId2" cstate="print"/>
          <a:srcRect/>
          <a:stretch>
            <a:fillRect/>
          </a:stretch>
        </p:blipFill>
        <p:spPr bwMode="auto">
          <a:xfrm>
            <a:off x="2843808" y="260648"/>
            <a:ext cx="3143250" cy="1096962"/>
          </a:xfrm>
          <a:prstGeom prst="rect">
            <a:avLst/>
          </a:prstGeom>
          <a:noFill/>
          <a:ln w="9525">
            <a:noFill/>
            <a:miter lim="800000"/>
            <a:headEnd/>
            <a:tailEnd/>
          </a:ln>
        </p:spPr>
      </p:pic>
      <p:sp>
        <p:nvSpPr>
          <p:cNvPr id="4" name="Subtitle 1">
            <a:extLst>
              <a:ext uri="{FF2B5EF4-FFF2-40B4-BE49-F238E27FC236}">
                <a16:creationId xmlns:a16="http://schemas.microsoft.com/office/drawing/2014/main" id="{61C4E2A6-9115-496F-A817-99F5A575ADBA}"/>
              </a:ext>
            </a:extLst>
          </p:cNvPr>
          <p:cNvSpPr txBox="1">
            <a:spLocks/>
          </p:cNvSpPr>
          <p:nvPr/>
        </p:nvSpPr>
        <p:spPr bwMode="auto">
          <a:xfrm>
            <a:off x="395536" y="5517232"/>
            <a:ext cx="7920880" cy="11849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1800" b="1" dirty="0">
              <a:solidFill>
                <a:schemeClr val="tx1"/>
              </a:solidFill>
            </a:endParaRPr>
          </a:p>
          <a:p>
            <a:pPr algn="l">
              <a:lnSpc>
                <a:spcPct val="150000"/>
              </a:lnSpc>
            </a:pPr>
            <a:r>
              <a:rPr lang="en-US" sz="1600" b="1" dirty="0">
                <a:solidFill>
                  <a:schemeClr val="tx1"/>
                </a:solidFill>
              </a:rPr>
              <a:t>The purported Will made 21 March 2016 was ordered to be valid.</a:t>
            </a:r>
          </a:p>
          <a:p>
            <a:pPr algn="l">
              <a:lnSpc>
                <a:spcPct val="150000"/>
              </a:lnSpc>
            </a:pPr>
            <a:endParaRPr lang="en-US" sz="1600" dirty="0">
              <a:solidFill>
                <a:schemeClr val="tx1"/>
              </a:solidFill>
            </a:endParaRPr>
          </a:p>
          <a:p>
            <a:pPr algn="l">
              <a:lnSpc>
                <a:spcPct val="150000"/>
              </a:lnSpc>
            </a:pPr>
            <a:r>
              <a:rPr lang="en-US" sz="1600" dirty="0">
                <a:solidFill>
                  <a:schemeClr val="tx1"/>
                </a:solidFill>
              </a:rPr>
              <a:t>	</a:t>
            </a:r>
            <a:endParaRPr lang="en-AU" sz="1600" dirty="0">
              <a:solidFill>
                <a:schemeClr val="tx1"/>
              </a:solidFill>
            </a:endParaRPr>
          </a:p>
          <a:p>
            <a:pPr marL="285750" indent="-285750">
              <a:lnSpc>
                <a:spcPct val="150000"/>
              </a:lnSpc>
              <a:buFont typeface="Arial" panose="020B0604020202020204" pitchFamily="34" charset="0"/>
              <a:buChar char="•"/>
            </a:pPr>
            <a:endParaRPr lang="en-AU" sz="1600" dirty="0">
              <a:solidFill>
                <a:schemeClr val="tx1"/>
              </a:solidFill>
            </a:endParaRPr>
          </a:p>
        </p:txBody>
      </p:sp>
    </p:spTree>
    <p:extLst>
      <p:ext uri="{BB962C8B-B14F-4D97-AF65-F5344CB8AC3E}">
        <p14:creationId xmlns:p14="http://schemas.microsoft.com/office/powerpoint/2010/main" val="2404474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25891</TotalTime>
  <Words>2258</Words>
  <Application>Microsoft Office PowerPoint</Application>
  <PresentationFormat>On-screen Show (4:3)</PresentationFormat>
  <Paragraphs>561</Paragraphs>
  <Slides>52</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Calibri</vt:lpstr>
      <vt:lpstr>Office Theme</vt:lpstr>
      <vt:lpstr>Pitfalls and challenges with self-made Wills  CLCQ Webinar  </vt:lpstr>
      <vt:lpstr>PowerPoint Presentation</vt:lpstr>
      <vt:lpstr>   Case Study 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Case Study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Case Study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Tips and Pointers   </vt:lpstr>
      <vt:lpstr>PowerPoint Presentation</vt:lpstr>
      <vt:lpstr>PowerPoint Presentation</vt:lpstr>
      <vt:lpstr>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Joanne Auyeung</cp:lastModifiedBy>
  <cp:revision>393</cp:revision>
  <dcterms:created xsi:type="dcterms:W3CDTF">2009-09-13T22:45:12Z</dcterms:created>
  <dcterms:modified xsi:type="dcterms:W3CDTF">2018-06-06T07:18:26Z</dcterms:modified>
</cp:coreProperties>
</file>