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2" r:id="rId6"/>
    <p:sldId id="261" r:id="rId7"/>
    <p:sldId id="264" r:id="rId8"/>
    <p:sldId id="259" r:id="rId9"/>
    <p:sldId id="263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45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B5E5-6AB3-E645-A07E-D3454781150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801C9-682C-BF40-BC96-86BB79DD5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0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801C9-682C-BF40-BC96-86BB79DD5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801C9-682C-BF40-BC96-86BB79DD57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3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5459-8F21-604B-833C-D760CEF02CEE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E606-651D-AF44-8E70-CA5CC4C4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4AF53-5A0F-E844-BB7C-866BE4EB4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38" y="209840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/>
            </a:r>
            <a:b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/>
            </a:r>
            <a:b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/>
            </a:r>
            <a:b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/>
            </a:r>
            <a:b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CLCQ Webinar</a:t>
            </a:r>
            <a:b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/>
            </a:r>
            <a:b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Human Rights Advocacy</a:t>
            </a:r>
          </a:p>
        </p:txBody>
      </p:sp>
    </p:spTree>
    <p:extLst>
      <p:ext uri="{BB962C8B-B14F-4D97-AF65-F5344CB8AC3E}">
        <p14:creationId xmlns:p14="http://schemas.microsoft.com/office/powerpoint/2010/main" val="193463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F2B94-4558-CA4B-AF21-FC71E5E7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70" y="344578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3.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DF54D-F830-8D4B-99C7-B0FA25EC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Roboto Slab" pitchFamily="2" charset="0"/>
                <a:ea typeface="Roboto Slab" pitchFamily="2" charset="0"/>
              </a:rPr>
              <a:t>Undertake a similar design process to the NSSRN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r>
              <a:rPr lang="en-US" sz="2000" dirty="0">
                <a:latin typeface="Roboto Slab" pitchFamily="2" charset="0"/>
                <a:ea typeface="Roboto Slab" pitchFamily="2" charset="0"/>
              </a:rPr>
              <a:t>Identify Rights Base </a:t>
            </a:r>
          </a:p>
          <a:p>
            <a:pPr lvl="1"/>
            <a:r>
              <a:rPr lang="en-US" sz="2000" dirty="0">
                <a:latin typeface="Roboto Slab" pitchFamily="2" charset="0"/>
                <a:ea typeface="Roboto Slab" pitchFamily="2" charset="0"/>
              </a:rPr>
              <a:t>General rights</a:t>
            </a:r>
          </a:p>
          <a:p>
            <a:pPr lvl="1"/>
            <a:r>
              <a:rPr lang="en-US" sz="2000" dirty="0">
                <a:latin typeface="Roboto Slab" pitchFamily="2" charset="0"/>
                <a:ea typeface="Roboto Slab" pitchFamily="2" charset="0"/>
              </a:rPr>
              <a:t>Specific rights </a:t>
            </a:r>
          </a:p>
          <a:p>
            <a:pPr lvl="1"/>
            <a:r>
              <a:rPr lang="en-US" sz="2000" dirty="0">
                <a:latin typeface="Roboto Slab" pitchFamily="2" charset="0"/>
                <a:ea typeface="Roboto Slab" pitchFamily="2" charset="0"/>
              </a:rPr>
              <a:t>Thematic issues</a:t>
            </a:r>
          </a:p>
          <a:p>
            <a:pPr marL="457200" lvl="1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r>
              <a:rPr lang="en-US" sz="2000" dirty="0">
                <a:latin typeface="Roboto Slab" pitchFamily="2" charset="0"/>
                <a:ea typeface="Roboto Slab" pitchFamily="2" charset="0"/>
              </a:rPr>
              <a:t>Identify Reporting Structures</a:t>
            </a:r>
          </a:p>
          <a:p>
            <a:pPr lvl="1"/>
            <a:r>
              <a:rPr lang="en-US" sz="2000" dirty="0">
                <a:latin typeface="Roboto Slab" pitchFamily="2" charset="0"/>
                <a:ea typeface="Roboto Slab" pitchFamily="2" charset="0"/>
              </a:rPr>
              <a:t>Member states/Signatories</a:t>
            </a:r>
          </a:p>
          <a:p>
            <a:pPr lvl="1"/>
            <a:r>
              <a:rPr lang="en-US" sz="2000" dirty="0">
                <a:latin typeface="Roboto Slab" pitchFamily="2" charset="0"/>
                <a:ea typeface="Roboto Slab" pitchFamily="2" charset="0"/>
              </a:rPr>
              <a:t>Optional Protocols, Individual Complaints</a:t>
            </a:r>
          </a:p>
          <a:p>
            <a:pPr lvl="1"/>
            <a:r>
              <a:rPr lang="en-US" sz="2000" dirty="0">
                <a:latin typeface="Roboto Slab" pitchFamily="2" charset="0"/>
                <a:ea typeface="Roboto Slab" pitchFamily="2" charset="0"/>
              </a:rPr>
              <a:t>General comments</a:t>
            </a:r>
          </a:p>
          <a:p>
            <a:pPr lvl="1"/>
            <a:r>
              <a:rPr lang="en-US" sz="2000" dirty="0">
                <a:latin typeface="Roboto Slab" pitchFamily="2" charset="0"/>
                <a:ea typeface="Roboto Slab" pitchFamily="2" charset="0"/>
              </a:rPr>
              <a:t>Thematic mandates/Special procedures</a:t>
            </a:r>
          </a:p>
          <a:p>
            <a:pPr lvl="1"/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lvl="1"/>
            <a:endParaRPr lang="en-US" sz="2000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5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F2B94-4558-CA4B-AF21-FC71E5E7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70" y="344578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3.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DF54D-F830-8D4B-99C7-B0FA25EC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Network Engagement Opportunities:</a:t>
            </a:r>
          </a:p>
          <a:p>
            <a:r>
              <a:rPr lang="en-US" sz="2000" dirty="0">
                <a:latin typeface="Roboto Slab" pitchFamily="2" charset="0"/>
                <a:ea typeface="Roboto Slab" pitchFamily="2" charset="0"/>
              </a:rPr>
              <a:t>All networks of NACLC have the opportunity to design their own tool based on general rights, specific rights and thematic issues</a:t>
            </a:r>
          </a:p>
          <a:p>
            <a:r>
              <a:rPr lang="en-US" sz="2000" dirty="0">
                <a:latin typeface="Roboto Slab" pitchFamily="2" charset="0"/>
                <a:ea typeface="Roboto Slab" pitchFamily="2" charset="0"/>
              </a:rPr>
              <a:t>All networks of NACLC have the opportunity to feed into shadow-reporting processes (Human Rights Network) and special procedures</a:t>
            </a:r>
          </a:p>
          <a:p>
            <a:r>
              <a:rPr lang="en-US" sz="2000" dirty="0">
                <a:latin typeface="Roboto Slab" pitchFamily="2" charset="0"/>
                <a:ea typeface="Roboto Slab" pitchFamily="2" charset="0"/>
              </a:rPr>
              <a:t>Work with other like-minded or thematically linked NGOs</a:t>
            </a:r>
          </a:p>
          <a:p>
            <a:r>
              <a:rPr lang="en-US" sz="2000" dirty="0">
                <a:latin typeface="Roboto Slab" pitchFamily="2" charset="0"/>
                <a:ea typeface="Roboto Slab" pitchFamily="2" charset="0"/>
              </a:rPr>
              <a:t>Join networks already engaged in advocacy for mentoring and guidance</a:t>
            </a:r>
          </a:p>
          <a:p>
            <a:r>
              <a:rPr lang="en-US" sz="2000" dirty="0">
                <a:latin typeface="Roboto Slab" pitchFamily="2" charset="0"/>
                <a:ea typeface="Roboto Slab" pitchFamily="2" charset="0"/>
              </a:rPr>
              <a:t>Add weight to shadow reports through endorsement</a:t>
            </a:r>
          </a:p>
          <a:p>
            <a:endParaRPr lang="en-US" sz="2000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6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F2B94-4558-CA4B-AF21-FC71E5E7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70" y="344578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3.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DF54D-F830-8D4B-99C7-B0FA25EC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Targeting domestic issues through International human rights obligations provides another layer to commentary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It gives you a range of substantive and normative issues to assess domestic measures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It informs domestic processes with international best practice, contemporary approaches and global jurisprudence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It introduces you to thematic research from a range of cultural, disciplinary and political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52281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CAC92-08BB-FF48-9B3B-A34D03A9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47" y="287676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Format of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E27C6-C9A7-1241-894B-378F39FE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AU" sz="2000" b="1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1. Context &amp; Background</a:t>
            </a:r>
            <a:r>
              <a:rPr lang="en-AU" sz="2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: Bill (10 minutes)</a:t>
            </a:r>
          </a:p>
          <a:p>
            <a:pPr marL="0" indent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AU" sz="2000" b="1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2. The Tool</a:t>
            </a:r>
            <a:r>
              <a:rPr lang="en-AU" sz="2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: Jessica (15 minutes)</a:t>
            </a:r>
          </a:p>
          <a:p>
            <a:pPr marL="0" indent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AU" sz="2000" b="1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3. Engaging in Advocacy</a:t>
            </a:r>
            <a:r>
              <a:rPr lang="en-AU" sz="2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: Bill (15 minutes)</a:t>
            </a:r>
          </a:p>
          <a:p>
            <a:pPr marL="0" indent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AU" sz="2000" b="1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Questions</a:t>
            </a:r>
            <a:r>
              <a:rPr lang="en-AU" sz="2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: Remaining Time</a:t>
            </a:r>
            <a:r>
              <a:rPr lang="en-A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A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8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F82B3-4F11-E345-AF3E-DAA4BC00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9" y="308225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1.1.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ABAD38-90F6-E94B-999A-DE52BA14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National Social Security Rights Network</a:t>
            </a:r>
          </a:p>
          <a:p>
            <a:pPr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Regularly engaging in law and policy analysis  and commentary</a:t>
            </a:r>
          </a:p>
          <a:p>
            <a:pPr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Identified that international human rights norms apply to the Australian domestic context</a:t>
            </a:r>
          </a:p>
          <a:p>
            <a:pPr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Identified that a contextual, multi-faceted approach was needed </a:t>
            </a:r>
          </a:p>
          <a:p>
            <a:pPr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endParaRPr lang="en-US" dirty="0">
              <a:latin typeface="Roboto Slab" pitchFamily="2" charset="0"/>
              <a:ea typeface="Roboto Slab" pitchFamily="2" charset="0"/>
              <a:cs typeface="Helvetica Neue" panose="02000503000000020004" pitchFamily="2" charset="0"/>
            </a:endParaRPr>
          </a:p>
          <a:p>
            <a:pPr marL="0" indent="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US" dirty="0">
              <a:latin typeface="Roboto Slab" pitchFamily="2" charset="0"/>
              <a:ea typeface="Roboto Slab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6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B2270-8E46-674A-8CE7-03042904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8" y="0"/>
            <a:ext cx="7886700" cy="1325563"/>
          </a:xfrm>
        </p:spPr>
        <p:txBody>
          <a:bodyPr/>
          <a:lstStyle/>
          <a:p>
            <a:r>
              <a:rPr lang="en-US" dirty="0" err="1">
                <a:latin typeface="Archistico Normal" panose="02040802050405020203" pitchFamily="18" charset="0"/>
                <a:ea typeface="Roboto Slab" pitchFamily="2" charset="0"/>
                <a:cs typeface="Helvetica Neue Medium" panose="02000503000000020004" pitchFamily="2" charset="0"/>
              </a:rPr>
              <a:t>www.nssrn.org.au</a:t>
            </a:r>
            <a:endParaRPr lang="en-US" dirty="0">
              <a:latin typeface="Archistico Normal" panose="02040802050405020203" pitchFamily="18" charset="0"/>
              <a:ea typeface="Roboto Slab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C9E3A9-9B58-2640-9CA9-BAC92CD0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6051"/>
            <a:ext cx="9144000" cy="55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F82B3-4F11-E345-AF3E-DAA4BC00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297950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1.2.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ABAD38-90F6-E94B-999A-DE52BA14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4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6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Identified need within National Social Security Rights Network (mid 2017)</a:t>
            </a:r>
          </a:p>
          <a:p>
            <a:pPr>
              <a:lnSpc>
                <a:spcPct val="14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6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Initial mapping process (mid 2017)</a:t>
            </a:r>
          </a:p>
          <a:p>
            <a:pPr>
              <a:lnSpc>
                <a:spcPct val="14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6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Initial Scoping Paper at NSSRN Conference (late 2017)</a:t>
            </a:r>
          </a:p>
          <a:p>
            <a:pPr>
              <a:lnSpc>
                <a:spcPct val="14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6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Agreement within NSSRN to proceed (late 2017)</a:t>
            </a:r>
          </a:p>
          <a:p>
            <a:pPr>
              <a:lnSpc>
                <a:spcPct val="14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6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Reach out to pro bono partners Wotton Kearney (early 2018)</a:t>
            </a:r>
          </a:p>
          <a:p>
            <a:pPr>
              <a:lnSpc>
                <a:spcPct val="14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6000" dirty="0">
                <a:latin typeface="Roboto Slab" pitchFamily="2" charset="0"/>
                <a:ea typeface="Roboto Slab" pitchFamily="2" charset="0"/>
                <a:cs typeface="Helvetica Neue" panose="02000503000000020004" pitchFamily="2" charset="0"/>
              </a:rPr>
              <a:t>Co-design of the Tool (early 2018)</a:t>
            </a:r>
          </a:p>
          <a:p>
            <a:pPr marL="0" indent="0">
              <a:lnSpc>
                <a:spcPct val="14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US" dirty="0">
              <a:latin typeface="Roboto Slab" pitchFamily="2" charset="0"/>
              <a:ea typeface="Roboto Slab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0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08F96-1680-AB41-83CE-8E28C717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256854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1.3. Mapping Rights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D1F1C5-267F-B740-A776-1E9FF7A3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2417"/>
            <a:ext cx="9144000" cy="50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8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403BF-4CD6-7846-9E0D-EDE4B98E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28" y="262384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1.4. Tool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7AD283-30A7-D949-AC1D-D9AF401D1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7738B-1AF7-3546-BFB3-87907416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47" y="324029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2.1. The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7F1D7-1998-3A42-9E6E-D7277F16F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Introduction</a:t>
            </a:r>
          </a:p>
          <a:p>
            <a:pPr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General Rights</a:t>
            </a:r>
          </a:p>
          <a:p>
            <a:pPr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Specific groups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Asylum seekers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Children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Persons with disability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Indigenous persons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Women in RRR areas</a:t>
            </a:r>
          </a:p>
        </p:txBody>
      </p:sp>
    </p:spTree>
    <p:extLst>
      <p:ext uri="{BB962C8B-B14F-4D97-AF65-F5344CB8AC3E}">
        <p14:creationId xmlns:p14="http://schemas.microsoft.com/office/powerpoint/2010/main" val="174747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7738B-1AF7-3546-BFB3-87907416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22" y="324030"/>
            <a:ext cx="7886700" cy="1325563"/>
          </a:xfrm>
        </p:spPr>
        <p:txBody>
          <a:bodyPr/>
          <a:lstStyle/>
          <a:p>
            <a:r>
              <a:rPr lang="en-US" dirty="0">
                <a:latin typeface="Archistico Normal" panose="02040802050405020203" pitchFamily="18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2.2. Thematic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7F1D7-1998-3A42-9E6E-D7277F16F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Thematic areas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Family violence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 err="1">
                <a:latin typeface="Roboto Slab" pitchFamily="2" charset="0"/>
                <a:ea typeface="Roboto Slab" pitchFamily="2" charset="0"/>
              </a:rPr>
              <a:t>Robo</a:t>
            </a:r>
            <a:r>
              <a:rPr lang="en-US" sz="2000" dirty="0">
                <a:latin typeface="Roboto Slab" pitchFamily="2" charset="0"/>
                <a:ea typeface="Roboto Slab" pitchFamily="2" charset="0"/>
              </a:rPr>
              <a:t>-debts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CDEP, Work for the Dole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Drug testing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Family assistance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Income management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Adequacy of payments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Paid parental leave</a:t>
            </a:r>
          </a:p>
          <a:p>
            <a:pPr lvl="1">
              <a:lnSpc>
                <a:spcPct val="7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Self-determination</a:t>
            </a:r>
          </a:p>
        </p:txBody>
      </p:sp>
    </p:spTree>
    <p:extLst>
      <p:ext uri="{BB962C8B-B14F-4D97-AF65-F5344CB8AC3E}">
        <p14:creationId xmlns:p14="http://schemas.microsoft.com/office/powerpoint/2010/main" val="304385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1742</TotalTime>
  <Words>355</Words>
  <Application>Microsoft Office PowerPoint</Application>
  <PresentationFormat>On-screen Show (4:3)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Archistico Normal</vt:lpstr>
      <vt:lpstr>Arial</vt:lpstr>
      <vt:lpstr>Calibri</vt:lpstr>
      <vt:lpstr>Calibri Light</vt:lpstr>
      <vt:lpstr>Helvetica Neue</vt:lpstr>
      <vt:lpstr>Helvetica Neue Medium</vt:lpstr>
      <vt:lpstr>Roboto Slab</vt:lpstr>
      <vt:lpstr>Office Theme</vt:lpstr>
      <vt:lpstr>    CLCQ Webinar  Human Rights Advocacy</vt:lpstr>
      <vt:lpstr> Format of Webinar</vt:lpstr>
      <vt:lpstr> 1.1. Context</vt:lpstr>
      <vt:lpstr>www.nssrn.org.au</vt:lpstr>
      <vt:lpstr> 1.2. Background</vt:lpstr>
      <vt:lpstr>1.3. Mapping Rights</vt:lpstr>
      <vt:lpstr>1.4. Tool Design</vt:lpstr>
      <vt:lpstr> 2.1. The Tool </vt:lpstr>
      <vt:lpstr> 2.2. Thematic Areas</vt:lpstr>
      <vt:lpstr> 3. Advocacy</vt:lpstr>
      <vt:lpstr> 3. Advocacy</vt:lpstr>
      <vt:lpstr> 3. Advocacy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CLCQ Webinar  Human Rights</dc:title>
  <dc:creator>Microsoft Office User</dc:creator>
  <cp:lastModifiedBy>Carly Hanson</cp:lastModifiedBy>
  <cp:revision>17</cp:revision>
  <cp:lastPrinted>2018-08-03T01:33:59Z</cp:lastPrinted>
  <dcterms:created xsi:type="dcterms:W3CDTF">2018-08-02T22:03:51Z</dcterms:created>
  <dcterms:modified xsi:type="dcterms:W3CDTF">2018-08-08T23:01:28Z</dcterms:modified>
</cp:coreProperties>
</file>