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5"/>
  </p:notesMasterIdLst>
  <p:handoutMasterIdLst>
    <p:handoutMasterId r:id="rId56"/>
  </p:handoutMasterIdLst>
  <p:sldIdLst>
    <p:sldId id="256" r:id="rId2"/>
    <p:sldId id="397" r:id="rId3"/>
    <p:sldId id="258" r:id="rId4"/>
    <p:sldId id="259" r:id="rId5"/>
    <p:sldId id="260" r:id="rId6"/>
    <p:sldId id="261" r:id="rId7"/>
    <p:sldId id="262" r:id="rId8"/>
    <p:sldId id="395" r:id="rId9"/>
    <p:sldId id="396" r:id="rId10"/>
    <p:sldId id="264" r:id="rId11"/>
    <p:sldId id="398" r:id="rId12"/>
    <p:sldId id="265" r:id="rId13"/>
    <p:sldId id="266" r:id="rId14"/>
    <p:sldId id="267" r:id="rId15"/>
    <p:sldId id="268" r:id="rId16"/>
    <p:sldId id="269" r:id="rId17"/>
    <p:sldId id="270" r:id="rId18"/>
    <p:sldId id="272" r:id="rId19"/>
    <p:sldId id="271" r:id="rId20"/>
    <p:sldId id="273" r:id="rId21"/>
    <p:sldId id="274" r:id="rId22"/>
    <p:sldId id="275" r:id="rId23"/>
    <p:sldId id="276" r:id="rId24"/>
    <p:sldId id="407" r:id="rId25"/>
    <p:sldId id="408" r:id="rId26"/>
    <p:sldId id="277" r:id="rId27"/>
    <p:sldId id="281" r:id="rId28"/>
    <p:sldId id="278" r:id="rId29"/>
    <p:sldId id="409" r:id="rId30"/>
    <p:sldId id="279" r:id="rId31"/>
    <p:sldId id="280" r:id="rId32"/>
    <p:sldId id="423" r:id="rId33"/>
    <p:sldId id="284" r:id="rId34"/>
    <p:sldId id="418" r:id="rId35"/>
    <p:sldId id="424" r:id="rId36"/>
    <p:sldId id="388" r:id="rId37"/>
    <p:sldId id="300" r:id="rId38"/>
    <p:sldId id="301" r:id="rId39"/>
    <p:sldId id="302" r:id="rId40"/>
    <p:sldId id="304" r:id="rId41"/>
    <p:sldId id="305" r:id="rId42"/>
    <p:sldId id="306" r:id="rId43"/>
    <p:sldId id="369" r:id="rId44"/>
    <p:sldId id="370" r:id="rId45"/>
    <p:sldId id="406" r:id="rId46"/>
    <p:sldId id="307" r:id="rId47"/>
    <p:sldId id="308" r:id="rId48"/>
    <p:sldId id="416" r:id="rId49"/>
    <p:sldId id="421" r:id="rId50"/>
    <p:sldId id="422" r:id="rId51"/>
    <p:sldId id="419" r:id="rId52"/>
    <p:sldId id="420" r:id="rId53"/>
    <p:sldId id="417" r:id="rId54"/>
  </p:sldIdLst>
  <p:sldSz cx="12192000" cy="6858000"/>
  <p:notesSz cx="9926638" cy="6797675"/>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521415D9-36F7-43E2-AB2F-B90AF26B5E84}">
      <p14:sectionLst xmlns:p14="http://schemas.microsoft.com/office/powerpoint/2010/main">
        <p14:section name="Default Section" id="{C80FF661-D501-4EEA-9F2D-3723EAA35C69}">
          <p14:sldIdLst>
            <p14:sldId id="256"/>
            <p14:sldId id="397"/>
            <p14:sldId id="258"/>
            <p14:sldId id="259"/>
            <p14:sldId id="260"/>
            <p14:sldId id="261"/>
            <p14:sldId id="262"/>
            <p14:sldId id="395"/>
            <p14:sldId id="396"/>
            <p14:sldId id="264"/>
            <p14:sldId id="398"/>
            <p14:sldId id="265"/>
            <p14:sldId id="266"/>
            <p14:sldId id="267"/>
            <p14:sldId id="268"/>
            <p14:sldId id="269"/>
            <p14:sldId id="270"/>
            <p14:sldId id="272"/>
            <p14:sldId id="271"/>
            <p14:sldId id="273"/>
            <p14:sldId id="274"/>
            <p14:sldId id="275"/>
            <p14:sldId id="276"/>
            <p14:sldId id="407"/>
            <p14:sldId id="408"/>
            <p14:sldId id="277"/>
            <p14:sldId id="281"/>
            <p14:sldId id="278"/>
            <p14:sldId id="409"/>
            <p14:sldId id="279"/>
            <p14:sldId id="280"/>
            <p14:sldId id="423"/>
            <p14:sldId id="284"/>
            <p14:sldId id="418"/>
            <p14:sldId id="424"/>
            <p14:sldId id="388"/>
            <p14:sldId id="300"/>
            <p14:sldId id="301"/>
            <p14:sldId id="302"/>
            <p14:sldId id="304"/>
            <p14:sldId id="305"/>
            <p14:sldId id="306"/>
            <p14:sldId id="369"/>
            <p14:sldId id="370"/>
            <p14:sldId id="406"/>
            <p14:sldId id="307"/>
            <p14:sldId id="308"/>
            <p14:sldId id="416"/>
            <p14:sldId id="421"/>
            <p14:sldId id="422"/>
            <p14:sldId id="419"/>
            <p14:sldId id="420"/>
            <p14:sldId id="417"/>
          </p14:sldIdLst>
        </p14:section>
        <p14:section name="Untitled Section" id="{4C977ECE-4754-45B4-8F12-EA2A7E856F0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wholeTbl>
    <a:band2H>
      <a:tcTxStyle/>
      <a:tcStyle>
        <a:tcBdr/>
        <a:fill>
          <a:solidFill>
            <a:srgbClr val="FFFFFF"/>
          </a:solidFill>
        </a:fill>
      </a:tcStyle>
    </a:band2H>
    <a:firstCo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Col>
    <a:lastRow>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D4E2CE"/>
          </a:solidFill>
        </a:fill>
      </a:tcStyle>
    </a:firstCol>
    <a:lastRow>
      <a:tcTxStyle b="on" i="off">
        <a:fontRef idx="maj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254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BF1E8"/>
          </a:solidFill>
        </a:fill>
      </a:tcStyle>
    </a:lastRow>
    <a:firstRow>
      <a:tcTxStyle b="on" i="off">
        <a:fontRef idx="maj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BF1E8"/>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2708684C-4D16-4618-839F-0558EEFCDFE6}"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0" autoAdjust="0"/>
    <p:restoredTop sz="94660"/>
  </p:normalViewPr>
  <p:slideViewPr>
    <p:cSldViewPr snapToGrid="0">
      <p:cViewPr varScale="1">
        <p:scale>
          <a:sx n="81" d="100"/>
          <a:sy n="81" d="100"/>
        </p:scale>
        <p:origin x="90" y="240"/>
      </p:cViewPr>
      <p:guideLst/>
    </p:cSldViewPr>
  </p:slideViewPr>
  <p:notesTextViewPr>
    <p:cViewPr>
      <p:scale>
        <a:sx n="1" d="1"/>
        <a:sy n="1" d="1"/>
      </p:scale>
      <p:origin x="0" y="0"/>
    </p:cViewPr>
  </p:notesTextViewPr>
  <p:sorterViewPr>
    <p:cViewPr>
      <p:scale>
        <a:sx n="126" d="100"/>
        <a:sy n="126" d="100"/>
      </p:scale>
      <p:origin x="0" y="-440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4106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5622799" y="0"/>
            <a:ext cx="4301543" cy="341065"/>
          </a:xfrm>
          <a:prstGeom prst="rect">
            <a:avLst/>
          </a:prstGeom>
        </p:spPr>
        <p:txBody>
          <a:bodyPr vert="horz" lIns="91440" tIns="45720" rIns="91440" bIns="45720" rtlCol="0"/>
          <a:lstStyle>
            <a:lvl1pPr algn="r">
              <a:defRPr sz="1200"/>
            </a:lvl1pPr>
          </a:lstStyle>
          <a:p>
            <a:fld id="{53FD8FEE-206B-4119-ADAA-27E87D158290}" type="datetimeFigureOut">
              <a:rPr lang="en-AU" smtClean="0"/>
              <a:t>21/08/2018</a:t>
            </a:fld>
            <a:endParaRPr lang="en-AU"/>
          </a:p>
        </p:txBody>
      </p:sp>
      <p:sp>
        <p:nvSpPr>
          <p:cNvPr id="4" name="Footer Placeholder 3"/>
          <p:cNvSpPr>
            <a:spLocks noGrp="1"/>
          </p:cNvSpPr>
          <p:nvPr>
            <p:ph type="ftr" sz="quarter" idx="2"/>
          </p:nvPr>
        </p:nvSpPr>
        <p:spPr>
          <a:xfrm>
            <a:off x="1" y="6456611"/>
            <a:ext cx="4301543" cy="341064"/>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5622799" y="6456611"/>
            <a:ext cx="4301543" cy="341064"/>
          </a:xfrm>
          <a:prstGeom prst="rect">
            <a:avLst/>
          </a:prstGeom>
        </p:spPr>
        <p:txBody>
          <a:bodyPr vert="horz" lIns="91440" tIns="45720" rIns="91440" bIns="45720" rtlCol="0" anchor="b"/>
          <a:lstStyle>
            <a:lvl1pPr algn="r">
              <a:defRPr sz="1200"/>
            </a:lvl1pPr>
          </a:lstStyle>
          <a:p>
            <a:fld id="{8437CD2A-8ADF-4E75-AE3E-DC59242ADCE9}" type="slidenum">
              <a:rPr lang="en-AU" smtClean="0"/>
              <a:t>‹#›</a:t>
            </a:fld>
            <a:endParaRPr lang="en-AU"/>
          </a:p>
        </p:txBody>
      </p:sp>
    </p:spTree>
    <p:extLst>
      <p:ext uri="{BB962C8B-B14F-4D97-AF65-F5344CB8AC3E}">
        <p14:creationId xmlns:p14="http://schemas.microsoft.com/office/powerpoint/2010/main" val="3019321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2698750" y="509588"/>
            <a:ext cx="4529138" cy="2547937"/>
          </a:xfrm>
          <a:prstGeom prst="rect">
            <a:avLst/>
          </a:prstGeom>
        </p:spPr>
        <p:txBody>
          <a:bodyPr/>
          <a:lstStyle/>
          <a:p>
            <a:endParaRPr/>
          </a:p>
        </p:txBody>
      </p:sp>
      <p:sp>
        <p:nvSpPr>
          <p:cNvPr id="110" name="Shape 110"/>
          <p:cNvSpPr>
            <a:spLocks noGrp="1"/>
          </p:cNvSpPr>
          <p:nvPr>
            <p:ph type="body" sz="quarter" idx="1"/>
          </p:nvPr>
        </p:nvSpPr>
        <p:spPr>
          <a:xfrm>
            <a:off x="1323552" y="3228896"/>
            <a:ext cx="7279534" cy="3058954"/>
          </a:xfrm>
          <a:prstGeom prst="rect">
            <a:avLst/>
          </a:prstGeom>
        </p:spPr>
        <p:txBody>
          <a:bodyPr/>
          <a:lstStyle/>
          <a:p>
            <a:endParaRPr/>
          </a:p>
        </p:txBody>
      </p:sp>
    </p:spTree>
    <p:extLst>
      <p:ext uri="{BB962C8B-B14F-4D97-AF65-F5344CB8AC3E}">
        <p14:creationId xmlns:p14="http://schemas.microsoft.com/office/powerpoint/2010/main" val="3700363277"/>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5DE4D36-83E2-4131-99B6-E44346E7570A}" type="slidenum">
              <a:rPr lang="en-AU" smtClean="0"/>
              <a:t>8</a:t>
            </a:fld>
            <a:endParaRPr lang="en-AU"/>
          </a:p>
        </p:txBody>
      </p:sp>
    </p:spTree>
    <p:extLst>
      <p:ext uri="{BB962C8B-B14F-4D97-AF65-F5344CB8AC3E}">
        <p14:creationId xmlns:p14="http://schemas.microsoft.com/office/powerpoint/2010/main" val="2093209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 name="Shape 355"/>
          <p:cNvSpPr>
            <a:spLocks noGrp="1" noRot="1" noChangeAspect="1"/>
          </p:cNvSpPr>
          <p:nvPr>
            <p:ph type="sldImg"/>
          </p:nvPr>
        </p:nvSpPr>
        <p:spPr>
          <a:prstGeom prst="rect">
            <a:avLst/>
          </a:prstGeom>
        </p:spPr>
        <p:txBody>
          <a:bodyPr/>
          <a:lstStyle/>
          <a:p>
            <a:endParaRPr/>
          </a:p>
        </p:txBody>
      </p:sp>
      <p:sp>
        <p:nvSpPr>
          <p:cNvPr id="356" name="Shape 356"/>
          <p:cNvSpPr>
            <a:spLocks noGrp="1"/>
          </p:cNvSpPr>
          <p:nvPr>
            <p:ph type="body" sz="quarter" idx="1"/>
          </p:nvPr>
        </p:nvSpPr>
        <p:spPr>
          <a:prstGeom prst="rect">
            <a:avLst/>
          </a:prstGeom>
        </p:spPr>
        <p:txBody>
          <a:bodyPr/>
          <a:lstStyle/>
          <a:p>
            <a:r>
              <a:t>The FV provisions are predominantly applied to partner visa applicants.</a:t>
            </a:r>
          </a:p>
          <a:p>
            <a:endParaRPr/>
          </a:p>
          <a:p>
            <a:r>
              <a:t>Two phase process – applicant makes a combined application for either:</a:t>
            </a:r>
          </a:p>
          <a:p>
            <a:pPr>
              <a:buSzPct val="100000"/>
              <a:buAutoNum type="alphaLcParenBoth"/>
            </a:pPr>
            <a:r>
              <a:t>Partner visa (subclass 309/subclass 100) which is an offshore application;</a:t>
            </a:r>
          </a:p>
          <a:p>
            <a:pPr>
              <a:buSzPct val="100000"/>
              <a:buAutoNum type="alphaLcParenBoth"/>
            </a:pPr>
            <a:r>
              <a:t>Partner visa (subclass 820/subclass 801) which is an onshore application.</a:t>
            </a:r>
          </a:p>
          <a:p>
            <a:endParaRPr/>
          </a:p>
          <a:p>
            <a:r>
              <a:t>If successful, applicant is initially granted a 309 visa (if applied offshore) or an 820 (if applied onshore).  The applicant then waits two years for the permanent partner visa (subclass 100 or 801) to be assessed.  309 visa holders may travel to Australia while their application for a 100 visa is considered.</a:t>
            </a:r>
          </a:p>
          <a:p>
            <a:endParaRPr/>
          </a:p>
          <a:p>
            <a:r>
              <a:t>There is also a prospective marriage visa (subclass 300) which allows a person to enter Australia and marry a prospective partner.</a:t>
            </a:r>
          </a:p>
          <a:p>
            <a:endParaRPr/>
          </a:p>
          <a:p>
            <a:r>
              <a:t>If partner is outside of Australia when application is lodged, can apply for the temporary 309 partner visa, this may be a pathway to the permanent 100 visa </a:t>
            </a:r>
          </a:p>
          <a:p>
            <a:r>
              <a:t>Alternatvely, the prospective marriage allows a person to enter in to A to marry their partner.  From there, can apply for an onshore partner visa as in the previosu slide </a:t>
            </a:r>
          </a:p>
          <a:p>
            <a:endParaRPr/>
          </a:p>
          <a:p>
            <a:endParaRPr/>
          </a:p>
          <a:p>
            <a:endParaRPr/>
          </a:p>
        </p:txBody>
      </p:sp>
    </p:spTree>
    <p:extLst>
      <p:ext uri="{BB962C8B-B14F-4D97-AF65-F5344CB8AC3E}">
        <p14:creationId xmlns:p14="http://schemas.microsoft.com/office/powerpoint/2010/main" val="2721024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3"/>
          </a:xfrm>
          <a:prstGeom prst="rect">
            <a:avLst/>
          </a:prstGeom>
        </p:spPr>
        <p:txBody>
          <a:bodyPr anchor="b"/>
          <a:lstStyle/>
          <a:p>
            <a:pPr marL="0" indent="0">
              <a:buSzTx/>
              <a:buFont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5183187" y="987425"/>
            <a:ext cx="6172201" cy="4873625"/>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89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 id="2147483659" r:id="rId10"/>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www.homeaffairs.gov.au/ReportsandPublications/"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ctrTitle"/>
          </p:nvPr>
        </p:nvSpPr>
        <p:spPr>
          <a:xfrm>
            <a:off x="1576779" y="1122362"/>
            <a:ext cx="9144001" cy="2387601"/>
          </a:xfrm>
          <a:prstGeom prst="rect">
            <a:avLst/>
          </a:prstGeom>
        </p:spPr>
        <p:txBody>
          <a:bodyPr/>
          <a:lstStyle/>
          <a:p>
            <a:r>
              <a:t/>
            </a:r>
            <a:br/>
            <a:endParaRPr/>
          </a:p>
        </p:txBody>
      </p:sp>
      <p:pic>
        <p:nvPicPr>
          <p:cNvPr id="113" name="Picture 3" descr="Picture 3"/>
          <p:cNvPicPr>
            <a:picLocks noChangeAspect="1"/>
          </p:cNvPicPr>
          <p:nvPr/>
        </p:nvPicPr>
        <p:blipFill>
          <a:blip r:embed="rId2">
            <a:extLst/>
          </a:blip>
          <a:stretch>
            <a:fillRect/>
          </a:stretch>
        </p:blipFill>
        <p:spPr>
          <a:xfrm>
            <a:off x="958228" y="932006"/>
            <a:ext cx="5486401" cy="1993394"/>
          </a:xfrm>
          <a:prstGeom prst="rect">
            <a:avLst/>
          </a:prstGeom>
          <a:ln w="12700">
            <a:miter lim="400000"/>
          </a:ln>
        </p:spPr>
      </p:pic>
      <p:sp>
        <p:nvSpPr>
          <p:cNvPr id="114" name="Robert Lachowicz…"/>
          <p:cNvSpPr txBox="1"/>
          <p:nvPr/>
        </p:nvSpPr>
        <p:spPr>
          <a:xfrm>
            <a:off x="1254882" y="3262629"/>
            <a:ext cx="1973460" cy="6248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r>
              <a:t>Robert Lachowicz</a:t>
            </a:r>
          </a:p>
          <a:p>
            <a:r>
              <a:t>Education Officer</a:t>
            </a:r>
          </a:p>
        </p:txBody>
      </p:sp>
      <p:sp>
        <p:nvSpPr>
          <p:cNvPr id="115" name="CLCQ Webinar 21 August 2018…"/>
          <p:cNvSpPr txBox="1"/>
          <p:nvPr/>
        </p:nvSpPr>
        <p:spPr>
          <a:xfrm>
            <a:off x="5102982" y="5167629"/>
            <a:ext cx="5882378" cy="15388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defRPr sz="2200"/>
            </a:pPr>
            <a:r>
              <a:rPr dirty="0"/>
              <a:t>CLCQ Webinar 21 August 2018</a:t>
            </a:r>
          </a:p>
          <a:p>
            <a:endParaRPr dirty="0"/>
          </a:p>
          <a:p>
            <a:r>
              <a:rPr dirty="0"/>
              <a:t>This is </a:t>
            </a:r>
            <a:r>
              <a:rPr dirty="0" err="1"/>
              <a:t>summarised</a:t>
            </a:r>
            <a:r>
              <a:rPr dirty="0"/>
              <a:t> legal information, not legal advice. </a:t>
            </a:r>
          </a:p>
          <a:p>
            <a:r>
              <a:rPr dirty="0"/>
              <a:t>Law changes often. Consult the latest legislation and get </a:t>
            </a:r>
          </a:p>
          <a:p>
            <a:r>
              <a:rPr lang="en-US" dirty="0" smtClean="0"/>
              <a:t>ad</a:t>
            </a:r>
            <a:r>
              <a:rPr dirty="0" smtClean="0"/>
              <a:t>vice f</a:t>
            </a:r>
            <a:r>
              <a:rPr lang="en-US" dirty="0" smtClean="0"/>
              <a:t>ro</a:t>
            </a:r>
            <a:r>
              <a:rPr dirty="0" smtClean="0"/>
              <a:t>m </a:t>
            </a:r>
            <a:r>
              <a:rPr dirty="0"/>
              <a:t>a competent legal practitioner or migration agent</a:t>
            </a:r>
          </a:p>
        </p:txBody>
      </p:sp>
      <p:grpSp>
        <p:nvGrpSpPr>
          <p:cNvPr id="118" name="Round Diagonal Corner Rectangle 3"/>
          <p:cNvGrpSpPr/>
          <p:nvPr/>
        </p:nvGrpSpPr>
        <p:grpSpPr>
          <a:xfrm>
            <a:off x="4186182" y="2734109"/>
            <a:ext cx="7681119" cy="1681882"/>
            <a:chOff x="0" y="-1938"/>
            <a:chExt cx="7681118" cy="1681881"/>
          </a:xfrm>
        </p:grpSpPr>
        <p:sp>
          <p:nvSpPr>
            <p:cNvPr id="116" name="Shape"/>
            <p:cNvSpPr/>
            <p:nvPr/>
          </p:nvSpPr>
          <p:spPr>
            <a:xfrm>
              <a:off x="0" y="0"/>
              <a:ext cx="7681119" cy="1513691"/>
            </a:xfrm>
            <a:custGeom>
              <a:avLst/>
              <a:gdLst/>
              <a:ahLst/>
              <a:cxnLst>
                <a:cxn ang="0">
                  <a:pos x="wd2" y="hd2"/>
                </a:cxn>
                <a:cxn ang="5400000">
                  <a:pos x="wd2" y="hd2"/>
                </a:cxn>
                <a:cxn ang="10800000">
                  <a:pos x="wd2" y="hd2"/>
                </a:cxn>
                <a:cxn ang="16200000">
                  <a:pos x="wd2" y="hd2"/>
                </a:cxn>
              </a:cxnLst>
              <a:rect l="0" t="0" r="r" b="b"/>
              <a:pathLst>
                <a:path w="21600" h="21600" extrusionOk="0">
                  <a:moveTo>
                    <a:pt x="452" y="0"/>
                  </a:moveTo>
                  <a:lnTo>
                    <a:pt x="21600" y="0"/>
                  </a:lnTo>
                  <a:lnTo>
                    <a:pt x="21600" y="18000"/>
                  </a:lnTo>
                  <a:cubicBezTo>
                    <a:pt x="21600" y="19988"/>
                    <a:pt x="21398" y="21600"/>
                    <a:pt x="21148" y="21600"/>
                  </a:cubicBezTo>
                  <a:lnTo>
                    <a:pt x="0" y="21600"/>
                  </a:lnTo>
                  <a:lnTo>
                    <a:pt x="0" y="3600"/>
                  </a:lnTo>
                  <a:cubicBezTo>
                    <a:pt x="0" y="1612"/>
                    <a:pt x="202" y="0"/>
                    <a:pt x="452"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117" name="Changes to Regulation…"/>
            <p:cNvSpPr txBox="1"/>
            <p:nvPr/>
          </p:nvSpPr>
          <p:spPr>
            <a:xfrm>
              <a:off x="47054" y="-1939"/>
              <a:ext cx="7411818" cy="168188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p>
              <a:pPr algn="ctr">
                <a:defRPr sz="3200">
                  <a:solidFill>
                    <a:srgbClr val="FFFFFF"/>
                  </a:solidFill>
                  <a:latin typeface="Century Gothic"/>
                  <a:ea typeface="Century Gothic"/>
                  <a:cs typeface="Century Gothic"/>
                  <a:sym typeface="Century Gothic"/>
                </a:defRPr>
              </a:pPr>
              <a:r>
                <a:t>Changes to Regulation </a:t>
              </a:r>
            </a:p>
            <a:p>
              <a:pPr algn="ctr">
                <a:defRPr sz="3200">
                  <a:solidFill>
                    <a:srgbClr val="FFFFFF"/>
                  </a:solidFill>
                  <a:latin typeface="Century Gothic"/>
                  <a:ea typeface="Century Gothic"/>
                  <a:cs typeface="Century Gothic"/>
                  <a:sym typeface="Century Gothic"/>
                </a:defRPr>
              </a:pPr>
              <a:r>
                <a:t>of Lawyer Migration Agents</a:t>
              </a:r>
            </a:p>
          </p:txBody>
        </p:sp>
      </p:gr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TextBox 1"/>
          <p:cNvSpPr txBox="1"/>
          <p:nvPr/>
        </p:nvSpPr>
        <p:spPr>
          <a:xfrm>
            <a:off x="1315792" y="2482501"/>
            <a:ext cx="9560416" cy="37020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defTabSz="457200">
              <a:lnSpc>
                <a:spcPct val="110000"/>
              </a:lnSpc>
              <a:spcBef>
                <a:spcPts val="800"/>
              </a:spcBef>
              <a:defRPr sz="2400">
                <a:uFill>
                  <a:solidFill>
                    <a:srgbClr val="000000"/>
                  </a:solidFill>
                </a:uFill>
                <a:latin typeface="Century Gothic"/>
                <a:ea typeface="Century Gothic"/>
                <a:cs typeface="Century Gothic"/>
                <a:sym typeface="Century Gothic"/>
              </a:defRPr>
            </a:pPr>
            <a:r>
              <a:t>Pre1992 - migration advice unregulated.</a:t>
            </a:r>
          </a:p>
          <a:p>
            <a:pPr defTabSz="457200">
              <a:lnSpc>
                <a:spcPct val="110000"/>
              </a:lnSpc>
              <a:spcBef>
                <a:spcPts val="800"/>
              </a:spcBef>
              <a:defRPr sz="2400">
                <a:uFill>
                  <a:solidFill>
                    <a:srgbClr val="000000"/>
                  </a:solidFill>
                </a:uFill>
                <a:latin typeface="Century Gothic"/>
                <a:ea typeface="Century Gothic"/>
                <a:cs typeface="Century Gothic"/>
                <a:sym typeface="Century Gothic"/>
              </a:defRPr>
            </a:pPr>
            <a:r>
              <a:t>1992 -  full government regulation (Migration Agents Registration Scheme, administered by Dept of Immigration)</a:t>
            </a:r>
          </a:p>
          <a:p>
            <a:pPr defTabSz="457200">
              <a:lnSpc>
                <a:spcPct val="110000"/>
              </a:lnSpc>
              <a:spcBef>
                <a:spcPts val="800"/>
              </a:spcBef>
              <a:defRPr sz="2400">
                <a:uFill>
                  <a:solidFill>
                    <a:srgbClr val="000000"/>
                  </a:solidFill>
                </a:uFill>
                <a:latin typeface="Century Gothic"/>
                <a:ea typeface="Century Gothic"/>
                <a:cs typeface="Century Gothic"/>
                <a:sym typeface="Century Gothic"/>
              </a:defRPr>
            </a:pPr>
            <a:r>
              <a:t>1998  - Statutory self-regulation -  MIA appointed as the MARA t</a:t>
            </a:r>
          </a:p>
          <a:p>
            <a:pPr defTabSz="457200">
              <a:lnSpc>
                <a:spcPct val="110000"/>
              </a:lnSpc>
              <a:spcBef>
                <a:spcPts val="800"/>
              </a:spcBef>
              <a:defRPr sz="2400">
                <a:uFill>
                  <a:solidFill>
                    <a:srgbClr val="000000"/>
                  </a:solidFill>
                </a:uFill>
                <a:latin typeface="Century Gothic"/>
                <a:ea typeface="Century Gothic"/>
                <a:cs typeface="Century Gothic"/>
                <a:sym typeface="Century Gothic"/>
              </a:defRPr>
            </a:pPr>
            <a:r>
              <a:t>2008 - Hodges Report  - self regulation not supported. MARA became an office attached to Dept Immigration</a:t>
            </a:r>
          </a:p>
          <a:p>
            <a:pPr defTabSz="457200">
              <a:lnSpc>
                <a:spcPct val="110000"/>
              </a:lnSpc>
              <a:spcBef>
                <a:spcPts val="800"/>
              </a:spcBef>
              <a:defRPr sz="2400">
                <a:uFill>
                  <a:solidFill>
                    <a:srgbClr val="000000"/>
                  </a:solidFill>
                </a:uFill>
                <a:latin typeface="Century Gothic"/>
                <a:ea typeface="Century Gothic"/>
                <a:cs typeface="Century Gothic"/>
                <a:sym typeface="Century Gothic"/>
              </a:defRPr>
            </a:pPr>
            <a:r>
              <a:t>2014 - Kendall Independent Review of MARA - recommended end of dual migration agent/lawyer regulation</a:t>
            </a:r>
          </a:p>
        </p:txBody>
      </p:sp>
      <p:pic>
        <p:nvPicPr>
          <p:cNvPr id="155" name="Picture 2" descr="Picture 2"/>
          <p:cNvPicPr>
            <a:picLocks noChangeAspect="1"/>
          </p:cNvPicPr>
          <p:nvPr/>
        </p:nvPicPr>
        <p:blipFill>
          <a:blip r:embed="rId2">
            <a:extLst/>
          </a:blip>
          <a:stretch>
            <a:fillRect/>
          </a:stretch>
        </p:blipFill>
        <p:spPr>
          <a:xfrm>
            <a:off x="10381930" y="13472"/>
            <a:ext cx="1817325" cy="1817325"/>
          </a:xfrm>
          <a:prstGeom prst="rect">
            <a:avLst/>
          </a:prstGeom>
          <a:ln w="12700">
            <a:miter lim="400000"/>
          </a:ln>
        </p:spPr>
      </p:pic>
      <p:grpSp>
        <p:nvGrpSpPr>
          <p:cNvPr id="158" name="Round Diagonal Corner Rectangle 7"/>
          <p:cNvGrpSpPr/>
          <p:nvPr/>
        </p:nvGrpSpPr>
        <p:grpSpPr>
          <a:xfrm>
            <a:off x="1205960" y="738172"/>
            <a:ext cx="6893895" cy="1010286"/>
            <a:chOff x="0" y="-1290"/>
            <a:chExt cx="6893894" cy="1010285"/>
          </a:xfrm>
        </p:grpSpPr>
        <p:sp>
          <p:nvSpPr>
            <p:cNvPr id="156" name="Shape"/>
            <p:cNvSpPr/>
            <p:nvPr/>
          </p:nvSpPr>
          <p:spPr>
            <a:xfrm>
              <a:off x="-1" y="0"/>
              <a:ext cx="6893896" cy="1007705"/>
            </a:xfrm>
            <a:custGeom>
              <a:avLst/>
              <a:gdLst/>
              <a:ahLst/>
              <a:cxnLst>
                <a:cxn ang="0">
                  <a:pos x="wd2" y="hd2"/>
                </a:cxn>
                <a:cxn ang="5400000">
                  <a:pos x="wd2" y="hd2"/>
                </a:cxn>
                <a:cxn ang="10800000">
                  <a:pos x="wd2" y="hd2"/>
                </a:cxn>
                <a:cxn ang="16200000">
                  <a:pos x="wd2" y="hd2"/>
                </a:cxn>
              </a:cxnLst>
              <a:rect l="0" t="0" r="r" b="b"/>
              <a:pathLst>
                <a:path w="21600" h="21600" extrusionOk="0">
                  <a:moveTo>
                    <a:pt x="526" y="0"/>
                  </a:moveTo>
                  <a:lnTo>
                    <a:pt x="21600" y="0"/>
                  </a:lnTo>
                  <a:lnTo>
                    <a:pt x="21600" y="18000"/>
                  </a:lnTo>
                  <a:cubicBezTo>
                    <a:pt x="21600" y="19988"/>
                    <a:pt x="21364" y="21600"/>
                    <a:pt x="21074" y="21600"/>
                  </a:cubicBezTo>
                  <a:lnTo>
                    <a:pt x="0" y="21600"/>
                  </a:lnTo>
                  <a:lnTo>
                    <a:pt x="0" y="3600"/>
                  </a:lnTo>
                  <a:cubicBezTo>
                    <a:pt x="0" y="1612"/>
                    <a:pt x="236" y="0"/>
                    <a:pt x="526"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157" name="History of Regulation"/>
            <p:cNvSpPr txBox="1"/>
            <p:nvPr/>
          </p:nvSpPr>
          <p:spPr>
            <a:xfrm>
              <a:off x="49191" y="-1291"/>
              <a:ext cx="6795512" cy="101028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lvl1pPr algn="ctr">
                <a:defRPr sz="2800">
                  <a:solidFill>
                    <a:srgbClr val="FFFFFF"/>
                  </a:solidFill>
                  <a:latin typeface="Century Gothic"/>
                  <a:ea typeface="Century Gothic"/>
                  <a:cs typeface="Century Gothic"/>
                  <a:sym typeface="Century Gothic"/>
                </a:defRPr>
              </a:lvl1pPr>
            </a:lstStyle>
            <a:p>
              <a:r>
                <a:t>History of Regulation</a:t>
              </a:r>
            </a:p>
          </p:txBody>
        </p:sp>
      </p:gr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7" name="Round Diagonal Corner Rectangle 2"/>
          <p:cNvGrpSpPr/>
          <p:nvPr/>
        </p:nvGrpSpPr>
        <p:grpSpPr>
          <a:xfrm>
            <a:off x="1658631" y="913295"/>
            <a:ext cx="5286917" cy="1510592"/>
            <a:chOff x="0" y="0"/>
            <a:chExt cx="5286916" cy="1510591"/>
          </a:xfrm>
          <a:solidFill>
            <a:schemeClr val="accent2">
              <a:lumMod val="75000"/>
            </a:schemeClr>
          </a:solidFill>
        </p:grpSpPr>
        <p:sp>
          <p:nvSpPr>
            <p:cNvPr id="445" name="Shape"/>
            <p:cNvSpPr/>
            <p:nvPr/>
          </p:nvSpPr>
          <p:spPr>
            <a:xfrm>
              <a:off x="0" y="-1"/>
              <a:ext cx="5286917" cy="1510593"/>
            </a:xfrm>
            <a:custGeom>
              <a:avLst/>
              <a:gdLst/>
              <a:ahLst/>
              <a:cxnLst>
                <a:cxn ang="0">
                  <a:pos x="wd2" y="hd2"/>
                </a:cxn>
                <a:cxn ang="5400000">
                  <a:pos x="wd2" y="hd2"/>
                </a:cxn>
                <a:cxn ang="10800000">
                  <a:pos x="wd2" y="hd2"/>
                </a:cxn>
                <a:cxn ang="16200000">
                  <a:pos x="wd2" y="hd2"/>
                </a:cxn>
              </a:cxnLst>
              <a:rect l="0" t="0" r="r" b="b"/>
              <a:pathLst>
                <a:path w="21600" h="21600" extrusionOk="0">
                  <a:moveTo>
                    <a:pt x="1029" y="0"/>
                  </a:moveTo>
                  <a:lnTo>
                    <a:pt x="21600" y="0"/>
                  </a:lnTo>
                  <a:lnTo>
                    <a:pt x="21600" y="18000"/>
                  </a:lnTo>
                  <a:cubicBezTo>
                    <a:pt x="21600" y="19988"/>
                    <a:pt x="21139" y="21600"/>
                    <a:pt x="20571" y="21600"/>
                  </a:cubicBezTo>
                  <a:lnTo>
                    <a:pt x="0" y="21600"/>
                  </a:lnTo>
                  <a:lnTo>
                    <a:pt x="0" y="3600"/>
                  </a:lnTo>
                  <a:cubicBezTo>
                    <a:pt x="0" y="1612"/>
                    <a:pt x="461" y="0"/>
                    <a:pt x="1029" y="0"/>
                  </a:cubicBezTo>
                  <a:close/>
                </a:path>
              </a:pathLst>
            </a:custGeom>
            <a:grp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446" name="MIGRATION LAW 101"/>
            <p:cNvSpPr txBox="1"/>
            <p:nvPr/>
          </p:nvSpPr>
          <p:spPr>
            <a:xfrm>
              <a:off x="73741" y="525425"/>
              <a:ext cx="5139435" cy="459741"/>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defRPr sz="2400">
                  <a:solidFill>
                    <a:srgbClr val="FFFFFF"/>
                  </a:solidFill>
                  <a:latin typeface="Century Gothic"/>
                  <a:ea typeface="Century Gothic"/>
                  <a:cs typeface="Century Gothic"/>
                  <a:sym typeface="Century Gothic"/>
                </a:defRPr>
              </a:lvl1pPr>
            </a:lstStyle>
            <a:p>
              <a:r>
                <a:rPr lang="en-US" dirty="0" smtClean="0"/>
                <a:t>POLL – Q + A  No 2 </a:t>
              </a:r>
              <a:endParaRPr dirty="0"/>
            </a:p>
          </p:txBody>
        </p:sp>
      </p:grpSp>
      <p:sp>
        <p:nvSpPr>
          <p:cNvPr id="2" name="Rectangle 1"/>
          <p:cNvSpPr/>
          <p:nvPr/>
        </p:nvSpPr>
        <p:spPr>
          <a:xfrm>
            <a:off x="2971800" y="2843362"/>
            <a:ext cx="8199120" cy="3508653"/>
          </a:xfrm>
          <a:prstGeom prst="rect">
            <a:avLst/>
          </a:prstGeom>
        </p:spPr>
        <p:txBody>
          <a:bodyPr wrap="square">
            <a:spAutoFit/>
          </a:bodyPr>
          <a:lstStyle/>
          <a:p>
            <a:pPr>
              <a:spcAft>
                <a:spcPts val="900"/>
              </a:spcAft>
            </a:pPr>
            <a:r>
              <a:rPr lang="en-US" dirty="0" smtClean="0">
                <a:latin typeface="Century Gothic" panose="020B0502020202020204" pitchFamily="34" charset="0"/>
                <a:ea typeface="Arial Unicode MS" panose="020B0604020202020204" pitchFamily="34" charset="-128"/>
                <a:cs typeface="Arial Unicode MS" panose="020B0604020202020204" pitchFamily="34" charset="-128"/>
              </a:rPr>
              <a:t>Currently</a:t>
            </a:r>
            <a:r>
              <a:rPr lang="en-US" dirty="0">
                <a:latin typeface="Century Gothic" panose="020B0502020202020204" pitchFamily="34" charset="0"/>
                <a:ea typeface="Arial Unicode MS" panose="020B0604020202020204" pitchFamily="34" charset="-128"/>
                <a:cs typeface="Arial Unicode MS" panose="020B0604020202020204" pitchFamily="34" charset="-128"/>
              </a:rPr>
              <a:t>, you need to be registered as a migration agent to give:</a:t>
            </a:r>
            <a:endParaRPr lang="en-AU" dirty="0">
              <a:latin typeface="Helvetica Neue"/>
              <a:ea typeface="Arial Unicode MS" panose="020B0604020202020204" pitchFamily="34" charset="-128"/>
              <a:cs typeface="Arial Unicode MS" panose="020B0604020202020204" pitchFamily="34" charset="-128"/>
            </a:endParaRPr>
          </a:p>
          <a:p>
            <a:pPr marL="342900" lvl="0" indent="-342900">
              <a:spcAft>
                <a:spcPts val="900"/>
              </a:spcAft>
              <a:buFont typeface="+mj-lt"/>
              <a:buAutoNum type="alphaLcPeriod"/>
            </a:pPr>
            <a:r>
              <a:rPr lang="en-US" dirty="0">
                <a:latin typeface="Century Gothic" panose="020B0502020202020204" pitchFamily="34" charset="0"/>
                <a:ea typeface="Arial Unicode MS" panose="020B0604020202020204" pitchFamily="34" charset="-128"/>
                <a:cs typeface="Arial Unicode MS" panose="020B0604020202020204" pitchFamily="34" charset="-128"/>
              </a:rPr>
              <a:t>Immigration assistance</a:t>
            </a:r>
            <a:endParaRPr lang="en-AU" dirty="0">
              <a:latin typeface="Helvetica Neue"/>
              <a:ea typeface="Arial Unicode MS" panose="020B0604020202020204" pitchFamily="34" charset="-128"/>
              <a:cs typeface="Arial Unicode MS" panose="020B0604020202020204" pitchFamily="34" charset="-128"/>
            </a:endParaRPr>
          </a:p>
          <a:p>
            <a:pPr marL="342900" lvl="0" indent="-342900">
              <a:spcAft>
                <a:spcPts val="900"/>
              </a:spcAft>
              <a:buFont typeface="+mj-lt"/>
              <a:buAutoNum type="alphaLcPeriod"/>
            </a:pPr>
            <a:r>
              <a:rPr lang="en-US" dirty="0">
                <a:latin typeface="Century Gothic" panose="020B0502020202020204" pitchFamily="34" charset="0"/>
                <a:ea typeface="Arial Unicode MS" panose="020B0604020202020204" pitchFamily="34" charset="-128"/>
                <a:cs typeface="Arial Unicode MS" panose="020B0604020202020204" pitchFamily="34" charset="-128"/>
              </a:rPr>
              <a:t>Immigration legal assistance</a:t>
            </a:r>
            <a:endParaRPr lang="en-AU" dirty="0">
              <a:latin typeface="Helvetica Neue"/>
              <a:ea typeface="Arial Unicode MS" panose="020B0604020202020204" pitchFamily="34" charset="-128"/>
              <a:cs typeface="Arial Unicode MS" panose="020B0604020202020204" pitchFamily="34" charset="-128"/>
            </a:endParaRPr>
          </a:p>
          <a:p>
            <a:pPr marL="342900" lvl="0" indent="-342900">
              <a:spcAft>
                <a:spcPts val="900"/>
              </a:spcAft>
              <a:buFont typeface="+mj-lt"/>
              <a:buAutoNum type="alphaLcPeriod"/>
            </a:pPr>
            <a:r>
              <a:rPr lang="en-US" dirty="0">
                <a:latin typeface="Century Gothic" panose="020B0502020202020204" pitchFamily="34" charset="0"/>
                <a:ea typeface="Arial Unicode MS" panose="020B0604020202020204" pitchFamily="34" charset="-128"/>
                <a:cs typeface="Arial Unicode MS" panose="020B0604020202020204" pitchFamily="34" charset="-128"/>
              </a:rPr>
              <a:t>Administrative assistance</a:t>
            </a:r>
            <a:endParaRPr lang="en-AU" dirty="0">
              <a:latin typeface="Helvetica Neue"/>
              <a:ea typeface="Arial Unicode MS" panose="020B0604020202020204" pitchFamily="34" charset="-128"/>
              <a:cs typeface="Arial Unicode MS" panose="020B0604020202020204" pitchFamily="34" charset="-128"/>
            </a:endParaRPr>
          </a:p>
          <a:p>
            <a:pPr>
              <a:spcAft>
                <a:spcPts val="900"/>
              </a:spcAft>
            </a:pPr>
            <a:r>
              <a:rPr lang="en-US" b="1" dirty="0">
                <a:latin typeface="Century Gothic" panose="020B0502020202020204" pitchFamily="34" charset="0"/>
                <a:ea typeface="Century Gothic" panose="020B0502020202020204" pitchFamily="34" charset="0"/>
                <a:cs typeface="Century Gothic" panose="020B0502020202020204" pitchFamily="34" charset="0"/>
              </a:rPr>
              <a:t> </a:t>
            </a:r>
            <a:endParaRPr lang="en-AU" dirty="0">
              <a:latin typeface="Helvetica Neue"/>
              <a:ea typeface="Arial Unicode MS" panose="020B0604020202020204" pitchFamily="34" charset="-128"/>
              <a:cs typeface="Arial Unicode MS" panose="020B0604020202020204" pitchFamily="34" charset="-128"/>
            </a:endParaRPr>
          </a:p>
          <a:p>
            <a:pPr>
              <a:spcAft>
                <a:spcPts val="900"/>
              </a:spcAft>
            </a:pPr>
            <a:r>
              <a:rPr lang="en-US" dirty="0">
                <a:latin typeface="Century Gothic" panose="020B0502020202020204" pitchFamily="34" charset="0"/>
                <a:ea typeface="Arial Unicode MS" panose="020B0604020202020204" pitchFamily="34" charset="-128"/>
                <a:cs typeface="Arial Unicode MS" panose="020B0604020202020204" pitchFamily="34" charset="-128"/>
              </a:rPr>
              <a:t>Currently, lawyers who are not registered migration agents can give:</a:t>
            </a:r>
            <a:endParaRPr lang="en-AU" dirty="0">
              <a:latin typeface="Helvetica Neue"/>
              <a:ea typeface="Arial Unicode MS" panose="020B0604020202020204" pitchFamily="34" charset="-128"/>
              <a:cs typeface="Arial Unicode MS" panose="020B0604020202020204" pitchFamily="34" charset="-128"/>
            </a:endParaRPr>
          </a:p>
          <a:p>
            <a:pPr marL="342900" lvl="0" indent="-342900">
              <a:spcAft>
                <a:spcPts val="900"/>
              </a:spcAft>
              <a:buFont typeface="+mj-lt"/>
              <a:buAutoNum type="alphaLcPeriod"/>
            </a:pPr>
            <a:r>
              <a:rPr lang="en-US" dirty="0">
                <a:latin typeface="Century Gothic" panose="020B0502020202020204" pitchFamily="34" charset="0"/>
                <a:ea typeface="Arial Unicode MS" panose="020B0604020202020204" pitchFamily="34" charset="-128"/>
                <a:cs typeface="Arial Unicode MS" panose="020B0604020202020204" pitchFamily="34" charset="-128"/>
              </a:rPr>
              <a:t>Immigration assistance</a:t>
            </a:r>
            <a:endParaRPr lang="en-AU" dirty="0">
              <a:latin typeface="Helvetica Neue"/>
              <a:ea typeface="Arial Unicode MS" panose="020B0604020202020204" pitchFamily="34" charset="-128"/>
              <a:cs typeface="Arial Unicode MS" panose="020B0604020202020204" pitchFamily="34" charset="-128"/>
            </a:endParaRPr>
          </a:p>
          <a:p>
            <a:pPr marL="342900" lvl="0" indent="-342900">
              <a:spcAft>
                <a:spcPts val="900"/>
              </a:spcAft>
              <a:buFont typeface="+mj-lt"/>
              <a:buAutoNum type="alphaLcPeriod"/>
            </a:pPr>
            <a:r>
              <a:rPr lang="en-US" dirty="0">
                <a:latin typeface="Century Gothic" panose="020B0502020202020204" pitchFamily="34" charset="0"/>
                <a:ea typeface="Arial Unicode MS" panose="020B0604020202020204" pitchFamily="34" charset="-128"/>
                <a:cs typeface="Arial Unicode MS" panose="020B0604020202020204" pitchFamily="34" charset="-128"/>
              </a:rPr>
              <a:t>Immigration legal assistance</a:t>
            </a:r>
            <a:endParaRPr lang="en-AU" dirty="0">
              <a:latin typeface="Helvetica Neue"/>
              <a:ea typeface="Arial Unicode MS" panose="020B0604020202020204" pitchFamily="34" charset="-128"/>
              <a:cs typeface="Arial Unicode MS" panose="020B0604020202020204" pitchFamily="34" charset="-128"/>
            </a:endParaRPr>
          </a:p>
          <a:p>
            <a:pPr marL="342900" lvl="0" indent="-342900">
              <a:spcAft>
                <a:spcPts val="900"/>
              </a:spcAft>
              <a:buFont typeface="+mj-lt"/>
              <a:buAutoNum type="alphaLcPeriod"/>
            </a:pPr>
            <a:r>
              <a:rPr lang="en-US" dirty="0">
                <a:latin typeface="Century Gothic" panose="020B0502020202020204" pitchFamily="34" charset="0"/>
                <a:ea typeface="Arial Unicode MS" panose="020B0604020202020204" pitchFamily="34" charset="-128"/>
                <a:cs typeface="Arial Unicode MS" panose="020B0604020202020204" pitchFamily="34" charset="-128"/>
              </a:rPr>
              <a:t>Administrative assistance</a:t>
            </a:r>
            <a:endParaRPr lang="en-AU" dirty="0">
              <a:latin typeface="Helvetica Neue"/>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53762342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Rounded Rectangular Callout 6"/>
          <p:cNvSpPr/>
          <p:nvPr/>
        </p:nvSpPr>
        <p:spPr>
          <a:xfrm>
            <a:off x="195938" y="1586333"/>
            <a:ext cx="6132291" cy="4205507"/>
          </a:xfrm>
          <a:custGeom>
            <a:avLst/>
            <a:gdLst/>
            <a:ahLst/>
            <a:cxnLst>
              <a:cxn ang="0">
                <a:pos x="wd2" y="hd2"/>
              </a:cxn>
              <a:cxn ang="5400000">
                <a:pos x="wd2" y="hd2"/>
              </a:cxn>
              <a:cxn ang="10800000">
                <a:pos x="wd2" y="hd2"/>
              </a:cxn>
              <a:cxn ang="16200000">
                <a:pos x="wd2" y="hd2"/>
              </a:cxn>
            </a:cxnLst>
            <a:rect l="0" t="0" r="r" b="b"/>
            <a:pathLst>
              <a:path w="21600" h="21600" extrusionOk="0">
                <a:moveTo>
                  <a:pt x="0" y="2858"/>
                </a:moveTo>
                <a:cubicBezTo>
                  <a:pt x="0" y="1279"/>
                  <a:pt x="877" y="0"/>
                  <a:pt x="1960" y="0"/>
                </a:cubicBezTo>
                <a:lnTo>
                  <a:pt x="3600" y="0"/>
                </a:lnTo>
                <a:lnTo>
                  <a:pt x="19640" y="0"/>
                </a:lnTo>
                <a:cubicBezTo>
                  <a:pt x="20723" y="0"/>
                  <a:pt x="21600" y="1279"/>
                  <a:pt x="21600" y="2858"/>
                </a:cubicBezTo>
                <a:lnTo>
                  <a:pt x="21600" y="14288"/>
                </a:lnTo>
                <a:cubicBezTo>
                  <a:pt x="21600" y="15866"/>
                  <a:pt x="20723" y="17146"/>
                  <a:pt x="19640" y="17146"/>
                </a:cubicBezTo>
                <a:lnTo>
                  <a:pt x="9000" y="17146"/>
                </a:lnTo>
                <a:lnTo>
                  <a:pt x="10409" y="21600"/>
                </a:lnTo>
                <a:lnTo>
                  <a:pt x="3600" y="17146"/>
                </a:lnTo>
                <a:lnTo>
                  <a:pt x="1960" y="17146"/>
                </a:lnTo>
                <a:cubicBezTo>
                  <a:pt x="877" y="17146"/>
                  <a:pt x="0" y="15866"/>
                  <a:pt x="0" y="14288"/>
                </a:cubicBezTo>
                <a:lnTo>
                  <a:pt x="0" y="14288"/>
                </a:lnTo>
                <a:lnTo>
                  <a:pt x="0" y="10002"/>
                </a:lnTo>
                <a:close/>
              </a:path>
            </a:pathLst>
          </a:custGeom>
          <a:solidFill>
            <a:srgbClr val="548235"/>
          </a:solidFill>
          <a:ln w="12700">
            <a:solidFill>
              <a:srgbClr val="548235"/>
            </a:solidFill>
            <a:miter/>
          </a:ln>
        </p:spPr>
        <p:txBody>
          <a:bodyPr lIns="45719" rIns="45719" anchor="ctr"/>
          <a:lstStyle/>
          <a:p>
            <a:pPr algn="ctr">
              <a:defRPr>
                <a:solidFill>
                  <a:srgbClr val="FFFFFF"/>
                </a:solidFill>
              </a:defRPr>
            </a:pPr>
            <a:endParaRPr/>
          </a:p>
        </p:txBody>
      </p:sp>
      <p:sp>
        <p:nvSpPr>
          <p:cNvPr id="161" name="TextBox 7"/>
          <p:cNvSpPr txBox="1"/>
          <p:nvPr/>
        </p:nvSpPr>
        <p:spPr>
          <a:xfrm>
            <a:off x="870851" y="1681479"/>
            <a:ext cx="5138063" cy="28346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2000">
                <a:solidFill>
                  <a:srgbClr val="FFFFFF"/>
                </a:solidFill>
                <a:latin typeface="Century Gothic"/>
                <a:ea typeface="Century Gothic"/>
                <a:cs typeface="Century Gothic"/>
                <a:sym typeface="Century Gothic"/>
              </a:defRPr>
            </a:lvl1pPr>
          </a:lstStyle>
          <a:p>
            <a:r>
              <a:t>" .... strongly supports removing dual regulation of lawyers when practising migration law. The Law Council has consistently advocated against dual regulation of the legal profession as an unnecessary and costly regulatory burden for legal practitioners, and a source of confusion and uncertainty for their clients."</a:t>
            </a:r>
          </a:p>
        </p:txBody>
      </p:sp>
      <p:sp>
        <p:nvSpPr>
          <p:cNvPr id="162" name="Rectangle 8"/>
          <p:cNvSpPr txBox="1"/>
          <p:nvPr/>
        </p:nvSpPr>
        <p:spPr>
          <a:xfrm>
            <a:off x="420911" y="372151"/>
            <a:ext cx="10689774" cy="4597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2400">
                <a:solidFill>
                  <a:srgbClr val="1A202A"/>
                </a:solidFill>
                <a:latin typeface="Century Gothic"/>
                <a:ea typeface="Century Gothic"/>
                <a:cs typeface="Century Gothic"/>
                <a:sym typeface="Century Gothic"/>
              </a:defRPr>
            </a:lvl1pPr>
          </a:lstStyle>
          <a:p>
            <a:r>
              <a:rPr lang="en-US" dirty="0" smtClean="0"/>
              <a:t>REASONS TO</a:t>
            </a:r>
            <a:r>
              <a:rPr dirty="0" smtClean="0"/>
              <a:t> </a:t>
            </a:r>
            <a:r>
              <a:rPr dirty="0"/>
              <a:t>END DUAL REGULATION?</a:t>
            </a:r>
          </a:p>
        </p:txBody>
      </p:sp>
      <p:sp>
        <p:nvSpPr>
          <p:cNvPr id="163" name="Rectangle 10"/>
          <p:cNvSpPr txBox="1"/>
          <p:nvPr/>
        </p:nvSpPr>
        <p:spPr>
          <a:xfrm>
            <a:off x="2267537" y="5815275"/>
            <a:ext cx="2767421" cy="3708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a:solidFill>
                  <a:srgbClr val="222222"/>
                </a:solidFill>
                <a:latin typeface="Century Gothic"/>
                <a:ea typeface="Century Gothic"/>
                <a:cs typeface="Century Gothic"/>
                <a:sym typeface="Century Gothic"/>
              </a:defRPr>
            </a:lvl1pPr>
          </a:lstStyle>
          <a:p>
            <a:r>
              <a:t>Law Council of Australia</a:t>
            </a:r>
          </a:p>
        </p:txBody>
      </p:sp>
      <p:pic>
        <p:nvPicPr>
          <p:cNvPr id="164" name="Picture 12" descr="Picture 12"/>
          <p:cNvPicPr>
            <a:picLocks noChangeAspect="1"/>
          </p:cNvPicPr>
          <p:nvPr/>
        </p:nvPicPr>
        <p:blipFill>
          <a:blip r:embed="rId2">
            <a:extLst/>
          </a:blip>
          <a:stretch>
            <a:fillRect/>
          </a:stretch>
        </p:blipFill>
        <p:spPr>
          <a:xfrm>
            <a:off x="10704655" y="13472"/>
            <a:ext cx="1494601" cy="1494600"/>
          </a:xfrm>
          <a:prstGeom prst="rect">
            <a:avLst/>
          </a:prstGeom>
          <a:ln w="12700">
            <a:miter lim="400000"/>
          </a:ln>
        </p:spPr>
      </p:pic>
      <p:sp>
        <p:nvSpPr>
          <p:cNvPr id="165" name="Rectangle 13"/>
          <p:cNvSpPr txBox="1"/>
          <p:nvPr/>
        </p:nvSpPr>
        <p:spPr>
          <a:xfrm>
            <a:off x="2274792" y="6196819"/>
            <a:ext cx="11067148" cy="3073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400">
                <a:solidFill>
                  <a:srgbClr val="222222"/>
                </a:solidFill>
                <a:latin typeface="Century Gothic"/>
                <a:ea typeface="Century Gothic"/>
                <a:cs typeface="Century Gothic"/>
                <a:sym typeface="Century Gothic"/>
              </a:defRPr>
            </a:lvl1pPr>
          </a:lstStyle>
          <a:p>
            <a:r>
              <a:t>Legal and Constitutional Affairs Legislation Committee Report - October 2017, pg 15</a:t>
            </a:r>
          </a:p>
        </p:txBody>
      </p:sp>
      <p:sp>
        <p:nvSpPr>
          <p:cNvPr id="166" name="Lawyers stringent regulation…"/>
          <p:cNvSpPr txBox="1"/>
          <p:nvPr/>
        </p:nvSpPr>
        <p:spPr>
          <a:xfrm>
            <a:off x="6449182" y="1868557"/>
            <a:ext cx="5657117" cy="3647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228599" indent="-228599">
              <a:buSzPct val="100000"/>
              <a:buChar char="•"/>
              <a:defRPr sz="2300">
                <a:latin typeface="Century Gothic"/>
                <a:ea typeface="Century Gothic"/>
                <a:cs typeface="Century Gothic"/>
                <a:sym typeface="Century Gothic"/>
              </a:defRPr>
            </a:pPr>
            <a:r>
              <a:t>Lawyers stringent regulation</a:t>
            </a:r>
          </a:p>
          <a:p>
            <a:pPr marL="228599" indent="-228599">
              <a:buSzPct val="100000"/>
              <a:buChar char="•"/>
              <a:defRPr sz="2300">
                <a:latin typeface="Century Gothic"/>
                <a:ea typeface="Century Gothic"/>
                <a:cs typeface="Century Gothic"/>
                <a:sym typeface="Century Gothic"/>
              </a:defRPr>
            </a:pPr>
            <a:r>
              <a:t>Confusion around immigration legal assistance</a:t>
            </a:r>
          </a:p>
          <a:p>
            <a:pPr marL="228599" indent="-228599">
              <a:buSzPct val="100000"/>
              <a:buChar char="•"/>
              <a:defRPr sz="2300">
                <a:latin typeface="Century Gothic"/>
                <a:ea typeface="Century Gothic"/>
                <a:cs typeface="Century Gothic"/>
                <a:sym typeface="Century Gothic"/>
              </a:defRPr>
            </a:pPr>
            <a:r>
              <a:t>Lawyer duty to provide comprehensive advice</a:t>
            </a:r>
          </a:p>
          <a:p>
            <a:pPr marL="228599" indent="-228599">
              <a:buSzPct val="100000"/>
              <a:buChar char="•"/>
              <a:defRPr sz="2300">
                <a:latin typeface="Century Gothic"/>
                <a:ea typeface="Century Gothic"/>
                <a:cs typeface="Century Gothic"/>
                <a:sym typeface="Century Gothic"/>
              </a:defRPr>
            </a:pPr>
            <a:r>
              <a:t>Restriction on practice of lawyers</a:t>
            </a:r>
          </a:p>
          <a:p>
            <a:pPr marL="228599" indent="-228599">
              <a:buSzPct val="100000"/>
              <a:buChar char="•"/>
              <a:defRPr sz="2300">
                <a:latin typeface="Century Gothic"/>
                <a:ea typeface="Century Gothic"/>
                <a:cs typeface="Century Gothic"/>
                <a:sym typeface="Century Gothic"/>
              </a:defRPr>
            </a:pPr>
            <a:r>
              <a:t>Confusion for consumers</a:t>
            </a:r>
          </a:p>
          <a:p>
            <a:pPr marL="228599" indent="-228599">
              <a:buSzPct val="100000"/>
              <a:buChar char="•"/>
              <a:defRPr sz="2300">
                <a:latin typeface="Century Gothic"/>
                <a:ea typeface="Century Gothic"/>
                <a:cs typeface="Century Gothic"/>
                <a:sym typeface="Century Gothic"/>
              </a:defRPr>
            </a:pPr>
            <a:r>
              <a:t>Additional registration fees </a:t>
            </a:r>
          </a:p>
          <a:p>
            <a:pPr marL="228599" indent="-228599">
              <a:buSzPct val="100000"/>
              <a:buChar char="•"/>
              <a:defRPr sz="2300">
                <a:latin typeface="Century Gothic"/>
                <a:ea typeface="Century Gothic"/>
                <a:cs typeface="Century Gothic"/>
                <a:sym typeface="Century Gothic"/>
              </a:defRPr>
            </a:pPr>
            <a:r>
              <a:t>Extra complaint processes</a:t>
            </a:r>
          </a:p>
          <a:p>
            <a:pPr marL="228599" indent="-228599">
              <a:buSzPct val="100000"/>
              <a:buChar char="•"/>
              <a:defRPr sz="2300">
                <a:latin typeface="Century Gothic"/>
                <a:ea typeface="Century Gothic"/>
                <a:cs typeface="Century Gothic"/>
                <a:sym typeface="Century Gothic"/>
              </a:defRPr>
            </a:pPr>
            <a:r>
              <a:t>Extra CPD (now changed)</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Rounded Rectangular Callout 6"/>
          <p:cNvSpPr/>
          <p:nvPr/>
        </p:nvSpPr>
        <p:spPr>
          <a:xfrm>
            <a:off x="703938" y="1484733"/>
            <a:ext cx="6132291" cy="4205507"/>
          </a:xfrm>
          <a:custGeom>
            <a:avLst/>
            <a:gdLst/>
            <a:ahLst/>
            <a:cxnLst>
              <a:cxn ang="0">
                <a:pos x="wd2" y="hd2"/>
              </a:cxn>
              <a:cxn ang="5400000">
                <a:pos x="wd2" y="hd2"/>
              </a:cxn>
              <a:cxn ang="10800000">
                <a:pos x="wd2" y="hd2"/>
              </a:cxn>
              <a:cxn ang="16200000">
                <a:pos x="wd2" y="hd2"/>
              </a:cxn>
            </a:cxnLst>
            <a:rect l="0" t="0" r="r" b="b"/>
            <a:pathLst>
              <a:path w="21600" h="21600" extrusionOk="0">
                <a:moveTo>
                  <a:pt x="0" y="2858"/>
                </a:moveTo>
                <a:cubicBezTo>
                  <a:pt x="0" y="1279"/>
                  <a:pt x="877" y="0"/>
                  <a:pt x="1960" y="0"/>
                </a:cubicBezTo>
                <a:lnTo>
                  <a:pt x="3600" y="0"/>
                </a:lnTo>
                <a:lnTo>
                  <a:pt x="19640" y="0"/>
                </a:lnTo>
                <a:cubicBezTo>
                  <a:pt x="20723" y="0"/>
                  <a:pt x="21600" y="1279"/>
                  <a:pt x="21600" y="2858"/>
                </a:cubicBezTo>
                <a:lnTo>
                  <a:pt x="21600" y="14288"/>
                </a:lnTo>
                <a:cubicBezTo>
                  <a:pt x="21600" y="15866"/>
                  <a:pt x="20723" y="17146"/>
                  <a:pt x="19640" y="17146"/>
                </a:cubicBezTo>
                <a:lnTo>
                  <a:pt x="9000" y="17146"/>
                </a:lnTo>
                <a:lnTo>
                  <a:pt x="10409" y="21600"/>
                </a:lnTo>
                <a:lnTo>
                  <a:pt x="3600" y="17146"/>
                </a:lnTo>
                <a:lnTo>
                  <a:pt x="1960" y="17146"/>
                </a:lnTo>
                <a:cubicBezTo>
                  <a:pt x="877" y="17146"/>
                  <a:pt x="0" y="15866"/>
                  <a:pt x="0" y="14288"/>
                </a:cubicBezTo>
                <a:lnTo>
                  <a:pt x="0" y="14288"/>
                </a:lnTo>
                <a:lnTo>
                  <a:pt x="0" y="10002"/>
                </a:lnTo>
                <a:close/>
              </a:path>
            </a:pathLst>
          </a:custGeom>
          <a:solidFill>
            <a:srgbClr val="548235"/>
          </a:solidFill>
          <a:ln w="12700">
            <a:solidFill>
              <a:srgbClr val="548235"/>
            </a:solidFill>
            <a:miter/>
          </a:ln>
        </p:spPr>
        <p:txBody>
          <a:bodyPr lIns="45719" rIns="45719" anchor="ctr"/>
          <a:lstStyle/>
          <a:p>
            <a:pPr algn="ctr">
              <a:defRPr>
                <a:solidFill>
                  <a:srgbClr val="FFFFFF"/>
                </a:solidFill>
              </a:defRPr>
            </a:pPr>
            <a:endParaRPr/>
          </a:p>
        </p:txBody>
      </p:sp>
      <p:sp>
        <p:nvSpPr>
          <p:cNvPr id="169" name="TextBox 7"/>
          <p:cNvSpPr txBox="1"/>
          <p:nvPr/>
        </p:nvSpPr>
        <p:spPr>
          <a:xfrm>
            <a:off x="1201052" y="1722715"/>
            <a:ext cx="5349650" cy="25298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2000">
                <a:solidFill>
                  <a:srgbClr val="FFFFFF"/>
                </a:solidFill>
                <a:latin typeface="Century Gothic"/>
                <a:ea typeface="Century Gothic"/>
                <a:cs typeface="Century Gothic"/>
                <a:sym typeface="Century Gothic"/>
              </a:defRPr>
            </a:lvl1pPr>
          </a:lstStyle>
          <a:p>
            <a:r>
              <a:rPr dirty="0"/>
              <a:t>... welcomed the bill, offering the opinion that the removal of lawyers from the OMARA regulatory scheme, including its associated costs and the time required to register, would 'allow more legal practitioners to provide vital legal advice for refugees and asylum [seekers]' who often rely on pro bono legal advice.</a:t>
            </a:r>
          </a:p>
        </p:txBody>
      </p:sp>
      <p:sp>
        <p:nvSpPr>
          <p:cNvPr id="170" name="Rectangle 8"/>
          <p:cNvSpPr txBox="1"/>
          <p:nvPr/>
        </p:nvSpPr>
        <p:spPr>
          <a:xfrm>
            <a:off x="420911" y="372151"/>
            <a:ext cx="10689774" cy="4597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2400" cap="all">
                <a:solidFill>
                  <a:srgbClr val="1A202A"/>
                </a:solidFill>
                <a:latin typeface="Century Gothic"/>
                <a:ea typeface="Century Gothic"/>
                <a:cs typeface="Century Gothic"/>
                <a:sym typeface="Century Gothic"/>
              </a:defRPr>
            </a:lvl1pPr>
          </a:lstStyle>
          <a:p>
            <a:r>
              <a:rPr lang="en-US" dirty="0" smtClean="0"/>
              <a:t>REASONS TO</a:t>
            </a:r>
            <a:r>
              <a:rPr dirty="0" smtClean="0"/>
              <a:t> </a:t>
            </a:r>
            <a:r>
              <a:rPr dirty="0"/>
              <a:t>END DUAL REGULATION?</a:t>
            </a:r>
          </a:p>
        </p:txBody>
      </p:sp>
      <p:sp>
        <p:nvSpPr>
          <p:cNvPr id="171" name="Rectangle 9"/>
          <p:cNvSpPr txBox="1"/>
          <p:nvPr/>
        </p:nvSpPr>
        <p:spPr>
          <a:xfrm>
            <a:off x="3435937" y="5813362"/>
            <a:ext cx="3264693" cy="3708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a:solidFill>
                  <a:srgbClr val="222222"/>
                </a:solidFill>
                <a:latin typeface="Century Gothic"/>
                <a:ea typeface="Century Gothic"/>
                <a:cs typeface="Century Gothic"/>
                <a:sym typeface="Century Gothic"/>
              </a:defRPr>
            </a:lvl1pPr>
          </a:lstStyle>
          <a:p>
            <a:r>
              <a:t>Refugee Council of Australia</a:t>
            </a:r>
          </a:p>
        </p:txBody>
      </p:sp>
      <p:pic>
        <p:nvPicPr>
          <p:cNvPr id="172" name="Picture 10" descr="Picture 10"/>
          <p:cNvPicPr>
            <a:picLocks noChangeAspect="1"/>
          </p:cNvPicPr>
          <p:nvPr/>
        </p:nvPicPr>
        <p:blipFill>
          <a:blip r:embed="rId2">
            <a:extLst/>
          </a:blip>
          <a:stretch>
            <a:fillRect/>
          </a:stretch>
        </p:blipFill>
        <p:spPr>
          <a:xfrm>
            <a:off x="10268895" y="13472"/>
            <a:ext cx="1930360" cy="1930360"/>
          </a:xfrm>
          <a:prstGeom prst="rect">
            <a:avLst/>
          </a:prstGeom>
          <a:ln w="12700">
            <a:miter lim="400000"/>
          </a:ln>
        </p:spPr>
      </p:pic>
      <p:sp>
        <p:nvSpPr>
          <p:cNvPr id="173" name="Rectangle 11"/>
          <p:cNvSpPr txBox="1"/>
          <p:nvPr/>
        </p:nvSpPr>
        <p:spPr>
          <a:xfrm>
            <a:off x="3417792" y="6196819"/>
            <a:ext cx="11067148" cy="3073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400">
                <a:solidFill>
                  <a:srgbClr val="222222"/>
                </a:solidFill>
                <a:latin typeface="Century Gothic"/>
                <a:ea typeface="Century Gothic"/>
                <a:cs typeface="Century Gothic"/>
                <a:sym typeface="Century Gothic"/>
              </a:defRPr>
            </a:lvl1pPr>
          </a:lstStyle>
          <a:p>
            <a:r>
              <a:t>Legal and Constitutional Affairs Legislation Committee Report - October 2017, pg 15</a:t>
            </a:r>
          </a:p>
        </p:txBody>
      </p:sp>
      <p:sp>
        <p:nvSpPr>
          <p:cNvPr id="174" name="Changes will open the pool up to more experienced practitioners to do pro bono work (LCA)"/>
          <p:cNvSpPr txBox="1"/>
          <p:nvPr/>
        </p:nvSpPr>
        <p:spPr>
          <a:xfrm>
            <a:off x="7636947" y="2863052"/>
            <a:ext cx="3765431" cy="1323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2400"/>
            </a:lvl1pPr>
          </a:lstStyle>
          <a:p>
            <a:r>
              <a:rPr sz="2000" dirty="0">
                <a:latin typeface="Century Gothic" panose="020B0502020202020204" pitchFamily="34" charset="0"/>
              </a:rPr>
              <a:t>Changes will open the pool up to more experienced practitioners to do pro bono work (LCA)</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Rectangle 2"/>
          <p:cNvSpPr txBox="1"/>
          <p:nvPr/>
        </p:nvSpPr>
        <p:spPr>
          <a:xfrm>
            <a:off x="560611" y="334051"/>
            <a:ext cx="10689774" cy="4597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2400" cap="all">
                <a:solidFill>
                  <a:srgbClr val="1A202A"/>
                </a:solidFill>
                <a:latin typeface="Century Gothic"/>
                <a:ea typeface="Century Gothic"/>
                <a:cs typeface="Century Gothic"/>
                <a:sym typeface="Century Gothic"/>
              </a:defRPr>
            </a:lvl1pPr>
          </a:lstStyle>
          <a:p>
            <a:r>
              <a:t>CONCERNS IF DUAL REGULATION ENDS</a:t>
            </a:r>
          </a:p>
        </p:txBody>
      </p:sp>
      <p:pic>
        <p:nvPicPr>
          <p:cNvPr id="177" name="Picture 3" descr="Picture 3"/>
          <p:cNvPicPr>
            <a:picLocks noChangeAspect="1"/>
          </p:cNvPicPr>
          <p:nvPr/>
        </p:nvPicPr>
        <p:blipFill>
          <a:blip r:embed="rId2">
            <a:extLst/>
          </a:blip>
          <a:stretch>
            <a:fillRect/>
          </a:stretch>
        </p:blipFill>
        <p:spPr>
          <a:xfrm>
            <a:off x="10881943" y="71093"/>
            <a:ext cx="1279212" cy="1279212"/>
          </a:xfrm>
          <a:prstGeom prst="rect">
            <a:avLst/>
          </a:prstGeom>
          <a:ln w="12700">
            <a:miter lim="400000"/>
          </a:ln>
        </p:spPr>
      </p:pic>
      <p:sp>
        <p:nvSpPr>
          <p:cNvPr id="178" name="Rounded Rectangular Callout 6"/>
          <p:cNvSpPr/>
          <p:nvPr/>
        </p:nvSpPr>
        <p:spPr>
          <a:xfrm>
            <a:off x="132545" y="1016189"/>
            <a:ext cx="11177464" cy="5359570"/>
          </a:xfrm>
          <a:custGeom>
            <a:avLst/>
            <a:gdLst/>
            <a:ahLst/>
            <a:cxnLst>
              <a:cxn ang="0">
                <a:pos x="wd2" y="hd2"/>
              </a:cxn>
              <a:cxn ang="5400000">
                <a:pos x="wd2" y="hd2"/>
              </a:cxn>
              <a:cxn ang="10800000">
                <a:pos x="wd2" y="hd2"/>
              </a:cxn>
              <a:cxn ang="16200000">
                <a:pos x="wd2" y="hd2"/>
              </a:cxn>
            </a:cxnLst>
            <a:rect l="0" t="0" r="r" b="b"/>
            <a:pathLst>
              <a:path w="21600" h="21600" extrusionOk="0">
                <a:moveTo>
                  <a:pt x="0" y="2858"/>
                </a:moveTo>
                <a:cubicBezTo>
                  <a:pt x="0" y="1279"/>
                  <a:pt x="877" y="0"/>
                  <a:pt x="1960" y="0"/>
                </a:cubicBezTo>
                <a:lnTo>
                  <a:pt x="3600" y="0"/>
                </a:lnTo>
                <a:lnTo>
                  <a:pt x="19640" y="0"/>
                </a:lnTo>
                <a:cubicBezTo>
                  <a:pt x="20723" y="0"/>
                  <a:pt x="21600" y="1279"/>
                  <a:pt x="21600" y="2858"/>
                </a:cubicBezTo>
                <a:lnTo>
                  <a:pt x="21600" y="14288"/>
                </a:lnTo>
                <a:cubicBezTo>
                  <a:pt x="21600" y="15866"/>
                  <a:pt x="20723" y="17146"/>
                  <a:pt x="19640" y="17146"/>
                </a:cubicBezTo>
                <a:lnTo>
                  <a:pt x="9000" y="17146"/>
                </a:lnTo>
                <a:lnTo>
                  <a:pt x="10409" y="21600"/>
                </a:lnTo>
                <a:lnTo>
                  <a:pt x="3600" y="17146"/>
                </a:lnTo>
                <a:lnTo>
                  <a:pt x="1960" y="17146"/>
                </a:lnTo>
                <a:cubicBezTo>
                  <a:pt x="877" y="17146"/>
                  <a:pt x="0" y="15866"/>
                  <a:pt x="0" y="14288"/>
                </a:cubicBezTo>
                <a:lnTo>
                  <a:pt x="0" y="14288"/>
                </a:lnTo>
                <a:lnTo>
                  <a:pt x="0" y="10002"/>
                </a:lnTo>
                <a:close/>
              </a:path>
            </a:pathLst>
          </a:custGeom>
          <a:solidFill>
            <a:srgbClr val="548235"/>
          </a:solidFill>
          <a:ln w="12700">
            <a:solidFill>
              <a:srgbClr val="548235"/>
            </a:solidFill>
            <a:miter/>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lstStyle/>
          <a:p>
            <a:pPr marL="285750" indent="-285750">
              <a:buSzPct val="100000"/>
              <a:buFont typeface="Arial"/>
              <a:buChar char="•"/>
              <a:defRPr sz="2200">
                <a:solidFill>
                  <a:srgbClr val="FFFFFF"/>
                </a:solidFill>
                <a:latin typeface="Century Gothic"/>
                <a:ea typeface="Century Gothic"/>
                <a:cs typeface="Century Gothic"/>
                <a:sym typeface="Century Gothic"/>
              </a:defRPr>
            </a:pPr>
            <a:r>
              <a:rPr dirty="0">
                <a:latin typeface="Century Gothic" panose="020B0502020202020204" pitchFamily="34" charset="0"/>
              </a:rPr>
              <a:t>Lack  of expertise - lawyers don’t have to do Graduate program</a:t>
            </a:r>
          </a:p>
          <a:p>
            <a:pPr>
              <a:defRPr sz="2200">
                <a:solidFill>
                  <a:srgbClr val="FFFFFF"/>
                </a:solidFill>
                <a:latin typeface="Century Gothic"/>
                <a:ea typeface="Century Gothic"/>
                <a:cs typeface="Century Gothic"/>
                <a:sym typeface="Century Gothic"/>
              </a:defRPr>
            </a:pPr>
            <a:endParaRPr dirty="0">
              <a:latin typeface="Century Gothic" panose="020B0502020202020204" pitchFamily="34" charset="0"/>
            </a:endParaRPr>
          </a:p>
          <a:p>
            <a:pPr marL="285750" indent="-285750">
              <a:buSzPct val="100000"/>
              <a:buFont typeface="Arial"/>
              <a:buChar char="•"/>
              <a:defRPr sz="2200">
                <a:solidFill>
                  <a:srgbClr val="FFFFFF"/>
                </a:solidFill>
              </a:defRPr>
            </a:pPr>
            <a:r>
              <a:rPr lang="en-AU" dirty="0">
                <a:latin typeface="Century Gothic" panose="020B0502020202020204" pitchFamily="34" charset="0"/>
              </a:rPr>
              <a:t>Contradicts increasing knowledge requirements to Graduate </a:t>
            </a:r>
            <a:r>
              <a:rPr lang="en-AU" dirty="0" smtClean="0">
                <a:latin typeface="Century Gothic" panose="020B0502020202020204" pitchFamily="34" charset="0"/>
              </a:rPr>
              <a:t>Diplomas</a:t>
            </a:r>
          </a:p>
          <a:p>
            <a:pPr marL="285750" indent="-285750">
              <a:buSzPct val="100000"/>
              <a:buFont typeface="Arial"/>
              <a:buChar char="•"/>
              <a:defRPr sz="2200">
                <a:solidFill>
                  <a:srgbClr val="FFFFFF"/>
                </a:solidFill>
              </a:defRPr>
            </a:pPr>
            <a:endParaRPr lang="en-AU" dirty="0"/>
          </a:p>
          <a:p>
            <a:pPr marL="285750" indent="-285750">
              <a:buSzPct val="100000"/>
              <a:buFont typeface="Arial"/>
              <a:buChar char="•"/>
              <a:defRPr sz="2200">
                <a:solidFill>
                  <a:srgbClr val="FFFFFF"/>
                </a:solidFill>
              </a:defRPr>
            </a:pPr>
            <a:r>
              <a:rPr dirty="0" smtClean="0">
                <a:latin typeface="Century Gothic" panose="020B0502020202020204" pitchFamily="34" charset="0"/>
              </a:rPr>
              <a:t>Ad </a:t>
            </a:r>
            <a:r>
              <a:rPr dirty="0">
                <a:latin typeface="Century Gothic" panose="020B0502020202020204" pitchFamily="34" charset="0"/>
              </a:rPr>
              <a:t>hoc advice with no commitment to migration profession</a:t>
            </a:r>
          </a:p>
          <a:p>
            <a:pPr marL="285750" indent="-285750">
              <a:buSzPct val="100000"/>
              <a:buFont typeface="Arial"/>
              <a:buChar char="•"/>
              <a:defRPr sz="2200">
                <a:solidFill>
                  <a:srgbClr val="FFFFFF"/>
                </a:solidFill>
                <a:latin typeface="Century Gothic"/>
                <a:ea typeface="Century Gothic"/>
                <a:cs typeface="Century Gothic"/>
                <a:sym typeface="Century Gothic"/>
              </a:defRPr>
            </a:pPr>
            <a:endParaRPr dirty="0">
              <a:latin typeface="Century Gothic" panose="020B0502020202020204" pitchFamily="34" charset="0"/>
            </a:endParaRPr>
          </a:p>
          <a:p>
            <a:pPr marL="285750" indent="-285750">
              <a:buSzPct val="100000"/>
              <a:buFont typeface="Arial"/>
              <a:buChar char="•"/>
              <a:defRPr sz="2200">
                <a:solidFill>
                  <a:srgbClr val="FFFFFF"/>
                </a:solidFill>
                <a:latin typeface="Century Gothic"/>
                <a:ea typeface="Century Gothic"/>
                <a:cs typeface="Century Gothic"/>
                <a:sym typeface="Century Gothic"/>
              </a:defRPr>
            </a:pPr>
            <a:r>
              <a:rPr dirty="0">
                <a:latin typeface="Century Gothic" panose="020B0502020202020204" pitchFamily="34" charset="0"/>
              </a:rPr>
              <a:t>Confusion for clients  </a:t>
            </a:r>
          </a:p>
          <a:p>
            <a:pPr>
              <a:buSzPct val="100000"/>
              <a:defRPr sz="2200">
                <a:solidFill>
                  <a:srgbClr val="FFFFFF"/>
                </a:solidFill>
                <a:latin typeface="Century Gothic"/>
                <a:ea typeface="Century Gothic"/>
                <a:cs typeface="Century Gothic"/>
                <a:sym typeface="Century Gothic"/>
              </a:defRPr>
            </a:pPr>
            <a:endParaRPr dirty="0"/>
          </a:p>
          <a:p>
            <a:pPr marL="285750" indent="-285750">
              <a:buSzPct val="100000"/>
              <a:buFont typeface="Arial"/>
              <a:buChar char="•"/>
              <a:defRPr sz="2200">
                <a:solidFill>
                  <a:srgbClr val="FFFFFF"/>
                </a:solidFill>
                <a:latin typeface="Century Gothic"/>
                <a:ea typeface="Century Gothic"/>
                <a:cs typeface="Century Gothic"/>
                <a:sym typeface="Century Gothic"/>
              </a:defRPr>
            </a:pPr>
            <a:r>
              <a:rPr dirty="0"/>
              <a:t>Professional indemnity insurance reassessed to ensure lawyer competence</a:t>
            </a:r>
            <a:br>
              <a:rPr dirty="0"/>
            </a:br>
            <a:endParaRPr dirty="0"/>
          </a:p>
        </p:txBody>
      </p:sp>
      <p:sp>
        <p:nvSpPr>
          <p:cNvPr id="179" name="Migration Institute of Australia (MIA)…"/>
          <p:cNvSpPr txBox="1"/>
          <p:nvPr/>
        </p:nvSpPr>
        <p:spPr>
          <a:xfrm>
            <a:off x="5452071" y="5485129"/>
            <a:ext cx="5414963" cy="15824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900" tIns="342900" rIns="342900" bIns="342900">
            <a:spAutoFit/>
          </a:bodyPr>
          <a:lstStyle/>
          <a:p>
            <a:pPr defTabSz="457200">
              <a:lnSpc>
                <a:spcPct val="110000"/>
              </a:lnSpc>
              <a:spcBef>
                <a:spcPts val="800"/>
              </a:spcBef>
              <a:defRPr sz="2100">
                <a:uFill>
                  <a:solidFill>
                    <a:srgbClr val="000000"/>
                  </a:solidFill>
                </a:uFill>
                <a:latin typeface="Century Gothic"/>
                <a:ea typeface="Century Gothic"/>
                <a:cs typeface="Century Gothic"/>
                <a:sym typeface="Century Gothic"/>
              </a:defRPr>
            </a:pPr>
            <a:r>
              <a:t>Migration Institute of Australia (MIA)</a:t>
            </a:r>
          </a:p>
          <a:p>
            <a:pPr>
              <a:defRPr sz="1400">
                <a:solidFill>
                  <a:srgbClr val="222222"/>
                </a:solidFill>
                <a:latin typeface="Century Gothic"/>
                <a:ea typeface="Century Gothic"/>
                <a:cs typeface="Century Gothic"/>
                <a:sym typeface="Century Gothic"/>
              </a:defRPr>
            </a:pPr>
            <a:r>
              <a:t>Legal and Constitutional Affairs Legislation Committee Report - October 2017</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Rectangle 2"/>
          <p:cNvSpPr txBox="1"/>
          <p:nvPr/>
        </p:nvSpPr>
        <p:spPr>
          <a:xfrm>
            <a:off x="560611" y="334051"/>
            <a:ext cx="10689774" cy="4597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2400" cap="all">
                <a:solidFill>
                  <a:srgbClr val="1A202A"/>
                </a:solidFill>
                <a:latin typeface="Century Gothic"/>
                <a:ea typeface="Century Gothic"/>
                <a:cs typeface="Century Gothic"/>
                <a:sym typeface="Century Gothic"/>
              </a:defRPr>
            </a:lvl1pPr>
          </a:lstStyle>
          <a:p>
            <a:r>
              <a:t>CONCERNS IF DUAL REGULATION ENDS</a:t>
            </a:r>
          </a:p>
        </p:txBody>
      </p:sp>
      <p:pic>
        <p:nvPicPr>
          <p:cNvPr id="182" name="Picture 3" descr="Picture 3"/>
          <p:cNvPicPr>
            <a:picLocks noChangeAspect="1"/>
          </p:cNvPicPr>
          <p:nvPr/>
        </p:nvPicPr>
        <p:blipFill>
          <a:blip r:embed="rId2">
            <a:extLst/>
          </a:blip>
          <a:stretch>
            <a:fillRect/>
          </a:stretch>
        </p:blipFill>
        <p:spPr>
          <a:xfrm>
            <a:off x="10881943" y="71093"/>
            <a:ext cx="1279212" cy="1279212"/>
          </a:xfrm>
          <a:prstGeom prst="rect">
            <a:avLst/>
          </a:prstGeom>
          <a:ln w="12700">
            <a:miter lim="400000"/>
          </a:ln>
        </p:spPr>
      </p:pic>
      <p:sp>
        <p:nvSpPr>
          <p:cNvPr id="183" name="Rounded Rectangular Callout 6"/>
          <p:cNvSpPr/>
          <p:nvPr/>
        </p:nvSpPr>
        <p:spPr>
          <a:xfrm>
            <a:off x="316766" y="1204975"/>
            <a:ext cx="11177464" cy="5013005"/>
          </a:xfrm>
          <a:custGeom>
            <a:avLst/>
            <a:gdLst/>
            <a:ahLst/>
            <a:cxnLst>
              <a:cxn ang="0">
                <a:pos x="wd2" y="hd2"/>
              </a:cxn>
              <a:cxn ang="5400000">
                <a:pos x="wd2" y="hd2"/>
              </a:cxn>
              <a:cxn ang="10800000">
                <a:pos x="wd2" y="hd2"/>
              </a:cxn>
              <a:cxn ang="16200000">
                <a:pos x="wd2" y="hd2"/>
              </a:cxn>
            </a:cxnLst>
            <a:rect l="0" t="0" r="r" b="b"/>
            <a:pathLst>
              <a:path w="21600" h="21600" extrusionOk="0">
                <a:moveTo>
                  <a:pt x="0" y="2858"/>
                </a:moveTo>
                <a:cubicBezTo>
                  <a:pt x="0" y="1279"/>
                  <a:pt x="877" y="0"/>
                  <a:pt x="1960" y="0"/>
                </a:cubicBezTo>
                <a:lnTo>
                  <a:pt x="3600" y="0"/>
                </a:lnTo>
                <a:lnTo>
                  <a:pt x="19640" y="0"/>
                </a:lnTo>
                <a:cubicBezTo>
                  <a:pt x="20723" y="0"/>
                  <a:pt x="21600" y="1279"/>
                  <a:pt x="21600" y="2858"/>
                </a:cubicBezTo>
                <a:lnTo>
                  <a:pt x="21600" y="14288"/>
                </a:lnTo>
                <a:cubicBezTo>
                  <a:pt x="21600" y="15866"/>
                  <a:pt x="20723" y="17146"/>
                  <a:pt x="19640" y="17146"/>
                </a:cubicBezTo>
                <a:lnTo>
                  <a:pt x="9000" y="17146"/>
                </a:lnTo>
                <a:lnTo>
                  <a:pt x="10409" y="21600"/>
                </a:lnTo>
                <a:lnTo>
                  <a:pt x="3600" y="17146"/>
                </a:lnTo>
                <a:lnTo>
                  <a:pt x="1960" y="17146"/>
                </a:lnTo>
                <a:cubicBezTo>
                  <a:pt x="877" y="17146"/>
                  <a:pt x="0" y="15866"/>
                  <a:pt x="0" y="14288"/>
                </a:cubicBezTo>
                <a:lnTo>
                  <a:pt x="0" y="14288"/>
                </a:lnTo>
                <a:lnTo>
                  <a:pt x="0" y="10002"/>
                </a:lnTo>
                <a:close/>
              </a:path>
            </a:pathLst>
          </a:custGeom>
          <a:solidFill>
            <a:srgbClr val="548235"/>
          </a:solidFill>
          <a:ln w="12700">
            <a:solidFill>
              <a:srgbClr val="548235"/>
            </a:solidFill>
            <a:miter/>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lstStyle/>
          <a:p>
            <a:pPr marL="285750" indent="-285750">
              <a:buSzPct val="100000"/>
              <a:buFont typeface="Arial"/>
              <a:buChar char="•"/>
              <a:defRPr sz="2400">
                <a:solidFill>
                  <a:srgbClr val="FFFFFF"/>
                </a:solidFill>
                <a:latin typeface="Century Gothic"/>
                <a:ea typeface="Century Gothic"/>
                <a:cs typeface="Century Gothic"/>
                <a:sym typeface="Century Gothic"/>
              </a:defRPr>
            </a:pPr>
            <a:r>
              <a:rPr dirty="0"/>
              <a:t>Loss of legal expertise </a:t>
            </a:r>
          </a:p>
          <a:p>
            <a:pPr marL="285750" indent="-285750">
              <a:buSzPct val="100000"/>
              <a:buFont typeface="Arial"/>
              <a:buChar char="•"/>
              <a:defRPr sz="2400">
                <a:solidFill>
                  <a:srgbClr val="FFFFFF"/>
                </a:solidFill>
                <a:latin typeface="Century Gothic"/>
                <a:ea typeface="Century Gothic"/>
                <a:cs typeface="Century Gothic"/>
                <a:sym typeface="Century Gothic"/>
              </a:defRPr>
            </a:pPr>
            <a:endParaRPr dirty="0"/>
          </a:p>
          <a:p>
            <a:pPr marL="285750" indent="-285750">
              <a:buSzPct val="100000"/>
              <a:buFont typeface="Arial"/>
              <a:buChar char="•"/>
              <a:defRPr sz="2400">
                <a:solidFill>
                  <a:srgbClr val="FFFFFF"/>
                </a:solidFill>
                <a:latin typeface="Century Gothic"/>
                <a:ea typeface="Century Gothic"/>
                <a:cs typeface="Century Gothic"/>
                <a:sym typeface="Century Gothic"/>
              </a:defRPr>
            </a:pPr>
            <a:r>
              <a:rPr dirty="0"/>
              <a:t>Loss of business for migration practices as RMA with restricted practising certificate would have to get an unrestricted practising certificate. Senate Committee recommended changes to initial Bill because of this.</a:t>
            </a:r>
          </a:p>
          <a:p>
            <a:pPr>
              <a:defRPr sz="2400">
                <a:solidFill>
                  <a:srgbClr val="FFFFFF"/>
                </a:solidFill>
                <a:latin typeface="Century Gothic"/>
                <a:ea typeface="Century Gothic"/>
                <a:cs typeface="Century Gothic"/>
                <a:sym typeface="Century Gothic"/>
              </a:defRPr>
            </a:pPr>
            <a:endParaRPr dirty="0"/>
          </a:p>
          <a:p>
            <a:pPr marL="228600" indent="-228600">
              <a:buSzPct val="100000"/>
              <a:buChar char="•"/>
              <a:defRPr sz="2400">
                <a:solidFill>
                  <a:srgbClr val="FFFFFF"/>
                </a:solidFill>
                <a:latin typeface="Century Gothic"/>
                <a:ea typeface="Century Gothic"/>
                <a:cs typeface="Century Gothic"/>
                <a:sym typeface="Century Gothic"/>
              </a:defRPr>
            </a:pPr>
            <a:r>
              <a:rPr dirty="0"/>
              <a:t>Constitutional argument </a:t>
            </a:r>
          </a:p>
          <a:p>
            <a:pPr>
              <a:defRPr sz="2400">
                <a:solidFill>
                  <a:srgbClr val="FFFFFF"/>
                </a:solidFill>
                <a:latin typeface="Century Gothic"/>
                <a:ea typeface="Century Gothic"/>
                <a:cs typeface="Century Gothic"/>
                <a:sym typeface="Century Gothic"/>
              </a:defRPr>
            </a:pPr>
            <a:endParaRPr dirty="0"/>
          </a:p>
        </p:txBody>
      </p:sp>
      <p:sp>
        <p:nvSpPr>
          <p:cNvPr id="184" name="Several submitters…"/>
          <p:cNvSpPr txBox="1"/>
          <p:nvPr/>
        </p:nvSpPr>
        <p:spPr>
          <a:xfrm>
            <a:off x="5452071" y="5485129"/>
            <a:ext cx="5414963" cy="15824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42900" tIns="342900" rIns="342900" bIns="342900">
            <a:spAutoFit/>
          </a:bodyPr>
          <a:lstStyle/>
          <a:p>
            <a:pPr defTabSz="457200">
              <a:lnSpc>
                <a:spcPct val="110000"/>
              </a:lnSpc>
              <a:spcBef>
                <a:spcPts val="800"/>
              </a:spcBef>
              <a:defRPr sz="2100">
                <a:uFill>
                  <a:solidFill>
                    <a:srgbClr val="000000"/>
                  </a:solidFill>
                </a:uFill>
                <a:latin typeface="Century Gothic"/>
                <a:ea typeface="Century Gothic"/>
                <a:cs typeface="Century Gothic"/>
                <a:sym typeface="Century Gothic"/>
              </a:defRPr>
            </a:pPr>
            <a:r>
              <a:t>Several submitters</a:t>
            </a:r>
          </a:p>
          <a:p>
            <a:pPr>
              <a:defRPr sz="1400">
                <a:solidFill>
                  <a:srgbClr val="222222"/>
                </a:solidFill>
                <a:latin typeface="Century Gothic"/>
                <a:ea typeface="Century Gothic"/>
                <a:cs typeface="Century Gothic"/>
                <a:sym typeface="Century Gothic"/>
              </a:defRPr>
            </a:pPr>
            <a:r>
              <a:t>Legal and Constitutional Affairs Legislation Committee Report - October 2017</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7" name="Group 8"/>
          <p:cNvGrpSpPr/>
          <p:nvPr/>
        </p:nvGrpSpPr>
        <p:grpSpPr>
          <a:xfrm>
            <a:off x="1295911" y="2013086"/>
            <a:ext cx="10416645" cy="2840953"/>
            <a:chOff x="215900" y="1467618"/>
            <a:chExt cx="10416644" cy="2840952"/>
          </a:xfrm>
        </p:grpSpPr>
        <p:grpSp>
          <p:nvGrpSpPr>
            <p:cNvPr id="195" name="Diagram 3"/>
            <p:cNvGrpSpPr/>
            <p:nvPr/>
          </p:nvGrpSpPr>
          <p:grpSpPr>
            <a:xfrm>
              <a:off x="215900" y="1467618"/>
              <a:ext cx="10416644" cy="2840952"/>
              <a:chOff x="-76200" y="1823217"/>
              <a:chExt cx="10416643" cy="2840951"/>
            </a:xfrm>
          </p:grpSpPr>
          <p:sp>
            <p:nvSpPr>
              <p:cNvPr id="187" name="Line"/>
              <p:cNvSpPr/>
              <p:nvPr/>
            </p:nvSpPr>
            <p:spPr>
              <a:xfrm>
                <a:off x="3434063" y="2731750"/>
                <a:ext cx="2386361" cy="479502"/>
              </a:xfrm>
              <a:prstGeom prst="line">
                <a:avLst/>
              </a:prstGeom>
              <a:noFill/>
              <a:ln w="6350" cap="flat">
                <a:solidFill>
                  <a:srgbClr val="659C40"/>
                </a:solidFill>
                <a:prstDash val="solid"/>
                <a:miter lim="800000"/>
              </a:ln>
              <a:effectLst/>
            </p:spPr>
            <p:txBody>
              <a:bodyPr wrap="square" lIns="45719" tIns="45719" rIns="45719" bIns="45719" numCol="1" anchor="t">
                <a:noAutofit/>
              </a:bodyPr>
              <a:lstStyle/>
              <a:p>
                <a:endParaRPr/>
              </a:p>
            </p:txBody>
          </p:sp>
          <p:sp>
            <p:nvSpPr>
              <p:cNvPr id="188" name="Shape"/>
              <p:cNvSpPr/>
              <p:nvPr/>
            </p:nvSpPr>
            <p:spPr>
              <a:xfrm>
                <a:off x="-76200" y="1823217"/>
                <a:ext cx="3674214" cy="2574751"/>
              </a:xfrm>
              <a:custGeom>
                <a:avLst/>
                <a:gdLst/>
                <a:ahLst/>
                <a:cxnLst>
                  <a:cxn ang="0">
                    <a:pos x="wd2" y="hd2"/>
                  </a:cxn>
                  <a:cxn ang="5400000">
                    <a:pos x="wd2" y="hd2"/>
                  </a:cxn>
                  <a:cxn ang="10800000">
                    <a:pos x="wd2" y="hd2"/>
                  </a:cxn>
                  <a:cxn ang="16200000">
                    <a:pos x="wd2" y="hd2"/>
                  </a:cxn>
                </a:cxnLst>
                <a:rect l="0" t="0" r="r" b="b"/>
                <a:pathLst>
                  <a:path w="21600" h="21600" extrusionOk="0">
                    <a:moveTo>
                      <a:pt x="3285" y="0"/>
                    </a:moveTo>
                    <a:lnTo>
                      <a:pt x="21600" y="0"/>
                    </a:lnTo>
                    <a:lnTo>
                      <a:pt x="21600" y="18000"/>
                    </a:lnTo>
                    <a:cubicBezTo>
                      <a:pt x="21600" y="19988"/>
                      <a:pt x="20129" y="21600"/>
                      <a:pt x="18315" y="21600"/>
                    </a:cubicBezTo>
                    <a:lnTo>
                      <a:pt x="0" y="21600"/>
                    </a:lnTo>
                    <a:lnTo>
                      <a:pt x="0" y="3600"/>
                    </a:lnTo>
                    <a:cubicBezTo>
                      <a:pt x="0" y="1612"/>
                      <a:pt x="1471" y="0"/>
                      <a:pt x="3285" y="0"/>
                    </a:cubicBezTo>
                    <a:close/>
                  </a:path>
                </a:pathLst>
              </a:custGeom>
              <a:gradFill flip="none" rotWithShape="1">
                <a:gsLst>
                  <a:gs pos="0">
                    <a:srgbClr val="548235"/>
                  </a:gs>
                  <a:gs pos="50000">
                    <a:srgbClr val="518230"/>
                  </a:gs>
                  <a:gs pos="100000">
                    <a:srgbClr val="477627"/>
                  </a:gs>
                </a:gsLst>
                <a:lin ang="5400000" scaled="0"/>
              </a:gradFill>
              <a:ln w="12700" cap="flat">
                <a:noFill/>
                <a:miter lim="400000"/>
              </a:ln>
              <a:effectLst/>
            </p:spPr>
            <p:txBody>
              <a:bodyPr wrap="square" lIns="45719" tIns="45719" rIns="45719" bIns="45719" numCol="1" anchor="t">
                <a:noAutofit/>
              </a:bodyPr>
              <a:lstStyle/>
              <a:p>
                <a:endParaRPr/>
              </a:p>
            </p:txBody>
          </p:sp>
          <p:grpSp>
            <p:nvGrpSpPr>
              <p:cNvPr id="191" name="Group"/>
              <p:cNvGrpSpPr/>
              <p:nvPr/>
            </p:nvGrpSpPr>
            <p:grpSpPr>
              <a:xfrm>
                <a:off x="5509567" y="2417283"/>
                <a:ext cx="4830876" cy="2246885"/>
                <a:chOff x="825188" y="2417282"/>
                <a:chExt cx="4830874" cy="2246884"/>
              </a:xfrm>
            </p:grpSpPr>
            <p:sp>
              <p:nvSpPr>
                <p:cNvPr id="189" name="Oval"/>
                <p:cNvSpPr/>
                <p:nvPr/>
              </p:nvSpPr>
              <p:spPr>
                <a:xfrm>
                  <a:off x="825188" y="2417282"/>
                  <a:ext cx="4830874" cy="2246884"/>
                </a:xfrm>
                <a:prstGeom prst="ellipse">
                  <a:avLst/>
                </a:prstGeom>
                <a:gradFill flip="none" rotWithShape="1">
                  <a:gsLst>
                    <a:gs pos="0">
                      <a:srgbClr val="A6C795"/>
                    </a:gs>
                    <a:gs pos="50000">
                      <a:srgbClr val="99C385"/>
                    </a:gs>
                    <a:gs pos="100000">
                      <a:srgbClr val="87B072"/>
                    </a:gs>
                  </a:gsLst>
                  <a:lin ang="5400000" scaled="0"/>
                </a:gradFill>
                <a:ln w="12700" cap="flat">
                  <a:noFill/>
                  <a:miter lim="400000"/>
                </a:ln>
                <a:effectLst/>
              </p:spPr>
              <p:txBody>
                <a:bodyPr wrap="square" lIns="45719" tIns="45719" rIns="45719" bIns="45719" numCol="1" anchor="ctr">
                  <a:noAutofit/>
                </a:bodyPr>
                <a:lstStyle/>
                <a:p>
                  <a:pPr algn="ctr" defTabSz="1244600">
                    <a:lnSpc>
                      <a:spcPct val="90000"/>
                    </a:lnSpc>
                    <a:spcBef>
                      <a:spcPts val="700"/>
                    </a:spcBef>
                    <a:defRPr sz="2800">
                      <a:solidFill>
                        <a:srgbClr val="FFFFFF"/>
                      </a:solidFill>
                      <a:latin typeface="Century Gothic"/>
                      <a:ea typeface="Century Gothic"/>
                      <a:cs typeface="Century Gothic"/>
                      <a:sym typeface="Century Gothic"/>
                    </a:defRPr>
                  </a:pPr>
                  <a:endParaRPr/>
                </a:p>
              </p:txBody>
            </p:sp>
            <p:sp>
              <p:nvSpPr>
                <p:cNvPr id="190" name="Migration Amendment (Regulation of Migration Agents) Bill 2017"/>
                <p:cNvSpPr txBox="1"/>
                <p:nvPr/>
              </p:nvSpPr>
              <p:spPr>
                <a:xfrm>
                  <a:off x="1532654" y="2529804"/>
                  <a:ext cx="3415943" cy="20218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7779" tIns="17779" rIns="17779" bIns="17779" numCol="1" anchor="ctr">
                  <a:spAutoFit/>
                </a:bodyPr>
                <a:lstStyle>
                  <a:lvl1pPr algn="ctr" defTabSz="1244600">
                    <a:lnSpc>
                      <a:spcPct val="90000"/>
                    </a:lnSpc>
                    <a:spcBef>
                      <a:spcPts val="1100"/>
                    </a:spcBef>
                    <a:defRPr sz="2800">
                      <a:solidFill>
                        <a:srgbClr val="FFFFFF"/>
                      </a:solidFill>
                      <a:latin typeface="Century Gothic"/>
                      <a:ea typeface="Century Gothic"/>
                      <a:cs typeface="Century Gothic"/>
                      <a:sym typeface="Century Gothic"/>
                    </a:defRPr>
                  </a:lvl1pPr>
                </a:lstStyle>
                <a:p>
                  <a:r>
                    <a:rPr dirty="0"/>
                    <a:t>Migration Amendment (Regulation of Migration Agents) Bill 2017</a:t>
                  </a:r>
                </a:p>
              </p:txBody>
            </p:sp>
          </p:grpSp>
        </p:grpSp>
        <p:sp>
          <p:nvSpPr>
            <p:cNvPr id="196" name="TextBox 5"/>
            <p:cNvSpPr txBox="1"/>
            <p:nvPr/>
          </p:nvSpPr>
          <p:spPr>
            <a:xfrm>
              <a:off x="290126" y="1546192"/>
              <a:ext cx="3526972" cy="4978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p>
              <a:pPr algn="ctr">
                <a:defRPr sz="4000">
                  <a:solidFill>
                    <a:srgbClr val="FFFFFF"/>
                  </a:solidFill>
                  <a:latin typeface="Century Gothic"/>
                  <a:ea typeface="Century Gothic"/>
                  <a:cs typeface="Century Gothic"/>
                  <a:sym typeface="Century Gothic"/>
                </a:defRPr>
              </a:pPr>
              <a:r>
                <a:rPr sz="2400" dirty="0"/>
                <a:t>OMARA</a:t>
              </a:r>
              <a:r>
                <a:rPr sz="2600" dirty="0"/>
                <a:t> </a:t>
              </a:r>
              <a:r>
                <a:rPr sz="2400" dirty="0"/>
                <a:t>REVIEW 2014</a:t>
              </a:r>
            </a:p>
          </p:txBody>
        </p:sp>
      </p:grpSp>
      <p:sp>
        <p:nvSpPr>
          <p:cNvPr id="198" name="TextBox 6"/>
          <p:cNvSpPr txBox="1"/>
          <p:nvPr/>
        </p:nvSpPr>
        <p:spPr>
          <a:xfrm>
            <a:off x="1224641" y="4192813"/>
            <a:ext cx="4249060" cy="853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1200">
                <a:latin typeface="Century Gothic"/>
                <a:ea typeface="Century Gothic"/>
                <a:cs typeface="Century Gothic"/>
                <a:sym typeface="Century Gothic"/>
              </a:defRPr>
            </a:pPr>
            <a:endParaRPr/>
          </a:p>
          <a:p>
            <a:pPr>
              <a:defRPr sz="1200">
                <a:latin typeface="Century Gothic"/>
                <a:ea typeface="Century Gothic"/>
                <a:cs typeface="Century Gothic"/>
                <a:sym typeface="Century Gothic"/>
              </a:defRPr>
            </a:pPr>
            <a:r>
              <a:t/>
            </a:r>
            <a:br/>
            <a:r>
              <a:rPr u="sng">
                <a:solidFill>
                  <a:srgbClr val="0563C1"/>
                </a:solidFill>
                <a:uFill>
                  <a:solidFill>
                    <a:srgbClr val="0563C1"/>
                  </a:solidFill>
                </a:uFill>
                <a:hlinkClick r:id="rId2"/>
              </a:rPr>
              <a:t>www.homeaffairs.gov.au/ReportsandPublications/</a:t>
            </a:r>
          </a:p>
          <a:p>
            <a:pPr>
              <a:defRPr sz="1200">
                <a:latin typeface="Century Gothic"/>
                <a:ea typeface="Century Gothic"/>
                <a:cs typeface="Century Gothic"/>
                <a:sym typeface="Century Gothic"/>
              </a:defRPr>
            </a:pPr>
            <a:r>
              <a:t>Documents/reviews-and-inquiries/omara-review.pdf</a:t>
            </a:r>
          </a:p>
        </p:txBody>
      </p:sp>
      <p:sp>
        <p:nvSpPr>
          <p:cNvPr id="199" name="TextBox 7"/>
          <p:cNvSpPr txBox="1"/>
          <p:nvPr/>
        </p:nvSpPr>
        <p:spPr>
          <a:xfrm>
            <a:off x="1295911" y="2607152"/>
            <a:ext cx="3660488" cy="18440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900">
                <a:solidFill>
                  <a:srgbClr val="FFFFFF"/>
                </a:solidFill>
                <a:latin typeface="Century Gothic"/>
                <a:ea typeface="Century Gothic"/>
                <a:cs typeface="Century Gothic"/>
                <a:sym typeface="Century Gothic"/>
              </a:defRPr>
            </a:lvl1pPr>
          </a:lstStyle>
          <a:p>
            <a:r>
              <a:t>Lawyers be removed from the regulatory scheme; not be able to register as migration agents; and be entirely regulated by their own professional bodies.</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Rectangle 3"/>
          <p:cNvSpPr txBox="1">
            <a:spLocks noGrp="1"/>
          </p:cNvSpPr>
          <p:nvPr>
            <p:ph type="body" idx="1"/>
          </p:nvPr>
        </p:nvSpPr>
        <p:spPr>
          <a:xfrm>
            <a:off x="422504" y="1351789"/>
            <a:ext cx="11584368" cy="5114196"/>
          </a:xfrm>
          <a:prstGeom prst="rect">
            <a:avLst/>
          </a:prstGeom>
        </p:spPr>
        <p:txBody>
          <a:bodyPr>
            <a:normAutofit fontScale="92500" lnSpcReduction="10000"/>
          </a:bodyPr>
          <a:lstStyle/>
          <a:p>
            <a:pPr marL="0" indent="0" defTabSz="457200">
              <a:lnSpc>
                <a:spcPct val="100000"/>
              </a:lnSpc>
              <a:spcBef>
                <a:spcPts val="900"/>
              </a:spcBef>
              <a:buSzTx/>
              <a:buFontTx/>
              <a:buNone/>
              <a:defRPr sz="2400">
                <a:uFill>
                  <a:solidFill>
                    <a:srgbClr val="000000"/>
                  </a:solidFill>
                </a:uFill>
                <a:latin typeface="Century Gothic"/>
                <a:ea typeface="Century Gothic"/>
                <a:cs typeface="Century Gothic"/>
                <a:sym typeface="Century Gothic"/>
              </a:defRPr>
            </a:pPr>
            <a:r>
              <a:rPr dirty="0">
                <a:solidFill>
                  <a:srgbClr val="5B666D"/>
                </a:solidFill>
                <a:uFill>
                  <a:solidFill>
                    <a:srgbClr val="5B666D"/>
                  </a:solidFill>
                </a:uFill>
              </a:rPr>
              <a:t>21 June 2017 - proposed Bill introduced into Parliament.  </a:t>
            </a:r>
          </a:p>
          <a:p>
            <a:pPr marL="0" indent="0" defTabSz="457200">
              <a:lnSpc>
                <a:spcPct val="100000"/>
              </a:lnSpc>
              <a:spcBef>
                <a:spcPts val="900"/>
              </a:spcBef>
              <a:buSzTx/>
              <a:buFontTx/>
              <a:buNone/>
              <a:defRPr sz="2400">
                <a:uFill>
                  <a:solidFill>
                    <a:srgbClr val="000000"/>
                  </a:solidFill>
                </a:uFill>
                <a:latin typeface="Century Gothic"/>
                <a:ea typeface="Century Gothic"/>
                <a:cs typeface="Century Gothic"/>
                <a:sym typeface="Century Gothic"/>
              </a:defRPr>
            </a:pPr>
            <a:endParaRPr dirty="0">
              <a:solidFill>
                <a:srgbClr val="5B666D"/>
              </a:solidFill>
              <a:uFill>
                <a:solidFill>
                  <a:srgbClr val="5B666D"/>
                </a:solidFill>
              </a:uFill>
            </a:endParaRPr>
          </a:p>
          <a:p>
            <a:pPr marL="0" indent="0" defTabSz="457200">
              <a:lnSpc>
                <a:spcPct val="100000"/>
              </a:lnSpc>
              <a:spcBef>
                <a:spcPts val="0"/>
              </a:spcBef>
              <a:buSzTx/>
              <a:buFontTx/>
              <a:buNone/>
              <a:defRPr sz="2400">
                <a:solidFill>
                  <a:srgbClr val="FFFFFF"/>
                </a:solidFill>
                <a:latin typeface="Century Gothic"/>
                <a:ea typeface="Century Gothic"/>
                <a:cs typeface="Century Gothic"/>
                <a:sym typeface="Century Gothic"/>
              </a:defRPr>
            </a:pPr>
            <a:r>
              <a:rPr dirty="0">
                <a:solidFill>
                  <a:srgbClr val="5B666D"/>
                </a:solidFill>
                <a:uFill>
                  <a:solidFill>
                    <a:srgbClr val="5B666D"/>
                  </a:solidFill>
                </a:uFill>
              </a:rPr>
              <a:t>10 August 2017 - Senate referred Bill for inquiry - report by 16 October 2017. </a:t>
            </a:r>
          </a:p>
          <a:p>
            <a:pPr marL="0" indent="0" defTabSz="457200">
              <a:lnSpc>
                <a:spcPct val="100000"/>
              </a:lnSpc>
              <a:spcBef>
                <a:spcPts val="0"/>
              </a:spcBef>
              <a:buSzTx/>
              <a:buFontTx/>
              <a:buNone/>
              <a:defRPr sz="2400">
                <a:solidFill>
                  <a:srgbClr val="FFFFFF"/>
                </a:solidFill>
                <a:latin typeface="Century Gothic"/>
                <a:ea typeface="Century Gothic"/>
                <a:cs typeface="Century Gothic"/>
                <a:sym typeface="Century Gothic"/>
              </a:defRPr>
            </a:pPr>
            <a:endParaRPr dirty="0">
              <a:solidFill>
                <a:srgbClr val="5B666D"/>
              </a:solidFill>
              <a:uFill>
                <a:solidFill>
                  <a:srgbClr val="5B666D"/>
                </a:solidFill>
              </a:uFill>
            </a:endParaRPr>
          </a:p>
          <a:p>
            <a:pPr marL="0" indent="0" defTabSz="457200">
              <a:lnSpc>
                <a:spcPct val="100000"/>
              </a:lnSpc>
              <a:spcBef>
                <a:spcPts val="900"/>
              </a:spcBef>
              <a:buSzTx/>
              <a:buFontTx/>
              <a:buNone/>
              <a:defRPr sz="2400">
                <a:uFill>
                  <a:solidFill>
                    <a:srgbClr val="000000"/>
                  </a:solidFill>
                </a:uFill>
                <a:latin typeface="Century Gothic"/>
                <a:ea typeface="Century Gothic"/>
                <a:cs typeface="Century Gothic"/>
                <a:sym typeface="Century Gothic"/>
              </a:defRPr>
            </a:pPr>
            <a:r>
              <a:rPr dirty="0">
                <a:solidFill>
                  <a:srgbClr val="5B666D"/>
                </a:solidFill>
                <a:uFill>
                  <a:solidFill>
                    <a:srgbClr val="5B666D"/>
                  </a:solidFill>
                </a:uFill>
              </a:rPr>
              <a:t>27 March 2018 - Government amendments introduced to allow a transitional period of 2+2 years to obtain an unrestricted practising certificate.</a:t>
            </a:r>
          </a:p>
          <a:p>
            <a:pPr marL="0" indent="0" defTabSz="457200">
              <a:lnSpc>
                <a:spcPct val="100000"/>
              </a:lnSpc>
              <a:spcBef>
                <a:spcPts val="900"/>
              </a:spcBef>
              <a:buSzTx/>
              <a:buFontTx/>
              <a:buNone/>
              <a:defRPr sz="2400">
                <a:uFill>
                  <a:solidFill>
                    <a:srgbClr val="000000"/>
                  </a:solidFill>
                </a:uFill>
                <a:latin typeface="Century Gothic"/>
                <a:ea typeface="Century Gothic"/>
                <a:cs typeface="Century Gothic"/>
                <a:sym typeface="Century Gothic"/>
              </a:defRPr>
            </a:pPr>
            <a:endParaRPr dirty="0">
              <a:solidFill>
                <a:srgbClr val="5B666D"/>
              </a:solidFill>
              <a:uFill>
                <a:solidFill>
                  <a:srgbClr val="5B666D"/>
                </a:solidFill>
              </a:uFill>
            </a:endParaRPr>
          </a:p>
          <a:p>
            <a:pPr marL="0" indent="0" defTabSz="457200">
              <a:lnSpc>
                <a:spcPct val="100000"/>
              </a:lnSpc>
              <a:spcBef>
                <a:spcPts val="900"/>
              </a:spcBef>
              <a:buSzTx/>
              <a:buFontTx/>
              <a:buNone/>
              <a:defRPr sz="2400">
                <a:uFill>
                  <a:solidFill>
                    <a:srgbClr val="000000"/>
                  </a:solidFill>
                </a:uFill>
                <a:latin typeface="Century Gothic"/>
                <a:ea typeface="Century Gothic"/>
                <a:cs typeface="Century Gothic"/>
                <a:sym typeface="Century Gothic"/>
              </a:defRPr>
            </a:pPr>
            <a:r>
              <a:rPr dirty="0">
                <a:solidFill>
                  <a:srgbClr val="5B666D"/>
                </a:solidFill>
                <a:uFill>
                  <a:solidFill>
                    <a:srgbClr val="5B666D"/>
                  </a:solidFill>
                </a:uFill>
              </a:rPr>
              <a:t>28 March 2018 -  Bill, as amended, passed House of Representatives </a:t>
            </a:r>
          </a:p>
          <a:p>
            <a:pPr marL="0" indent="0" defTabSz="457200">
              <a:lnSpc>
                <a:spcPct val="100000"/>
              </a:lnSpc>
              <a:spcBef>
                <a:spcPts val="900"/>
              </a:spcBef>
              <a:buSzTx/>
              <a:buFontTx/>
              <a:buNone/>
              <a:defRPr sz="2400">
                <a:uFill>
                  <a:solidFill>
                    <a:srgbClr val="000000"/>
                  </a:solidFill>
                </a:uFill>
                <a:latin typeface="Century Gothic"/>
                <a:ea typeface="Century Gothic"/>
                <a:cs typeface="Century Gothic"/>
                <a:sym typeface="Century Gothic"/>
              </a:defRPr>
            </a:pPr>
            <a:endParaRPr dirty="0">
              <a:solidFill>
                <a:srgbClr val="5B666D"/>
              </a:solidFill>
              <a:uFill>
                <a:solidFill>
                  <a:srgbClr val="5B666D"/>
                </a:solidFill>
              </a:uFill>
            </a:endParaRPr>
          </a:p>
          <a:p>
            <a:pPr marL="0" indent="0" defTabSz="457200">
              <a:lnSpc>
                <a:spcPct val="100000"/>
              </a:lnSpc>
              <a:spcBef>
                <a:spcPts val="900"/>
              </a:spcBef>
              <a:buSzTx/>
              <a:buFontTx/>
              <a:buNone/>
              <a:defRPr sz="2400">
                <a:uFill>
                  <a:solidFill>
                    <a:srgbClr val="000000"/>
                  </a:solidFill>
                </a:uFill>
                <a:latin typeface="Century Gothic"/>
                <a:ea typeface="Century Gothic"/>
                <a:cs typeface="Century Gothic"/>
                <a:sym typeface="Century Gothic"/>
              </a:defRPr>
            </a:pPr>
            <a:r>
              <a:rPr b="1" dirty="0">
                <a:solidFill>
                  <a:srgbClr val="5B666D"/>
                </a:solidFill>
                <a:uFill>
                  <a:solidFill>
                    <a:srgbClr val="5B666D"/>
                  </a:solidFill>
                </a:uFill>
              </a:rPr>
              <a:t>Currently</a:t>
            </a:r>
            <a:r>
              <a:rPr dirty="0">
                <a:solidFill>
                  <a:srgbClr val="5B666D"/>
                </a:solidFill>
                <a:uFill>
                  <a:solidFill>
                    <a:srgbClr val="5B666D"/>
                  </a:solidFill>
                </a:uFill>
              </a:rPr>
              <a:t> - awaiting debate by Senate (subject to Parliamentary timetable and government commitment) </a:t>
            </a:r>
            <a:endParaRPr lang="en-US" dirty="0" smtClean="0">
              <a:solidFill>
                <a:srgbClr val="5B666D"/>
              </a:solidFill>
              <a:uFill>
                <a:solidFill>
                  <a:srgbClr val="5B666D"/>
                </a:solidFill>
              </a:uFill>
            </a:endParaRPr>
          </a:p>
          <a:p>
            <a:pPr marL="0" indent="0" defTabSz="457200">
              <a:lnSpc>
                <a:spcPct val="100000"/>
              </a:lnSpc>
              <a:spcBef>
                <a:spcPts val="900"/>
              </a:spcBef>
              <a:buSzTx/>
              <a:buFontTx/>
              <a:buNone/>
              <a:defRPr sz="2400">
                <a:uFill>
                  <a:solidFill>
                    <a:srgbClr val="000000"/>
                  </a:solidFill>
                </a:uFill>
                <a:latin typeface="Century Gothic"/>
                <a:ea typeface="Century Gothic"/>
                <a:cs typeface="Century Gothic"/>
                <a:sym typeface="Century Gothic"/>
              </a:defRPr>
            </a:pPr>
            <a:endParaRPr lang="en-US" dirty="0">
              <a:solidFill>
                <a:srgbClr val="5B666D"/>
              </a:solidFill>
              <a:uFill>
                <a:solidFill>
                  <a:srgbClr val="5B666D"/>
                </a:solidFill>
              </a:uFill>
            </a:endParaRPr>
          </a:p>
          <a:p>
            <a:pPr marL="0" indent="0" defTabSz="457200">
              <a:lnSpc>
                <a:spcPct val="100000"/>
              </a:lnSpc>
              <a:spcBef>
                <a:spcPts val="900"/>
              </a:spcBef>
              <a:buSzTx/>
              <a:buFontTx/>
              <a:buNone/>
              <a:defRPr sz="2400">
                <a:uFill>
                  <a:solidFill>
                    <a:srgbClr val="000000"/>
                  </a:solidFill>
                </a:uFill>
                <a:latin typeface="Century Gothic"/>
                <a:ea typeface="Century Gothic"/>
                <a:cs typeface="Century Gothic"/>
                <a:sym typeface="Century Gothic"/>
              </a:defRPr>
            </a:pPr>
            <a:r>
              <a:rPr lang="en-US" dirty="0" smtClean="0">
                <a:solidFill>
                  <a:srgbClr val="5B666D"/>
                </a:solidFill>
                <a:uFill>
                  <a:solidFill>
                    <a:srgbClr val="5B666D"/>
                  </a:solidFill>
                </a:uFill>
              </a:rPr>
              <a:t>Lawyers should continue their MA registration </a:t>
            </a:r>
            <a:endParaRPr dirty="0">
              <a:solidFill>
                <a:srgbClr val="5B666D"/>
              </a:solidFill>
              <a:uFill>
                <a:solidFill>
                  <a:srgbClr val="5B666D"/>
                </a:solidFill>
              </a:uFill>
            </a:endParaRPr>
          </a:p>
        </p:txBody>
      </p:sp>
      <p:grpSp>
        <p:nvGrpSpPr>
          <p:cNvPr id="204" name="Round Diagonal Corner Rectangle 4"/>
          <p:cNvGrpSpPr/>
          <p:nvPr/>
        </p:nvGrpSpPr>
        <p:grpSpPr>
          <a:xfrm>
            <a:off x="1504961" y="278536"/>
            <a:ext cx="5244328" cy="825784"/>
            <a:chOff x="0" y="0"/>
            <a:chExt cx="5244327" cy="825782"/>
          </a:xfrm>
        </p:grpSpPr>
        <p:sp>
          <p:nvSpPr>
            <p:cNvPr id="202" name="Shape"/>
            <p:cNvSpPr/>
            <p:nvPr/>
          </p:nvSpPr>
          <p:spPr>
            <a:xfrm>
              <a:off x="0" y="0"/>
              <a:ext cx="5244328" cy="825783"/>
            </a:xfrm>
            <a:custGeom>
              <a:avLst/>
              <a:gdLst/>
              <a:ahLst/>
              <a:cxnLst>
                <a:cxn ang="0">
                  <a:pos x="wd2" y="hd2"/>
                </a:cxn>
                <a:cxn ang="5400000">
                  <a:pos x="wd2" y="hd2"/>
                </a:cxn>
                <a:cxn ang="10800000">
                  <a:pos x="wd2" y="hd2"/>
                </a:cxn>
                <a:cxn ang="16200000">
                  <a:pos x="wd2" y="hd2"/>
                </a:cxn>
              </a:cxnLst>
              <a:rect l="0" t="0" r="r" b="b"/>
              <a:pathLst>
                <a:path w="21600" h="21600" extrusionOk="0">
                  <a:moveTo>
                    <a:pt x="394" y="0"/>
                  </a:moveTo>
                  <a:lnTo>
                    <a:pt x="21600" y="0"/>
                  </a:lnTo>
                  <a:lnTo>
                    <a:pt x="21600" y="18000"/>
                  </a:lnTo>
                  <a:cubicBezTo>
                    <a:pt x="21600" y="19988"/>
                    <a:pt x="21424" y="21600"/>
                    <a:pt x="21206" y="21600"/>
                  </a:cubicBezTo>
                  <a:lnTo>
                    <a:pt x="0" y="21600"/>
                  </a:lnTo>
                  <a:lnTo>
                    <a:pt x="0" y="3600"/>
                  </a:lnTo>
                  <a:cubicBezTo>
                    <a:pt x="0" y="1612"/>
                    <a:pt x="176" y="0"/>
                    <a:pt x="394"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203" name="PASSAGE OF THE BILL"/>
            <p:cNvSpPr txBox="1"/>
            <p:nvPr/>
          </p:nvSpPr>
          <p:spPr>
            <a:xfrm>
              <a:off x="28031" y="186100"/>
              <a:ext cx="5188265" cy="45358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lvl1pPr algn="ctr">
                <a:defRPr sz="2800">
                  <a:solidFill>
                    <a:srgbClr val="FFFFFF"/>
                  </a:solidFill>
                  <a:latin typeface="Century Gothic"/>
                  <a:ea typeface="Century Gothic"/>
                  <a:cs typeface="Century Gothic"/>
                  <a:sym typeface="Century Gothic"/>
                </a:defRPr>
              </a:lvl1pPr>
            </a:lstStyle>
            <a:p>
              <a:r>
                <a:t>PASSAGE OF THE BILL</a:t>
              </a:r>
            </a:p>
          </p:txBody>
        </p:sp>
      </p:grpSp>
      <p:pic>
        <p:nvPicPr>
          <p:cNvPr id="205" name="Picture 1" descr="Picture 1"/>
          <p:cNvPicPr>
            <a:picLocks noChangeAspect="1"/>
          </p:cNvPicPr>
          <p:nvPr/>
        </p:nvPicPr>
        <p:blipFill>
          <a:blip r:embed="rId2">
            <a:extLst/>
          </a:blip>
          <a:stretch>
            <a:fillRect/>
          </a:stretch>
        </p:blipFill>
        <p:spPr>
          <a:xfrm>
            <a:off x="10599870" y="35001"/>
            <a:ext cx="1596088" cy="1596087"/>
          </a:xfrm>
          <a:prstGeom prst="rect">
            <a:avLst/>
          </a:prstGeom>
          <a:ln w="12700">
            <a:miter lim="400000"/>
          </a:ln>
        </p:spPr>
      </p:pic>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3" name="Picture 2" descr="Picture 2"/>
          <p:cNvPicPr>
            <a:picLocks noChangeAspect="1"/>
          </p:cNvPicPr>
          <p:nvPr/>
        </p:nvPicPr>
        <p:blipFill>
          <a:blip r:embed="rId2">
            <a:extLst/>
          </a:blip>
          <a:stretch>
            <a:fillRect/>
          </a:stretch>
        </p:blipFill>
        <p:spPr>
          <a:xfrm>
            <a:off x="10437541" y="13472"/>
            <a:ext cx="1761714" cy="1761713"/>
          </a:xfrm>
          <a:prstGeom prst="rect">
            <a:avLst/>
          </a:prstGeom>
          <a:ln w="12700">
            <a:miter lim="400000"/>
          </a:ln>
        </p:spPr>
      </p:pic>
      <p:grpSp>
        <p:nvGrpSpPr>
          <p:cNvPr id="226" name="Round Diagonal Corner Rectangle 7"/>
          <p:cNvGrpSpPr/>
          <p:nvPr/>
        </p:nvGrpSpPr>
        <p:grpSpPr>
          <a:xfrm>
            <a:off x="609600" y="855029"/>
            <a:ext cx="8760835" cy="1810112"/>
            <a:chOff x="0" y="0"/>
            <a:chExt cx="8760833" cy="1280601"/>
          </a:xfrm>
        </p:grpSpPr>
        <p:sp>
          <p:nvSpPr>
            <p:cNvPr id="224" name="Shape"/>
            <p:cNvSpPr/>
            <p:nvPr/>
          </p:nvSpPr>
          <p:spPr>
            <a:xfrm>
              <a:off x="-1" y="0"/>
              <a:ext cx="8760835" cy="1280602"/>
            </a:xfrm>
            <a:custGeom>
              <a:avLst/>
              <a:gdLst/>
              <a:ahLst/>
              <a:cxnLst>
                <a:cxn ang="0">
                  <a:pos x="wd2" y="hd2"/>
                </a:cxn>
                <a:cxn ang="5400000">
                  <a:pos x="wd2" y="hd2"/>
                </a:cxn>
                <a:cxn ang="10800000">
                  <a:pos x="wd2" y="hd2"/>
                </a:cxn>
                <a:cxn ang="16200000">
                  <a:pos x="wd2" y="hd2"/>
                </a:cxn>
              </a:cxnLst>
              <a:rect l="0" t="0" r="r" b="b"/>
              <a:pathLst>
                <a:path w="21600" h="21600" extrusionOk="0">
                  <a:moveTo>
                    <a:pt x="526" y="0"/>
                  </a:moveTo>
                  <a:lnTo>
                    <a:pt x="21600" y="0"/>
                  </a:lnTo>
                  <a:lnTo>
                    <a:pt x="21600" y="18000"/>
                  </a:lnTo>
                  <a:cubicBezTo>
                    <a:pt x="21600" y="19988"/>
                    <a:pt x="21364" y="21600"/>
                    <a:pt x="21074" y="21600"/>
                  </a:cubicBezTo>
                  <a:lnTo>
                    <a:pt x="0" y="21600"/>
                  </a:lnTo>
                  <a:lnTo>
                    <a:pt x="0" y="3600"/>
                  </a:lnTo>
                  <a:cubicBezTo>
                    <a:pt x="0" y="1612"/>
                    <a:pt x="236" y="0"/>
                    <a:pt x="526"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225" name="Mechanics of  change"/>
            <p:cNvSpPr txBox="1"/>
            <p:nvPr/>
          </p:nvSpPr>
          <p:spPr>
            <a:xfrm>
              <a:off x="62513" y="288599"/>
              <a:ext cx="8635807" cy="70340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lvl1pPr algn="ctr">
                <a:defRPr sz="2900">
                  <a:solidFill>
                    <a:srgbClr val="FFFFFF"/>
                  </a:solidFill>
                  <a:latin typeface="Century Gothic"/>
                  <a:ea typeface="Century Gothic"/>
                  <a:cs typeface="Century Gothic"/>
                  <a:sym typeface="Century Gothic"/>
                </a:defRPr>
              </a:lvl1pPr>
            </a:lstStyle>
            <a:p>
              <a:pPr algn="l"/>
              <a:r>
                <a:rPr lang="en-US" dirty="0" smtClean="0"/>
                <a:t>What the Bill says. </a:t>
              </a:r>
            </a:p>
            <a:p>
              <a:pPr algn="l"/>
              <a:r>
                <a:rPr lang="en-US" dirty="0" smtClean="0"/>
                <a:t>The m</a:t>
              </a:r>
              <a:r>
                <a:rPr dirty="0" smtClean="0"/>
                <a:t>echanics </a:t>
              </a:r>
              <a:r>
                <a:rPr dirty="0"/>
                <a:t>of  change</a:t>
              </a:r>
            </a:p>
          </p:txBody>
        </p:sp>
      </p:gr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TextBox 1"/>
          <p:cNvSpPr txBox="1"/>
          <p:nvPr/>
        </p:nvSpPr>
        <p:spPr>
          <a:xfrm>
            <a:off x="1393370" y="2006361"/>
            <a:ext cx="10261571" cy="18158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a:defRPr sz="2800">
                <a:latin typeface="Century Gothic"/>
                <a:ea typeface="Century Gothic"/>
                <a:cs typeface="Century Gothic"/>
                <a:sym typeface="Century Gothic"/>
              </a:defRPr>
            </a:lvl1pPr>
          </a:lstStyle>
          <a:p>
            <a:r>
              <a:rPr dirty="0"/>
              <a:t>The law  will prohibit </a:t>
            </a:r>
            <a:r>
              <a:rPr lang="en-US" dirty="0" smtClean="0"/>
              <a:t>Australian legal practitioners </a:t>
            </a:r>
            <a:r>
              <a:rPr dirty="0" smtClean="0"/>
              <a:t>from </a:t>
            </a:r>
            <a:r>
              <a:rPr dirty="0"/>
              <a:t>registering with OMARA as Migration Agents and </a:t>
            </a:r>
            <a:r>
              <a:rPr dirty="0" smtClean="0"/>
              <a:t>remove </a:t>
            </a:r>
            <a:r>
              <a:rPr lang="en-US" dirty="0" smtClean="0"/>
              <a:t>those that are </a:t>
            </a:r>
            <a:r>
              <a:rPr dirty="0" smtClean="0"/>
              <a:t>currently </a:t>
            </a:r>
            <a:r>
              <a:rPr dirty="0"/>
              <a:t>on OMARA </a:t>
            </a:r>
            <a:r>
              <a:rPr dirty="0" smtClean="0"/>
              <a:t>registers</a:t>
            </a:r>
            <a:r>
              <a:rPr lang="en-US" dirty="0" smtClean="0"/>
              <a:t>  (except for those with restricted practising certificates for 2 + 2 years)</a:t>
            </a:r>
            <a:endParaRPr dirty="0"/>
          </a:p>
        </p:txBody>
      </p:sp>
      <p:pic>
        <p:nvPicPr>
          <p:cNvPr id="208" name="Picture 2" descr="Picture 2"/>
          <p:cNvPicPr>
            <a:picLocks noChangeAspect="1"/>
          </p:cNvPicPr>
          <p:nvPr/>
        </p:nvPicPr>
        <p:blipFill>
          <a:blip r:embed="rId2">
            <a:extLst/>
          </a:blip>
          <a:stretch>
            <a:fillRect/>
          </a:stretch>
        </p:blipFill>
        <p:spPr>
          <a:xfrm>
            <a:off x="10632265" y="13472"/>
            <a:ext cx="1566990" cy="1566989"/>
          </a:xfrm>
          <a:prstGeom prst="rect">
            <a:avLst/>
          </a:prstGeom>
          <a:ln w="12700">
            <a:miter lim="400000"/>
          </a:ln>
        </p:spPr>
      </p:pic>
      <p:grpSp>
        <p:nvGrpSpPr>
          <p:cNvPr id="211" name="Round Diagonal Corner Rectangle 7"/>
          <p:cNvGrpSpPr/>
          <p:nvPr/>
        </p:nvGrpSpPr>
        <p:grpSpPr>
          <a:xfrm>
            <a:off x="609600" y="855029"/>
            <a:ext cx="6516915" cy="952601"/>
            <a:chOff x="0" y="0"/>
            <a:chExt cx="6516913" cy="952599"/>
          </a:xfrm>
        </p:grpSpPr>
        <p:sp>
          <p:nvSpPr>
            <p:cNvPr id="209" name="Shape"/>
            <p:cNvSpPr/>
            <p:nvPr/>
          </p:nvSpPr>
          <p:spPr>
            <a:xfrm>
              <a:off x="-1" y="0"/>
              <a:ext cx="6516915" cy="952600"/>
            </a:xfrm>
            <a:custGeom>
              <a:avLst/>
              <a:gdLst/>
              <a:ahLst/>
              <a:cxnLst>
                <a:cxn ang="0">
                  <a:pos x="wd2" y="hd2"/>
                </a:cxn>
                <a:cxn ang="5400000">
                  <a:pos x="wd2" y="hd2"/>
                </a:cxn>
                <a:cxn ang="10800000">
                  <a:pos x="wd2" y="hd2"/>
                </a:cxn>
                <a:cxn ang="16200000">
                  <a:pos x="wd2" y="hd2"/>
                </a:cxn>
              </a:cxnLst>
              <a:rect l="0" t="0" r="r" b="b"/>
              <a:pathLst>
                <a:path w="21600" h="21600" extrusionOk="0">
                  <a:moveTo>
                    <a:pt x="526" y="0"/>
                  </a:moveTo>
                  <a:lnTo>
                    <a:pt x="21600" y="0"/>
                  </a:lnTo>
                  <a:lnTo>
                    <a:pt x="21600" y="18000"/>
                  </a:lnTo>
                  <a:cubicBezTo>
                    <a:pt x="21600" y="19988"/>
                    <a:pt x="21364" y="21600"/>
                    <a:pt x="21074" y="21600"/>
                  </a:cubicBezTo>
                  <a:lnTo>
                    <a:pt x="0" y="21600"/>
                  </a:lnTo>
                  <a:lnTo>
                    <a:pt x="0" y="3600"/>
                  </a:lnTo>
                  <a:cubicBezTo>
                    <a:pt x="0" y="1612"/>
                    <a:pt x="236" y="0"/>
                    <a:pt x="526"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210" name="What will be the key change?"/>
            <p:cNvSpPr txBox="1"/>
            <p:nvPr/>
          </p:nvSpPr>
          <p:spPr>
            <a:xfrm>
              <a:off x="46501" y="214679"/>
              <a:ext cx="6423911" cy="5232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2800">
                  <a:solidFill>
                    <a:srgbClr val="FFFFFF"/>
                  </a:solidFill>
                  <a:latin typeface="Century Gothic"/>
                  <a:ea typeface="Century Gothic"/>
                  <a:cs typeface="Century Gothic"/>
                  <a:sym typeface="Century Gothic"/>
                </a:defRPr>
              </a:lvl1pPr>
            </a:lstStyle>
            <a:p>
              <a:r>
                <a:t>What will be the key change?</a:t>
              </a:r>
            </a:p>
          </p:txBody>
        </p:sp>
      </p:grpSp>
      <p:grpSp>
        <p:nvGrpSpPr>
          <p:cNvPr id="214" name="Round Diagonal Corner Rectangle 8"/>
          <p:cNvGrpSpPr/>
          <p:nvPr/>
        </p:nvGrpSpPr>
        <p:grpSpPr>
          <a:xfrm>
            <a:off x="442715" y="4430260"/>
            <a:ext cx="6516912" cy="1080609"/>
            <a:chOff x="0" y="0"/>
            <a:chExt cx="6516911" cy="1080607"/>
          </a:xfrm>
        </p:grpSpPr>
        <p:sp>
          <p:nvSpPr>
            <p:cNvPr id="212" name="Shape"/>
            <p:cNvSpPr/>
            <p:nvPr/>
          </p:nvSpPr>
          <p:spPr>
            <a:xfrm>
              <a:off x="0" y="0"/>
              <a:ext cx="6516912" cy="1080608"/>
            </a:xfrm>
            <a:custGeom>
              <a:avLst/>
              <a:gdLst/>
              <a:ahLst/>
              <a:cxnLst>
                <a:cxn ang="0">
                  <a:pos x="wd2" y="hd2"/>
                </a:cxn>
                <a:cxn ang="5400000">
                  <a:pos x="wd2" y="hd2"/>
                </a:cxn>
                <a:cxn ang="10800000">
                  <a:pos x="wd2" y="hd2"/>
                </a:cxn>
                <a:cxn ang="16200000">
                  <a:pos x="wd2" y="hd2"/>
                </a:cxn>
              </a:cxnLst>
              <a:rect l="0" t="0" r="r" b="b"/>
              <a:pathLst>
                <a:path w="21600" h="21600" extrusionOk="0">
                  <a:moveTo>
                    <a:pt x="597" y="0"/>
                  </a:moveTo>
                  <a:lnTo>
                    <a:pt x="21600" y="0"/>
                  </a:lnTo>
                  <a:lnTo>
                    <a:pt x="21600" y="18000"/>
                  </a:lnTo>
                  <a:cubicBezTo>
                    <a:pt x="21600" y="19988"/>
                    <a:pt x="21333" y="21600"/>
                    <a:pt x="21003" y="21600"/>
                  </a:cubicBezTo>
                  <a:lnTo>
                    <a:pt x="0" y="21600"/>
                  </a:lnTo>
                  <a:lnTo>
                    <a:pt x="0" y="3600"/>
                  </a:lnTo>
                  <a:cubicBezTo>
                    <a:pt x="0" y="1612"/>
                    <a:pt x="267" y="0"/>
                    <a:pt x="597"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213" name="When might this take effect?"/>
            <p:cNvSpPr txBox="1"/>
            <p:nvPr/>
          </p:nvSpPr>
          <p:spPr>
            <a:xfrm>
              <a:off x="52751" y="278683"/>
              <a:ext cx="6411410" cy="5232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2800">
                  <a:solidFill>
                    <a:srgbClr val="FFFFFF"/>
                  </a:solidFill>
                  <a:latin typeface="Century Gothic"/>
                  <a:ea typeface="Century Gothic"/>
                  <a:cs typeface="Century Gothic"/>
                  <a:sym typeface="Century Gothic"/>
                </a:defRPr>
              </a:lvl1pPr>
            </a:lstStyle>
            <a:p>
              <a:r>
                <a:rPr dirty="0"/>
                <a:t>When might this take effect?</a:t>
              </a:r>
            </a:p>
          </p:txBody>
        </p:sp>
      </p:grpSp>
      <p:sp>
        <p:nvSpPr>
          <p:cNvPr id="215" name="TextBox 9"/>
          <p:cNvSpPr txBox="1"/>
          <p:nvPr/>
        </p:nvSpPr>
        <p:spPr>
          <a:xfrm>
            <a:off x="1005937" y="5469611"/>
            <a:ext cx="8882741" cy="9550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2800">
                <a:latin typeface="Century Gothic"/>
                <a:ea typeface="Century Gothic"/>
                <a:cs typeface="Century Gothic"/>
                <a:sym typeface="Century Gothic"/>
              </a:defRPr>
            </a:lvl1pPr>
          </a:lstStyle>
          <a:p>
            <a:r>
              <a:rPr dirty="0"/>
              <a:t>From 19 November 2018*</a:t>
            </a:r>
          </a:p>
        </p:txBody>
      </p:sp>
      <p:sp>
        <p:nvSpPr>
          <p:cNvPr id="216" name="TextBox 11"/>
          <p:cNvSpPr txBox="1"/>
          <p:nvPr/>
        </p:nvSpPr>
        <p:spPr>
          <a:xfrm>
            <a:off x="8322198" y="4343298"/>
            <a:ext cx="3517970" cy="20472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a:latin typeface="Century Gothic"/>
                <a:ea typeface="Century Gothic"/>
                <a:cs typeface="Century Gothic"/>
                <a:sym typeface="Century Gothic"/>
              </a:defRPr>
            </a:lvl1pPr>
          </a:lstStyle>
          <a:p>
            <a:r>
              <a:rPr dirty="0"/>
              <a:t>As at 31 December 2017, 7272 registered migration agents, of which 2424 (33%) were Australian legal practitioners. 92% were commercial and 8% non-commercial.</a:t>
            </a:r>
          </a:p>
        </p:txBody>
      </p:sp>
      <p:sp>
        <p:nvSpPr>
          <p:cNvPr id="217" name="Round Diagonal Corner Rectangle 12"/>
          <p:cNvSpPr/>
          <p:nvPr/>
        </p:nvSpPr>
        <p:spPr>
          <a:xfrm>
            <a:off x="8229600" y="3817256"/>
            <a:ext cx="3666924" cy="2764972"/>
          </a:xfrm>
          <a:custGeom>
            <a:avLst/>
            <a:gdLst/>
            <a:ahLst/>
            <a:cxnLst>
              <a:cxn ang="0">
                <a:pos x="wd2" y="hd2"/>
              </a:cxn>
              <a:cxn ang="5400000">
                <a:pos x="wd2" y="hd2"/>
              </a:cxn>
              <a:cxn ang="10800000">
                <a:pos x="wd2" y="hd2"/>
              </a:cxn>
              <a:cxn ang="16200000">
                <a:pos x="wd2" y="hd2"/>
              </a:cxn>
            </a:cxnLst>
            <a:rect l="0" t="0" r="r" b="b"/>
            <a:pathLst>
              <a:path w="21600" h="21600" extrusionOk="0">
                <a:moveTo>
                  <a:pt x="2715" y="0"/>
                </a:moveTo>
                <a:lnTo>
                  <a:pt x="21600" y="0"/>
                </a:lnTo>
                <a:lnTo>
                  <a:pt x="21600" y="18000"/>
                </a:lnTo>
                <a:cubicBezTo>
                  <a:pt x="21600" y="19988"/>
                  <a:pt x="20385" y="21600"/>
                  <a:pt x="18885" y="21600"/>
                </a:cubicBezTo>
                <a:lnTo>
                  <a:pt x="0" y="21600"/>
                </a:lnTo>
                <a:lnTo>
                  <a:pt x="0" y="3600"/>
                </a:lnTo>
                <a:cubicBezTo>
                  <a:pt x="0" y="1612"/>
                  <a:pt x="1215" y="0"/>
                  <a:pt x="2715" y="0"/>
                </a:cubicBezTo>
                <a:close/>
              </a:path>
            </a:pathLst>
          </a:custGeom>
          <a:ln w="38100">
            <a:solidFill>
              <a:srgbClr val="548235"/>
            </a:solidFill>
            <a:miter/>
          </a:ln>
        </p:spPr>
        <p:txBody>
          <a:bodyPr lIns="45719" rIns="45719" anchor="ctr"/>
          <a:lstStyle/>
          <a:p>
            <a:pPr algn="ctr">
              <a:defRPr>
                <a:solidFill>
                  <a:srgbClr val="FFFFFF"/>
                </a:solidFill>
              </a:defRPr>
            </a:pPr>
            <a:endParaRPr/>
          </a:p>
        </p:txBody>
      </p:sp>
      <p:sp>
        <p:nvSpPr>
          <p:cNvPr id="218" name="TextBox 13"/>
          <p:cNvSpPr txBox="1"/>
          <p:nvPr/>
        </p:nvSpPr>
        <p:spPr>
          <a:xfrm>
            <a:off x="8536102" y="3849444"/>
            <a:ext cx="3304068" cy="4597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2400">
                <a:solidFill>
                  <a:srgbClr val="385724"/>
                </a:solidFill>
                <a:effectLst>
                  <a:outerShdw blurRad="38100" dist="25400" dir="5400000" rotWithShape="0">
                    <a:srgbClr val="6E747A">
                      <a:alpha val="43000"/>
                    </a:srgbClr>
                  </a:outerShdw>
                </a:effectLst>
                <a:latin typeface="Century Gothic"/>
                <a:ea typeface="Century Gothic"/>
                <a:cs typeface="Century Gothic"/>
                <a:sym typeface="Century Gothic"/>
              </a:defRPr>
            </a:lvl1pPr>
          </a:lstStyle>
          <a:p>
            <a:r>
              <a:t>Significant impact?</a:t>
            </a:r>
          </a:p>
        </p:txBody>
      </p:sp>
      <p:sp>
        <p:nvSpPr>
          <p:cNvPr id="219" name="TextBox 14"/>
          <p:cNvSpPr txBox="1"/>
          <p:nvPr/>
        </p:nvSpPr>
        <p:spPr>
          <a:xfrm>
            <a:off x="8322198" y="6112533"/>
            <a:ext cx="3517972" cy="3708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900">
                <a:latin typeface="Century Gothic"/>
                <a:ea typeface="Century Gothic"/>
                <a:cs typeface="Century Gothic"/>
                <a:sym typeface="Century Gothic"/>
              </a:defRPr>
            </a:lvl1pPr>
          </a:lstStyle>
          <a:p>
            <a:r>
              <a:t>Source:OMARA; Migration Agent Activity Report,  31 December 2017</a:t>
            </a:r>
          </a:p>
        </p:txBody>
      </p:sp>
      <p:sp>
        <p:nvSpPr>
          <p:cNvPr id="220" name="TextBox 15"/>
          <p:cNvSpPr txBox="1"/>
          <p:nvPr/>
        </p:nvSpPr>
        <p:spPr>
          <a:xfrm>
            <a:off x="1393370" y="6067333"/>
            <a:ext cx="2307801" cy="3073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1400">
                <a:latin typeface="Century Gothic"/>
                <a:ea typeface="Century Gothic"/>
                <a:cs typeface="Century Gothic"/>
                <a:sym typeface="Century Gothic"/>
              </a:defRPr>
            </a:lvl1pPr>
          </a:lstStyle>
          <a:p>
            <a:r>
              <a:rPr dirty="0"/>
              <a:t>*This is the proposed date</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7" name="Round Diagonal Corner Rectangle 2"/>
          <p:cNvGrpSpPr/>
          <p:nvPr/>
        </p:nvGrpSpPr>
        <p:grpSpPr>
          <a:xfrm>
            <a:off x="1658631" y="913295"/>
            <a:ext cx="5286917" cy="1510592"/>
            <a:chOff x="0" y="0"/>
            <a:chExt cx="5286916" cy="1510591"/>
          </a:xfrm>
        </p:grpSpPr>
        <p:sp>
          <p:nvSpPr>
            <p:cNvPr id="445" name="Shape"/>
            <p:cNvSpPr/>
            <p:nvPr/>
          </p:nvSpPr>
          <p:spPr>
            <a:xfrm>
              <a:off x="0" y="-1"/>
              <a:ext cx="5286917" cy="1510593"/>
            </a:xfrm>
            <a:custGeom>
              <a:avLst/>
              <a:gdLst/>
              <a:ahLst/>
              <a:cxnLst>
                <a:cxn ang="0">
                  <a:pos x="wd2" y="hd2"/>
                </a:cxn>
                <a:cxn ang="5400000">
                  <a:pos x="wd2" y="hd2"/>
                </a:cxn>
                <a:cxn ang="10800000">
                  <a:pos x="wd2" y="hd2"/>
                </a:cxn>
                <a:cxn ang="16200000">
                  <a:pos x="wd2" y="hd2"/>
                </a:cxn>
              </a:cxnLst>
              <a:rect l="0" t="0" r="r" b="b"/>
              <a:pathLst>
                <a:path w="21600" h="21600" extrusionOk="0">
                  <a:moveTo>
                    <a:pt x="1029" y="0"/>
                  </a:moveTo>
                  <a:lnTo>
                    <a:pt x="21600" y="0"/>
                  </a:lnTo>
                  <a:lnTo>
                    <a:pt x="21600" y="18000"/>
                  </a:lnTo>
                  <a:cubicBezTo>
                    <a:pt x="21600" y="19988"/>
                    <a:pt x="21139" y="21600"/>
                    <a:pt x="20571" y="21600"/>
                  </a:cubicBezTo>
                  <a:lnTo>
                    <a:pt x="0" y="21600"/>
                  </a:lnTo>
                  <a:lnTo>
                    <a:pt x="0" y="3600"/>
                  </a:lnTo>
                  <a:cubicBezTo>
                    <a:pt x="0" y="1612"/>
                    <a:pt x="461" y="0"/>
                    <a:pt x="1029" y="0"/>
                  </a:cubicBezTo>
                  <a:close/>
                </a:path>
              </a:pathLst>
            </a:custGeom>
            <a:solidFill>
              <a:schemeClr val="accent2">
                <a:lumMod val="75000"/>
              </a:schemeClr>
            </a:solid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446" name="MIGRATION LAW 101"/>
            <p:cNvSpPr txBox="1"/>
            <p:nvPr/>
          </p:nvSpPr>
          <p:spPr>
            <a:xfrm>
              <a:off x="73741" y="525425"/>
              <a:ext cx="5139435" cy="4597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defRPr sz="2400">
                  <a:solidFill>
                    <a:srgbClr val="FFFFFF"/>
                  </a:solidFill>
                  <a:latin typeface="Century Gothic"/>
                  <a:ea typeface="Century Gothic"/>
                  <a:cs typeface="Century Gothic"/>
                  <a:sym typeface="Century Gothic"/>
                </a:defRPr>
              </a:lvl1pPr>
            </a:lstStyle>
            <a:p>
              <a:r>
                <a:rPr lang="en-US" dirty="0" smtClean="0"/>
                <a:t>POLL  No 1 </a:t>
              </a:r>
              <a:endParaRPr dirty="0"/>
            </a:p>
          </p:txBody>
        </p:sp>
      </p:grpSp>
      <p:sp>
        <p:nvSpPr>
          <p:cNvPr id="2" name="TextBox 1"/>
          <p:cNvSpPr txBox="1"/>
          <p:nvPr/>
        </p:nvSpPr>
        <p:spPr>
          <a:xfrm>
            <a:off x="3459480" y="3489960"/>
            <a:ext cx="6180536" cy="258532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smtClean="0">
                <a:ln>
                  <a:noFill/>
                </a:ln>
                <a:solidFill>
                  <a:srgbClr val="000000"/>
                </a:solidFill>
                <a:effectLst/>
                <a:uFillTx/>
                <a:sym typeface="Calibri"/>
              </a:rPr>
              <a:t>Are you a </a:t>
            </a:r>
          </a:p>
          <a:p>
            <a:pPr marL="342900" marR="0" indent="-342900" algn="l" defTabSz="914400" rtl="0" fontAlgn="auto" latinLnBrk="0" hangingPunct="0">
              <a:lnSpc>
                <a:spcPct val="100000"/>
              </a:lnSpc>
              <a:spcBef>
                <a:spcPts val="0"/>
              </a:spcBef>
              <a:spcAft>
                <a:spcPts val="0"/>
              </a:spcAft>
              <a:buClrTx/>
              <a:buSzTx/>
              <a:buFont typeface="+mj-lt"/>
              <a:buAutoNum type="alphaLcPeriod"/>
              <a:tabLst/>
            </a:pPr>
            <a:r>
              <a:rPr lang="en-US" sz="2400" dirty="0" smtClean="0"/>
              <a:t>Registered Migration agent</a:t>
            </a:r>
          </a:p>
          <a:p>
            <a:pPr marL="342900" marR="0" indent="-342900" algn="l" defTabSz="914400" rtl="0" fontAlgn="auto" latinLnBrk="0" hangingPunct="0">
              <a:lnSpc>
                <a:spcPct val="100000"/>
              </a:lnSpc>
              <a:spcBef>
                <a:spcPts val="0"/>
              </a:spcBef>
              <a:spcAft>
                <a:spcPts val="0"/>
              </a:spcAft>
              <a:buClrTx/>
              <a:buSzTx/>
              <a:buFont typeface="+mj-lt"/>
              <a:buAutoNum type="alphaLcPeriod"/>
              <a:tabLst/>
            </a:pPr>
            <a:r>
              <a:rPr kumimoji="0" lang="en-US" sz="2400" b="0" i="0" u="none" strike="noStrike" cap="none" spc="0" normalizeH="0" baseline="0" dirty="0" smtClean="0">
                <a:ln>
                  <a:noFill/>
                </a:ln>
                <a:solidFill>
                  <a:srgbClr val="000000"/>
                </a:solidFill>
                <a:effectLst/>
                <a:uFillTx/>
                <a:sym typeface="Calibri"/>
              </a:rPr>
              <a:t>Lawyer with unrestricted practising certificate</a:t>
            </a:r>
          </a:p>
          <a:p>
            <a:pPr marL="342900" indent="-342900">
              <a:buFont typeface="+mj-lt"/>
              <a:buAutoNum type="alphaLcPeriod"/>
            </a:pPr>
            <a:r>
              <a:rPr lang="en-US" sz="2400" dirty="0"/>
              <a:t>Lawyer with </a:t>
            </a:r>
            <a:r>
              <a:rPr lang="en-US" sz="2400" dirty="0" smtClean="0"/>
              <a:t>restricted </a:t>
            </a:r>
            <a:r>
              <a:rPr lang="en-US" sz="2400" dirty="0"/>
              <a:t>practising certificate </a:t>
            </a:r>
            <a:endParaRPr lang="en-AU" sz="2400" dirty="0"/>
          </a:p>
          <a:p>
            <a:pPr marL="342900" indent="-342900">
              <a:buFont typeface="+mj-lt"/>
              <a:buAutoNum type="alphaLcPeriod"/>
            </a:pPr>
            <a:r>
              <a:rPr lang="en-US" sz="2400" dirty="0" smtClean="0"/>
              <a:t>Lawyer </a:t>
            </a:r>
            <a:r>
              <a:rPr lang="en-US" sz="2400" dirty="0"/>
              <a:t>with </a:t>
            </a:r>
            <a:r>
              <a:rPr lang="en-US" sz="2400" dirty="0" smtClean="0"/>
              <a:t>no </a:t>
            </a:r>
            <a:r>
              <a:rPr lang="en-US" sz="2400" dirty="0"/>
              <a:t>practising certificate </a:t>
            </a:r>
            <a:endParaRPr lang="en-US" sz="2400" dirty="0" smtClean="0"/>
          </a:p>
          <a:p>
            <a:pPr marL="342900" indent="-342900">
              <a:buFont typeface="+mj-lt"/>
              <a:buAutoNum type="alphaLcPeriod"/>
            </a:pPr>
            <a:r>
              <a:rPr lang="en-US" sz="2400" dirty="0" smtClean="0"/>
              <a:t>None of the above</a:t>
            </a:r>
            <a:endParaRPr lang="en-AU" sz="2400" dirty="0"/>
          </a:p>
          <a:p>
            <a:pPr marL="0" marR="0" indent="0" algn="l" defTabSz="914400" rtl="0" fontAlgn="auto" latinLnBrk="0" hangingPunct="0">
              <a:lnSpc>
                <a:spcPct val="100000"/>
              </a:lnSpc>
              <a:spcBef>
                <a:spcPts val="0"/>
              </a:spcBef>
              <a:spcAft>
                <a:spcPts val="0"/>
              </a:spcAft>
              <a:buClrTx/>
              <a:buSzTx/>
              <a:buFontTx/>
              <a:buNone/>
              <a:tabLst/>
            </a:pPr>
            <a:endParaRPr kumimoji="0" lang="en-AU" sz="1800" b="0" i="0" u="none" strike="noStrike" cap="none" spc="0" normalizeH="0" baseline="0" dirty="0">
              <a:ln>
                <a:noFill/>
              </a:ln>
              <a:solidFill>
                <a:srgbClr val="000000"/>
              </a:solidFill>
              <a:effectLst/>
              <a:uFillTx/>
              <a:latin typeface="+mj-lt"/>
              <a:ea typeface="+mj-ea"/>
              <a:cs typeface="+mj-cs"/>
              <a:sym typeface="Calibri"/>
            </a:endParaRPr>
          </a:p>
        </p:txBody>
      </p:sp>
    </p:spTree>
    <p:extLst>
      <p:ext uri="{BB962C8B-B14F-4D97-AF65-F5344CB8AC3E}">
        <p14:creationId xmlns:p14="http://schemas.microsoft.com/office/powerpoint/2010/main" val="3290359961"/>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TextBox 1"/>
          <p:cNvSpPr txBox="1"/>
          <p:nvPr/>
        </p:nvSpPr>
        <p:spPr>
          <a:xfrm>
            <a:off x="134431" y="1319573"/>
            <a:ext cx="11886584" cy="540147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sz="2300" b="1" i="1">
                <a:latin typeface="Century Gothic"/>
                <a:ea typeface="Century Gothic"/>
                <a:cs typeface="Century Gothic"/>
                <a:sym typeface="Century Gothic"/>
              </a:defRPr>
            </a:pPr>
            <a:r>
              <a:rPr dirty="0"/>
              <a:t>Australian legal practitioner</a:t>
            </a:r>
            <a:r>
              <a:rPr b="0" i="0" dirty="0"/>
              <a:t> </a:t>
            </a:r>
            <a:r>
              <a:rPr lang="en-US" b="0" i="0" dirty="0" smtClean="0"/>
              <a:t>- </a:t>
            </a:r>
            <a:r>
              <a:rPr b="0" i="0" dirty="0" smtClean="0"/>
              <a:t>a </a:t>
            </a:r>
            <a:r>
              <a:rPr b="0" i="0" dirty="0"/>
              <a:t>lawyer who holds a practising certificate (whether restricted or unrestricted) granted under a law of a State or Territory.</a:t>
            </a:r>
          </a:p>
          <a:p>
            <a:pPr>
              <a:defRPr sz="2300">
                <a:latin typeface="Century Gothic"/>
                <a:ea typeface="Century Gothic"/>
                <a:cs typeface="Century Gothic"/>
                <a:sym typeface="Century Gothic"/>
              </a:defRPr>
            </a:pPr>
            <a:endParaRPr b="0" i="0" dirty="0"/>
          </a:p>
          <a:p>
            <a:pPr>
              <a:defRPr sz="2300" b="1" i="1">
                <a:latin typeface="Century Gothic"/>
                <a:ea typeface="Century Gothic"/>
                <a:cs typeface="Century Gothic"/>
                <a:sym typeface="Century Gothic"/>
              </a:defRPr>
            </a:pPr>
            <a:r>
              <a:rPr dirty="0"/>
              <a:t>legal practice</a:t>
            </a:r>
            <a:r>
              <a:rPr b="0" i="0" dirty="0"/>
              <a:t> </a:t>
            </a:r>
            <a:r>
              <a:rPr lang="en-US" b="0" i="0" dirty="0" smtClean="0"/>
              <a:t>-</a:t>
            </a:r>
            <a:r>
              <a:rPr b="0" i="0" dirty="0" smtClean="0"/>
              <a:t> </a:t>
            </a:r>
            <a:r>
              <a:rPr b="0" i="0" dirty="0"/>
              <a:t>provision of legal services regulated by a law of a State or Territory</a:t>
            </a:r>
          </a:p>
          <a:p>
            <a:pPr>
              <a:defRPr sz="2300">
                <a:latin typeface="Century Gothic"/>
                <a:ea typeface="Century Gothic"/>
                <a:cs typeface="Century Gothic"/>
                <a:sym typeface="Century Gothic"/>
              </a:defRPr>
            </a:pPr>
            <a:endParaRPr b="0" i="0" dirty="0"/>
          </a:p>
          <a:p>
            <a:pPr>
              <a:defRPr sz="2300" b="1" i="1">
                <a:latin typeface="Century Gothic"/>
                <a:ea typeface="Century Gothic"/>
                <a:cs typeface="Century Gothic"/>
                <a:sym typeface="Century Gothic"/>
              </a:defRPr>
            </a:pPr>
            <a:r>
              <a:rPr dirty="0"/>
              <a:t>restricted</a:t>
            </a:r>
            <a:r>
              <a:rPr b="0" i="0" dirty="0"/>
              <a:t>: a practising certificate held by an Australian legal practitioner is </a:t>
            </a:r>
            <a:r>
              <a:rPr b="0" dirty="0"/>
              <a:t>restricted</a:t>
            </a:r>
            <a:r>
              <a:rPr dirty="0"/>
              <a:t> </a:t>
            </a:r>
            <a:r>
              <a:rPr b="0" i="0" dirty="0"/>
              <a:t>if:</a:t>
            </a:r>
          </a:p>
          <a:p>
            <a:pPr>
              <a:defRPr sz="2300">
                <a:latin typeface="Century Gothic"/>
                <a:ea typeface="Century Gothic"/>
                <a:cs typeface="Century Gothic"/>
                <a:sym typeface="Century Gothic"/>
              </a:defRPr>
            </a:pPr>
            <a:r>
              <a:rPr dirty="0"/>
              <a:t>	(a)	it is subject to a condition requiring the practitioner to undertake supervised legal practice for a specified period; and</a:t>
            </a:r>
          </a:p>
          <a:p>
            <a:pPr marL="1257300" lvl="2" indent="-342900">
              <a:buSzPct val="100000"/>
              <a:buAutoNum type="alphaLcParenBoth" startAt="2"/>
              <a:defRPr sz="2300">
                <a:latin typeface="Century Gothic"/>
                <a:ea typeface="Century Gothic"/>
                <a:cs typeface="Century Gothic"/>
                <a:sym typeface="Century Gothic"/>
              </a:defRPr>
            </a:pPr>
            <a:r>
              <a:rPr dirty="0"/>
              <a:t>such a condition was not imposed as a disciplinary measure by an authority responsible for disciplining Australian legal practitioners in a State or Territory</a:t>
            </a:r>
            <a:r>
              <a:rPr dirty="0" smtClean="0"/>
              <a:t>.</a:t>
            </a:r>
            <a:endParaRPr lang="en-US" dirty="0" smtClean="0"/>
          </a:p>
          <a:p>
            <a:pPr marL="1257300" lvl="2" indent="-342900">
              <a:buSzPct val="100000"/>
              <a:buAutoNum type="alphaLcParenBoth" startAt="2"/>
              <a:defRPr sz="2300">
                <a:latin typeface="Century Gothic"/>
                <a:ea typeface="Century Gothic"/>
                <a:cs typeface="Century Gothic"/>
                <a:sym typeface="Century Gothic"/>
              </a:defRPr>
            </a:pPr>
            <a:endParaRPr dirty="0"/>
          </a:p>
          <a:p>
            <a:pPr>
              <a:defRPr sz="2300" b="1" i="1">
                <a:latin typeface="Century Gothic"/>
                <a:ea typeface="Century Gothic"/>
                <a:cs typeface="Century Gothic"/>
                <a:sym typeface="Century Gothic"/>
              </a:defRPr>
            </a:pPr>
            <a:r>
              <a:rPr dirty="0"/>
              <a:t>restricted legal practitioner</a:t>
            </a:r>
            <a:r>
              <a:rPr b="0" i="0" dirty="0"/>
              <a:t> </a:t>
            </a:r>
            <a:r>
              <a:rPr lang="en-US" b="0" i="0" dirty="0" smtClean="0"/>
              <a:t>-</a:t>
            </a:r>
            <a:r>
              <a:rPr b="0" i="0" dirty="0" smtClean="0"/>
              <a:t> </a:t>
            </a:r>
            <a:r>
              <a:rPr b="0" i="0" dirty="0"/>
              <a:t>an Australian legal practitioner whose practising certificate is restricted.</a:t>
            </a:r>
          </a:p>
        </p:txBody>
      </p:sp>
      <p:grpSp>
        <p:nvGrpSpPr>
          <p:cNvPr id="231" name="Round Diagonal Corner Rectangle 4"/>
          <p:cNvGrpSpPr/>
          <p:nvPr/>
        </p:nvGrpSpPr>
        <p:grpSpPr>
          <a:xfrm>
            <a:off x="554636" y="258498"/>
            <a:ext cx="6627911" cy="952601"/>
            <a:chOff x="0" y="0"/>
            <a:chExt cx="6627910" cy="952599"/>
          </a:xfrm>
        </p:grpSpPr>
        <p:sp>
          <p:nvSpPr>
            <p:cNvPr id="229" name="Shape"/>
            <p:cNvSpPr/>
            <p:nvPr/>
          </p:nvSpPr>
          <p:spPr>
            <a:xfrm>
              <a:off x="0" y="0"/>
              <a:ext cx="6627911" cy="952600"/>
            </a:xfrm>
            <a:custGeom>
              <a:avLst/>
              <a:gdLst/>
              <a:ahLst/>
              <a:cxnLst>
                <a:cxn ang="0">
                  <a:pos x="wd2" y="hd2"/>
                </a:cxn>
                <a:cxn ang="5400000">
                  <a:pos x="wd2" y="hd2"/>
                </a:cxn>
                <a:cxn ang="10800000">
                  <a:pos x="wd2" y="hd2"/>
                </a:cxn>
                <a:cxn ang="16200000">
                  <a:pos x="wd2" y="hd2"/>
                </a:cxn>
              </a:cxnLst>
              <a:rect l="0" t="0" r="r" b="b"/>
              <a:pathLst>
                <a:path w="21600" h="21600" extrusionOk="0">
                  <a:moveTo>
                    <a:pt x="517" y="0"/>
                  </a:moveTo>
                  <a:lnTo>
                    <a:pt x="21600" y="0"/>
                  </a:lnTo>
                  <a:lnTo>
                    <a:pt x="21600" y="18000"/>
                  </a:lnTo>
                  <a:cubicBezTo>
                    <a:pt x="21600" y="19988"/>
                    <a:pt x="21368" y="21600"/>
                    <a:pt x="21083" y="21600"/>
                  </a:cubicBezTo>
                  <a:lnTo>
                    <a:pt x="0" y="21600"/>
                  </a:lnTo>
                  <a:lnTo>
                    <a:pt x="0" y="3600"/>
                  </a:lnTo>
                  <a:cubicBezTo>
                    <a:pt x="0" y="1612"/>
                    <a:pt x="232" y="0"/>
                    <a:pt x="517"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230" name="New definitions - s. 275"/>
            <p:cNvSpPr txBox="1"/>
            <p:nvPr/>
          </p:nvSpPr>
          <p:spPr>
            <a:xfrm>
              <a:off x="46501" y="214679"/>
              <a:ext cx="6534909" cy="5232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2800">
                  <a:solidFill>
                    <a:srgbClr val="FFFFFF"/>
                  </a:solidFill>
                  <a:latin typeface="Century Gothic"/>
                  <a:ea typeface="Century Gothic"/>
                  <a:cs typeface="Century Gothic"/>
                  <a:sym typeface="Century Gothic"/>
                </a:defRPr>
              </a:lvl1pPr>
            </a:lstStyle>
            <a:p>
              <a:r>
                <a:t>New definitions - s. 275</a:t>
              </a:r>
            </a:p>
          </p:txBody>
        </p:sp>
      </p:grpSp>
      <p:sp>
        <p:nvSpPr>
          <p:cNvPr id="6" name="TextBox 2"/>
          <p:cNvSpPr txBox="1"/>
          <p:nvPr/>
        </p:nvSpPr>
        <p:spPr>
          <a:xfrm>
            <a:off x="6577715" y="6334620"/>
            <a:ext cx="5531320"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r>
              <a:rPr sz="1600" dirty="0"/>
              <a:t>Migration Amendment (Regulation of Migration Agents) Bill </a:t>
            </a:r>
            <a:r>
              <a:rPr sz="1600" dirty="0" smtClean="0"/>
              <a:t>2018</a:t>
            </a:r>
            <a:endParaRPr sz="1600" dirty="0"/>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Rectangle 3"/>
          <p:cNvSpPr txBox="1">
            <a:spLocks noGrp="1"/>
          </p:cNvSpPr>
          <p:nvPr>
            <p:ph type="body" idx="1"/>
          </p:nvPr>
        </p:nvSpPr>
        <p:spPr>
          <a:xfrm>
            <a:off x="415442" y="1813721"/>
            <a:ext cx="11584368" cy="5114196"/>
          </a:xfrm>
          <a:prstGeom prst="rect">
            <a:avLst/>
          </a:prstGeom>
        </p:spPr>
        <p:txBody>
          <a:bodyPr>
            <a:normAutofit/>
          </a:bodyPr>
          <a:lstStyle/>
          <a:p>
            <a:pPr>
              <a:lnSpc>
                <a:spcPct val="81000"/>
              </a:lnSpc>
              <a:defRPr sz="2600">
                <a:latin typeface="Century Gothic"/>
                <a:ea typeface="Century Gothic"/>
                <a:cs typeface="Century Gothic"/>
                <a:sym typeface="Century Gothic"/>
              </a:defRPr>
            </a:pPr>
            <a:r>
              <a:rPr sz="2400" dirty="0">
                <a:latin typeface="Century Gothic" panose="020B0502020202020204" pitchFamily="34" charset="0"/>
              </a:rPr>
              <a:t>s.280 Migration Act    </a:t>
            </a:r>
          </a:p>
          <a:p>
            <a:pPr marL="0" lvl="1" indent="457200">
              <a:lnSpc>
                <a:spcPct val="81000"/>
              </a:lnSpc>
              <a:spcBef>
                <a:spcPts val="500"/>
              </a:spcBef>
              <a:buSzTx/>
              <a:buNone/>
              <a:defRPr sz="2600">
                <a:latin typeface="Century Gothic"/>
                <a:ea typeface="Century Gothic"/>
                <a:cs typeface="Century Gothic"/>
                <a:sym typeface="Century Gothic"/>
              </a:defRPr>
            </a:pPr>
            <a:endParaRPr sz="2400" dirty="0">
              <a:latin typeface="Century Gothic" panose="020B0502020202020204" pitchFamily="34" charset="0"/>
            </a:endParaRPr>
          </a:p>
          <a:p>
            <a:pPr marL="0" lvl="1" indent="457200">
              <a:lnSpc>
                <a:spcPct val="81000"/>
              </a:lnSpc>
              <a:spcBef>
                <a:spcPts val="500"/>
              </a:spcBef>
              <a:buSzTx/>
              <a:buNone/>
              <a:defRPr sz="2600">
                <a:latin typeface="Century Gothic"/>
                <a:ea typeface="Century Gothic"/>
                <a:cs typeface="Century Gothic"/>
                <a:sym typeface="Century Gothic"/>
              </a:defRPr>
            </a:pPr>
            <a:r>
              <a:rPr sz="2400" dirty="0">
                <a:latin typeface="Century Gothic" panose="020B0502020202020204" pitchFamily="34" charset="0"/>
              </a:rPr>
              <a:t>(1)  Subject to this section, a person who is not a registered migration agent must not give immigration assistance.</a:t>
            </a:r>
          </a:p>
          <a:p>
            <a:pPr marL="0" lvl="1" indent="457200">
              <a:lnSpc>
                <a:spcPct val="81000"/>
              </a:lnSpc>
              <a:spcBef>
                <a:spcPts val="500"/>
              </a:spcBef>
              <a:buSzTx/>
              <a:buNone/>
              <a:defRPr sz="2600">
                <a:latin typeface="Century Gothic"/>
                <a:ea typeface="Century Gothic"/>
                <a:cs typeface="Century Gothic"/>
                <a:sym typeface="Century Gothic"/>
              </a:defRPr>
            </a:pPr>
            <a:r>
              <a:rPr sz="2400" dirty="0">
                <a:latin typeface="Century Gothic" panose="020B0502020202020204" pitchFamily="34" charset="0"/>
              </a:rPr>
              <a:t>Penalty:  60 penalty units….</a:t>
            </a:r>
          </a:p>
          <a:p>
            <a:pPr marL="0" lvl="1" indent="457200">
              <a:lnSpc>
                <a:spcPct val="81000"/>
              </a:lnSpc>
              <a:spcBef>
                <a:spcPts val="500"/>
              </a:spcBef>
              <a:buSzTx/>
              <a:buNone/>
              <a:defRPr sz="2600">
                <a:latin typeface="Century Gothic"/>
                <a:ea typeface="Century Gothic"/>
                <a:cs typeface="Century Gothic"/>
                <a:sym typeface="Century Gothic"/>
              </a:defRPr>
            </a:pPr>
            <a:endParaRPr sz="2400" dirty="0">
              <a:latin typeface="Century Gothic" panose="020B0502020202020204" pitchFamily="34" charset="0"/>
            </a:endParaRPr>
          </a:p>
          <a:p>
            <a:pPr marL="0" lvl="1" indent="457200">
              <a:lnSpc>
                <a:spcPct val="81000"/>
              </a:lnSpc>
              <a:spcBef>
                <a:spcPts val="500"/>
              </a:spcBef>
              <a:buSzTx/>
              <a:buNone/>
              <a:defRPr sz="2600">
                <a:latin typeface="Century Gothic"/>
                <a:ea typeface="Century Gothic"/>
                <a:cs typeface="Century Gothic"/>
                <a:sym typeface="Century Gothic"/>
              </a:defRPr>
            </a:pPr>
            <a:r>
              <a:rPr sz="2400" dirty="0">
                <a:latin typeface="Century Gothic" panose="020B0502020202020204" pitchFamily="34" charset="0"/>
              </a:rPr>
              <a:t>(3)  This section does not prohibit</a:t>
            </a:r>
            <a:r>
              <a:rPr sz="2400" b="1" dirty="0">
                <a:latin typeface="Century Gothic" panose="020B0502020202020204" pitchFamily="34" charset="0"/>
              </a:rPr>
              <a:t> </a:t>
            </a:r>
            <a:r>
              <a:rPr sz="2400" b="1" dirty="0">
                <a:latin typeface="Century Gothic" panose="020B0502020202020204" pitchFamily="34" charset="0"/>
                <a:sym typeface="Calibri"/>
              </a:rPr>
              <a:t>an Australian legal practitioner from giving immigration assistance in connection with legal practice</a:t>
            </a:r>
            <a:r>
              <a:rPr sz="2400" dirty="0">
                <a:latin typeface="Century Gothic" panose="020B0502020202020204" pitchFamily="34" charset="0"/>
                <a:sym typeface="Calibri"/>
              </a:rPr>
              <a:t>.</a:t>
            </a:r>
          </a:p>
          <a:p>
            <a:pPr marL="0" lvl="1" indent="457200">
              <a:lnSpc>
                <a:spcPct val="81000"/>
              </a:lnSpc>
              <a:spcBef>
                <a:spcPts val="500"/>
              </a:spcBef>
              <a:buSzTx/>
              <a:buNone/>
              <a:defRPr sz="2600"/>
            </a:pPr>
            <a:endParaRPr sz="2400" dirty="0">
              <a:latin typeface="Century Gothic" panose="020B0502020202020204" pitchFamily="34" charset="0"/>
              <a:sym typeface="Calibri"/>
            </a:endParaRPr>
          </a:p>
          <a:p>
            <a:pPr marL="0" lvl="1" indent="457200">
              <a:lnSpc>
                <a:spcPct val="81000"/>
              </a:lnSpc>
              <a:spcBef>
                <a:spcPts val="500"/>
              </a:spcBef>
              <a:buSzTx/>
              <a:buNone/>
              <a:defRPr sz="2600">
                <a:latin typeface="Century Gothic"/>
                <a:ea typeface="Century Gothic"/>
                <a:cs typeface="Century Gothic"/>
                <a:sym typeface="Century Gothic"/>
              </a:defRPr>
            </a:pPr>
            <a:r>
              <a:rPr sz="2400" dirty="0">
                <a:latin typeface="Century Gothic" panose="020B0502020202020204" pitchFamily="34" charset="0"/>
              </a:rPr>
              <a:t>Omitted -:”</a:t>
            </a:r>
            <a:r>
              <a:rPr sz="2400" strike="sngStrike" dirty="0">
                <a:latin typeface="Century Gothic" panose="020B0502020202020204" pitchFamily="34" charset="0"/>
              </a:rPr>
              <a:t>a lawyer from giving immigration legal assistance”.</a:t>
            </a:r>
          </a:p>
        </p:txBody>
      </p:sp>
      <p:grpSp>
        <p:nvGrpSpPr>
          <p:cNvPr id="236" name="Round Diagonal Corner Rectangle 4"/>
          <p:cNvGrpSpPr/>
          <p:nvPr/>
        </p:nvGrpSpPr>
        <p:grpSpPr>
          <a:xfrm>
            <a:off x="280750" y="205313"/>
            <a:ext cx="9319100" cy="1023030"/>
            <a:chOff x="0" y="-1306"/>
            <a:chExt cx="9319098" cy="1023028"/>
          </a:xfrm>
        </p:grpSpPr>
        <p:sp>
          <p:nvSpPr>
            <p:cNvPr id="234" name="Shape"/>
            <p:cNvSpPr/>
            <p:nvPr/>
          </p:nvSpPr>
          <p:spPr>
            <a:xfrm>
              <a:off x="0" y="0"/>
              <a:ext cx="9319099" cy="1020415"/>
            </a:xfrm>
            <a:custGeom>
              <a:avLst/>
              <a:gdLst/>
              <a:ahLst/>
              <a:cxnLst>
                <a:cxn ang="0">
                  <a:pos x="wd2" y="hd2"/>
                </a:cxn>
                <a:cxn ang="5400000">
                  <a:pos x="wd2" y="hd2"/>
                </a:cxn>
                <a:cxn ang="10800000">
                  <a:pos x="wd2" y="hd2"/>
                </a:cxn>
                <a:cxn ang="16200000">
                  <a:pos x="wd2" y="hd2"/>
                </a:cxn>
              </a:cxnLst>
              <a:rect l="0" t="0" r="r" b="b"/>
              <a:pathLst>
                <a:path w="21600" h="21600" extrusionOk="0">
                  <a:moveTo>
                    <a:pt x="394" y="0"/>
                  </a:moveTo>
                  <a:lnTo>
                    <a:pt x="21600" y="0"/>
                  </a:lnTo>
                  <a:lnTo>
                    <a:pt x="21600" y="18000"/>
                  </a:lnTo>
                  <a:cubicBezTo>
                    <a:pt x="21600" y="19988"/>
                    <a:pt x="21424" y="21600"/>
                    <a:pt x="21206" y="21600"/>
                  </a:cubicBezTo>
                  <a:lnTo>
                    <a:pt x="0" y="21600"/>
                  </a:lnTo>
                  <a:lnTo>
                    <a:pt x="0" y="3600"/>
                  </a:lnTo>
                  <a:cubicBezTo>
                    <a:pt x="0" y="1612"/>
                    <a:pt x="176" y="0"/>
                    <a:pt x="394"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235" name="New s 280(3)  - Who can give migration assistance?"/>
            <p:cNvSpPr txBox="1"/>
            <p:nvPr/>
          </p:nvSpPr>
          <p:spPr>
            <a:xfrm>
              <a:off x="49812" y="-1307"/>
              <a:ext cx="9219474" cy="102302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lvl1pPr algn="ctr">
                <a:defRPr sz="2800">
                  <a:solidFill>
                    <a:srgbClr val="FFFFFF"/>
                  </a:solidFill>
                  <a:latin typeface="Century Gothic"/>
                  <a:ea typeface="Century Gothic"/>
                  <a:cs typeface="Century Gothic"/>
                  <a:sym typeface="Century Gothic"/>
                </a:defRPr>
              </a:lvl1pPr>
            </a:lstStyle>
            <a:p>
              <a:r>
                <a:t>New s 280(3)  - Who can give migration assistance? </a:t>
              </a:r>
            </a:p>
          </p:txBody>
        </p:sp>
      </p:grpSp>
      <p:pic>
        <p:nvPicPr>
          <p:cNvPr id="237" name="Picture 1" descr="Picture 1"/>
          <p:cNvPicPr>
            <a:picLocks noChangeAspect="1"/>
          </p:cNvPicPr>
          <p:nvPr/>
        </p:nvPicPr>
        <p:blipFill>
          <a:blip r:embed="rId2">
            <a:extLst/>
          </a:blip>
          <a:stretch>
            <a:fillRect/>
          </a:stretch>
        </p:blipFill>
        <p:spPr>
          <a:xfrm>
            <a:off x="10599870" y="35001"/>
            <a:ext cx="1596088" cy="1596087"/>
          </a:xfrm>
          <a:prstGeom prst="rect">
            <a:avLst/>
          </a:prstGeom>
          <a:ln w="12700">
            <a:miter lim="400000"/>
          </a:ln>
        </p:spPr>
      </p:pic>
      <p:sp>
        <p:nvSpPr>
          <p:cNvPr id="7" name="TextBox 2"/>
          <p:cNvSpPr txBox="1"/>
          <p:nvPr/>
        </p:nvSpPr>
        <p:spPr>
          <a:xfrm>
            <a:off x="6577715" y="6334620"/>
            <a:ext cx="5531320"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r>
              <a:rPr sz="1600" dirty="0"/>
              <a:t>Migration Amendment (Regulation of Migration Agents) Bill </a:t>
            </a:r>
            <a:r>
              <a:rPr sz="1600" dirty="0" smtClean="0"/>
              <a:t>2018</a:t>
            </a:r>
            <a:endParaRPr sz="1600" dirty="0"/>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Rectangle 3"/>
          <p:cNvSpPr txBox="1">
            <a:spLocks noGrp="1"/>
          </p:cNvSpPr>
          <p:nvPr>
            <p:ph type="body" idx="1"/>
          </p:nvPr>
        </p:nvSpPr>
        <p:spPr>
          <a:xfrm>
            <a:off x="437744" y="1558978"/>
            <a:ext cx="11584368" cy="5114196"/>
          </a:xfrm>
          <a:prstGeom prst="rect">
            <a:avLst/>
          </a:prstGeom>
        </p:spPr>
        <p:txBody>
          <a:bodyPr/>
          <a:lstStyle/>
          <a:p>
            <a:pPr marL="0" indent="0" defTabSz="406908">
              <a:lnSpc>
                <a:spcPct val="100000"/>
              </a:lnSpc>
              <a:spcBef>
                <a:spcPts val="0"/>
              </a:spcBef>
              <a:buSzTx/>
              <a:buFontTx/>
              <a:buNone/>
              <a:defRPr sz="2314" b="1">
                <a:latin typeface="Century Gothic"/>
                <a:ea typeface="Century Gothic"/>
                <a:cs typeface="Century Gothic"/>
                <a:sym typeface="Century Gothic"/>
              </a:defRPr>
            </a:pPr>
            <a:r>
              <a:rPr dirty="0"/>
              <a:t>s. 281 Restriction on charging fees for immigration assistance</a:t>
            </a:r>
          </a:p>
          <a:p>
            <a:pPr marL="0" indent="0" defTabSz="406908">
              <a:lnSpc>
                <a:spcPct val="100000"/>
              </a:lnSpc>
              <a:spcBef>
                <a:spcPts val="0"/>
              </a:spcBef>
              <a:buSzTx/>
              <a:buFontTx/>
              <a:buNone/>
              <a:defRPr sz="2314" b="1">
                <a:latin typeface="Century Gothic"/>
                <a:ea typeface="Century Gothic"/>
                <a:cs typeface="Century Gothic"/>
                <a:sym typeface="Century Gothic"/>
              </a:defRPr>
            </a:pPr>
            <a:endParaRPr b="0" dirty="0"/>
          </a:p>
          <a:p>
            <a:pPr marL="0" indent="0" defTabSz="406908">
              <a:lnSpc>
                <a:spcPct val="100000"/>
              </a:lnSpc>
              <a:spcBef>
                <a:spcPts val="0"/>
              </a:spcBef>
              <a:buSzTx/>
              <a:buFontTx/>
              <a:buNone/>
              <a:defRPr sz="2314">
                <a:latin typeface="Century Gothic"/>
                <a:ea typeface="Century Gothic"/>
                <a:cs typeface="Century Gothic"/>
                <a:sym typeface="Century Gothic"/>
              </a:defRPr>
            </a:pPr>
            <a:r>
              <a:rPr dirty="0"/>
              <a:t>(1)  Subject to  (3), a person who is not a </a:t>
            </a:r>
            <a:r>
              <a:rPr dirty="0">
                <a:uFill>
                  <a:solidFill>
                    <a:srgbClr val="0000EE"/>
                  </a:solidFill>
                </a:uFill>
              </a:rPr>
              <a:t>registered</a:t>
            </a:r>
            <a:r>
              <a:rPr dirty="0"/>
              <a:t> migration agent must not ask for or receive any fee or other reward for giving immigration assistance.</a:t>
            </a:r>
          </a:p>
          <a:p>
            <a:pPr marL="0" indent="0" defTabSz="406908">
              <a:lnSpc>
                <a:spcPct val="100000"/>
              </a:lnSpc>
              <a:spcBef>
                <a:spcPts val="0"/>
              </a:spcBef>
              <a:buSzTx/>
              <a:buFontTx/>
              <a:buNone/>
              <a:defRPr sz="2314">
                <a:latin typeface="Century Gothic"/>
                <a:ea typeface="Century Gothic"/>
                <a:cs typeface="Century Gothic"/>
                <a:sym typeface="Century Gothic"/>
              </a:defRPr>
            </a:pPr>
            <a:r>
              <a:rPr dirty="0">
                <a:uFill>
                  <a:solidFill>
                    <a:srgbClr val="0000EE"/>
                  </a:solidFill>
                </a:uFill>
              </a:rPr>
              <a:t>Penalty</a:t>
            </a:r>
            <a:r>
              <a:rPr dirty="0"/>
              <a:t>:  </a:t>
            </a:r>
            <a:r>
              <a:rPr b="1" dirty="0"/>
              <a:t>Imprisonment for 10 </a:t>
            </a:r>
            <a:r>
              <a:rPr b="1" dirty="0" smtClean="0"/>
              <a:t>years</a:t>
            </a:r>
            <a:r>
              <a:rPr lang="en-AU" b="1" dirty="0" smtClean="0"/>
              <a:t>….</a:t>
            </a:r>
            <a:endParaRPr b="1" dirty="0"/>
          </a:p>
          <a:p>
            <a:pPr marL="0" indent="0" defTabSz="406908">
              <a:lnSpc>
                <a:spcPct val="100000"/>
              </a:lnSpc>
              <a:spcBef>
                <a:spcPts val="0"/>
              </a:spcBef>
              <a:buSzTx/>
              <a:buFontTx/>
              <a:buNone/>
              <a:defRPr sz="2314">
                <a:latin typeface="Century Gothic"/>
                <a:ea typeface="Century Gothic"/>
                <a:cs typeface="Century Gothic"/>
                <a:sym typeface="Century Gothic"/>
              </a:defRPr>
            </a:pPr>
            <a:endParaRPr b="1" dirty="0"/>
          </a:p>
          <a:p>
            <a:pPr marL="0" indent="0" defTabSz="406908">
              <a:lnSpc>
                <a:spcPct val="100000"/>
              </a:lnSpc>
              <a:spcBef>
                <a:spcPts val="0"/>
              </a:spcBef>
              <a:buSzTx/>
              <a:buFontTx/>
              <a:buNone/>
              <a:defRPr sz="2314">
                <a:latin typeface="Century Gothic"/>
                <a:ea typeface="Century Gothic"/>
                <a:cs typeface="Century Gothic"/>
                <a:sym typeface="Century Gothic"/>
              </a:defRPr>
            </a:pPr>
            <a:r>
              <a:rPr dirty="0"/>
              <a:t>(3)  This section does not prohibit:</a:t>
            </a:r>
          </a:p>
          <a:p>
            <a:pPr marL="510539" lvl="2" indent="0" defTabSz="406908">
              <a:lnSpc>
                <a:spcPct val="100000"/>
              </a:lnSpc>
              <a:spcBef>
                <a:spcPts val="0"/>
              </a:spcBef>
              <a:buSzTx/>
              <a:buFontTx/>
              <a:buNone/>
              <a:defRPr sz="2314">
                <a:latin typeface="Century Gothic"/>
                <a:ea typeface="Century Gothic"/>
                <a:cs typeface="Century Gothic"/>
                <a:sym typeface="Century Gothic"/>
              </a:defRPr>
            </a:pPr>
            <a:r>
              <a:rPr dirty="0"/>
              <a:t>(a)	an Australian legal practitioner from asking for or receiving a fee or other reward for giving immigration assistance in connection with legal practice; or</a:t>
            </a:r>
          </a:p>
          <a:p>
            <a:pPr marL="510539" lvl="2" indent="0" defTabSz="406908">
              <a:lnSpc>
                <a:spcPct val="100000"/>
              </a:lnSpc>
              <a:spcBef>
                <a:spcPts val="0"/>
              </a:spcBef>
              <a:buSzTx/>
              <a:buFontTx/>
              <a:buNone/>
              <a:defRPr sz="2314">
                <a:latin typeface="Century Gothic"/>
                <a:ea typeface="Century Gothic"/>
                <a:cs typeface="Century Gothic"/>
                <a:sym typeface="Century Gothic"/>
              </a:defRPr>
            </a:pPr>
            <a:endParaRPr dirty="0"/>
          </a:p>
          <a:p>
            <a:pPr marL="510539" lvl="2" indent="0" defTabSz="406908">
              <a:lnSpc>
                <a:spcPct val="100000"/>
              </a:lnSpc>
              <a:spcBef>
                <a:spcPts val="0"/>
              </a:spcBef>
              <a:buSzTx/>
              <a:buFontTx/>
              <a:buNone/>
              <a:defRPr sz="2314">
                <a:latin typeface="Century Gothic"/>
                <a:ea typeface="Century Gothic"/>
                <a:cs typeface="Century Gothic"/>
                <a:sym typeface="Century Gothic"/>
              </a:defRPr>
            </a:pPr>
            <a:r>
              <a:rPr dirty="0"/>
              <a:t>(b)	a person from asking for or receiving a fee or other reward for the giving of immigration assistance by an Australian legal practitioner in connection with legal practice.   </a:t>
            </a:r>
          </a:p>
        </p:txBody>
      </p:sp>
      <p:grpSp>
        <p:nvGrpSpPr>
          <p:cNvPr id="242" name="Round Diagonal Corner Rectangle 4"/>
          <p:cNvGrpSpPr/>
          <p:nvPr/>
        </p:nvGrpSpPr>
        <p:grpSpPr>
          <a:xfrm>
            <a:off x="280750" y="205313"/>
            <a:ext cx="9319100" cy="1023030"/>
            <a:chOff x="0" y="-1306"/>
            <a:chExt cx="9319098" cy="1023028"/>
          </a:xfrm>
        </p:grpSpPr>
        <p:sp>
          <p:nvSpPr>
            <p:cNvPr id="240" name="Shape"/>
            <p:cNvSpPr/>
            <p:nvPr/>
          </p:nvSpPr>
          <p:spPr>
            <a:xfrm>
              <a:off x="0" y="0"/>
              <a:ext cx="9319099" cy="1020415"/>
            </a:xfrm>
            <a:custGeom>
              <a:avLst/>
              <a:gdLst/>
              <a:ahLst/>
              <a:cxnLst>
                <a:cxn ang="0">
                  <a:pos x="wd2" y="hd2"/>
                </a:cxn>
                <a:cxn ang="5400000">
                  <a:pos x="wd2" y="hd2"/>
                </a:cxn>
                <a:cxn ang="10800000">
                  <a:pos x="wd2" y="hd2"/>
                </a:cxn>
                <a:cxn ang="16200000">
                  <a:pos x="wd2" y="hd2"/>
                </a:cxn>
              </a:cxnLst>
              <a:rect l="0" t="0" r="r" b="b"/>
              <a:pathLst>
                <a:path w="21600" h="21600" extrusionOk="0">
                  <a:moveTo>
                    <a:pt x="394" y="0"/>
                  </a:moveTo>
                  <a:lnTo>
                    <a:pt x="21600" y="0"/>
                  </a:lnTo>
                  <a:lnTo>
                    <a:pt x="21600" y="18000"/>
                  </a:lnTo>
                  <a:cubicBezTo>
                    <a:pt x="21600" y="19988"/>
                    <a:pt x="21424" y="21600"/>
                    <a:pt x="21206" y="21600"/>
                  </a:cubicBezTo>
                  <a:lnTo>
                    <a:pt x="0" y="21600"/>
                  </a:lnTo>
                  <a:lnTo>
                    <a:pt x="0" y="3600"/>
                  </a:lnTo>
                  <a:cubicBezTo>
                    <a:pt x="0" y="1612"/>
                    <a:pt x="176" y="0"/>
                    <a:pt x="394"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241" name="New s 281(3)(a) +(b)  - Charging for immigration assistance"/>
            <p:cNvSpPr txBox="1"/>
            <p:nvPr/>
          </p:nvSpPr>
          <p:spPr>
            <a:xfrm>
              <a:off x="49812" y="-1307"/>
              <a:ext cx="9219474" cy="102302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lvl1pPr algn="ctr">
                <a:defRPr sz="2800">
                  <a:solidFill>
                    <a:srgbClr val="FFFFFF"/>
                  </a:solidFill>
                  <a:latin typeface="Century Gothic"/>
                  <a:ea typeface="Century Gothic"/>
                  <a:cs typeface="Century Gothic"/>
                  <a:sym typeface="Century Gothic"/>
                </a:defRPr>
              </a:lvl1pPr>
            </a:lstStyle>
            <a:p>
              <a:r>
                <a:rPr dirty="0" smtClean="0"/>
                <a:t>New</a:t>
              </a:r>
              <a:r>
                <a:rPr lang="en-US" dirty="0" smtClean="0"/>
                <a:t> 281(3)</a:t>
              </a:r>
              <a:r>
                <a:rPr dirty="0" smtClean="0"/>
                <a:t> - </a:t>
              </a:r>
              <a:r>
                <a:rPr dirty="0"/>
                <a:t>Charging for immigration assistance</a:t>
              </a:r>
            </a:p>
          </p:txBody>
        </p:sp>
      </p:grpSp>
      <p:pic>
        <p:nvPicPr>
          <p:cNvPr id="243" name="Picture 1" descr="Picture 1"/>
          <p:cNvPicPr>
            <a:picLocks noChangeAspect="1"/>
          </p:cNvPicPr>
          <p:nvPr/>
        </p:nvPicPr>
        <p:blipFill>
          <a:blip r:embed="rId2">
            <a:extLst/>
          </a:blip>
          <a:stretch>
            <a:fillRect/>
          </a:stretch>
        </p:blipFill>
        <p:spPr>
          <a:xfrm>
            <a:off x="10599870" y="35001"/>
            <a:ext cx="1596088" cy="1596087"/>
          </a:xfrm>
          <a:prstGeom prst="rect">
            <a:avLst/>
          </a:prstGeom>
          <a:ln w="12700">
            <a:miter lim="400000"/>
          </a:ln>
        </p:spPr>
      </p:pic>
      <p:sp>
        <p:nvSpPr>
          <p:cNvPr id="7" name="TextBox 2"/>
          <p:cNvSpPr txBox="1"/>
          <p:nvPr/>
        </p:nvSpPr>
        <p:spPr>
          <a:xfrm>
            <a:off x="6577715" y="6334620"/>
            <a:ext cx="5531320"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r>
              <a:rPr sz="1600" dirty="0"/>
              <a:t>Migration Amendment (Regulation of Migration Agents) Bill </a:t>
            </a:r>
            <a:r>
              <a:rPr sz="1600" dirty="0" smtClean="0"/>
              <a:t>2018</a:t>
            </a:r>
            <a:endParaRPr sz="1600" dirty="0"/>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TextBox 1"/>
          <p:cNvSpPr txBox="1"/>
          <p:nvPr/>
        </p:nvSpPr>
        <p:spPr>
          <a:xfrm>
            <a:off x="1016000" y="1839684"/>
            <a:ext cx="11039679" cy="41427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2400" b="1">
                <a:latin typeface="Century Gothic"/>
                <a:ea typeface="Century Gothic"/>
                <a:cs typeface="Century Gothic"/>
                <a:sym typeface="Century Gothic"/>
              </a:defRPr>
            </a:pPr>
            <a:r>
              <a:rPr dirty="0"/>
              <a:t>289B  Applications by Australian legal practitioners</a:t>
            </a:r>
          </a:p>
          <a:p>
            <a:pPr>
              <a:defRPr sz="2400">
                <a:latin typeface="Century Gothic"/>
                <a:ea typeface="Century Gothic"/>
                <a:cs typeface="Century Gothic"/>
                <a:sym typeface="Century Gothic"/>
              </a:defRPr>
            </a:pPr>
            <a:r>
              <a:rPr dirty="0"/>
              <a:t>	(1)	An applicant must not be registered if he or she is an unrestricted legal practitioner.</a:t>
            </a:r>
          </a:p>
          <a:p>
            <a:pPr>
              <a:defRPr sz="2400">
                <a:latin typeface="Century Gothic"/>
                <a:ea typeface="Century Gothic"/>
                <a:cs typeface="Century Gothic"/>
                <a:sym typeface="Century Gothic"/>
              </a:defRPr>
            </a:pPr>
            <a:r>
              <a:rPr dirty="0"/>
              <a:t>	(2)	If an applicant is a restricted legal practitioner, he or she must not be registered unless he or she is eligible.</a:t>
            </a:r>
          </a:p>
          <a:p>
            <a:pPr>
              <a:defRPr sz="2400">
                <a:latin typeface="Century Gothic"/>
                <a:ea typeface="Century Gothic"/>
                <a:cs typeface="Century Gothic"/>
                <a:sym typeface="Century Gothic"/>
              </a:defRPr>
            </a:pPr>
            <a:r>
              <a:rPr dirty="0"/>
              <a:t/>
            </a:r>
            <a:br>
              <a:rPr dirty="0"/>
            </a:br>
            <a:r>
              <a:rPr b="1" dirty="0"/>
              <a:t>278A   Eligibility requirements for restricted legal practitioners</a:t>
            </a:r>
          </a:p>
          <a:p>
            <a:pPr lvl="2">
              <a:defRPr sz="2400">
                <a:latin typeface="Century Gothic"/>
                <a:ea typeface="Century Gothic"/>
                <a:cs typeface="Century Gothic"/>
                <a:sym typeface="Century Gothic"/>
              </a:defRPr>
            </a:pPr>
            <a:r>
              <a:rPr dirty="0"/>
              <a:t>(2) The </a:t>
            </a:r>
            <a:r>
              <a:rPr i="1" dirty="0"/>
              <a:t>eligible period</a:t>
            </a:r>
            <a:r>
              <a:rPr dirty="0"/>
              <a:t> is the period of 2 years after the person first held a restricted practising certificate.  </a:t>
            </a:r>
          </a:p>
          <a:p>
            <a:pPr lvl="2">
              <a:defRPr sz="2400">
                <a:latin typeface="Century Gothic"/>
                <a:ea typeface="Century Gothic"/>
                <a:cs typeface="Century Gothic"/>
                <a:sym typeface="Century Gothic"/>
              </a:defRPr>
            </a:pPr>
            <a:r>
              <a:rPr dirty="0"/>
              <a:t>(3) - (9) Can apply once for extension of up to 2 years. Can ask AAT to review MARA decision </a:t>
            </a:r>
          </a:p>
        </p:txBody>
      </p:sp>
      <p:sp>
        <p:nvSpPr>
          <p:cNvPr id="246" name="TextBox 2"/>
          <p:cNvSpPr txBox="1"/>
          <p:nvPr/>
        </p:nvSpPr>
        <p:spPr>
          <a:xfrm>
            <a:off x="6332316" y="6389806"/>
            <a:ext cx="5531320"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r>
              <a:rPr sz="1600" dirty="0"/>
              <a:t>Migration Amendment (Regulation of Migration Agents) Bill </a:t>
            </a:r>
            <a:r>
              <a:rPr sz="1600" dirty="0" smtClean="0"/>
              <a:t>2018</a:t>
            </a:r>
            <a:endParaRPr sz="1600" dirty="0"/>
          </a:p>
        </p:txBody>
      </p:sp>
      <p:grpSp>
        <p:nvGrpSpPr>
          <p:cNvPr id="249" name="Round Diagonal Corner Rectangle 4"/>
          <p:cNvGrpSpPr/>
          <p:nvPr/>
        </p:nvGrpSpPr>
        <p:grpSpPr>
          <a:xfrm>
            <a:off x="106433" y="342094"/>
            <a:ext cx="9485493" cy="1090208"/>
            <a:chOff x="53219" y="101742"/>
            <a:chExt cx="9485492" cy="1090207"/>
          </a:xfrm>
        </p:grpSpPr>
        <p:sp>
          <p:nvSpPr>
            <p:cNvPr id="247" name="Shape"/>
            <p:cNvSpPr/>
            <p:nvPr/>
          </p:nvSpPr>
          <p:spPr>
            <a:xfrm>
              <a:off x="581383" y="101742"/>
              <a:ext cx="8957329" cy="1090208"/>
            </a:xfrm>
            <a:custGeom>
              <a:avLst/>
              <a:gdLst/>
              <a:ahLst/>
              <a:cxnLst>
                <a:cxn ang="0">
                  <a:pos x="wd2" y="hd2"/>
                </a:cxn>
                <a:cxn ang="5400000">
                  <a:pos x="wd2" y="hd2"/>
                </a:cxn>
                <a:cxn ang="10800000">
                  <a:pos x="wd2" y="hd2"/>
                </a:cxn>
                <a:cxn ang="16200000">
                  <a:pos x="wd2" y="hd2"/>
                </a:cxn>
              </a:cxnLst>
              <a:rect l="0" t="0" r="r" b="b"/>
              <a:pathLst>
                <a:path w="21600" h="21600" extrusionOk="0">
                  <a:moveTo>
                    <a:pt x="517" y="0"/>
                  </a:moveTo>
                  <a:lnTo>
                    <a:pt x="21600" y="0"/>
                  </a:lnTo>
                  <a:lnTo>
                    <a:pt x="21600" y="18000"/>
                  </a:lnTo>
                  <a:cubicBezTo>
                    <a:pt x="21600" y="19988"/>
                    <a:pt x="21368" y="21600"/>
                    <a:pt x="21083" y="21600"/>
                  </a:cubicBezTo>
                  <a:lnTo>
                    <a:pt x="0" y="21600"/>
                  </a:lnTo>
                  <a:lnTo>
                    <a:pt x="0" y="3600"/>
                  </a:lnTo>
                  <a:cubicBezTo>
                    <a:pt x="0" y="1612"/>
                    <a:pt x="232" y="0"/>
                    <a:pt x="517"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248" name="New -  Legal practitioners registration"/>
            <p:cNvSpPr txBox="1"/>
            <p:nvPr/>
          </p:nvSpPr>
          <p:spPr>
            <a:xfrm>
              <a:off x="53219" y="245691"/>
              <a:ext cx="7478906" cy="59882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lvl1pPr algn="ctr">
                <a:defRPr sz="2800">
                  <a:solidFill>
                    <a:srgbClr val="FFFFFF"/>
                  </a:solidFill>
                  <a:latin typeface="Century Gothic"/>
                  <a:ea typeface="Century Gothic"/>
                  <a:cs typeface="Century Gothic"/>
                  <a:sym typeface="Century Gothic"/>
                </a:defRPr>
              </a:lvl1pPr>
            </a:lstStyle>
            <a:p>
              <a:r>
                <a:t>       New -  Legal practitioners registration  </a:t>
              </a:r>
            </a:p>
          </p:txBody>
        </p:sp>
      </p:grpSp>
      <p:pic>
        <p:nvPicPr>
          <p:cNvPr id="250" name="Picture 1" descr="Picture 1"/>
          <p:cNvPicPr>
            <a:picLocks noChangeAspect="1"/>
          </p:cNvPicPr>
          <p:nvPr/>
        </p:nvPicPr>
        <p:blipFill>
          <a:blip r:embed="rId2">
            <a:extLst/>
          </a:blip>
          <a:stretch>
            <a:fillRect/>
          </a:stretch>
        </p:blipFill>
        <p:spPr>
          <a:xfrm>
            <a:off x="10599870" y="35001"/>
            <a:ext cx="1596088" cy="1596087"/>
          </a:xfrm>
          <a:prstGeom prst="rect">
            <a:avLst/>
          </a:prstGeom>
          <a:ln w="12700">
            <a:miter lim="400000"/>
          </a:ln>
        </p:spPr>
      </p:pic>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Rectangle 1"/>
          <p:cNvSpPr txBox="1"/>
          <p:nvPr/>
        </p:nvSpPr>
        <p:spPr>
          <a:xfrm>
            <a:off x="682171" y="6077927"/>
            <a:ext cx="11466284" cy="5232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1400">
                <a:solidFill>
                  <a:srgbClr val="222222"/>
                </a:solidFill>
                <a:latin typeface="Century Gothic"/>
                <a:ea typeface="Century Gothic"/>
                <a:cs typeface="Century Gothic"/>
                <a:sym typeface="Century Gothic"/>
              </a:defRPr>
            </a:pPr>
            <a:r>
              <a:rPr dirty="0"/>
              <a:t>MORE DETAILS:</a:t>
            </a:r>
          </a:p>
          <a:p>
            <a:pPr>
              <a:defRPr sz="1400">
                <a:solidFill>
                  <a:srgbClr val="222222"/>
                </a:solidFill>
                <a:latin typeface="Century Gothic"/>
                <a:ea typeface="Century Gothic"/>
                <a:cs typeface="Century Gothic"/>
                <a:sym typeface="Century Gothic"/>
              </a:defRPr>
            </a:pPr>
            <a:r>
              <a:rPr dirty="0"/>
              <a:t>www.qls.com.au/For_the_profession/Professional_development/Practice_management_course</a:t>
            </a:r>
          </a:p>
        </p:txBody>
      </p:sp>
      <p:grpSp>
        <p:nvGrpSpPr>
          <p:cNvPr id="323" name="Round Diagonal Corner Rectangle 3"/>
          <p:cNvGrpSpPr/>
          <p:nvPr/>
        </p:nvGrpSpPr>
        <p:grpSpPr>
          <a:xfrm>
            <a:off x="682171" y="205860"/>
            <a:ext cx="7678060" cy="1815880"/>
            <a:chOff x="-1" y="-326803"/>
            <a:chExt cx="7678058" cy="1815877"/>
          </a:xfrm>
        </p:grpSpPr>
        <p:sp>
          <p:nvSpPr>
            <p:cNvPr id="321" name="Shape"/>
            <p:cNvSpPr/>
            <p:nvPr/>
          </p:nvSpPr>
          <p:spPr>
            <a:xfrm>
              <a:off x="-1" y="-1"/>
              <a:ext cx="7678058" cy="1162273"/>
            </a:xfrm>
            <a:custGeom>
              <a:avLst/>
              <a:gdLst/>
              <a:ahLst/>
              <a:cxnLst>
                <a:cxn ang="0">
                  <a:pos x="wd2" y="hd2"/>
                </a:cxn>
                <a:cxn ang="5400000">
                  <a:pos x="wd2" y="hd2"/>
                </a:cxn>
                <a:cxn ang="10800000">
                  <a:pos x="wd2" y="hd2"/>
                </a:cxn>
                <a:cxn ang="16200000">
                  <a:pos x="wd2" y="hd2"/>
                </a:cxn>
              </a:cxnLst>
              <a:rect l="0" t="0" r="r" b="b"/>
              <a:pathLst>
                <a:path w="21600" h="21600" extrusionOk="0">
                  <a:moveTo>
                    <a:pt x="545" y="0"/>
                  </a:moveTo>
                  <a:lnTo>
                    <a:pt x="21600" y="0"/>
                  </a:lnTo>
                  <a:lnTo>
                    <a:pt x="21600" y="18000"/>
                  </a:lnTo>
                  <a:cubicBezTo>
                    <a:pt x="21600" y="19988"/>
                    <a:pt x="21356" y="21600"/>
                    <a:pt x="21055" y="21600"/>
                  </a:cubicBezTo>
                  <a:lnTo>
                    <a:pt x="0" y="21600"/>
                  </a:lnTo>
                  <a:lnTo>
                    <a:pt x="0" y="3600"/>
                  </a:lnTo>
                  <a:cubicBezTo>
                    <a:pt x="0" y="1612"/>
                    <a:pt x="244" y="0"/>
                    <a:pt x="545"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800">
                  <a:solidFill>
                    <a:srgbClr val="FFFFFF"/>
                  </a:solidFill>
                  <a:latin typeface="Century Gothic"/>
                  <a:ea typeface="Century Gothic"/>
                  <a:cs typeface="Century Gothic"/>
                  <a:sym typeface="Century Gothic"/>
                </a:defRPr>
              </a:pPr>
              <a:endParaRPr/>
            </a:p>
          </p:txBody>
        </p:sp>
        <p:sp>
          <p:nvSpPr>
            <p:cNvPr id="322" name="Principal Solicitor or Sole Practitioner"/>
            <p:cNvSpPr txBox="1"/>
            <p:nvPr/>
          </p:nvSpPr>
          <p:spPr>
            <a:xfrm>
              <a:off x="56736" y="-326803"/>
              <a:ext cx="7564584" cy="181587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p>
              <a:pPr>
                <a:defRPr sz="2800">
                  <a:solidFill>
                    <a:srgbClr val="FFFFFF"/>
                  </a:solidFill>
                  <a:latin typeface="Century Gothic"/>
                  <a:ea typeface="Century Gothic"/>
                  <a:cs typeface="Century Gothic"/>
                  <a:sym typeface="Century Gothic"/>
                </a:defRPr>
              </a:pPr>
              <a:endParaRPr lang="en-US" dirty="0" smtClean="0"/>
            </a:p>
            <a:p>
              <a:pPr>
                <a:defRPr sz="2800">
                  <a:solidFill>
                    <a:srgbClr val="FFFFFF"/>
                  </a:solidFill>
                  <a:latin typeface="Century Gothic"/>
                  <a:ea typeface="Century Gothic"/>
                  <a:cs typeface="Century Gothic"/>
                  <a:sym typeface="Century Gothic"/>
                </a:defRPr>
              </a:pPr>
              <a:r>
                <a:rPr dirty="0" smtClean="0"/>
                <a:t>Principal </a:t>
              </a:r>
              <a:r>
                <a:rPr dirty="0"/>
                <a:t>Solicitor </a:t>
              </a:r>
              <a:r>
                <a:rPr lang="en-US" dirty="0" smtClean="0"/>
                <a:t>/</a:t>
              </a:r>
              <a:r>
                <a:rPr dirty="0" smtClean="0"/>
                <a:t> </a:t>
              </a:r>
              <a:r>
                <a:rPr dirty="0"/>
                <a:t>Sole </a:t>
              </a:r>
              <a:r>
                <a:rPr dirty="0" smtClean="0"/>
                <a:t>Practitioner</a:t>
              </a:r>
              <a:r>
                <a:rPr lang="en-US" dirty="0" smtClean="0"/>
                <a:t> requirements</a:t>
              </a:r>
              <a:r>
                <a:rPr dirty="0" smtClean="0"/>
                <a:t>   </a:t>
              </a:r>
              <a:r>
                <a:rPr dirty="0"/>
                <a:t/>
              </a:r>
              <a:br>
                <a:rPr dirty="0"/>
              </a:br>
              <a:endParaRPr dirty="0"/>
            </a:p>
          </p:txBody>
        </p:sp>
      </p:grpSp>
      <p:sp>
        <p:nvSpPr>
          <p:cNvPr id="324" name="TextBox 4"/>
          <p:cNvSpPr txBox="1"/>
          <p:nvPr/>
        </p:nvSpPr>
        <p:spPr>
          <a:xfrm>
            <a:off x="943429" y="2001270"/>
            <a:ext cx="8964613" cy="37856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a:latin typeface="Century Gothic"/>
                <a:ea typeface="Century Gothic"/>
                <a:cs typeface="Century Gothic"/>
                <a:sym typeface="Century Gothic"/>
              </a:defRPr>
            </a:pPr>
            <a:r>
              <a:rPr sz="2400" dirty="0">
                <a:uFill>
                  <a:solidFill>
                    <a:srgbClr val="5B666D"/>
                  </a:solidFill>
                </a:uFill>
              </a:rPr>
              <a:t>A person who wishes to practice as a principal of a firm or a sole practitioner must </a:t>
            </a:r>
            <a:r>
              <a:rPr lang="en-AU" sz="2400" dirty="0" smtClean="0">
                <a:uFill>
                  <a:solidFill>
                    <a:srgbClr val="5B666D"/>
                  </a:solidFill>
                </a:uFill>
              </a:rPr>
              <a:t>have </a:t>
            </a:r>
            <a:r>
              <a:rPr lang="en-AU" sz="2400" dirty="0">
                <a:uFill>
                  <a:solidFill>
                    <a:srgbClr val="5B666D"/>
                  </a:solidFill>
                </a:uFill>
              </a:rPr>
              <a:t>an unrestricted </a:t>
            </a:r>
            <a:r>
              <a:rPr lang="en-AU" sz="2400" dirty="0" smtClean="0">
                <a:uFill>
                  <a:solidFill>
                    <a:srgbClr val="5B666D"/>
                  </a:solidFill>
                </a:uFill>
              </a:rPr>
              <a:t>certificate  and </a:t>
            </a:r>
            <a:r>
              <a:rPr sz="2400" dirty="0" smtClean="0">
                <a:uFill>
                  <a:solidFill>
                    <a:srgbClr val="5B666D"/>
                  </a:solidFill>
                </a:uFill>
              </a:rPr>
              <a:t>complete </a:t>
            </a:r>
            <a:r>
              <a:rPr sz="2400" dirty="0">
                <a:uFill>
                  <a:solidFill>
                    <a:srgbClr val="5B666D"/>
                  </a:solidFill>
                </a:uFill>
              </a:rPr>
              <a:t>additional training in practice management </a:t>
            </a:r>
            <a:endParaRPr lang="en-US" sz="2400" dirty="0" smtClean="0">
              <a:uFill>
                <a:solidFill>
                  <a:srgbClr val="5B666D"/>
                </a:solidFill>
              </a:uFill>
            </a:endParaRPr>
          </a:p>
          <a:p>
            <a:pPr>
              <a:defRPr>
                <a:latin typeface="Century Gothic"/>
                <a:ea typeface="Century Gothic"/>
                <a:cs typeface="Century Gothic"/>
                <a:sym typeface="Century Gothic"/>
              </a:defRPr>
            </a:pPr>
            <a:endParaRPr lang="en-US" sz="2400" dirty="0">
              <a:uFill>
                <a:solidFill>
                  <a:srgbClr val="5B666D"/>
                </a:solidFill>
              </a:uFill>
            </a:endParaRPr>
          </a:p>
          <a:p>
            <a:pPr>
              <a:defRPr>
                <a:latin typeface="Century Gothic"/>
                <a:ea typeface="Century Gothic"/>
                <a:cs typeface="Century Gothic"/>
                <a:sym typeface="Century Gothic"/>
              </a:defRPr>
            </a:pPr>
            <a:r>
              <a:rPr sz="2400" dirty="0" smtClean="0"/>
              <a:t>Queensland </a:t>
            </a:r>
            <a:r>
              <a:rPr sz="2400" dirty="0"/>
              <a:t>Law </a:t>
            </a:r>
            <a:r>
              <a:rPr sz="2400" dirty="0" smtClean="0"/>
              <a:t>Society</a:t>
            </a:r>
            <a:r>
              <a:rPr lang="en-US" sz="2400" dirty="0" smtClean="0"/>
              <a:t> </a:t>
            </a:r>
            <a:r>
              <a:rPr sz="2400" dirty="0" smtClean="0"/>
              <a:t>Practice </a:t>
            </a:r>
            <a:r>
              <a:rPr sz="2400" dirty="0"/>
              <a:t>Management Course </a:t>
            </a:r>
          </a:p>
          <a:p>
            <a:pPr marL="285750" indent="-285750">
              <a:buSzPct val="100000"/>
              <a:buFont typeface="Arial"/>
              <a:buChar char="•"/>
              <a:defRPr>
                <a:latin typeface="Century Gothic"/>
                <a:ea typeface="Century Gothic"/>
                <a:cs typeface="Century Gothic"/>
                <a:sym typeface="Century Gothic"/>
              </a:defRPr>
            </a:pPr>
            <a:r>
              <a:rPr sz="2400" dirty="0"/>
              <a:t>Three day, face-to-face course</a:t>
            </a:r>
          </a:p>
          <a:p>
            <a:pPr marL="285750" indent="-285750">
              <a:buSzPct val="100000"/>
              <a:buFont typeface="Arial"/>
              <a:buChar char="•"/>
              <a:defRPr>
                <a:latin typeface="Century Gothic"/>
                <a:ea typeface="Century Gothic"/>
                <a:cs typeface="Century Gothic"/>
                <a:sym typeface="Century Gothic"/>
              </a:defRPr>
            </a:pPr>
            <a:r>
              <a:rPr sz="2400" dirty="0"/>
              <a:t>develop the essential managerial skills and expert knowledge to manage a legal practice. </a:t>
            </a:r>
          </a:p>
          <a:p>
            <a:pPr>
              <a:buFont typeface="Arial"/>
              <a:defRPr>
                <a:latin typeface="Century Gothic"/>
                <a:ea typeface="Century Gothic"/>
                <a:cs typeface="Century Gothic"/>
                <a:sym typeface="Century Gothic"/>
              </a:defRPr>
            </a:pPr>
            <a:endParaRPr sz="2400" dirty="0"/>
          </a:p>
          <a:p>
            <a:pPr>
              <a:buFont typeface="Arial"/>
              <a:defRPr>
                <a:latin typeface="Century Gothic"/>
                <a:ea typeface="Century Gothic"/>
                <a:cs typeface="Century Gothic"/>
                <a:sym typeface="Century Gothic"/>
              </a:defRPr>
            </a:pPr>
            <a:r>
              <a:rPr sz="2400" dirty="0" smtClean="0"/>
              <a:t>Professional </a:t>
            </a:r>
            <a:r>
              <a:rPr sz="2400" dirty="0"/>
              <a:t>Indemnity Insurance</a:t>
            </a:r>
          </a:p>
        </p:txBody>
      </p:sp>
      <p:sp>
        <p:nvSpPr>
          <p:cNvPr id="325" name="Rectangle 5"/>
          <p:cNvSpPr txBox="1"/>
          <p:nvPr/>
        </p:nvSpPr>
        <p:spPr>
          <a:xfrm>
            <a:off x="738908" y="6522841"/>
            <a:ext cx="10856686" cy="3073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400">
                <a:solidFill>
                  <a:srgbClr val="222222"/>
                </a:solidFill>
                <a:latin typeface="Century Gothic"/>
                <a:ea typeface="Century Gothic"/>
                <a:cs typeface="Century Gothic"/>
                <a:sym typeface="Century Gothic"/>
              </a:defRPr>
            </a:lvl1pPr>
          </a:lstStyle>
          <a:p>
            <a:r>
              <a:rPr dirty="0"/>
              <a:t>www.qls.com.au/For_the_profession/Practice_support/Schemes_services/Professional_Indemnity_Insurance</a:t>
            </a:r>
          </a:p>
        </p:txBody>
      </p:sp>
      <p:pic>
        <p:nvPicPr>
          <p:cNvPr id="326" name="Picture 1" descr="Picture 1"/>
          <p:cNvPicPr>
            <a:picLocks noChangeAspect="1"/>
          </p:cNvPicPr>
          <p:nvPr/>
        </p:nvPicPr>
        <p:blipFill>
          <a:blip r:embed="rId2">
            <a:extLst/>
          </a:blip>
          <a:stretch>
            <a:fillRect/>
          </a:stretch>
        </p:blipFill>
        <p:spPr>
          <a:xfrm>
            <a:off x="10599870" y="35001"/>
            <a:ext cx="1596088" cy="1596087"/>
          </a:xfrm>
          <a:prstGeom prst="rect">
            <a:avLst/>
          </a:prstGeom>
          <a:ln w="12700">
            <a:miter lim="400000"/>
          </a:ln>
        </p:spPr>
      </p:pic>
    </p:spTree>
    <p:extLst>
      <p:ext uri="{BB962C8B-B14F-4D97-AF65-F5344CB8AC3E}">
        <p14:creationId xmlns:p14="http://schemas.microsoft.com/office/powerpoint/2010/main" val="2387782516"/>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 name="Rectangle 1"/>
          <p:cNvSpPr txBox="1"/>
          <p:nvPr/>
        </p:nvSpPr>
        <p:spPr>
          <a:xfrm>
            <a:off x="639243" y="2146025"/>
            <a:ext cx="11097318" cy="45243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sz="1600" b="1"/>
            </a:pPr>
            <a:r>
              <a:rPr sz="2400" dirty="0">
                <a:latin typeface="Century Gothic" panose="020B0502020202020204" pitchFamily="34" charset="0"/>
              </a:rPr>
              <a:t>LEGAL PROFESSION ACT </a:t>
            </a:r>
            <a:r>
              <a:rPr sz="2400" dirty="0" smtClean="0">
                <a:latin typeface="Century Gothic" panose="020B0502020202020204" pitchFamily="34" charset="0"/>
              </a:rPr>
              <a:t>2007</a:t>
            </a:r>
            <a:endParaRPr sz="2400" dirty="0">
              <a:latin typeface="Century Gothic" panose="020B0502020202020204" pitchFamily="34" charset="0"/>
            </a:endParaRPr>
          </a:p>
          <a:p>
            <a:pPr>
              <a:defRPr sz="1600"/>
            </a:pPr>
            <a:r>
              <a:rPr lang="en-AU" sz="2400" b="1" dirty="0" smtClean="0">
                <a:latin typeface="Century Gothic" panose="020B0502020202020204" pitchFamily="34" charset="0"/>
              </a:rPr>
              <a:t>s. 56 </a:t>
            </a:r>
            <a:r>
              <a:rPr lang="en-AU" sz="2400" b="1" dirty="0">
                <a:latin typeface="Century Gothic" panose="020B0502020202020204" pitchFamily="34" charset="0"/>
              </a:rPr>
              <a:t>Statutory condition regarding practice as solicitor</a:t>
            </a:r>
            <a:endParaRPr lang="en-AU" sz="2400" dirty="0">
              <a:latin typeface="Century Gothic" panose="020B0502020202020204" pitchFamily="34" charset="0"/>
            </a:endParaRPr>
          </a:p>
          <a:p>
            <a:pPr>
              <a:defRPr sz="1600"/>
            </a:pPr>
            <a:endParaRPr lang="en-US" sz="2400" dirty="0" smtClean="0">
              <a:latin typeface="Century Gothic" panose="020B0502020202020204" pitchFamily="34" charset="0"/>
            </a:endParaRPr>
          </a:p>
          <a:p>
            <a:pPr>
              <a:defRPr sz="1600"/>
            </a:pPr>
            <a:r>
              <a:rPr sz="2400" dirty="0" smtClean="0">
                <a:latin typeface="Century Gothic" panose="020B0502020202020204" pitchFamily="34" charset="0"/>
              </a:rPr>
              <a:t>(</a:t>
            </a:r>
            <a:r>
              <a:rPr sz="2400" dirty="0">
                <a:latin typeface="Century Gothic" panose="020B0502020202020204" pitchFamily="34" charset="0"/>
              </a:rPr>
              <a:t>3) The law society may exempt a person or class of persons from the requirement for supervised legal practice under </a:t>
            </a:r>
            <a:r>
              <a:rPr sz="2400" i="1" dirty="0">
                <a:latin typeface="Century Gothic" panose="020B0502020202020204" pitchFamily="34" charset="0"/>
              </a:rPr>
              <a:t>subsection (1) </a:t>
            </a:r>
            <a:r>
              <a:rPr sz="2400" dirty="0">
                <a:latin typeface="Century Gothic" panose="020B0502020202020204" pitchFamily="34" charset="0"/>
              </a:rPr>
              <a:t>or may reduce a period </a:t>
            </a:r>
            <a:r>
              <a:rPr lang="en-US" sz="2400" dirty="0" smtClean="0">
                <a:latin typeface="Century Gothic" panose="020B0502020202020204" pitchFamily="34" charset="0"/>
              </a:rPr>
              <a:t>…</a:t>
            </a:r>
            <a:r>
              <a:rPr sz="2400" dirty="0" smtClean="0">
                <a:latin typeface="Century Gothic" panose="020B0502020202020204" pitchFamily="34" charset="0"/>
              </a:rPr>
              <a:t> </a:t>
            </a:r>
            <a:r>
              <a:rPr sz="2400" dirty="0">
                <a:latin typeface="Century Gothic" panose="020B0502020202020204" pitchFamily="34" charset="0"/>
              </a:rPr>
              <a:t>if satisfied the person or persons do not need to be supervised or need to be supervised only for a shorter period, having regard to</a:t>
            </a:r>
            <a:r>
              <a:rPr sz="2400" dirty="0" smtClean="0">
                <a:latin typeface="Century Gothic" panose="020B0502020202020204" pitchFamily="34" charset="0"/>
              </a:rPr>
              <a:t>—</a:t>
            </a:r>
            <a:endParaRPr lang="en-US" sz="2400" dirty="0" smtClean="0">
              <a:latin typeface="Century Gothic" panose="020B0502020202020204" pitchFamily="34" charset="0"/>
            </a:endParaRPr>
          </a:p>
          <a:p>
            <a:pPr lvl="1">
              <a:defRPr sz="1600"/>
            </a:pPr>
            <a:r>
              <a:rPr sz="2400" dirty="0" smtClean="0">
                <a:latin typeface="Century Gothic" panose="020B0502020202020204" pitchFamily="34" charset="0"/>
              </a:rPr>
              <a:t>(</a:t>
            </a:r>
            <a:r>
              <a:rPr sz="2400" dirty="0">
                <a:latin typeface="Century Gothic" panose="020B0502020202020204" pitchFamily="34" charset="0"/>
              </a:rPr>
              <a:t>a) </a:t>
            </a:r>
            <a:r>
              <a:rPr lang="en-US" sz="2400" dirty="0">
                <a:latin typeface="Century Gothic" panose="020B0502020202020204" pitchFamily="34" charset="0"/>
              </a:rPr>
              <a:t>a</a:t>
            </a:r>
            <a:r>
              <a:rPr lang="en-US" sz="2400" dirty="0" smtClean="0">
                <a:latin typeface="Century Gothic" panose="020B0502020202020204" pitchFamily="34" charset="0"/>
              </a:rPr>
              <a:t>nd (b) …. </a:t>
            </a:r>
            <a:r>
              <a:rPr sz="2400" dirty="0" smtClean="0">
                <a:latin typeface="Century Gothic" panose="020B0502020202020204" pitchFamily="34" charset="0"/>
              </a:rPr>
              <a:t>the </a:t>
            </a:r>
            <a:r>
              <a:rPr sz="2400" dirty="0">
                <a:latin typeface="Century Gothic" panose="020B0502020202020204" pitchFamily="34" charset="0"/>
              </a:rPr>
              <a:t>length and nature of any legal practice previously engaged in by the person </a:t>
            </a:r>
            <a:r>
              <a:rPr lang="en-US" sz="2400" dirty="0" smtClean="0">
                <a:latin typeface="Century Gothic" panose="020B0502020202020204" pitchFamily="34" charset="0"/>
              </a:rPr>
              <a:t>or supervisors</a:t>
            </a:r>
            <a:endParaRPr sz="2400" dirty="0">
              <a:latin typeface="Century Gothic" panose="020B0502020202020204" pitchFamily="34" charset="0"/>
            </a:endParaRPr>
          </a:p>
          <a:p>
            <a:pPr>
              <a:defRPr sz="1600"/>
            </a:pPr>
            <a:r>
              <a:rPr sz="2400" dirty="0">
                <a:latin typeface="Century Gothic" panose="020B0502020202020204" pitchFamily="34" charset="0"/>
              </a:rPr>
              <a:t/>
            </a:r>
            <a:br>
              <a:rPr sz="2400" dirty="0">
                <a:latin typeface="Century Gothic" panose="020B0502020202020204" pitchFamily="34" charset="0"/>
              </a:rPr>
            </a:br>
            <a:endParaRPr sz="2400" dirty="0">
              <a:latin typeface="Century Gothic" panose="020B0502020202020204" pitchFamily="34" charset="0"/>
            </a:endParaRPr>
          </a:p>
        </p:txBody>
      </p:sp>
      <p:grpSp>
        <p:nvGrpSpPr>
          <p:cNvPr id="4" name="Round Diagonal Corner Rectangle 4"/>
          <p:cNvGrpSpPr/>
          <p:nvPr/>
        </p:nvGrpSpPr>
        <p:grpSpPr>
          <a:xfrm>
            <a:off x="347955" y="330649"/>
            <a:ext cx="9357519" cy="1510594"/>
            <a:chOff x="-1" y="-1"/>
            <a:chExt cx="9357517" cy="1510593"/>
          </a:xfrm>
        </p:grpSpPr>
        <p:sp>
          <p:nvSpPr>
            <p:cNvPr id="5" name="Shape"/>
            <p:cNvSpPr/>
            <p:nvPr/>
          </p:nvSpPr>
          <p:spPr>
            <a:xfrm>
              <a:off x="-1" y="-1"/>
              <a:ext cx="9135983" cy="1510593"/>
            </a:xfrm>
            <a:custGeom>
              <a:avLst/>
              <a:gdLst/>
              <a:ahLst/>
              <a:cxnLst>
                <a:cxn ang="0">
                  <a:pos x="wd2" y="hd2"/>
                </a:cxn>
                <a:cxn ang="5400000">
                  <a:pos x="wd2" y="hd2"/>
                </a:cxn>
                <a:cxn ang="10800000">
                  <a:pos x="wd2" y="hd2"/>
                </a:cxn>
                <a:cxn ang="16200000">
                  <a:pos x="wd2" y="hd2"/>
                </a:cxn>
              </a:cxnLst>
              <a:rect l="0" t="0" r="r" b="b"/>
              <a:pathLst>
                <a:path w="21600" h="21600" extrusionOk="0">
                  <a:moveTo>
                    <a:pt x="595" y="0"/>
                  </a:moveTo>
                  <a:lnTo>
                    <a:pt x="21600" y="0"/>
                  </a:lnTo>
                  <a:lnTo>
                    <a:pt x="21600" y="18000"/>
                  </a:lnTo>
                  <a:cubicBezTo>
                    <a:pt x="21600" y="19988"/>
                    <a:pt x="21333" y="21600"/>
                    <a:pt x="21005" y="21600"/>
                  </a:cubicBezTo>
                  <a:lnTo>
                    <a:pt x="0" y="21600"/>
                  </a:lnTo>
                  <a:lnTo>
                    <a:pt x="0" y="3600"/>
                  </a:lnTo>
                  <a:cubicBezTo>
                    <a:pt x="0" y="1612"/>
                    <a:pt x="267" y="0"/>
                    <a:pt x="595"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6" name="How does someone who is not a Legal Practitioner become a registered Migration Agent?"/>
            <p:cNvSpPr txBox="1"/>
            <p:nvPr/>
          </p:nvSpPr>
          <p:spPr>
            <a:xfrm>
              <a:off x="73740" y="646078"/>
              <a:ext cx="9283776" cy="52321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defRPr sz="2400">
                  <a:solidFill>
                    <a:srgbClr val="FFFFFF"/>
                  </a:solidFill>
                  <a:latin typeface="Century Gothic"/>
                  <a:ea typeface="Century Gothic"/>
                  <a:cs typeface="Century Gothic"/>
                  <a:sym typeface="Century Gothic"/>
                </a:defRPr>
              </a:lvl1pPr>
            </a:lstStyle>
            <a:p>
              <a:r>
                <a:rPr lang="en-US" sz="2800" dirty="0" smtClean="0"/>
                <a:t>Lesser supervision period?</a:t>
              </a:r>
              <a:endParaRPr sz="2800" dirty="0"/>
            </a:p>
          </p:txBody>
        </p:sp>
      </p:grpSp>
    </p:spTree>
    <p:extLst>
      <p:ext uri="{BB962C8B-B14F-4D97-AF65-F5344CB8AC3E}">
        <p14:creationId xmlns:p14="http://schemas.microsoft.com/office/powerpoint/2010/main" val="4130887876"/>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TextBox 1"/>
          <p:cNvSpPr txBox="1"/>
          <p:nvPr/>
        </p:nvSpPr>
        <p:spPr>
          <a:xfrm>
            <a:off x="1460500" y="1941284"/>
            <a:ext cx="10160000" cy="49141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defTabSz="457200">
              <a:lnSpc>
                <a:spcPct val="110000"/>
              </a:lnSpc>
              <a:spcBef>
                <a:spcPts val="800"/>
              </a:spcBef>
              <a:defRPr sz="2400">
                <a:uFill>
                  <a:solidFill>
                    <a:srgbClr val="000000"/>
                  </a:solidFill>
                </a:uFill>
                <a:latin typeface="Century Gothic"/>
                <a:ea typeface="Century Gothic"/>
                <a:cs typeface="Century Gothic"/>
                <a:sym typeface="Century Gothic"/>
              </a:defRPr>
            </a:pPr>
            <a:r>
              <a:rPr lang="en-AU" b="1" dirty="0"/>
              <a:t>s.302A</a:t>
            </a:r>
          </a:p>
          <a:p>
            <a:pPr defTabSz="457200">
              <a:lnSpc>
                <a:spcPct val="110000"/>
              </a:lnSpc>
              <a:spcBef>
                <a:spcPts val="800"/>
              </a:spcBef>
              <a:defRPr sz="2400">
                <a:uFill>
                  <a:solidFill>
                    <a:srgbClr val="000000"/>
                  </a:solidFill>
                </a:uFill>
                <a:latin typeface="Century Gothic"/>
                <a:ea typeface="Century Gothic"/>
                <a:cs typeface="Century Gothic"/>
                <a:sym typeface="Century Gothic"/>
              </a:defRPr>
            </a:pPr>
            <a:r>
              <a:rPr lang="en-AU" dirty="0"/>
              <a:t>MARA must cancel the registration of an agent who is, or has become, an unrestricted legal practitioner, or who is a restricted legal practitioner who is not eligible, or is no longer </a:t>
            </a:r>
            <a:r>
              <a:rPr lang="en-AU" dirty="0" smtClean="0"/>
              <a:t>eligible.</a:t>
            </a:r>
          </a:p>
          <a:p>
            <a:pPr defTabSz="457200">
              <a:lnSpc>
                <a:spcPct val="110000"/>
              </a:lnSpc>
              <a:spcBef>
                <a:spcPts val="800"/>
              </a:spcBef>
              <a:defRPr sz="2400">
                <a:uFill>
                  <a:solidFill>
                    <a:srgbClr val="000000"/>
                  </a:solidFill>
                </a:uFill>
                <a:latin typeface="Century Gothic"/>
                <a:ea typeface="Century Gothic"/>
                <a:cs typeface="Century Gothic"/>
                <a:sym typeface="Century Gothic"/>
              </a:defRPr>
            </a:pPr>
            <a:endParaRPr lang="en-AU" dirty="0"/>
          </a:p>
          <a:p>
            <a:pPr>
              <a:defRPr sz="2400">
                <a:latin typeface="Century Gothic"/>
                <a:ea typeface="Century Gothic"/>
                <a:cs typeface="Century Gothic"/>
                <a:sym typeface="Century Gothic"/>
              </a:defRPr>
            </a:pPr>
            <a:r>
              <a:rPr b="1" dirty="0" smtClean="0"/>
              <a:t>s.312</a:t>
            </a:r>
            <a:r>
              <a:rPr lang="en-US" b="1" dirty="0" smtClean="0"/>
              <a:t> () and (5)</a:t>
            </a:r>
            <a:endParaRPr b="1" dirty="0"/>
          </a:p>
          <a:p>
            <a:pPr>
              <a:defRPr sz="2400">
                <a:latin typeface="Century Gothic"/>
                <a:ea typeface="Century Gothic"/>
                <a:cs typeface="Century Gothic"/>
                <a:sym typeface="Century Gothic"/>
              </a:defRPr>
            </a:pPr>
            <a:r>
              <a:rPr dirty="0"/>
              <a:t>A registered migration agent must notify the Migration Agents Registration Authority within 28 days after becoming a restricted legal practitioner or an unrestricted legal </a:t>
            </a:r>
            <a:r>
              <a:rPr dirty="0" smtClean="0"/>
              <a:t>practitioner</a:t>
            </a:r>
            <a:endParaRPr lang="en-US" dirty="0" smtClean="0"/>
          </a:p>
          <a:p>
            <a:pPr>
              <a:defRPr sz="2400">
                <a:latin typeface="Century Gothic"/>
                <a:ea typeface="Century Gothic"/>
                <a:cs typeface="Century Gothic"/>
                <a:sym typeface="Century Gothic"/>
              </a:defRPr>
            </a:pPr>
            <a:endParaRPr lang="en-US" dirty="0" smtClean="0"/>
          </a:p>
          <a:p>
            <a:pPr>
              <a:defRPr sz="2400">
                <a:latin typeface="Century Gothic"/>
                <a:ea typeface="Century Gothic"/>
                <a:cs typeface="Century Gothic"/>
                <a:sym typeface="Century Gothic"/>
              </a:defRPr>
            </a:pPr>
            <a:r>
              <a:rPr lang="en-US" sz="2400" dirty="0">
                <a:sym typeface="Century Gothic"/>
              </a:rPr>
              <a:t>Penalty 100 penalty </a:t>
            </a:r>
            <a:r>
              <a:rPr lang="en-US" sz="2400" dirty="0" smtClean="0">
                <a:sym typeface="Century Gothic"/>
              </a:rPr>
              <a:t>units</a:t>
            </a:r>
            <a:endParaRPr dirty="0"/>
          </a:p>
          <a:p>
            <a:pPr>
              <a:defRPr sz="2400">
                <a:latin typeface="Century Gothic"/>
                <a:ea typeface="Century Gothic"/>
                <a:cs typeface="Century Gothic"/>
                <a:sym typeface="Century Gothic"/>
              </a:defRPr>
            </a:pPr>
            <a:endParaRPr dirty="0"/>
          </a:p>
        </p:txBody>
      </p:sp>
      <p:grpSp>
        <p:nvGrpSpPr>
          <p:cNvPr id="256" name="Round Diagonal Corner Rectangle 4"/>
          <p:cNvGrpSpPr/>
          <p:nvPr/>
        </p:nvGrpSpPr>
        <p:grpSpPr>
          <a:xfrm>
            <a:off x="181383" y="35001"/>
            <a:ext cx="9410544" cy="1397302"/>
            <a:chOff x="128169" y="-205351"/>
            <a:chExt cx="9410543" cy="1397301"/>
          </a:xfrm>
        </p:grpSpPr>
        <p:sp>
          <p:nvSpPr>
            <p:cNvPr id="254" name="Shape"/>
            <p:cNvSpPr/>
            <p:nvPr/>
          </p:nvSpPr>
          <p:spPr>
            <a:xfrm>
              <a:off x="581383" y="101742"/>
              <a:ext cx="8957329" cy="1090208"/>
            </a:xfrm>
            <a:custGeom>
              <a:avLst/>
              <a:gdLst/>
              <a:ahLst/>
              <a:cxnLst>
                <a:cxn ang="0">
                  <a:pos x="wd2" y="hd2"/>
                </a:cxn>
                <a:cxn ang="5400000">
                  <a:pos x="wd2" y="hd2"/>
                </a:cxn>
                <a:cxn ang="10800000">
                  <a:pos x="wd2" y="hd2"/>
                </a:cxn>
                <a:cxn ang="16200000">
                  <a:pos x="wd2" y="hd2"/>
                </a:cxn>
              </a:cxnLst>
              <a:rect l="0" t="0" r="r" b="b"/>
              <a:pathLst>
                <a:path w="21600" h="21600" extrusionOk="0">
                  <a:moveTo>
                    <a:pt x="517" y="0"/>
                  </a:moveTo>
                  <a:lnTo>
                    <a:pt x="21600" y="0"/>
                  </a:lnTo>
                  <a:lnTo>
                    <a:pt x="21600" y="18000"/>
                  </a:lnTo>
                  <a:cubicBezTo>
                    <a:pt x="21600" y="19988"/>
                    <a:pt x="21368" y="21600"/>
                    <a:pt x="21083" y="21600"/>
                  </a:cubicBezTo>
                  <a:lnTo>
                    <a:pt x="0" y="21600"/>
                  </a:lnTo>
                  <a:lnTo>
                    <a:pt x="0" y="3600"/>
                  </a:lnTo>
                  <a:cubicBezTo>
                    <a:pt x="0" y="1612"/>
                    <a:pt x="232" y="0"/>
                    <a:pt x="517"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255" name="If RMA is or becomes  a legal practitioner…"/>
            <p:cNvSpPr txBox="1"/>
            <p:nvPr/>
          </p:nvSpPr>
          <p:spPr>
            <a:xfrm>
              <a:off x="128169" y="-205351"/>
              <a:ext cx="8962276" cy="59882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dirty="0"/>
            </a:p>
            <a:p>
              <a:pPr algn="ctr">
                <a:defRPr sz="2800">
                  <a:solidFill>
                    <a:srgbClr val="FFFFFF"/>
                  </a:solidFill>
                  <a:latin typeface="Century Gothic"/>
                  <a:ea typeface="Century Gothic"/>
                  <a:cs typeface="Century Gothic"/>
                  <a:sym typeface="Century Gothic"/>
                </a:defRPr>
              </a:pPr>
              <a:endParaRPr dirty="0"/>
            </a:p>
            <a:p>
              <a:pPr algn="ctr">
                <a:defRPr sz="2800">
                  <a:solidFill>
                    <a:srgbClr val="FFFFFF"/>
                  </a:solidFill>
                  <a:latin typeface="Century Gothic"/>
                  <a:ea typeface="Century Gothic"/>
                  <a:cs typeface="Century Gothic"/>
                  <a:sym typeface="Century Gothic"/>
                </a:defRPr>
              </a:pPr>
              <a:r>
                <a:rPr lang="en-US" dirty="0" smtClean="0"/>
                <a:t>MARA must cancel. RMA must notify if LP</a:t>
              </a:r>
              <a:endParaRPr dirty="0"/>
            </a:p>
          </p:txBody>
        </p:sp>
      </p:grpSp>
      <p:pic>
        <p:nvPicPr>
          <p:cNvPr id="257" name="Picture 1" descr="Picture 1"/>
          <p:cNvPicPr>
            <a:picLocks noChangeAspect="1"/>
          </p:cNvPicPr>
          <p:nvPr/>
        </p:nvPicPr>
        <p:blipFill>
          <a:blip r:embed="rId2">
            <a:extLst/>
          </a:blip>
          <a:stretch>
            <a:fillRect/>
          </a:stretch>
        </p:blipFill>
        <p:spPr>
          <a:xfrm>
            <a:off x="10599870" y="35001"/>
            <a:ext cx="1596088" cy="1596087"/>
          </a:xfrm>
          <a:prstGeom prst="rect">
            <a:avLst/>
          </a:prstGeom>
          <a:ln w="12700">
            <a:miter lim="400000"/>
          </a:ln>
        </p:spPr>
      </p:pic>
      <p:sp>
        <p:nvSpPr>
          <p:cNvPr id="8" name="TextBox 2"/>
          <p:cNvSpPr txBox="1"/>
          <p:nvPr/>
        </p:nvSpPr>
        <p:spPr>
          <a:xfrm>
            <a:off x="6577715" y="6334620"/>
            <a:ext cx="5531320"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r>
              <a:rPr sz="1600" dirty="0"/>
              <a:t>Migration Amendment (Regulation of Migration Agents) Bill </a:t>
            </a:r>
            <a:r>
              <a:rPr sz="1600" dirty="0" smtClean="0"/>
              <a:t>2018</a:t>
            </a:r>
            <a:endParaRPr sz="1600" dirty="0"/>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3" name="Round Diagonal Corner Rectangle 3"/>
          <p:cNvGrpSpPr/>
          <p:nvPr/>
        </p:nvGrpSpPr>
        <p:grpSpPr>
          <a:xfrm>
            <a:off x="682171" y="-9582"/>
            <a:ext cx="7678060" cy="2246767"/>
            <a:chOff x="-1" y="-542245"/>
            <a:chExt cx="7678058" cy="2246763"/>
          </a:xfrm>
        </p:grpSpPr>
        <p:sp>
          <p:nvSpPr>
            <p:cNvPr id="321" name="Shape"/>
            <p:cNvSpPr/>
            <p:nvPr/>
          </p:nvSpPr>
          <p:spPr>
            <a:xfrm>
              <a:off x="-1" y="-1"/>
              <a:ext cx="7678058" cy="1162273"/>
            </a:xfrm>
            <a:custGeom>
              <a:avLst/>
              <a:gdLst/>
              <a:ahLst/>
              <a:cxnLst>
                <a:cxn ang="0">
                  <a:pos x="wd2" y="hd2"/>
                </a:cxn>
                <a:cxn ang="5400000">
                  <a:pos x="wd2" y="hd2"/>
                </a:cxn>
                <a:cxn ang="10800000">
                  <a:pos x="wd2" y="hd2"/>
                </a:cxn>
                <a:cxn ang="16200000">
                  <a:pos x="wd2" y="hd2"/>
                </a:cxn>
              </a:cxnLst>
              <a:rect l="0" t="0" r="r" b="b"/>
              <a:pathLst>
                <a:path w="21600" h="21600" extrusionOk="0">
                  <a:moveTo>
                    <a:pt x="545" y="0"/>
                  </a:moveTo>
                  <a:lnTo>
                    <a:pt x="21600" y="0"/>
                  </a:lnTo>
                  <a:lnTo>
                    <a:pt x="21600" y="18000"/>
                  </a:lnTo>
                  <a:cubicBezTo>
                    <a:pt x="21600" y="19988"/>
                    <a:pt x="21356" y="21600"/>
                    <a:pt x="21055" y="21600"/>
                  </a:cubicBezTo>
                  <a:lnTo>
                    <a:pt x="0" y="21600"/>
                  </a:lnTo>
                  <a:lnTo>
                    <a:pt x="0" y="3600"/>
                  </a:lnTo>
                  <a:cubicBezTo>
                    <a:pt x="0" y="1612"/>
                    <a:pt x="244" y="0"/>
                    <a:pt x="545"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800">
                  <a:solidFill>
                    <a:srgbClr val="FFFFFF"/>
                  </a:solidFill>
                  <a:latin typeface="Century Gothic"/>
                  <a:ea typeface="Century Gothic"/>
                  <a:cs typeface="Century Gothic"/>
                  <a:sym typeface="Century Gothic"/>
                </a:defRPr>
              </a:pPr>
              <a:endParaRPr/>
            </a:p>
          </p:txBody>
        </p:sp>
        <p:sp>
          <p:nvSpPr>
            <p:cNvPr id="322" name="Principal Solicitor or Sole Practitioner"/>
            <p:cNvSpPr txBox="1"/>
            <p:nvPr/>
          </p:nvSpPr>
          <p:spPr>
            <a:xfrm>
              <a:off x="56736" y="-542245"/>
              <a:ext cx="7564584" cy="224676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p>
              <a:pPr>
                <a:defRPr sz="2800">
                  <a:solidFill>
                    <a:srgbClr val="FFFFFF"/>
                  </a:solidFill>
                  <a:latin typeface="Century Gothic"/>
                  <a:ea typeface="Century Gothic"/>
                  <a:cs typeface="Century Gothic"/>
                  <a:sym typeface="Century Gothic"/>
                </a:defRPr>
              </a:pPr>
              <a:endParaRPr lang="en-US" dirty="0" smtClean="0"/>
            </a:p>
            <a:p>
              <a:pPr>
                <a:defRPr sz="2800">
                  <a:solidFill>
                    <a:srgbClr val="FFFFFF"/>
                  </a:solidFill>
                  <a:latin typeface="Century Gothic"/>
                  <a:ea typeface="Century Gothic"/>
                  <a:cs typeface="Century Gothic"/>
                  <a:sym typeface="Century Gothic"/>
                </a:defRPr>
              </a:pPr>
              <a:endParaRPr lang="en-US" dirty="0"/>
            </a:p>
            <a:p>
              <a:pPr>
                <a:defRPr sz="2800">
                  <a:solidFill>
                    <a:srgbClr val="FFFFFF"/>
                  </a:solidFill>
                  <a:latin typeface="Century Gothic"/>
                  <a:ea typeface="Century Gothic"/>
                  <a:cs typeface="Century Gothic"/>
                  <a:sym typeface="Century Gothic"/>
                </a:defRPr>
              </a:pPr>
              <a:r>
                <a:rPr lang="en-US" dirty="0" smtClean="0"/>
                <a:t>Inactive </a:t>
              </a:r>
              <a:r>
                <a:rPr lang="en-US" dirty="0"/>
                <a:t>Migration Agents for 2 years</a:t>
              </a:r>
              <a:endParaRPr lang="en-AU" dirty="0"/>
            </a:p>
            <a:p>
              <a:pPr>
                <a:defRPr sz="2800">
                  <a:solidFill>
                    <a:srgbClr val="FFFFFF"/>
                  </a:solidFill>
                  <a:latin typeface="Century Gothic"/>
                  <a:ea typeface="Century Gothic"/>
                  <a:cs typeface="Century Gothic"/>
                  <a:sym typeface="Century Gothic"/>
                </a:defRPr>
              </a:pPr>
              <a:r>
                <a:rPr dirty="0" smtClean="0"/>
                <a:t/>
              </a:r>
              <a:br>
                <a:rPr dirty="0" smtClean="0"/>
              </a:br>
              <a:endParaRPr dirty="0"/>
            </a:p>
          </p:txBody>
        </p:sp>
      </p:grpSp>
      <p:sp>
        <p:nvSpPr>
          <p:cNvPr id="324" name="TextBox 4"/>
          <p:cNvSpPr txBox="1"/>
          <p:nvPr/>
        </p:nvSpPr>
        <p:spPr>
          <a:xfrm>
            <a:off x="738908" y="2001268"/>
            <a:ext cx="11116208" cy="45243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r>
              <a:rPr lang="en-US" sz="2400" b="1" dirty="0">
                <a:latin typeface="Century Gothic" panose="020B0502020202020204" pitchFamily="34" charset="0"/>
              </a:rPr>
              <a:t>306B(</a:t>
            </a:r>
            <a:r>
              <a:rPr lang="en-US" sz="2400" b="1" dirty="0" err="1">
                <a:latin typeface="Century Gothic" panose="020B0502020202020204" pitchFamily="34" charset="0"/>
              </a:rPr>
              <a:t>ba</a:t>
            </a:r>
            <a:r>
              <a:rPr lang="en-US" sz="2400" b="1" dirty="0" smtClean="0">
                <a:latin typeface="Century Gothic" panose="020B0502020202020204" pitchFamily="34" charset="0"/>
              </a:rPr>
              <a:t>)  </a:t>
            </a:r>
            <a:r>
              <a:rPr lang="en-US" sz="2400" dirty="0" smtClean="0">
                <a:latin typeface="Century Gothic" panose="020B0502020202020204" pitchFamily="34" charset="0"/>
              </a:rPr>
              <a:t>Lawyers </a:t>
            </a:r>
            <a:r>
              <a:rPr lang="en-US" sz="2400" dirty="0">
                <a:latin typeface="Century Gothic" panose="020B0502020202020204" pitchFamily="34" charset="0"/>
              </a:rPr>
              <a:t>who cease to be RMA’s (on 18 November 2018, or after transition </a:t>
            </a:r>
            <a:r>
              <a:rPr lang="en-US" sz="2400" dirty="0" smtClean="0">
                <a:latin typeface="Century Gothic" panose="020B0502020202020204" pitchFamily="34" charset="0"/>
              </a:rPr>
              <a:t>period)  </a:t>
            </a:r>
            <a:r>
              <a:rPr lang="en-US" sz="2400" dirty="0">
                <a:latin typeface="Century Gothic" panose="020B0502020202020204" pitchFamily="34" charset="0"/>
              </a:rPr>
              <a:t>and </a:t>
            </a:r>
            <a:r>
              <a:rPr lang="en-US" sz="2400" dirty="0" smtClean="0">
                <a:latin typeface="Century Gothic" panose="020B0502020202020204" pitchFamily="34" charset="0"/>
              </a:rPr>
              <a:t>RMA’s </a:t>
            </a:r>
            <a:r>
              <a:rPr lang="en-US" sz="2400" dirty="0">
                <a:latin typeface="Century Gothic" panose="020B0502020202020204" pitchFamily="34" charset="0"/>
              </a:rPr>
              <a:t>cancelled (under 302A - for becoming an unrestricted LP or a restricted LP who’s not or no longer eligible) become </a:t>
            </a:r>
            <a:r>
              <a:rPr lang="en-US" sz="2400" b="1" i="1" dirty="0">
                <a:latin typeface="Century Gothic" panose="020B0502020202020204" pitchFamily="34" charset="0"/>
              </a:rPr>
              <a:t>inactive migration </a:t>
            </a:r>
            <a:r>
              <a:rPr lang="en-US" sz="2400" b="1" i="1" dirty="0" smtClean="0">
                <a:latin typeface="Century Gothic" panose="020B0502020202020204" pitchFamily="34" charset="0"/>
              </a:rPr>
              <a:t>agent</a:t>
            </a:r>
            <a:r>
              <a:rPr lang="en-US" sz="2400" dirty="0" smtClean="0">
                <a:latin typeface="Century Gothic" panose="020B0502020202020204" pitchFamily="34" charset="0"/>
              </a:rPr>
              <a:t>. </a:t>
            </a:r>
          </a:p>
          <a:p>
            <a:endParaRPr lang="en-US" sz="2400" dirty="0" smtClean="0">
              <a:latin typeface="Century Gothic" panose="020B0502020202020204" pitchFamily="34" charset="0"/>
            </a:endParaRPr>
          </a:p>
          <a:p>
            <a:r>
              <a:rPr lang="it-IT" sz="2400" dirty="0" smtClean="0">
                <a:latin typeface="Century Gothic" panose="020B0502020202020204" pitchFamily="34" charset="0"/>
              </a:rPr>
              <a:t>MARA </a:t>
            </a:r>
            <a:r>
              <a:rPr lang="en-US" sz="2400" dirty="0">
                <a:latin typeface="Century Gothic" panose="020B0502020202020204" pitchFamily="34" charset="0"/>
              </a:rPr>
              <a:t>then has power (under current 306D and E) to require the person, for 2 years while they remain an </a:t>
            </a:r>
            <a:r>
              <a:rPr lang="en-US" sz="2400" dirty="0" smtClean="0">
                <a:latin typeface="Century Gothic" panose="020B0502020202020204" pitchFamily="34" charset="0"/>
              </a:rPr>
              <a:t>‘inactive migration agent’, </a:t>
            </a:r>
            <a:r>
              <a:rPr lang="en-US" sz="2400" dirty="0">
                <a:latin typeface="Century Gothic" panose="020B0502020202020204" pitchFamily="34" charset="0"/>
              </a:rPr>
              <a:t>to produce documents that are owned by or were produced by their clients.  </a:t>
            </a:r>
            <a:endParaRPr lang="en-US" sz="2400" dirty="0" smtClean="0">
              <a:latin typeface="Century Gothic" panose="020B0502020202020204" pitchFamily="34" charset="0"/>
            </a:endParaRPr>
          </a:p>
          <a:p>
            <a:endParaRPr lang="en-US" sz="2400" dirty="0">
              <a:latin typeface="Century Gothic" panose="020B0502020202020204" pitchFamily="34" charset="0"/>
            </a:endParaRPr>
          </a:p>
          <a:p>
            <a:r>
              <a:rPr lang="en-US" sz="2400" dirty="0" smtClean="0">
                <a:latin typeface="Century Gothic" panose="020B0502020202020204" pitchFamily="34" charset="0"/>
              </a:rPr>
              <a:t>This </a:t>
            </a:r>
            <a:r>
              <a:rPr lang="en-US" sz="2400" dirty="0">
                <a:latin typeface="Century Gothic" panose="020B0502020202020204" pitchFamily="34" charset="0"/>
              </a:rPr>
              <a:t>is to provide consumer protection, particularly where agent operated as a sole trader, and no suitable person is appointed to take over the business.</a:t>
            </a:r>
            <a:endParaRPr lang="en-AU" sz="2400" dirty="0">
              <a:latin typeface="Century Gothic" panose="020B0502020202020204" pitchFamily="34" charset="0"/>
            </a:endParaRPr>
          </a:p>
        </p:txBody>
      </p:sp>
      <p:pic>
        <p:nvPicPr>
          <p:cNvPr id="326" name="Picture 1" descr="Picture 1"/>
          <p:cNvPicPr>
            <a:picLocks noChangeAspect="1"/>
          </p:cNvPicPr>
          <p:nvPr/>
        </p:nvPicPr>
        <p:blipFill>
          <a:blip r:embed="rId2">
            <a:extLst/>
          </a:blip>
          <a:stretch>
            <a:fillRect/>
          </a:stretch>
        </p:blipFill>
        <p:spPr>
          <a:xfrm>
            <a:off x="10599870" y="35001"/>
            <a:ext cx="1596088" cy="1596087"/>
          </a:xfrm>
          <a:prstGeom prst="rect">
            <a:avLst/>
          </a:prstGeom>
          <a:ln w="12700">
            <a:miter lim="400000"/>
          </a:ln>
        </p:spPr>
      </p:pic>
      <p:sp>
        <p:nvSpPr>
          <p:cNvPr id="7" name="TextBox 2"/>
          <p:cNvSpPr txBox="1"/>
          <p:nvPr/>
        </p:nvSpPr>
        <p:spPr>
          <a:xfrm>
            <a:off x="6577715" y="6334620"/>
            <a:ext cx="5531320" cy="338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r>
              <a:rPr sz="1600" dirty="0"/>
              <a:t>Migration Amendment (Regulation of Migration Agents) Bill </a:t>
            </a:r>
            <a:r>
              <a:rPr sz="1600" dirty="0" smtClean="0"/>
              <a:t>2018</a:t>
            </a:r>
            <a:endParaRPr sz="1600" dirty="0"/>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Rectangle 3"/>
          <p:cNvSpPr txBox="1">
            <a:spLocks noGrp="1"/>
          </p:cNvSpPr>
          <p:nvPr>
            <p:ph type="body" idx="1"/>
          </p:nvPr>
        </p:nvSpPr>
        <p:spPr>
          <a:xfrm>
            <a:off x="437744" y="1417244"/>
            <a:ext cx="11627329" cy="5440756"/>
          </a:xfrm>
          <a:prstGeom prst="rect">
            <a:avLst/>
          </a:prstGeom>
        </p:spPr>
        <p:txBody>
          <a:bodyPr>
            <a:normAutofit/>
          </a:bodyPr>
          <a:lstStyle/>
          <a:p>
            <a:pPr marL="0" indent="0" defTabSz="443484">
              <a:lnSpc>
                <a:spcPct val="100000"/>
              </a:lnSpc>
              <a:spcBef>
                <a:spcPts val="800"/>
              </a:spcBef>
              <a:buSzTx/>
              <a:buFontTx/>
              <a:buNone/>
              <a:defRPr sz="2328">
                <a:uFill>
                  <a:solidFill>
                    <a:srgbClr val="000000"/>
                  </a:solidFill>
                </a:uFill>
                <a:latin typeface="Century Gothic"/>
                <a:ea typeface="Century Gothic"/>
                <a:cs typeface="Century Gothic"/>
                <a:sym typeface="Century Gothic"/>
              </a:defRPr>
            </a:pPr>
            <a:r>
              <a:rPr b="1" dirty="0"/>
              <a:t>U</a:t>
            </a:r>
            <a:r>
              <a:rPr b="1" dirty="0">
                <a:solidFill>
                  <a:srgbClr val="5B666D"/>
                </a:solidFill>
                <a:uFill>
                  <a:solidFill>
                    <a:srgbClr val="5B666D"/>
                  </a:solidFill>
                </a:uFill>
              </a:rPr>
              <a:t>nrestricted</a:t>
            </a:r>
            <a:r>
              <a:rPr dirty="0">
                <a:solidFill>
                  <a:srgbClr val="5B666D"/>
                </a:solidFill>
                <a:uFill>
                  <a:solidFill>
                    <a:srgbClr val="5B666D"/>
                  </a:solidFill>
                </a:uFill>
              </a:rPr>
              <a:t> legal practising certificates</a:t>
            </a:r>
          </a:p>
          <a:p>
            <a:pPr marL="0" lvl="1" indent="0" defTabSz="443484">
              <a:lnSpc>
                <a:spcPct val="100000"/>
              </a:lnSpc>
              <a:spcBef>
                <a:spcPts val="800"/>
              </a:spcBef>
              <a:buSzTx/>
              <a:buFontTx/>
              <a:buNone/>
              <a:defRPr sz="2328">
                <a:uFill>
                  <a:solidFill>
                    <a:srgbClr val="000000"/>
                  </a:solidFill>
                </a:uFill>
                <a:latin typeface="Century Gothic"/>
                <a:ea typeface="Century Gothic"/>
                <a:cs typeface="Century Gothic"/>
                <a:sym typeface="Century Gothic"/>
              </a:defRPr>
            </a:pPr>
            <a:r>
              <a:rPr dirty="0">
                <a:solidFill>
                  <a:srgbClr val="5B666D"/>
                </a:solidFill>
                <a:uFill>
                  <a:solidFill>
                    <a:srgbClr val="5B666D"/>
                  </a:solidFill>
                </a:uFill>
              </a:rPr>
              <a:t>Not eligible to be listed on OMARA register of migration agents, nor have a MARN, nor be able to register with OMARA. No restriction on providing immigration advice and regulated solely by legal professional body (QLS).</a:t>
            </a:r>
          </a:p>
          <a:p>
            <a:pPr marL="0" indent="0" defTabSz="443484">
              <a:lnSpc>
                <a:spcPct val="100000"/>
              </a:lnSpc>
              <a:spcBef>
                <a:spcPts val="800"/>
              </a:spcBef>
              <a:buSzTx/>
              <a:buFontTx/>
              <a:buNone/>
              <a:defRPr sz="2328">
                <a:uFill>
                  <a:solidFill>
                    <a:srgbClr val="000000"/>
                  </a:solidFill>
                </a:uFill>
                <a:latin typeface="Century Gothic"/>
                <a:ea typeface="Century Gothic"/>
                <a:cs typeface="Century Gothic"/>
                <a:sym typeface="Century Gothic"/>
              </a:defRPr>
            </a:pPr>
            <a:endParaRPr dirty="0">
              <a:solidFill>
                <a:srgbClr val="5B666D"/>
              </a:solidFill>
              <a:uFill>
                <a:solidFill>
                  <a:srgbClr val="5B666D"/>
                </a:solidFill>
              </a:uFill>
            </a:endParaRPr>
          </a:p>
          <a:p>
            <a:pPr marL="0" indent="0" defTabSz="443484">
              <a:lnSpc>
                <a:spcPct val="100000"/>
              </a:lnSpc>
              <a:spcBef>
                <a:spcPts val="800"/>
              </a:spcBef>
              <a:buSzTx/>
              <a:buFontTx/>
              <a:buNone/>
              <a:defRPr sz="2328">
                <a:uFill>
                  <a:solidFill>
                    <a:srgbClr val="000000"/>
                  </a:solidFill>
                </a:uFill>
                <a:latin typeface="Century Gothic"/>
                <a:ea typeface="Century Gothic"/>
                <a:cs typeface="Century Gothic"/>
                <a:sym typeface="Century Gothic"/>
              </a:defRPr>
            </a:pPr>
            <a:r>
              <a:rPr b="1" dirty="0">
                <a:solidFill>
                  <a:srgbClr val="5B666D"/>
                </a:solidFill>
                <a:uFill>
                  <a:solidFill>
                    <a:srgbClr val="5B666D"/>
                  </a:solidFill>
                </a:uFill>
              </a:rPr>
              <a:t>Restricted</a:t>
            </a:r>
            <a:r>
              <a:rPr dirty="0">
                <a:solidFill>
                  <a:srgbClr val="5B666D"/>
                </a:solidFill>
                <a:uFill>
                  <a:solidFill>
                    <a:srgbClr val="5B666D"/>
                  </a:solidFill>
                </a:uFill>
              </a:rPr>
              <a:t> legal practising certificates</a:t>
            </a:r>
          </a:p>
          <a:p>
            <a:pPr marL="0" indent="12319" defTabSz="443484">
              <a:lnSpc>
                <a:spcPct val="100000"/>
              </a:lnSpc>
              <a:spcBef>
                <a:spcPts val="800"/>
              </a:spcBef>
              <a:buSzTx/>
              <a:buFontTx/>
              <a:buNone/>
              <a:defRPr sz="2328">
                <a:uFill>
                  <a:solidFill>
                    <a:srgbClr val="000000"/>
                  </a:solidFill>
                </a:uFill>
                <a:latin typeface="Century Gothic"/>
                <a:ea typeface="Century Gothic"/>
                <a:cs typeface="Century Gothic"/>
                <a:sym typeface="Century Gothic"/>
              </a:defRPr>
            </a:pPr>
            <a:r>
              <a:rPr dirty="0">
                <a:solidFill>
                  <a:srgbClr val="5B666D"/>
                </a:solidFill>
                <a:uFill>
                  <a:solidFill>
                    <a:srgbClr val="5B666D"/>
                  </a:solidFill>
                </a:uFill>
              </a:rPr>
              <a:t>Transitional period to allow OMARA registration to continue for two years  (and possible 2 more years) to obtain an unrestricted practising certificate.  </a:t>
            </a:r>
          </a:p>
          <a:p>
            <a:pPr marL="0" lvl="1" indent="967601" defTabSz="443484">
              <a:lnSpc>
                <a:spcPct val="100000"/>
              </a:lnSpc>
              <a:spcBef>
                <a:spcPts val="800"/>
              </a:spcBef>
              <a:buSzTx/>
              <a:buFontTx/>
              <a:buNone/>
              <a:defRPr sz="2328">
                <a:uFill>
                  <a:solidFill>
                    <a:srgbClr val="000000"/>
                  </a:solidFill>
                </a:uFill>
                <a:latin typeface="Century Gothic"/>
                <a:ea typeface="Century Gothic"/>
                <a:cs typeface="Century Gothic"/>
                <a:sym typeface="Century Gothic"/>
              </a:defRPr>
            </a:pPr>
            <a:endParaRPr dirty="0">
              <a:solidFill>
                <a:srgbClr val="5B666D"/>
              </a:solidFill>
              <a:uFill>
                <a:solidFill>
                  <a:srgbClr val="5B666D"/>
                </a:solidFill>
              </a:uFill>
            </a:endParaRPr>
          </a:p>
          <a:p>
            <a:pPr marL="0" indent="0" defTabSz="443484">
              <a:lnSpc>
                <a:spcPct val="100000"/>
              </a:lnSpc>
              <a:spcBef>
                <a:spcPts val="800"/>
              </a:spcBef>
              <a:buSzTx/>
              <a:buFontTx/>
              <a:buNone/>
              <a:defRPr sz="2328">
                <a:uFill>
                  <a:solidFill>
                    <a:srgbClr val="000000"/>
                  </a:solidFill>
                </a:uFill>
                <a:latin typeface="Century Gothic"/>
                <a:ea typeface="Century Gothic"/>
                <a:cs typeface="Century Gothic"/>
                <a:sym typeface="Century Gothic"/>
              </a:defRPr>
            </a:pPr>
            <a:r>
              <a:rPr dirty="0">
                <a:solidFill>
                  <a:srgbClr val="5B666D"/>
                </a:solidFill>
                <a:uFill>
                  <a:solidFill>
                    <a:srgbClr val="5B666D"/>
                  </a:solidFill>
                </a:uFill>
              </a:rPr>
              <a:t>N</a:t>
            </a:r>
            <a:r>
              <a:rPr b="1" dirty="0">
                <a:solidFill>
                  <a:srgbClr val="5B666D"/>
                </a:solidFill>
                <a:uFill>
                  <a:solidFill>
                    <a:srgbClr val="5B666D"/>
                  </a:solidFill>
                </a:uFill>
              </a:rPr>
              <a:t>o practising certificate </a:t>
            </a:r>
            <a:endParaRPr lang="en-US" b="1" dirty="0" smtClean="0">
              <a:solidFill>
                <a:srgbClr val="5B666D"/>
              </a:solidFill>
              <a:uFill>
                <a:solidFill>
                  <a:srgbClr val="5B666D"/>
                </a:solidFill>
              </a:uFill>
            </a:endParaRPr>
          </a:p>
          <a:p>
            <a:pPr marL="0" indent="0" defTabSz="443484">
              <a:lnSpc>
                <a:spcPct val="100000"/>
              </a:lnSpc>
              <a:spcBef>
                <a:spcPts val="800"/>
              </a:spcBef>
              <a:buSzTx/>
              <a:buFontTx/>
              <a:buNone/>
              <a:defRPr sz="2328">
                <a:uFill>
                  <a:solidFill>
                    <a:srgbClr val="000000"/>
                  </a:solidFill>
                </a:uFill>
                <a:latin typeface="Century Gothic"/>
                <a:ea typeface="Century Gothic"/>
                <a:cs typeface="Century Gothic"/>
                <a:sym typeface="Century Gothic"/>
              </a:defRPr>
            </a:pPr>
            <a:r>
              <a:rPr dirty="0" smtClean="0">
                <a:solidFill>
                  <a:srgbClr val="5B666D"/>
                </a:solidFill>
                <a:uFill>
                  <a:solidFill>
                    <a:srgbClr val="5B666D"/>
                  </a:solidFill>
                </a:uFill>
              </a:rPr>
              <a:t>Lawyers </a:t>
            </a:r>
            <a:r>
              <a:rPr dirty="0">
                <a:solidFill>
                  <a:srgbClr val="5B666D"/>
                </a:solidFill>
                <a:uFill>
                  <a:solidFill>
                    <a:srgbClr val="5B666D"/>
                  </a:solidFill>
                </a:uFill>
              </a:rPr>
              <a:t>with law degree or who are admitted but have no practising certificate. Can still </a:t>
            </a:r>
            <a:r>
              <a:rPr lang="en-US" dirty="0" smtClean="0">
                <a:solidFill>
                  <a:srgbClr val="5B666D"/>
                </a:solidFill>
                <a:uFill>
                  <a:solidFill>
                    <a:srgbClr val="5B666D"/>
                  </a:solidFill>
                </a:uFill>
              </a:rPr>
              <a:t>apply for or </a:t>
            </a:r>
            <a:r>
              <a:rPr dirty="0" smtClean="0">
                <a:solidFill>
                  <a:srgbClr val="5B666D"/>
                </a:solidFill>
                <a:uFill>
                  <a:solidFill>
                    <a:srgbClr val="5B666D"/>
                  </a:solidFill>
                </a:uFill>
              </a:rPr>
              <a:t>renew </a:t>
            </a:r>
            <a:r>
              <a:rPr dirty="0">
                <a:solidFill>
                  <a:srgbClr val="5B666D"/>
                </a:solidFill>
                <a:uFill>
                  <a:solidFill>
                    <a:srgbClr val="5B666D"/>
                  </a:solidFill>
                </a:uFill>
              </a:rPr>
              <a:t>OMARA </a:t>
            </a:r>
            <a:r>
              <a:rPr dirty="0" smtClean="0">
                <a:solidFill>
                  <a:srgbClr val="5B666D"/>
                </a:solidFill>
                <a:uFill>
                  <a:solidFill>
                    <a:srgbClr val="5B666D"/>
                  </a:solidFill>
                </a:uFill>
              </a:rPr>
              <a:t>registration</a:t>
            </a:r>
            <a:r>
              <a:rPr lang="en-US" dirty="0" smtClean="0">
                <a:solidFill>
                  <a:srgbClr val="5B666D"/>
                </a:solidFill>
                <a:uFill>
                  <a:solidFill>
                    <a:srgbClr val="5B666D"/>
                  </a:solidFill>
                </a:uFill>
              </a:rPr>
              <a:t> (but have to  fulfill knowledge requirement …  Grad Dip or practising cert, and comply above)</a:t>
            </a:r>
            <a:endParaRPr dirty="0">
              <a:solidFill>
                <a:srgbClr val="5B666D"/>
              </a:solidFill>
              <a:uFill>
                <a:solidFill>
                  <a:srgbClr val="5B666D"/>
                </a:solidFill>
              </a:uFill>
            </a:endParaRPr>
          </a:p>
        </p:txBody>
      </p:sp>
      <p:grpSp>
        <p:nvGrpSpPr>
          <p:cNvPr id="262" name="Round Diagonal Corner Rectangle 4"/>
          <p:cNvGrpSpPr/>
          <p:nvPr/>
        </p:nvGrpSpPr>
        <p:grpSpPr>
          <a:xfrm>
            <a:off x="514361" y="253136"/>
            <a:ext cx="8228586" cy="1164108"/>
            <a:chOff x="0" y="0"/>
            <a:chExt cx="6515100" cy="952500"/>
          </a:xfrm>
        </p:grpSpPr>
        <p:sp>
          <p:nvSpPr>
            <p:cNvPr id="260" name="Shape"/>
            <p:cNvSpPr/>
            <p:nvPr/>
          </p:nvSpPr>
          <p:spPr>
            <a:xfrm>
              <a:off x="-1" y="0"/>
              <a:ext cx="6515101" cy="952501"/>
            </a:xfrm>
            <a:custGeom>
              <a:avLst/>
              <a:gdLst/>
              <a:ahLst/>
              <a:cxnLst>
                <a:cxn ang="0">
                  <a:pos x="wd2" y="hd2"/>
                </a:cxn>
                <a:cxn ang="5400000">
                  <a:pos x="wd2" y="hd2"/>
                </a:cxn>
                <a:cxn ang="10800000">
                  <a:pos x="wd2" y="hd2"/>
                </a:cxn>
                <a:cxn ang="16200000">
                  <a:pos x="wd2" y="hd2"/>
                </a:cxn>
              </a:cxnLst>
              <a:rect l="0" t="0" r="r" b="b"/>
              <a:pathLst>
                <a:path w="21600" h="21600" extrusionOk="0">
                  <a:moveTo>
                    <a:pt x="394" y="0"/>
                  </a:moveTo>
                  <a:lnTo>
                    <a:pt x="21600" y="0"/>
                  </a:lnTo>
                  <a:lnTo>
                    <a:pt x="21600" y="18000"/>
                  </a:lnTo>
                  <a:cubicBezTo>
                    <a:pt x="21600" y="19988"/>
                    <a:pt x="21424" y="21600"/>
                    <a:pt x="21206" y="21600"/>
                  </a:cubicBezTo>
                  <a:lnTo>
                    <a:pt x="0" y="21600"/>
                  </a:lnTo>
                  <a:lnTo>
                    <a:pt x="0" y="3600"/>
                  </a:lnTo>
                  <a:cubicBezTo>
                    <a:pt x="0" y="1612"/>
                    <a:pt x="176" y="0"/>
                    <a:pt x="394"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261" name="Effect of Changes"/>
            <p:cNvSpPr txBox="1"/>
            <p:nvPr/>
          </p:nvSpPr>
          <p:spPr>
            <a:xfrm>
              <a:off x="34824" y="214657"/>
              <a:ext cx="6445452" cy="52318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lvl1pPr algn="ctr">
                <a:defRPr sz="2800">
                  <a:solidFill>
                    <a:srgbClr val="FFFFFF"/>
                  </a:solidFill>
                  <a:latin typeface="Century Gothic"/>
                  <a:ea typeface="Century Gothic"/>
                  <a:cs typeface="Century Gothic"/>
                  <a:sym typeface="Century Gothic"/>
                </a:defRPr>
              </a:lvl1pPr>
            </a:lstStyle>
            <a:p>
              <a:r>
                <a:rPr dirty="0"/>
                <a:t>Effect of Changes</a:t>
              </a:r>
            </a:p>
          </p:txBody>
        </p:sp>
      </p:grpSp>
      <p:pic>
        <p:nvPicPr>
          <p:cNvPr id="263" name="Picture 1" descr="Picture 1"/>
          <p:cNvPicPr>
            <a:picLocks noChangeAspect="1"/>
          </p:cNvPicPr>
          <p:nvPr/>
        </p:nvPicPr>
        <p:blipFill>
          <a:blip r:embed="rId2">
            <a:extLst/>
          </a:blip>
          <a:stretch>
            <a:fillRect/>
          </a:stretch>
        </p:blipFill>
        <p:spPr>
          <a:xfrm>
            <a:off x="10599870" y="35001"/>
            <a:ext cx="1596088" cy="159608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7" name="Round Diagonal Corner Rectangle 2"/>
          <p:cNvGrpSpPr/>
          <p:nvPr/>
        </p:nvGrpSpPr>
        <p:grpSpPr>
          <a:xfrm>
            <a:off x="698511" y="288455"/>
            <a:ext cx="5286917" cy="1510592"/>
            <a:chOff x="0" y="0"/>
            <a:chExt cx="5286916" cy="1510591"/>
          </a:xfrm>
          <a:solidFill>
            <a:schemeClr val="accent2">
              <a:lumMod val="75000"/>
            </a:schemeClr>
          </a:solidFill>
        </p:grpSpPr>
        <p:sp>
          <p:nvSpPr>
            <p:cNvPr id="445" name="Shape"/>
            <p:cNvSpPr/>
            <p:nvPr/>
          </p:nvSpPr>
          <p:spPr>
            <a:xfrm>
              <a:off x="0" y="-1"/>
              <a:ext cx="5286917" cy="1510593"/>
            </a:xfrm>
            <a:custGeom>
              <a:avLst/>
              <a:gdLst/>
              <a:ahLst/>
              <a:cxnLst>
                <a:cxn ang="0">
                  <a:pos x="wd2" y="hd2"/>
                </a:cxn>
                <a:cxn ang="5400000">
                  <a:pos x="wd2" y="hd2"/>
                </a:cxn>
                <a:cxn ang="10800000">
                  <a:pos x="wd2" y="hd2"/>
                </a:cxn>
                <a:cxn ang="16200000">
                  <a:pos x="wd2" y="hd2"/>
                </a:cxn>
              </a:cxnLst>
              <a:rect l="0" t="0" r="r" b="b"/>
              <a:pathLst>
                <a:path w="21600" h="21600" extrusionOk="0">
                  <a:moveTo>
                    <a:pt x="1029" y="0"/>
                  </a:moveTo>
                  <a:lnTo>
                    <a:pt x="21600" y="0"/>
                  </a:lnTo>
                  <a:lnTo>
                    <a:pt x="21600" y="18000"/>
                  </a:lnTo>
                  <a:cubicBezTo>
                    <a:pt x="21600" y="19988"/>
                    <a:pt x="21139" y="21600"/>
                    <a:pt x="20571" y="21600"/>
                  </a:cubicBezTo>
                  <a:lnTo>
                    <a:pt x="0" y="21600"/>
                  </a:lnTo>
                  <a:lnTo>
                    <a:pt x="0" y="3600"/>
                  </a:lnTo>
                  <a:cubicBezTo>
                    <a:pt x="0" y="1612"/>
                    <a:pt x="461" y="0"/>
                    <a:pt x="1029" y="0"/>
                  </a:cubicBezTo>
                  <a:close/>
                </a:path>
              </a:pathLst>
            </a:custGeom>
            <a:grp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446" name="MIGRATION LAW 101"/>
            <p:cNvSpPr txBox="1"/>
            <p:nvPr/>
          </p:nvSpPr>
          <p:spPr>
            <a:xfrm>
              <a:off x="73741" y="525425"/>
              <a:ext cx="5139435" cy="459741"/>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defRPr sz="2400">
                  <a:solidFill>
                    <a:srgbClr val="FFFFFF"/>
                  </a:solidFill>
                  <a:latin typeface="Century Gothic"/>
                  <a:ea typeface="Century Gothic"/>
                  <a:cs typeface="Century Gothic"/>
                  <a:sym typeface="Century Gothic"/>
                </a:defRPr>
              </a:lvl1pPr>
            </a:lstStyle>
            <a:p>
              <a:r>
                <a:rPr lang="en-US" dirty="0" smtClean="0"/>
                <a:t>POLL – Q + A   No 3  </a:t>
              </a:r>
              <a:endParaRPr dirty="0"/>
            </a:p>
          </p:txBody>
        </p:sp>
      </p:grpSp>
      <p:sp>
        <p:nvSpPr>
          <p:cNvPr id="2" name="Rectangle 1"/>
          <p:cNvSpPr/>
          <p:nvPr/>
        </p:nvSpPr>
        <p:spPr>
          <a:xfrm>
            <a:off x="1021080" y="1974682"/>
            <a:ext cx="8763000" cy="4247317"/>
          </a:xfrm>
          <a:prstGeom prst="rect">
            <a:avLst/>
          </a:prstGeom>
        </p:spPr>
        <p:txBody>
          <a:bodyPr wrap="square">
            <a:spAutoFit/>
          </a:bodyPr>
          <a:lstStyle/>
          <a:p>
            <a:endParaRPr lang="en-US" dirty="0" smtClean="0"/>
          </a:p>
          <a:p>
            <a:r>
              <a:rPr lang="en-US" dirty="0" smtClean="0"/>
              <a:t>When </a:t>
            </a:r>
            <a:r>
              <a:rPr lang="en-US" dirty="0"/>
              <a:t>registration ceases – </a:t>
            </a:r>
            <a:endParaRPr lang="en-AU" dirty="0"/>
          </a:p>
          <a:p>
            <a:r>
              <a:rPr lang="en-US" dirty="0" smtClean="0"/>
              <a:t>For </a:t>
            </a:r>
            <a:r>
              <a:rPr lang="en-US" dirty="0"/>
              <a:t>a  registered migration agent holding an unrestricted Lawyers Practising </a:t>
            </a:r>
            <a:r>
              <a:rPr lang="en-US" dirty="0" smtClean="0"/>
              <a:t>Certificate </a:t>
            </a:r>
            <a:r>
              <a:rPr lang="en-US" dirty="0"/>
              <a:t>immediately before  November 2018 their MA registration will </a:t>
            </a:r>
            <a:r>
              <a:rPr lang="en-US" dirty="0" smtClean="0"/>
              <a:t>cease ……..</a:t>
            </a:r>
            <a:endParaRPr lang="en-AU" dirty="0"/>
          </a:p>
          <a:p>
            <a:endParaRPr lang="en-AU" dirty="0"/>
          </a:p>
          <a:p>
            <a:r>
              <a:rPr lang="en-US" dirty="0" smtClean="0"/>
              <a:t>For </a:t>
            </a:r>
            <a:r>
              <a:rPr lang="en-US" dirty="0"/>
              <a:t>a  registered migration agent holding an unrestricted Lawyers Practising Certificate immediately before  November 2018 their MA registration will </a:t>
            </a:r>
            <a:r>
              <a:rPr lang="en-US" dirty="0" smtClean="0"/>
              <a:t>cease ……..</a:t>
            </a:r>
            <a:endParaRPr lang="en-AU" dirty="0"/>
          </a:p>
          <a:p>
            <a:pPr lvl="0"/>
            <a:endParaRPr lang="en-US" dirty="0" smtClean="0"/>
          </a:p>
          <a:p>
            <a:pPr lvl="0"/>
            <a:endParaRPr lang="en-US" dirty="0" smtClean="0"/>
          </a:p>
          <a:p>
            <a:r>
              <a:rPr lang="en-US" dirty="0" smtClean="0"/>
              <a:t>From </a:t>
            </a:r>
            <a:r>
              <a:rPr lang="en-US" dirty="0"/>
              <a:t>19 November 2018 – any restricted or unrestricted legal practitioner can give immigration assistance as long as it’s in connection with  a legal practice</a:t>
            </a:r>
            <a:r>
              <a:rPr lang="en-US" dirty="0" smtClean="0"/>
              <a:t>. True/False</a:t>
            </a:r>
          </a:p>
          <a:p>
            <a:endParaRPr lang="en-US" dirty="0" smtClean="0"/>
          </a:p>
          <a:p>
            <a:endParaRPr lang="en-AU" dirty="0"/>
          </a:p>
          <a:p>
            <a:r>
              <a:rPr lang="en-US" b="1" dirty="0"/>
              <a:t> </a:t>
            </a:r>
            <a:r>
              <a:rPr lang="en-US" dirty="0"/>
              <a:t>Do you agree with these proposed changes?</a:t>
            </a:r>
            <a:endParaRPr lang="en-AU" dirty="0"/>
          </a:p>
          <a:p>
            <a:endParaRPr lang="en-AU" dirty="0"/>
          </a:p>
        </p:txBody>
      </p:sp>
    </p:spTree>
    <p:extLst>
      <p:ext uri="{BB962C8B-B14F-4D97-AF65-F5344CB8AC3E}">
        <p14:creationId xmlns:p14="http://schemas.microsoft.com/office/powerpoint/2010/main" val="2601546833"/>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Rectangle 3"/>
          <p:cNvSpPr txBox="1">
            <a:spLocks noGrp="1"/>
          </p:cNvSpPr>
          <p:nvPr>
            <p:ph type="body" idx="1"/>
          </p:nvPr>
        </p:nvSpPr>
        <p:spPr>
          <a:xfrm>
            <a:off x="1149486" y="2214716"/>
            <a:ext cx="10032292" cy="5364481"/>
          </a:xfrm>
          <a:prstGeom prst="rect">
            <a:avLst/>
          </a:prstGeom>
        </p:spPr>
        <p:txBody>
          <a:bodyPr/>
          <a:lstStyle>
            <a:lvl1pPr marL="0" indent="0" defTabSz="457200">
              <a:lnSpc>
                <a:spcPct val="100000"/>
              </a:lnSpc>
              <a:spcBef>
                <a:spcPts val="0"/>
              </a:spcBef>
              <a:buSzTx/>
              <a:buFontTx/>
              <a:buNone/>
              <a:defRPr sz="2400">
                <a:uFill>
                  <a:solidFill>
                    <a:srgbClr val="000000"/>
                  </a:solidFill>
                </a:uFill>
                <a:latin typeface="Century Gothic"/>
                <a:ea typeface="Century Gothic"/>
                <a:cs typeface="Century Gothic"/>
                <a:sym typeface="Century Gothic"/>
              </a:defRPr>
            </a:lvl1pPr>
          </a:lstStyle>
          <a:p>
            <a:r>
              <a:t>Migration Amendment (Regulation of Migration Agents) Bill 2017 amends  Part 3 of the Migration Act 1958 (Cth) to remove lawyers from the regulatory scheme that governs migration agents such that lawyers cannot register as migration agents and are entirely regulated by their own professional bodies</a:t>
            </a:r>
          </a:p>
        </p:txBody>
      </p:sp>
      <p:grpSp>
        <p:nvGrpSpPr>
          <p:cNvPr id="126" name="Round Diagonal Corner Rectangle 3"/>
          <p:cNvGrpSpPr/>
          <p:nvPr/>
        </p:nvGrpSpPr>
        <p:grpSpPr>
          <a:xfrm>
            <a:off x="1868360" y="543095"/>
            <a:ext cx="7590816" cy="952601"/>
            <a:chOff x="0" y="0"/>
            <a:chExt cx="7590814" cy="952599"/>
          </a:xfrm>
        </p:grpSpPr>
        <p:sp>
          <p:nvSpPr>
            <p:cNvPr id="124" name="Shape"/>
            <p:cNvSpPr/>
            <p:nvPr/>
          </p:nvSpPr>
          <p:spPr>
            <a:xfrm>
              <a:off x="0" y="0"/>
              <a:ext cx="7590815" cy="952600"/>
            </a:xfrm>
            <a:custGeom>
              <a:avLst/>
              <a:gdLst/>
              <a:ahLst/>
              <a:cxnLst>
                <a:cxn ang="0">
                  <a:pos x="wd2" y="hd2"/>
                </a:cxn>
                <a:cxn ang="5400000">
                  <a:pos x="wd2" y="hd2"/>
                </a:cxn>
                <a:cxn ang="10800000">
                  <a:pos x="wd2" y="hd2"/>
                </a:cxn>
                <a:cxn ang="16200000">
                  <a:pos x="wd2" y="hd2"/>
                </a:cxn>
              </a:cxnLst>
              <a:rect l="0" t="0" r="r" b="b"/>
              <a:pathLst>
                <a:path w="21600" h="21600" extrusionOk="0">
                  <a:moveTo>
                    <a:pt x="452" y="0"/>
                  </a:moveTo>
                  <a:lnTo>
                    <a:pt x="21600" y="0"/>
                  </a:lnTo>
                  <a:lnTo>
                    <a:pt x="21600" y="18000"/>
                  </a:lnTo>
                  <a:cubicBezTo>
                    <a:pt x="21600" y="19988"/>
                    <a:pt x="21398" y="21600"/>
                    <a:pt x="21148" y="21600"/>
                  </a:cubicBezTo>
                  <a:lnTo>
                    <a:pt x="0" y="21600"/>
                  </a:lnTo>
                  <a:lnTo>
                    <a:pt x="0" y="3600"/>
                  </a:lnTo>
                  <a:cubicBezTo>
                    <a:pt x="0" y="1612"/>
                    <a:pt x="202" y="0"/>
                    <a:pt x="452"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125" name="Regulation of Migration Agents Bill 2017"/>
            <p:cNvSpPr txBox="1"/>
            <p:nvPr/>
          </p:nvSpPr>
          <p:spPr>
            <a:xfrm>
              <a:off x="46501" y="214679"/>
              <a:ext cx="7497813" cy="5232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2800">
                  <a:solidFill>
                    <a:srgbClr val="FFFFFF"/>
                  </a:solidFill>
                  <a:latin typeface="Century Gothic"/>
                  <a:ea typeface="Century Gothic"/>
                  <a:cs typeface="Century Gothic"/>
                  <a:sym typeface="Century Gothic"/>
                </a:defRPr>
              </a:lvl1pPr>
            </a:lstStyle>
            <a:p>
              <a:r>
                <a:rPr dirty="0"/>
                <a:t>Regulation of Migration Agents Bill 2017  </a:t>
              </a:r>
            </a:p>
          </p:txBody>
        </p:sp>
      </p:gr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5" name="Picture 3" descr="Picture 3"/>
          <p:cNvPicPr>
            <a:picLocks noChangeAspect="1"/>
          </p:cNvPicPr>
          <p:nvPr/>
        </p:nvPicPr>
        <p:blipFill>
          <a:blip r:embed="rId2">
            <a:extLst/>
          </a:blip>
          <a:stretch>
            <a:fillRect/>
          </a:stretch>
        </p:blipFill>
        <p:spPr>
          <a:xfrm>
            <a:off x="10710815" y="13472"/>
            <a:ext cx="1488441" cy="1488440"/>
          </a:xfrm>
          <a:prstGeom prst="rect">
            <a:avLst/>
          </a:prstGeom>
          <a:ln w="12700">
            <a:miter lim="400000"/>
          </a:ln>
        </p:spPr>
      </p:pic>
      <p:grpSp>
        <p:nvGrpSpPr>
          <p:cNvPr id="268" name="Round Diagonal Corner Rectangle 6"/>
          <p:cNvGrpSpPr/>
          <p:nvPr/>
        </p:nvGrpSpPr>
        <p:grpSpPr>
          <a:xfrm>
            <a:off x="-468418" y="258506"/>
            <a:ext cx="10374726" cy="1236992"/>
            <a:chOff x="150438" y="-1581"/>
            <a:chExt cx="10374725" cy="1236991"/>
          </a:xfrm>
        </p:grpSpPr>
        <p:sp>
          <p:nvSpPr>
            <p:cNvPr id="266" name="Shape"/>
            <p:cNvSpPr/>
            <p:nvPr/>
          </p:nvSpPr>
          <p:spPr>
            <a:xfrm>
              <a:off x="740219" y="0"/>
              <a:ext cx="9784944" cy="1233829"/>
            </a:xfrm>
            <a:custGeom>
              <a:avLst/>
              <a:gdLst/>
              <a:ahLst/>
              <a:cxnLst>
                <a:cxn ang="0">
                  <a:pos x="wd2" y="hd2"/>
                </a:cxn>
                <a:cxn ang="5400000">
                  <a:pos x="wd2" y="hd2"/>
                </a:cxn>
                <a:cxn ang="10800000">
                  <a:pos x="wd2" y="hd2"/>
                </a:cxn>
                <a:cxn ang="16200000">
                  <a:pos x="wd2" y="hd2"/>
                </a:cxn>
              </a:cxnLst>
              <a:rect l="0" t="0" r="r" b="b"/>
              <a:pathLst>
                <a:path w="21600" h="21600" extrusionOk="0">
                  <a:moveTo>
                    <a:pt x="526" y="0"/>
                  </a:moveTo>
                  <a:lnTo>
                    <a:pt x="21600" y="0"/>
                  </a:lnTo>
                  <a:lnTo>
                    <a:pt x="21600" y="18000"/>
                  </a:lnTo>
                  <a:cubicBezTo>
                    <a:pt x="21600" y="19988"/>
                    <a:pt x="21364" y="21600"/>
                    <a:pt x="21074" y="21600"/>
                  </a:cubicBezTo>
                  <a:lnTo>
                    <a:pt x="0" y="21600"/>
                  </a:lnTo>
                  <a:lnTo>
                    <a:pt x="0" y="3600"/>
                  </a:lnTo>
                  <a:cubicBezTo>
                    <a:pt x="0" y="1612"/>
                    <a:pt x="236" y="0"/>
                    <a:pt x="526"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267" name="Lawyer/Migration Agents at 19 November 2018*"/>
            <p:cNvSpPr txBox="1"/>
            <p:nvPr/>
          </p:nvSpPr>
          <p:spPr>
            <a:xfrm>
              <a:off x="150438" y="-1581"/>
              <a:ext cx="9943959" cy="123699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lvl1pPr algn="ctr">
                <a:defRPr sz="2800">
                  <a:solidFill>
                    <a:srgbClr val="FFFFFF"/>
                  </a:solidFill>
                  <a:latin typeface="Century Gothic"/>
                  <a:ea typeface="Century Gothic"/>
                  <a:cs typeface="Century Gothic"/>
                  <a:sym typeface="Century Gothic"/>
                </a:defRPr>
              </a:lvl1pPr>
            </a:lstStyle>
            <a:p>
              <a:r>
                <a:rPr dirty="0"/>
                <a:t>       </a:t>
              </a:r>
              <a:r>
                <a:rPr lang="en-US" dirty="0" smtClean="0"/>
                <a:t>RMA </a:t>
              </a:r>
              <a:r>
                <a:rPr dirty="0" smtClean="0"/>
                <a:t>Lawyer/Migration </a:t>
              </a:r>
              <a:r>
                <a:rPr dirty="0"/>
                <a:t>Agents at 19 November 2018* </a:t>
              </a:r>
            </a:p>
          </p:txBody>
        </p:sp>
      </p:grpSp>
      <p:sp>
        <p:nvSpPr>
          <p:cNvPr id="269" name="TextBox 7"/>
          <p:cNvSpPr txBox="1"/>
          <p:nvPr/>
        </p:nvSpPr>
        <p:spPr>
          <a:xfrm>
            <a:off x="4172053" y="1504141"/>
            <a:ext cx="3652089" cy="9296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a:defRPr>
                <a:latin typeface="Century Gothic"/>
                <a:ea typeface="Century Gothic"/>
                <a:cs typeface="Century Gothic"/>
                <a:sym typeface="Century Gothic"/>
              </a:defRPr>
            </a:pPr>
            <a:r>
              <a:t>Are you a</a:t>
            </a:r>
            <a:br/>
            <a:r>
              <a:t>Legal Practitioner </a:t>
            </a:r>
            <a:br/>
            <a:r>
              <a:t>with a practising certificate</a:t>
            </a:r>
          </a:p>
        </p:txBody>
      </p:sp>
      <p:sp>
        <p:nvSpPr>
          <p:cNvPr id="270" name="TextBox 8"/>
          <p:cNvSpPr txBox="1"/>
          <p:nvPr/>
        </p:nvSpPr>
        <p:spPr>
          <a:xfrm>
            <a:off x="4599720" y="4147682"/>
            <a:ext cx="2535499" cy="17678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a:latin typeface="Century Gothic"/>
                <a:ea typeface="Century Gothic"/>
                <a:cs typeface="Century Gothic"/>
                <a:sym typeface="Century Gothic"/>
              </a:defRPr>
            </a:lvl1pPr>
          </a:lstStyle>
          <a:p>
            <a:r>
              <a:t>The transition period Section 333BA applies to you providing time for you to gain your UNRESTRICTED practicing certificate.</a:t>
            </a:r>
          </a:p>
        </p:txBody>
      </p:sp>
      <p:sp>
        <p:nvSpPr>
          <p:cNvPr id="271" name="TextBox 9"/>
          <p:cNvSpPr txBox="1"/>
          <p:nvPr/>
        </p:nvSpPr>
        <p:spPr>
          <a:xfrm>
            <a:off x="645396" y="3212050"/>
            <a:ext cx="2464257" cy="2885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a:defRPr>
                <a:latin typeface="Century Gothic"/>
                <a:ea typeface="Century Gothic"/>
                <a:cs typeface="Century Gothic"/>
                <a:sym typeface="Century Gothic"/>
              </a:defRPr>
            </a:pPr>
            <a:r>
              <a:t>No action required. </a:t>
            </a:r>
            <a:br/>
            <a:r>
              <a:t/>
            </a:r>
            <a:br/>
            <a:r>
              <a:t>You will continue to be registered as a Migration Agent with OMARA.</a:t>
            </a:r>
            <a:br/>
            <a:r>
              <a:t/>
            </a:r>
            <a:br/>
            <a:r>
              <a:t> Continue to renew your registration as normal.</a:t>
            </a:r>
          </a:p>
        </p:txBody>
      </p:sp>
      <p:sp>
        <p:nvSpPr>
          <p:cNvPr id="272" name="TextBox 10"/>
          <p:cNvSpPr txBox="1"/>
          <p:nvPr/>
        </p:nvSpPr>
        <p:spPr>
          <a:xfrm>
            <a:off x="7878971" y="2888883"/>
            <a:ext cx="3652088" cy="6502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a:latin typeface="Century Gothic"/>
                <a:ea typeface="Century Gothic"/>
                <a:cs typeface="Century Gothic"/>
                <a:sym typeface="Century Gothic"/>
              </a:defRPr>
            </a:lvl1pPr>
          </a:lstStyle>
          <a:p>
            <a:r>
              <a:t>Is your practising certificate UNRESTRICTED?</a:t>
            </a:r>
          </a:p>
        </p:txBody>
      </p:sp>
      <p:sp>
        <p:nvSpPr>
          <p:cNvPr id="273" name="Rectangle 11"/>
          <p:cNvSpPr txBox="1"/>
          <p:nvPr/>
        </p:nvSpPr>
        <p:spPr>
          <a:xfrm>
            <a:off x="8351259" y="4840313"/>
            <a:ext cx="2919232" cy="1488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a:defRPr>
                <a:solidFill>
                  <a:srgbClr val="222222"/>
                </a:solidFill>
                <a:latin typeface="Century Gothic"/>
                <a:ea typeface="Century Gothic"/>
                <a:cs typeface="Century Gothic"/>
                <a:sym typeface="Century Gothic"/>
              </a:defRPr>
            </a:pPr>
            <a:r>
              <a:rPr dirty="0"/>
              <a:t>Your OMARA registration may end </a:t>
            </a:r>
            <a:br>
              <a:rPr dirty="0"/>
            </a:br>
            <a:r>
              <a:rPr dirty="0" smtClean="0"/>
              <a:t>19 </a:t>
            </a:r>
            <a:r>
              <a:rPr dirty="0"/>
              <a:t>November 2018* as required by </a:t>
            </a:r>
            <a:br>
              <a:rPr dirty="0"/>
            </a:br>
            <a:r>
              <a:rPr dirty="0"/>
              <a:t>Section 302A and 333B.</a:t>
            </a:r>
          </a:p>
        </p:txBody>
      </p:sp>
      <p:grpSp>
        <p:nvGrpSpPr>
          <p:cNvPr id="278" name="Group 21"/>
          <p:cNvGrpSpPr/>
          <p:nvPr/>
        </p:nvGrpSpPr>
        <p:grpSpPr>
          <a:xfrm>
            <a:off x="9291357" y="1617057"/>
            <a:ext cx="827315" cy="1146813"/>
            <a:chOff x="0" y="0"/>
            <a:chExt cx="827314" cy="1146812"/>
          </a:xfrm>
        </p:grpSpPr>
        <p:grpSp>
          <p:nvGrpSpPr>
            <p:cNvPr id="276" name="Oval 4"/>
            <p:cNvGrpSpPr/>
            <p:nvPr/>
          </p:nvGrpSpPr>
          <p:grpSpPr>
            <a:xfrm>
              <a:off x="-1" y="-1"/>
              <a:ext cx="827316" cy="827315"/>
              <a:chOff x="0" y="0"/>
              <a:chExt cx="827314" cy="827314"/>
            </a:xfrm>
          </p:grpSpPr>
          <p:sp>
            <p:nvSpPr>
              <p:cNvPr id="274" name="Circle"/>
              <p:cNvSpPr/>
              <p:nvPr/>
            </p:nvSpPr>
            <p:spPr>
              <a:xfrm>
                <a:off x="-1" y="-1"/>
                <a:ext cx="827316" cy="827316"/>
              </a:xfrm>
              <a:prstGeom prst="ellipse">
                <a:avLst/>
              </a:pr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b="1">
                    <a:solidFill>
                      <a:srgbClr val="FFFFFF"/>
                    </a:solidFill>
                    <a:latin typeface="Century Gothic"/>
                    <a:ea typeface="Century Gothic"/>
                    <a:cs typeface="Century Gothic"/>
                    <a:sym typeface="Century Gothic"/>
                  </a:defRPr>
                </a:pPr>
                <a:endParaRPr/>
              </a:p>
            </p:txBody>
          </p:sp>
          <p:sp>
            <p:nvSpPr>
              <p:cNvPr id="275" name="YES"/>
              <p:cNvSpPr txBox="1"/>
              <p:nvPr/>
            </p:nvSpPr>
            <p:spPr>
              <a:xfrm>
                <a:off x="121156" y="228237"/>
                <a:ext cx="585001" cy="3708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b="1">
                    <a:solidFill>
                      <a:srgbClr val="FFFFFF"/>
                    </a:solidFill>
                    <a:latin typeface="Century Gothic"/>
                    <a:ea typeface="Century Gothic"/>
                    <a:cs typeface="Century Gothic"/>
                    <a:sym typeface="Century Gothic"/>
                  </a:defRPr>
                </a:lvl1pPr>
              </a:lstStyle>
              <a:p>
                <a:r>
                  <a:t>YES</a:t>
                </a:r>
              </a:p>
            </p:txBody>
          </p:sp>
        </p:grpSp>
        <p:sp>
          <p:nvSpPr>
            <p:cNvPr id="277" name="Straight Arrow Connector 15"/>
            <p:cNvSpPr/>
            <p:nvPr/>
          </p:nvSpPr>
          <p:spPr>
            <a:xfrm flipH="1">
              <a:off x="413657" y="761263"/>
              <a:ext cx="1" cy="385549"/>
            </a:xfrm>
            <a:prstGeom prst="line">
              <a:avLst/>
            </a:prstGeom>
            <a:noFill/>
            <a:ln w="38100" cap="flat">
              <a:solidFill>
                <a:srgbClr val="548235"/>
              </a:solidFill>
              <a:prstDash val="solid"/>
              <a:miter lim="800000"/>
              <a:tailEnd type="triangle" w="med" len="med"/>
            </a:ln>
            <a:effectLst/>
          </p:spPr>
          <p:txBody>
            <a:bodyPr wrap="square" lIns="45719" tIns="45719" rIns="45719" bIns="45719" numCol="1" anchor="t">
              <a:noAutofit/>
            </a:bodyPr>
            <a:lstStyle/>
            <a:p>
              <a:endParaRPr/>
            </a:p>
          </p:txBody>
        </p:sp>
      </p:grpSp>
      <p:sp>
        <p:nvSpPr>
          <p:cNvPr id="279" name="TextBox 12"/>
          <p:cNvSpPr txBox="1"/>
          <p:nvPr/>
        </p:nvSpPr>
        <p:spPr>
          <a:xfrm>
            <a:off x="9327102" y="6437427"/>
            <a:ext cx="2169851" cy="3073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1400">
                <a:latin typeface="Montserrat Light"/>
                <a:ea typeface="Montserrat Light"/>
                <a:cs typeface="Montserrat Light"/>
                <a:sym typeface="Montserrat Light"/>
              </a:defRPr>
            </a:lvl1pPr>
          </a:lstStyle>
          <a:p>
            <a:r>
              <a:t>*This is the proposed date</a:t>
            </a:r>
          </a:p>
        </p:txBody>
      </p:sp>
      <p:grpSp>
        <p:nvGrpSpPr>
          <p:cNvPr id="284" name="Group 23"/>
          <p:cNvGrpSpPr/>
          <p:nvPr/>
        </p:nvGrpSpPr>
        <p:grpSpPr>
          <a:xfrm>
            <a:off x="1463867" y="1674416"/>
            <a:ext cx="827315" cy="1146813"/>
            <a:chOff x="0" y="0"/>
            <a:chExt cx="827314" cy="1146812"/>
          </a:xfrm>
        </p:grpSpPr>
        <p:grpSp>
          <p:nvGrpSpPr>
            <p:cNvPr id="282" name="Oval 24"/>
            <p:cNvGrpSpPr/>
            <p:nvPr/>
          </p:nvGrpSpPr>
          <p:grpSpPr>
            <a:xfrm>
              <a:off x="-1" y="-1"/>
              <a:ext cx="827316" cy="827315"/>
              <a:chOff x="0" y="0"/>
              <a:chExt cx="827314" cy="827314"/>
            </a:xfrm>
          </p:grpSpPr>
          <p:sp>
            <p:nvSpPr>
              <p:cNvPr id="280" name="Circle"/>
              <p:cNvSpPr/>
              <p:nvPr/>
            </p:nvSpPr>
            <p:spPr>
              <a:xfrm>
                <a:off x="-1" y="-1"/>
                <a:ext cx="827316" cy="827316"/>
              </a:xfrm>
              <a:prstGeom prst="ellipse">
                <a:avLst/>
              </a:pr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b="1">
                    <a:solidFill>
                      <a:srgbClr val="FFFFFF"/>
                    </a:solidFill>
                    <a:latin typeface="Century Gothic"/>
                    <a:ea typeface="Century Gothic"/>
                    <a:cs typeface="Century Gothic"/>
                    <a:sym typeface="Century Gothic"/>
                  </a:defRPr>
                </a:pPr>
                <a:endParaRPr/>
              </a:p>
            </p:txBody>
          </p:sp>
          <p:sp>
            <p:nvSpPr>
              <p:cNvPr id="281" name="NO"/>
              <p:cNvSpPr txBox="1"/>
              <p:nvPr/>
            </p:nvSpPr>
            <p:spPr>
              <a:xfrm>
                <a:off x="121156" y="228237"/>
                <a:ext cx="585001" cy="3708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b="1">
                    <a:solidFill>
                      <a:srgbClr val="FFFFFF"/>
                    </a:solidFill>
                    <a:latin typeface="Century Gothic"/>
                    <a:ea typeface="Century Gothic"/>
                    <a:cs typeface="Century Gothic"/>
                    <a:sym typeface="Century Gothic"/>
                  </a:defRPr>
                </a:lvl1pPr>
              </a:lstStyle>
              <a:p>
                <a:r>
                  <a:t>NO</a:t>
                </a:r>
              </a:p>
            </p:txBody>
          </p:sp>
        </p:grpSp>
        <p:sp>
          <p:nvSpPr>
            <p:cNvPr id="283" name="Straight Arrow Connector 25"/>
            <p:cNvSpPr/>
            <p:nvPr/>
          </p:nvSpPr>
          <p:spPr>
            <a:xfrm flipH="1">
              <a:off x="413657" y="761263"/>
              <a:ext cx="1" cy="385549"/>
            </a:xfrm>
            <a:prstGeom prst="line">
              <a:avLst/>
            </a:prstGeom>
            <a:noFill/>
            <a:ln w="38100" cap="flat">
              <a:solidFill>
                <a:srgbClr val="548235"/>
              </a:solidFill>
              <a:prstDash val="solid"/>
              <a:miter lim="800000"/>
              <a:tailEnd type="triangle" w="med" len="med"/>
            </a:ln>
            <a:effectLst/>
          </p:spPr>
          <p:txBody>
            <a:bodyPr wrap="square" lIns="45719" tIns="45719" rIns="45719" bIns="45719" numCol="1" anchor="t">
              <a:noAutofit/>
            </a:bodyPr>
            <a:lstStyle/>
            <a:p>
              <a:endParaRPr/>
            </a:p>
          </p:txBody>
        </p:sp>
      </p:grpSp>
      <p:sp>
        <p:nvSpPr>
          <p:cNvPr id="285" name="Straight Arrow Connector 35"/>
          <p:cNvSpPr/>
          <p:nvPr/>
        </p:nvSpPr>
        <p:spPr>
          <a:xfrm flipH="1" flipV="1">
            <a:off x="2491222" y="1965805"/>
            <a:ext cx="1965814" cy="1"/>
          </a:xfrm>
          <a:prstGeom prst="line">
            <a:avLst/>
          </a:prstGeom>
          <a:ln w="38100">
            <a:solidFill>
              <a:srgbClr val="548235"/>
            </a:solidFill>
            <a:miter/>
            <a:tailEnd type="triangle"/>
          </a:ln>
        </p:spPr>
        <p:txBody>
          <a:bodyPr lIns="45719" rIns="45719"/>
          <a:lstStyle/>
          <a:p>
            <a:endParaRPr/>
          </a:p>
        </p:txBody>
      </p:sp>
      <p:sp>
        <p:nvSpPr>
          <p:cNvPr id="286" name="Straight Arrow Connector 38"/>
          <p:cNvSpPr/>
          <p:nvPr/>
        </p:nvSpPr>
        <p:spPr>
          <a:xfrm flipH="1" flipV="1">
            <a:off x="7281670" y="1965805"/>
            <a:ext cx="1965814" cy="1"/>
          </a:xfrm>
          <a:prstGeom prst="line">
            <a:avLst/>
          </a:prstGeom>
          <a:ln w="38100">
            <a:solidFill>
              <a:srgbClr val="548235"/>
            </a:solidFill>
            <a:miter/>
            <a:headEnd type="triangle"/>
          </a:ln>
        </p:spPr>
        <p:txBody>
          <a:bodyPr lIns="45719" rIns="45719"/>
          <a:lstStyle/>
          <a:p>
            <a:endParaRPr/>
          </a:p>
        </p:txBody>
      </p:sp>
      <p:sp>
        <p:nvSpPr>
          <p:cNvPr id="287" name="Straight Arrow Connector 39"/>
          <p:cNvSpPr/>
          <p:nvPr/>
        </p:nvSpPr>
        <p:spPr>
          <a:xfrm flipH="1">
            <a:off x="6522286" y="3212050"/>
            <a:ext cx="1301857" cy="1"/>
          </a:xfrm>
          <a:prstGeom prst="line">
            <a:avLst/>
          </a:prstGeom>
          <a:ln w="38100">
            <a:solidFill>
              <a:srgbClr val="548235"/>
            </a:solidFill>
            <a:miter/>
            <a:tailEnd type="triangle"/>
          </a:ln>
        </p:spPr>
        <p:txBody>
          <a:bodyPr lIns="45719" rIns="45719"/>
          <a:lstStyle/>
          <a:p>
            <a:endParaRPr/>
          </a:p>
        </p:txBody>
      </p:sp>
      <p:grpSp>
        <p:nvGrpSpPr>
          <p:cNvPr id="292" name="Group 41"/>
          <p:cNvGrpSpPr/>
          <p:nvPr/>
        </p:nvGrpSpPr>
        <p:grpSpPr>
          <a:xfrm>
            <a:off x="5453812" y="2870395"/>
            <a:ext cx="827315" cy="1146813"/>
            <a:chOff x="0" y="0"/>
            <a:chExt cx="827314" cy="1146812"/>
          </a:xfrm>
        </p:grpSpPr>
        <p:grpSp>
          <p:nvGrpSpPr>
            <p:cNvPr id="290" name="Oval 42"/>
            <p:cNvGrpSpPr/>
            <p:nvPr/>
          </p:nvGrpSpPr>
          <p:grpSpPr>
            <a:xfrm>
              <a:off x="-1" y="-1"/>
              <a:ext cx="827316" cy="827315"/>
              <a:chOff x="0" y="0"/>
              <a:chExt cx="827314" cy="827314"/>
            </a:xfrm>
          </p:grpSpPr>
          <p:sp>
            <p:nvSpPr>
              <p:cNvPr id="288" name="Circle"/>
              <p:cNvSpPr/>
              <p:nvPr/>
            </p:nvSpPr>
            <p:spPr>
              <a:xfrm>
                <a:off x="-1" y="-1"/>
                <a:ext cx="827316" cy="827316"/>
              </a:xfrm>
              <a:prstGeom prst="ellipse">
                <a:avLst/>
              </a:pr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b="1">
                    <a:solidFill>
                      <a:srgbClr val="FFFFFF"/>
                    </a:solidFill>
                    <a:latin typeface="Century Gothic"/>
                    <a:ea typeface="Century Gothic"/>
                    <a:cs typeface="Century Gothic"/>
                    <a:sym typeface="Century Gothic"/>
                  </a:defRPr>
                </a:pPr>
                <a:endParaRPr/>
              </a:p>
            </p:txBody>
          </p:sp>
          <p:sp>
            <p:nvSpPr>
              <p:cNvPr id="289" name="NO"/>
              <p:cNvSpPr txBox="1"/>
              <p:nvPr/>
            </p:nvSpPr>
            <p:spPr>
              <a:xfrm>
                <a:off x="121156" y="228237"/>
                <a:ext cx="585001" cy="3708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b="1">
                    <a:solidFill>
                      <a:srgbClr val="FFFFFF"/>
                    </a:solidFill>
                    <a:latin typeface="Century Gothic"/>
                    <a:ea typeface="Century Gothic"/>
                    <a:cs typeface="Century Gothic"/>
                    <a:sym typeface="Century Gothic"/>
                  </a:defRPr>
                </a:lvl1pPr>
              </a:lstStyle>
              <a:p>
                <a:r>
                  <a:t>NO</a:t>
                </a:r>
              </a:p>
            </p:txBody>
          </p:sp>
        </p:grpSp>
        <p:sp>
          <p:nvSpPr>
            <p:cNvPr id="291" name="Straight Arrow Connector 43"/>
            <p:cNvSpPr/>
            <p:nvPr/>
          </p:nvSpPr>
          <p:spPr>
            <a:xfrm flipH="1">
              <a:off x="413657" y="761263"/>
              <a:ext cx="1" cy="385549"/>
            </a:xfrm>
            <a:prstGeom prst="line">
              <a:avLst/>
            </a:prstGeom>
            <a:noFill/>
            <a:ln w="38100" cap="flat">
              <a:solidFill>
                <a:srgbClr val="548235"/>
              </a:solidFill>
              <a:prstDash val="solid"/>
              <a:miter lim="800000"/>
              <a:tailEnd type="triangle" w="med" len="med"/>
            </a:ln>
            <a:effectLst/>
          </p:spPr>
          <p:txBody>
            <a:bodyPr wrap="square" lIns="45719" tIns="45719" rIns="45719" bIns="45719" numCol="1" anchor="t">
              <a:noAutofit/>
            </a:bodyPr>
            <a:lstStyle/>
            <a:p>
              <a:endParaRPr/>
            </a:p>
          </p:txBody>
        </p:sp>
      </p:grpSp>
      <p:grpSp>
        <p:nvGrpSpPr>
          <p:cNvPr id="297" name="Group 45"/>
          <p:cNvGrpSpPr/>
          <p:nvPr/>
        </p:nvGrpSpPr>
        <p:grpSpPr>
          <a:xfrm>
            <a:off x="9354387" y="3660685"/>
            <a:ext cx="827315" cy="1146813"/>
            <a:chOff x="0" y="0"/>
            <a:chExt cx="827314" cy="1146812"/>
          </a:xfrm>
        </p:grpSpPr>
        <p:grpSp>
          <p:nvGrpSpPr>
            <p:cNvPr id="295" name="Oval 46"/>
            <p:cNvGrpSpPr/>
            <p:nvPr/>
          </p:nvGrpSpPr>
          <p:grpSpPr>
            <a:xfrm>
              <a:off x="-1" y="-1"/>
              <a:ext cx="827316" cy="827315"/>
              <a:chOff x="0" y="0"/>
              <a:chExt cx="827314" cy="827314"/>
            </a:xfrm>
          </p:grpSpPr>
          <p:sp>
            <p:nvSpPr>
              <p:cNvPr id="293" name="Circle"/>
              <p:cNvSpPr/>
              <p:nvPr/>
            </p:nvSpPr>
            <p:spPr>
              <a:xfrm>
                <a:off x="-1" y="-1"/>
                <a:ext cx="827316" cy="827316"/>
              </a:xfrm>
              <a:prstGeom prst="ellipse">
                <a:avLst/>
              </a:pr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b="1">
                    <a:solidFill>
                      <a:srgbClr val="FFFFFF"/>
                    </a:solidFill>
                    <a:latin typeface="Century Gothic"/>
                    <a:ea typeface="Century Gothic"/>
                    <a:cs typeface="Century Gothic"/>
                    <a:sym typeface="Century Gothic"/>
                  </a:defRPr>
                </a:pPr>
                <a:endParaRPr/>
              </a:p>
            </p:txBody>
          </p:sp>
          <p:sp>
            <p:nvSpPr>
              <p:cNvPr id="294" name="YES"/>
              <p:cNvSpPr txBox="1"/>
              <p:nvPr/>
            </p:nvSpPr>
            <p:spPr>
              <a:xfrm>
                <a:off x="121156" y="228237"/>
                <a:ext cx="585001" cy="3708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b="1">
                    <a:solidFill>
                      <a:srgbClr val="FFFFFF"/>
                    </a:solidFill>
                    <a:latin typeface="Century Gothic"/>
                    <a:ea typeface="Century Gothic"/>
                    <a:cs typeface="Century Gothic"/>
                    <a:sym typeface="Century Gothic"/>
                  </a:defRPr>
                </a:lvl1pPr>
              </a:lstStyle>
              <a:p>
                <a:r>
                  <a:t>YES</a:t>
                </a:r>
              </a:p>
            </p:txBody>
          </p:sp>
        </p:grpSp>
        <p:sp>
          <p:nvSpPr>
            <p:cNvPr id="296" name="Straight Arrow Connector 47"/>
            <p:cNvSpPr/>
            <p:nvPr/>
          </p:nvSpPr>
          <p:spPr>
            <a:xfrm flipH="1">
              <a:off x="413657" y="761263"/>
              <a:ext cx="1" cy="385549"/>
            </a:xfrm>
            <a:prstGeom prst="line">
              <a:avLst/>
            </a:prstGeom>
            <a:noFill/>
            <a:ln w="38100" cap="flat">
              <a:solidFill>
                <a:srgbClr val="548235"/>
              </a:solidFill>
              <a:prstDash val="solid"/>
              <a:miter lim="800000"/>
              <a:tailEnd type="triangle" w="med" len="med"/>
            </a:ln>
            <a:effectLst/>
          </p:spPr>
          <p:txBody>
            <a:bodyPr wrap="square" lIns="45719" tIns="45719" rIns="45719" bIns="45719" numCol="1" anchor="t">
              <a:noAutofit/>
            </a:bodyPr>
            <a:lstStyle/>
            <a:p>
              <a:endParaRPr/>
            </a:p>
          </p:txBody>
        </p:sp>
      </p:gr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9" name="Picture 1" descr="Picture 1"/>
          <p:cNvPicPr>
            <a:picLocks noChangeAspect="1"/>
          </p:cNvPicPr>
          <p:nvPr/>
        </p:nvPicPr>
        <p:blipFill>
          <a:blip r:embed="rId2">
            <a:extLst/>
          </a:blip>
          <a:stretch>
            <a:fillRect/>
          </a:stretch>
        </p:blipFill>
        <p:spPr>
          <a:xfrm>
            <a:off x="10731527" y="13472"/>
            <a:ext cx="1467728" cy="1467728"/>
          </a:xfrm>
          <a:prstGeom prst="rect">
            <a:avLst/>
          </a:prstGeom>
          <a:ln w="12700">
            <a:miter lim="400000"/>
          </a:ln>
        </p:spPr>
      </p:pic>
      <p:grpSp>
        <p:nvGrpSpPr>
          <p:cNvPr id="302" name="Round Diagonal Corner Rectangle 4"/>
          <p:cNvGrpSpPr/>
          <p:nvPr/>
        </p:nvGrpSpPr>
        <p:grpSpPr>
          <a:xfrm>
            <a:off x="682171" y="532662"/>
            <a:ext cx="7678060" cy="1162275"/>
            <a:chOff x="-1" y="-1"/>
            <a:chExt cx="7678058" cy="1162273"/>
          </a:xfrm>
        </p:grpSpPr>
        <p:sp>
          <p:nvSpPr>
            <p:cNvPr id="300" name="Shape"/>
            <p:cNvSpPr/>
            <p:nvPr/>
          </p:nvSpPr>
          <p:spPr>
            <a:xfrm>
              <a:off x="-1" y="-1"/>
              <a:ext cx="7678058" cy="1162273"/>
            </a:xfrm>
            <a:custGeom>
              <a:avLst/>
              <a:gdLst/>
              <a:ahLst/>
              <a:cxnLst>
                <a:cxn ang="0">
                  <a:pos x="wd2" y="hd2"/>
                </a:cxn>
                <a:cxn ang="5400000">
                  <a:pos x="wd2" y="hd2"/>
                </a:cxn>
                <a:cxn ang="10800000">
                  <a:pos x="wd2" y="hd2"/>
                </a:cxn>
                <a:cxn ang="16200000">
                  <a:pos x="wd2" y="hd2"/>
                </a:cxn>
              </a:cxnLst>
              <a:rect l="0" t="0" r="r" b="b"/>
              <a:pathLst>
                <a:path w="21600" h="21600" extrusionOk="0">
                  <a:moveTo>
                    <a:pt x="545" y="0"/>
                  </a:moveTo>
                  <a:lnTo>
                    <a:pt x="21600" y="0"/>
                  </a:lnTo>
                  <a:lnTo>
                    <a:pt x="21600" y="18000"/>
                  </a:lnTo>
                  <a:cubicBezTo>
                    <a:pt x="21600" y="19988"/>
                    <a:pt x="21356" y="21600"/>
                    <a:pt x="21055" y="21600"/>
                  </a:cubicBezTo>
                  <a:lnTo>
                    <a:pt x="0" y="21600"/>
                  </a:lnTo>
                  <a:lnTo>
                    <a:pt x="0" y="3600"/>
                  </a:lnTo>
                  <a:cubicBezTo>
                    <a:pt x="0" y="1612"/>
                    <a:pt x="244" y="0"/>
                    <a:pt x="545"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800">
                  <a:solidFill>
                    <a:srgbClr val="FFFFFF"/>
                  </a:solidFill>
                  <a:latin typeface="Century Gothic"/>
                  <a:ea typeface="Century Gothic"/>
                  <a:cs typeface="Century Gothic"/>
                  <a:sym typeface="Century Gothic"/>
                </a:defRPr>
              </a:pPr>
              <a:endParaRPr/>
            </a:p>
          </p:txBody>
        </p:sp>
        <p:sp>
          <p:nvSpPr>
            <p:cNvPr id="301" name="Legal Practitioner with  UNRESTRICTED practising certificate"/>
            <p:cNvSpPr txBox="1"/>
            <p:nvPr/>
          </p:nvSpPr>
          <p:spPr>
            <a:xfrm>
              <a:off x="56736" y="319526"/>
              <a:ext cx="7564584" cy="52321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p>
              <a:pPr>
                <a:defRPr sz="2800">
                  <a:solidFill>
                    <a:srgbClr val="FFFFFF"/>
                  </a:solidFill>
                  <a:latin typeface="Century Gothic"/>
                  <a:ea typeface="Century Gothic"/>
                  <a:cs typeface="Century Gothic"/>
                  <a:sym typeface="Century Gothic"/>
                </a:defRPr>
              </a:pPr>
              <a:r>
                <a:rPr lang="en-US" dirty="0" smtClean="0"/>
                <a:t>RMA </a:t>
              </a:r>
              <a:r>
                <a:rPr dirty="0" smtClean="0"/>
                <a:t>with practising </a:t>
              </a:r>
              <a:r>
                <a:rPr dirty="0"/>
                <a:t>certificate</a:t>
              </a:r>
            </a:p>
          </p:txBody>
        </p:sp>
      </p:grpSp>
      <p:sp>
        <p:nvSpPr>
          <p:cNvPr id="303" name="TextBox 10"/>
          <p:cNvSpPr txBox="1"/>
          <p:nvPr/>
        </p:nvSpPr>
        <p:spPr>
          <a:xfrm>
            <a:off x="4327724" y="2023458"/>
            <a:ext cx="2953450" cy="12090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a:latin typeface="Century Gothic"/>
                <a:ea typeface="Century Gothic"/>
                <a:cs typeface="Century Gothic"/>
                <a:sym typeface="Century Gothic"/>
              </a:defRPr>
            </a:lvl1pPr>
          </a:lstStyle>
          <a:p>
            <a:r>
              <a:rPr dirty="0"/>
              <a:t>Are you an employee of a Legal Practice working under a Principal Solicitor?</a:t>
            </a:r>
          </a:p>
        </p:txBody>
      </p:sp>
      <p:grpSp>
        <p:nvGrpSpPr>
          <p:cNvPr id="308" name="Group 11"/>
          <p:cNvGrpSpPr/>
          <p:nvPr/>
        </p:nvGrpSpPr>
        <p:grpSpPr>
          <a:xfrm>
            <a:off x="9581643" y="2023458"/>
            <a:ext cx="827315" cy="1146813"/>
            <a:chOff x="0" y="0"/>
            <a:chExt cx="827314" cy="1146812"/>
          </a:xfrm>
        </p:grpSpPr>
        <p:grpSp>
          <p:nvGrpSpPr>
            <p:cNvPr id="306" name="Oval 12"/>
            <p:cNvGrpSpPr/>
            <p:nvPr/>
          </p:nvGrpSpPr>
          <p:grpSpPr>
            <a:xfrm>
              <a:off x="-1" y="-1"/>
              <a:ext cx="827316" cy="827315"/>
              <a:chOff x="0" y="0"/>
              <a:chExt cx="827314" cy="827314"/>
            </a:xfrm>
          </p:grpSpPr>
          <p:sp>
            <p:nvSpPr>
              <p:cNvPr id="304" name="Circle"/>
              <p:cNvSpPr/>
              <p:nvPr/>
            </p:nvSpPr>
            <p:spPr>
              <a:xfrm>
                <a:off x="-1" y="-1"/>
                <a:ext cx="827316" cy="827316"/>
              </a:xfrm>
              <a:prstGeom prst="ellipse">
                <a:avLst/>
              </a:pr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b="1">
                    <a:solidFill>
                      <a:srgbClr val="FFFFFF"/>
                    </a:solidFill>
                    <a:latin typeface="Century Gothic"/>
                    <a:ea typeface="Century Gothic"/>
                    <a:cs typeface="Century Gothic"/>
                    <a:sym typeface="Century Gothic"/>
                  </a:defRPr>
                </a:pPr>
                <a:endParaRPr/>
              </a:p>
            </p:txBody>
          </p:sp>
          <p:sp>
            <p:nvSpPr>
              <p:cNvPr id="305" name="NO"/>
              <p:cNvSpPr txBox="1"/>
              <p:nvPr/>
            </p:nvSpPr>
            <p:spPr>
              <a:xfrm>
                <a:off x="121156" y="228237"/>
                <a:ext cx="585001" cy="3708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b="1">
                    <a:solidFill>
                      <a:srgbClr val="FFFFFF"/>
                    </a:solidFill>
                    <a:latin typeface="Century Gothic"/>
                    <a:ea typeface="Century Gothic"/>
                    <a:cs typeface="Century Gothic"/>
                    <a:sym typeface="Century Gothic"/>
                  </a:defRPr>
                </a:lvl1pPr>
              </a:lstStyle>
              <a:p>
                <a:r>
                  <a:t>NO</a:t>
                </a:r>
              </a:p>
            </p:txBody>
          </p:sp>
        </p:grpSp>
        <p:sp>
          <p:nvSpPr>
            <p:cNvPr id="307" name="Straight Arrow Connector 13"/>
            <p:cNvSpPr/>
            <p:nvPr/>
          </p:nvSpPr>
          <p:spPr>
            <a:xfrm flipH="1">
              <a:off x="413657" y="761263"/>
              <a:ext cx="1" cy="385549"/>
            </a:xfrm>
            <a:prstGeom prst="line">
              <a:avLst/>
            </a:prstGeom>
            <a:noFill/>
            <a:ln w="38100" cap="flat">
              <a:solidFill>
                <a:srgbClr val="548235"/>
              </a:solidFill>
              <a:prstDash val="solid"/>
              <a:miter lim="800000"/>
              <a:tailEnd type="triangle" w="med" len="med"/>
            </a:ln>
            <a:effectLst/>
          </p:spPr>
          <p:txBody>
            <a:bodyPr wrap="square" lIns="45719" tIns="45719" rIns="45719" bIns="45719" numCol="1" anchor="t">
              <a:noAutofit/>
            </a:bodyPr>
            <a:lstStyle/>
            <a:p>
              <a:endParaRPr/>
            </a:p>
          </p:txBody>
        </p:sp>
      </p:grpSp>
      <p:grpSp>
        <p:nvGrpSpPr>
          <p:cNvPr id="313" name="Group 14"/>
          <p:cNvGrpSpPr/>
          <p:nvPr/>
        </p:nvGrpSpPr>
        <p:grpSpPr>
          <a:xfrm>
            <a:off x="1390800" y="1990325"/>
            <a:ext cx="827315" cy="1146813"/>
            <a:chOff x="0" y="0"/>
            <a:chExt cx="827314" cy="1146812"/>
          </a:xfrm>
        </p:grpSpPr>
        <p:grpSp>
          <p:nvGrpSpPr>
            <p:cNvPr id="311" name="Oval 15"/>
            <p:cNvGrpSpPr/>
            <p:nvPr/>
          </p:nvGrpSpPr>
          <p:grpSpPr>
            <a:xfrm>
              <a:off x="-1" y="-1"/>
              <a:ext cx="827316" cy="827315"/>
              <a:chOff x="0" y="0"/>
              <a:chExt cx="827314" cy="827314"/>
            </a:xfrm>
          </p:grpSpPr>
          <p:sp>
            <p:nvSpPr>
              <p:cNvPr id="309" name="Circle"/>
              <p:cNvSpPr/>
              <p:nvPr/>
            </p:nvSpPr>
            <p:spPr>
              <a:xfrm>
                <a:off x="-1" y="-1"/>
                <a:ext cx="827316" cy="827316"/>
              </a:xfrm>
              <a:prstGeom prst="ellipse">
                <a:avLst/>
              </a:pr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b="1">
                    <a:solidFill>
                      <a:srgbClr val="FFFFFF"/>
                    </a:solidFill>
                    <a:latin typeface="Century Gothic"/>
                    <a:ea typeface="Century Gothic"/>
                    <a:cs typeface="Century Gothic"/>
                    <a:sym typeface="Century Gothic"/>
                  </a:defRPr>
                </a:pPr>
                <a:endParaRPr/>
              </a:p>
            </p:txBody>
          </p:sp>
          <p:sp>
            <p:nvSpPr>
              <p:cNvPr id="310" name="YES"/>
              <p:cNvSpPr txBox="1"/>
              <p:nvPr/>
            </p:nvSpPr>
            <p:spPr>
              <a:xfrm>
                <a:off x="121156" y="228237"/>
                <a:ext cx="585001" cy="3708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b="1">
                    <a:solidFill>
                      <a:srgbClr val="FFFFFF"/>
                    </a:solidFill>
                    <a:latin typeface="Century Gothic"/>
                    <a:ea typeface="Century Gothic"/>
                    <a:cs typeface="Century Gothic"/>
                    <a:sym typeface="Century Gothic"/>
                  </a:defRPr>
                </a:lvl1pPr>
              </a:lstStyle>
              <a:p>
                <a:r>
                  <a:t>YES</a:t>
                </a:r>
              </a:p>
            </p:txBody>
          </p:sp>
        </p:grpSp>
        <p:sp>
          <p:nvSpPr>
            <p:cNvPr id="312" name="Straight Arrow Connector 16"/>
            <p:cNvSpPr/>
            <p:nvPr/>
          </p:nvSpPr>
          <p:spPr>
            <a:xfrm flipH="1">
              <a:off x="413657" y="761263"/>
              <a:ext cx="1" cy="385549"/>
            </a:xfrm>
            <a:prstGeom prst="line">
              <a:avLst/>
            </a:prstGeom>
            <a:noFill/>
            <a:ln w="38100" cap="flat">
              <a:solidFill>
                <a:srgbClr val="548235"/>
              </a:solidFill>
              <a:prstDash val="solid"/>
              <a:miter lim="800000"/>
              <a:tailEnd type="triangle" w="med" len="med"/>
            </a:ln>
            <a:effectLst/>
          </p:spPr>
          <p:txBody>
            <a:bodyPr wrap="square" lIns="45719" tIns="45719" rIns="45719" bIns="45719" numCol="1" anchor="t">
              <a:noAutofit/>
            </a:bodyPr>
            <a:lstStyle/>
            <a:p>
              <a:endParaRPr/>
            </a:p>
          </p:txBody>
        </p:sp>
      </p:grpSp>
      <p:sp>
        <p:nvSpPr>
          <p:cNvPr id="314" name="Straight Arrow Connector 17"/>
          <p:cNvSpPr/>
          <p:nvPr/>
        </p:nvSpPr>
        <p:spPr>
          <a:xfrm flipH="1" flipV="1">
            <a:off x="2418156" y="2281714"/>
            <a:ext cx="1965814" cy="1"/>
          </a:xfrm>
          <a:prstGeom prst="line">
            <a:avLst/>
          </a:prstGeom>
          <a:ln w="38100">
            <a:solidFill>
              <a:srgbClr val="548235"/>
            </a:solidFill>
            <a:miter/>
            <a:tailEnd type="triangle"/>
          </a:ln>
        </p:spPr>
        <p:txBody>
          <a:bodyPr lIns="45719" rIns="45719"/>
          <a:lstStyle/>
          <a:p>
            <a:endParaRPr/>
          </a:p>
        </p:txBody>
      </p:sp>
      <p:sp>
        <p:nvSpPr>
          <p:cNvPr id="315" name="Straight Arrow Connector 18"/>
          <p:cNvSpPr/>
          <p:nvPr/>
        </p:nvSpPr>
        <p:spPr>
          <a:xfrm flipH="1" flipV="1">
            <a:off x="7332184" y="2288093"/>
            <a:ext cx="1965814" cy="1"/>
          </a:xfrm>
          <a:prstGeom prst="line">
            <a:avLst/>
          </a:prstGeom>
          <a:ln w="38100">
            <a:solidFill>
              <a:srgbClr val="548235"/>
            </a:solidFill>
            <a:miter/>
            <a:headEnd type="triangle"/>
          </a:ln>
        </p:spPr>
        <p:txBody>
          <a:bodyPr lIns="45719" rIns="45719"/>
          <a:lstStyle/>
          <a:p>
            <a:endParaRPr/>
          </a:p>
        </p:txBody>
      </p:sp>
      <p:sp>
        <p:nvSpPr>
          <p:cNvPr id="316" name="TextBox 19"/>
          <p:cNvSpPr txBox="1"/>
          <p:nvPr/>
        </p:nvSpPr>
        <p:spPr>
          <a:xfrm>
            <a:off x="327332" y="3223786"/>
            <a:ext cx="2945589" cy="26060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a:defRPr>
                <a:latin typeface="Century Gothic"/>
                <a:ea typeface="Century Gothic"/>
                <a:cs typeface="Century Gothic"/>
                <a:sym typeface="Century Gothic"/>
              </a:defRPr>
            </a:pPr>
            <a:r>
              <a:rPr dirty="0"/>
              <a:t>No action required. </a:t>
            </a:r>
            <a:br>
              <a:rPr dirty="0"/>
            </a:br>
            <a:r>
              <a:rPr dirty="0"/>
              <a:t/>
            </a:r>
            <a:br>
              <a:rPr dirty="0"/>
            </a:br>
            <a:r>
              <a:rPr dirty="0">
                <a:solidFill>
                  <a:srgbClr val="222222"/>
                </a:solidFill>
              </a:rPr>
              <a:t> Your OMARA registration may end </a:t>
            </a:r>
            <a:br>
              <a:rPr dirty="0">
                <a:solidFill>
                  <a:srgbClr val="222222"/>
                </a:solidFill>
              </a:rPr>
            </a:br>
            <a:r>
              <a:rPr dirty="0">
                <a:solidFill>
                  <a:srgbClr val="222222"/>
                </a:solidFill>
              </a:rPr>
              <a:t>on 19 November 2018* </a:t>
            </a:r>
          </a:p>
          <a:p>
            <a:pPr algn="ctr">
              <a:defRPr>
                <a:solidFill>
                  <a:srgbClr val="222222"/>
                </a:solidFill>
                <a:latin typeface="Century Gothic"/>
                <a:ea typeface="Century Gothic"/>
                <a:cs typeface="Century Gothic"/>
                <a:sym typeface="Century Gothic"/>
              </a:defRPr>
            </a:pPr>
            <a:endParaRPr dirty="0">
              <a:solidFill>
                <a:srgbClr val="222222"/>
              </a:solidFill>
            </a:endParaRPr>
          </a:p>
          <a:p>
            <a:pPr algn="ctr">
              <a:defRPr>
                <a:solidFill>
                  <a:srgbClr val="222222"/>
                </a:solidFill>
                <a:latin typeface="Century Gothic"/>
                <a:ea typeface="Century Gothic"/>
                <a:cs typeface="Century Gothic"/>
                <a:sym typeface="Century Gothic"/>
              </a:defRPr>
            </a:pPr>
            <a:r>
              <a:rPr dirty="0"/>
              <a:t>Your Legal Practising Certificate allows you to provide migration advice</a:t>
            </a:r>
          </a:p>
        </p:txBody>
      </p:sp>
      <p:sp>
        <p:nvSpPr>
          <p:cNvPr id="317" name="TextBox 20"/>
          <p:cNvSpPr txBox="1"/>
          <p:nvPr/>
        </p:nvSpPr>
        <p:spPr>
          <a:xfrm>
            <a:off x="7357584" y="3118455"/>
            <a:ext cx="4730489" cy="36933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a:solidFill>
                  <a:srgbClr val="222222"/>
                </a:solidFill>
                <a:latin typeface="Century Gothic"/>
                <a:ea typeface="Century Gothic"/>
                <a:cs typeface="Century Gothic"/>
                <a:sym typeface="Century Gothic"/>
              </a:defRPr>
            </a:pPr>
            <a:r>
              <a:rPr dirty="0"/>
              <a:t>Your Legal Practising Certificate allows you to provide immigration assistance in connection with a legal practice. If  you are practising as a Sole Practitioner you must establish a legal practice and satisfy the requirements for a Principal Level Practising Certificate including:</a:t>
            </a:r>
          </a:p>
          <a:p>
            <a:pPr marL="285750" indent="-285750">
              <a:buSzPct val="100000"/>
              <a:buFont typeface="Arial"/>
              <a:buChar char="•"/>
              <a:defRPr>
                <a:solidFill>
                  <a:srgbClr val="222222"/>
                </a:solidFill>
                <a:latin typeface="Century Gothic"/>
                <a:ea typeface="Century Gothic"/>
                <a:cs typeface="Century Gothic"/>
                <a:sym typeface="Century Gothic"/>
              </a:defRPr>
            </a:pPr>
            <a:r>
              <a:rPr dirty="0"/>
              <a:t>Practice Management Course</a:t>
            </a:r>
          </a:p>
          <a:p>
            <a:pPr marL="285750" indent="-285750">
              <a:buSzPct val="100000"/>
              <a:buFont typeface="Arial"/>
              <a:buChar char="•"/>
              <a:defRPr>
                <a:solidFill>
                  <a:srgbClr val="222222"/>
                </a:solidFill>
                <a:latin typeface="Century Gothic"/>
                <a:ea typeface="Century Gothic"/>
                <a:cs typeface="Century Gothic"/>
                <a:sym typeface="Century Gothic"/>
              </a:defRPr>
            </a:pPr>
            <a:r>
              <a:rPr dirty="0"/>
              <a:t>Professional indemnity insurance in accordance with the Indemnity </a:t>
            </a:r>
            <a:r>
              <a:rPr dirty="0" smtClean="0"/>
              <a:t>Rule</a:t>
            </a:r>
            <a:r>
              <a:rPr lang="en-US" dirty="0" smtClean="0"/>
              <a:t>s</a:t>
            </a:r>
            <a:r>
              <a:rPr dirty="0" smtClean="0"/>
              <a:t>.</a:t>
            </a:r>
            <a:endParaRPr dirty="0"/>
          </a:p>
          <a:p>
            <a:pPr>
              <a:defRPr>
                <a:solidFill>
                  <a:srgbClr val="222222"/>
                </a:solidFill>
                <a:latin typeface="Century Gothic"/>
                <a:ea typeface="Century Gothic"/>
                <a:cs typeface="Century Gothic"/>
                <a:sym typeface="Century Gothic"/>
              </a:defRPr>
            </a:pPr>
            <a:endParaRPr dirty="0"/>
          </a:p>
          <a:p>
            <a:pPr>
              <a:defRPr>
                <a:solidFill>
                  <a:srgbClr val="222222"/>
                </a:solidFill>
                <a:latin typeface="Century Gothic"/>
                <a:ea typeface="Century Gothic"/>
                <a:cs typeface="Century Gothic"/>
                <a:sym typeface="Century Gothic"/>
              </a:defRPr>
            </a:pPr>
            <a:r>
              <a:rPr b="1" dirty="0"/>
              <a:t>OTHERWISE</a:t>
            </a:r>
            <a:r>
              <a:rPr dirty="0"/>
              <a:t>: Cancel practising certificate </a:t>
            </a:r>
          </a:p>
          <a:p>
            <a:pPr>
              <a:defRPr>
                <a:solidFill>
                  <a:srgbClr val="222222"/>
                </a:solidFill>
                <a:latin typeface="Century Gothic"/>
                <a:ea typeface="Century Gothic"/>
                <a:cs typeface="Century Gothic"/>
                <a:sym typeface="Century Gothic"/>
              </a:defRPr>
            </a:pPr>
            <a:r>
              <a:rPr dirty="0"/>
              <a:t>and register as a migration agent.</a:t>
            </a:r>
          </a:p>
        </p:txBody>
      </p:sp>
      <p:sp>
        <p:nvSpPr>
          <p:cNvPr id="318" name="TextBox 21"/>
          <p:cNvSpPr txBox="1"/>
          <p:nvPr/>
        </p:nvSpPr>
        <p:spPr>
          <a:xfrm>
            <a:off x="327332" y="6467597"/>
            <a:ext cx="2307802" cy="3073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1400">
                <a:latin typeface="Century Gothic"/>
                <a:ea typeface="Century Gothic"/>
                <a:cs typeface="Century Gothic"/>
                <a:sym typeface="Century Gothic"/>
              </a:defRPr>
            </a:lvl1pPr>
          </a:lstStyle>
          <a:p>
            <a:r>
              <a:t>*This is the proposed date</a:t>
            </a:r>
          </a:p>
        </p:txBody>
      </p:sp>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 name="TextBox 1"/>
          <p:cNvSpPr txBox="1"/>
          <p:nvPr/>
        </p:nvSpPr>
        <p:spPr>
          <a:xfrm>
            <a:off x="1205959" y="2086261"/>
            <a:ext cx="9560416" cy="45653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defTabSz="457200">
              <a:lnSpc>
                <a:spcPct val="110000"/>
              </a:lnSpc>
              <a:spcBef>
                <a:spcPts val="800"/>
              </a:spcBef>
              <a:defRPr sz="2400">
                <a:uFill>
                  <a:solidFill>
                    <a:srgbClr val="000000"/>
                  </a:solidFill>
                </a:uFill>
                <a:latin typeface="Century Gothic"/>
                <a:ea typeface="Century Gothic"/>
                <a:cs typeface="Century Gothic"/>
                <a:sym typeface="Century Gothic"/>
              </a:defRPr>
            </a:pPr>
            <a:endParaRPr lang="en-US" dirty="0" smtClean="0"/>
          </a:p>
          <a:p>
            <a:pPr defTabSz="457200">
              <a:lnSpc>
                <a:spcPct val="110000"/>
              </a:lnSpc>
              <a:spcBef>
                <a:spcPts val="800"/>
              </a:spcBef>
              <a:defRPr sz="2400">
                <a:uFill>
                  <a:solidFill>
                    <a:srgbClr val="000000"/>
                  </a:solidFill>
                </a:uFill>
                <a:latin typeface="Century Gothic"/>
                <a:ea typeface="Century Gothic"/>
                <a:cs typeface="Century Gothic"/>
                <a:sym typeface="Century Gothic"/>
              </a:defRPr>
            </a:pPr>
            <a:r>
              <a:rPr dirty="0" smtClean="0"/>
              <a:t>March </a:t>
            </a:r>
            <a:r>
              <a:rPr dirty="0"/>
              <a:t>2018 - Parliamentary Joint Standing Committee on Migration to inquire into the ‘</a:t>
            </a:r>
            <a:r>
              <a:rPr b="1" dirty="0"/>
              <a:t>Efficacy of current regulation of Australian migration agents</a:t>
            </a:r>
            <a:r>
              <a:rPr dirty="0"/>
              <a:t>’ particularly registration and regulation of migration agents including: education, English proficiency, fees and fraud. </a:t>
            </a:r>
          </a:p>
          <a:p>
            <a:pPr defTabSz="457200">
              <a:lnSpc>
                <a:spcPct val="110000"/>
              </a:lnSpc>
              <a:spcBef>
                <a:spcPts val="800"/>
              </a:spcBef>
              <a:defRPr sz="2400">
                <a:uFill>
                  <a:solidFill>
                    <a:srgbClr val="000000"/>
                  </a:solidFill>
                </a:uFill>
                <a:latin typeface="Century Gothic"/>
                <a:ea typeface="Century Gothic"/>
                <a:cs typeface="Century Gothic"/>
                <a:sym typeface="Century Gothic"/>
              </a:defRPr>
            </a:pPr>
            <a:endParaRPr dirty="0"/>
          </a:p>
          <a:p>
            <a:pPr defTabSz="457200">
              <a:lnSpc>
                <a:spcPct val="110000"/>
              </a:lnSpc>
              <a:spcBef>
                <a:spcPts val="800"/>
              </a:spcBef>
              <a:defRPr sz="2400">
                <a:uFill>
                  <a:solidFill>
                    <a:srgbClr val="000000"/>
                  </a:solidFill>
                </a:uFill>
                <a:latin typeface="Century Gothic"/>
                <a:ea typeface="Century Gothic"/>
                <a:cs typeface="Century Gothic"/>
                <a:sym typeface="Century Gothic"/>
              </a:defRPr>
            </a:pPr>
            <a:r>
              <a:rPr dirty="0"/>
              <a:t>Written submissions closed.  Two more public hearings and two anonymous online questionnaires (for MA’s and clients)ongoing</a:t>
            </a:r>
            <a:r>
              <a:rPr dirty="0" smtClean="0"/>
              <a:t>.</a:t>
            </a:r>
            <a:endParaRPr lang="en-US" dirty="0" smtClean="0"/>
          </a:p>
          <a:p>
            <a:pPr defTabSz="457200">
              <a:lnSpc>
                <a:spcPct val="110000"/>
              </a:lnSpc>
              <a:spcBef>
                <a:spcPts val="800"/>
              </a:spcBef>
              <a:defRPr sz="2400">
                <a:uFill>
                  <a:solidFill>
                    <a:srgbClr val="000000"/>
                  </a:solidFill>
                </a:uFill>
                <a:latin typeface="Century Gothic"/>
                <a:ea typeface="Century Gothic"/>
                <a:cs typeface="Century Gothic"/>
                <a:sym typeface="Century Gothic"/>
              </a:defRPr>
            </a:pPr>
            <a:endParaRPr lang="en-US" dirty="0"/>
          </a:p>
        </p:txBody>
      </p:sp>
      <p:pic>
        <p:nvPicPr>
          <p:cNvPr id="355" name="Picture 2" descr="Picture 2"/>
          <p:cNvPicPr>
            <a:picLocks noChangeAspect="1"/>
          </p:cNvPicPr>
          <p:nvPr/>
        </p:nvPicPr>
        <p:blipFill>
          <a:blip r:embed="rId2">
            <a:extLst/>
          </a:blip>
          <a:stretch>
            <a:fillRect/>
          </a:stretch>
        </p:blipFill>
        <p:spPr>
          <a:xfrm>
            <a:off x="10381930" y="13472"/>
            <a:ext cx="1817325" cy="1817325"/>
          </a:xfrm>
          <a:prstGeom prst="rect">
            <a:avLst/>
          </a:prstGeom>
          <a:ln w="12700">
            <a:miter lim="400000"/>
          </a:ln>
        </p:spPr>
      </p:pic>
      <p:grpSp>
        <p:nvGrpSpPr>
          <p:cNvPr id="358" name="Round Diagonal Corner Rectangle 7"/>
          <p:cNvGrpSpPr/>
          <p:nvPr/>
        </p:nvGrpSpPr>
        <p:grpSpPr>
          <a:xfrm>
            <a:off x="1205960" y="738172"/>
            <a:ext cx="6893895" cy="1010286"/>
            <a:chOff x="0" y="-1290"/>
            <a:chExt cx="6893894" cy="1010285"/>
          </a:xfrm>
        </p:grpSpPr>
        <p:sp>
          <p:nvSpPr>
            <p:cNvPr id="356" name="Shape"/>
            <p:cNvSpPr/>
            <p:nvPr/>
          </p:nvSpPr>
          <p:spPr>
            <a:xfrm>
              <a:off x="-1" y="0"/>
              <a:ext cx="6893896" cy="1007705"/>
            </a:xfrm>
            <a:custGeom>
              <a:avLst/>
              <a:gdLst/>
              <a:ahLst/>
              <a:cxnLst>
                <a:cxn ang="0">
                  <a:pos x="wd2" y="hd2"/>
                </a:cxn>
                <a:cxn ang="5400000">
                  <a:pos x="wd2" y="hd2"/>
                </a:cxn>
                <a:cxn ang="10800000">
                  <a:pos x="wd2" y="hd2"/>
                </a:cxn>
                <a:cxn ang="16200000">
                  <a:pos x="wd2" y="hd2"/>
                </a:cxn>
              </a:cxnLst>
              <a:rect l="0" t="0" r="r" b="b"/>
              <a:pathLst>
                <a:path w="21600" h="21600" extrusionOk="0">
                  <a:moveTo>
                    <a:pt x="526" y="0"/>
                  </a:moveTo>
                  <a:lnTo>
                    <a:pt x="21600" y="0"/>
                  </a:lnTo>
                  <a:lnTo>
                    <a:pt x="21600" y="18000"/>
                  </a:lnTo>
                  <a:cubicBezTo>
                    <a:pt x="21600" y="19988"/>
                    <a:pt x="21364" y="21600"/>
                    <a:pt x="21074" y="21600"/>
                  </a:cubicBezTo>
                  <a:lnTo>
                    <a:pt x="0" y="21600"/>
                  </a:lnTo>
                  <a:lnTo>
                    <a:pt x="0" y="3600"/>
                  </a:lnTo>
                  <a:cubicBezTo>
                    <a:pt x="0" y="1612"/>
                    <a:pt x="236" y="0"/>
                    <a:pt x="526"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357" name="Another Inquiry into migration agents"/>
            <p:cNvSpPr txBox="1"/>
            <p:nvPr/>
          </p:nvSpPr>
          <p:spPr>
            <a:xfrm>
              <a:off x="49191" y="-1291"/>
              <a:ext cx="6795512" cy="101028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lvl1pPr algn="ctr">
                <a:defRPr sz="2800">
                  <a:solidFill>
                    <a:srgbClr val="FFFFFF"/>
                  </a:solidFill>
                  <a:latin typeface="Century Gothic"/>
                  <a:ea typeface="Century Gothic"/>
                  <a:cs typeface="Century Gothic"/>
                  <a:sym typeface="Century Gothic"/>
                </a:defRPr>
              </a:lvl1pPr>
            </a:lstStyle>
            <a:p>
              <a:r>
                <a:rPr dirty="0"/>
                <a:t>Another Inquiry into migration agents </a:t>
              </a:r>
            </a:p>
          </p:txBody>
        </p:sp>
      </p:grpSp>
    </p:spTree>
    <p:extLst>
      <p:ext uri="{BB962C8B-B14F-4D97-AF65-F5344CB8AC3E}">
        <p14:creationId xmlns:p14="http://schemas.microsoft.com/office/powerpoint/2010/main" val="2897566413"/>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 name="TextBox 1"/>
          <p:cNvSpPr txBox="1"/>
          <p:nvPr/>
        </p:nvSpPr>
        <p:spPr>
          <a:xfrm>
            <a:off x="624840" y="1693637"/>
            <a:ext cx="10744200" cy="56856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defTabSz="457200">
              <a:lnSpc>
                <a:spcPct val="110000"/>
              </a:lnSpc>
              <a:spcBef>
                <a:spcPts val="800"/>
              </a:spcBef>
              <a:defRPr sz="2400">
                <a:uFill>
                  <a:solidFill>
                    <a:srgbClr val="000000"/>
                  </a:solidFill>
                </a:uFill>
                <a:latin typeface="Century Gothic"/>
                <a:ea typeface="Century Gothic"/>
                <a:cs typeface="Century Gothic"/>
                <a:sym typeface="Century Gothic"/>
              </a:defRPr>
            </a:lvl1pPr>
          </a:lstStyle>
          <a:p>
            <a:pPr marL="342900" indent="-342900">
              <a:buFont typeface="Arial" panose="020B0604020202020204" pitchFamily="34" charset="0"/>
              <a:buChar char="•"/>
            </a:pPr>
            <a:r>
              <a:rPr lang="en-US" dirty="0"/>
              <a:t>s</a:t>
            </a:r>
            <a:r>
              <a:rPr lang="en-US" dirty="0" smtClean="0"/>
              <a:t>ome unscrupulous/incompetent agents.</a:t>
            </a:r>
          </a:p>
          <a:p>
            <a:pPr marL="342900" indent="-342900">
              <a:buFont typeface="Arial" panose="020B0604020202020204" pitchFamily="34" charset="0"/>
              <a:buChar char="•"/>
            </a:pPr>
            <a:r>
              <a:rPr lang="en-US" dirty="0"/>
              <a:t>s</a:t>
            </a:r>
            <a:r>
              <a:rPr lang="en-US" dirty="0" smtClean="0"/>
              <a:t>hould increase </a:t>
            </a:r>
            <a:r>
              <a:rPr lang="en-US" dirty="0"/>
              <a:t>English score for new </a:t>
            </a:r>
            <a:r>
              <a:rPr lang="en-US" dirty="0" smtClean="0"/>
              <a:t>RMA entrants </a:t>
            </a:r>
          </a:p>
          <a:p>
            <a:pPr marL="342900" indent="-342900">
              <a:buFont typeface="Arial" panose="020B0604020202020204" pitchFamily="34" charset="0"/>
              <a:buChar char="•"/>
            </a:pPr>
            <a:r>
              <a:rPr lang="en-US" dirty="0"/>
              <a:t>a</a:t>
            </a:r>
            <a:r>
              <a:rPr lang="en-US" dirty="0" smtClean="0"/>
              <a:t>dd period </a:t>
            </a:r>
            <a:r>
              <a:rPr lang="en-US" dirty="0"/>
              <a:t>of supervised practice for new agents </a:t>
            </a:r>
          </a:p>
          <a:p>
            <a:pPr marL="342900" indent="-342900">
              <a:buFont typeface="Arial" panose="020B0604020202020204" pitchFamily="34" charset="0"/>
              <a:buChar char="•"/>
            </a:pPr>
            <a:r>
              <a:rPr lang="en-US" dirty="0"/>
              <a:t>ban </a:t>
            </a:r>
            <a:r>
              <a:rPr lang="en-US" dirty="0" smtClean="0"/>
              <a:t>RMA’s </a:t>
            </a:r>
            <a:r>
              <a:rPr lang="en-US" dirty="0"/>
              <a:t>from all AAT work </a:t>
            </a:r>
            <a:r>
              <a:rPr lang="en-US" dirty="0" smtClean="0"/>
              <a:t> (LCA – then changed their submission to no AAT general division work for RMA’s)</a:t>
            </a:r>
          </a:p>
          <a:p>
            <a:pPr marL="342900" indent="-342900">
              <a:buFont typeface="Arial" panose="020B0604020202020204" pitchFamily="34" charset="0"/>
              <a:buChar char="•"/>
            </a:pPr>
            <a:r>
              <a:rPr lang="en-US" dirty="0"/>
              <a:t>m</a:t>
            </a:r>
            <a:r>
              <a:rPr lang="en-US" dirty="0" smtClean="0"/>
              <a:t>ore </a:t>
            </a:r>
            <a:r>
              <a:rPr lang="en-US" dirty="0"/>
              <a:t>funding for humanitarian </a:t>
            </a:r>
            <a:r>
              <a:rPr lang="en-US" dirty="0" smtClean="0"/>
              <a:t>cases so </a:t>
            </a:r>
            <a:r>
              <a:rPr lang="en-US" dirty="0"/>
              <a:t>people not forced into unscrupulous or incompetent </a:t>
            </a:r>
            <a:r>
              <a:rPr lang="en-US" dirty="0" smtClean="0"/>
              <a:t>agents.</a:t>
            </a:r>
          </a:p>
          <a:p>
            <a:pPr marL="342900" indent="-342900">
              <a:buFont typeface="Arial" panose="020B0604020202020204" pitchFamily="34" charset="0"/>
              <a:buChar char="•"/>
            </a:pPr>
            <a:r>
              <a:rPr lang="en-US" dirty="0"/>
              <a:t>m</a:t>
            </a:r>
            <a:r>
              <a:rPr lang="en-US" dirty="0" smtClean="0"/>
              <a:t>ore power to </a:t>
            </a:r>
            <a:r>
              <a:rPr lang="en-US" dirty="0"/>
              <a:t>OMARA to recover </a:t>
            </a:r>
            <a:r>
              <a:rPr lang="en-US" dirty="0" smtClean="0"/>
              <a:t>funds (can only cancel/suspend)</a:t>
            </a:r>
          </a:p>
          <a:p>
            <a:pPr marL="342900" indent="-342900">
              <a:buFont typeface="Arial" panose="020B0604020202020204" pitchFamily="34" charset="0"/>
              <a:buChar char="•"/>
            </a:pPr>
            <a:r>
              <a:rPr lang="en-US" dirty="0"/>
              <a:t>c</a:t>
            </a:r>
            <a:r>
              <a:rPr lang="en-US" dirty="0" smtClean="0"/>
              <a:t>omplaints may also come from clients because they are  </a:t>
            </a:r>
            <a:r>
              <a:rPr lang="en-US" dirty="0"/>
              <a:t>victims of </a:t>
            </a:r>
            <a:r>
              <a:rPr lang="en-US" dirty="0" smtClean="0"/>
              <a:t>complexity </a:t>
            </a:r>
            <a:r>
              <a:rPr lang="en-US" dirty="0"/>
              <a:t>of </a:t>
            </a:r>
            <a:r>
              <a:rPr lang="en-US" dirty="0" smtClean="0"/>
              <a:t>migration </a:t>
            </a:r>
            <a:r>
              <a:rPr lang="en-US" dirty="0"/>
              <a:t>process, </a:t>
            </a:r>
            <a:r>
              <a:rPr lang="en-US" dirty="0" smtClean="0"/>
              <a:t>of DHA poor </a:t>
            </a:r>
            <a:r>
              <a:rPr lang="en-US" dirty="0"/>
              <a:t>decision making and lack of </a:t>
            </a:r>
            <a:r>
              <a:rPr lang="en-US" dirty="0" smtClean="0"/>
              <a:t>communication, and of client’s poor prospects at the start </a:t>
            </a:r>
          </a:p>
          <a:p>
            <a:endParaRPr dirty="0"/>
          </a:p>
        </p:txBody>
      </p:sp>
      <p:pic>
        <p:nvPicPr>
          <p:cNvPr id="361" name="Picture 2" descr="Picture 2"/>
          <p:cNvPicPr>
            <a:picLocks noChangeAspect="1"/>
          </p:cNvPicPr>
          <p:nvPr/>
        </p:nvPicPr>
        <p:blipFill>
          <a:blip r:embed="rId2">
            <a:extLst/>
          </a:blip>
          <a:stretch>
            <a:fillRect/>
          </a:stretch>
        </p:blipFill>
        <p:spPr>
          <a:xfrm>
            <a:off x="10381930" y="13472"/>
            <a:ext cx="1817325" cy="1817325"/>
          </a:xfrm>
          <a:prstGeom prst="rect">
            <a:avLst/>
          </a:prstGeom>
          <a:ln w="12700">
            <a:miter lim="400000"/>
          </a:ln>
        </p:spPr>
      </p:pic>
      <p:grpSp>
        <p:nvGrpSpPr>
          <p:cNvPr id="364" name="Round Diagonal Corner Rectangle 7"/>
          <p:cNvGrpSpPr/>
          <p:nvPr/>
        </p:nvGrpSpPr>
        <p:grpSpPr>
          <a:xfrm>
            <a:off x="1160240" y="416992"/>
            <a:ext cx="6893895" cy="1010286"/>
            <a:chOff x="0" y="-1290"/>
            <a:chExt cx="6893894" cy="1010285"/>
          </a:xfrm>
        </p:grpSpPr>
        <p:sp>
          <p:nvSpPr>
            <p:cNvPr id="362" name="Shape"/>
            <p:cNvSpPr/>
            <p:nvPr/>
          </p:nvSpPr>
          <p:spPr>
            <a:xfrm>
              <a:off x="-1" y="0"/>
              <a:ext cx="6893896" cy="1007705"/>
            </a:xfrm>
            <a:custGeom>
              <a:avLst/>
              <a:gdLst/>
              <a:ahLst/>
              <a:cxnLst>
                <a:cxn ang="0">
                  <a:pos x="wd2" y="hd2"/>
                </a:cxn>
                <a:cxn ang="5400000">
                  <a:pos x="wd2" y="hd2"/>
                </a:cxn>
                <a:cxn ang="10800000">
                  <a:pos x="wd2" y="hd2"/>
                </a:cxn>
                <a:cxn ang="16200000">
                  <a:pos x="wd2" y="hd2"/>
                </a:cxn>
              </a:cxnLst>
              <a:rect l="0" t="0" r="r" b="b"/>
              <a:pathLst>
                <a:path w="21600" h="21600" extrusionOk="0">
                  <a:moveTo>
                    <a:pt x="526" y="0"/>
                  </a:moveTo>
                  <a:lnTo>
                    <a:pt x="21600" y="0"/>
                  </a:lnTo>
                  <a:lnTo>
                    <a:pt x="21600" y="18000"/>
                  </a:lnTo>
                  <a:cubicBezTo>
                    <a:pt x="21600" y="19988"/>
                    <a:pt x="21364" y="21600"/>
                    <a:pt x="21074" y="21600"/>
                  </a:cubicBezTo>
                  <a:lnTo>
                    <a:pt x="0" y="21600"/>
                  </a:lnTo>
                  <a:lnTo>
                    <a:pt x="0" y="3600"/>
                  </a:lnTo>
                  <a:cubicBezTo>
                    <a:pt x="0" y="1612"/>
                    <a:pt x="236" y="0"/>
                    <a:pt x="526"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363" name="Another Inquiry into migration agents"/>
            <p:cNvSpPr txBox="1"/>
            <p:nvPr/>
          </p:nvSpPr>
          <p:spPr>
            <a:xfrm>
              <a:off x="49191" y="-1291"/>
              <a:ext cx="6795512" cy="101028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lvl1pPr algn="ctr">
                <a:defRPr sz="2800">
                  <a:solidFill>
                    <a:srgbClr val="FFFFFF"/>
                  </a:solidFill>
                  <a:latin typeface="Century Gothic"/>
                  <a:ea typeface="Century Gothic"/>
                  <a:cs typeface="Century Gothic"/>
                  <a:sym typeface="Century Gothic"/>
                </a:defRPr>
              </a:lvl1pPr>
            </a:lstStyle>
            <a:p>
              <a:r>
                <a:rPr lang="en-US" sz="2400" dirty="0"/>
                <a:t>Efficacy of current regulation of Australian migration </a:t>
              </a:r>
              <a:r>
                <a:rPr lang="en-US" sz="2400" dirty="0" smtClean="0"/>
                <a:t>agents – some submissions</a:t>
              </a:r>
              <a:endParaRPr lang="en-AU" dirty="0"/>
            </a:p>
          </p:txBody>
        </p:sp>
      </p:gr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 name="TextBox 1"/>
          <p:cNvSpPr txBox="1"/>
          <p:nvPr/>
        </p:nvSpPr>
        <p:spPr>
          <a:xfrm>
            <a:off x="546392" y="1830797"/>
            <a:ext cx="10744200" cy="48690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defTabSz="457200">
              <a:lnSpc>
                <a:spcPct val="110000"/>
              </a:lnSpc>
              <a:spcBef>
                <a:spcPts val="800"/>
              </a:spcBef>
              <a:defRPr sz="2400">
                <a:uFill>
                  <a:solidFill>
                    <a:srgbClr val="000000"/>
                  </a:solidFill>
                </a:uFill>
                <a:latin typeface="Century Gothic"/>
                <a:ea typeface="Century Gothic"/>
                <a:cs typeface="Century Gothic"/>
                <a:sym typeface="Century Gothic"/>
              </a:defRPr>
            </a:lvl1pPr>
          </a:lstStyle>
          <a:p>
            <a:r>
              <a:rPr lang="en-US" dirty="0" smtClean="0"/>
              <a:t>Department </a:t>
            </a:r>
            <a:r>
              <a:rPr lang="en-US" dirty="0"/>
              <a:t>and ABF acknowledge </a:t>
            </a:r>
            <a:r>
              <a:rPr lang="en-US" dirty="0" smtClean="0"/>
              <a:t>there </a:t>
            </a:r>
            <a:r>
              <a:rPr lang="en-US" dirty="0"/>
              <a:t>are corrupt migration agents (both registered and unregistered), however they make up the minority. Such corrupt migration agents potentially operate in company structures that may maintain a broader culture of corruption and misconduct. This may include operating as unscrupulous </a:t>
            </a:r>
            <a:r>
              <a:rPr lang="en-US" dirty="0" err="1"/>
              <a:t>labour</a:t>
            </a:r>
            <a:r>
              <a:rPr lang="en-US" dirty="0"/>
              <a:t> hire intermediaries and even facilitating visa fraud and foreign work exploitation. </a:t>
            </a:r>
            <a:endParaRPr lang="en-US" dirty="0" smtClean="0"/>
          </a:p>
          <a:p>
            <a:endParaRPr lang="en-US" dirty="0"/>
          </a:p>
          <a:p>
            <a:r>
              <a:rPr lang="en-US" dirty="0" smtClean="0"/>
              <a:t>Education </a:t>
            </a:r>
            <a:r>
              <a:rPr lang="en-US" dirty="0"/>
              <a:t>agents are providing immigration assistance unlawfully, and registered migration agents find it difficult to compete in this market. </a:t>
            </a:r>
            <a:endParaRPr lang="en-AU" dirty="0"/>
          </a:p>
          <a:p>
            <a:endParaRPr dirty="0"/>
          </a:p>
        </p:txBody>
      </p:sp>
      <p:pic>
        <p:nvPicPr>
          <p:cNvPr id="361" name="Picture 2" descr="Picture 2"/>
          <p:cNvPicPr>
            <a:picLocks noChangeAspect="1"/>
          </p:cNvPicPr>
          <p:nvPr/>
        </p:nvPicPr>
        <p:blipFill>
          <a:blip r:embed="rId2">
            <a:extLst/>
          </a:blip>
          <a:stretch>
            <a:fillRect/>
          </a:stretch>
        </p:blipFill>
        <p:spPr>
          <a:xfrm>
            <a:off x="10381930" y="13472"/>
            <a:ext cx="1817325" cy="1817325"/>
          </a:xfrm>
          <a:prstGeom prst="rect">
            <a:avLst/>
          </a:prstGeom>
          <a:ln w="12700">
            <a:miter lim="400000"/>
          </a:ln>
        </p:spPr>
      </p:pic>
      <p:grpSp>
        <p:nvGrpSpPr>
          <p:cNvPr id="364" name="Round Diagonal Corner Rectangle 7"/>
          <p:cNvGrpSpPr/>
          <p:nvPr/>
        </p:nvGrpSpPr>
        <p:grpSpPr>
          <a:xfrm>
            <a:off x="1160240" y="416992"/>
            <a:ext cx="6893895" cy="1010286"/>
            <a:chOff x="0" y="-1290"/>
            <a:chExt cx="6893894" cy="1010285"/>
          </a:xfrm>
        </p:grpSpPr>
        <p:sp>
          <p:nvSpPr>
            <p:cNvPr id="362" name="Shape"/>
            <p:cNvSpPr/>
            <p:nvPr/>
          </p:nvSpPr>
          <p:spPr>
            <a:xfrm>
              <a:off x="-1" y="0"/>
              <a:ext cx="6893896" cy="1007705"/>
            </a:xfrm>
            <a:custGeom>
              <a:avLst/>
              <a:gdLst/>
              <a:ahLst/>
              <a:cxnLst>
                <a:cxn ang="0">
                  <a:pos x="wd2" y="hd2"/>
                </a:cxn>
                <a:cxn ang="5400000">
                  <a:pos x="wd2" y="hd2"/>
                </a:cxn>
                <a:cxn ang="10800000">
                  <a:pos x="wd2" y="hd2"/>
                </a:cxn>
                <a:cxn ang="16200000">
                  <a:pos x="wd2" y="hd2"/>
                </a:cxn>
              </a:cxnLst>
              <a:rect l="0" t="0" r="r" b="b"/>
              <a:pathLst>
                <a:path w="21600" h="21600" extrusionOk="0">
                  <a:moveTo>
                    <a:pt x="526" y="0"/>
                  </a:moveTo>
                  <a:lnTo>
                    <a:pt x="21600" y="0"/>
                  </a:lnTo>
                  <a:lnTo>
                    <a:pt x="21600" y="18000"/>
                  </a:lnTo>
                  <a:cubicBezTo>
                    <a:pt x="21600" y="19988"/>
                    <a:pt x="21364" y="21600"/>
                    <a:pt x="21074" y="21600"/>
                  </a:cubicBezTo>
                  <a:lnTo>
                    <a:pt x="0" y="21600"/>
                  </a:lnTo>
                  <a:lnTo>
                    <a:pt x="0" y="3600"/>
                  </a:lnTo>
                  <a:cubicBezTo>
                    <a:pt x="0" y="1612"/>
                    <a:pt x="236" y="0"/>
                    <a:pt x="526"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363" name="Another Inquiry into migration agents"/>
            <p:cNvSpPr txBox="1"/>
            <p:nvPr/>
          </p:nvSpPr>
          <p:spPr>
            <a:xfrm>
              <a:off x="49191" y="-1291"/>
              <a:ext cx="6795512" cy="101028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lvl1pPr algn="ctr">
                <a:defRPr sz="2800">
                  <a:solidFill>
                    <a:srgbClr val="FFFFFF"/>
                  </a:solidFill>
                  <a:latin typeface="Century Gothic"/>
                  <a:ea typeface="Century Gothic"/>
                  <a:cs typeface="Century Gothic"/>
                  <a:sym typeface="Century Gothic"/>
                </a:defRPr>
              </a:lvl1pPr>
            </a:lstStyle>
            <a:p>
              <a:r>
                <a:rPr lang="en-US" sz="2400" dirty="0"/>
                <a:t>Efficacy of current regulation of Australian migration </a:t>
              </a:r>
              <a:r>
                <a:rPr lang="en-US" sz="2400" dirty="0" smtClean="0"/>
                <a:t>agents – DHA submissions</a:t>
              </a:r>
              <a:endParaRPr lang="en-AU" dirty="0"/>
            </a:p>
          </p:txBody>
        </p:sp>
      </p:grpSp>
    </p:spTree>
    <p:extLst>
      <p:ext uri="{BB962C8B-B14F-4D97-AF65-F5344CB8AC3E}">
        <p14:creationId xmlns:p14="http://schemas.microsoft.com/office/powerpoint/2010/main" val="525506036"/>
      </p:ext>
    </p:extLst>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 name="TextBox 1"/>
          <p:cNvSpPr txBox="1"/>
          <p:nvPr/>
        </p:nvSpPr>
        <p:spPr>
          <a:xfrm>
            <a:off x="1205959" y="2086261"/>
            <a:ext cx="9560416" cy="55420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marL="342900" indent="-342900">
              <a:buFont typeface="Arial" panose="020B0604020202020204" pitchFamily="34" charset="0"/>
              <a:buChar char="•"/>
            </a:pPr>
            <a:r>
              <a:rPr lang="en-US" sz="2400" dirty="0" smtClean="0"/>
              <a:t>Highly </a:t>
            </a:r>
            <a:r>
              <a:rPr lang="en-US" sz="2400" dirty="0"/>
              <a:t>political </a:t>
            </a:r>
            <a:r>
              <a:rPr lang="en-US" sz="2400" dirty="0" smtClean="0"/>
              <a:t>area</a:t>
            </a:r>
            <a:endParaRPr lang="en-AU" sz="2400" dirty="0"/>
          </a:p>
          <a:p>
            <a:pPr marL="342900" indent="-342900">
              <a:buFont typeface="Arial" panose="020B0604020202020204" pitchFamily="34" charset="0"/>
              <a:buChar char="•"/>
            </a:pPr>
            <a:r>
              <a:rPr lang="en-US" sz="2400" dirty="0"/>
              <a:t>DHA becoming a much more enforcement body and taking a more adversarial approach</a:t>
            </a:r>
            <a:endParaRPr lang="en-AU" sz="2400" dirty="0"/>
          </a:p>
          <a:p>
            <a:pPr marL="342900" indent="-342900">
              <a:buFont typeface="Arial" panose="020B0604020202020204" pitchFamily="34" charset="0"/>
              <a:buChar char="•"/>
            </a:pPr>
            <a:r>
              <a:rPr lang="en-US" sz="2400" dirty="0"/>
              <a:t>Move to shrink migration numbers (broader population policy questions)</a:t>
            </a:r>
            <a:endParaRPr lang="en-AU" sz="2400" dirty="0"/>
          </a:p>
          <a:p>
            <a:pPr marL="342900" indent="-342900">
              <a:buFont typeface="Arial" panose="020B0604020202020204" pitchFamily="34" charset="0"/>
              <a:buChar char="•"/>
            </a:pPr>
            <a:r>
              <a:rPr lang="en-US" sz="2400" dirty="0"/>
              <a:t>Continual changes in visa requirements</a:t>
            </a:r>
            <a:endParaRPr lang="en-AU" sz="2400" dirty="0"/>
          </a:p>
          <a:p>
            <a:pPr marL="342900" indent="-342900">
              <a:buFont typeface="Arial" panose="020B0604020202020204" pitchFamily="34" charset="0"/>
              <a:buChar char="•"/>
            </a:pPr>
            <a:r>
              <a:rPr lang="en-US" sz="2400" dirty="0"/>
              <a:t>Inquiry into ‘Simplifying the visa system’ </a:t>
            </a:r>
            <a:endParaRPr lang="en-US" sz="2400" dirty="0" smtClean="0"/>
          </a:p>
          <a:p>
            <a:pPr marL="342900" indent="-342900">
              <a:buFont typeface="Arial" panose="020B0604020202020204" pitchFamily="34" charset="0"/>
              <a:buChar char="•"/>
            </a:pPr>
            <a:r>
              <a:rPr lang="en-US" sz="2400" dirty="0" smtClean="0"/>
              <a:t>Cutting </a:t>
            </a:r>
            <a:r>
              <a:rPr lang="en-US" sz="2400" dirty="0"/>
              <a:t>of funding for legal services for asylum seeker boast arrivals and serious tightening of funding for onshore protection visa and other vulnerable applicants.</a:t>
            </a:r>
            <a:endParaRPr lang="en-AU" sz="2400" dirty="0"/>
          </a:p>
          <a:p>
            <a:pPr marL="342900" indent="-342900">
              <a:buFont typeface="Arial" panose="020B0604020202020204" pitchFamily="34" charset="0"/>
              <a:buChar char="•"/>
            </a:pPr>
            <a:r>
              <a:rPr lang="en-US" sz="2400" dirty="0"/>
              <a:t>Increased scrutiny, </a:t>
            </a:r>
            <a:r>
              <a:rPr lang="en-US" sz="2400" dirty="0" err="1"/>
              <a:t>eg</a:t>
            </a:r>
            <a:r>
              <a:rPr lang="en-US" sz="2400" dirty="0"/>
              <a:t>. in citizenship matters alongside </a:t>
            </a:r>
            <a:r>
              <a:rPr lang="en-US" sz="2400" dirty="0" smtClean="0"/>
              <a:t>(</a:t>
            </a:r>
            <a:r>
              <a:rPr lang="en-US" sz="2400" dirty="0"/>
              <a:t>Note Citizenship is covered by ‘Citizenship Act’ so requirements for migration agent registration don’t apply.</a:t>
            </a:r>
            <a:endParaRPr lang="en-AU" sz="2400" dirty="0"/>
          </a:p>
          <a:p>
            <a:pPr defTabSz="457200">
              <a:lnSpc>
                <a:spcPct val="110000"/>
              </a:lnSpc>
              <a:spcBef>
                <a:spcPts val="800"/>
              </a:spcBef>
              <a:defRPr sz="2400">
                <a:uFill>
                  <a:solidFill>
                    <a:srgbClr val="000000"/>
                  </a:solidFill>
                </a:uFill>
                <a:latin typeface="Century Gothic"/>
                <a:ea typeface="Century Gothic"/>
                <a:cs typeface="Century Gothic"/>
                <a:sym typeface="Century Gothic"/>
              </a:defRPr>
            </a:pPr>
            <a:r>
              <a:rPr lang="en-AU" dirty="0" smtClean="0"/>
              <a:t>.</a:t>
            </a:r>
            <a:endParaRPr lang="en-AU" dirty="0"/>
          </a:p>
          <a:p>
            <a:pPr defTabSz="457200">
              <a:lnSpc>
                <a:spcPct val="110000"/>
              </a:lnSpc>
              <a:spcBef>
                <a:spcPts val="800"/>
              </a:spcBef>
              <a:defRPr sz="2400">
                <a:uFill>
                  <a:solidFill>
                    <a:srgbClr val="000000"/>
                  </a:solidFill>
                </a:uFill>
                <a:latin typeface="Century Gothic"/>
                <a:ea typeface="Century Gothic"/>
                <a:cs typeface="Century Gothic"/>
                <a:sym typeface="Century Gothic"/>
              </a:defRPr>
            </a:pPr>
            <a:endParaRPr lang="en-US" dirty="0" smtClean="0"/>
          </a:p>
        </p:txBody>
      </p:sp>
      <p:pic>
        <p:nvPicPr>
          <p:cNvPr id="355" name="Picture 2" descr="Picture 2"/>
          <p:cNvPicPr>
            <a:picLocks noChangeAspect="1"/>
          </p:cNvPicPr>
          <p:nvPr/>
        </p:nvPicPr>
        <p:blipFill>
          <a:blip r:embed="rId2">
            <a:extLst/>
          </a:blip>
          <a:stretch>
            <a:fillRect/>
          </a:stretch>
        </p:blipFill>
        <p:spPr>
          <a:xfrm>
            <a:off x="10381930" y="13472"/>
            <a:ext cx="1817325" cy="1817325"/>
          </a:xfrm>
          <a:prstGeom prst="rect">
            <a:avLst/>
          </a:prstGeom>
          <a:ln w="12700">
            <a:miter lim="400000"/>
          </a:ln>
        </p:spPr>
      </p:pic>
      <p:grpSp>
        <p:nvGrpSpPr>
          <p:cNvPr id="358" name="Round Diagonal Corner Rectangle 7"/>
          <p:cNvGrpSpPr/>
          <p:nvPr/>
        </p:nvGrpSpPr>
        <p:grpSpPr>
          <a:xfrm>
            <a:off x="1205960" y="738172"/>
            <a:ext cx="6893895" cy="1010286"/>
            <a:chOff x="0" y="-1290"/>
            <a:chExt cx="6893894" cy="1010285"/>
          </a:xfrm>
        </p:grpSpPr>
        <p:sp>
          <p:nvSpPr>
            <p:cNvPr id="356" name="Shape"/>
            <p:cNvSpPr/>
            <p:nvPr/>
          </p:nvSpPr>
          <p:spPr>
            <a:xfrm>
              <a:off x="-1" y="0"/>
              <a:ext cx="6893896" cy="1007705"/>
            </a:xfrm>
            <a:custGeom>
              <a:avLst/>
              <a:gdLst/>
              <a:ahLst/>
              <a:cxnLst>
                <a:cxn ang="0">
                  <a:pos x="wd2" y="hd2"/>
                </a:cxn>
                <a:cxn ang="5400000">
                  <a:pos x="wd2" y="hd2"/>
                </a:cxn>
                <a:cxn ang="10800000">
                  <a:pos x="wd2" y="hd2"/>
                </a:cxn>
                <a:cxn ang="16200000">
                  <a:pos x="wd2" y="hd2"/>
                </a:cxn>
              </a:cxnLst>
              <a:rect l="0" t="0" r="r" b="b"/>
              <a:pathLst>
                <a:path w="21600" h="21600" extrusionOk="0">
                  <a:moveTo>
                    <a:pt x="526" y="0"/>
                  </a:moveTo>
                  <a:lnTo>
                    <a:pt x="21600" y="0"/>
                  </a:lnTo>
                  <a:lnTo>
                    <a:pt x="21600" y="18000"/>
                  </a:lnTo>
                  <a:cubicBezTo>
                    <a:pt x="21600" y="19988"/>
                    <a:pt x="21364" y="21600"/>
                    <a:pt x="21074" y="21600"/>
                  </a:cubicBezTo>
                  <a:lnTo>
                    <a:pt x="0" y="21600"/>
                  </a:lnTo>
                  <a:lnTo>
                    <a:pt x="0" y="3600"/>
                  </a:lnTo>
                  <a:cubicBezTo>
                    <a:pt x="0" y="1612"/>
                    <a:pt x="236" y="0"/>
                    <a:pt x="526"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357" name="Another Inquiry into migration agents"/>
            <p:cNvSpPr txBox="1"/>
            <p:nvPr/>
          </p:nvSpPr>
          <p:spPr>
            <a:xfrm>
              <a:off x="49191" y="-1291"/>
              <a:ext cx="6795512" cy="101028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noAutofit/>
            </a:bodyPr>
            <a:lstStyle>
              <a:lvl1pPr algn="ctr">
                <a:defRPr sz="2800">
                  <a:solidFill>
                    <a:srgbClr val="FFFFFF"/>
                  </a:solidFill>
                  <a:latin typeface="Century Gothic"/>
                  <a:ea typeface="Century Gothic"/>
                  <a:cs typeface="Century Gothic"/>
                  <a:sym typeface="Century Gothic"/>
                </a:defRPr>
              </a:lvl1pPr>
            </a:lstStyle>
            <a:p>
              <a:r>
                <a:rPr lang="en-US" dirty="0" smtClean="0"/>
                <a:t>Other broader issues</a:t>
              </a:r>
              <a:endParaRPr dirty="0"/>
            </a:p>
          </p:txBody>
        </p:sp>
      </p:grpSp>
    </p:spTree>
    <p:extLst>
      <p:ext uri="{BB962C8B-B14F-4D97-AF65-F5344CB8AC3E}">
        <p14:creationId xmlns:p14="http://schemas.microsoft.com/office/powerpoint/2010/main" val="2851836299"/>
      </p:ext>
    </p:extLst>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7" name="Round Diagonal Corner Rectangle 2"/>
          <p:cNvGrpSpPr/>
          <p:nvPr/>
        </p:nvGrpSpPr>
        <p:grpSpPr>
          <a:xfrm>
            <a:off x="1658631" y="913295"/>
            <a:ext cx="5286917" cy="1510592"/>
            <a:chOff x="0" y="0"/>
            <a:chExt cx="5286916" cy="1510591"/>
          </a:xfrm>
        </p:grpSpPr>
        <p:sp>
          <p:nvSpPr>
            <p:cNvPr id="445" name="Shape"/>
            <p:cNvSpPr/>
            <p:nvPr/>
          </p:nvSpPr>
          <p:spPr>
            <a:xfrm>
              <a:off x="0" y="-1"/>
              <a:ext cx="5286917" cy="1510593"/>
            </a:xfrm>
            <a:custGeom>
              <a:avLst/>
              <a:gdLst/>
              <a:ahLst/>
              <a:cxnLst>
                <a:cxn ang="0">
                  <a:pos x="wd2" y="hd2"/>
                </a:cxn>
                <a:cxn ang="5400000">
                  <a:pos x="wd2" y="hd2"/>
                </a:cxn>
                <a:cxn ang="10800000">
                  <a:pos x="wd2" y="hd2"/>
                </a:cxn>
                <a:cxn ang="16200000">
                  <a:pos x="wd2" y="hd2"/>
                </a:cxn>
              </a:cxnLst>
              <a:rect l="0" t="0" r="r" b="b"/>
              <a:pathLst>
                <a:path w="21600" h="21600" extrusionOk="0">
                  <a:moveTo>
                    <a:pt x="1029" y="0"/>
                  </a:moveTo>
                  <a:lnTo>
                    <a:pt x="21600" y="0"/>
                  </a:lnTo>
                  <a:lnTo>
                    <a:pt x="21600" y="18000"/>
                  </a:lnTo>
                  <a:cubicBezTo>
                    <a:pt x="21600" y="19988"/>
                    <a:pt x="21139" y="21600"/>
                    <a:pt x="20571" y="21600"/>
                  </a:cubicBezTo>
                  <a:lnTo>
                    <a:pt x="0" y="21600"/>
                  </a:lnTo>
                  <a:lnTo>
                    <a:pt x="0" y="3600"/>
                  </a:lnTo>
                  <a:cubicBezTo>
                    <a:pt x="0" y="1612"/>
                    <a:pt x="461" y="0"/>
                    <a:pt x="1029"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446" name="MIGRATION LAW 101"/>
            <p:cNvSpPr txBox="1"/>
            <p:nvPr/>
          </p:nvSpPr>
          <p:spPr>
            <a:xfrm>
              <a:off x="73741" y="525425"/>
              <a:ext cx="5139435" cy="4597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defRPr sz="2400">
                  <a:solidFill>
                    <a:srgbClr val="FFFFFF"/>
                  </a:solidFill>
                  <a:latin typeface="Century Gothic"/>
                  <a:ea typeface="Century Gothic"/>
                  <a:cs typeface="Century Gothic"/>
                  <a:sym typeface="Century Gothic"/>
                </a:defRPr>
              </a:lvl1pPr>
            </a:lstStyle>
            <a:p>
              <a:r>
                <a:rPr dirty="0"/>
                <a:t>MIGRATION LAW </a:t>
              </a:r>
              <a:r>
                <a:rPr lang="en-US" dirty="0" smtClean="0"/>
                <a:t>– SOME TIPS</a:t>
              </a:r>
              <a:endParaRPr dirty="0"/>
            </a:p>
          </p:txBody>
        </p:sp>
      </p:grpSp>
    </p:spTree>
    <p:extLst>
      <p:ext uri="{BB962C8B-B14F-4D97-AF65-F5344CB8AC3E}">
        <p14:creationId xmlns:p14="http://schemas.microsoft.com/office/powerpoint/2010/main" val="4023585584"/>
      </p:ext>
    </p:extLst>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 name="Rectangle 3"/>
          <p:cNvSpPr txBox="1">
            <a:spLocks noGrp="1"/>
          </p:cNvSpPr>
          <p:nvPr>
            <p:ph type="body" idx="1"/>
          </p:nvPr>
        </p:nvSpPr>
        <p:spPr>
          <a:xfrm>
            <a:off x="904671" y="1817688"/>
            <a:ext cx="10359960" cy="5040313"/>
          </a:xfrm>
          <a:prstGeom prst="rect">
            <a:avLst/>
          </a:prstGeom>
        </p:spPr>
        <p:txBody>
          <a:bodyPr/>
          <a:lstStyle/>
          <a:p>
            <a:pPr>
              <a:lnSpc>
                <a:spcPct val="81000"/>
              </a:lnSpc>
              <a:defRPr sz="2400" i="1">
                <a:latin typeface="Century Gothic"/>
                <a:ea typeface="Century Gothic"/>
                <a:cs typeface="Century Gothic"/>
                <a:sym typeface="Century Gothic"/>
              </a:defRPr>
            </a:pPr>
            <a:r>
              <a:t>Migration Act 1958</a:t>
            </a:r>
            <a:r>
              <a:rPr i="0"/>
              <a:t> – structure &amp; framework for controlling immigration - source of power</a:t>
            </a:r>
          </a:p>
          <a:p>
            <a:pPr>
              <a:lnSpc>
                <a:spcPct val="81000"/>
              </a:lnSpc>
              <a:defRPr sz="2400" i="1">
                <a:latin typeface="Century Gothic"/>
                <a:ea typeface="Century Gothic"/>
                <a:cs typeface="Century Gothic"/>
                <a:sym typeface="Century Gothic"/>
              </a:defRPr>
            </a:pPr>
            <a:r>
              <a:t>Migration Regulations 1994 – </a:t>
            </a:r>
            <a:r>
              <a:rPr i="0"/>
              <a:t>procedural mechanism on how power to be administered – gives criteria for visa classes and subclasses</a:t>
            </a:r>
          </a:p>
          <a:p>
            <a:pPr>
              <a:lnSpc>
                <a:spcPct val="81000"/>
              </a:lnSpc>
              <a:defRPr sz="2400">
                <a:latin typeface="Century Gothic"/>
                <a:ea typeface="Century Gothic"/>
                <a:cs typeface="Century Gothic"/>
                <a:sym typeface="Century Gothic"/>
              </a:defRPr>
            </a:pPr>
            <a:r>
              <a:t>Case law – Federal Circuit Court, Federal Court,  High Court</a:t>
            </a:r>
          </a:p>
          <a:p>
            <a:pPr>
              <a:lnSpc>
                <a:spcPct val="81000"/>
              </a:lnSpc>
              <a:defRPr sz="2400">
                <a:latin typeface="Century Gothic"/>
                <a:ea typeface="Century Gothic"/>
                <a:cs typeface="Century Gothic"/>
                <a:sym typeface="Century Gothic"/>
              </a:defRPr>
            </a:pPr>
            <a:r>
              <a:t>Ministerial Directions s.499 gives Minister power to make directions, which must be consistent with the MA and MR</a:t>
            </a:r>
          </a:p>
          <a:p>
            <a:pPr>
              <a:lnSpc>
                <a:spcPct val="81000"/>
              </a:lnSpc>
              <a:defRPr sz="2400">
                <a:latin typeface="Century Gothic"/>
                <a:ea typeface="Century Gothic"/>
                <a:cs typeface="Century Gothic"/>
                <a:sym typeface="Century Gothic"/>
              </a:defRPr>
            </a:pPr>
            <a:r>
              <a:t>Gazette Notices -  Act and Regs may contain provisions which allow new information to be listed quickly in a Gazette authorised by the Minister.</a:t>
            </a:r>
          </a:p>
          <a:p>
            <a:pPr>
              <a:lnSpc>
                <a:spcPct val="81000"/>
              </a:lnSpc>
              <a:defRPr sz="2400">
                <a:latin typeface="Century Gothic"/>
                <a:ea typeface="Century Gothic"/>
                <a:cs typeface="Century Gothic"/>
                <a:sym typeface="Century Gothic"/>
              </a:defRPr>
            </a:pPr>
            <a:r>
              <a:t>PAM and MSI – policy, not legally binding. It’s DHA interpretation  of the law as guidance for their officers</a:t>
            </a:r>
          </a:p>
        </p:txBody>
      </p:sp>
      <p:grpSp>
        <p:nvGrpSpPr>
          <p:cNvPr id="492" name="Round Diagonal Corner Rectangle 4"/>
          <p:cNvGrpSpPr/>
          <p:nvPr/>
        </p:nvGrpSpPr>
        <p:grpSpPr>
          <a:xfrm>
            <a:off x="1060313" y="136186"/>
            <a:ext cx="5116750" cy="1348128"/>
            <a:chOff x="0" y="0"/>
            <a:chExt cx="5116748" cy="1348126"/>
          </a:xfrm>
        </p:grpSpPr>
        <p:sp>
          <p:nvSpPr>
            <p:cNvPr id="490" name="Shape"/>
            <p:cNvSpPr/>
            <p:nvPr/>
          </p:nvSpPr>
          <p:spPr>
            <a:xfrm>
              <a:off x="-1" y="-1"/>
              <a:ext cx="5116750" cy="1348128"/>
            </a:xfrm>
            <a:custGeom>
              <a:avLst/>
              <a:gdLst/>
              <a:ahLst/>
              <a:cxnLst>
                <a:cxn ang="0">
                  <a:pos x="wd2" y="hd2"/>
                </a:cxn>
                <a:cxn ang="5400000">
                  <a:pos x="wd2" y="hd2"/>
                </a:cxn>
                <a:cxn ang="10800000">
                  <a:pos x="wd2" y="hd2"/>
                </a:cxn>
                <a:cxn ang="16200000">
                  <a:pos x="wd2" y="hd2"/>
                </a:cxn>
              </a:cxnLst>
              <a:rect l="0" t="0" r="r" b="b"/>
              <a:pathLst>
                <a:path w="21600" h="21600" extrusionOk="0">
                  <a:moveTo>
                    <a:pt x="949" y="0"/>
                  </a:moveTo>
                  <a:lnTo>
                    <a:pt x="21600" y="0"/>
                  </a:lnTo>
                  <a:lnTo>
                    <a:pt x="21600" y="18000"/>
                  </a:lnTo>
                  <a:cubicBezTo>
                    <a:pt x="21600" y="19988"/>
                    <a:pt x="21175" y="21600"/>
                    <a:pt x="20651" y="21600"/>
                  </a:cubicBezTo>
                  <a:lnTo>
                    <a:pt x="0" y="21600"/>
                  </a:lnTo>
                  <a:lnTo>
                    <a:pt x="0" y="3600"/>
                  </a:lnTo>
                  <a:cubicBezTo>
                    <a:pt x="0" y="1612"/>
                    <a:pt x="425" y="0"/>
                    <a:pt x="949"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491" name="OVERVIEW OF MIGRATION LAW"/>
            <p:cNvSpPr txBox="1"/>
            <p:nvPr/>
          </p:nvSpPr>
          <p:spPr>
            <a:xfrm>
              <a:off x="65810" y="444193"/>
              <a:ext cx="4985128" cy="4597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defRPr sz="2400">
                  <a:solidFill>
                    <a:srgbClr val="FFFFFF"/>
                  </a:solidFill>
                  <a:latin typeface="Century Gothic"/>
                  <a:ea typeface="Century Gothic"/>
                  <a:cs typeface="Century Gothic"/>
                  <a:sym typeface="Century Gothic"/>
                </a:defRPr>
              </a:lvl1pPr>
            </a:lstStyle>
            <a:p>
              <a:r>
                <a:t>OVERVIEW OF MIGRATION LAW</a:t>
              </a:r>
            </a:p>
          </p:txBody>
        </p:sp>
      </p:grpSp>
    </p:spTree>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 name="Rectangle 3"/>
          <p:cNvSpPr txBox="1">
            <a:spLocks noGrp="1"/>
          </p:cNvSpPr>
          <p:nvPr>
            <p:ph type="body" idx="1"/>
          </p:nvPr>
        </p:nvSpPr>
        <p:spPr>
          <a:prstGeom prst="rect">
            <a:avLst/>
          </a:prstGeom>
        </p:spPr>
        <p:txBody>
          <a:bodyPr/>
          <a:lstStyle/>
          <a:p>
            <a:pPr>
              <a:defRPr sz="2600">
                <a:latin typeface="Century Gothic"/>
                <a:ea typeface="Century Gothic"/>
                <a:cs typeface="Century Gothic"/>
                <a:sym typeface="Century Gothic"/>
              </a:defRPr>
            </a:pPr>
            <a:r>
              <a:t>Part 1:  Preliminary</a:t>
            </a:r>
          </a:p>
          <a:p>
            <a:pPr>
              <a:defRPr sz="2600">
                <a:latin typeface="Century Gothic"/>
                <a:ea typeface="Century Gothic"/>
                <a:cs typeface="Century Gothic"/>
                <a:sym typeface="Century Gothic"/>
              </a:defRPr>
            </a:pPr>
            <a:r>
              <a:t>Part 2:  Control of Arrival &amp; Presence of Non Citizens</a:t>
            </a:r>
          </a:p>
          <a:p>
            <a:pPr>
              <a:defRPr sz="2600">
                <a:latin typeface="Century Gothic"/>
                <a:ea typeface="Century Gothic"/>
                <a:cs typeface="Century Gothic"/>
                <a:sym typeface="Century Gothic"/>
              </a:defRPr>
            </a:pPr>
            <a:r>
              <a:t>Part 3:  Migration Agents &amp; Immigration Assistance</a:t>
            </a:r>
          </a:p>
          <a:p>
            <a:pPr>
              <a:defRPr sz="2600">
                <a:latin typeface="Century Gothic"/>
                <a:ea typeface="Century Gothic"/>
                <a:cs typeface="Century Gothic"/>
                <a:sym typeface="Century Gothic"/>
              </a:defRPr>
            </a:pPr>
            <a:r>
              <a:t>Part 4:  Offences Relating to Decisions Under Act</a:t>
            </a:r>
          </a:p>
          <a:p>
            <a:pPr>
              <a:defRPr sz="2600">
                <a:latin typeface="Century Gothic"/>
                <a:ea typeface="Century Gothic"/>
                <a:cs typeface="Century Gothic"/>
                <a:sym typeface="Century Gothic"/>
              </a:defRPr>
            </a:pPr>
            <a:r>
              <a:t>Part 4A:  Obligations relating to identifying information</a:t>
            </a:r>
          </a:p>
          <a:p>
            <a:pPr>
              <a:defRPr sz="2600">
                <a:latin typeface="Century Gothic"/>
                <a:ea typeface="Century Gothic"/>
                <a:cs typeface="Century Gothic"/>
                <a:sym typeface="Century Gothic"/>
              </a:defRPr>
            </a:pPr>
            <a:r>
              <a:t>Part 5:  Review of Decisions</a:t>
            </a:r>
          </a:p>
          <a:p>
            <a:pPr>
              <a:defRPr sz="2600" strike="sngStrike">
                <a:latin typeface="Century Gothic"/>
                <a:ea typeface="Century Gothic"/>
                <a:cs typeface="Century Gothic"/>
                <a:sym typeface="Century Gothic"/>
              </a:defRPr>
            </a:pPr>
            <a:r>
              <a:t>Part 6:  Migration Review Tribunal </a:t>
            </a:r>
            <a:r>
              <a:rPr strike="noStrike"/>
              <a:t>(repealed by TAA* 2015)</a:t>
            </a:r>
          </a:p>
          <a:p>
            <a:pPr>
              <a:defRPr sz="2600">
                <a:latin typeface="Century Gothic"/>
                <a:ea typeface="Century Gothic"/>
                <a:cs typeface="Century Gothic"/>
                <a:sym typeface="Century Gothic"/>
              </a:defRPr>
            </a:pPr>
            <a:r>
              <a:t>Part 7:  Review of Protection Visa Decisions</a:t>
            </a:r>
          </a:p>
        </p:txBody>
      </p:sp>
      <p:sp>
        <p:nvSpPr>
          <p:cNvPr id="495" name="TextBox 1"/>
          <p:cNvSpPr txBox="1"/>
          <p:nvPr/>
        </p:nvSpPr>
        <p:spPr>
          <a:xfrm>
            <a:off x="8965061" y="6567154"/>
            <a:ext cx="1611758" cy="2311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lvl1pPr>
              <a:defRPr sz="900">
                <a:latin typeface="Calibri Light"/>
                <a:ea typeface="Calibri Light"/>
                <a:cs typeface="Calibri Light"/>
                <a:sym typeface="Calibri Light"/>
              </a:defRPr>
            </a:lvl1pPr>
          </a:lstStyle>
          <a:p>
            <a:r>
              <a:t>* Tribunals Amalgamation Act</a:t>
            </a:r>
          </a:p>
        </p:txBody>
      </p:sp>
      <p:grpSp>
        <p:nvGrpSpPr>
          <p:cNvPr id="498" name="Round Diagonal Corner Rectangle 5"/>
          <p:cNvGrpSpPr/>
          <p:nvPr/>
        </p:nvGrpSpPr>
        <p:grpSpPr>
          <a:xfrm>
            <a:off x="1060313" y="136186"/>
            <a:ext cx="5116750" cy="1348128"/>
            <a:chOff x="0" y="0"/>
            <a:chExt cx="5116748" cy="1348126"/>
          </a:xfrm>
        </p:grpSpPr>
        <p:sp>
          <p:nvSpPr>
            <p:cNvPr id="496" name="Shape"/>
            <p:cNvSpPr/>
            <p:nvPr/>
          </p:nvSpPr>
          <p:spPr>
            <a:xfrm>
              <a:off x="-1" y="-1"/>
              <a:ext cx="5116750" cy="1348128"/>
            </a:xfrm>
            <a:custGeom>
              <a:avLst/>
              <a:gdLst/>
              <a:ahLst/>
              <a:cxnLst>
                <a:cxn ang="0">
                  <a:pos x="wd2" y="hd2"/>
                </a:cxn>
                <a:cxn ang="5400000">
                  <a:pos x="wd2" y="hd2"/>
                </a:cxn>
                <a:cxn ang="10800000">
                  <a:pos x="wd2" y="hd2"/>
                </a:cxn>
                <a:cxn ang="16200000">
                  <a:pos x="wd2" y="hd2"/>
                </a:cxn>
              </a:cxnLst>
              <a:rect l="0" t="0" r="r" b="b"/>
              <a:pathLst>
                <a:path w="21600" h="21600" extrusionOk="0">
                  <a:moveTo>
                    <a:pt x="949" y="0"/>
                  </a:moveTo>
                  <a:lnTo>
                    <a:pt x="21600" y="0"/>
                  </a:lnTo>
                  <a:lnTo>
                    <a:pt x="21600" y="18000"/>
                  </a:lnTo>
                  <a:cubicBezTo>
                    <a:pt x="21600" y="19988"/>
                    <a:pt x="21175" y="21600"/>
                    <a:pt x="20651" y="21600"/>
                  </a:cubicBezTo>
                  <a:lnTo>
                    <a:pt x="0" y="21600"/>
                  </a:lnTo>
                  <a:lnTo>
                    <a:pt x="0" y="3600"/>
                  </a:lnTo>
                  <a:cubicBezTo>
                    <a:pt x="0" y="1612"/>
                    <a:pt x="425" y="0"/>
                    <a:pt x="949"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497" name="Structure of Migration Act"/>
            <p:cNvSpPr txBox="1"/>
            <p:nvPr/>
          </p:nvSpPr>
          <p:spPr>
            <a:xfrm>
              <a:off x="65810" y="444193"/>
              <a:ext cx="4985128" cy="4597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defRPr sz="2400">
                  <a:solidFill>
                    <a:srgbClr val="FFFFFF"/>
                  </a:solidFill>
                  <a:latin typeface="Century Gothic"/>
                  <a:ea typeface="Century Gothic"/>
                  <a:cs typeface="Century Gothic"/>
                  <a:sym typeface="Century Gothic"/>
                </a:defRPr>
              </a:lvl1pPr>
            </a:lstStyle>
            <a:p>
              <a:r>
                <a:t>Structure of Migration Act </a:t>
              </a:r>
            </a:p>
          </p:txBody>
        </p:sp>
      </p:grpSp>
    </p:spTree>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 name="Rectangle 3"/>
          <p:cNvSpPr txBox="1">
            <a:spLocks noGrp="1"/>
          </p:cNvSpPr>
          <p:nvPr>
            <p:ph type="body" idx="1"/>
          </p:nvPr>
        </p:nvSpPr>
        <p:spPr>
          <a:xfrm>
            <a:off x="1206228" y="1268759"/>
            <a:ext cx="10573968" cy="5251724"/>
          </a:xfrm>
          <a:prstGeom prst="rect">
            <a:avLst/>
          </a:prstGeom>
        </p:spPr>
        <p:txBody>
          <a:bodyPr/>
          <a:lstStyle/>
          <a:p>
            <a:pPr marL="0" indent="0" defTabSz="877823">
              <a:spcBef>
                <a:spcPts val="900"/>
              </a:spcBef>
              <a:buSzTx/>
              <a:buNone/>
              <a:defRPr sz="2496">
                <a:latin typeface="Century Gothic"/>
                <a:ea typeface="Century Gothic"/>
                <a:cs typeface="Century Gothic"/>
                <a:sym typeface="Century Gothic"/>
              </a:defRPr>
            </a:pPr>
            <a:endParaRPr/>
          </a:p>
          <a:p>
            <a:pPr marL="219455" indent="-219455" defTabSz="877823">
              <a:spcBef>
                <a:spcPts val="900"/>
              </a:spcBef>
              <a:defRPr sz="2496">
                <a:latin typeface="Century Gothic"/>
                <a:ea typeface="Century Gothic"/>
                <a:cs typeface="Century Gothic"/>
                <a:sym typeface="Century Gothic"/>
              </a:defRPr>
            </a:pPr>
            <a:r>
              <a:t>Part 7AA: Fast Track Review Process in Relation to Certain Protection Visa Decisions</a:t>
            </a:r>
          </a:p>
          <a:p>
            <a:pPr marL="219455" indent="-219455" defTabSz="877823">
              <a:spcBef>
                <a:spcPts val="900"/>
              </a:spcBef>
              <a:defRPr sz="2496">
                <a:latin typeface="Century Gothic"/>
                <a:ea typeface="Century Gothic"/>
                <a:cs typeface="Century Gothic"/>
                <a:sym typeface="Century Gothic"/>
              </a:defRPr>
            </a:pPr>
            <a:r>
              <a:t>Part 8:  Judicial Review</a:t>
            </a:r>
          </a:p>
          <a:p>
            <a:pPr marL="219455" indent="-219455" defTabSz="877823">
              <a:spcBef>
                <a:spcPts val="900"/>
              </a:spcBef>
              <a:defRPr sz="2496">
                <a:latin typeface="Century Gothic"/>
                <a:ea typeface="Century Gothic"/>
                <a:cs typeface="Century Gothic"/>
                <a:sym typeface="Century Gothic"/>
              </a:defRPr>
            </a:pPr>
            <a:r>
              <a:t>Part 8A:  Restrictions on Court Proceedings</a:t>
            </a:r>
          </a:p>
          <a:p>
            <a:pPr marL="219455" indent="-219455" defTabSz="877823">
              <a:spcBef>
                <a:spcPts val="900"/>
              </a:spcBef>
              <a:defRPr sz="2496">
                <a:latin typeface="Century Gothic"/>
                <a:ea typeface="Century Gothic"/>
                <a:cs typeface="Century Gothic"/>
                <a:sym typeface="Century Gothic"/>
              </a:defRPr>
            </a:pPr>
            <a:r>
              <a:t>Part 8B:  Costs Orders where proceedings have no reasonable prospects for success</a:t>
            </a:r>
          </a:p>
          <a:p>
            <a:pPr marL="219455" indent="-219455" defTabSz="877823">
              <a:spcBef>
                <a:spcPts val="900"/>
              </a:spcBef>
              <a:defRPr sz="2496">
                <a:latin typeface="Century Gothic"/>
                <a:ea typeface="Century Gothic"/>
                <a:cs typeface="Century Gothic"/>
                <a:sym typeface="Century Gothic"/>
              </a:defRPr>
            </a:pPr>
            <a:r>
              <a:t>Part 8C:  Reports on Persons in Detention for More than 2 years</a:t>
            </a:r>
          </a:p>
          <a:p>
            <a:pPr marL="219455" indent="-219455" defTabSz="877823">
              <a:spcBef>
                <a:spcPts val="900"/>
              </a:spcBef>
              <a:defRPr sz="2496">
                <a:latin typeface="Century Gothic"/>
                <a:ea typeface="Century Gothic"/>
                <a:cs typeface="Century Gothic"/>
                <a:sym typeface="Century Gothic"/>
              </a:defRPr>
            </a:pPr>
            <a:r>
              <a:t>Part 8D:  Civil Penalties</a:t>
            </a:r>
          </a:p>
          <a:p>
            <a:pPr marL="219455" indent="-219455" defTabSz="877823">
              <a:spcBef>
                <a:spcPts val="900"/>
              </a:spcBef>
              <a:defRPr sz="2496">
                <a:latin typeface="Century Gothic"/>
                <a:ea typeface="Century Gothic"/>
                <a:cs typeface="Century Gothic"/>
                <a:sym typeface="Century Gothic"/>
              </a:defRPr>
            </a:pPr>
            <a:r>
              <a:t>Part 8E: Investigation Powers relating to work-related offences and provisions</a:t>
            </a:r>
          </a:p>
          <a:p>
            <a:pPr marL="219455" indent="-219455" defTabSz="877823">
              <a:spcBef>
                <a:spcPts val="900"/>
              </a:spcBef>
              <a:defRPr sz="2496">
                <a:latin typeface="Century Gothic"/>
                <a:ea typeface="Century Gothic"/>
                <a:cs typeface="Century Gothic"/>
                <a:sym typeface="Century Gothic"/>
              </a:defRPr>
            </a:pPr>
            <a:r>
              <a:t>Part 9:  Miscellaneous</a:t>
            </a:r>
          </a:p>
        </p:txBody>
      </p:sp>
      <p:grpSp>
        <p:nvGrpSpPr>
          <p:cNvPr id="503" name="Round Diagonal Corner Rectangle 4"/>
          <p:cNvGrpSpPr/>
          <p:nvPr/>
        </p:nvGrpSpPr>
        <p:grpSpPr>
          <a:xfrm>
            <a:off x="1060313" y="136186"/>
            <a:ext cx="5116750" cy="1348128"/>
            <a:chOff x="0" y="0"/>
            <a:chExt cx="5116748" cy="1348126"/>
          </a:xfrm>
        </p:grpSpPr>
        <p:sp>
          <p:nvSpPr>
            <p:cNvPr id="501" name="Shape"/>
            <p:cNvSpPr/>
            <p:nvPr/>
          </p:nvSpPr>
          <p:spPr>
            <a:xfrm>
              <a:off x="-1" y="-1"/>
              <a:ext cx="5116750" cy="1348128"/>
            </a:xfrm>
            <a:custGeom>
              <a:avLst/>
              <a:gdLst/>
              <a:ahLst/>
              <a:cxnLst>
                <a:cxn ang="0">
                  <a:pos x="wd2" y="hd2"/>
                </a:cxn>
                <a:cxn ang="5400000">
                  <a:pos x="wd2" y="hd2"/>
                </a:cxn>
                <a:cxn ang="10800000">
                  <a:pos x="wd2" y="hd2"/>
                </a:cxn>
                <a:cxn ang="16200000">
                  <a:pos x="wd2" y="hd2"/>
                </a:cxn>
              </a:cxnLst>
              <a:rect l="0" t="0" r="r" b="b"/>
              <a:pathLst>
                <a:path w="21600" h="21600" extrusionOk="0">
                  <a:moveTo>
                    <a:pt x="949" y="0"/>
                  </a:moveTo>
                  <a:lnTo>
                    <a:pt x="21600" y="0"/>
                  </a:lnTo>
                  <a:lnTo>
                    <a:pt x="21600" y="18000"/>
                  </a:lnTo>
                  <a:cubicBezTo>
                    <a:pt x="21600" y="19988"/>
                    <a:pt x="21175" y="21600"/>
                    <a:pt x="20651" y="21600"/>
                  </a:cubicBezTo>
                  <a:lnTo>
                    <a:pt x="0" y="21600"/>
                  </a:lnTo>
                  <a:lnTo>
                    <a:pt x="0" y="3600"/>
                  </a:lnTo>
                  <a:cubicBezTo>
                    <a:pt x="0" y="1612"/>
                    <a:pt x="425" y="0"/>
                    <a:pt x="949"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502" name="Structure of Migration Act"/>
            <p:cNvSpPr txBox="1"/>
            <p:nvPr/>
          </p:nvSpPr>
          <p:spPr>
            <a:xfrm>
              <a:off x="65810" y="444193"/>
              <a:ext cx="4985128" cy="4597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defRPr sz="2400">
                  <a:solidFill>
                    <a:srgbClr val="FFFFFF"/>
                  </a:solidFill>
                  <a:latin typeface="Century Gothic"/>
                  <a:ea typeface="Century Gothic"/>
                  <a:cs typeface="Century Gothic"/>
                  <a:sym typeface="Century Gothic"/>
                </a:defRPr>
              </a:lvl1pPr>
            </a:lstStyle>
            <a:p>
              <a:r>
                <a:t>Structure of Migration Act </a:t>
              </a:r>
            </a:p>
          </p:txBody>
        </p:sp>
      </p:gr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Rectangle 3"/>
          <p:cNvSpPr txBox="1">
            <a:spLocks noGrp="1"/>
          </p:cNvSpPr>
          <p:nvPr>
            <p:ph type="body" idx="1"/>
          </p:nvPr>
        </p:nvSpPr>
        <p:spPr>
          <a:xfrm>
            <a:off x="1776920" y="2133436"/>
            <a:ext cx="10032292" cy="5364481"/>
          </a:xfrm>
          <a:prstGeom prst="rect">
            <a:avLst/>
          </a:prstGeom>
        </p:spPr>
        <p:txBody>
          <a:bodyPr/>
          <a:lstStyle/>
          <a:p>
            <a:pPr marL="0" indent="0" defTabSz="457200">
              <a:lnSpc>
                <a:spcPct val="107916"/>
              </a:lnSpc>
              <a:spcBef>
                <a:spcPts val="800"/>
              </a:spcBef>
              <a:buSzTx/>
              <a:buFontTx/>
              <a:buNone/>
              <a:defRPr sz="2400">
                <a:uFill>
                  <a:solidFill>
                    <a:srgbClr val="000000"/>
                  </a:solidFill>
                </a:uFill>
              </a:defRPr>
            </a:pPr>
            <a:r>
              <a:rPr dirty="0">
                <a:latin typeface="Century Gothic"/>
                <a:ea typeface="Century Gothic"/>
                <a:cs typeface="Century Gothic"/>
                <a:sym typeface="Century Gothic"/>
              </a:rPr>
              <a:t>Current law </a:t>
            </a:r>
          </a:p>
          <a:p>
            <a:pPr marL="0" indent="0" defTabSz="457200">
              <a:lnSpc>
                <a:spcPct val="107916"/>
              </a:lnSpc>
              <a:spcBef>
                <a:spcPts val="800"/>
              </a:spcBef>
              <a:buSzTx/>
              <a:buFontTx/>
              <a:buNone/>
              <a:defRPr sz="2400">
                <a:uFill>
                  <a:solidFill>
                    <a:srgbClr val="000000"/>
                  </a:solidFill>
                </a:uFill>
              </a:defRPr>
            </a:pPr>
            <a:r>
              <a:rPr dirty="0">
                <a:latin typeface="Century Gothic"/>
                <a:ea typeface="Century Gothic"/>
                <a:cs typeface="Century Gothic"/>
                <a:sym typeface="Century Gothic"/>
              </a:rPr>
              <a:t>History of regulation and </a:t>
            </a:r>
            <a:r>
              <a:rPr lang="en-US" dirty="0" smtClean="0">
                <a:latin typeface="Century Gothic"/>
                <a:ea typeface="Century Gothic"/>
                <a:cs typeface="Century Gothic"/>
                <a:sym typeface="Century Gothic"/>
              </a:rPr>
              <a:t>pros/cons of </a:t>
            </a:r>
            <a:r>
              <a:rPr dirty="0" smtClean="0">
                <a:latin typeface="Century Gothic"/>
                <a:ea typeface="Century Gothic"/>
                <a:cs typeface="Century Gothic"/>
                <a:sym typeface="Century Gothic"/>
              </a:rPr>
              <a:t>reform</a:t>
            </a:r>
            <a:endParaRPr dirty="0">
              <a:latin typeface="Century Gothic"/>
              <a:ea typeface="Century Gothic"/>
              <a:cs typeface="Century Gothic"/>
              <a:sym typeface="Century Gothic"/>
            </a:endParaRPr>
          </a:p>
          <a:p>
            <a:pPr marL="0" indent="0" defTabSz="457200">
              <a:lnSpc>
                <a:spcPct val="107916"/>
              </a:lnSpc>
              <a:spcBef>
                <a:spcPts val="800"/>
              </a:spcBef>
              <a:buSzTx/>
              <a:buFontTx/>
              <a:buNone/>
              <a:defRPr sz="2400">
                <a:uFill>
                  <a:solidFill>
                    <a:srgbClr val="000000"/>
                  </a:solidFill>
                </a:uFill>
              </a:defRPr>
            </a:pPr>
            <a:r>
              <a:rPr dirty="0">
                <a:latin typeface="Century Gothic"/>
                <a:ea typeface="Century Gothic"/>
                <a:cs typeface="Century Gothic"/>
                <a:sym typeface="Century Gothic"/>
              </a:rPr>
              <a:t>Regulation of Migration Agents) Bill 2017 </a:t>
            </a:r>
          </a:p>
          <a:p>
            <a:pPr marL="0" indent="0" defTabSz="457200">
              <a:lnSpc>
                <a:spcPct val="107916"/>
              </a:lnSpc>
              <a:spcBef>
                <a:spcPts val="800"/>
              </a:spcBef>
              <a:buSzTx/>
              <a:buFontTx/>
              <a:buNone/>
              <a:defRPr sz="2400">
                <a:uFill>
                  <a:solidFill>
                    <a:srgbClr val="000000"/>
                  </a:solidFill>
                </a:uFill>
              </a:defRPr>
            </a:pPr>
            <a:r>
              <a:rPr dirty="0" smtClean="0">
                <a:latin typeface="Century Gothic"/>
                <a:ea typeface="Century Gothic"/>
                <a:cs typeface="Century Gothic"/>
                <a:sym typeface="Century Gothic"/>
              </a:rPr>
              <a:t>The </a:t>
            </a:r>
            <a:r>
              <a:rPr dirty="0">
                <a:latin typeface="Century Gothic"/>
                <a:ea typeface="Century Gothic"/>
                <a:cs typeface="Century Gothic"/>
                <a:sym typeface="Century Gothic"/>
              </a:rPr>
              <a:t>effect of the reforms</a:t>
            </a:r>
          </a:p>
          <a:p>
            <a:r>
              <a:rPr lang="en-US" sz="2400" dirty="0">
                <a:latin typeface="Century Gothic" panose="020B0502020202020204" pitchFamily="34" charset="0"/>
              </a:rPr>
              <a:t>Where to get training </a:t>
            </a:r>
            <a:endParaRPr lang="en-AU" sz="2400" dirty="0">
              <a:latin typeface="Century Gothic" panose="020B0502020202020204" pitchFamily="34" charset="0"/>
            </a:endParaRPr>
          </a:p>
          <a:p>
            <a:r>
              <a:rPr lang="en-US" sz="2400" dirty="0">
                <a:latin typeface="Century Gothic" panose="020B0502020202020204" pitchFamily="34" charset="0"/>
              </a:rPr>
              <a:t>A few key tips in </a:t>
            </a:r>
            <a:r>
              <a:rPr lang="en-US" sz="2400" dirty="0" err="1">
                <a:latin typeface="Century Gothic" panose="020B0502020202020204" pitchFamily="34" charset="0"/>
              </a:rPr>
              <a:t>im</a:t>
            </a:r>
            <a:r>
              <a:rPr lang="fr-FR" sz="2400" dirty="0">
                <a:latin typeface="Century Gothic" panose="020B0502020202020204" pitchFamily="34" charset="0"/>
              </a:rPr>
              <a:t>migration </a:t>
            </a:r>
            <a:r>
              <a:rPr lang="en-US" sz="2400" dirty="0">
                <a:latin typeface="Century Gothic" panose="020B0502020202020204" pitchFamily="34" charset="0"/>
              </a:rPr>
              <a:t>law </a:t>
            </a:r>
            <a:endParaRPr lang="en-AU" sz="2400" dirty="0">
              <a:latin typeface="Century Gothic" panose="020B0502020202020204" pitchFamily="34" charset="0"/>
            </a:endParaRPr>
          </a:p>
        </p:txBody>
      </p:sp>
      <p:grpSp>
        <p:nvGrpSpPr>
          <p:cNvPr id="131" name="Round Diagonal Corner Rectangle 3"/>
          <p:cNvGrpSpPr/>
          <p:nvPr/>
        </p:nvGrpSpPr>
        <p:grpSpPr>
          <a:xfrm>
            <a:off x="1776920" y="329735"/>
            <a:ext cx="7590816" cy="952601"/>
            <a:chOff x="0" y="0"/>
            <a:chExt cx="7590814" cy="952599"/>
          </a:xfrm>
        </p:grpSpPr>
        <p:sp>
          <p:nvSpPr>
            <p:cNvPr id="129" name="Shape"/>
            <p:cNvSpPr/>
            <p:nvPr/>
          </p:nvSpPr>
          <p:spPr>
            <a:xfrm>
              <a:off x="0" y="0"/>
              <a:ext cx="7590815" cy="952600"/>
            </a:xfrm>
            <a:custGeom>
              <a:avLst/>
              <a:gdLst/>
              <a:ahLst/>
              <a:cxnLst>
                <a:cxn ang="0">
                  <a:pos x="wd2" y="hd2"/>
                </a:cxn>
                <a:cxn ang="5400000">
                  <a:pos x="wd2" y="hd2"/>
                </a:cxn>
                <a:cxn ang="10800000">
                  <a:pos x="wd2" y="hd2"/>
                </a:cxn>
                <a:cxn ang="16200000">
                  <a:pos x="wd2" y="hd2"/>
                </a:cxn>
              </a:cxnLst>
              <a:rect l="0" t="0" r="r" b="b"/>
              <a:pathLst>
                <a:path w="21600" h="21600" extrusionOk="0">
                  <a:moveTo>
                    <a:pt x="452" y="0"/>
                  </a:moveTo>
                  <a:lnTo>
                    <a:pt x="21600" y="0"/>
                  </a:lnTo>
                  <a:lnTo>
                    <a:pt x="21600" y="18000"/>
                  </a:lnTo>
                  <a:cubicBezTo>
                    <a:pt x="21600" y="19988"/>
                    <a:pt x="21398" y="21600"/>
                    <a:pt x="21148" y="21600"/>
                  </a:cubicBezTo>
                  <a:lnTo>
                    <a:pt x="0" y="21600"/>
                  </a:lnTo>
                  <a:lnTo>
                    <a:pt x="0" y="3600"/>
                  </a:lnTo>
                  <a:cubicBezTo>
                    <a:pt x="0" y="1612"/>
                    <a:pt x="202" y="0"/>
                    <a:pt x="452"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130" name="Overview of Webinar"/>
            <p:cNvSpPr txBox="1"/>
            <p:nvPr/>
          </p:nvSpPr>
          <p:spPr>
            <a:xfrm>
              <a:off x="46501" y="214679"/>
              <a:ext cx="7497813" cy="5232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2800">
                  <a:solidFill>
                    <a:srgbClr val="FFFFFF"/>
                  </a:solidFill>
                  <a:latin typeface="Century Gothic"/>
                  <a:ea typeface="Century Gothic"/>
                  <a:cs typeface="Century Gothic"/>
                  <a:sym typeface="Century Gothic"/>
                </a:defRPr>
              </a:lvl1pPr>
            </a:lstStyle>
            <a:p>
              <a:r>
                <a:t>Overview of Webinar</a:t>
              </a:r>
            </a:p>
          </p:txBody>
        </p:sp>
      </p:gr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 name="Rectangle 3"/>
          <p:cNvSpPr txBox="1">
            <a:spLocks noGrp="1"/>
          </p:cNvSpPr>
          <p:nvPr>
            <p:ph type="body" idx="1"/>
          </p:nvPr>
        </p:nvSpPr>
        <p:spPr>
          <a:xfrm>
            <a:off x="1060313" y="1952084"/>
            <a:ext cx="10515601" cy="4351339"/>
          </a:xfrm>
          <a:prstGeom prst="rect">
            <a:avLst/>
          </a:prstGeom>
        </p:spPr>
        <p:txBody>
          <a:bodyPr/>
          <a:lstStyle/>
          <a:p>
            <a:pPr>
              <a:defRPr sz="2600">
                <a:latin typeface="Century Gothic"/>
                <a:ea typeface="Century Gothic"/>
                <a:cs typeface="Century Gothic"/>
                <a:sym typeface="Century Gothic"/>
              </a:defRPr>
            </a:pPr>
            <a:r>
              <a:t>Part 1:  Preliminary</a:t>
            </a:r>
          </a:p>
          <a:p>
            <a:pPr>
              <a:defRPr sz="2600">
                <a:latin typeface="Century Gothic"/>
                <a:ea typeface="Century Gothic"/>
                <a:cs typeface="Century Gothic"/>
                <a:sym typeface="Century Gothic"/>
              </a:defRPr>
            </a:pPr>
            <a:r>
              <a:t>Part 2:  Visas</a:t>
            </a:r>
          </a:p>
          <a:p>
            <a:pPr>
              <a:defRPr sz="2600">
                <a:latin typeface="Century Gothic"/>
                <a:ea typeface="Century Gothic"/>
                <a:cs typeface="Century Gothic"/>
                <a:sym typeface="Century Gothic"/>
              </a:defRPr>
            </a:pPr>
            <a:r>
              <a:t>Part 2A: Sponsorship Applicable to Div 3A of Part 2 of the Act</a:t>
            </a:r>
          </a:p>
          <a:p>
            <a:pPr>
              <a:defRPr sz="2600">
                <a:latin typeface="Century Gothic"/>
                <a:ea typeface="Century Gothic"/>
                <a:cs typeface="Century Gothic"/>
                <a:sym typeface="Century Gothic"/>
              </a:defRPr>
            </a:pPr>
            <a:r>
              <a:t>Part 3: Immigration Clearance &amp; Collection of Information</a:t>
            </a:r>
          </a:p>
          <a:p>
            <a:pPr>
              <a:defRPr sz="2600">
                <a:latin typeface="Century Gothic"/>
                <a:ea typeface="Century Gothic"/>
                <a:cs typeface="Century Gothic"/>
                <a:sym typeface="Century Gothic"/>
              </a:defRPr>
            </a:pPr>
            <a:r>
              <a:t> Part 4:  Review of Decisions</a:t>
            </a:r>
          </a:p>
          <a:p>
            <a:pPr>
              <a:defRPr sz="2600">
                <a:latin typeface="Century Gothic"/>
                <a:ea typeface="Century Gothic"/>
                <a:cs typeface="Century Gothic"/>
                <a:sym typeface="Century Gothic"/>
              </a:defRPr>
            </a:pPr>
            <a:r>
              <a:t> Part 5:  Miscellaneous</a:t>
            </a:r>
          </a:p>
          <a:p>
            <a:pPr>
              <a:defRPr sz="2600">
                <a:latin typeface="Century Gothic"/>
                <a:ea typeface="Century Gothic"/>
                <a:cs typeface="Century Gothic"/>
                <a:sym typeface="Century Gothic"/>
              </a:defRPr>
            </a:pPr>
            <a:r>
              <a:t> Schedules (1-12)</a:t>
            </a:r>
          </a:p>
        </p:txBody>
      </p:sp>
      <p:grpSp>
        <p:nvGrpSpPr>
          <p:cNvPr id="511" name="Round Diagonal Corner Rectangle 4"/>
          <p:cNvGrpSpPr/>
          <p:nvPr/>
        </p:nvGrpSpPr>
        <p:grpSpPr>
          <a:xfrm>
            <a:off x="1060313" y="136186"/>
            <a:ext cx="5116750" cy="1348128"/>
            <a:chOff x="0" y="0"/>
            <a:chExt cx="5116748" cy="1348126"/>
          </a:xfrm>
        </p:grpSpPr>
        <p:sp>
          <p:nvSpPr>
            <p:cNvPr id="509" name="Shape"/>
            <p:cNvSpPr/>
            <p:nvPr/>
          </p:nvSpPr>
          <p:spPr>
            <a:xfrm>
              <a:off x="-1" y="-1"/>
              <a:ext cx="5116750" cy="1348128"/>
            </a:xfrm>
            <a:custGeom>
              <a:avLst/>
              <a:gdLst/>
              <a:ahLst/>
              <a:cxnLst>
                <a:cxn ang="0">
                  <a:pos x="wd2" y="hd2"/>
                </a:cxn>
                <a:cxn ang="5400000">
                  <a:pos x="wd2" y="hd2"/>
                </a:cxn>
                <a:cxn ang="10800000">
                  <a:pos x="wd2" y="hd2"/>
                </a:cxn>
                <a:cxn ang="16200000">
                  <a:pos x="wd2" y="hd2"/>
                </a:cxn>
              </a:cxnLst>
              <a:rect l="0" t="0" r="r" b="b"/>
              <a:pathLst>
                <a:path w="21600" h="21600" extrusionOk="0">
                  <a:moveTo>
                    <a:pt x="949" y="0"/>
                  </a:moveTo>
                  <a:lnTo>
                    <a:pt x="21600" y="0"/>
                  </a:lnTo>
                  <a:lnTo>
                    <a:pt x="21600" y="18000"/>
                  </a:lnTo>
                  <a:cubicBezTo>
                    <a:pt x="21600" y="19988"/>
                    <a:pt x="21175" y="21600"/>
                    <a:pt x="20651" y="21600"/>
                  </a:cubicBezTo>
                  <a:lnTo>
                    <a:pt x="0" y="21600"/>
                  </a:lnTo>
                  <a:lnTo>
                    <a:pt x="0" y="3600"/>
                  </a:lnTo>
                  <a:cubicBezTo>
                    <a:pt x="0" y="1612"/>
                    <a:pt x="425" y="0"/>
                    <a:pt x="949"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510" name="Migration Regulations 1994"/>
            <p:cNvSpPr txBox="1"/>
            <p:nvPr/>
          </p:nvSpPr>
          <p:spPr>
            <a:xfrm>
              <a:off x="65810" y="444193"/>
              <a:ext cx="4985128" cy="4597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defRPr sz="2400">
                  <a:solidFill>
                    <a:srgbClr val="FFFFFF"/>
                  </a:solidFill>
                  <a:latin typeface="Century Gothic"/>
                  <a:ea typeface="Century Gothic"/>
                  <a:cs typeface="Century Gothic"/>
                  <a:sym typeface="Century Gothic"/>
                </a:defRPr>
              </a:lvl1pPr>
            </a:lstStyle>
            <a:p>
              <a:r>
                <a:t>Migration Regulations 1994</a:t>
              </a:r>
            </a:p>
          </p:txBody>
        </p:sp>
      </p:grpSp>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 name="Rectangle 3"/>
          <p:cNvSpPr txBox="1">
            <a:spLocks noGrp="1"/>
          </p:cNvSpPr>
          <p:nvPr>
            <p:ph type="body" idx="1"/>
          </p:nvPr>
        </p:nvSpPr>
        <p:spPr>
          <a:xfrm>
            <a:off x="2133600" y="1630681"/>
            <a:ext cx="8884920" cy="5227319"/>
          </a:xfrm>
          <a:prstGeom prst="rect">
            <a:avLst/>
          </a:prstGeom>
        </p:spPr>
        <p:txBody>
          <a:bodyPr/>
          <a:lstStyle/>
          <a:p>
            <a:pPr marL="221742" indent="-221742" defTabSz="886968">
              <a:lnSpc>
                <a:spcPct val="80000"/>
              </a:lnSpc>
              <a:spcBef>
                <a:spcPts val="900"/>
              </a:spcBef>
              <a:defRPr sz="2522">
                <a:latin typeface="Century Gothic"/>
                <a:ea typeface="Century Gothic"/>
                <a:cs typeface="Century Gothic"/>
                <a:sym typeface="Century Gothic"/>
              </a:defRPr>
            </a:pPr>
            <a:r>
              <a:t>Schedule 1:  Classes of Visas</a:t>
            </a:r>
          </a:p>
          <a:p>
            <a:pPr marL="221742" indent="-221742" defTabSz="886968">
              <a:lnSpc>
                <a:spcPct val="80000"/>
              </a:lnSpc>
              <a:spcBef>
                <a:spcPts val="900"/>
              </a:spcBef>
              <a:defRPr sz="2522">
                <a:latin typeface="Century Gothic"/>
                <a:ea typeface="Century Gothic"/>
                <a:cs typeface="Century Gothic"/>
                <a:sym typeface="Century Gothic"/>
              </a:defRPr>
            </a:pPr>
            <a:endParaRPr/>
          </a:p>
          <a:p>
            <a:pPr marL="221742" indent="-221742" defTabSz="886968">
              <a:lnSpc>
                <a:spcPct val="80000"/>
              </a:lnSpc>
              <a:spcBef>
                <a:spcPts val="900"/>
              </a:spcBef>
              <a:defRPr sz="2522">
                <a:latin typeface="Century Gothic"/>
                <a:ea typeface="Century Gothic"/>
                <a:cs typeface="Century Gothic"/>
                <a:sym typeface="Century Gothic"/>
              </a:defRPr>
            </a:pPr>
            <a:r>
              <a:t>Schedule 2:  Subclasses of visas </a:t>
            </a:r>
          </a:p>
          <a:p>
            <a:pPr marL="221742" indent="-221742" defTabSz="886968">
              <a:lnSpc>
                <a:spcPct val="80000"/>
              </a:lnSpc>
              <a:spcBef>
                <a:spcPts val="900"/>
              </a:spcBef>
              <a:defRPr sz="2522">
                <a:latin typeface="Century Gothic"/>
                <a:ea typeface="Century Gothic"/>
                <a:cs typeface="Century Gothic"/>
                <a:sym typeface="Century Gothic"/>
              </a:defRPr>
            </a:pPr>
            <a:endParaRPr/>
          </a:p>
          <a:p>
            <a:pPr marL="221742" indent="-221742" defTabSz="886968">
              <a:lnSpc>
                <a:spcPct val="80000"/>
              </a:lnSpc>
              <a:spcBef>
                <a:spcPts val="900"/>
              </a:spcBef>
              <a:defRPr sz="2522">
                <a:latin typeface="Century Gothic"/>
                <a:ea typeface="Century Gothic"/>
                <a:cs typeface="Century Gothic"/>
                <a:sym typeface="Century Gothic"/>
              </a:defRPr>
            </a:pPr>
            <a:r>
              <a:t>Schedule 3:  Additional Criteria applicable to Unlawful Non-Citizens &amp; Certain BV Holders</a:t>
            </a:r>
          </a:p>
          <a:p>
            <a:pPr marL="221742" indent="-221742" defTabSz="886968">
              <a:lnSpc>
                <a:spcPct val="80000"/>
              </a:lnSpc>
              <a:spcBef>
                <a:spcPts val="900"/>
              </a:spcBef>
              <a:defRPr sz="2522">
                <a:latin typeface="Century Gothic"/>
                <a:ea typeface="Century Gothic"/>
                <a:cs typeface="Century Gothic"/>
                <a:sym typeface="Century Gothic"/>
              </a:defRPr>
            </a:pPr>
            <a:endParaRPr/>
          </a:p>
          <a:p>
            <a:pPr marL="221742" indent="-221742" defTabSz="886968">
              <a:lnSpc>
                <a:spcPct val="80000"/>
              </a:lnSpc>
              <a:spcBef>
                <a:spcPts val="900"/>
              </a:spcBef>
              <a:defRPr sz="2522">
                <a:latin typeface="Century Gothic"/>
                <a:ea typeface="Century Gothic"/>
                <a:cs typeface="Century Gothic"/>
                <a:sym typeface="Century Gothic"/>
              </a:defRPr>
            </a:pPr>
            <a:r>
              <a:t>Schedule 4:  Public Interest Criteria </a:t>
            </a:r>
          </a:p>
          <a:p>
            <a:pPr marL="221742" indent="-221742" defTabSz="886968">
              <a:lnSpc>
                <a:spcPct val="80000"/>
              </a:lnSpc>
              <a:spcBef>
                <a:spcPts val="900"/>
              </a:spcBef>
              <a:defRPr sz="2522">
                <a:latin typeface="Century Gothic"/>
                <a:ea typeface="Century Gothic"/>
                <a:cs typeface="Century Gothic"/>
                <a:sym typeface="Century Gothic"/>
              </a:defRPr>
            </a:pPr>
            <a:endParaRPr/>
          </a:p>
          <a:p>
            <a:pPr marL="221742" indent="-221742" defTabSz="886968">
              <a:lnSpc>
                <a:spcPct val="80000"/>
              </a:lnSpc>
              <a:spcBef>
                <a:spcPts val="900"/>
              </a:spcBef>
              <a:defRPr sz="2522">
                <a:latin typeface="Century Gothic"/>
                <a:ea typeface="Century Gothic"/>
                <a:cs typeface="Century Gothic"/>
                <a:sym typeface="Century Gothic"/>
              </a:defRPr>
            </a:pPr>
            <a:r>
              <a:t>Schedule 5:  Special Return Criteria</a:t>
            </a:r>
          </a:p>
          <a:p>
            <a:pPr marL="221742" indent="-221742" defTabSz="886968">
              <a:lnSpc>
                <a:spcPct val="80000"/>
              </a:lnSpc>
              <a:spcBef>
                <a:spcPts val="900"/>
              </a:spcBef>
              <a:defRPr sz="2522">
                <a:latin typeface="Century Gothic"/>
                <a:ea typeface="Century Gothic"/>
                <a:cs typeface="Century Gothic"/>
                <a:sym typeface="Century Gothic"/>
              </a:defRPr>
            </a:pPr>
            <a:endParaRPr/>
          </a:p>
          <a:p>
            <a:pPr marL="221742" indent="-221742" defTabSz="886968">
              <a:lnSpc>
                <a:spcPct val="80000"/>
              </a:lnSpc>
              <a:spcBef>
                <a:spcPts val="900"/>
              </a:spcBef>
              <a:defRPr sz="2522">
                <a:latin typeface="Century Gothic"/>
                <a:ea typeface="Century Gothic"/>
                <a:cs typeface="Century Gothic"/>
                <a:sym typeface="Century Gothic"/>
              </a:defRPr>
            </a:pPr>
            <a:r>
              <a:t>Schedule 8:  Visa Conditions </a:t>
            </a:r>
          </a:p>
        </p:txBody>
      </p:sp>
      <p:grpSp>
        <p:nvGrpSpPr>
          <p:cNvPr id="516" name="Round Diagonal Corner Rectangle 4"/>
          <p:cNvGrpSpPr/>
          <p:nvPr/>
        </p:nvGrpSpPr>
        <p:grpSpPr>
          <a:xfrm>
            <a:off x="1060312" y="136186"/>
            <a:ext cx="6177067" cy="1348128"/>
            <a:chOff x="0" y="0"/>
            <a:chExt cx="6177065" cy="1348126"/>
          </a:xfrm>
        </p:grpSpPr>
        <p:sp>
          <p:nvSpPr>
            <p:cNvPr id="514" name="Shape"/>
            <p:cNvSpPr/>
            <p:nvPr/>
          </p:nvSpPr>
          <p:spPr>
            <a:xfrm>
              <a:off x="-1" y="-1"/>
              <a:ext cx="6177067" cy="1348128"/>
            </a:xfrm>
            <a:custGeom>
              <a:avLst/>
              <a:gdLst/>
              <a:ahLst/>
              <a:cxnLst>
                <a:cxn ang="0">
                  <a:pos x="wd2" y="hd2"/>
                </a:cxn>
                <a:cxn ang="5400000">
                  <a:pos x="wd2" y="hd2"/>
                </a:cxn>
                <a:cxn ang="10800000">
                  <a:pos x="wd2" y="hd2"/>
                </a:cxn>
                <a:cxn ang="16200000">
                  <a:pos x="wd2" y="hd2"/>
                </a:cxn>
              </a:cxnLst>
              <a:rect l="0" t="0" r="r" b="b"/>
              <a:pathLst>
                <a:path w="21600" h="21600" extrusionOk="0">
                  <a:moveTo>
                    <a:pt x="786" y="0"/>
                  </a:moveTo>
                  <a:lnTo>
                    <a:pt x="21600" y="0"/>
                  </a:lnTo>
                  <a:lnTo>
                    <a:pt x="21600" y="18000"/>
                  </a:lnTo>
                  <a:cubicBezTo>
                    <a:pt x="21600" y="19988"/>
                    <a:pt x="21248" y="21600"/>
                    <a:pt x="20814" y="21600"/>
                  </a:cubicBezTo>
                  <a:lnTo>
                    <a:pt x="0" y="21600"/>
                  </a:lnTo>
                  <a:lnTo>
                    <a:pt x="0" y="3600"/>
                  </a:lnTo>
                  <a:cubicBezTo>
                    <a:pt x="0" y="1612"/>
                    <a:pt x="352" y="0"/>
                    <a:pt x="786"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515" name="Migration Regulations – Main Schedules"/>
            <p:cNvSpPr txBox="1"/>
            <p:nvPr/>
          </p:nvSpPr>
          <p:spPr>
            <a:xfrm>
              <a:off x="65810" y="444193"/>
              <a:ext cx="6045445" cy="4597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defRPr sz="2400">
                  <a:solidFill>
                    <a:srgbClr val="FFFFFF"/>
                  </a:solidFill>
                  <a:latin typeface="Century Gothic"/>
                  <a:ea typeface="Century Gothic"/>
                  <a:cs typeface="Century Gothic"/>
                  <a:sym typeface="Century Gothic"/>
                </a:defRPr>
              </a:lvl1pPr>
            </a:lstStyle>
            <a:p>
              <a:r>
                <a:t>Migration Regulations – Main Schedules </a:t>
              </a:r>
            </a:p>
          </p:txBody>
        </p:sp>
      </p:grpSp>
    </p:spTree>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 name="Rectangle 3"/>
          <p:cNvSpPr txBox="1">
            <a:spLocks noGrp="1"/>
          </p:cNvSpPr>
          <p:nvPr>
            <p:ph type="body" idx="1"/>
          </p:nvPr>
        </p:nvSpPr>
        <p:spPr>
          <a:xfrm>
            <a:off x="1950719" y="1625630"/>
            <a:ext cx="8945882" cy="5232371"/>
          </a:xfrm>
          <a:prstGeom prst="rect">
            <a:avLst/>
          </a:prstGeom>
        </p:spPr>
        <p:txBody>
          <a:bodyPr/>
          <a:lstStyle/>
          <a:p>
            <a:pPr>
              <a:lnSpc>
                <a:spcPct val="81000"/>
              </a:lnSpc>
              <a:defRPr sz="2400">
                <a:latin typeface="Century Gothic"/>
                <a:ea typeface="Century Gothic"/>
                <a:cs typeface="Century Gothic"/>
                <a:sym typeface="Century Gothic"/>
              </a:defRPr>
            </a:pPr>
            <a:r>
              <a:t>Schedule 5A:  Evidentiary Requirements for Student Visas</a:t>
            </a:r>
            <a:endParaRPr sz="2600"/>
          </a:p>
          <a:p>
            <a:pPr>
              <a:lnSpc>
                <a:spcPct val="81000"/>
              </a:lnSpc>
              <a:defRPr sz="2400">
                <a:latin typeface="Century Gothic"/>
                <a:ea typeface="Century Gothic"/>
                <a:cs typeface="Century Gothic"/>
                <a:sym typeface="Century Gothic"/>
              </a:defRPr>
            </a:pPr>
            <a:r>
              <a:t>Schedule 5B:  Evidentiary Requirements for Student Visas – Secondary Applicants</a:t>
            </a:r>
            <a:endParaRPr sz="2600"/>
          </a:p>
          <a:p>
            <a:pPr>
              <a:lnSpc>
                <a:spcPct val="81000"/>
              </a:lnSpc>
              <a:defRPr sz="2400">
                <a:latin typeface="Century Gothic"/>
                <a:ea typeface="Century Gothic"/>
                <a:cs typeface="Century Gothic"/>
                <a:sym typeface="Century Gothic"/>
              </a:defRPr>
            </a:pPr>
            <a:r>
              <a:t>Schedule 6:  General Points Test – Qualifications &amp; Points</a:t>
            </a:r>
            <a:endParaRPr sz="2600"/>
          </a:p>
          <a:p>
            <a:pPr>
              <a:lnSpc>
                <a:spcPct val="81000"/>
              </a:lnSpc>
              <a:defRPr sz="2400">
                <a:latin typeface="Century Gothic"/>
                <a:ea typeface="Century Gothic"/>
                <a:cs typeface="Century Gothic"/>
                <a:sym typeface="Century Gothic"/>
              </a:defRPr>
            </a:pPr>
            <a:r>
              <a:t>Schedule 6A:  General Points Test – Qualifications &amp; Points </a:t>
            </a:r>
            <a:endParaRPr sz="2500"/>
          </a:p>
          <a:p>
            <a:pPr>
              <a:lnSpc>
                <a:spcPct val="81000"/>
              </a:lnSpc>
              <a:defRPr sz="2400">
                <a:latin typeface="Century Gothic"/>
                <a:ea typeface="Century Gothic"/>
                <a:cs typeface="Century Gothic"/>
                <a:sym typeface="Century Gothic"/>
              </a:defRPr>
            </a:pPr>
            <a:r>
              <a:t>Schedule 6B:  General Points Test – Qualifications &amp; Points (General Skilled Migration Visas)</a:t>
            </a:r>
            <a:endParaRPr sz="2500"/>
          </a:p>
          <a:p>
            <a:pPr>
              <a:lnSpc>
                <a:spcPct val="81000"/>
              </a:lnSpc>
              <a:defRPr sz="2200">
                <a:latin typeface="Century Gothic"/>
                <a:ea typeface="Century Gothic"/>
                <a:cs typeface="Century Gothic"/>
                <a:sym typeface="Century Gothic"/>
              </a:defRPr>
            </a:pPr>
            <a:r>
              <a:t>Schedule 7:  Business Skills Points Test – Attributes and Points</a:t>
            </a:r>
            <a:endParaRPr sz="2400"/>
          </a:p>
          <a:p>
            <a:pPr>
              <a:lnSpc>
                <a:spcPct val="81000"/>
              </a:lnSpc>
              <a:defRPr sz="2200">
                <a:latin typeface="Century Gothic"/>
                <a:ea typeface="Century Gothic"/>
                <a:cs typeface="Century Gothic"/>
                <a:sym typeface="Century Gothic"/>
              </a:defRPr>
            </a:pPr>
            <a:r>
              <a:t>Schedule 8:  Visa Conditions </a:t>
            </a:r>
            <a:endParaRPr sz="2500"/>
          </a:p>
          <a:p>
            <a:pPr>
              <a:lnSpc>
                <a:spcPct val="81000"/>
              </a:lnSpc>
              <a:defRPr sz="2200">
                <a:latin typeface="Century Gothic"/>
                <a:ea typeface="Century Gothic"/>
                <a:cs typeface="Century Gothic"/>
                <a:sym typeface="Century Gothic"/>
              </a:defRPr>
            </a:pPr>
            <a:r>
              <a:t>Schedule 9:  Special Entry &amp; Clearance Arrangements</a:t>
            </a:r>
            <a:endParaRPr sz="2400"/>
          </a:p>
          <a:p>
            <a:pPr>
              <a:lnSpc>
                <a:spcPct val="81000"/>
              </a:lnSpc>
              <a:defRPr sz="2200">
                <a:latin typeface="Century Gothic"/>
                <a:ea typeface="Century Gothic"/>
                <a:cs typeface="Century Gothic"/>
                <a:sym typeface="Century Gothic"/>
              </a:defRPr>
            </a:pPr>
            <a:r>
              <a:t>Schedule 10:  Prescribed Forms</a:t>
            </a:r>
            <a:endParaRPr sz="2400"/>
          </a:p>
          <a:p>
            <a:pPr>
              <a:lnSpc>
                <a:spcPct val="81000"/>
              </a:lnSpc>
              <a:defRPr sz="2200">
                <a:latin typeface="Century Gothic"/>
                <a:ea typeface="Century Gothic"/>
                <a:cs typeface="Century Gothic"/>
                <a:sym typeface="Century Gothic"/>
              </a:defRPr>
            </a:pPr>
            <a:r>
              <a:t>Schedule 11:  Memorandum of Understanding</a:t>
            </a:r>
            <a:endParaRPr sz="2400"/>
          </a:p>
          <a:p>
            <a:pPr>
              <a:lnSpc>
                <a:spcPct val="81000"/>
              </a:lnSpc>
              <a:defRPr sz="2200">
                <a:latin typeface="Century Gothic"/>
                <a:ea typeface="Century Gothic"/>
                <a:cs typeface="Century Gothic"/>
                <a:sym typeface="Century Gothic"/>
              </a:defRPr>
            </a:pPr>
            <a:r>
              <a:t> Schedule 12:  Exchange of Letters</a:t>
            </a:r>
          </a:p>
        </p:txBody>
      </p:sp>
      <p:grpSp>
        <p:nvGrpSpPr>
          <p:cNvPr id="521" name="Round Diagonal Corner Rectangle 4"/>
          <p:cNvGrpSpPr/>
          <p:nvPr/>
        </p:nvGrpSpPr>
        <p:grpSpPr>
          <a:xfrm>
            <a:off x="1060312" y="136186"/>
            <a:ext cx="6809366" cy="1348128"/>
            <a:chOff x="0" y="0"/>
            <a:chExt cx="6809364" cy="1348126"/>
          </a:xfrm>
        </p:grpSpPr>
        <p:sp>
          <p:nvSpPr>
            <p:cNvPr id="519" name="Shape"/>
            <p:cNvSpPr/>
            <p:nvPr/>
          </p:nvSpPr>
          <p:spPr>
            <a:xfrm>
              <a:off x="-1" y="-1"/>
              <a:ext cx="6809366" cy="1348128"/>
            </a:xfrm>
            <a:custGeom>
              <a:avLst/>
              <a:gdLst/>
              <a:ahLst/>
              <a:cxnLst>
                <a:cxn ang="0">
                  <a:pos x="wd2" y="hd2"/>
                </a:cxn>
                <a:cxn ang="5400000">
                  <a:pos x="wd2" y="hd2"/>
                </a:cxn>
                <a:cxn ang="10800000">
                  <a:pos x="wd2" y="hd2"/>
                </a:cxn>
                <a:cxn ang="16200000">
                  <a:pos x="wd2" y="hd2"/>
                </a:cxn>
              </a:cxnLst>
              <a:rect l="0" t="0" r="r" b="b"/>
              <a:pathLst>
                <a:path w="21600" h="21600" extrusionOk="0">
                  <a:moveTo>
                    <a:pt x="713" y="0"/>
                  </a:moveTo>
                  <a:lnTo>
                    <a:pt x="21600" y="0"/>
                  </a:lnTo>
                  <a:lnTo>
                    <a:pt x="21600" y="18000"/>
                  </a:lnTo>
                  <a:cubicBezTo>
                    <a:pt x="21600" y="19988"/>
                    <a:pt x="21281" y="21600"/>
                    <a:pt x="20887" y="21600"/>
                  </a:cubicBezTo>
                  <a:lnTo>
                    <a:pt x="0" y="21600"/>
                  </a:lnTo>
                  <a:lnTo>
                    <a:pt x="0" y="3600"/>
                  </a:lnTo>
                  <a:cubicBezTo>
                    <a:pt x="0" y="1612"/>
                    <a:pt x="319" y="0"/>
                    <a:pt x="713"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520" name="Migration Regulations – Other Schedules"/>
            <p:cNvSpPr txBox="1"/>
            <p:nvPr/>
          </p:nvSpPr>
          <p:spPr>
            <a:xfrm>
              <a:off x="65809" y="444193"/>
              <a:ext cx="6677746" cy="4597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defRPr sz="2400">
                  <a:solidFill>
                    <a:srgbClr val="FFFFFF"/>
                  </a:solidFill>
                  <a:latin typeface="Century Gothic"/>
                  <a:ea typeface="Century Gothic"/>
                  <a:cs typeface="Century Gothic"/>
                  <a:sym typeface="Century Gothic"/>
                </a:defRPr>
              </a:lvl1pPr>
            </a:lstStyle>
            <a:p>
              <a:r>
                <a:t>Migration Regulations – Other Schedules </a:t>
              </a:r>
            </a:p>
          </p:txBody>
        </p:sp>
      </p:grpSp>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 name="Rectangle 2"/>
          <p:cNvSpPr txBox="1">
            <a:spLocks noGrp="1"/>
          </p:cNvSpPr>
          <p:nvPr>
            <p:ph type="title"/>
          </p:nvPr>
        </p:nvSpPr>
        <p:spPr>
          <a:prstGeom prst="rect">
            <a:avLst/>
          </a:prstGeom>
        </p:spPr>
        <p:txBody>
          <a:bodyPr/>
          <a:lstStyle>
            <a:lvl1pPr algn="ctr">
              <a:defRPr sz="4000">
                <a:effectLst>
                  <a:outerShdw blurRad="38100" dist="38100" dir="2700000" rotWithShape="0">
                    <a:schemeClr val="accent3">
                      <a:lumOff val="10616"/>
                    </a:schemeClr>
                  </a:outerShdw>
                </a:effectLst>
              </a:defRPr>
            </a:lvl1pPr>
          </a:lstStyle>
          <a:p>
            <a:r>
              <a:rPr dirty="0">
                <a:latin typeface="Century Gothic" panose="020B0502020202020204" pitchFamily="34" charset="0"/>
              </a:rPr>
              <a:t>Pathway to visa</a:t>
            </a:r>
          </a:p>
        </p:txBody>
      </p:sp>
      <p:sp>
        <p:nvSpPr>
          <p:cNvPr id="506" name="Rectangle 3"/>
          <p:cNvSpPr txBox="1">
            <a:spLocks noGrp="1"/>
          </p:cNvSpPr>
          <p:nvPr>
            <p:ph type="body" idx="1"/>
          </p:nvPr>
        </p:nvSpPr>
        <p:spPr>
          <a:xfrm>
            <a:off x="1082040" y="1690688"/>
            <a:ext cx="10271760" cy="5105401"/>
          </a:xfrm>
          <a:prstGeom prst="rect">
            <a:avLst/>
          </a:prstGeom>
        </p:spPr>
        <p:txBody>
          <a:bodyPr>
            <a:normAutofit/>
          </a:bodyPr>
          <a:lstStyle/>
          <a:p>
            <a:pPr>
              <a:defRPr sz="2700"/>
            </a:pPr>
            <a:r>
              <a:rPr dirty="0">
                <a:latin typeface="Century Gothic" panose="020B0502020202020204" pitchFamily="34" charset="0"/>
              </a:rPr>
              <a:t>s.29 - Minister may grant non-citizen a visa</a:t>
            </a:r>
          </a:p>
          <a:p>
            <a:pPr>
              <a:defRPr sz="2700"/>
            </a:pPr>
            <a:r>
              <a:rPr dirty="0">
                <a:latin typeface="Century Gothic" panose="020B0502020202020204" pitchFamily="34" charset="0"/>
              </a:rPr>
              <a:t>s.30 – Visa may be temporary or permanent</a:t>
            </a:r>
          </a:p>
          <a:p>
            <a:pPr>
              <a:defRPr sz="2700"/>
            </a:pPr>
            <a:r>
              <a:rPr dirty="0">
                <a:latin typeface="Century Gothic" panose="020B0502020202020204" pitchFamily="34" charset="0"/>
              </a:rPr>
              <a:t>s.31 – Classes of visas and criteria may be prescribed 	</a:t>
            </a:r>
          </a:p>
          <a:p>
            <a:pPr>
              <a:buSzTx/>
              <a:buNone/>
              <a:defRPr sz="2700"/>
            </a:pPr>
            <a:r>
              <a:rPr dirty="0">
                <a:latin typeface="Century Gothic" panose="020B0502020202020204" pitchFamily="34" charset="0"/>
              </a:rPr>
              <a:t>			Classes - Schedule 1, and some set out in Act</a:t>
            </a:r>
          </a:p>
          <a:p>
            <a:pPr>
              <a:buSzTx/>
              <a:buNone/>
              <a:defRPr sz="2700"/>
            </a:pPr>
            <a:r>
              <a:rPr dirty="0">
                <a:latin typeface="Century Gothic" panose="020B0502020202020204" pitchFamily="34" charset="0"/>
              </a:rPr>
              <a:t>			Criteria – Schedule 2 (common ones – health, 				      public interest)</a:t>
            </a:r>
          </a:p>
          <a:p>
            <a:pPr>
              <a:defRPr sz="2700"/>
            </a:pPr>
            <a:r>
              <a:rPr dirty="0">
                <a:latin typeface="Century Gothic" panose="020B0502020202020204" pitchFamily="34" charset="0"/>
              </a:rPr>
              <a:t>s.45 – Must apply for a class of visa</a:t>
            </a:r>
          </a:p>
          <a:p>
            <a:pPr>
              <a:defRPr sz="2700"/>
            </a:pPr>
            <a:r>
              <a:rPr dirty="0">
                <a:latin typeface="Century Gothic" panose="020B0502020202020204" pitchFamily="34" charset="0"/>
              </a:rPr>
              <a:t>s.46 + </a:t>
            </a:r>
            <a:r>
              <a:rPr dirty="0" err="1">
                <a:latin typeface="Century Gothic" panose="020B0502020202020204" pitchFamily="34" charset="0"/>
              </a:rPr>
              <a:t>reg</a:t>
            </a:r>
            <a:r>
              <a:rPr dirty="0">
                <a:latin typeface="Century Gothic" panose="020B0502020202020204" pitchFamily="34" charset="0"/>
              </a:rPr>
              <a:t> 2.07 + Schedule  1 = Valid visa application</a:t>
            </a:r>
          </a:p>
          <a:p>
            <a:pPr>
              <a:defRPr sz="2700"/>
            </a:pPr>
            <a:r>
              <a:rPr dirty="0">
                <a:latin typeface="Century Gothic" panose="020B0502020202020204" pitchFamily="34" charset="0"/>
              </a:rPr>
              <a:t>Bars on valid applications - s.46A (UMA), s.48A  (previously refused or cancelled), safe third country + TSH visa)</a:t>
            </a:r>
          </a:p>
        </p:txBody>
      </p:sp>
    </p:spTree>
    <p:extLst>
      <p:ext uri="{BB962C8B-B14F-4D97-AF65-F5344CB8AC3E}">
        <p14:creationId xmlns:p14="http://schemas.microsoft.com/office/powerpoint/2010/main" val="3671118247"/>
      </p:ext>
    </p:extLst>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Image of Schedules Visual.png">
            <a:extLst>
              <a:ext uri="{FF2B5EF4-FFF2-40B4-BE49-F238E27FC236}">
                <a16:creationId xmlns:a16="http://schemas.microsoft.com/office/drawing/2014/main" xmlns="" id="{368E41DE-8ECF-FD49-9742-AF9A2A2F3136}"/>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934" t="-761" r="-23636" b="254"/>
          <a:stretch/>
        </p:blipFill>
        <p:spPr>
          <a:xfrm>
            <a:off x="1211411" y="109606"/>
            <a:ext cx="10508150" cy="6748393"/>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pic>
      <p:sp>
        <p:nvSpPr>
          <p:cNvPr id="13316" name="Slide Number Placeholder 3">
            <a:extLst>
              <a:ext uri="{FF2B5EF4-FFF2-40B4-BE49-F238E27FC236}">
                <a16:creationId xmlns:a16="http://schemas.microsoft.com/office/drawing/2014/main" xmlns="" id="{8AFD1445-99B2-3841-AFF4-01D8A869C2CB}"/>
              </a:ext>
            </a:extLst>
          </p:cNvPr>
          <p:cNvSpPr>
            <a:spLocks noGrp="1"/>
          </p:cNvSpPr>
          <p:nvPr>
            <p:ph type="sldNum" sz="quarter" idx="4294967295"/>
          </p:nvPr>
        </p:nvSpPr>
        <p:spPr>
          <a:xfrm>
            <a:off x="14888977" y="8595440"/>
            <a:ext cx="249425" cy="246221"/>
          </a:xfr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bg2"/>
                </a:solidFill>
                <a:latin typeface="Arial" panose="020B0604020202020204" pitchFamily="34" charset="0"/>
                <a:ea typeface="ＭＳ Ｐゴシック" panose="020B0600070205080204" pitchFamily="34" charset="-128"/>
              </a:defRPr>
            </a:lvl1pPr>
            <a:lvl2pPr marL="742932" indent="-285744" eaLnBrk="0" hangingPunct="0">
              <a:defRPr sz="2400">
                <a:solidFill>
                  <a:schemeClr val="bg2"/>
                </a:solidFill>
                <a:latin typeface="Arial" panose="020B0604020202020204" pitchFamily="34" charset="0"/>
                <a:ea typeface="ＭＳ Ｐゴシック" panose="020B0600070205080204" pitchFamily="34" charset="-128"/>
              </a:defRPr>
            </a:lvl2pPr>
            <a:lvl3pPr marL="1142971" indent="-228594" eaLnBrk="0" hangingPunct="0">
              <a:defRPr sz="2400">
                <a:solidFill>
                  <a:schemeClr val="bg2"/>
                </a:solidFill>
                <a:latin typeface="Arial" panose="020B0604020202020204" pitchFamily="34" charset="0"/>
                <a:ea typeface="ＭＳ Ｐゴシック" panose="020B0600070205080204" pitchFamily="34" charset="-128"/>
              </a:defRPr>
            </a:lvl3pPr>
            <a:lvl4pPr marL="1600160" indent="-228594" eaLnBrk="0" hangingPunct="0">
              <a:defRPr sz="2400">
                <a:solidFill>
                  <a:schemeClr val="bg2"/>
                </a:solidFill>
                <a:latin typeface="Arial" panose="020B0604020202020204" pitchFamily="34" charset="0"/>
                <a:ea typeface="ＭＳ Ｐゴシック" panose="020B0600070205080204" pitchFamily="34" charset="-128"/>
              </a:defRPr>
            </a:lvl4pPr>
            <a:lvl5pPr marL="2057349" indent="-228594" eaLnBrk="0" hangingPunct="0">
              <a:defRPr sz="2400">
                <a:solidFill>
                  <a:schemeClr val="bg2"/>
                </a:solidFill>
                <a:latin typeface="Arial" panose="020B0604020202020204" pitchFamily="34" charset="0"/>
                <a:ea typeface="ＭＳ Ｐゴシック" panose="020B0600070205080204" pitchFamily="34" charset="-128"/>
              </a:defRPr>
            </a:lvl5pPr>
            <a:lvl6pPr marL="2514537" indent="-228594" eaLnBrk="0" fontAlgn="base" hangingPunct="0">
              <a:spcBef>
                <a:spcPct val="0"/>
              </a:spcBef>
              <a:spcAft>
                <a:spcPct val="0"/>
              </a:spcAft>
              <a:defRPr sz="2400">
                <a:solidFill>
                  <a:schemeClr val="bg2"/>
                </a:solidFill>
                <a:latin typeface="Arial" panose="020B0604020202020204" pitchFamily="34" charset="0"/>
                <a:ea typeface="ＭＳ Ｐゴシック" panose="020B0600070205080204" pitchFamily="34" charset="-128"/>
              </a:defRPr>
            </a:lvl6pPr>
            <a:lvl7pPr marL="2971726" indent="-228594" eaLnBrk="0" fontAlgn="base" hangingPunct="0">
              <a:spcBef>
                <a:spcPct val="0"/>
              </a:spcBef>
              <a:spcAft>
                <a:spcPct val="0"/>
              </a:spcAft>
              <a:defRPr sz="2400">
                <a:solidFill>
                  <a:schemeClr val="bg2"/>
                </a:solidFill>
                <a:latin typeface="Arial" panose="020B0604020202020204" pitchFamily="34" charset="0"/>
                <a:ea typeface="ＭＳ Ｐゴシック" panose="020B0600070205080204" pitchFamily="34" charset="-128"/>
              </a:defRPr>
            </a:lvl7pPr>
            <a:lvl8pPr marL="3428914" indent="-228594" eaLnBrk="0" fontAlgn="base" hangingPunct="0">
              <a:spcBef>
                <a:spcPct val="0"/>
              </a:spcBef>
              <a:spcAft>
                <a:spcPct val="0"/>
              </a:spcAft>
              <a:defRPr sz="2400">
                <a:solidFill>
                  <a:schemeClr val="bg2"/>
                </a:solidFill>
                <a:latin typeface="Arial" panose="020B0604020202020204" pitchFamily="34" charset="0"/>
                <a:ea typeface="ＭＳ Ｐゴシック" panose="020B0600070205080204" pitchFamily="34" charset="-128"/>
              </a:defRPr>
            </a:lvl8pPr>
            <a:lvl9pPr marL="3886103" indent="-228594" eaLnBrk="0" fontAlgn="base" hangingPunct="0">
              <a:spcBef>
                <a:spcPct val="0"/>
              </a:spcBef>
              <a:spcAft>
                <a:spcPct val="0"/>
              </a:spcAft>
              <a:defRPr sz="2400">
                <a:solidFill>
                  <a:schemeClr val="bg2"/>
                </a:solidFill>
                <a:latin typeface="Arial" panose="020B0604020202020204" pitchFamily="34" charset="0"/>
                <a:ea typeface="ＭＳ Ｐゴシック" panose="020B0600070205080204" pitchFamily="34" charset="-128"/>
              </a:defRPr>
            </a:lvl9pPr>
          </a:lstStyle>
          <a:p>
            <a:fld id="{2C719375-5B9E-DB4A-8151-B921D57E1D4B}" type="slidenum">
              <a:rPr lang="en-US" altLang="en-US" sz="1000">
                <a:solidFill>
                  <a:srgbClr val="969696"/>
                </a:solidFill>
              </a:rPr>
              <a:pPr/>
              <a:t>44</a:t>
            </a:fld>
            <a:endParaRPr lang="en-US" altLang="en-US" sz="1000">
              <a:solidFill>
                <a:srgbClr val="969696"/>
              </a:solidFill>
              <a:latin typeface="Times New Roman" panose="02020603050405020304" pitchFamily="18" charset="0"/>
            </a:endParaRPr>
          </a:p>
        </p:txBody>
      </p:sp>
      <p:pic>
        <p:nvPicPr>
          <p:cNvPr id="3" name="Picture 2"/>
          <p:cNvPicPr>
            <a:picLocks noChangeAspect="1"/>
          </p:cNvPicPr>
          <p:nvPr/>
        </p:nvPicPr>
        <p:blipFill>
          <a:blip r:embed="rId3"/>
          <a:stretch>
            <a:fillRect/>
          </a:stretch>
        </p:blipFill>
        <p:spPr>
          <a:xfrm>
            <a:off x="9530715" y="6138305"/>
            <a:ext cx="1543050" cy="438150"/>
          </a:xfrm>
          <a:prstGeom prst="rect">
            <a:avLst/>
          </a:prstGeom>
        </p:spPr>
      </p:pic>
    </p:spTree>
    <p:extLst>
      <p:ext uri="{BB962C8B-B14F-4D97-AF65-F5344CB8AC3E}">
        <p14:creationId xmlns:p14="http://schemas.microsoft.com/office/powerpoint/2010/main" val="83459677"/>
      </p:ext>
    </p:extLst>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3" name="Group 17"/>
          <p:cNvGrpSpPr/>
          <p:nvPr/>
        </p:nvGrpSpPr>
        <p:grpSpPr>
          <a:xfrm>
            <a:off x="2057399" y="1825624"/>
            <a:ext cx="8382001" cy="4337632"/>
            <a:chOff x="0" y="0"/>
            <a:chExt cx="8381999" cy="4337630"/>
          </a:xfrm>
        </p:grpSpPr>
        <p:grpSp>
          <p:nvGrpSpPr>
            <p:cNvPr id="344" name="Text Box 2"/>
            <p:cNvGrpSpPr/>
            <p:nvPr/>
          </p:nvGrpSpPr>
          <p:grpSpPr>
            <a:xfrm>
              <a:off x="0" y="106081"/>
              <a:ext cx="1870194" cy="3118431"/>
              <a:chOff x="0" y="0"/>
              <a:chExt cx="1870193" cy="3118430"/>
            </a:xfrm>
          </p:grpSpPr>
          <p:sp>
            <p:nvSpPr>
              <p:cNvPr id="342" name="Rectangle"/>
              <p:cNvSpPr/>
              <p:nvPr/>
            </p:nvSpPr>
            <p:spPr>
              <a:xfrm>
                <a:off x="0" y="0"/>
                <a:ext cx="1870194" cy="2945096"/>
              </a:xfrm>
              <a:prstGeom prst="rect">
                <a:avLst/>
              </a:prstGeom>
              <a:solidFill>
                <a:srgbClr val="FFFFFF"/>
              </a:solidFill>
              <a:ln w="3175" cap="flat">
                <a:solidFill>
                  <a:srgbClr val="000000"/>
                </a:solidFill>
                <a:prstDash val="solid"/>
                <a:miter lim="800000"/>
              </a:ln>
              <a:effectLst/>
            </p:spPr>
            <p:txBody>
              <a:bodyPr wrap="square" lIns="45719" tIns="45719" rIns="45719" bIns="45719" numCol="1" anchor="t">
                <a:noAutofit/>
              </a:bodyPr>
              <a:lstStyle/>
              <a:p>
                <a:pPr defTabSz="914400">
                  <a:defRPr sz="2000">
                    <a:latin typeface="Arial"/>
                    <a:ea typeface="Arial"/>
                    <a:cs typeface="Arial"/>
                    <a:sym typeface="Arial"/>
                  </a:defRPr>
                </a:pPr>
                <a:endParaRPr/>
              </a:p>
            </p:txBody>
          </p:sp>
          <p:sp>
            <p:nvSpPr>
              <p:cNvPr id="343" name="Subclass 300  Prospective Marriage…"/>
              <p:cNvSpPr txBox="1"/>
              <p:nvPr/>
            </p:nvSpPr>
            <p:spPr>
              <a:xfrm>
                <a:off x="0" y="0"/>
                <a:ext cx="1870194" cy="311843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defTabSz="914400">
                  <a:defRPr sz="2000" b="1">
                    <a:latin typeface="Tahoma"/>
                    <a:ea typeface="Tahoma"/>
                    <a:cs typeface="Tahoma"/>
                    <a:sym typeface="Tahoma"/>
                  </a:defRPr>
                </a:pPr>
                <a:r>
                  <a:t>Subclass 300  Prospective Marriage </a:t>
                </a:r>
                <a:endParaRPr>
                  <a:latin typeface="Arial"/>
                  <a:ea typeface="Arial"/>
                  <a:cs typeface="Arial"/>
                  <a:sym typeface="Arial"/>
                </a:endParaRPr>
              </a:p>
              <a:p>
                <a:pPr defTabSz="914400">
                  <a:defRPr sz="2000" b="1">
                    <a:latin typeface="Tahoma"/>
                    <a:ea typeface="Tahoma"/>
                    <a:cs typeface="Tahoma"/>
                    <a:sym typeface="Tahoma"/>
                  </a:defRPr>
                </a:pPr>
                <a:r>
                  <a:t>(temporary)</a:t>
                </a:r>
                <a:endParaRPr>
                  <a:latin typeface="Arial"/>
                  <a:ea typeface="Arial"/>
                  <a:cs typeface="Arial"/>
                  <a:sym typeface="Arial"/>
                </a:endParaRPr>
              </a:p>
              <a:p>
                <a:pPr defTabSz="914400">
                  <a:defRPr sz="2000">
                    <a:latin typeface="Tahoma"/>
                    <a:ea typeface="Tahoma"/>
                    <a:cs typeface="Tahoma"/>
                    <a:sym typeface="Tahoma"/>
                  </a:defRPr>
                </a:pPr>
                <a:endParaRPr>
                  <a:latin typeface="Arial"/>
                  <a:ea typeface="Arial"/>
                  <a:cs typeface="Arial"/>
                  <a:sym typeface="Arial"/>
                </a:endParaRPr>
              </a:p>
              <a:p>
                <a:pPr defTabSz="914400">
                  <a:defRPr sz="2000">
                    <a:latin typeface="Tahoma"/>
                    <a:ea typeface="Tahoma"/>
                    <a:cs typeface="Tahoma"/>
                    <a:sym typeface="Tahoma"/>
                  </a:defRPr>
                </a:pPr>
                <a:r>
                  <a:t>Client plans to marry their Australian fiancée</a:t>
                </a:r>
                <a:endParaRPr>
                  <a:latin typeface="Arial"/>
                  <a:ea typeface="Arial"/>
                  <a:cs typeface="Arial"/>
                  <a:sym typeface="Arial"/>
                </a:endParaRPr>
              </a:p>
            </p:txBody>
          </p:sp>
        </p:grpSp>
        <p:sp>
          <p:nvSpPr>
            <p:cNvPr id="345" name="AutoShape 4"/>
            <p:cNvSpPr/>
            <p:nvPr/>
          </p:nvSpPr>
          <p:spPr>
            <a:xfrm>
              <a:off x="2007803" y="1476618"/>
              <a:ext cx="595570" cy="676396"/>
            </a:xfrm>
            <a:prstGeom prst="rightArrow">
              <a:avLst>
                <a:gd name="adj1" fmla="val 50000"/>
                <a:gd name="adj2" fmla="val 38503"/>
              </a:avLst>
            </a:prstGeom>
            <a:solidFill>
              <a:srgbClr val="FFFFFF"/>
            </a:solidFill>
            <a:ln w="3175" cap="flat">
              <a:solidFill>
                <a:srgbClr val="000000"/>
              </a:solidFill>
              <a:prstDash val="solid"/>
              <a:miter lim="800000"/>
            </a:ln>
            <a:effectLst/>
          </p:spPr>
          <p:txBody>
            <a:bodyPr wrap="square" lIns="45719" tIns="45719" rIns="45719" bIns="45719" numCol="1" anchor="t">
              <a:noAutofit/>
            </a:bodyPr>
            <a:lstStyle/>
            <a:p>
              <a:pPr defTabSz="914400"/>
              <a:endParaRPr/>
            </a:p>
          </p:txBody>
        </p:sp>
        <p:grpSp>
          <p:nvGrpSpPr>
            <p:cNvPr id="348" name="Text Box 2"/>
            <p:cNvGrpSpPr/>
            <p:nvPr/>
          </p:nvGrpSpPr>
          <p:grpSpPr>
            <a:xfrm>
              <a:off x="2683323" y="-1"/>
              <a:ext cx="2602012" cy="4337632"/>
              <a:chOff x="0" y="0"/>
              <a:chExt cx="2602010" cy="4337630"/>
            </a:xfrm>
          </p:grpSpPr>
          <p:sp>
            <p:nvSpPr>
              <p:cNvPr id="346" name="Rectangle"/>
              <p:cNvSpPr/>
              <p:nvPr/>
            </p:nvSpPr>
            <p:spPr>
              <a:xfrm>
                <a:off x="0" y="0"/>
                <a:ext cx="2602011" cy="4194175"/>
              </a:xfrm>
              <a:prstGeom prst="rect">
                <a:avLst/>
              </a:prstGeom>
              <a:solidFill>
                <a:srgbClr val="FFFFFF"/>
              </a:solidFill>
              <a:ln w="3175" cap="flat">
                <a:solidFill>
                  <a:srgbClr val="000000"/>
                </a:solidFill>
                <a:prstDash val="solid"/>
                <a:miter lim="800000"/>
              </a:ln>
              <a:effectLst/>
            </p:spPr>
            <p:txBody>
              <a:bodyPr wrap="square" lIns="45719" tIns="45719" rIns="45719" bIns="45719" numCol="1" anchor="t">
                <a:noAutofit/>
              </a:bodyPr>
              <a:lstStyle/>
              <a:p>
                <a:pPr defTabSz="914400">
                  <a:defRPr sz="2000">
                    <a:latin typeface="Arial"/>
                    <a:ea typeface="Arial"/>
                    <a:cs typeface="Arial"/>
                    <a:sym typeface="Arial"/>
                  </a:defRPr>
                </a:pPr>
                <a:endParaRPr/>
              </a:p>
            </p:txBody>
          </p:sp>
          <p:sp>
            <p:nvSpPr>
              <p:cNvPr id="347" name="Subclass 820  Partner…"/>
              <p:cNvSpPr txBox="1"/>
              <p:nvPr/>
            </p:nvSpPr>
            <p:spPr>
              <a:xfrm>
                <a:off x="0" y="0"/>
                <a:ext cx="2602011" cy="433763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defTabSz="914400">
                  <a:defRPr sz="2000" b="1">
                    <a:latin typeface="Tahoma"/>
                    <a:ea typeface="Tahoma"/>
                    <a:cs typeface="Tahoma"/>
                    <a:sym typeface="Tahoma"/>
                  </a:defRPr>
                </a:pPr>
                <a:r>
                  <a:t>Subclass 820  Partner </a:t>
                </a:r>
                <a:endParaRPr>
                  <a:latin typeface="Arial"/>
                  <a:ea typeface="Arial"/>
                  <a:cs typeface="Arial"/>
                  <a:sym typeface="Arial"/>
                </a:endParaRPr>
              </a:p>
              <a:p>
                <a:pPr defTabSz="914400">
                  <a:defRPr sz="2000" b="1">
                    <a:latin typeface="Tahoma"/>
                    <a:ea typeface="Tahoma"/>
                    <a:cs typeface="Tahoma"/>
                    <a:sym typeface="Tahoma"/>
                  </a:defRPr>
                </a:pPr>
                <a:r>
                  <a:t>(temporary)</a:t>
                </a:r>
                <a:endParaRPr>
                  <a:latin typeface="Arial"/>
                  <a:ea typeface="Arial"/>
                  <a:cs typeface="Arial"/>
                  <a:sym typeface="Arial"/>
                </a:endParaRPr>
              </a:p>
              <a:p>
                <a:pPr defTabSz="914400">
                  <a:defRPr sz="2000">
                    <a:latin typeface="Tahoma"/>
                    <a:ea typeface="Tahoma"/>
                    <a:cs typeface="Tahoma"/>
                    <a:sym typeface="Tahoma"/>
                  </a:defRPr>
                </a:pPr>
                <a:endParaRPr>
                  <a:latin typeface="Arial"/>
                  <a:ea typeface="Arial"/>
                  <a:cs typeface="Arial"/>
                  <a:sym typeface="Arial"/>
                </a:endParaRPr>
              </a:p>
              <a:p>
                <a:pPr defTabSz="914400">
                  <a:defRPr sz="2000">
                    <a:latin typeface="Tahoma"/>
                    <a:ea typeface="Tahoma"/>
                    <a:cs typeface="Tahoma"/>
                    <a:sym typeface="Tahoma"/>
                  </a:defRPr>
                </a:pPr>
                <a:r>
                  <a:t>Client:</a:t>
                </a:r>
                <a:endParaRPr>
                  <a:latin typeface="Arial"/>
                  <a:ea typeface="Arial"/>
                  <a:cs typeface="Arial"/>
                  <a:sym typeface="Arial"/>
                </a:endParaRPr>
              </a:p>
              <a:p>
                <a:pPr defTabSz="914400">
                  <a:buSzPct val="100000"/>
                  <a:buChar char="•"/>
                  <a:defRPr sz="2000">
                    <a:latin typeface="Tahoma"/>
                    <a:ea typeface="Tahoma"/>
                    <a:cs typeface="Tahoma"/>
                    <a:sym typeface="Tahoma"/>
                  </a:defRPr>
                </a:pPr>
                <a:r>
                  <a:t>travels to Australia</a:t>
                </a:r>
                <a:endParaRPr>
                  <a:latin typeface="Arial"/>
                  <a:ea typeface="Arial"/>
                  <a:cs typeface="Arial"/>
                  <a:sym typeface="Arial"/>
                </a:endParaRPr>
              </a:p>
              <a:p>
                <a:pPr defTabSz="914400">
                  <a:buSzPct val="100000"/>
                  <a:buChar char="•"/>
                  <a:defRPr sz="2000">
                    <a:latin typeface="Tahoma"/>
                    <a:ea typeface="Tahoma"/>
                    <a:cs typeface="Tahoma"/>
                    <a:sym typeface="Tahoma"/>
                  </a:defRPr>
                </a:pPr>
                <a:r>
                  <a:t>then marries their Australian partner while the sc300 visa is valid; and</a:t>
                </a:r>
                <a:endParaRPr>
                  <a:latin typeface="Arial"/>
                  <a:ea typeface="Arial"/>
                  <a:cs typeface="Arial"/>
                  <a:sym typeface="Arial"/>
                </a:endParaRPr>
              </a:p>
              <a:p>
                <a:pPr defTabSz="914400">
                  <a:buSzPct val="100000"/>
                  <a:buChar char="•"/>
                  <a:defRPr sz="2000">
                    <a:latin typeface="Tahoma"/>
                    <a:ea typeface="Tahoma"/>
                    <a:cs typeface="Tahoma"/>
                    <a:sym typeface="Tahoma"/>
                  </a:defRPr>
                </a:pPr>
                <a:r>
                  <a:t>then makes an 820/801 application (in Australia) to stay.</a:t>
                </a:r>
                <a:endParaRPr>
                  <a:latin typeface="Arial"/>
                  <a:ea typeface="Arial"/>
                  <a:cs typeface="Arial"/>
                  <a:sym typeface="Arial"/>
                </a:endParaRPr>
              </a:p>
            </p:txBody>
          </p:sp>
        </p:grpSp>
        <p:sp>
          <p:nvSpPr>
            <p:cNvPr id="349" name="AutoShape 8"/>
            <p:cNvSpPr/>
            <p:nvPr/>
          </p:nvSpPr>
          <p:spPr>
            <a:xfrm>
              <a:off x="5417399" y="1538786"/>
              <a:ext cx="595571" cy="676397"/>
            </a:xfrm>
            <a:prstGeom prst="rightArrow">
              <a:avLst>
                <a:gd name="adj1" fmla="val 50000"/>
                <a:gd name="adj2" fmla="val 38503"/>
              </a:avLst>
            </a:prstGeom>
            <a:solidFill>
              <a:srgbClr val="FFFFFF"/>
            </a:solidFill>
            <a:ln w="3175" cap="flat">
              <a:solidFill>
                <a:srgbClr val="000000"/>
              </a:solidFill>
              <a:prstDash val="solid"/>
              <a:miter lim="800000"/>
            </a:ln>
            <a:effectLst/>
          </p:spPr>
          <p:txBody>
            <a:bodyPr wrap="square" lIns="45719" tIns="45719" rIns="45719" bIns="45719" numCol="1" anchor="t">
              <a:noAutofit/>
            </a:bodyPr>
            <a:lstStyle/>
            <a:p>
              <a:pPr defTabSz="914400"/>
              <a:endParaRPr/>
            </a:p>
          </p:txBody>
        </p:sp>
        <p:grpSp>
          <p:nvGrpSpPr>
            <p:cNvPr id="352" name="Text Box 2"/>
            <p:cNvGrpSpPr/>
            <p:nvPr/>
          </p:nvGrpSpPr>
          <p:grpSpPr>
            <a:xfrm>
              <a:off x="6355408" y="164070"/>
              <a:ext cx="2026592" cy="3953906"/>
              <a:chOff x="0" y="0"/>
              <a:chExt cx="2026591" cy="3953904"/>
            </a:xfrm>
          </p:grpSpPr>
          <p:sp>
            <p:nvSpPr>
              <p:cNvPr id="350" name="Rectangle"/>
              <p:cNvSpPr/>
              <p:nvPr/>
            </p:nvSpPr>
            <p:spPr>
              <a:xfrm>
                <a:off x="-1" y="-1"/>
                <a:ext cx="2026593" cy="3953906"/>
              </a:xfrm>
              <a:prstGeom prst="rect">
                <a:avLst/>
              </a:prstGeom>
              <a:solidFill>
                <a:srgbClr val="FFFFFF"/>
              </a:solidFill>
              <a:ln w="3175" cap="flat">
                <a:solidFill>
                  <a:srgbClr val="000000"/>
                </a:solidFill>
                <a:prstDash val="solid"/>
                <a:miter lim="800000"/>
              </a:ln>
              <a:effectLst/>
            </p:spPr>
            <p:txBody>
              <a:bodyPr wrap="square" lIns="45719" tIns="45719" rIns="45719" bIns="45719" numCol="1" anchor="t">
                <a:noAutofit/>
              </a:bodyPr>
              <a:lstStyle/>
              <a:p>
                <a:pPr defTabSz="914400">
                  <a:defRPr sz="2000">
                    <a:latin typeface="Arial"/>
                    <a:ea typeface="Arial"/>
                    <a:cs typeface="Arial"/>
                    <a:sym typeface="Arial"/>
                  </a:defRPr>
                </a:pPr>
                <a:endParaRPr/>
              </a:p>
            </p:txBody>
          </p:sp>
          <p:sp>
            <p:nvSpPr>
              <p:cNvPr id="351" name="Subclass 801 Partner…"/>
              <p:cNvSpPr txBox="1"/>
              <p:nvPr/>
            </p:nvSpPr>
            <p:spPr>
              <a:xfrm>
                <a:off x="-1" y="-1"/>
                <a:ext cx="2026593" cy="3728032"/>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spAutoFit/>
              </a:bodyPr>
              <a:lstStyle/>
              <a:p>
                <a:pPr defTabSz="914400">
                  <a:defRPr sz="2000" b="1">
                    <a:latin typeface="Tahoma"/>
                    <a:ea typeface="Tahoma"/>
                    <a:cs typeface="Tahoma"/>
                    <a:sym typeface="Tahoma"/>
                  </a:defRPr>
                </a:pPr>
                <a:r>
                  <a:t>Subclass 801 Partner</a:t>
                </a:r>
                <a:endParaRPr>
                  <a:latin typeface="Arial"/>
                  <a:ea typeface="Arial"/>
                  <a:cs typeface="Arial"/>
                  <a:sym typeface="Arial"/>
                </a:endParaRPr>
              </a:p>
              <a:p>
                <a:pPr defTabSz="914400">
                  <a:defRPr sz="2000" b="1">
                    <a:latin typeface="Tahoma"/>
                    <a:ea typeface="Tahoma"/>
                    <a:cs typeface="Tahoma"/>
                    <a:sym typeface="Tahoma"/>
                  </a:defRPr>
                </a:pPr>
                <a:r>
                  <a:t>(residence)</a:t>
                </a:r>
                <a:endParaRPr>
                  <a:latin typeface="Arial"/>
                  <a:ea typeface="Arial"/>
                  <a:cs typeface="Arial"/>
                  <a:sym typeface="Arial"/>
                </a:endParaRPr>
              </a:p>
              <a:p>
                <a:pPr defTabSz="914400">
                  <a:defRPr sz="2000">
                    <a:latin typeface="Tahoma"/>
                    <a:ea typeface="Tahoma"/>
                    <a:cs typeface="Tahoma"/>
                    <a:sym typeface="Tahoma"/>
                  </a:defRPr>
                </a:pPr>
                <a:endParaRPr>
                  <a:latin typeface="Arial"/>
                  <a:ea typeface="Arial"/>
                  <a:cs typeface="Arial"/>
                  <a:sym typeface="Arial"/>
                </a:endParaRPr>
              </a:p>
              <a:p>
                <a:pPr defTabSz="914400">
                  <a:defRPr sz="2000">
                    <a:latin typeface="Tahoma"/>
                    <a:ea typeface="Tahoma"/>
                    <a:cs typeface="Tahoma"/>
                    <a:sym typeface="Tahoma"/>
                  </a:defRPr>
                </a:pPr>
                <a:r>
                  <a:t>Client is still in a relationship with their Australian partner two years after first applying for sc820 visa. </a:t>
                </a:r>
                <a:endParaRPr>
                  <a:latin typeface="Arial"/>
                  <a:ea typeface="Arial"/>
                  <a:cs typeface="Arial"/>
                  <a:sym typeface="Arial"/>
                </a:endParaRPr>
              </a:p>
            </p:txBody>
          </p:sp>
        </p:grpSp>
      </p:grpSp>
      <p:sp>
        <p:nvSpPr>
          <p:cNvPr id="16" name="Shape"/>
          <p:cNvSpPr/>
          <p:nvPr/>
        </p:nvSpPr>
        <p:spPr>
          <a:xfrm>
            <a:off x="1060311" y="136185"/>
            <a:ext cx="6994193" cy="1348130"/>
          </a:xfrm>
          <a:custGeom>
            <a:avLst/>
            <a:gdLst/>
            <a:ahLst/>
            <a:cxnLst>
              <a:cxn ang="0">
                <a:pos x="wd2" y="hd2"/>
              </a:cxn>
              <a:cxn ang="5400000">
                <a:pos x="wd2" y="hd2"/>
              </a:cxn>
              <a:cxn ang="10800000">
                <a:pos x="wd2" y="hd2"/>
              </a:cxn>
              <a:cxn ang="16200000">
                <a:pos x="wd2" y="hd2"/>
              </a:cxn>
            </a:cxnLst>
            <a:rect l="0" t="0" r="r" b="b"/>
            <a:pathLst>
              <a:path w="21600" h="21600" extrusionOk="0">
                <a:moveTo>
                  <a:pt x="694" y="0"/>
                </a:moveTo>
                <a:lnTo>
                  <a:pt x="21600" y="0"/>
                </a:lnTo>
                <a:lnTo>
                  <a:pt x="21600" y="18000"/>
                </a:lnTo>
                <a:cubicBezTo>
                  <a:pt x="21600" y="19988"/>
                  <a:pt x="21289" y="21600"/>
                  <a:pt x="20906" y="21600"/>
                </a:cubicBezTo>
                <a:lnTo>
                  <a:pt x="0" y="21600"/>
                </a:lnTo>
                <a:lnTo>
                  <a:pt x="0" y="3600"/>
                </a:lnTo>
                <a:cubicBezTo>
                  <a:pt x="0" y="1612"/>
                  <a:pt x="311" y="0"/>
                  <a:pt x="694"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354" name="TextBox 19"/>
          <p:cNvSpPr txBox="1"/>
          <p:nvPr/>
        </p:nvSpPr>
        <p:spPr>
          <a:xfrm>
            <a:off x="1307972" y="271641"/>
            <a:ext cx="6705600" cy="83099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defTabSz="914400">
              <a:defRPr sz="3200">
                <a:effectLst>
                  <a:outerShdw blurRad="38100" dist="38100" dir="2700000" rotWithShape="0">
                    <a:srgbClr val="DDDDDD"/>
                  </a:outerShdw>
                </a:effectLst>
              </a:defRPr>
            </a:pPr>
            <a:r>
              <a:rPr lang="en-US" sz="2400" dirty="0" smtClean="0">
                <a:solidFill>
                  <a:schemeClr val="bg1"/>
                </a:solidFill>
                <a:latin typeface="Century Gothic" panose="020B0502020202020204" pitchFamily="34" charset="0"/>
              </a:rPr>
              <a:t>Partner visa: </a:t>
            </a:r>
          </a:p>
          <a:p>
            <a:pPr defTabSz="914400">
              <a:defRPr sz="3200">
                <a:effectLst>
                  <a:outerShdw blurRad="38100" dist="38100" dir="2700000" rotWithShape="0">
                    <a:srgbClr val="DDDDDD"/>
                  </a:outerShdw>
                </a:effectLst>
              </a:defRPr>
            </a:pPr>
            <a:r>
              <a:rPr sz="2400" dirty="0" smtClean="0">
                <a:solidFill>
                  <a:schemeClr val="bg1"/>
                </a:solidFill>
                <a:latin typeface="Century Gothic" panose="020B0502020202020204" pitchFamily="34" charset="0"/>
              </a:rPr>
              <a:t>Applying </a:t>
            </a:r>
            <a:r>
              <a:rPr sz="2400" dirty="0">
                <a:solidFill>
                  <a:schemeClr val="bg1"/>
                </a:solidFill>
                <a:latin typeface="Century Gothic" panose="020B0502020202020204" pitchFamily="34" charset="0"/>
              </a:rPr>
              <a:t>as fiancée </a:t>
            </a:r>
            <a:r>
              <a:rPr sz="2400" dirty="0" smtClean="0">
                <a:solidFill>
                  <a:schemeClr val="bg1"/>
                </a:solidFill>
                <a:latin typeface="Century Gothic" panose="020B0502020202020204" pitchFamily="34" charset="0"/>
              </a:rPr>
              <a:t>offshore</a:t>
            </a:r>
            <a:endParaRPr sz="24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313451133"/>
      </p:ext>
    </p:extLst>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 name="Content Placeholder 2"/>
          <p:cNvSpPr txBox="1">
            <a:spLocks noGrp="1"/>
          </p:cNvSpPr>
          <p:nvPr>
            <p:ph type="body" idx="1"/>
          </p:nvPr>
        </p:nvSpPr>
        <p:spPr>
          <a:xfrm>
            <a:off x="1981200" y="1828800"/>
            <a:ext cx="8305800" cy="5029200"/>
          </a:xfrm>
          <a:prstGeom prst="rect">
            <a:avLst/>
          </a:prstGeom>
        </p:spPr>
        <p:txBody>
          <a:bodyPr/>
          <a:lstStyle/>
          <a:p>
            <a:pPr>
              <a:lnSpc>
                <a:spcPct val="81000"/>
              </a:lnSpc>
              <a:defRPr sz="2200">
                <a:latin typeface="Century Gothic"/>
                <a:ea typeface="Century Gothic"/>
                <a:cs typeface="Century Gothic"/>
                <a:sym typeface="Century Gothic"/>
              </a:defRPr>
            </a:pPr>
            <a:r>
              <a:t>0XX   bridging visas</a:t>
            </a:r>
            <a:endParaRPr sz="2500"/>
          </a:p>
          <a:p>
            <a:pPr>
              <a:lnSpc>
                <a:spcPct val="81000"/>
              </a:lnSpc>
              <a:defRPr sz="2200">
                <a:latin typeface="Century Gothic"/>
                <a:ea typeface="Century Gothic"/>
                <a:cs typeface="Century Gothic"/>
                <a:sym typeface="Century Gothic"/>
              </a:defRPr>
            </a:pPr>
            <a:r>
              <a:t>1XX   permanent visas available from overseas</a:t>
            </a:r>
            <a:endParaRPr sz="2500"/>
          </a:p>
          <a:p>
            <a:pPr>
              <a:lnSpc>
                <a:spcPct val="81000"/>
              </a:lnSpc>
              <a:defRPr sz="2200">
                <a:latin typeface="Century Gothic"/>
                <a:ea typeface="Century Gothic"/>
                <a:cs typeface="Century Gothic"/>
                <a:sym typeface="Century Gothic"/>
              </a:defRPr>
            </a:pPr>
            <a:r>
              <a:t>2XX   refugee and humanitarian visas available from overseas</a:t>
            </a:r>
            <a:endParaRPr sz="2500"/>
          </a:p>
          <a:p>
            <a:pPr>
              <a:lnSpc>
                <a:spcPct val="81000"/>
              </a:lnSpc>
              <a:defRPr sz="2200">
                <a:latin typeface="Century Gothic"/>
                <a:ea typeface="Century Gothic"/>
                <a:cs typeface="Century Gothic"/>
                <a:sym typeface="Century Gothic"/>
              </a:defRPr>
            </a:pPr>
            <a:r>
              <a:t>3XX   temporary visas available from overseas which allow holder to apply for permanent once arrive in Australia</a:t>
            </a:r>
            <a:endParaRPr sz="2500"/>
          </a:p>
          <a:p>
            <a:pPr>
              <a:lnSpc>
                <a:spcPct val="81000"/>
              </a:lnSpc>
              <a:defRPr sz="2200">
                <a:latin typeface="Century Gothic"/>
                <a:ea typeface="Century Gothic"/>
                <a:cs typeface="Century Gothic"/>
                <a:sym typeface="Century Gothic"/>
              </a:defRPr>
            </a:pPr>
            <a:r>
              <a:t>4XX   temporary resident visas</a:t>
            </a:r>
            <a:endParaRPr sz="2500"/>
          </a:p>
          <a:p>
            <a:pPr>
              <a:lnSpc>
                <a:spcPct val="81000"/>
              </a:lnSpc>
              <a:defRPr sz="2200">
                <a:latin typeface="Century Gothic"/>
                <a:ea typeface="Century Gothic"/>
                <a:cs typeface="Century Gothic"/>
                <a:sym typeface="Century Gothic"/>
              </a:defRPr>
            </a:pPr>
            <a:r>
              <a:t>5XX   student visas</a:t>
            </a:r>
            <a:endParaRPr sz="2500"/>
          </a:p>
          <a:p>
            <a:pPr>
              <a:lnSpc>
                <a:spcPct val="81000"/>
              </a:lnSpc>
              <a:defRPr sz="2200">
                <a:latin typeface="Century Gothic"/>
                <a:ea typeface="Century Gothic"/>
                <a:cs typeface="Century Gothic"/>
                <a:sym typeface="Century Gothic"/>
              </a:defRPr>
            </a:pPr>
            <a:r>
              <a:t>6XX   visitor and medical treatment visas</a:t>
            </a:r>
            <a:endParaRPr sz="2500"/>
          </a:p>
          <a:p>
            <a:pPr>
              <a:lnSpc>
                <a:spcPct val="81000"/>
              </a:lnSpc>
              <a:defRPr sz="2200">
                <a:latin typeface="Century Gothic"/>
                <a:ea typeface="Century Gothic"/>
                <a:cs typeface="Century Gothic"/>
                <a:sym typeface="Century Gothic"/>
              </a:defRPr>
            </a:pPr>
            <a:r>
              <a:t>7XX   humanitarian concern, temporary protection,  transit and border visas</a:t>
            </a:r>
            <a:endParaRPr sz="2500"/>
          </a:p>
          <a:p>
            <a:pPr>
              <a:lnSpc>
                <a:spcPct val="81000"/>
              </a:lnSpc>
              <a:defRPr sz="2200">
                <a:latin typeface="Century Gothic"/>
                <a:ea typeface="Century Gothic"/>
                <a:cs typeface="Century Gothic"/>
                <a:sym typeface="Century Gothic"/>
              </a:defRPr>
            </a:pPr>
            <a:r>
              <a:t>8XX   permanent visas available in Australia</a:t>
            </a:r>
            <a:endParaRPr sz="2500"/>
          </a:p>
          <a:p>
            <a:pPr>
              <a:lnSpc>
                <a:spcPct val="81000"/>
              </a:lnSpc>
              <a:defRPr sz="2200">
                <a:latin typeface="Century Gothic"/>
                <a:ea typeface="Century Gothic"/>
                <a:cs typeface="Century Gothic"/>
                <a:sym typeface="Century Gothic"/>
              </a:defRPr>
            </a:pPr>
            <a:r>
              <a:t>9XX   electronic travel visas and visas for diplomats</a:t>
            </a:r>
          </a:p>
        </p:txBody>
      </p:sp>
      <p:grpSp>
        <p:nvGrpSpPr>
          <p:cNvPr id="526" name="Round Diagonal Corner Rectangle 4"/>
          <p:cNvGrpSpPr/>
          <p:nvPr/>
        </p:nvGrpSpPr>
        <p:grpSpPr>
          <a:xfrm>
            <a:off x="1060312" y="136186"/>
            <a:ext cx="6994191" cy="1348128"/>
            <a:chOff x="0" y="0"/>
            <a:chExt cx="6994189" cy="1348126"/>
          </a:xfrm>
        </p:grpSpPr>
        <p:sp>
          <p:nvSpPr>
            <p:cNvPr id="524" name="Shape"/>
            <p:cNvSpPr/>
            <p:nvPr/>
          </p:nvSpPr>
          <p:spPr>
            <a:xfrm>
              <a:off x="-1" y="-1"/>
              <a:ext cx="6994191" cy="1348128"/>
            </a:xfrm>
            <a:custGeom>
              <a:avLst/>
              <a:gdLst/>
              <a:ahLst/>
              <a:cxnLst>
                <a:cxn ang="0">
                  <a:pos x="wd2" y="hd2"/>
                </a:cxn>
                <a:cxn ang="5400000">
                  <a:pos x="wd2" y="hd2"/>
                </a:cxn>
                <a:cxn ang="10800000">
                  <a:pos x="wd2" y="hd2"/>
                </a:cxn>
                <a:cxn ang="16200000">
                  <a:pos x="wd2" y="hd2"/>
                </a:cxn>
              </a:cxnLst>
              <a:rect l="0" t="0" r="r" b="b"/>
              <a:pathLst>
                <a:path w="21600" h="21600" extrusionOk="0">
                  <a:moveTo>
                    <a:pt x="694" y="0"/>
                  </a:moveTo>
                  <a:lnTo>
                    <a:pt x="21600" y="0"/>
                  </a:lnTo>
                  <a:lnTo>
                    <a:pt x="21600" y="18000"/>
                  </a:lnTo>
                  <a:cubicBezTo>
                    <a:pt x="21600" y="19988"/>
                    <a:pt x="21289" y="21600"/>
                    <a:pt x="20906" y="21600"/>
                  </a:cubicBezTo>
                  <a:lnTo>
                    <a:pt x="0" y="21600"/>
                  </a:lnTo>
                  <a:lnTo>
                    <a:pt x="0" y="3600"/>
                  </a:lnTo>
                  <a:cubicBezTo>
                    <a:pt x="0" y="1612"/>
                    <a:pt x="311" y="0"/>
                    <a:pt x="694"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525" name="Migration Regulations – Sub classes of visas"/>
            <p:cNvSpPr txBox="1"/>
            <p:nvPr/>
          </p:nvSpPr>
          <p:spPr>
            <a:xfrm>
              <a:off x="65809" y="444193"/>
              <a:ext cx="6862571" cy="4597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defRPr sz="2400">
                  <a:solidFill>
                    <a:srgbClr val="FFFFFF"/>
                  </a:solidFill>
                  <a:latin typeface="Century Gothic"/>
                  <a:ea typeface="Century Gothic"/>
                  <a:cs typeface="Century Gothic"/>
                  <a:sym typeface="Century Gothic"/>
                </a:defRPr>
              </a:lvl1pPr>
            </a:lstStyle>
            <a:p>
              <a:r>
                <a:rPr dirty="0"/>
                <a:t>Migration Regulations – Sub classes of visas</a:t>
              </a:r>
            </a:p>
          </p:txBody>
        </p:sp>
      </p:grpSp>
    </p:spTree>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 name="Content Placeholder 2"/>
          <p:cNvSpPr txBox="1">
            <a:spLocks noGrp="1"/>
          </p:cNvSpPr>
          <p:nvPr>
            <p:ph type="body" idx="1"/>
          </p:nvPr>
        </p:nvSpPr>
        <p:spPr>
          <a:xfrm>
            <a:off x="1118680" y="1722776"/>
            <a:ext cx="10301593" cy="5215648"/>
          </a:xfrm>
          <a:prstGeom prst="rect">
            <a:avLst/>
          </a:prstGeom>
        </p:spPr>
        <p:txBody>
          <a:bodyPr/>
          <a:lstStyle/>
          <a:p>
            <a:pPr>
              <a:defRPr sz="2600">
                <a:latin typeface="Century Gothic"/>
                <a:ea typeface="Century Gothic"/>
                <a:cs typeface="Century Gothic"/>
                <a:sym typeface="Century Gothic"/>
              </a:defRPr>
            </a:pPr>
            <a:endParaRPr/>
          </a:p>
          <a:p>
            <a:pPr>
              <a:buSzTx/>
              <a:buNone/>
              <a:defRPr sz="2600">
                <a:latin typeface="Century Gothic"/>
                <a:ea typeface="Century Gothic"/>
                <a:cs typeface="Century Gothic"/>
                <a:sym typeface="Century Gothic"/>
              </a:defRPr>
            </a:pPr>
            <a:r>
              <a:t>	XXX.1       Interpretation</a:t>
            </a:r>
            <a:br/>
            <a:r>
              <a:t>XXX.2       Primary criteria</a:t>
            </a:r>
            <a:br/>
            <a:r>
              <a:t>	XXX.21  Criteria to be satisfied at time of application</a:t>
            </a:r>
            <a:br/>
            <a:r>
              <a:t>	XXX.22  Criteria to be satisfied at time of decision</a:t>
            </a:r>
            <a:br/>
            <a:r>
              <a:t>XXX.3       Secondary criteria</a:t>
            </a:r>
            <a:br/>
            <a:r>
              <a:rPr b="1"/>
              <a:t>	</a:t>
            </a:r>
            <a:r>
              <a:t>XXX.31   Criteria to be satisfied at time of application</a:t>
            </a:r>
            <a:br/>
            <a:r>
              <a:t>	XXX.32   Criteria to be satisfied at time of decision</a:t>
            </a:r>
            <a:br/>
            <a:r>
              <a:t>XXX.4       Circumstances applicable to grant</a:t>
            </a:r>
            <a:br/>
            <a:r>
              <a:t>XXX.5       When visa is in effect</a:t>
            </a:r>
            <a:br/>
            <a:r>
              <a:t>XXX.6       Conditions</a:t>
            </a:r>
            <a:br/>
            <a:r>
              <a:t>XXX.7       Way of giving evidence</a:t>
            </a:r>
          </a:p>
        </p:txBody>
      </p:sp>
      <p:grpSp>
        <p:nvGrpSpPr>
          <p:cNvPr id="531" name="Round Diagonal Corner Rectangle 3"/>
          <p:cNvGrpSpPr/>
          <p:nvPr/>
        </p:nvGrpSpPr>
        <p:grpSpPr>
          <a:xfrm>
            <a:off x="974388" y="374649"/>
            <a:ext cx="7488678" cy="1348128"/>
            <a:chOff x="0" y="0"/>
            <a:chExt cx="7488677" cy="1348126"/>
          </a:xfrm>
        </p:grpSpPr>
        <p:sp>
          <p:nvSpPr>
            <p:cNvPr id="529" name="Shape"/>
            <p:cNvSpPr/>
            <p:nvPr/>
          </p:nvSpPr>
          <p:spPr>
            <a:xfrm>
              <a:off x="-1" y="-1"/>
              <a:ext cx="7488679" cy="1348128"/>
            </a:xfrm>
            <a:custGeom>
              <a:avLst/>
              <a:gdLst/>
              <a:ahLst/>
              <a:cxnLst>
                <a:cxn ang="0">
                  <a:pos x="wd2" y="hd2"/>
                </a:cxn>
                <a:cxn ang="5400000">
                  <a:pos x="wd2" y="hd2"/>
                </a:cxn>
                <a:cxn ang="10800000">
                  <a:pos x="wd2" y="hd2"/>
                </a:cxn>
                <a:cxn ang="16200000">
                  <a:pos x="wd2" y="hd2"/>
                </a:cxn>
              </a:cxnLst>
              <a:rect l="0" t="0" r="r" b="b"/>
              <a:pathLst>
                <a:path w="21600" h="21600" extrusionOk="0">
                  <a:moveTo>
                    <a:pt x="648" y="0"/>
                  </a:moveTo>
                  <a:lnTo>
                    <a:pt x="21600" y="0"/>
                  </a:lnTo>
                  <a:lnTo>
                    <a:pt x="21600" y="18000"/>
                  </a:lnTo>
                  <a:cubicBezTo>
                    <a:pt x="21600" y="19988"/>
                    <a:pt x="21310" y="21600"/>
                    <a:pt x="20952" y="21600"/>
                  </a:cubicBezTo>
                  <a:lnTo>
                    <a:pt x="0" y="21600"/>
                  </a:lnTo>
                  <a:lnTo>
                    <a:pt x="0" y="3600"/>
                  </a:lnTo>
                  <a:cubicBezTo>
                    <a:pt x="0" y="1612"/>
                    <a:pt x="290" y="0"/>
                    <a:pt x="648"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530" name="Schedule 2 –  Standard Visa Subclass Criteria"/>
            <p:cNvSpPr txBox="1"/>
            <p:nvPr/>
          </p:nvSpPr>
          <p:spPr>
            <a:xfrm>
              <a:off x="65809" y="444193"/>
              <a:ext cx="7357059" cy="4597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defRPr sz="2400">
                  <a:solidFill>
                    <a:srgbClr val="FFFFFF"/>
                  </a:solidFill>
                  <a:latin typeface="Century Gothic"/>
                  <a:ea typeface="Century Gothic"/>
                  <a:cs typeface="Century Gothic"/>
                  <a:sym typeface="Century Gothic"/>
                </a:defRPr>
              </a:lvl1pPr>
            </a:lstStyle>
            <a:p>
              <a:r>
                <a:t>Schedule 2 –  Standard Visa Subclass Criteria</a:t>
              </a:r>
            </a:p>
          </p:txBody>
        </p:sp>
      </p:grpSp>
    </p:spTree>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0" name="Picture 1" descr="Picture 1"/>
          <p:cNvPicPr>
            <a:picLocks noChangeAspect="1"/>
          </p:cNvPicPr>
          <p:nvPr/>
        </p:nvPicPr>
        <p:blipFill>
          <a:blip r:embed="rId2">
            <a:extLst/>
          </a:blip>
          <a:stretch>
            <a:fillRect/>
          </a:stretch>
        </p:blipFill>
        <p:spPr>
          <a:xfrm>
            <a:off x="9998598" y="13472"/>
            <a:ext cx="2200657" cy="2200656"/>
          </a:xfrm>
          <a:prstGeom prst="rect">
            <a:avLst/>
          </a:prstGeom>
          <a:ln w="12700">
            <a:miter lim="400000"/>
          </a:ln>
        </p:spPr>
      </p:pic>
      <p:grpSp>
        <p:nvGrpSpPr>
          <p:cNvPr id="473" name="Round Diagonal Corner Rectangle 2"/>
          <p:cNvGrpSpPr/>
          <p:nvPr/>
        </p:nvGrpSpPr>
        <p:grpSpPr>
          <a:xfrm>
            <a:off x="333829" y="335020"/>
            <a:ext cx="9664770" cy="952601"/>
            <a:chOff x="0" y="0"/>
            <a:chExt cx="9664769" cy="952599"/>
          </a:xfrm>
        </p:grpSpPr>
        <p:sp>
          <p:nvSpPr>
            <p:cNvPr id="471" name="Shape"/>
            <p:cNvSpPr/>
            <p:nvPr/>
          </p:nvSpPr>
          <p:spPr>
            <a:xfrm>
              <a:off x="0" y="0"/>
              <a:ext cx="9664770" cy="952600"/>
            </a:xfrm>
            <a:custGeom>
              <a:avLst/>
              <a:gdLst/>
              <a:ahLst/>
              <a:cxnLst>
                <a:cxn ang="0">
                  <a:pos x="wd2" y="hd2"/>
                </a:cxn>
                <a:cxn ang="5400000">
                  <a:pos x="wd2" y="hd2"/>
                </a:cxn>
                <a:cxn ang="10800000">
                  <a:pos x="wd2" y="hd2"/>
                </a:cxn>
                <a:cxn ang="16200000">
                  <a:pos x="wd2" y="hd2"/>
                </a:cxn>
              </a:cxnLst>
              <a:rect l="0" t="0" r="r" b="b"/>
              <a:pathLst>
                <a:path w="21600" h="21600" extrusionOk="0">
                  <a:moveTo>
                    <a:pt x="355" y="0"/>
                  </a:moveTo>
                  <a:lnTo>
                    <a:pt x="21600" y="0"/>
                  </a:lnTo>
                  <a:lnTo>
                    <a:pt x="21600" y="18000"/>
                  </a:lnTo>
                  <a:cubicBezTo>
                    <a:pt x="21600" y="19988"/>
                    <a:pt x="21441" y="21600"/>
                    <a:pt x="21245" y="21600"/>
                  </a:cubicBezTo>
                  <a:lnTo>
                    <a:pt x="0" y="21600"/>
                  </a:lnTo>
                  <a:lnTo>
                    <a:pt x="0" y="3600"/>
                  </a:lnTo>
                  <a:cubicBezTo>
                    <a:pt x="0" y="1612"/>
                    <a:pt x="159" y="0"/>
                    <a:pt x="355"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472" name="Australia’s Migration Programme 2016-17"/>
            <p:cNvSpPr txBox="1"/>
            <p:nvPr/>
          </p:nvSpPr>
          <p:spPr>
            <a:xfrm>
              <a:off x="46501" y="214679"/>
              <a:ext cx="9571768" cy="5232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2800">
                  <a:solidFill>
                    <a:srgbClr val="FFFFFF"/>
                  </a:solidFill>
                  <a:latin typeface="Century Gothic"/>
                  <a:ea typeface="Century Gothic"/>
                  <a:cs typeface="Century Gothic"/>
                  <a:sym typeface="Century Gothic"/>
                </a:defRPr>
              </a:lvl1pPr>
            </a:lstStyle>
            <a:p>
              <a:r>
                <a:rPr dirty="0"/>
                <a:t>Australia’s Migration </a:t>
              </a:r>
              <a:r>
                <a:rPr dirty="0" err="1" smtClean="0"/>
                <a:t>Programme</a:t>
              </a:r>
              <a:endParaRPr dirty="0"/>
            </a:p>
          </p:txBody>
        </p:sp>
      </p:grpSp>
      <p:grpSp>
        <p:nvGrpSpPr>
          <p:cNvPr id="476" name="Oval 5"/>
          <p:cNvGrpSpPr/>
          <p:nvPr/>
        </p:nvGrpSpPr>
        <p:grpSpPr>
          <a:xfrm>
            <a:off x="406399" y="1713701"/>
            <a:ext cx="2685146" cy="1117604"/>
            <a:chOff x="0" y="0"/>
            <a:chExt cx="2685144" cy="1117602"/>
          </a:xfrm>
        </p:grpSpPr>
        <p:sp>
          <p:nvSpPr>
            <p:cNvPr id="474" name="Oval"/>
            <p:cNvSpPr/>
            <p:nvPr/>
          </p:nvSpPr>
          <p:spPr>
            <a:xfrm>
              <a:off x="-1" y="-1"/>
              <a:ext cx="2685146" cy="1117604"/>
            </a:xfrm>
            <a:prstGeom prst="ellipse">
              <a:avLst/>
            </a:pr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a:solidFill>
                    <a:srgbClr val="FFFFFF"/>
                  </a:solidFill>
                  <a:latin typeface="Century Gothic"/>
                  <a:ea typeface="Century Gothic"/>
                  <a:cs typeface="Century Gothic"/>
                  <a:sym typeface="Century Gothic"/>
                </a:defRPr>
              </a:pPr>
              <a:endParaRPr/>
            </a:p>
          </p:txBody>
        </p:sp>
        <p:sp>
          <p:nvSpPr>
            <p:cNvPr id="475" name="Refugee and Humanitarian Migration"/>
            <p:cNvSpPr txBox="1"/>
            <p:nvPr/>
          </p:nvSpPr>
          <p:spPr>
            <a:xfrm>
              <a:off x="393230" y="93980"/>
              <a:ext cx="1898683" cy="9296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a:solidFill>
                    <a:srgbClr val="FFFFFF"/>
                  </a:solidFill>
                  <a:latin typeface="Century Gothic"/>
                  <a:ea typeface="Century Gothic"/>
                  <a:cs typeface="Century Gothic"/>
                  <a:sym typeface="Century Gothic"/>
                </a:defRPr>
              </a:lvl1pPr>
            </a:lstStyle>
            <a:p>
              <a:r>
                <a:t>Refugee and Humanitarian Migration</a:t>
              </a:r>
            </a:p>
          </p:txBody>
        </p:sp>
      </p:grpSp>
      <p:grpSp>
        <p:nvGrpSpPr>
          <p:cNvPr id="479" name="Oval 6"/>
          <p:cNvGrpSpPr/>
          <p:nvPr/>
        </p:nvGrpSpPr>
        <p:grpSpPr>
          <a:xfrm>
            <a:off x="3823635" y="1721659"/>
            <a:ext cx="2685146" cy="1117603"/>
            <a:chOff x="0" y="0"/>
            <a:chExt cx="2685144" cy="1117602"/>
          </a:xfrm>
        </p:grpSpPr>
        <p:sp>
          <p:nvSpPr>
            <p:cNvPr id="477" name="Oval"/>
            <p:cNvSpPr/>
            <p:nvPr/>
          </p:nvSpPr>
          <p:spPr>
            <a:xfrm>
              <a:off x="-1" y="-1"/>
              <a:ext cx="2685146" cy="1117604"/>
            </a:xfrm>
            <a:prstGeom prst="ellipse">
              <a:avLst/>
            </a:pr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a:solidFill>
                    <a:srgbClr val="FFFFFF"/>
                  </a:solidFill>
                  <a:latin typeface="Century Gothic"/>
                  <a:ea typeface="Century Gothic"/>
                  <a:cs typeface="Century Gothic"/>
                  <a:sym typeface="Century Gothic"/>
                </a:defRPr>
              </a:pPr>
              <a:endParaRPr/>
            </a:p>
          </p:txBody>
        </p:sp>
        <p:sp>
          <p:nvSpPr>
            <p:cNvPr id="478" name="Family Migration"/>
            <p:cNvSpPr txBox="1"/>
            <p:nvPr/>
          </p:nvSpPr>
          <p:spPr>
            <a:xfrm>
              <a:off x="393230" y="233680"/>
              <a:ext cx="1898683" cy="6502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p>
              <a:pPr algn="ctr">
                <a:defRPr>
                  <a:solidFill>
                    <a:srgbClr val="FFFFFF"/>
                  </a:solidFill>
                  <a:latin typeface="Century Gothic"/>
                  <a:ea typeface="Century Gothic"/>
                  <a:cs typeface="Century Gothic"/>
                  <a:sym typeface="Century Gothic"/>
                </a:defRPr>
              </a:pPr>
              <a:r>
                <a:t>Family</a:t>
              </a:r>
              <a:br/>
              <a:r>
                <a:t>Migration</a:t>
              </a:r>
            </a:p>
          </p:txBody>
        </p:sp>
      </p:grpSp>
      <p:grpSp>
        <p:nvGrpSpPr>
          <p:cNvPr id="482" name="Oval 7"/>
          <p:cNvGrpSpPr/>
          <p:nvPr/>
        </p:nvGrpSpPr>
        <p:grpSpPr>
          <a:xfrm>
            <a:off x="7153801" y="1721659"/>
            <a:ext cx="2685145" cy="1117603"/>
            <a:chOff x="0" y="0"/>
            <a:chExt cx="2685144" cy="1117602"/>
          </a:xfrm>
        </p:grpSpPr>
        <p:sp>
          <p:nvSpPr>
            <p:cNvPr id="480" name="Oval"/>
            <p:cNvSpPr/>
            <p:nvPr/>
          </p:nvSpPr>
          <p:spPr>
            <a:xfrm>
              <a:off x="-1" y="-1"/>
              <a:ext cx="2685146" cy="1117604"/>
            </a:xfrm>
            <a:prstGeom prst="ellipse">
              <a:avLst/>
            </a:pr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a:solidFill>
                    <a:srgbClr val="FFFFFF"/>
                  </a:solidFill>
                  <a:latin typeface="Century Gothic"/>
                  <a:ea typeface="Century Gothic"/>
                  <a:cs typeface="Century Gothic"/>
                  <a:sym typeface="Century Gothic"/>
                </a:defRPr>
              </a:pPr>
              <a:endParaRPr/>
            </a:p>
          </p:txBody>
        </p:sp>
        <p:sp>
          <p:nvSpPr>
            <p:cNvPr id="481" name="Skilled  Migration"/>
            <p:cNvSpPr txBox="1"/>
            <p:nvPr/>
          </p:nvSpPr>
          <p:spPr>
            <a:xfrm>
              <a:off x="393230" y="233680"/>
              <a:ext cx="1898683" cy="6502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p>
              <a:pPr algn="ctr">
                <a:defRPr>
                  <a:solidFill>
                    <a:srgbClr val="FFFFFF"/>
                  </a:solidFill>
                  <a:latin typeface="Century Gothic"/>
                  <a:ea typeface="Century Gothic"/>
                  <a:cs typeface="Century Gothic"/>
                  <a:sym typeface="Century Gothic"/>
                </a:defRPr>
              </a:pPr>
              <a:r>
                <a:t>Skilled </a:t>
              </a:r>
              <a:br/>
              <a:r>
                <a:t>Migration</a:t>
              </a:r>
            </a:p>
          </p:txBody>
        </p:sp>
      </p:grpSp>
      <p:sp>
        <p:nvSpPr>
          <p:cNvPr id="483" name="Rectangle 8"/>
          <p:cNvSpPr txBox="1"/>
          <p:nvPr/>
        </p:nvSpPr>
        <p:spPr>
          <a:xfrm>
            <a:off x="333828" y="3118101"/>
            <a:ext cx="3163227" cy="32918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342900" indent="-342900" defTabSz="685800">
              <a:buSzPct val="100000"/>
              <a:buFont typeface="Arial"/>
              <a:buChar char="•"/>
              <a:defRPr sz="1700">
                <a:latin typeface="Century Gothic"/>
                <a:ea typeface="Century Gothic"/>
                <a:cs typeface="Century Gothic"/>
                <a:sym typeface="Century Gothic"/>
              </a:defRPr>
            </a:pPr>
            <a:r>
              <a:t>Refugee/humanitarian visa offshore  (Visas 200–204) </a:t>
            </a:r>
            <a:endParaRPr sz="2000">
              <a:latin typeface="Arial"/>
              <a:ea typeface="Arial"/>
              <a:cs typeface="Arial"/>
              <a:sym typeface="Arial"/>
            </a:endParaRPr>
          </a:p>
          <a:p>
            <a:pPr marL="342900" indent="-342900" defTabSz="685800">
              <a:buSzPct val="100000"/>
              <a:buFont typeface="Arial"/>
              <a:buChar char="•"/>
              <a:defRPr sz="1700">
                <a:latin typeface="Century Gothic"/>
                <a:ea typeface="Century Gothic"/>
                <a:cs typeface="Century Gothic"/>
                <a:sym typeface="Century Gothic"/>
              </a:defRPr>
            </a:pPr>
            <a:r>
              <a:t>Community Support Program</a:t>
            </a:r>
          </a:p>
          <a:p>
            <a:pPr marL="342900" indent="-342900" defTabSz="685800">
              <a:buSzPct val="100000"/>
              <a:buFont typeface="Arial"/>
              <a:buChar char="•"/>
              <a:defRPr sz="1700">
                <a:latin typeface="Century Gothic"/>
                <a:ea typeface="Century Gothic"/>
                <a:cs typeface="Century Gothic"/>
                <a:sym typeface="Century Gothic"/>
              </a:defRPr>
            </a:pPr>
            <a:r>
              <a:t>Permanent Protection onshore -  authorized arrivals (Visa 866)</a:t>
            </a:r>
          </a:p>
          <a:p>
            <a:pPr marL="342900" indent="-342900" defTabSz="685800">
              <a:buSzPct val="100000"/>
              <a:buFont typeface="Arial"/>
              <a:buChar char="•"/>
              <a:defRPr sz="1700">
                <a:latin typeface="Century Gothic"/>
                <a:ea typeface="Century Gothic"/>
                <a:cs typeface="Century Gothic"/>
                <a:sym typeface="Century Gothic"/>
              </a:defRPr>
            </a:pPr>
            <a:r>
              <a:t>Temporary Protection onshore - unauthorized boat arrivals  </a:t>
            </a:r>
            <a:endParaRPr sz="2000">
              <a:latin typeface="Arial"/>
              <a:ea typeface="Arial"/>
              <a:cs typeface="Arial"/>
              <a:sym typeface="Arial"/>
            </a:endParaRPr>
          </a:p>
          <a:p>
            <a:pPr marL="342900" indent="-342900" defTabSz="685800">
              <a:buSzPct val="100000"/>
              <a:buFont typeface="Arial"/>
              <a:buChar char="•"/>
              <a:defRPr sz="1700">
                <a:latin typeface="Century Gothic"/>
                <a:ea typeface="Century Gothic"/>
                <a:cs typeface="Century Gothic"/>
                <a:sym typeface="Century Gothic"/>
              </a:defRPr>
            </a:pPr>
            <a:r>
              <a:t>(TPV 785 + SHEV 790 </a:t>
            </a:r>
          </a:p>
        </p:txBody>
      </p:sp>
      <p:sp>
        <p:nvSpPr>
          <p:cNvPr id="484" name="Rectangle 11"/>
          <p:cNvSpPr txBox="1"/>
          <p:nvPr/>
        </p:nvSpPr>
        <p:spPr>
          <a:xfrm>
            <a:off x="3758327" y="3097731"/>
            <a:ext cx="3106061" cy="2758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342900" indent="-342900" defTabSz="685800">
              <a:buSzPct val="100000"/>
              <a:buFont typeface="Arial"/>
              <a:buChar char="•"/>
              <a:defRPr sz="1700">
                <a:latin typeface="Century Gothic"/>
                <a:ea typeface="Century Gothic"/>
                <a:cs typeface="Century Gothic"/>
                <a:sym typeface="Century Gothic"/>
              </a:defRPr>
            </a:pPr>
            <a:r>
              <a:t>Partner 	  80%</a:t>
            </a:r>
            <a:endParaRPr sz="2000">
              <a:latin typeface="Arial"/>
              <a:ea typeface="Arial"/>
              <a:cs typeface="Arial"/>
              <a:sym typeface="Arial"/>
            </a:endParaRPr>
          </a:p>
          <a:p>
            <a:pPr defTabSz="685800">
              <a:defRPr sz="1700">
                <a:latin typeface="Century Gothic"/>
                <a:ea typeface="Century Gothic"/>
                <a:cs typeface="Century Gothic"/>
                <a:sym typeface="Century Gothic"/>
              </a:defRPr>
            </a:pPr>
            <a:r>
              <a:t>      Fiancée</a:t>
            </a:r>
          </a:p>
          <a:p>
            <a:pPr marL="342900" indent="-342900" defTabSz="685800">
              <a:buSzPct val="100000"/>
              <a:buFont typeface="Arial"/>
              <a:buChar char="•"/>
              <a:defRPr sz="1700">
                <a:latin typeface="Century Gothic"/>
                <a:ea typeface="Century Gothic"/>
                <a:cs typeface="Century Gothic"/>
                <a:sym typeface="Century Gothic"/>
              </a:defRPr>
            </a:pPr>
            <a:r>
              <a:t>Dependent/ adopted child</a:t>
            </a:r>
            <a:endParaRPr sz="2000">
              <a:latin typeface="Arial"/>
              <a:ea typeface="Arial"/>
              <a:cs typeface="Arial"/>
              <a:sym typeface="Arial"/>
            </a:endParaRPr>
          </a:p>
          <a:p>
            <a:pPr marL="342900" indent="-342900" defTabSz="685800">
              <a:buSzPct val="100000"/>
              <a:buFont typeface="Arial"/>
              <a:buChar char="•"/>
              <a:defRPr sz="1700">
                <a:latin typeface="Century Gothic"/>
                <a:ea typeface="Century Gothic"/>
                <a:cs typeface="Century Gothic"/>
                <a:sym typeface="Century Gothic"/>
              </a:defRPr>
            </a:pPr>
            <a:r>
              <a:t>Orphan relative under 18</a:t>
            </a:r>
            <a:endParaRPr sz="2000">
              <a:latin typeface="Arial"/>
              <a:ea typeface="Arial"/>
              <a:cs typeface="Arial"/>
              <a:sym typeface="Arial"/>
            </a:endParaRPr>
          </a:p>
          <a:p>
            <a:pPr marL="342900" indent="-342900" defTabSz="685800">
              <a:buSzPct val="100000"/>
              <a:buFont typeface="Arial"/>
              <a:buChar char="•"/>
              <a:defRPr sz="1700">
                <a:latin typeface="Century Gothic"/>
                <a:ea typeface="Century Gothic"/>
                <a:cs typeface="Century Gothic"/>
                <a:sym typeface="Century Gothic"/>
              </a:defRPr>
            </a:pPr>
            <a:r>
              <a:t>Remaining relative </a:t>
            </a:r>
            <a:endParaRPr sz="2000">
              <a:latin typeface="Arial"/>
              <a:ea typeface="Arial"/>
              <a:cs typeface="Arial"/>
              <a:sym typeface="Arial"/>
            </a:endParaRPr>
          </a:p>
          <a:p>
            <a:pPr marL="342900" indent="-342900" defTabSz="685800">
              <a:buSzPct val="100000"/>
              <a:buFont typeface="Arial"/>
              <a:buChar char="•"/>
              <a:defRPr sz="1700">
                <a:latin typeface="Century Gothic"/>
                <a:ea typeface="Century Gothic"/>
                <a:cs typeface="Century Gothic"/>
                <a:sym typeface="Century Gothic"/>
              </a:defRPr>
            </a:pPr>
            <a:r>
              <a:t>Aged dependent relative </a:t>
            </a:r>
            <a:endParaRPr sz="2000">
              <a:latin typeface="Arial"/>
              <a:ea typeface="Arial"/>
              <a:cs typeface="Arial"/>
              <a:sym typeface="Arial"/>
            </a:endParaRPr>
          </a:p>
          <a:p>
            <a:pPr marL="342900" indent="-342900" defTabSz="685800">
              <a:buSzPct val="100000"/>
              <a:buFont typeface="Arial"/>
              <a:buChar char="•"/>
              <a:defRPr sz="1700">
                <a:latin typeface="Century Gothic"/>
                <a:ea typeface="Century Gothic"/>
                <a:cs typeface="Century Gothic"/>
                <a:sym typeface="Century Gothic"/>
              </a:defRPr>
            </a:pPr>
            <a:r>
              <a:t>Carer</a:t>
            </a:r>
          </a:p>
          <a:p>
            <a:pPr marL="342900" indent="-342900" defTabSz="685800">
              <a:buSzPct val="100000"/>
              <a:buFont typeface="Arial"/>
              <a:buChar char="•"/>
              <a:defRPr sz="1700">
                <a:latin typeface="Century Gothic"/>
                <a:ea typeface="Century Gothic"/>
                <a:cs typeface="Century Gothic"/>
                <a:sym typeface="Century Gothic"/>
              </a:defRPr>
            </a:pPr>
            <a:r>
              <a:t>Parent</a:t>
            </a:r>
          </a:p>
        </p:txBody>
      </p:sp>
      <p:sp>
        <p:nvSpPr>
          <p:cNvPr id="485" name="Rectangle 12"/>
          <p:cNvSpPr txBox="1"/>
          <p:nvPr/>
        </p:nvSpPr>
        <p:spPr>
          <a:xfrm>
            <a:off x="7240885" y="3097731"/>
            <a:ext cx="3048002" cy="1424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342900" indent="-342900" defTabSz="685800">
              <a:buSzPct val="100000"/>
              <a:buFont typeface="Arial"/>
              <a:buChar char="•"/>
              <a:defRPr sz="1700">
                <a:latin typeface="Century Gothic"/>
                <a:ea typeface="Century Gothic"/>
                <a:cs typeface="Century Gothic"/>
                <a:sym typeface="Century Gothic"/>
              </a:defRPr>
            </a:pPr>
            <a:r>
              <a:t>Skilled / business </a:t>
            </a:r>
            <a:endParaRPr sz="2000">
              <a:latin typeface="Arial"/>
              <a:ea typeface="Arial"/>
              <a:cs typeface="Arial"/>
              <a:sym typeface="Arial"/>
            </a:endParaRPr>
          </a:p>
          <a:p>
            <a:pPr marL="342900" indent="-342900" defTabSz="685800">
              <a:buSzPct val="100000"/>
              <a:buFont typeface="Arial"/>
              <a:buChar char="•"/>
              <a:defRPr sz="1700">
                <a:latin typeface="Century Gothic"/>
                <a:ea typeface="Century Gothic"/>
                <a:cs typeface="Century Gothic"/>
                <a:sym typeface="Century Gothic"/>
              </a:defRPr>
            </a:pPr>
            <a:r>
              <a:t>High demand skills</a:t>
            </a:r>
            <a:endParaRPr sz="2000">
              <a:latin typeface="Arial"/>
              <a:ea typeface="Arial"/>
              <a:cs typeface="Arial"/>
              <a:sym typeface="Arial"/>
            </a:endParaRPr>
          </a:p>
          <a:p>
            <a:pPr marL="342900" indent="-342900" defTabSz="685800">
              <a:buSzPct val="100000"/>
              <a:buFont typeface="Arial"/>
              <a:buChar char="•"/>
              <a:defRPr sz="1700">
                <a:latin typeface="Century Gothic"/>
                <a:ea typeface="Century Gothic"/>
                <a:cs typeface="Century Gothic"/>
                <a:sym typeface="Century Gothic"/>
              </a:defRPr>
            </a:pPr>
            <a:r>
              <a:t>Good English</a:t>
            </a:r>
            <a:endParaRPr sz="2000">
              <a:latin typeface="Arial"/>
              <a:ea typeface="Arial"/>
              <a:cs typeface="Arial"/>
              <a:sym typeface="Arial"/>
            </a:endParaRPr>
          </a:p>
          <a:p>
            <a:pPr marL="342900" indent="-342900" defTabSz="685800">
              <a:buSzPct val="100000"/>
              <a:buFont typeface="Arial"/>
              <a:buChar char="•"/>
              <a:defRPr sz="1700">
                <a:latin typeface="Century Gothic"/>
                <a:ea typeface="Century Gothic"/>
                <a:cs typeface="Century Gothic"/>
                <a:sym typeface="Century Gothic"/>
              </a:defRPr>
            </a:pPr>
            <a:endParaRPr sz="2000">
              <a:latin typeface="Arial"/>
              <a:ea typeface="Arial"/>
              <a:cs typeface="Arial"/>
              <a:sym typeface="Arial"/>
            </a:endParaRPr>
          </a:p>
          <a:p>
            <a:pPr defTabSz="685800">
              <a:defRPr sz="1700">
                <a:latin typeface="Century Gothic"/>
                <a:ea typeface="Century Gothic"/>
                <a:cs typeface="Century Gothic"/>
                <a:sym typeface="Century Gothic"/>
              </a:defRPr>
            </a:pPr>
            <a:r>
              <a:t> </a:t>
            </a:r>
          </a:p>
        </p:txBody>
      </p:sp>
      <p:sp>
        <p:nvSpPr>
          <p:cNvPr id="486" name="TextBox 4"/>
          <p:cNvSpPr txBox="1"/>
          <p:nvPr/>
        </p:nvSpPr>
        <p:spPr>
          <a:xfrm>
            <a:off x="4963879" y="3061704"/>
            <a:ext cx="201458" cy="6375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3600">
                <a:latin typeface="Montserrat Light"/>
                <a:ea typeface="Montserrat Light"/>
                <a:cs typeface="Montserrat Light"/>
                <a:sym typeface="Montserrat Light"/>
              </a:defRPr>
            </a:lvl1pPr>
          </a:lstStyle>
          <a:p>
            <a:r>
              <a:t>}</a:t>
            </a:r>
          </a:p>
        </p:txBody>
      </p:sp>
    </p:spTree>
    <p:extLst>
      <p:ext uri="{BB962C8B-B14F-4D97-AF65-F5344CB8AC3E}">
        <p14:creationId xmlns:p14="http://schemas.microsoft.com/office/powerpoint/2010/main" val="3495295278"/>
      </p:ext>
    </p:extLst>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7" name="Round Diagonal Corner Rectangle 2"/>
          <p:cNvGrpSpPr/>
          <p:nvPr/>
        </p:nvGrpSpPr>
        <p:grpSpPr>
          <a:xfrm>
            <a:off x="476602" y="322279"/>
            <a:ext cx="5793040" cy="1510594"/>
            <a:chOff x="-1182029" y="-591016"/>
            <a:chExt cx="5793039" cy="1510593"/>
          </a:xfrm>
        </p:grpSpPr>
        <p:sp>
          <p:nvSpPr>
            <p:cNvPr id="445" name="Shape"/>
            <p:cNvSpPr/>
            <p:nvPr/>
          </p:nvSpPr>
          <p:spPr>
            <a:xfrm>
              <a:off x="-1182029" y="-591016"/>
              <a:ext cx="5286917" cy="1510593"/>
            </a:xfrm>
            <a:custGeom>
              <a:avLst/>
              <a:gdLst/>
              <a:ahLst/>
              <a:cxnLst>
                <a:cxn ang="0">
                  <a:pos x="wd2" y="hd2"/>
                </a:cxn>
                <a:cxn ang="5400000">
                  <a:pos x="wd2" y="hd2"/>
                </a:cxn>
                <a:cxn ang="10800000">
                  <a:pos x="wd2" y="hd2"/>
                </a:cxn>
                <a:cxn ang="16200000">
                  <a:pos x="wd2" y="hd2"/>
                </a:cxn>
              </a:cxnLst>
              <a:rect l="0" t="0" r="r" b="b"/>
              <a:pathLst>
                <a:path w="21600" h="21600" extrusionOk="0">
                  <a:moveTo>
                    <a:pt x="1029" y="0"/>
                  </a:moveTo>
                  <a:lnTo>
                    <a:pt x="21600" y="0"/>
                  </a:lnTo>
                  <a:lnTo>
                    <a:pt x="21600" y="18000"/>
                  </a:lnTo>
                  <a:cubicBezTo>
                    <a:pt x="21600" y="19988"/>
                    <a:pt x="21139" y="21600"/>
                    <a:pt x="20571" y="21600"/>
                  </a:cubicBezTo>
                  <a:lnTo>
                    <a:pt x="0" y="21600"/>
                  </a:lnTo>
                  <a:lnTo>
                    <a:pt x="0" y="3600"/>
                  </a:lnTo>
                  <a:cubicBezTo>
                    <a:pt x="0" y="1612"/>
                    <a:pt x="461" y="0"/>
                    <a:pt x="1029"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446" name="MIGRATION LAW 101"/>
            <p:cNvSpPr txBox="1"/>
            <p:nvPr/>
          </p:nvSpPr>
          <p:spPr>
            <a:xfrm>
              <a:off x="-528425" y="-251216"/>
              <a:ext cx="5139435" cy="83099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defRPr sz="2400">
                  <a:solidFill>
                    <a:srgbClr val="FFFFFF"/>
                  </a:solidFill>
                  <a:latin typeface="Century Gothic"/>
                  <a:ea typeface="Century Gothic"/>
                  <a:cs typeface="Century Gothic"/>
                  <a:sym typeface="Century Gothic"/>
                </a:defRPr>
              </a:lvl1pPr>
            </a:lstStyle>
            <a:p>
              <a:r>
                <a:rPr lang="en-US" dirty="0" smtClean="0"/>
                <a:t>Learning </a:t>
              </a:r>
            </a:p>
            <a:p>
              <a:r>
                <a:rPr lang="en-US" dirty="0"/>
                <a:t>Courses and CPD</a:t>
              </a:r>
            </a:p>
          </p:txBody>
        </p:sp>
      </p:grpSp>
      <p:sp>
        <p:nvSpPr>
          <p:cNvPr id="2" name="TextBox 1"/>
          <p:cNvSpPr txBox="1"/>
          <p:nvPr/>
        </p:nvSpPr>
        <p:spPr>
          <a:xfrm>
            <a:off x="4393580" y="4790631"/>
            <a:ext cx="6233532"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smtClean="0">
                <a:ln>
                  <a:noFill/>
                </a:ln>
                <a:solidFill>
                  <a:srgbClr val="000000"/>
                </a:solidFill>
                <a:effectLst/>
                <a:uFillTx/>
                <a:latin typeface="+mj-lt"/>
                <a:ea typeface="+mj-ea"/>
                <a:cs typeface="+mj-cs"/>
                <a:sym typeface="Calibri"/>
              </a:rPr>
              <a:t>                  </a:t>
            </a:r>
            <a:endParaRPr kumimoji="0" lang="en-AU" sz="1800" b="0" i="0" u="none" strike="noStrike" cap="none" spc="0" normalizeH="0" baseline="0" dirty="0">
              <a:ln>
                <a:noFill/>
              </a:ln>
              <a:solidFill>
                <a:srgbClr val="000000"/>
              </a:solidFill>
              <a:effectLst/>
              <a:uFillTx/>
              <a:latin typeface="+mj-lt"/>
              <a:ea typeface="+mj-ea"/>
              <a:cs typeface="+mj-cs"/>
              <a:sym typeface="Calibri"/>
            </a:endParaRPr>
          </a:p>
        </p:txBody>
      </p:sp>
      <p:sp>
        <p:nvSpPr>
          <p:cNvPr id="5" name="TextBox 4"/>
          <p:cNvSpPr txBox="1"/>
          <p:nvPr/>
        </p:nvSpPr>
        <p:spPr>
          <a:xfrm>
            <a:off x="343654" y="1832873"/>
            <a:ext cx="11695946" cy="563230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2400" dirty="0">
                <a:latin typeface="Century Gothic" panose="020B0502020202020204" pitchFamily="34" charset="0"/>
              </a:rPr>
              <a:t>Graduate Diploma in Australian Migration Law and </a:t>
            </a:r>
            <a:r>
              <a:rPr lang="en-US" sz="2400" dirty="0" smtClean="0">
                <a:latin typeface="Century Gothic" panose="020B0502020202020204" pitchFamily="34" charset="0"/>
              </a:rPr>
              <a:t>Practice – e.g. GU </a:t>
            </a:r>
          </a:p>
          <a:p>
            <a:endParaRPr lang="en-US" sz="2400" dirty="0">
              <a:latin typeface="Century Gothic" panose="020B0502020202020204" pitchFamily="34" charset="0"/>
            </a:endParaRPr>
          </a:p>
          <a:p>
            <a:r>
              <a:rPr lang="en-US" sz="2400" dirty="0" smtClean="0">
                <a:latin typeface="Century Gothic" panose="020B0502020202020204" pitchFamily="34" charset="0"/>
              </a:rPr>
              <a:t>Immigration </a:t>
            </a:r>
            <a:r>
              <a:rPr lang="en-US" sz="2400" dirty="0">
                <a:latin typeface="Century Gothic" panose="020B0502020202020204" pitchFamily="34" charset="0"/>
              </a:rPr>
              <a:t>Essentials for </a:t>
            </a:r>
            <a:r>
              <a:rPr lang="en-US" sz="2400" dirty="0" smtClean="0">
                <a:latin typeface="Century Gothic" panose="020B0502020202020204" pitchFamily="34" charset="0"/>
              </a:rPr>
              <a:t>Lawyers - 3-day MIA course</a:t>
            </a:r>
          </a:p>
          <a:p>
            <a:endParaRPr lang="en-US" sz="2400" dirty="0" smtClean="0">
              <a:latin typeface="Century Gothic" panose="020B0502020202020204" pitchFamily="34" charset="0"/>
            </a:endParaRPr>
          </a:p>
          <a:p>
            <a:pPr fontAlgn="base"/>
            <a:r>
              <a:rPr lang="en-AU" sz="2400" dirty="0" smtClean="0">
                <a:latin typeface="Century Gothic" panose="020B0502020202020204" pitchFamily="34" charset="0"/>
              </a:rPr>
              <a:t>Migration </a:t>
            </a:r>
            <a:r>
              <a:rPr lang="en-AU" sz="2400" dirty="0">
                <a:latin typeface="Century Gothic" panose="020B0502020202020204" pitchFamily="34" charset="0"/>
              </a:rPr>
              <a:t>Agents must complete 10 CPD points for re-registration</a:t>
            </a:r>
            <a:r>
              <a:rPr lang="en-AU" sz="2400" dirty="0" smtClean="0">
                <a:latin typeface="Century Gothic" panose="020B0502020202020204" pitchFamily="34" charset="0"/>
              </a:rPr>
              <a:t>.</a:t>
            </a:r>
          </a:p>
          <a:p>
            <a:pPr fontAlgn="base"/>
            <a:r>
              <a:rPr lang="en-AU" sz="2400" dirty="0">
                <a:latin typeface="Century Gothic" panose="020B0502020202020204" pitchFamily="34" charset="0"/>
              </a:rPr>
              <a:t>	</a:t>
            </a:r>
            <a:r>
              <a:rPr lang="en-AU" sz="2400" dirty="0" smtClean="0">
                <a:latin typeface="Century Gothic" panose="020B0502020202020204" pitchFamily="34" charset="0"/>
              </a:rPr>
              <a:t>In </a:t>
            </a:r>
            <a:r>
              <a:rPr lang="en-AU" sz="2400" dirty="0">
                <a:latin typeface="Century Gothic" panose="020B0502020202020204" pitchFamily="34" charset="0"/>
              </a:rPr>
              <a:t>first year of </a:t>
            </a:r>
            <a:r>
              <a:rPr lang="en-AU" sz="2400" dirty="0" smtClean="0">
                <a:latin typeface="Century Gothic" panose="020B0502020202020204" pitchFamily="34" charset="0"/>
              </a:rPr>
              <a:t>practice</a:t>
            </a:r>
            <a:r>
              <a:rPr lang="en-AU" sz="2400" dirty="0">
                <a:latin typeface="Century Gothic" panose="020B0502020202020204" pitchFamily="34" charset="0"/>
              </a:rPr>
              <a:t> </a:t>
            </a:r>
            <a:r>
              <a:rPr lang="en-AU" sz="2400" dirty="0" smtClean="0">
                <a:latin typeface="Century Gothic" panose="020B0502020202020204" pitchFamily="34" charset="0"/>
              </a:rPr>
              <a:t>must complete ‘Practice </a:t>
            </a:r>
            <a:r>
              <a:rPr lang="en-AU" sz="2400" dirty="0">
                <a:latin typeface="Century Gothic" panose="020B0502020202020204" pitchFamily="34" charset="0"/>
              </a:rPr>
              <a:t>Ready </a:t>
            </a:r>
            <a:r>
              <a:rPr lang="en-AU" sz="2400" dirty="0" smtClean="0">
                <a:latin typeface="Century Gothic" panose="020B0502020202020204" pitchFamily="34" charset="0"/>
              </a:rPr>
              <a:t>	Programme’. Each year at least 1 CPD point on Ethics and/or 	Code </a:t>
            </a:r>
            <a:r>
              <a:rPr lang="en-AU" sz="2400" dirty="0">
                <a:latin typeface="Century Gothic" panose="020B0502020202020204" pitchFamily="34" charset="0"/>
              </a:rPr>
              <a:t>of Conduct.</a:t>
            </a:r>
          </a:p>
          <a:p>
            <a:pPr fontAlgn="base"/>
            <a:endParaRPr lang="en-AU" sz="2400" dirty="0" smtClean="0">
              <a:latin typeface="Century Gothic" panose="020B0502020202020204" pitchFamily="34" charset="0"/>
            </a:endParaRPr>
          </a:p>
          <a:p>
            <a:pPr fontAlgn="base"/>
            <a:r>
              <a:rPr lang="en-AU" sz="2400" dirty="0" smtClean="0">
                <a:latin typeface="Century Gothic" panose="020B0502020202020204" pitchFamily="34" charset="0"/>
              </a:rPr>
              <a:t>RAILS is MARA approved CPD provider– monthly CPD workshops</a:t>
            </a:r>
          </a:p>
          <a:p>
            <a:pPr fontAlgn="base"/>
            <a:endParaRPr lang="en-US" sz="2400" dirty="0">
              <a:latin typeface="Century Gothic" panose="020B0502020202020204" pitchFamily="34" charset="0"/>
            </a:endParaRPr>
          </a:p>
          <a:p>
            <a:pPr fontAlgn="base"/>
            <a:r>
              <a:rPr lang="en-US" sz="2400" dirty="0" smtClean="0">
                <a:latin typeface="Century Gothic" panose="020B0502020202020204" pitchFamily="34" charset="0"/>
              </a:rPr>
              <a:t>LegendCom online legislation and policy database</a:t>
            </a:r>
          </a:p>
          <a:p>
            <a:pPr fontAlgn="base"/>
            <a:endParaRPr lang="en-US" sz="2400" dirty="0">
              <a:latin typeface="Century Gothic" panose="020B0502020202020204" pitchFamily="34" charset="0"/>
            </a:endParaRPr>
          </a:p>
          <a:p>
            <a:pPr fontAlgn="base"/>
            <a:r>
              <a:rPr lang="en-US" sz="2400" dirty="0" smtClean="0">
                <a:latin typeface="Century Gothic" panose="020B0502020202020204" pitchFamily="34" charset="0"/>
              </a:rPr>
              <a:t>Accredited </a:t>
            </a:r>
            <a:r>
              <a:rPr lang="en-US" sz="2400" dirty="0">
                <a:latin typeface="Century Gothic" panose="020B0502020202020204" pitchFamily="34" charset="0"/>
              </a:rPr>
              <a:t>Specialist </a:t>
            </a:r>
            <a:r>
              <a:rPr lang="en-US" sz="2400" dirty="0" smtClean="0">
                <a:latin typeface="Century Gothic" panose="020B0502020202020204" pitchFamily="34" charset="0"/>
              </a:rPr>
              <a:t>recognition – highly experienced lawyers</a:t>
            </a:r>
            <a:endParaRPr lang="en-AU" sz="2400" dirty="0">
              <a:latin typeface="Century Gothic" panose="020B0502020202020204" pitchFamily="34" charset="0"/>
            </a:endParaRPr>
          </a:p>
          <a:p>
            <a:pPr fontAlgn="base"/>
            <a:endParaRPr lang="en-AU" sz="2400" dirty="0" smtClean="0">
              <a:latin typeface="Century Gothic" panose="020B0502020202020204" pitchFamily="34" charset="0"/>
            </a:endParaRPr>
          </a:p>
          <a:p>
            <a:endParaRPr lang="en-US" sz="2400" dirty="0" smtClean="0">
              <a:latin typeface="Century Gothic" panose="020B0502020202020204" pitchFamily="34" charset="0"/>
            </a:endParaRPr>
          </a:p>
        </p:txBody>
      </p:sp>
    </p:spTree>
    <p:extLst>
      <p:ext uri="{BB962C8B-B14F-4D97-AF65-F5344CB8AC3E}">
        <p14:creationId xmlns:p14="http://schemas.microsoft.com/office/powerpoint/2010/main" val="2008065544"/>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Rectangle 3"/>
          <p:cNvSpPr txBox="1">
            <a:spLocks noGrp="1"/>
          </p:cNvSpPr>
          <p:nvPr>
            <p:ph type="body" idx="1"/>
          </p:nvPr>
        </p:nvSpPr>
        <p:spPr>
          <a:xfrm>
            <a:off x="1225686" y="1668616"/>
            <a:ext cx="9128112" cy="5364481"/>
          </a:xfrm>
          <a:prstGeom prst="rect">
            <a:avLst/>
          </a:prstGeom>
        </p:spPr>
        <p:txBody>
          <a:bodyPr/>
          <a:lstStyle/>
          <a:p>
            <a:pPr>
              <a:lnSpc>
                <a:spcPct val="80000"/>
              </a:lnSpc>
              <a:defRPr sz="2200">
                <a:latin typeface="Century Gothic"/>
                <a:ea typeface="Century Gothic"/>
                <a:cs typeface="Century Gothic"/>
                <a:sym typeface="Century Gothic"/>
              </a:defRPr>
            </a:pPr>
            <a:r>
              <a:rPr dirty="0"/>
              <a:t>Migration Agents regulated by Part 3 </a:t>
            </a:r>
            <a:r>
              <a:rPr i="1" dirty="0"/>
              <a:t>Migration Act </a:t>
            </a:r>
            <a:r>
              <a:rPr dirty="0"/>
              <a:t>1958 “Migration Agents and Immigration Assistance”</a:t>
            </a:r>
          </a:p>
          <a:p>
            <a:pPr>
              <a:lnSpc>
                <a:spcPct val="80000"/>
              </a:lnSpc>
              <a:defRPr sz="2200">
                <a:latin typeface="Century Gothic"/>
                <a:ea typeface="Century Gothic"/>
                <a:cs typeface="Century Gothic"/>
                <a:sym typeface="Century Gothic"/>
              </a:defRPr>
            </a:pPr>
            <a:endParaRPr dirty="0"/>
          </a:p>
          <a:p>
            <a:pPr>
              <a:lnSpc>
                <a:spcPct val="80000"/>
              </a:lnSpc>
              <a:defRPr sz="2200">
                <a:latin typeface="Century Gothic"/>
                <a:ea typeface="Century Gothic"/>
                <a:cs typeface="Century Gothic"/>
                <a:sym typeface="Century Gothic"/>
              </a:defRPr>
            </a:pPr>
            <a:r>
              <a:rPr dirty="0"/>
              <a:t>The Office of MARA (Migration Agents Registration Authority) regulates the migration industry:  </a:t>
            </a:r>
          </a:p>
          <a:p>
            <a:pPr>
              <a:lnSpc>
                <a:spcPct val="80000"/>
              </a:lnSpc>
              <a:buSzTx/>
              <a:buNone/>
              <a:defRPr sz="2200">
                <a:latin typeface="Century Gothic"/>
                <a:ea typeface="Century Gothic"/>
                <a:cs typeface="Century Gothic"/>
                <a:sym typeface="Century Gothic"/>
              </a:defRPr>
            </a:pPr>
            <a:r>
              <a:rPr dirty="0"/>
              <a:t>	-	s.287 Register of Agents; </a:t>
            </a:r>
          </a:p>
          <a:p>
            <a:pPr>
              <a:lnSpc>
                <a:spcPct val="80000"/>
              </a:lnSpc>
              <a:buSzTx/>
              <a:buNone/>
              <a:defRPr sz="2200">
                <a:latin typeface="Century Gothic"/>
                <a:ea typeface="Century Gothic"/>
                <a:cs typeface="Century Gothic"/>
                <a:sym typeface="Century Gothic"/>
              </a:defRPr>
            </a:pPr>
            <a:r>
              <a:rPr dirty="0"/>
              <a:t>	-	s.317 General power</a:t>
            </a:r>
          </a:p>
          <a:p>
            <a:pPr marL="0" indent="0">
              <a:lnSpc>
                <a:spcPct val="80000"/>
              </a:lnSpc>
              <a:buSzTx/>
              <a:buNone/>
              <a:defRPr sz="2200">
                <a:latin typeface="Century Gothic"/>
                <a:ea typeface="Century Gothic"/>
                <a:cs typeface="Century Gothic"/>
                <a:sym typeface="Century Gothic"/>
              </a:defRPr>
            </a:pPr>
            <a:endParaRPr dirty="0"/>
          </a:p>
          <a:p>
            <a:pPr>
              <a:buSzTx/>
              <a:buNone/>
              <a:defRPr sz="2200">
                <a:effectLst>
                  <a:outerShdw blurRad="38100" dist="38100" dir="2700000" rotWithShape="0">
                    <a:schemeClr val="accent3">
                      <a:lumOff val="10616"/>
                    </a:schemeClr>
                  </a:outerShdw>
                </a:effectLst>
                <a:latin typeface="Century Gothic"/>
                <a:ea typeface="Century Gothic"/>
                <a:cs typeface="Century Gothic"/>
                <a:sym typeface="Century Gothic"/>
              </a:defRPr>
            </a:pPr>
            <a:r>
              <a:rPr dirty="0"/>
              <a:t>s.316 - Functions of MARA </a:t>
            </a:r>
          </a:p>
          <a:p>
            <a:pPr>
              <a:buSzTx/>
              <a:buNone/>
              <a:defRPr sz="2200">
                <a:latin typeface="Century Gothic"/>
                <a:ea typeface="Century Gothic"/>
                <a:cs typeface="Century Gothic"/>
                <a:sym typeface="Century Gothic"/>
              </a:defRPr>
            </a:pPr>
            <a:r>
              <a:rPr dirty="0"/>
              <a:t>(a)  deal with registration applications                      </a:t>
            </a:r>
          </a:p>
          <a:p>
            <a:pPr>
              <a:buSzTx/>
              <a:buNone/>
              <a:defRPr sz="2200">
                <a:latin typeface="Century Gothic"/>
                <a:ea typeface="Century Gothic"/>
                <a:cs typeface="Century Gothic"/>
                <a:sym typeface="Century Gothic"/>
              </a:defRPr>
            </a:pPr>
            <a:r>
              <a:rPr dirty="0"/>
              <a:t>(b)  monitor conduct of registered migration agents  </a:t>
            </a:r>
          </a:p>
          <a:p>
            <a:pPr>
              <a:buSzTx/>
              <a:buNone/>
              <a:defRPr sz="2200">
                <a:latin typeface="Century Gothic"/>
                <a:ea typeface="Century Gothic"/>
                <a:cs typeface="Century Gothic"/>
                <a:sym typeface="Century Gothic"/>
              </a:defRPr>
            </a:pPr>
            <a:r>
              <a:rPr dirty="0"/>
              <a:t>(c)  investigate complaints re immigration assistance</a:t>
            </a:r>
          </a:p>
          <a:p>
            <a:pPr>
              <a:buSzTx/>
              <a:buNone/>
              <a:defRPr sz="2200">
                <a:latin typeface="Century Gothic"/>
                <a:ea typeface="Century Gothic"/>
                <a:cs typeface="Century Gothic"/>
                <a:sym typeface="Century Gothic"/>
              </a:defRPr>
            </a:pPr>
            <a:r>
              <a:rPr dirty="0"/>
              <a:t>(d)  take appropriate disciplinary action</a:t>
            </a:r>
          </a:p>
        </p:txBody>
      </p:sp>
      <p:grpSp>
        <p:nvGrpSpPr>
          <p:cNvPr id="137" name="Round Diagonal Corner Rectangle 3"/>
          <p:cNvGrpSpPr/>
          <p:nvPr/>
        </p:nvGrpSpPr>
        <p:grpSpPr>
          <a:xfrm>
            <a:off x="1776920" y="329735"/>
            <a:ext cx="7590816" cy="952601"/>
            <a:chOff x="0" y="0"/>
            <a:chExt cx="7590814" cy="952599"/>
          </a:xfrm>
        </p:grpSpPr>
        <p:sp>
          <p:nvSpPr>
            <p:cNvPr id="135" name="Shape"/>
            <p:cNvSpPr/>
            <p:nvPr/>
          </p:nvSpPr>
          <p:spPr>
            <a:xfrm>
              <a:off x="0" y="0"/>
              <a:ext cx="7590815" cy="952600"/>
            </a:xfrm>
            <a:custGeom>
              <a:avLst/>
              <a:gdLst/>
              <a:ahLst/>
              <a:cxnLst>
                <a:cxn ang="0">
                  <a:pos x="wd2" y="hd2"/>
                </a:cxn>
                <a:cxn ang="5400000">
                  <a:pos x="wd2" y="hd2"/>
                </a:cxn>
                <a:cxn ang="10800000">
                  <a:pos x="wd2" y="hd2"/>
                </a:cxn>
                <a:cxn ang="16200000">
                  <a:pos x="wd2" y="hd2"/>
                </a:cxn>
              </a:cxnLst>
              <a:rect l="0" t="0" r="r" b="b"/>
              <a:pathLst>
                <a:path w="21600" h="21600" extrusionOk="0">
                  <a:moveTo>
                    <a:pt x="452" y="0"/>
                  </a:moveTo>
                  <a:lnTo>
                    <a:pt x="21600" y="0"/>
                  </a:lnTo>
                  <a:lnTo>
                    <a:pt x="21600" y="18000"/>
                  </a:lnTo>
                  <a:cubicBezTo>
                    <a:pt x="21600" y="19988"/>
                    <a:pt x="21398" y="21600"/>
                    <a:pt x="21148" y="21600"/>
                  </a:cubicBezTo>
                  <a:lnTo>
                    <a:pt x="0" y="21600"/>
                  </a:lnTo>
                  <a:lnTo>
                    <a:pt x="0" y="3600"/>
                  </a:lnTo>
                  <a:cubicBezTo>
                    <a:pt x="0" y="1612"/>
                    <a:pt x="202" y="0"/>
                    <a:pt x="452"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136" name="Current - Migration Agent regulation"/>
            <p:cNvSpPr txBox="1"/>
            <p:nvPr/>
          </p:nvSpPr>
          <p:spPr>
            <a:xfrm>
              <a:off x="46501" y="214679"/>
              <a:ext cx="7497813" cy="5232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2800">
                  <a:solidFill>
                    <a:srgbClr val="FFFFFF"/>
                  </a:solidFill>
                  <a:latin typeface="Century Gothic"/>
                  <a:ea typeface="Century Gothic"/>
                  <a:cs typeface="Century Gothic"/>
                  <a:sym typeface="Century Gothic"/>
                </a:defRPr>
              </a:lvl1pPr>
            </a:lstStyle>
            <a:p>
              <a:r>
                <a:t>Current - Migration Agent regulation </a:t>
              </a:r>
            </a:p>
          </p:txBody>
        </p:sp>
      </p:grpSp>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7" name="Round Diagonal Corner Rectangle 2"/>
          <p:cNvGrpSpPr/>
          <p:nvPr/>
        </p:nvGrpSpPr>
        <p:grpSpPr>
          <a:xfrm>
            <a:off x="1658631" y="913294"/>
            <a:ext cx="5286918" cy="1510594"/>
            <a:chOff x="0" y="-1"/>
            <a:chExt cx="5286917" cy="1510593"/>
          </a:xfrm>
        </p:grpSpPr>
        <p:sp>
          <p:nvSpPr>
            <p:cNvPr id="445" name="Shape"/>
            <p:cNvSpPr/>
            <p:nvPr/>
          </p:nvSpPr>
          <p:spPr>
            <a:xfrm>
              <a:off x="0" y="-1"/>
              <a:ext cx="5286917" cy="1510593"/>
            </a:xfrm>
            <a:custGeom>
              <a:avLst/>
              <a:gdLst/>
              <a:ahLst/>
              <a:cxnLst>
                <a:cxn ang="0">
                  <a:pos x="wd2" y="hd2"/>
                </a:cxn>
                <a:cxn ang="5400000">
                  <a:pos x="wd2" y="hd2"/>
                </a:cxn>
                <a:cxn ang="10800000">
                  <a:pos x="wd2" y="hd2"/>
                </a:cxn>
                <a:cxn ang="16200000">
                  <a:pos x="wd2" y="hd2"/>
                </a:cxn>
              </a:cxnLst>
              <a:rect l="0" t="0" r="r" b="b"/>
              <a:pathLst>
                <a:path w="21600" h="21600" extrusionOk="0">
                  <a:moveTo>
                    <a:pt x="1029" y="0"/>
                  </a:moveTo>
                  <a:lnTo>
                    <a:pt x="21600" y="0"/>
                  </a:lnTo>
                  <a:lnTo>
                    <a:pt x="21600" y="18000"/>
                  </a:lnTo>
                  <a:cubicBezTo>
                    <a:pt x="21600" y="19988"/>
                    <a:pt x="21139" y="21600"/>
                    <a:pt x="20571" y="21600"/>
                  </a:cubicBezTo>
                  <a:lnTo>
                    <a:pt x="0" y="21600"/>
                  </a:lnTo>
                  <a:lnTo>
                    <a:pt x="0" y="3600"/>
                  </a:lnTo>
                  <a:cubicBezTo>
                    <a:pt x="0" y="1612"/>
                    <a:pt x="461" y="0"/>
                    <a:pt x="1029"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446" name="MIGRATION LAW 101"/>
            <p:cNvSpPr txBox="1"/>
            <p:nvPr/>
          </p:nvSpPr>
          <p:spPr>
            <a:xfrm>
              <a:off x="73741" y="339798"/>
              <a:ext cx="5139435" cy="83099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defRPr sz="2400">
                  <a:solidFill>
                    <a:srgbClr val="FFFFFF"/>
                  </a:solidFill>
                  <a:latin typeface="Century Gothic"/>
                  <a:ea typeface="Century Gothic"/>
                  <a:cs typeface="Century Gothic"/>
                  <a:sym typeface="Century Gothic"/>
                </a:defRPr>
              </a:lvl1pPr>
            </a:lstStyle>
            <a:p>
              <a:r>
                <a:rPr lang="en-US" dirty="0" smtClean="0"/>
                <a:t>Learning:</a:t>
              </a:r>
            </a:p>
            <a:p>
              <a:r>
                <a:rPr lang="en-US" dirty="0"/>
                <a:t>Communities of Practice </a:t>
              </a:r>
            </a:p>
          </p:txBody>
        </p:sp>
      </p:grpSp>
      <p:sp>
        <p:nvSpPr>
          <p:cNvPr id="5" name="TextBox 4"/>
          <p:cNvSpPr txBox="1"/>
          <p:nvPr/>
        </p:nvSpPr>
        <p:spPr>
          <a:xfrm>
            <a:off x="2040674" y="3046135"/>
            <a:ext cx="7684153" cy="30469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342900" indent="-342900">
              <a:buFont typeface="Arial" panose="020B0604020202020204" pitchFamily="34" charset="0"/>
              <a:buChar char="•"/>
            </a:pPr>
            <a:r>
              <a:rPr lang="en-AU" sz="2400" dirty="0">
                <a:latin typeface="Century Gothic" panose="020B0502020202020204" pitchFamily="34" charset="0"/>
              </a:rPr>
              <a:t>Shared practice</a:t>
            </a:r>
          </a:p>
          <a:p>
            <a:pPr marL="342900" indent="-342900">
              <a:buFont typeface="Arial" panose="020B0604020202020204" pitchFamily="34" charset="0"/>
              <a:buChar char="•"/>
            </a:pPr>
            <a:r>
              <a:rPr lang="en-AU" sz="2400" dirty="0" smtClean="0">
                <a:latin typeface="Century Gothic" panose="020B0502020202020204" pitchFamily="34" charset="0"/>
              </a:rPr>
              <a:t>Bounded </a:t>
            </a:r>
            <a:r>
              <a:rPr lang="en-AU" sz="2400" dirty="0">
                <a:latin typeface="Century Gothic" panose="020B0502020202020204" pitchFamily="34" charset="0"/>
              </a:rPr>
              <a:t>space </a:t>
            </a:r>
          </a:p>
          <a:p>
            <a:pPr marL="342900" indent="-342900">
              <a:buFont typeface="Arial" panose="020B0604020202020204" pitchFamily="34" charset="0"/>
              <a:buChar char="•"/>
            </a:pPr>
            <a:r>
              <a:rPr lang="en-AU" sz="2400" dirty="0" smtClean="0">
                <a:latin typeface="Century Gothic" panose="020B0502020202020204" pitchFamily="34" charset="0"/>
              </a:rPr>
              <a:t>Trust</a:t>
            </a:r>
            <a:endParaRPr lang="en-AU" sz="2400" dirty="0">
              <a:latin typeface="Century Gothic" panose="020B0502020202020204" pitchFamily="34" charset="0"/>
            </a:endParaRPr>
          </a:p>
          <a:p>
            <a:pPr marL="342900" indent="-342900">
              <a:buFont typeface="Arial" panose="020B0604020202020204" pitchFamily="34" charset="0"/>
              <a:buChar char="•"/>
            </a:pPr>
            <a:r>
              <a:rPr lang="en-AU" sz="2400" dirty="0">
                <a:latin typeface="Century Gothic" panose="020B0502020202020204" pitchFamily="34" charset="0"/>
              </a:rPr>
              <a:t>The ability to participate on different levels</a:t>
            </a:r>
          </a:p>
          <a:p>
            <a:pPr marL="342900" indent="-342900">
              <a:buFont typeface="Arial" panose="020B0604020202020204" pitchFamily="34" charset="0"/>
              <a:buChar char="•"/>
            </a:pPr>
            <a:r>
              <a:rPr lang="en-AU" sz="2400" dirty="0" smtClean="0">
                <a:latin typeface="Century Gothic" panose="020B0502020202020204" pitchFamily="34" charset="0"/>
              </a:rPr>
              <a:t>Subject </a:t>
            </a:r>
            <a:r>
              <a:rPr lang="en-AU" sz="2400" dirty="0">
                <a:latin typeface="Century Gothic" panose="020B0502020202020204" pitchFamily="34" charset="0"/>
              </a:rPr>
              <a:t>matter experts </a:t>
            </a:r>
            <a:r>
              <a:rPr lang="en-AU" sz="2400" dirty="0" smtClean="0">
                <a:latin typeface="Century Gothic" panose="020B0502020202020204" pitchFamily="34" charset="0"/>
              </a:rPr>
              <a:t>willing </a:t>
            </a:r>
            <a:r>
              <a:rPr lang="en-AU" sz="2400" dirty="0">
                <a:latin typeface="Century Gothic" panose="020B0502020202020204" pitchFamily="34" charset="0"/>
              </a:rPr>
              <a:t>to share and learn </a:t>
            </a:r>
            <a:endParaRPr lang="en-AU" sz="2400" dirty="0" smtClean="0">
              <a:latin typeface="Century Gothic" panose="020B0502020202020204" pitchFamily="34" charset="0"/>
            </a:endParaRPr>
          </a:p>
          <a:p>
            <a:endParaRPr lang="en-AU" sz="2400" dirty="0">
              <a:latin typeface="Century Gothic" panose="020B0502020202020204" pitchFamily="34" charset="0"/>
            </a:endParaRPr>
          </a:p>
          <a:p>
            <a:pPr lvl="1"/>
            <a:r>
              <a:rPr lang="en-US" sz="2400" dirty="0" smtClean="0">
                <a:latin typeface="Century Gothic" panose="020B0502020202020204" pitchFamily="34" charset="0"/>
              </a:rPr>
              <a:t>Marianne </a:t>
            </a:r>
            <a:r>
              <a:rPr lang="en-US" sz="2400" dirty="0">
                <a:latin typeface="Century Gothic" panose="020B0502020202020204" pitchFamily="34" charset="0"/>
              </a:rPr>
              <a:t>Dickie</a:t>
            </a:r>
            <a:endParaRPr lang="en-AU" sz="2400" dirty="0">
              <a:latin typeface="Century Gothic" panose="020B0502020202020204" pitchFamily="34" charset="0"/>
            </a:endParaRPr>
          </a:p>
          <a:p>
            <a:pPr lvl="1"/>
            <a:r>
              <a:rPr lang="en-US" sz="2400" dirty="0">
                <a:latin typeface="Century Gothic" panose="020B0502020202020204" pitchFamily="34" charset="0"/>
              </a:rPr>
              <a:t>Doctorate of Professional </a:t>
            </a:r>
            <a:r>
              <a:rPr lang="en-US" sz="2400" dirty="0" smtClean="0">
                <a:latin typeface="Century Gothic" panose="020B0502020202020204" pitchFamily="34" charset="0"/>
              </a:rPr>
              <a:t>Studies 2018</a:t>
            </a:r>
            <a:endParaRPr lang="en-AU" sz="2400" dirty="0">
              <a:latin typeface="Century Gothic" panose="020B0502020202020204" pitchFamily="34" charset="0"/>
            </a:endParaRPr>
          </a:p>
        </p:txBody>
      </p:sp>
    </p:spTree>
    <p:extLst>
      <p:ext uri="{BB962C8B-B14F-4D97-AF65-F5344CB8AC3E}">
        <p14:creationId xmlns:p14="http://schemas.microsoft.com/office/powerpoint/2010/main" val="2323442613"/>
      </p:ext>
    </p:extLst>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 name="TextBox 1"/>
          <p:cNvSpPr txBox="1"/>
          <p:nvPr/>
        </p:nvSpPr>
        <p:spPr>
          <a:xfrm>
            <a:off x="870679" y="1521135"/>
            <a:ext cx="10156775" cy="54804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lvl1pPr defTabSz="457200">
              <a:lnSpc>
                <a:spcPct val="110000"/>
              </a:lnSpc>
              <a:spcBef>
                <a:spcPts val="800"/>
              </a:spcBef>
              <a:defRPr sz="2400">
                <a:uFill>
                  <a:solidFill>
                    <a:srgbClr val="000000"/>
                  </a:solidFill>
                </a:uFill>
                <a:latin typeface="Century Gothic"/>
                <a:ea typeface="Century Gothic"/>
                <a:cs typeface="Century Gothic"/>
                <a:sym typeface="Century Gothic"/>
              </a:defRPr>
            </a:lvl1pPr>
          </a:lstStyle>
          <a:p>
            <a:pPr marL="342900" indent="-342900">
              <a:buFont typeface="Arial" panose="020B0604020202020204" pitchFamily="34" charset="0"/>
              <a:buChar char="•"/>
            </a:pPr>
            <a:r>
              <a:rPr lang="en-US" dirty="0" smtClean="0"/>
              <a:t>Lawyers </a:t>
            </a:r>
            <a:r>
              <a:rPr lang="en-US" dirty="0"/>
              <a:t>with practising certificates will no longer have to be </a:t>
            </a:r>
            <a:r>
              <a:rPr lang="en-US" dirty="0" smtClean="0"/>
              <a:t>registered </a:t>
            </a:r>
            <a:r>
              <a:rPr lang="en-US" dirty="0"/>
              <a:t>as migration agents to give migration advice.</a:t>
            </a:r>
            <a:endParaRPr lang="en-AU" dirty="0"/>
          </a:p>
          <a:p>
            <a:pPr marL="342900" indent="-342900">
              <a:buFont typeface="Arial" panose="020B0604020202020204" pitchFamily="34" charset="0"/>
              <a:buChar char="•"/>
            </a:pPr>
            <a:r>
              <a:rPr lang="en-US" dirty="0"/>
              <a:t>Lawyers with practising certificates will be taken off and excluded from the MARA register of agents from 19 November 2018 (if Bill passes Senate in time) or later</a:t>
            </a:r>
            <a:endParaRPr lang="en-AU" dirty="0"/>
          </a:p>
          <a:p>
            <a:pPr marL="342900" indent="-342900">
              <a:buFont typeface="Arial" panose="020B0604020202020204" pitchFamily="34" charset="0"/>
              <a:buChar char="•"/>
            </a:pPr>
            <a:r>
              <a:rPr lang="en-US" dirty="0"/>
              <a:t>Some ‘eligible’ lawyers with restricted practising certificates will have 2 (+2) years to remain registered in order to get unrestricted practising certificate to be bale to set up a legal practice</a:t>
            </a:r>
            <a:endParaRPr lang="en-AU" dirty="0"/>
          </a:p>
          <a:p>
            <a:pPr marL="342900" indent="-342900">
              <a:buFont typeface="Arial" panose="020B0604020202020204" pitchFamily="34" charset="0"/>
              <a:buChar char="•"/>
            </a:pPr>
            <a:r>
              <a:rPr lang="en-US" dirty="0"/>
              <a:t>May not get through Senate in time for 19 November changes</a:t>
            </a:r>
            <a:endParaRPr lang="en-AU" dirty="0"/>
          </a:p>
          <a:p>
            <a:pPr marL="342900" indent="-342900">
              <a:buFont typeface="Arial" panose="020B0604020202020204" pitchFamily="34" charset="0"/>
              <a:buChar char="•"/>
            </a:pPr>
            <a:r>
              <a:rPr lang="en-US" dirty="0"/>
              <a:t>Migration Law is a very complex and highly political area with turbulent change. </a:t>
            </a:r>
            <a:endParaRPr lang="en-US" dirty="0" smtClean="0"/>
          </a:p>
          <a:p>
            <a:pPr marL="342900" indent="-342900">
              <a:buFont typeface="Arial" panose="020B0604020202020204" pitchFamily="34" charset="0"/>
              <a:buChar char="•"/>
            </a:pPr>
            <a:r>
              <a:rPr lang="en-US" dirty="0" smtClean="0"/>
              <a:t>There are good courses and training available  </a:t>
            </a:r>
            <a:endParaRPr lang="en-AU" dirty="0"/>
          </a:p>
        </p:txBody>
      </p:sp>
      <p:pic>
        <p:nvPicPr>
          <p:cNvPr id="361" name="Picture 2" descr="Picture 2"/>
          <p:cNvPicPr>
            <a:picLocks noChangeAspect="1"/>
          </p:cNvPicPr>
          <p:nvPr/>
        </p:nvPicPr>
        <p:blipFill>
          <a:blip r:embed="rId2">
            <a:extLst/>
          </a:blip>
          <a:stretch>
            <a:fillRect/>
          </a:stretch>
        </p:blipFill>
        <p:spPr>
          <a:xfrm>
            <a:off x="10381930" y="13472"/>
            <a:ext cx="1817325" cy="1817325"/>
          </a:xfrm>
          <a:prstGeom prst="rect">
            <a:avLst/>
          </a:prstGeom>
          <a:ln w="12700">
            <a:miter lim="400000"/>
          </a:ln>
        </p:spPr>
      </p:pic>
      <p:grpSp>
        <p:nvGrpSpPr>
          <p:cNvPr id="364" name="Round Diagonal Corner Rectangle 7"/>
          <p:cNvGrpSpPr/>
          <p:nvPr/>
        </p:nvGrpSpPr>
        <p:grpSpPr>
          <a:xfrm>
            <a:off x="870679" y="391450"/>
            <a:ext cx="6893897" cy="1061368"/>
            <a:chOff x="-1" y="0"/>
            <a:chExt cx="6893896" cy="1061367"/>
          </a:xfrm>
        </p:grpSpPr>
        <p:sp>
          <p:nvSpPr>
            <p:cNvPr id="362" name="Shape"/>
            <p:cNvSpPr/>
            <p:nvPr/>
          </p:nvSpPr>
          <p:spPr>
            <a:xfrm>
              <a:off x="-1" y="0"/>
              <a:ext cx="6893896" cy="1007705"/>
            </a:xfrm>
            <a:custGeom>
              <a:avLst/>
              <a:gdLst/>
              <a:ahLst/>
              <a:cxnLst>
                <a:cxn ang="0">
                  <a:pos x="wd2" y="hd2"/>
                </a:cxn>
                <a:cxn ang="5400000">
                  <a:pos x="wd2" y="hd2"/>
                </a:cxn>
                <a:cxn ang="10800000">
                  <a:pos x="wd2" y="hd2"/>
                </a:cxn>
                <a:cxn ang="16200000">
                  <a:pos x="wd2" y="hd2"/>
                </a:cxn>
              </a:cxnLst>
              <a:rect l="0" t="0" r="r" b="b"/>
              <a:pathLst>
                <a:path w="21600" h="21600" extrusionOk="0">
                  <a:moveTo>
                    <a:pt x="526" y="0"/>
                  </a:moveTo>
                  <a:lnTo>
                    <a:pt x="21600" y="0"/>
                  </a:lnTo>
                  <a:lnTo>
                    <a:pt x="21600" y="18000"/>
                  </a:lnTo>
                  <a:cubicBezTo>
                    <a:pt x="21600" y="19988"/>
                    <a:pt x="21364" y="21600"/>
                    <a:pt x="21074" y="21600"/>
                  </a:cubicBezTo>
                  <a:lnTo>
                    <a:pt x="0" y="21600"/>
                  </a:lnTo>
                  <a:lnTo>
                    <a:pt x="0" y="3600"/>
                  </a:lnTo>
                  <a:cubicBezTo>
                    <a:pt x="0" y="1612"/>
                    <a:pt x="236" y="0"/>
                    <a:pt x="526"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363" name="Another Inquiry into migration agents"/>
            <p:cNvSpPr txBox="1"/>
            <p:nvPr/>
          </p:nvSpPr>
          <p:spPr>
            <a:xfrm>
              <a:off x="-1" y="51080"/>
              <a:ext cx="6795512" cy="101028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lvl1pPr algn="ctr">
                <a:defRPr sz="2800">
                  <a:solidFill>
                    <a:srgbClr val="FFFFFF"/>
                  </a:solidFill>
                  <a:latin typeface="Century Gothic"/>
                  <a:ea typeface="Century Gothic"/>
                  <a:cs typeface="Century Gothic"/>
                  <a:sym typeface="Century Gothic"/>
                </a:defRPr>
              </a:lvl1pPr>
            </a:lstStyle>
            <a:p>
              <a:r>
                <a:rPr lang="en-US" dirty="0" smtClean="0"/>
                <a:t>Wrap Up</a:t>
              </a:r>
              <a:endParaRPr dirty="0"/>
            </a:p>
          </p:txBody>
        </p:sp>
      </p:grpSp>
    </p:spTree>
    <p:extLst>
      <p:ext uri="{BB962C8B-B14F-4D97-AF65-F5344CB8AC3E}">
        <p14:creationId xmlns:p14="http://schemas.microsoft.com/office/powerpoint/2010/main" val="1363377440"/>
      </p:ext>
    </p:extLst>
  </p:cSld>
  <p:clrMapOvr>
    <a:masterClrMapping/>
  </p:clrMapOvr>
  <p:transition spd="med"/>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1" name="Round Diagonal Corner Rectangle 2"/>
          <p:cNvGrpSpPr/>
          <p:nvPr/>
        </p:nvGrpSpPr>
        <p:grpSpPr>
          <a:xfrm>
            <a:off x="588588" y="913295"/>
            <a:ext cx="9135983" cy="1510592"/>
            <a:chOff x="0" y="0"/>
            <a:chExt cx="9135981" cy="1510591"/>
          </a:xfrm>
        </p:grpSpPr>
        <p:sp>
          <p:nvSpPr>
            <p:cNvPr id="439" name="Shape"/>
            <p:cNvSpPr/>
            <p:nvPr/>
          </p:nvSpPr>
          <p:spPr>
            <a:xfrm>
              <a:off x="-1" y="-1"/>
              <a:ext cx="9135983" cy="1510593"/>
            </a:xfrm>
            <a:custGeom>
              <a:avLst/>
              <a:gdLst/>
              <a:ahLst/>
              <a:cxnLst>
                <a:cxn ang="0">
                  <a:pos x="wd2" y="hd2"/>
                </a:cxn>
                <a:cxn ang="5400000">
                  <a:pos x="wd2" y="hd2"/>
                </a:cxn>
                <a:cxn ang="10800000">
                  <a:pos x="wd2" y="hd2"/>
                </a:cxn>
                <a:cxn ang="16200000">
                  <a:pos x="wd2" y="hd2"/>
                </a:cxn>
              </a:cxnLst>
              <a:rect l="0" t="0" r="r" b="b"/>
              <a:pathLst>
                <a:path w="21600" h="21600" extrusionOk="0">
                  <a:moveTo>
                    <a:pt x="595" y="0"/>
                  </a:moveTo>
                  <a:lnTo>
                    <a:pt x="21600" y="0"/>
                  </a:lnTo>
                  <a:lnTo>
                    <a:pt x="21600" y="18000"/>
                  </a:lnTo>
                  <a:cubicBezTo>
                    <a:pt x="21600" y="19988"/>
                    <a:pt x="21333" y="21600"/>
                    <a:pt x="21005" y="21600"/>
                  </a:cubicBezTo>
                  <a:lnTo>
                    <a:pt x="0" y="21600"/>
                  </a:lnTo>
                  <a:lnTo>
                    <a:pt x="0" y="3600"/>
                  </a:lnTo>
                  <a:cubicBezTo>
                    <a:pt x="0" y="1612"/>
                    <a:pt x="267" y="0"/>
                    <a:pt x="595"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defRPr sz="2400">
                  <a:solidFill>
                    <a:srgbClr val="FFFFFF"/>
                  </a:solidFill>
                  <a:latin typeface="Century Gothic"/>
                  <a:ea typeface="Century Gothic"/>
                  <a:cs typeface="Century Gothic"/>
                  <a:sym typeface="Century Gothic"/>
                </a:defRPr>
              </a:pPr>
              <a:endParaRPr/>
            </a:p>
          </p:txBody>
        </p:sp>
        <p:sp>
          <p:nvSpPr>
            <p:cNvPr id="440" name="What is RAILS?"/>
            <p:cNvSpPr txBox="1"/>
            <p:nvPr/>
          </p:nvSpPr>
          <p:spPr>
            <a:xfrm>
              <a:off x="73740" y="525425"/>
              <a:ext cx="8988501" cy="4597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defRPr sz="2400">
                  <a:solidFill>
                    <a:srgbClr val="FFFFFF"/>
                  </a:solidFill>
                  <a:latin typeface="Century Gothic"/>
                  <a:ea typeface="Century Gothic"/>
                  <a:cs typeface="Century Gothic"/>
                  <a:sym typeface="Century Gothic"/>
                </a:defRPr>
              </a:lvl1pPr>
            </a:lstStyle>
            <a:p>
              <a:r>
                <a:rPr lang="en-AU" dirty="0" smtClean="0"/>
                <a:t>Refugee and Immigration Legal Service (</a:t>
              </a:r>
              <a:r>
                <a:rPr dirty="0" smtClean="0"/>
                <a:t>RAILS</a:t>
              </a:r>
              <a:r>
                <a:rPr lang="en-US" dirty="0" smtClean="0"/>
                <a:t>)</a:t>
              </a:r>
              <a:endParaRPr dirty="0"/>
            </a:p>
          </p:txBody>
        </p:sp>
      </p:grpSp>
      <p:sp>
        <p:nvSpPr>
          <p:cNvPr id="442" name="TextBox 3"/>
          <p:cNvSpPr txBox="1"/>
          <p:nvPr/>
        </p:nvSpPr>
        <p:spPr>
          <a:xfrm>
            <a:off x="588589" y="2757714"/>
            <a:ext cx="9957491" cy="341632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marL="285750" indent="-285750">
              <a:buSzPct val="100000"/>
              <a:buFont typeface="Arial"/>
              <a:buChar char="•"/>
              <a:defRPr>
                <a:latin typeface="Century Gothic"/>
                <a:ea typeface="Century Gothic"/>
                <a:cs typeface="Century Gothic"/>
                <a:sym typeface="Century Gothic"/>
              </a:defRPr>
            </a:pPr>
            <a:r>
              <a:rPr sz="2400" dirty="0"/>
              <a:t>Only Community Legal Centre in Queensland </a:t>
            </a:r>
            <a:r>
              <a:rPr sz="2400" dirty="0" err="1"/>
              <a:t>specialising</a:t>
            </a:r>
            <a:r>
              <a:rPr sz="2400" dirty="0"/>
              <a:t> in refugee/immigration law. </a:t>
            </a:r>
          </a:p>
          <a:p>
            <a:pPr marL="285750" indent="-285750">
              <a:buSzPct val="100000"/>
              <a:buFont typeface="Arial"/>
              <a:buChar char="•"/>
              <a:defRPr>
                <a:latin typeface="Century Gothic"/>
                <a:ea typeface="Century Gothic"/>
                <a:cs typeface="Century Gothic"/>
                <a:sym typeface="Century Gothic"/>
              </a:defRPr>
            </a:pPr>
            <a:r>
              <a:rPr sz="2400" dirty="0"/>
              <a:t>Casework priorities  — refugee protection, refugee family reunion, Family violence, </a:t>
            </a:r>
            <a:r>
              <a:rPr sz="2400" dirty="0" err="1"/>
              <a:t>Ministerials</a:t>
            </a:r>
            <a:endParaRPr sz="2400" dirty="0"/>
          </a:p>
          <a:p>
            <a:pPr marL="285750" indent="-285750">
              <a:buSzPct val="100000"/>
              <a:buFont typeface="Arial"/>
              <a:buChar char="•"/>
              <a:defRPr>
                <a:latin typeface="Century Gothic"/>
                <a:ea typeface="Century Gothic"/>
                <a:cs typeface="Century Gothic"/>
                <a:sym typeface="Century Gothic"/>
              </a:defRPr>
            </a:pPr>
            <a:r>
              <a:rPr sz="2400" dirty="0"/>
              <a:t>Phone Advice  - metro and regional</a:t>
            </a:r>
          </a:p>
          <a:p>
            <a:pPr marL="285750" indent="-285750">
              <a:buSzPct val="100000"/>
              <a:buFont typeface="Arial"/>
              <a:buChar char="•"/>
              <a:defRPr>
                <a:latin typeface="Century Gothic"/>
                <a:ea typeface="Century Gothic"/>
                <a:cs typeface="Century Gothic"/>
                <a:sym typeface="Century Gothic"/>
              </a:defRPr>
            </a:pPr>
            <a:r>
              <a:rPr sz="2400" dirty="0"/>
              <a:t>Evening advice service</a:t>
            </a:r>
          </a:p>
          <a:p>
            <a:pPr marL="285750" indent="-285750">
              <a:buSzPct val="100000"/>
              <a:buFont typeface="Arial"/>
              <a:buChar char="•"/>
              <a:defRPr>
                <a:latin typeface="Century Gothic"/>
                <a:ea typeface="Century Gothic"/>
                <a:cs typeface="Century Gothic"/>
                <a:sym typeface="Century Gothic"/>
              </a:defRPr>
            </a:pPr>
            <a:r>
              <a:rPr sz="2400" dirty="0"/>
              <a:t>Outreach clinics -  Logan, Inala, </a:t>
            </a:r>
            <a:r>
              <a:rPr sz="2400" dirty="0" err="1"/>
              <a:t>Wooloongabba</a:t>
            </a:r>
            <a:r>
              <a:rPr sz="2400" dirty="0"/>
              <a:t>  (MDA)</a:t>
            </a:r>
          </a:p>
          <a:p>
            <a:pPr marL="285750" indent="-285750">
              <a:buSzPct val="100000"/>
              <a:buFont typeface="Arial"/>
              <a:buChar char="•"/>
              <a:defRPr>
                <a:latin typeface="Century Gothic"/>
                <a:ea typeface="Century Gothic"/>
                <a:cs typeface="Century Gothic"/>
                <a:sym typeface="Century Gothic"/>
              </a:defRPr>
            </a:pPr>
            <a:r>
              <a:rPr sz="2400" dirty="0"/>
              <a:t>RAILS/Legal Aid  Family Law clinic</a:t>
            </a:r>
          </a:p>
          <a:p>
            <a:pPr marL="285750" indent="-285750">
              <a:buSzPct val="100000"/>
              <a:buFont typeface="Arial"/>
              <a:buChar char="•"/>
              <a:defRPr>
                <a:latin typeface="Century Gothic"/>
                <a:ea typeface="Century Gothic"/>
                <a:cs typeface="Century Gothic"/>
                <a:sym typeface="Century Gothic"/>
              </a:defRPr>
            </a:pPr>
            <a:r>
              <a:rPr lang="en-US" sz="2400" dirty="0" smtClean="0"/>
              <a:t>CPD and community e</a:t>
            </a:r>
            <a:r>
              <a:rPr sz="2400" dirty="0" smtClean="0"/>
              <a:t>ducation</a:t>
            </a:r>
            <a:r>
              <a:rPr lang="en-US" sz="2400" dirty="0" smtClean="0"/>
              <a:t> programs and </a:t>
            </a:r>
            <a:r>
              <a:rPr sz="2400" dirty="0" smtClean="0"/>
              <a:t>resources</a:t>
            </a:r>
            <a:endParaRPr sz="2400" dirty="0"/>
          </a:p>
        </p:txBody>
      </p:sp>
    </p:spTree>
    <p:extLst>
      <p:ext uri="{BB962C8B-B14F-4D97-AF65-F5344CB8AC3E}">
        <p14:creationId xmlns:p14="http://schemas.microsoft.com/office/powerpoint/2010/main" val="3919481582"/>
      </p:ext>
    </p:extLst>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ctrTitle"/>
          </p:nvPr>
        </p:nvSpPr>
        <p:spPr>
          <a:xfrm>
            <a:off x="1576779" y="1122362"/>
            <a:ext cx="9144001" cy="2387601"/>
          </a:xfrm>
          <a:prstGeom prst="rect">
            <a:avLst/>
          </a:prstGeom>
        </p:spPr>
        <p:txBody>
          <a:bodyPr/>
          <a:lstStyle/>
          <a:p>
            <a:r>
              <a:t/>
            </a:r>
            <a:br/>
            <a:endParaRPr/>
          </a:p>
        </p:txBody>
      </p:sp>
      <p:pic>
        <p:nvPicPr>
          <p:cNvPr id="113" name="Picture 3" descr="Picture 3"/>
          <p:cNvPicPr>
            <a:picLocks noChangeAspect="1"/>
          </p:cNvPicPr>
          <p:nvPr/>
        </p:nvPicPr>
        <p:blipFill>
          <a:blip r:embed="rId2">
            <a:extLst/>
          </a:blip>
          <a:stretch>
            <a:fillRect/>
          </a:stretch>
        </p:blipFill>
        <p:spPr>
          <a:xfrm>
            <a:off x="958228" y="932006"/>
            <a:ext cx="5486401" cy="1993394"/>
          </a:xfrm>
          <a:prstGeom prst="rect">
            <a:avLst/>
          </a:prstGeom>
          <a:ln w="12700">
            <a:miter lim="400000"/>
          </a:ln>
        </p:spPr>
      </p:pic>
      <p:sp>
        <p:nvSpPr>
          <p:cNvPr id="114" name="Robert Lachowicz…"/>
          <p:cNvSpPr txBox="1"/>
          <p:nvPr/>
        </p:nvSpPr>
        <p:spPr>
          <a:xfrm>
            <a:off x="1254882" y="3262629"/>
            <a:ext cx="1973460" cy="6248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r>
              <a:rPr dirty="0"/>
              <a:t>Robert Lachowicz</a:t>
            </a:r>
          </a:p>
          <a:p>
            <a:r>
              <a:rPr dirty="0"/>
              <a:t>Education Officer</a:t>
            </a:r>
          </a:p>
        </p:txBody>
      </p:sp>
      <p:sp>
        <p:nvSpPr>
          <p:cNvPr id="115" name="CLCQ Webinar 21 August 2018…"/>
          <p:cNvSpPr txBox="1"/>
          <p:nvPr/>
        </p:nvSpPr>
        <p:spPr>
          <a:xfrm>
            <a:off x="5102982" y="5167629"/>
            <a:ext cx="6531954" cy="1488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a:defRPr sz="2200"/>
            </a:pPr>
            <a:r>
              <a:rPr dirty="0"/>
              <a:t>CLCQ Webinar 21 August 2018</a:t>
            </a:r>
          </a:p>
          <a:p>
            <a:endParaRPr dirty="0"/>
          </a:p>
          <a:p>
            <a:r>
              <a:rPr dirty="0"/>
              <a:t>This is </a:t>
            </a:r>
            <a:r>
              <a:rPr dirty="0" err="1"/>
              <a:t>summarised</a:t>
            </a:r>
            <a:r>
              <a:rPr dirty="0"/>
              <a:t> legal information, not legal advice. </a:t>
            </a:r>
          </a:p>
          <a:p>
            <a:r>
              <a:rPr dirty="0"/>
              <a:t>Law changes often. Consult the latest legislation and get </a:t>
            </a:r>
          </a:p>
          <a:p>
            <a:r>
              <a:rPr dirty="0"/>
              <a:t>Advice form a competent legal practitioner or migration agent</a:t>
            </a:r>
          </a:p>
        </p:txBody>
      </p:sp>
      <p:grpSp>
        <p:nvGrpSpPr>
          <p:cNvPr id="118" name="Round Diagonal Corner Rectangle 3"/>
          <p:cNvGrpSpPr/>
          <p:nvPr/>
        </p:nvGrpSpPr>
        <p:grpSpPr>
          <a:xfrm>
            <a:off x="4186182" y="3262629"/>
            <a:ext cx="7681119" cy="1681882"/>
            <a:chOff x="0" y="-1938"/>
            <a:chExt cx="7681118" cy="1681881"/>
          </a:xfrm>
        </p:grpSpPr>
        <p:sp>
          <p:nvSpPr>
            <p:cNvPr id="116" name="Shape"/>
            <p:cNvSpPr/>
            <p:nvPr/>
          </p:nvSpPr>
          <p:spPr>
            <a:xfrm>
              <a:off x="0" y="0"/>
              <a:ext cx="7681119" cy="1513691"/>
            </a:xfrm>
            <a:custGeom>
              <a:avLst/>
              <a:gdLst/>
              <a:ahLst/>
              <a:cxnLst>
                <a:cxn ang="0">
                  <a:pos x="wd2" y="hd2"/>
                </a:cxn>
                <a:cxn ang="5400000">
                  <a:pos x="wd2" y="hd2"/>
                </a:cxn>
                <a:cxn ang="10800000">
                  <a:pos x="wd2" y="hd2"/>
                </a:cxn>
                <a:cxn ang="16200000">
                  <a:pos x="wd2" y="hd2"/>
                </a:cxn>
              </a:cxnLst>
              <a:rect l="0" t="0" r="r" b="b"/>
              <a:pathLst>
                <a:path w="21600" h="21600" extrusionOk="0">
                  <a:moveTo>
                    <a:pt x="452" y="0"/>
                  </a:moveTo>
                  <a:lnTo>
                    <a:pt x="21600" y="0"/>
                  </a:lnTo>
                  <a:lnTo>
                    <a:pt x="21600" y="18000"/>
                  </a:lnTo>
                  <a:cubicBezTo>
                    <a:pt x="21600" y="19988"/>
                    <a:pt x="21398" y="21600"/>
                    <a:pt x="21148" y="21600"/>
                  </a:cubicBezTo>
                  <a:lnTo>
                    <a:pt x="0" y="21600"/>
                  </a:lnTo>
                  <a:lnTo>
                    <a:pt x="0" y="3600"/>
                  </a:lnTo>
                  <a:cubicBezTo>
                    <a:pt x="0" y="1612"/>
                    <a:pt x="202" y="0"/>
                    <a:pt x="452"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117" name="Changes to Regulation…"/>
            <p:cNvSpPr txBox="1"/>
            <p:nvPr/>
          </p:nvSpPr>
          <p:spPr>
            <a:xfrm>
              <a:off x="47054" y="-1939"/>
              <a:ext cx="7411818" cy="168188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p>
              <a:pPr algn="ctr">
                <a:defRPr sz="3200">
                  <a:solidFill>
                    <a:srgbClr val="FFFFFF"/>
                  </a:solidFill>
                  <a:latin typeface="Century Gothic"/>
                  <a:ea typeface="Century Gothic"/>
                  <a:cs typeface="Century Gothic"/>
                  <a:sym typeface="Century Gothic"/>
                </a:defRPr>
              </a:pPr>
              <a:r>
                <a:rPr lang="en-US" dirty="0" smtClean="0"/>
                <a:t>Thank You</a:t>
              </a:r>
              <a:endParaRPr dirty="0"/>
            </a:p>
          </p:txBody>
        </p:sp>
      </p:grpSp>
      <p:sp>
        <p:nvSpPr>
          <p:cNvPr id="9" name="Robert Lachowicz…"/>
          <p:cNvSpPr txBox="1"/>
          <p:nvPr/>
        </p:nvSpPr>
        <p:spPr>
          <a:xfrm>
            <a:off x="3500574" y="2453870"/>
            <a:ext cx="2298063" cy="4616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r>
              <a:rPr lang="en-US" sz="2400" b="1" dirty="0" smtClean="0"/>
              <a:t>www.rails.org.au</a:t>
            </a:r>
            <a:endParaRPr sz="2400" b="1" dirty="0"/>
          </a:p>
        </p:txBody>
      </p:sp>
    </p:spTree>
    <p:extLst>
      <p:ext uri="{BB962C8B-B14F-4D97-AF65-F5344CB8AC3E}">
        <p14:creationId xmlns:p14="http://schemas.microsoft.com/office/powerpoint/2010/main" val="3036390944"/>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ectangle 3"/>
          <p:cNvSpPr txBox="1">
            <a:spLocks noGrp="1"/>
          </p:cNvSpPr>
          <p:nvPr>
            <p:ph type="body" idx="1"/>
          </p:nvPr>
        </p:nvSpPr>
        <p:spPr>
          <a:xfrm>
            <a:off x="328759" y="1439621"/>
            <a:ext cx="11649881" cy="5228738"/>
          </a:xfrm>
          <a:prstGeom prst="rect">
            <a:avLst/>
          </a:prstGeom>
        </p:spPr>
        <p:txBody>
          <a:bodyPr>
            <a:noAutofit/>
          </a:bodyPr>
          <a:lstStyle/>
          <a:p>
            <a:pPr marL="219455" indent="-219455" defTabSz="877823">
              <a:lnSpc>
                <a:spcPct val="72000"/>
              </a:lnSpc>
              <a:spcBef>
                <a:spcPts val="900"/>
              </a:spcBef>
              <a:defRPr sz="2304">
                <a:latin typeface="Century Gothic"/>
                <a:ea typeface="Century Gothic"/>
                <a:cs typeface="Century Gothic"/>
                <a:sym typeface="Century Gothic"/>
              </a:defRPr>
            </a:pPr>
            <a:r>
              <a:rPr sz="2400" dirty="0"/>
              <a:t>Australian citizen, permanent resident or NZ </a:t>
            </a:r>
            <a:r>
              <a:rPr lang="en-US" sz="2400" dirty="0" smtClean="0"/>
              <a:t>citizen on </a:t>
            </a:r>
            <a:r>
              <a:rPr sz="2400" dirty="0" smtClean="0"/>
              <a:t>special </a:t>
            </a:r>
            <a:r>
              <a:rPr lang="en-US" sz="2400" dirty="0" smtClean="0"/>
              <a:t>category </a:t>
            </a:r>
            <a:r>
              <a:rPr sz="2400" dirty="0" smtClean="0"/>
              <a:t>visa</a:t>
            </a:r>
            <a:endParaRPr sz="2400" dirty="0"/>
          </a:p>
          <a:p>
            <a:pPr marL="0" indent="0" defTabSz="877823">
              <a:lnSpc>
                <a:spcPct val="72000"/>
              </a:lnSpc>
              <a:spcBef>
                <a:spcPts val="900"/>
              </a:spcBef>
              <a:buSzTx/>
              <a:buNone/>
              <a:defRPr sz="2304">
                <a:latin typeface="Century Gothic"/>
                <a:ea typeface="Century Gothic"/>
                <a:cs typeface="Century Gothic"/>
                <a:sym typeface="Century Gothic"/>
              </a:defRPr>
            </a:pPr>
            <a:endParaRPr sz="2400" dirty="0"/>
          </a:p>
          <a:p>
            <a:pPr marL="219455" indent="-219455" defTabSz="877823">
              <a:lnSpc>
                <a:spcPct val="72000"/>
              </a:lnSpc>
              <a:spcBef>
                <a:spcPts val="900"/>
              </a:spcBef>
              <a:defRPr sz="2304">
                <a:latin typeface="Century Gothic"/>
                <a:ea typeface="Century Gothic"/>
                <a:cs typeface="Century Gothic"/>
                <a:sym typeface="Century Gothic"/>
              </a:defRPr>
            </a:pPr>
            <a:r>
              <a:rPr sz="2400" dirty="0"/>
              <a:t>Over 18, Proficient in English</a:t>
            </a:r>
          </a:p>
          <a:p>
            <a:pPr marL="219455" indent="-219455" defTabSz="877823">
              <a:lnSpc>
                <a:spcPct val="72000"/>
              </a:lnSpc>
              <a:spcBef>
                <a:spcPts val="900"/>
              </a:spcBef>
              <a:defRPr sz="2304">
                <a:latin typeface="Century Gothic"/>
                <a:ea typeface="Century Gothic"/>
                <a:cs typeface="Century Gothic"/>
                <a:sym typeface="Century Gothic"/>
              </a:defRPr>
            </a:pPr>
            <a:endParaRPr sz="2400" dirty="0"/>
          </a:p>
          <a:p>
            <a:pPr marL="219455" indent="-219455" defTabSz="877823">
              <a:lnSpc>
                <a:spcPct val="72000"/>
              </a:lnSpc>
              <a:spcBef>
                <a:spcPts val="900"/>
              </a:spcBef>
              <a:defRPr sz="2304">
                <a:latin typeface="Century Gothic"/>
                <a:ea typeface="Century Gothic"/>
                <a:cs typeface="Century Gothic"/>
                <a:sym typeface="Century Gothic"/>
              </a:defRPr>
            </a:pPr>
            <a:r>
              <a:rPr sz="2400" dirty="0"/>
              <a:t>Knowledge</a:t>
            </a:r>
          </a:p>
          <a:p>
            <a:pPr marL="658368" lvl="1" indent="-219455" defTabSz="877823">
              <a:lnSpc>
                <a:spcPct val="100000"/>
              </a:lnSpc>
              <a:spcBef>
                <a:spcPts val="900"/>
              </a:spcBef>
              <a:defRPr sz="2304">
                <a:latin typeface="Century Gothic"/>
                <a:ea typeface="Century Gothic"/>
                <a:cs typeface="Century Gothic"/>
                <a:sym typeface="Century Gothic"/>
              </a:defRPr>
            </a:pPr>
            <a:r>
              <a:rPr sz="2400" dirty="0"/>
              <a:t>12 month Graduate Diploma in Australian Migration Law and Practice plus pass Capstone assessment course (from 1 January 2018); </a:t>
            </a:r>
          </a:p>
          <a:p>
            <a:pPr marL="658368" lvl="1" indent="-219455" defTabSz="877823">
              <a:lnSpc>
                <a:spcPct val="72000"/>
              </a:lnSpc>
              <a:spcBef>
                <a:spcPts val="900"/>
              </a:spcBef>
              <a:defRPr sz="2304">
                <a:latin typeface="Century Gothic"/>
                <a:ea typeface="Century Gothic"/>
                <a:cs typeface="Century Gothic"/>
                <a:sym typeface="Century Gothic"/>
              </a:defRPr>
            </a:pPr>
            <a:r>
              <a:rPr sz="2400" u="sng" dirty="0"/>
              <a:t>o</a:t>
            </a:r>
            <a:r>
              <a:rPr sz="2400" dirty="0"/>
              <a:t>r a current legal practising certificate</a:t>
            </a:r>
          </a:p>
          <a:p>
            <a:pPr marL="219455" indent="-219455" defTabSz="877823">
              <a:lnSpc>
                <a:spcPct val="72000"/>
              </a:lnSpc>
              <a:spcBef>
                <a:spcPts val="900"/>
              </a:spcBef>
              <a:defRPr sz="2304">
                <a:latin typeface="Century Gothic"/>
                <a:ea typeface="Century Gothic"/>
                <a:cs typeface="Century Gothic"/>
                <a:sym typeface="Century Gothic"/>
              </a:defRPr>
            </a:pPr>
            <a:endParaRPr sz="2400" dirty="0"/>
          </a:p>
          <a:p>
            <a:pPr marL="219455" indent="-219455" defTabSz="877823">
              <a:lnSpc>
                <a:spcPct val="72000"/>
              </a:lnSpc>
              <a:spcBef>
                <a:spcPts val="900"/>
              </a:spcBef>
              <a:defRPr sz="2304">
                <a:latin typeface="Century Gothic"/>
                <a:ea typeface="Century Gothic"/>
                <a:cs typeface="Century Gothic"/>
                <a:sym typeface="Century Gothic"/>
              </a:defRPr>
            </a:pPr>
            <a:r>
              <a:rPr sz="2400" dirty="0"/>
              <a:t>Person of Integrity</a:t>
            </a:r>
          </a:p>
          <a:p>
            <a:pPr marL="219455" indent="-219455" defTabSz="877823">
              <a:lnSpc>
                <a:spcPct val="72000"/>
              </a:lnSpc>
              <a:spcBef>
                <a:spcPts val="900"/>
              </a:spcBef>
              <a:defRPr sz="2304">
                <a:latin typeface="Century Gothic"/>
                <a:ea typeface="Century Gothic"/>
                <a:cs typeface="Century Gothic"/>
                <a:sym typeface="Century Gothic"/>
              </a:defRPr>
            </a:pPr>
            <a:endParaRPr sz="2400" dirty="0"/>
          </a:p>
          <a:p>
            <a:pPr marL="219455" indent="-219455" defTabSz="877823">
              <a:lnSpc>
                <a:spcPct val="72000"/>
              </a:lnSpc>
              <a:spcBef>
                <a:spcPts val="900"/>
              </a:spcBef>
              <a:defRPr sz="2304">
                <a:latin typeface="Century Gothic"/>
                <a:ea typeface="Century Gothic"/>
                <a:cs typeface="Century Gothic"/>
                <a:sym typeface="Century Gothic"/>
              </a:defRPr>
            </a:pPr>
            <a:r>
              <a:rPr sz="2400" dirty="0"/>
              <a:t>PI Insurance</a:t>
            </a:r>
          </a:p>
          <a:p>
            <a:pPr marL="219455" indent="-219455" defTabSz="877823">
              <a:lnSpc>
                <a:spcPct val="72000"/>
              </a:lnSpc>
              <a:spcBef>
                <a:spcPts val="900"/>
              </a:spcBef>
              <a:defRPr sz="2304">
                <a:latin typeface="Century Gothic"/>
                <a:ea typeface="Century Gothic"/>
                <a:cs typeface="Century Gothic"/>
                <a:sym typeface="Century Gothic"/>
              </a:defRPr>
            </a:pPr>
            <a:endParaRPr sz="2400" dirty="0"/>
          </a:p>
          <a:p>
            <a:pPr marL="219455" indent="-219455" defTabSz="877823">
              <a:lnSpc>
                <a:spcPct val="72000"/>
              </a:lnSpc>
              <a:spcBef>
                <a:spcPts val="900"/>
              </a:spcBef>
              <a:defRPr sz="2304">
                <a:latin typeface="Century Gothic"/>
                <a:ea typeface="Century Gothic"/>
                <a:cs typeface="Century Gothic"/>
                <a:sym typeface="Century Gothic"/>
              </a:defRPr>
            </a:pPr>
            <a:r>
              <a:rPr sz="2400" dirty="0"/>
              <a:t>CPDs</a:t>
            </a:r>
          </a:p>
        </p:txBody>
      </p:sp>
      <p:grpSp>
        <p:nvGrpSpPr>
          <p:cNvPr id="142" name="Round Diagonal Corner Rectangle 3"/>
          <p:cNvGrpSpPr/>
          <p:nvPr/>
        </p:nvGrpSpPr>
        <p:grpSpPr>
          <a:xfrm>
            <a:off x="1360251" y="272340"/>
            <a:ext cx="7191983" cy="952601"/>
            <a:chOff x="0" y="0"/>
            <a:chExt cx="7191981" cy="952599"/>
          </a:xfrm>
        </p:grpSpPr>
        <p:sp>
          <p:nvSpPr>
            <p:cNvPr id="140" name="Shape"/>
            <p:cNvSpPr/>
            <p:nvPr/>
          </p:nvSpPr>
          <p:spPr>
            <a:xfrm>
              <a:off x="0" y="0"/>
              <a:ext cx="7191982" cy="952600"/>
            </a:xfrm>
            <a:custGeom>
              <a:avLst/>
              <a:gdLst/>
              <a:ahLst/>
              <a:cxnLst>
                <a:cxn ang="0">
                  <a:pos x="wd2" y="hd2"/>
                </a:cxn>
                <a:cxn ang="5400000">
                  <a:pos x="wd2" y="hd2"/>
                </a:cxn>
                <a:cxn ang="10800000">
                  <a:pos x="wd2" y="hd2"/>
                </a:cxn>
                <a:cxn ang="16200000">
                  <a:pos x="wd2" y="hd2"/>
                </a:cxn>
              </a:cxnLst>
              <a:rect l="0" t="0" r="r" b="b"/>
              <a:pathLst>
                <a:path w="21600" h="21600" extrusionOk="0">
                  <a:moveTo>
                    <a:pt x="477" y="0"/>
                  </a:moveTo>
                  <a:lnTo>
                    <a:pt x="21600" y="0"/>
                  </a:lnTo>
                  <a:lnTo>
                    <a:pt x="21600" y="18000"/>
                  </a:lnTo>
                  <a:cubicBezTo>
                    <a:pt x="21600" y="19988"/>
                    <a:pt x="21387" y="21600"/>
                    <a:pt x="21123" y="21600"/>
                  </a:cubicBezTo>
                  <a:lnTo>
                    <a:pt x="0" y="21600"/>
                  </a:lnTo>
                  <a:lnTo>
                    <a:pt x="0" y="3600"/>
                  </a:lnTo>
                  <a:cubicBezTo>
                    <a:pt x="0" y="1612"/>
                    <a:pt x="213" y="0"/>
                    <a:pt x="477"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141" name="Current  - Migration Agent registration"/>
            <p:cNvSpPr txBox="1"/>
            <p:nvPr/>
          </p:nvSpPr>
          <p:spPr>
            <a:xfrm>
              <a:off x="46501" y="214679"/>
              <a:ext cx="7098980" cy="5232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2800">
                  <a:solidFill>
                    <a:srgbClr val="FFFFFF"/>
                  </a:solidFill>
                  <a:latin typeface="Century Gothic"/>
                  <a:ea typeface="Century Gothic"/>
                  <a:cs typeface="Century Gothic"/>
                  <a:sym typeface="Century Gothic"/>
                </a:defRPr>
              </a:lvl1pPr>
            </a:lstStyle>
            <a:p>
              <a:r>
                <a:t>Current  - Migration Agent registration </a:t>
              </a:r>
            </a:p>
          </p:txBody>
        </p:sp>
      </p:gr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Rectangle 3"/>
          <p:cNvSpPr txBox="1">
            <a:spLocks noGrp="1"/>
          </p:cNvSpPr>
          <p:nvPr>
            <p:ph type="body" idx="1"/>
          </p:nvPr>
        </p:nvSpPr>
        <p:spPr>
          <a:xfrm>
            <a:off x="437744" y="1558978"/>
            <a:ext cx="11584368" cy="5114196"/>
          </a:xfrm>
          <a:prstGeom prst="rect">
            <a:avLst/>
          </a:prstGeom>
        </p:spPr>
        <p:txBody>
          <a:bodyPr>
            <a:normAutofit lnSpcReduction="10000"/>
          </a:bodyPr>
          <a:lstStyle/>
          <a:p>
            <a:pPr marL="201168" indent="-201168" defTabSz="804672">
              <a:lnSpc>
                <a:spcPct val="100000"/>
              </a:lnSpc>
              <a:spcBef>
                <a:spcPts val="800"/>
              </a:spcBef>
              <a:defRPr sz="2112">
                <a:latin typeface="Century Gothic"/>
                <a:ea typeface="Century Gothic"/>
                <a:cs typeface="Century Gothic"/>
                <a:sym typeface="Century Gothic"/>
              </a:defRPr>
            </a:pPr>
            <a:r>
              <a:rPr dirty="0"/>
              <a:t>s.280 Migration Act    </a:t>
            </a:r>
          </a:p>
          <a:p>
            <a:pPr marL="0" lvl="1" indent="402336" defTabSz="804672">
              <a:lnSpc>
                <a:spcPct val="100000"/>
              </a:lnSpc>
              <a:spcBef>
                <a:spcPts val="400"/>
              </a:spcBef>
              <a:buSzTx/>
              <a:buNone/>
              <a:defRPr sz="2112">
                <a:latin typeface="Century Gothic"/>
                <a:ea typeface="Century Gothic"/>
                <a:cs typeface="Century Gothic"/>
                <a:sym typeface="Century Gothic"/>
              </a:defRPr>
            </a:pPr>
            <a:r>
              <a:rPr dirty="0"/>
              <a:t>(1)  Subject to this section, </a:t>
            </a:r>
            <a:r>
              <a:rPr b="1" dirty="0"/>
              <a:t>a person who is not a registered migration agent must not give immigration assistance.</a:t>
            </a:r>
          </a:p>
          <a:p>
            <a:pPr marL="0" lvl="1" indent="402336" defTabSz="804672">
              <a:lnSpc>
                <a:spcPct val="100000"/>
              </a:lnSpc>
              <a:spcBef>
                <a:spcPts val="400"/>
              </a:spcBef>
              <a:buSzTx/>
              <a:buNone/>
              <a:defRPr sz="2112">
                <a:latin typeface="Century Gothic"/>
                <a:ea typeface="Century Gothic"/>
                <a:cs typeface="Century Gothic"/>
                <a:sym typeface="Century Gothic"/>
              </a:defRPr>
            </a:pPr>
            <a:r>
              <a:rPr dirty="0"/>
              <a:t>Penalty:  60 penalty units…. (10 years prison if non-RMA charges fees - s.281)</a:t>
            </a:r>
          </a:p>
          <a:p>
            <a:pPr marL="0" lvl="1" indent="402336" defTabSz="804672">
              <a:lnSpc>
                <a:spcPct val="100000"/>
              </a:lnSpc>
              <a:spcBef>
                <a:spcPts val="400"/>
              </a:spcBef>
              <a:buSzTx/>
              <a:buNone/>
              <a:defRPr sz="2112">
                <a:latin typeface="Century Gothic"/>
                <a:ea typeface="Century Gothic"/>
                <a:cs typeface="Century Gothic"/>
                <a:sym typeface="Century Gothic"/>
              </a:defRPr>
            </a:pPr>
            <a:r>
              <a:rPr dirty="0"/>
              <a:t>(3)  This section </a:t>
            </a:r>
            <a:r>
              <a:rPr b="1" dirty="0"/>
              <a:t>does not prohibit a lawyer from giving immigration legal assistance</a:t>
            </a:r>
            <a:r>
              <a:rPr dirty="0"/>
              <a:t>.</a:t>
            </a:r>
          </a:p>
          <a:p>
            <a:pPr marL="0" indent="0" defTabSz="804672">
              <a:lnSpc>
                <a:spcPct val="100000"/>
              </a:lnSpc>
              <a:spcBef>
                <a:spcPts val="800"/>
              </a:spcBef>
              <a:buSzTx/>
              <a:buNone/>
              <a:defRPr sz="2112">
                <a:latin typeface="Century Gothic"/>
                <a:ea typeface="Century Gothic"/>
                <a:cs typeface="Century Gothic"/>
                <a:sym typeface="Century Gothic"/>
              </a:defRPr>
            </a:pPr>
            <a:endParaRPr dirty="0"/>
          </a:p>
          <a:p>
            <a:pPr marL="201168" indent="-201168" defTabSz="804672">
              <a:lnSpc>
                <a:spcPct val="100000"/>
              </a:lnSpc>
              <a:spcBef>
                <a:spcPts val="800"/>
              </a:spcBef>
              <a:defRPr sz="2112">
                <a:latin typeface="Century Gothic"/>
                <a:ea typeface="Century Gothic"/>
                <a:cs typeface="Century Gothic"/>
                <a:sym typeface="Century Gothic"/>
              </a:defRPr>
            </a:pPr>
            <a:r>
              <a:rPr dirty="0"/>
              <a:t>A person gives ‘</a:t>
            </a:r>
            <a:r>
              <a:rPr b="1" i="1" dirty="0"/>
              <a:t>immigration assistance’ </a:t>
            </a:r>
            <a:r>
              <a:rPr dirty="0"/>
              <a:t>if the person uses knowledge or experience in migration procedure to assist a visa or cancellation review </a:t>
            </a:r>
            <a:r>
              <a:rPr dirty="0" smtClean="0"/>
              <a:t>applica</a:t>
            </a:r>
            <a:r>
              <a:rPr lang="en-US" dirty="0" smtClean="0"/>
              <a:t>nt or a sponsor, with an application or a merits review application </a:t>
            </a:r>
            <a:r>
              <a:rPr dirty="0" smtClean="0"/>
              <a:t>or </a:t>
            </a:r>
            <a:r>
              <a:rPr dirty="0"/>
              <a:t>court </a:t>
            </a:r>
            <a:r>
              <a:rPr dirty="0" smtClean="0"/>
              <a:t>proceedings</a:t>
            </a:r>
            <a:r>
              <a:rPr lang="en-US" dirty="0" smtClean="0"/>
              <a:t> or in a Ministerial request </a:t>
            </a:r>
            <a:r>
              <a:rPr dirty="0" smtClean="0"/>
              <a:t>[s.276</a:t>
            </a:r>
            <a:r>
              <a:rPr lang="en-US" dirty="0" smtClean="0"/>
              <a:t> (1) (2) (2A)</a:t>
            </a:r>
            <a:r>
              <a:rPr dirty="0" smtClean="0"/>
              <a:t>]</a:t>
            </a:r>
            <a:endParaRPr dirty="0"/>
          </a:p>
          <a:p>
            <a:pPr marL="201168" indent="-201168" defTabSz="804672">
              <a:lnSpc>
                <a:spcPct val="100000"/>
              </a:lnSpc>
              <a:spcBef>
                <a:spcPts val="800"/>
              </a:spcBef>
              <a:defRPr sz="2112">
                <a:latin typeface="Century Gothic"/>
                <a:ea typeface="Century Gothic"/>
                <a:cs typeface="Century Gothic"/>
                <a:sym typeface="Century Gothic"/>
              </a:defRPr>
            </a:pPr>
            <a:endParaRPr dirty="0"/>
          </a:p>
          <a:p>
            <a:pPr marL="201168" indent="-201168" defTabSz="804672">
              <a:lnSpc>
                <a:spcPct val="100000"/>
              </a:lnSpc>
              <a:spcBef>
                <a:spcPts val="800"/>
              </a:spcBef>
              <a:defRPr sz="2112" b="1">
                <a:latin typeface="Century Gothic"/>
                <a:ea typeface="Century Gothic"/>
                <a:cs typeface="Century Gothic"/>
                <a:sym typeface="Century Gothic"/>
              </a:defRPr>
            </a:pPr>
            <a:r>
              <a:rPr dirty="0"/>
              <a:t>Lawyers can give ‘immigration legal assistance’ </a:t>
            </a:r>
            <a:r>
              <a:rPr b="0" dirty="0"/>
              <a:t>without being registered  i.e. can give advice to a visa applicant or cancellation review applicant re court proceedings,  or  where it’s not advice about preparing a visa or review application [s.277] </a:t>
            </a:r>
          </a:p>
        </p:txBody>
      </p:sp>
      <p:grpSp>
        <p:nvGrpSpPr>
          <p:cNvPr id="147" name="Round Diagonal Corner Rectangle 4"/>
          <p:cNvGrpSpPr/>
          <p:nvPr/>
        </p:nvGrpSpPr>
        <p:grpSpPr>
          <a:xfrm>
            <a:off x="1381352" y="177122"/>
            <a:ext cx="9429295" cy="1028612"/>
            <a:chOff x="-59342" y="-1313"/>
            <a:chExt cx="9429293" cy="1028611"/>
          </a:xfrm>
        </p:grpSpPr>
        <p:sp>
          <p:nvSpPr>
            <p:cNvPr id="145" name="Shape"/>
            <p:cNvSpPr/>
            <p:nvPr/>
          </p:nvSpPr>
          <p:spPr>
            <a:xfrm>
              <a:off x="0" y="0"/>
              <a:ext cx="9369952" cy="1025984"/>
            </a:xfrm>
            <a:custGeom>
              <a:avLst/>
              <a:gdLst/>
              <a:ahLst/>
              <a:cxnLst>
                <a:cxn ang="0">
                  <a:pos x="wd2" y="hd2"/>
                </a:cxn>
                <a:cxn ang="5400000">
                  <a:pos x="wd2" y="hd2"/>
                </a:cxn>
                <a:cxn ang="10800000">
                  <a:pos x="wd2" y="hd2"/>
                </a:cxn>
                <a:cxn ang="16200000">
                  <a:pos x="wd2" y="hd2"/>
                </a:cxn>
              </a:cxnLst>
              <a:rect l="0" t="0" r="r" b="b"/>
              <a:pathLst>
                <a:path w="21600" h="21600" extrusionOk="0">
                  <a:moveTo>
                    <a:pt x="394" y="0"/>
                  </a:moveTo>
                  <a:lnTo>
                    <a:pt x="21600" y="0"/>
                  </a:lnTo>
                  <a:lnTo>
                    <a:pt x="21600" y="18000"/>
                  </a:lnTo>
                  <a:cubicBezTo>
                    <a:pt x="21600" y="19988"/>
                    <a:pt x="21424" y="21600"/>
                    <a:pt x="21206" y="21600"/>
                  </a:cubicBezTo>
                  <a:lnTo>
                    <a:pt x="0" y="21600"/>
                  </a:lnTo>
                  <a:lnTo>
                    <a:pt x="0" y="3600"/>
                  </a:lnTo>
                  <a:cubicBezTo>
                    <a:pt x="0" y="1612"/>
                    <a:pt x="176" y="0"/>
                    <a:pt x="394"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146" name="Current  - Who can give immigration legal services?"/>
            <p:cNvSpPr txBox="1"/>
            <p:nvPr/>
          </p:nvSpPr>
          <p:spPr>
            <a:xfrm>
              <a:off x="-59343" y="-1314"/>
              <a:ext cx="9269785" cy="10286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lvl1pPr algn="ctr">
                <a:defRPr sz="2800">
                  <a:solidFill>
                    <a:srgbClr val="FFFFFF"/>
                  </a:solidFill>
                  <a:latin typeface="Century Gothic"/>
                  <a:ea typeface="Century Gothic"/>
                  <a:cs typeface="Century Gothic"/>
                  <a:sym typeface="Century Gothic"/>
                </a:defRPr>
              </a:lvl1pPr>
            </a:lstStyle>
            <a:p>
              <a:r>
                <a:t>Current  - Who can give immigration legal services? </a:t>
              </a:r>
            </a:p>
          </p:txBody>
        </p:sp>
      </p:gr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8712" y="2241394"/>
            <a:ext cx="11251420" cy="3679903"/>
          </a:xfrm>
        </p:spPr>
        <p:txBody>
          <a:bodyPr>
            <a:noAutofit/>
          </a:bodyPr>
          <a:lstStyle/>
          <a:p>
            <a:pPr marL="457200" lvl="1" indent="0">
              <a:buNone/>
              <a:defRPr/>
            </a:pPr>
            <a:r>
              <a:rPr lang="en-US" sz="2400" dirty="0" smtClean="0">
                <a:latin typeface="Century Gothic" panose="020B0502020202020204" pitchFamily="34" charset="0"/>
              </a:rPr>
              <a:t>‘Administrative assistance’ </a:t>
            </a:r>
            <a:r>
              <a:rPr lang="en-US" sz="2400" dirty="0">
                <a:latin typeface="Century Gothic" panose="020B0502020202020204" pitchFamily="34" charset="0"/>
              </a:rPr>
              <a:t>can be provided without being a registered Migration </a:t>
            </a:r>
            <a:r>
              <a:rPr lang="en-US" sz="2400" dirty="0" smtClean="0">
                <a:latin typeface="Century Gothic" panose="020B0502020202020204" pitchFamily="34" charset="0"/>
              </a:rPr>
              <a:t>Agent (s.276). This includes: </a:t>
            </a:r>
          </a:p>
          <a:p>
            <a:pPr marL="457200" lvl="1" indent="0">
              <a:buNone/>
              <a:defRPr/>
            </a:pPr>
            <a:endParaRPr lang="en-US" sz="2400" dirty="0" smtClean="0">
              <a:latin typeface="Century Gothic" panose="020B0502020202020204" pitchFamily="34" charset="0"/>
            </a:endParaRPr>
          </a:p>
          <a:p>
            <a:pPr lvl="1">
              <a:defRPr/>
            </a:pPr>
            <a:r>
              <a:rPr lang="en-AU" sz="2400" dirty="0" smtClean="0">
                <a:latin typeface="Century Gothic" panose="020B0502020202020204" pitchFamily="34" charset="0"/>
              </a:rPr>
              <a:t>clerical </a:t>
            </a:r>
            <a:r>
              <a:rPr lang="en-AU" sz="2400" dirty="0">
                <a:latin typeface="Century Gothic" panose="020B0502020202020204" pitchFamily="34" charset="0"/>
              </a:rPr>
              <a:t>work in the preparation of an application or other document;</a:t>
            </a:r>
          </a:p>
          <a:p>
            <a:pPr lvl="1">
              <a:defRPr/>
            </a:pPr>
            <a:r>
              <a:rPr lang="en-AU" sz="2400" dirty="0">
                <a:latin typeface="Century Gothic" panose="020B0502020202020204" pitchFamily="34" charset="0"/>
              </a:rPr>
              <a:t>translation or interpreting services to help prepare an application or other document;</a:t>
            </a:r>
          </a:p>
          <a:p>
            <a:pPr lvl="1">
              <a:defRPr/>
            </a:pPr>
            <a:r>
              <a:rPr lang="en-AU" sz="2400" dirty="0">
                <a:latin typeface="Century Gothic" panose="020B0502020202020204" pitchFamily="34" charset="0"/>
              </a:rPr>
              <a:t>advising someone they must apply for a visa;</a:t>
            </a:r>
          </a:p>
          <a:p>
            <a:pPr lvl="1">
              <a:defRPr/>
            </a:pPr>
            <a:r>
              <a:rPr lang="en-AU" sz="2400" dirty="0">
                <a:latin typeface="Century Gothic" panose="020B0502020202020204" pitchFamily="34" charset="0"/>
              </a:rPr>
              <a:t>passing on information produced by a third person, without giving substantial comment on or explanation of the information</a:t>
            </a:r>
            <a:r>
              <a:rPr lang="en-AU" sz="2400" dirty="0" smtClean="0">
                <a:latin typeface="Century Gothic" panose="020B0502020202020204" pitchFamily="34" charset="0"/>
              </a:rPr>
              <a:t>.</a:t>
            </a:r>
            <a:endParaRPr lang="en-AU" sz="2400" dirty="0">
              <a:latin typeface="Century Gothic" panose="020B0502020202020204" pitchFamily="34" charset="0"/>
            </a:endParaRPr>
          </a:p>
        </p:txBody>
      </p:sp>
      <p:grpSp>
        <p:nvGrpSpPr>
          <p:cNvPr id="4" name="Round Diagonal Corner Rectangle 4"/>
          <p:cNvGrpSpPr/>
          <p:nvPr/>
        </p:nvGrpSpPr>
        <p:grpSpPr>
          <a:xfrm>
            <a:off x="1436450" y="215128"/>
            <a:ext cx="8699771" cy="952601"/>
            <a:chOff x="0" y="0"/>
            <a:chExt cx="8699769" cy="952600"/>
          </a:xfrm>
        </p:grpSpPr>
        <p:sp>
          <p:nvSpPr>
            <p:cNvPr id="5" name="Shape"/>
            <p:cNvSpPr/>
            <p:nvPr/>
          </p:nvSpPr>
          <p:spPr>
            <a:xfrm>
              <a:off x="0" y="0"/>
              <a:ext cx="8699769" cy="952600"/>
            </a:xfrm>
            <a:custGeom>
              <a:avLst/>
              <a:gdLst/>
              <a:ahLst/>
              <a:cxnLst>
                <a:cxn ang="0">
                  <a:pos x="wd2" y="hd2"/>
                </a:cxn>
                <a:cxn ang="5400000">
                  <a:pos x="wd2" y="hd2"/>
                </a:cxn>
                <a:cxn ang="10800000">
                  <a:pos x="wd2" y="hd2"/>
                </a:cxn>
                <a:cxn ang="16200000">
                  <a:pos x="wd2" y="hd2"/>
                </a:cxn>
              </a:cxnLst>
              <a:rect l="0" t="0" r="r" b="b"/>
              <a:pathLst>
                <a:path w="21600" h="21600" extrusionOk="0">
                  <a:moveTo>
                    <a:pt x="394" y="0"/>
                  </a:moveTo>
                  <a:lnTo>
                    <a:pt x="21600" y="0"/>
                  </a:lnTo>
                  <a:lnTo>
                    <a:pt x="21600" y="18000"/>
                  </a:lnTo>
                  <a:cubicBezTo>
                    <a:pt x="21600" y="19988"/>
                    <a:pt x="21424" y="21600"/>
                    <a:pt x="21206" y="21600"/>
                  </a:cubicBezTo>
                  <a:lnTo>
                    <a:pt x="0" y="21600"/>
                  </a:lnTo>
                  <a:lnTo>
                    <a:pt x="0" y="3600"/>
                  </a:lnTo>
                  <a:cubicBezTo>
                    <a:pt x="0" y="1612"/>
                    <a:pt x="176" y="0"/>
                    <a:pt x="394"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6" name="Clerical assistance"/>
            <p:cNvSpPr txBox="1"/>
            <p:nvPr/>
          </p:nvSpPr>
          <p:spPr>
            <a:xfrm>
              <a:off x="0" y="248133"/>
              <a:ext cx="8606767" cy="52324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2800">
                  <a:solidFill>
                    <a:srgbClr val="FFFFFF"/>
                  </a:solidFill>
                  <a:latin typeface="Century Gothic"/>
                  <a:ea typeface="Century Gothic"/>
                  <a:cs typeface="Century Gothic"/>
                  <a:sym typeface="Century Gothic"/>
                </a:defRPr>
              </a:lvl1pPr>
            </a:lstStyle>
            <a:p>
              <a:r>
                <a:rPr lang="en-US" dirty="0" smtClean="0"/>
                <a:t>Anyone can give ‘Administrative</a:t>
              </a:r>
              <a:r>
                <a:rPr dirty="0" smtClean="0"/>
                <a:t> assistance</a:t>
              </a:r>
              <a:r>
                <a:rPr lang="en-US" dirty="0" smtClean="0"/>
                <a:t>'</a:t>
              </a:r>
              <a:endParaRPr dirty="0"/>
            </a:p>
          </p:txBody>
        </p:sp>
      </p:grpSp>
    </p:spTree>
    <p:extLst>
      <p:ext uri="{BB962C8B-B14F-4D97-AF65-F5344CB8AC3E}">
        <p14:creationId xmlns:p14="http://schemas.microsoft.com/office/powerpoint/2010/main" val="1141249804"/>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AU" dirty="0" smtClean="0"/>
          </a:p>
          <a:p>
            <a:pPr marL="0" indent="0">
              <a:buNone/>
            </a:pPr>
            <a:r>
              <a:rPr lang="en-AU" sz="2400" dirty="0" smtClean="0">
                <a:latin typeface="Century Gothic" panose="020B0502020202020204" pitchFamily="34" charset="0"/>
              </a:rPr>
              <a:t>Can do ‘Clerical work’ without being a RMA. Not </a:t>
            </a:r>
            <a:r>
              <a:rPr lang="en-AU" sz="2400" dirty="0">
                <a:latin typeface="Century Gothic" panose="020B0502020202020204" pitchFamily="34" charset="0"/>
              </a:rPr>
              <a:t>defined in Migration Act, but the </a:t>
            </a:r>
            <a:r>
              <a:rPr lang="en-AU" sz="2400" dirty="0" smtClean="0">
                <a:latin typeface="Century Gothic" panose="020B0502020202020204" pitchFamily="34" charset="0"/>
              </a:rPr>
              <a:t>Department </a:t>
            </a:r>
            <a:r>
              <a:rPr lang="en-AU" sz="2400" dirty="0">
                <a:latin typeface="Century Gothic" panose="020B0502020202020204" pitchFamily="34" charset="0"/>
              </a:rPr>
              <a:t>procedures manual says it includes, but not be limited to:</a:t>
            </a:r>
          </a:p>
          <a:p>
            <a:pPr lvl="1"/>
            <a:r>
              <a:rPr lang="en-AU" sz="2400" dirty="0">
                <a:latin typeface="Century Gothic" panose="020B0502020202020204" pitchFamily="34" charset="0"/>
              </a:rPr>
              <a:t>typing or writing answers into an </a:t>
            </a:r>
            <a:r>
              <a:rPr lang="en-AU" sz="2400" dirty="0" smtClean="0">
                <a:latin typeface="Century Gothic" panose="020B0502020202020204" pitchFamily="34" charset="0"/>
              </a:rPr>
              <a:t>application/document;</a:t>
            </a:r>
            <a:endParaRPr lang="en-AU" sz="2400" dirty="0">
              <a:latin typeface="Century Gothic" panose="020B0502020202020204" pitchFamily="34" charset="0"/>
            </a:endParaRPr>
          </a:p>
          <a:p>
            <a:pPr lvl="1"/>
            <a:r>
              <a:rPr lang="en-AU" sz="2400" dirty="0">
                <a:latin typeface="Century Gothic" panose="020B0502020202020204" pitchFamily="34" charset="0"/>
              </a:rPr>
              <a:t>photocopying or collating </a:t>
            </a:r>
            <a:r>
              <a:rPr lang="en-AU" sz="2400" dirty="0" smtClean="0">
                <a:latin typeface="Century Gothic" panose="020B0502020202020204" pitchFamily="34" charset="0"/>
              </a:rPr>
              <a:t>documents;</a:t>
            </a:r>
            <a:endParaRPr lang="en-AU" sz="2400" dirty="0">
              <a:latin typeface="Century Gothic" panose="020B0502020202020204" pitchFamily="34" charset="0"/>
            </a:endParaRPr>
          </a:p>
          <a:p>
            <a:pPr lvl="1"/>
            <a:r>
              <a:rPr lang="en-AU" sz="2400" dirty="0">
                <a:latin typeface="Century Gothic" panose="020B0502020202020204" pitchFamily="34" charset="0"/>
              </a:rPr>
              <a:t>indicating where certain information should go in an application </a:t>
            </a:r>
            <a:r>
              <a:rPr lang="en-AU" sz="2400" dirty="0" smtClean="0">
                <a:latin typeface="Century Gothic" panose="020B0502020202020204" pitchFamily="34" charset="0"/>
              </a:rPr>
              <a:t>form;</a:t>
            </a:r>
            <a:endParaRPr lang="en-AU" sz="2400" dirty="0">
              <a:latin typeface="Century Gothic" panose="020B0502020202020204" pitchFamily="34" charset="0"/>
            </a:endParaRPr>
          </a:p>
          <a:p>
            <a:pPr lvl="1"/>
            <a:r>
              <a:rPr lang="en-AU" sz="2400" dirty="0">
                <a:latin typeface="Century Gothic" panose="020B0502020202020204" pitchFamily="34" charset="0"/>
              </a:rPr>
              <a:t>paying the visa application charge and physically lodging an </a:t>
            </a:r>
            <a:r>
              <a:rPr lang="en-AU" sz="2400" dirty="0" smtClean="0">
                <a:latin typeface="Century Gothic" panose="020B0502020202020204" pitchFamily="34" charset="0"/>
              </a:rPr>
              <a:t>application.</a:t>
            </a:r>
            <a:endParaRPr lang="en-AU" sz="2400" dirty="0">
              <a:latin typeface="Century Gothic" panose="020B0502020202020204" pitchFamily="34" charset="0"/>
            </a:endParaRPr>
          </a:p>
          <a:p>
            <a:endParaRPr lang="en-AU" dirty="0"/>
          </a:p>
          <a:p>
            <a:endParaRPr lang="en-AU" dirty="0"/>
          </a:p>
        </p:txBody>
      </p:sp>
      <p:sp>
        <p:nvSpPr>
          <p:cNvPr id="4" name="Shape"/>
          <p:cNvSpPr/>
          <p:nvPr/>
        </p:nvSpPr>
        <p:spPr>
          <a:xfrm>
            <a:off x="1023855" y="479659"/>
            <a:ext cx="8699771" cy="952601"/>
          </a:xfrm>
          <a:custGeom>
            <a:avLst/>
            <a:gdLst/>
            <a:ahLst/>
            <a:cxnLst>
              <a:cxn ang="0">
                <a:pos x="wd2" y="hd2"/>
              </a:cxn>
              <a:cxn ang="5400000">
                <a:pos x="wd2" y="hd2"/>
              </a:cxn>
              <a:cxn ang="10800000">
                <a:pos x="wd2" y="hd2"/>
              </a:cxn>
              <a:cxn ang="16200000">
                <a:pos x="wd2" y="hd2"/>
              </a:cxn>
            </a:cxnLst>
            <a:rect l="0" t="0" r="r" b="b"/>
            <a:pathLst>
              <a:path w="21600" h="21600" extrusionOk="0">
                <a:moveTo>
                  <a:pt x="394" y="0"/>
                </a:moveTo>
                <a:lnTo>
                  <a:pt x="21600" y="0"/>
                </a:lnTo>
                <a:lnTo>
                  <a:pt x="21600" y="18000"/>
                </a:lnTo>
                <a:cubicBezTo>
                  <a:pt x="21600" y="19988"/>
                  <a:pt x="21424" y="21600"/>
                  <a:pt x="21206" y="21600"/>
                </a:cubicBezTo>
                <a:lnTo>
                  <a:pt x="0" y="21600"/>
                </a:lnTo>
                <a:lnTo>
                  <a:pt x="0" y="3600"/>
                </a:lnTo>
                <a:cubicBezTo>
                  <a:pt x="0" y="1612"/>
                  <a:pt x="176" y="0"/>
                  <a:pt x="394" y="0"/>
                </a:cubicBezTo>
                <a:close/>
              </a:path>
            </a:pathLst>
          </a:custGeom>
          <a:solidFill>
            <a:srgbClr val="548235"/>
          </a:solidFill>
          <a:ln w="12700" cap="flat">
            <a:solidFill>
              <a:srgbClr val="548235"/>
            </a:solidFill>
            <a:prstDash val="solid"/>
            <a:miter lim="800000"/>
          </a:ln>
          <a:effectLst/>
        </p:spPr>
        <p:txBody>
          <a:bodyPr wrap="square" lIns="45719" tIns="45719" rIns="45719" bIns="45719" numCol="1" anchor="ctr">
            <a:noAutofit/>
          </a:bodyPr>
          <a:lstStyle/>
          <a:p>
            <a:pPr algn="ctr">
              <a:defRPr sz="2800">
                <a:solidFill>
                  <a:srgbClr val="FFFFFF"/>
                </a:solidFill>
                <a:latin typeface="Century Gothic"/>
                <a:ea typeface="Century Gothic"/>
                <a:cs typeface="Century Gothic"/>
                <a:sym typeface="Century Gothic"/>
              </a:defRPr>
            </a:pPr>
            <a:endParaRPr/>
          </a:p>
        </p:txBody>
      </p:sp>
      <p:sp>
        <p:nvSpPr>
          <p:cNvPr id="5" name="Clerical assistance"/>
          <p:cNvSpPr txBox="1"/>
          <p:nvPr/>
        </p:nvSpPr>
        <p:spPr>
          <a:xfrm>
            <a:off x="715413" y="694338"/>
            <a:ext cx="8606769" cy="5232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lvl1pPr algn="ctr">
              <a:defRPr sz="2800">
                <a:solidFill>
                  <a:srgbClr val="FFFFFF"/>
                </a:solidFill>
                <a:latin typeface="Century Gothic"/>
                <a:ea typeface="Century Gothic"/>
                <a:cs typeface="Century Gothic"/>
                <a:sym typeface="Century Gothic"/>
              </a:defRPr>
            </a:lvl1pPr>
          </a:lstStyle>
          <a:p>
            <a:r>
              <a:rPr lang="en-US" dirty="0" smtClean="0"/>
              <a:t>Anyone can do ‘Clerical</a:t>
            </a:r>
            <a:r>
              <a:rPr dirty="0" smtClean="0"/>
              <a:t> </a:t>
            </a:r>
            <a:r>
              <a:rPr lang="en-US" dirty="0" smtClean="0"/>
              <a:t>work’</a:t>
            </a:r>
            <a:endParaRPr dirty="0"/>
          </a:p>
        </p:txBody>
      </p:sp>
    </p:spTree>
    <p:extLst>
      <p:ext uri="{BB962C8B-B14F-4D97-AF65-F5344CB8AC3E}">
        <p14:creationId xmlns:p14="http://schemas.microsoft.com/office/powerpoint/2010/main" val="2194132481"/>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675</TotalTime>
  <Words>3379</Words>
  <Application>Microsoft Office PowerPoint</Application>
  <PresentationFormat>Widescreen</PresentationFormat>
  <Paragraphs>496</Paragraphs>
  <Slides>53</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53</vt:i4>
      </vt:variant>
    </vt:vector>
  </HeadingPairs>
  <TitlesOfParts>
    <vt:vector size="64" baseType="lpstr">
      <vt:lpstr>Arial Unicode MS</vt:lpstr>
      <vt:lpstr>ＭＳ Ｐゴシック</vt:lpstr>
      <vt:lpstr>Arial</vt:lpstr>
      <vt:lpstr>Calibri</vt:lpstr>
      <vt:lpstr>Calibri Light</vt:lpstr>
      <vt:lpstr>Century Gothic</vt:lpstr>
      <vt:lpstr>Helvetica Neue</vt:lpstr>
      <vt:lpstr>Montserrat Light</vt:lpstr>
      <vt:lpstr>Tahoma</vt:lpstr>
      <vt:lpstr>Times New Roman</vt: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Pathway to visa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Robert Lachowicz</dc:creator>
  <cp:lastModifiedBy>Carly Hanson</cp:lastModifiedBy>
  <cp:revision>62</cp:revision>
  <cp:lastPrinted>2018-08-20T09:04:06Z</cp:lastPrinted>
  <dcterms:modified xsi:type="dcterms:W3CDTF">2018-08-21T04:13:38Z</dcterms:modified>
</cp:coreProperties>
</file>