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73" r:id="rId4"/>
    <p:sldId id="271" r:id="rId5"/>
    <p:sldId id="278" r:id="rId6"/>
    <p:sldId id="276" r:id="rId7"/>
    <p:sldId id="279" r:id="rId8"/>
    <p:sldId id="272" r:id="rId9"/>
    <p:sldId id="274" r:id="rId10"/>
    <p:sldId id="262" r:id="rId11"/>
    <p:sldId id="263" r:id="rId12"/>
    <p:sldId id="270" r:id="rId13"/>
    <p:sldId id="264" r:id="rId14"/>
    <p:sldId id="265" r:id="rId15"/>
    <p:sldId id="268" r:id="rId16"/>
    <p:sldId id="269" r:id="rId17"/>
    <p:sldId id="280" r:id="rId18"/>
    <p:sldId id="275" r:id="rId19"/>
    <p:sldId id="277" r:id="rId20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202C"/>
    <a:srgbClr val="00B2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518" autoAdjust="0"/>
  </p:normalViewPr>
  <p:slideViewPr>
    <p:cSldViewPr>
      <p:cViewPr varScale="1">
        <p:scale>
          <a:sx n="86" d="100"/>
          <a:sy n="86" d="100"/>
        </p:scale>
        <p:origin x="22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FEAAD-4F97-49FC-B236-AB148D18CE76}" type="datetimeFigureOut">
              <a:rPr lang="en-AU" smtClean="0"/>
              <a:t>13/08/2018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ACB1B-E939-45E3-A207-E89A8F842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2057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8E29-BAA4-489F-9031-169180AE9375}" type="datetimeFigureOut">
              <a:rPr lang="en-AU" smtClean="0"/>
              <a:t>13/08/2018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4F21-79A4-4365-8286-C114172C7C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3702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8E29-BAA4-489F-9031-169180AE9375}" type="datetimeFigureOut">
              <a:rPr lang="en-AU" smtClean="0"/>
              <a:t>13/08/2018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4F21-79A4-4365-8286-C114172C7C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400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8E29-BAA4-489F-9031-169180AE9375}" type="datetimeFigureOut">
              <a:rPr lang="en-AU" smtClean="0"/>
              <a:t>13/08/2018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4F21-79A4-4365-8286-C114172C7C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3377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8E29-BAA4-489F-9031-169180AE9375}" type="datetimeFigureOut">
              <a:rPr lang="en-AU" smtClean="0"/>
              <a:t>13/08/2018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4F21-79A4-4365-8286-C114172C7C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6303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8E29-BAA4-489F-9031-169180AE9375}" type="datetimeFigureOut">
              <a:rPr lang="en-AU" smtClean="0"/>
              <a:t>13/08/2018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4F21-79A4-4365-8286-C114172C7C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1108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8E29-BAA4-489F-9031-169180AE9375}" type="datetimeFigureOut">
              <a:rPr lang="en-AU" smtClean="0"/>
              <a:t>13/08/2018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4F21-79A4-4365-8286-C114172C7C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025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8E29-BAA4-489F-9031-169180AE9375}" type="datetimeFigureOut">
              <a:rPr lang="en-AU" smtClean="0"/>
              <a:t>13/08/2018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4F21-79A4-4365-8286-C114172C7C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8393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8E29-BAA4-489F-9031-169180AE9375}" type="datetimeFigureOut">
              <a:rPr lang="en-AU" smtClean="0"/>
              <a:t>13/08/2018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4F21-79A4-4365-8286-C114172C7C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6204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8E29-BAA4-489F-9031-169180AE9375}" type="datetimeFigureOut">
              <a:rPr lang="en-AU" smtClean="0"/>
              <a:t>13/08/2018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4F21-79A4-4365-8286-C114172C7C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024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8E29-BAA4-489F-9031-169180AE9375}" type="datetimeFigureOut">
              <a:rPr lang="en-AU" smtClean="0"/>
              <a:t>13/08/2018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4F21-79A4-4365-8286-C114172C7C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2848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8E29-BAA4-489F-9031-169180AE9375}" type="datetimeFigureOut">
              <a:rPr lang="en-AU" smtClean="0"/>
              <a:t>13/08/2018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4F21-79A4-4365-8286-C114172C7C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0543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98E29-BAA4-489F-9031-169180AE9375}" type="datetimeFigureOut">
              <a:rPr lang="en-AU" smtClean="0"/>
              <a:t>13/08/2018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84F21-79A4-4365-8286-C114172C7C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08378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700808"/>
            <a:ext cx="3024336" cy="331236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0F7BA88-28A2-4C8A-A408-239F618E1E85}"/>
              </a:ext>
            </a:extLst>
          </p:cNvPr>
          <p:cNvSpPr txBox="1"/>
          <p:nvPr/>
        </p:nvSpPr>
        <p:spPr>
          <a:xfrm flipH="1">
            <a:off x="630990" y="692696"/>
            <a:ext cx="79734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/>
              <a:t>Industrial obligations for CLCs facing funding cuts or restructure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E61E252-A300-49E2-A7E1-87F1A8D67E10}"/>
              </a:ext>
            </a:extLst>
          </p:cNvPr>
          <p:cNvSpPr txBox="1"/>
          <p:nvPr/>
        </p:nvSpPr>
        <p:spPr>
          <a:xfrm>
            <a:off x="6155515" y="5157192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Rebecca Girard</a:t>
            </a:r>
          </a:p>
          <a:p>
            <a:r>
              <a:rPr lang="en-US" dirty="0"/>
              <a:t>Lead Industrial Officer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50664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xmlns="" id="{8F336E7A-6C51-4406-91CF-0AC02D77D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ENTERPRISE AGREEMENTS</a:t>
            </a:r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1866594" y="1772816"/>
            <a:ext cx="62337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sz="2800" dirty="0">
              <a:latin typeface="Futura Std Medium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43608" y="1916832"/>
            <a:ext cx="6768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sz="3600" dirty="0">
              <a:latin typeface="Futura Std Medium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9801" y="1556792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C2CDE9E9-9956-40F5-87A1-9F57859F5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Enterprise Agreements must contain a consultation clause</a:t>
            </a:r>
            <a:endParaRPr lang="en-AU" dirty="0"/>
          </a:p>
          <a:p>
            <a:r>
              <a:rPr lang="en-AU" dirty="0"/>
              <a:t>FAIR WORK REGULATIONS 2009 - SCHEDULE 2.3 – Model consultation clause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81809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52642D-ABD2-49F2-B085-41D4B9959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</a:t>
            </a:r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1715878" y="1844824"/>
            <a:ext cx="62337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sz="2800" dirty="0">
              <a:latin typeface="Futura Std Medium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36096" y="5225967"/>
            <a:ext cx="6768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sz="3600" dirty="0">
              <a:latin typeface="Futura Std Medium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9801" y="1556792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E05BE499-DCBA-427C-B306-CFC2FFCD9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Improved productivity</a:t>
            </a:r>
          </a:p>
          <a:p>
            <a:r>
              <a:rPr lang="en-US" dirty="0"/>
              <a:t>Informed decision making</a:t>
            </a:r>
          </a:p>
          <a:p>
            <a:r>
              <a:rPr lang="en-US" dirty="0"/>
              <a:t>Attraction and retention</a:t>
            </a:r>
          </a:p>
          <a:p>
            <a:r>
              <a:rPr lang="en-US" dirty="0"/>
              <a:t>Adaptable workplace</a:t>
            </a:r>
          </a:p>
          <a:p>
            <a:pPr algn="just"/>
            <a:r>
              <a:rPr lang="en-US" dirty="0"/>
              <a:t>Less industrial disputation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10467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7F6771-2AFC-40DA-B0CC-77203ED12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 in Action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85AB9E-762F-4FBF-A1C1-B5EC5F029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Consultative Committees</a:t>
            </a:r>
          </a:p>
          <a:p>
            <a:r>
              <a:rPr lang="en-US" dirty="0"/>
              <a:t>Regular Staff Meetings</a:t>
            </a:r>
          </a:p>
          <a:p>
            <a:r>
              <a:rPr lang="en-US" dirty="0"/>
              <a:t>Performance Reviews</a:t>
            </a:r>
          </a:p>
          <a:p>
            <a:r>
              <a:rPr lang="en-US" dirty="0"/>
              <a:t>Written Communications</a:t>
            </a:r>
          </a:p>
          <a:p>
            <a:r>
              <a:rPr lang="en-US"/>
              <a:t>Employee Feedback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3723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A8279F-0684-4037-8A3C-0497888EC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 One </a:t>
            </a:r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1715878" y="1844824"/>
            <a:ext cx="62337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sz="2800" dirty="0">
              <a:latin typeface="Futura Std Medium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43608" y="1916832"/>
            <a:ext cx="6768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sz="3600" dirty="0">
              <a:latin typeface="Futura Std Medium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9801" y="1556792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82702F6E-7171-4F99-AE43-87EDB6784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being considered</a:t>
            </a:r>
          </a:p>
          <a:p>
            <a:r>
              <a:rPr lang="en-US" dirty="0"/>
              <a:t>The process for consideration</a:t>
            </a:r>
          </a:p>
          <a:p>
            <a:r>
              <a:rPr lang="en-US" dirty="0"/>
              <a:t>Final decision making process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95769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EA8847-3A14-4E1D-90DD-683772646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 Two</a:t>
            </a:r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827584" y="1976353"/>
            <a:ext cx="56784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sz="2800" dirty="0">
              <a:latin typeface="Futura Std Medium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9801" y="1556792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467544" y="1556792"/>
            <a:ext cx="77823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>
              <a:latin typeface="Futura Std Medium" pitchFamily="34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B0EB4DC3-9AA0-41C8-BD10-E709625E0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Communication</a:t>
            </a:r>
          </a:p>
          <a:p>
            <a:r>
              <a:rPr lang="en-US" dirty="0"/>
              <a:t>Feedback</a:t>
            </a:r>
          </a:p>
          <a:p>
            <a:r>
              <a:rPr lang="en-US" dirty="0"/>
              <a:t>Review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20872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131E27-3B28-452E-80BC-64ECF4573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 Three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C16633-D35D-4709-8CBC-D801E4A40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Consideration of ideas</a:t>
            </a:r>
          </a:p>
          <a:p>
            <a:r>
              <a:rPr lang="en-US" dirty="0"/>
              <a:t>Record decisions and reasons</a:t>
            </a:r>
          </a:p>
          <a:p>
            <a:r>
              <a:rPr lang="en-US" dirty="0"/>
              <a:t>Communicate</a:t>
            </a:r>
          </a:p>
          <a:p>
            <a:r>
              <a:rPr lang="en-US" dirty="0"/>
              <a:t>Implement</a:t>
            </a:r>
          </a:p>
          <a:p>
            <a:r>
              <a:rPr lang="en-US" dirty="0"/>
              <a:t>Feedback and review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31805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D06061-8CCB-4873-9AF5-092A85DD5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Representation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0E3B95-F7A8-4644-B574-E1A658328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Employees are entitled to representation</a:t>
            </a:r>
          </a:p>
          <a:p>
            <a:r>
              <a:rPr lang="en-US" dirty="0"/>
              <a:t>Employer must </a:t>
            </a:r>
            <a:r>
              <a:rPr lang="en-US" dirty="0" err="1"/>
              <a:t>recognise</a:t>
            </a:r>
            <a:r>
              <a:rPr lang="en-US" dirty="0"/>
              <a:t> representative and provide information if requested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57525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43B8F7-9501-4731-B290-96F3090E9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 role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3A8ADE-CFBE-480A-B40F-DF36673A6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Facilitate consultative process between employer and members</a:t>
            </a:r>
          </a:p>
          <a:p>
            <a:r>
              <a:rPr lang="en-US" dirty="0"/>
              <a:t>Seek feedback from members</a:t>
            </a:r>
          </a:p>
          <a:p>
            <a:r>
              <a:rPr lang="en-US" dirty="0"/>
              <a:t>Advising members about their rights</a:t>
            </a:r>
          </a:p>
          <a:p>
            <a:r>
              <a:rPr lang="en-US" dirty="0"/>
              <a:t>Dispute resolution</a:t>
            </a:r>
          </a:p>
          <a:p>
            <a:r>
              <a:rPr lang="en-US" dirty="0"/>
              <a:t>Negotiating implementation of </a:t>
            </a:r>
            <a:r>
              <a:rPr lang="en-US"/>
              <a:t>agreed outcomes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04761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68F8AB-C009-499D-B1EC-02E57D348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Failure to Consult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6C8A00-FF75-4DE2-AA7A-1059AA049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Communications, Electrical, Electronic, Energy, Information, Postal, Plumbing and Allied Services Union of Australia v QR Limited [2010] FCA 591</a:t>
            </a:r>
          </a:p>
          <a:p>
            <a:r>
              <a:rPr lang="en-AU" dirty="0"/>
              <a:t>Australian Licenced Aircraft Engineers Association v Qantas Airways Limited (no.2) [2013] FCCA 1696</a:t>
            </a:r>
          </a:p>
        </p:txBody>
      </p:sp>
    </p:spTree>
    <p:extLst>
      <p:ext uri="{BB962C8B-B14F-4D97-AF65-F5344CB8AC3E}">
        <p14:creationId xmlns:p14="http://schemas.microsoft.com/office/powerpoint/2010/main" val="37994244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390A44-FC9B-4A8D-95B7-218669BA3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  <a:endParaRPr lang="en-AU" dirty="0"/>
          </a:p>
        </p:txBody>
      </p:sp>
      <p:pic>
        <p:nvPicPr>
          <p:cNvPr id="1026" name="Picture 2" descr="Image result for question mark">
            <a:extLst>
              <a:ext uri="{FF2B5EF4-FFF2-40B4-BE49-F238E27FC236}">
                <a16:creationId xmlns:a16="http://schemas.microsoft.com/office/drawing/2014/main" xmlns="" id="{E38C06C8-766F-4127-A9A3-1101798FDF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7" y="279161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704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sz="6000" dirty="0">
                <a:latin typeface="Futura Std Medium" pitchFamily="34" charset="0"/>
              </a:rPr>
              <a:t>SCHADS AWARD</a:t>
            </a:r>
            <a:endParaRPr lang="en-AU" sz="6000" dirty="0">
              <a:latin typeface="Futura Std Medium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E4EEFC5-A9BE-421D-B4E6-855C057D8EB6}"/>
              </a:ext>
            </a:extLst>
          </p:cNvPr>
          <p:cNvSpPr/>
          <p:nvPr/>
        </p:nvSpPr>
        <p:spPr>
          <a:xfrm>
            <a:off x="827584" y="1417638"/>
            <a:ext cx="7488832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fontAlgn="base">
              <a:lnSpc>
                <a:spcPct val="90000"/>
              </a:lnSpc>
              <a:spcAft>
                <a:spcPts val="4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en-AU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promote sector/industry/local campaigns and union structures that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AD21CA0-58B1-4995-9616-D0EF51CEF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Social, Community, Home Care and Disability Services Industry Award 2010</a:t>
            </a:r>
          </a:p>
          <a:p>
            <a:pPr lvl="1"/>
            <a:r>
              <a:rPr lang="en-US" dirty="0"/>
              <a:t>Clause 6 - NES</a:t>
            </a:r>
          </a:p>
          <a:p>
            <a:pPr lvl="1"/>
            <a:r>
              <a:rPr lang="en-US" dirty="0"/>
              <a:t>Clause 8 – Consultation</a:t>
            </a:r>
          </a:p>
          <a:p>
            <a:pPr lvl="1"/>
            <a:r>
              <a:rPr lang="en-US" dirty="0"/>
              <a:t>Clause 11 – Termination of Employment	</a:t>
            </a:r>
          </a:p>
          <a:p>
            <a:pPr lvl="1"/>
            <a:r>
              <a:rPr lang="en-US" dirty="0"/>
              <a:t>Clause 12 – Redundancy</a:t>
            </a:r>
          </a:p>
        </p:txBody>
      </p:sp>
    </p:spTree>
    <p:extLst>
      <p:ext uri="{BB962C8B-B14F-4D97-AF65-F5344CB8AC3E}">
        <p14:creationId xmlns:p14="http://schemas.microsoft.com/office/powerpoint/2010/main" val="2430730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4ED6B6-BA26-4121-956B-407D821FB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Employment Standards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40A64A-248A-4C22-AB87-DEF3F42BE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s61 Fair Work Act 2009</a:t>
            </a:r>
          </a:p>
          <a:p>
            <a:r>
              <a:rPr lang="en-US" dirty="0"/>
              <a:t>The minimum standards relate to –</a:t>
            </a:r>
          </a:p>
          <a:p>
            <a:pPr lvl="1"/>
            <a:r>
              <a:rPr lang="en-US" dirty="0"/>
              <a:t>Maximum weekly hours</a:t>
            </a:r>
          </a:p>
          <a:p>
            <a:pPr lvl="1"/>
            <a:r>
              <a:rPr lang="en-US" dirty="0"/>
              <a:t>Requests for flexible working arrangements</a:t>
            </a:r>
          </a:p>
          <a:p>
            <a:pPr lvl="1"/>
            <a:r>
              <a:rPr lang="en-US" dirty="0"/>
              <a:t>Parental leave</a:t>
            </a:r>
          </a:p>
          <a:p>
            <a:pPr lvl="1"/>
            <a:r>
              <a:rPr lang="en-US" dirty="0"/>
              <a:t>Annual leave</a:t>
            </a:r>
          </a:p>
          <a:p>
            <a:pPr lvl="1"/>
            <a:r>
              <a:rPr lang="en-US" dirty="0"/>
              <a:t>Personal/</a:t>
            </a:r>
            <a:r>
              <a:rPr lang="en-US" dirty="0" err="1"/>
              <a:t>carer’s</a:t>
            </a:r>
            <a:r>
              <a:rPr lang="en-US" dirty="0"/>
              <a:t> leave</a:t>
            </a:r>
          </a:p>
          <a:p>
            <a:pPr lvl="1"/>
            <a:r>
              <a:rPr lang="en-US" dirty="0"/>
              <a:t>Community service leave</a:t>
            </a:r>
          </a:p>
          <a:p>
            <a:pPr lvl="1"/>
            <a:r>
              <a:rPr lang="en-US" dirty="0"/>
              <a:t>Long service leave</a:t>
            </a:r>
          </a:p>
          <a:p>
            <a:pPr lvl="1"/>
            <a:r>
              <a:rPr lang="en-US" dirty="0"/>
              <a:t>Public holidays</a:t>
            </a:r>
          </a:p>
          <a:p>
            <a:pPr lvl="1"/>
            <a:r>
              <a:rPr lang="en-US" dirty="0">
                <a:solidFill>
                  <a:schemeClr val="bg1"/>
                </a:solidFill>
                <a:highlight>
                  <a:srgbClr val="C0C0C0"/>
                </a:highlight>
              </a:rPr>
              <a:t>Notice of termination and redundancy pay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/>
              <a:t>Fair Work Information Statement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82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F6BEC3-7962-4C3A-8F49-3EEA7DB17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Consultation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BBC61BC-375A-4F52-9D43-B5595061C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Consultation regarding major workplace change</a:t>
            </a:r>
          </a:p>
          <a:p>
            <a:r>
              <a:rPr lang="en-US" dirty="0"/>
              <a:t>Consultation about changes to rosters or hours of work</a:t>
            </a:r>
          </a:p>
        </p:txBody>
      </p:sp>
    </p:spTree>
    <p:extLst>
      <p:ext uri="{BB962C8B-B14F-4D97-AF65-F5344CB8AC3E}">
        <p14:creationId xmlns:p14="http://schemas.microsoft.com/office/powerpoint/2010/main" val="3265100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A8AB68-9DBA-4EC6-8EB8-030781489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Workplace Change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0E18963-B47C-4BF7-912E-7AD4E014F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major workplace change?</a:t>
            </a:r>
          </a:p>
          <a:p>
            <a:pPr lvl="1"/>
            <a:r>
              <a:rPr lang="en-US" dirty="0"/>
              <a:t>Undertaking a restructure</a:t>
            </a:r>
          </a:p>
          <a:p>
            <a:pPr lvl="1"/>
            <a:r>
              <a:rPr lang="en-US" dirty="0"/>
              <a:t>Making positions redundant</a:t>
            </a:r>
          </a:p>
          <a:p>
            <a:pPr lvl="1"/>
            <a:r>
              <a:rPr lang="en-US" dirty="0"/>
              <a:t>Making changes to rosters</a:t>
            </a:r>
          </a:p>
          <a:p>
            <a:pPr lvl="1"/>
            <a:r>
              <a:rPr lang="en-US" dirty="0"/>
              <a:t>Making changes to working hours</a:t>
            </a:r>
          </a:p>
          <a:p>
            <a:pPr lvl="1"/>
            <a:r>
              <a:rPr lang="en-US" dirty="0"/>
              <a:t>Transferring employees to a different location</a:t>
            </a:r>
          </a:p>
          <a:p>
            <a:pPr lvl="1"/>
            <a:r>
              <a:rPr lang="en-US" dirty="0"/>
              <a:t>Transferring employees to a different </a:t>
            </a:r>
            <a:r>
              <a:rPr lang="en-US" dirty="0" err="1"/>
              <a:t>organisation</a:t>
            </a:r>
            <a:endParaRPr lang="en-US" dirty="0"/>
          </a:p>
          <a:p>
            <a:pPr lvl="1"/>
            <a:r>
              <a:rPr lang="en-US" dirty="0"/>
              <a:t>Requiring employees to undertake retraining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6547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10EFA6-D18E-4A5E-A90E-785BA2B15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Workplace Change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B882FE-E1AB-4798-991E-8205E89CB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Action to mitigate the adverse effects</a:t>
            </a:r>
          </a:p>
          <a:p>
            <a:r>
              <a:rPr lang="en-US" dirty="0"/>
              <a:t>Number of affected employees</a:t>
            </a:r>
          </a:p>
          <a:p>
            <a:r>
              <a:rPr lang="en-US" dirty="0"/>
              <a:t>Nature of the change</a:t>
            </a:r>
          </a:p>
          <a:p>
            <a:r>
              <a:rPr lang="en-US" dirty="0"/>
              <a:t>Timing of the change</a:t>
            </a:r>
          </a:p>
        </p:txBody>
      </p:sp>
    </p:spTree>
    <p:extLst>
      <p:ext uri="{BB962C8B-B14F-4D97-AF65-F5344CB8AC3E}">
        <p14:creationId xmlns:p14="http://schemas.microsoft.com/office/powerpoint/2010/main" val="2657078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95FCF8-F7F1-4565-B26D-83941B0BE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should an employer do?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6638F2-9163-4362-A79A-A2867463E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Engage employees</a:t>
            </a:r>
          </a:p>
          <a:p>
            <a:r>
              <a:rPr lang="en-US" dirty="0"/>
              <a:t>Provide an opportunity for employee feedback</a:t>
            </a:r>
          </a:p>
          <a:p>
            <a:r>
              <a:rPr lang="en-US" dirty="0"/>
              <a:t>Remain open to suggestions</a:t>
            </a:r>
          </a:p>
          <a:p>
            <a:r>
              <a:rPr lang="en-US" dirty="0"/>
              <a:t>Provide information</a:t>
            </a:r>
          </a:p>
          <a:p>
            <a:r>
              <a:rPr lang="en-US" dirty="0"/>
              <a:t>Respond to requests for information</a:t>
            </a:r>
          </a:p>
          <a:p>
            <a:r>
              <a:rPr lang="en-US" dirty="0"/>
              <a:t>Keep records</a:t>
            </a:r>
          </a:p>
          <a:p>
            <a:r>
              <a:rPr lang="en-US" dirty="0"/>
              <a:t>Review</a:t>
            </a:r>
          </a:p>
          <a:p>
            <a:r>
              <a:rPr lang="en-US" dirty="0"/>
              <a:t>Explain changes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45930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616D16-D649-45B2-8EA6-86A912D73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Termination of Employment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DFF10B-0723-4BAD-82BB-430DAC736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Refer to NES</a:t>
            </a:r>
          </a:p>
          <a:p>
            <a:r>
              <a:rPr lang="en-US" dirty="0"/>
              <a:t>s117 Requirement for notice of termination or payment in lieu</a:t>
            </a:r>
          </a:p>
          <a:p>
            <a:endParaRPr lang="en-US" dirty="0"/>
          </a:p>
          <a:p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1607C22-5DE2-43AA-8C23-B05F33A62B38}"/>
              </a:ext>
            </a:extLst>
          </p:cNvPr>
          <p:cNvPicPr/>
          <p:nvPr/>
        </p:nvPicPr>
        <p:blipFill rotWithShape="1">
          <a:blip r:embed="rId2"/>
          <a:srcRect l="70247" t="33778" r="18046" b="39061"/>
          <a:stretch/>
        </p:blipFill>
        <p:spPr bwMode="auto">
          <a:xfrm>
            <a:off x="1403648" y="3284984"/>
            <a:ext cx="6120680" cy="302374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9064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8AE16F-114A-4B20-865A-D0496260B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Redundancy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92A23A-3FCD-4A7F-AFC5-DF13856FB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s119 Redundancy pay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s121 exclusions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AD67FF0-E9AF-4E09-84E3-8A9E710E0D02}"/>
              </a:ext>
            </a:extLst>
          </p:cNvPr>
          <p:cNvPicPr/>
          <p:nvPr/>
        </p:nvPicPr>
        <p:blipFill rotWithShape="1">
          <a:blip r:embed="rId2"/>
          <a:srcRect l="68905" t="43876" r="17294" b="31020"/>
          <a:stretch/>
        </p:blipFill>
        <p:spPr bwMode="auto">
          <a:xfrm>
            <a:off x="755576" y="2216070"/>
            <a:ext cx="7632848" cy="32942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56138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213BCDAAC44346A0C2307F1A368ADB" ma:contentTypeVersion="8" ma:contentTypeDescription="Create a new document." ma:contentTypeScope="" ma:versionID="40b5f1771031ac1bc6dc77d62e5b69f6">
  <xsd:schema xmlns:xsd="http://www.w3.org/2001/XMLSchema" xmlns:xs="http://www.w3.org/2001/XMLSchema" xmlns:p="http://schemas.microsoft.com/office/2006/metadata/properties" xmlns:ns2="9fe8a190-a5f8-4773-adac-e0e3a19b90d9" xmlns:ns3="06c72f1e-0326-4e87-a981-e79a536aa6e5" targetNamespace="http://schemas.microsoft.com/office/2006/metadata/properties" ma:root="true" ma:fieldsID="fb803f97fa8e124e06e3c5657e865318" ns2:_="" ns3:_="">
    <xsd:import namespace="9fe8a190-a5f8-4773-adac-e0e3a19b90d9"/>
    <xsd:import namespace="06c72f1e-0326-4e87-a981-e79a536aa6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e8a190-a5f8-4773-adac-e0e3a19b9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c72f1e-0326-4e87-a981-e79a536aa6e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A4E2EDE-5E75-4579-BDAA-E5C8154A855C}"/>
</file>

<file path=customXml/itemProps2.xml><?xml version="1.0" encoding="utf-8"?>
<ds:datastoreItem xmlns:ds="http://schemas.openxmlformats.org/officeDocument/2006/customXml" ds:itemID="{58E6E02E-EEAA-480A-AC3B-9534EED642C1}"/>
</file>

<file path=customXml/itemProps3.xml><?xml version="1.0" encoding="utf-8"?>
<ds:datastoreItem xmlns:ds="http://schemas.openxmlformats.org/officeDocument/2006/customXml" ds:itemID="{A205C95E-91B1-45E7-91DB-EB8601112C58}"/>
</file>

<file path=docProps/app.xml><?xml version="1.0" encoding="utf-8"?>
<Properties xmlns="http://schemas.openxmlformats.org/officeDocument/2006/extended-properties" xmlns:vt="http://schemas.openxmlformats.org/officeDocument/2006/docPropsVTypes">
  <TotalTime>996</TotalTime>
  <Words>375</Words>
  <Application>Microsoft Office PowerPoint</Application>
  <PresentationFormat>On-screen Show (4:3)</PresentationFormat>
  <Paragraphs>108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Futura Std Medium</vt:lpstr>
      <vt:lpstr>Times New Roman</vt:lpstr>
      <vt:lpstr>Office Theme</vt:lpstr>
      <vt:lpstr>PowerPoint Presentation</vt:lpstr>
      <vt:lpstr>SCHADS AWARD</vt:lpstr>
      <vt:lpstr>National Employment Standards</vt:lpstr>
      <vt:lpstr>Consultation</vt:lpstr>
      <vt:lpstr>Major Workplace Change</vt:lpstr>
      <vt:lpstr>Major Workplace Change</vt:lpstr>
      <vt:lpstr>What should an employer do?</vt:lpstr>
      <vt:lpstr>Termination of Employment</vt:lpstr>
      <vt:lpstr>Redundancy</vt:lpstr>
      <vt:lpstr>ENTERPRISE AGREEMENTS</vt:lpstr>
      <vt:lpstr>Best Practice</vt:lpstr>
      <vt:lpstr>Best Practice in Action</vt:lpstr>
      <vt:lpstr>Stage One </vt:lpstr>
      <vt:lpstr>Stage Two</vt:lpstr>
      <vt:lpstr>Stage Three</vt:lpstr>
      <vt:lpstr>Representation</vt:lpstr>
      <vt:lpstr>Union role</vt:lpstr>
      <vt:lpstr>Failure to Consult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Belinda Hogan-Collis</dc:creator>
  <cp:lastModifiedBy>Carly Hanson</cp:lastModifiedBy>
  <cp:revision>69</cp:revision>
  <cp:lastPrinted>2018-07-20T06:08:54Z</cp:lastPrinted>
  <dcterms:created xsi:type="dcterms:W3CDTF">2016-08-26T00:41:36Z</dcterms:created>
  <dcterms:modified xsi:type="dcterms:W3CDTF">2018-08-13T06:27:44Z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0x01010004213BCDAAC44346A0C2307F1A368ADB</vt:lpwstr>
  </property>
</Properties>
</file>