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4"/>
  </p:notesMasterIdLst>
  <p:handoutMasterIdLst>
    <p:handoutMasterId r:id="rId45"/>
  </p:handoutMasterIdLst>
  <p:sldIdLst>
    <p:sldId id="327" r:id="rId5"/>
    <p:sldId id="328" r:id="rId6"/>
    <p:sldId id="336" r:id="rId7"/>
    <p:sldId id="312" r:id="rId8"/>
    <p:sldId id="311" r:id="rId9"/>
    <p:sldId id="257" r:id="rId10"/>
    <p:sldId id="296" r:id="rId11"/>
    <p:sldId id="263" r:id="rId12"/>
    <p:sldId id="305" r:id="rId13"/>
    <p:sldId id="266" r:id="rId14"/>
    <p:sldId id="262" r:id="rId15"/>
    <p:sldId id="303" r:id="rId16"/>
    <p:sldId id="321" r:id="rId17"/>
    <p:sldId id="322" r:id="rId18"/>
    <p:sldId id="323" r:id="rId19"/>
    <p:sldId id="285" r:id="rId20"/>
    <p:sldId id="292" r:id="rId21"/>
    <p:sldId id="268" r:id="rId22"/>
    <p:sldId id="288" r:id="rId23"/>
    <p:sldId id="291" r:id="rId24"/>
    <p:sldId id="302" r:id="rId25"/>
    <p:sldId id="317" r:id="rId26"/>
    <p:sldId id="309" r:id="rId27"/>
    <p:sldId id="313" r:id="rId28"/>
    <p:sldId id="304" r:id="rId29"/>
    <p:sldId id="318" r:id="rId30"/>
    <p:sldId id="333" r:id="rId31"/>
    <p:sldId id="325" r:id="rId32"/>
    <p:sldId id="326" r:id="rId33"/>
    <p:sldId id="324" r:id="rId34"/>
    <p:sldId id="334" r:id="rId35"/>
    <p:sldId id="297" r:id="rId36"/>
    <p:sldId id="307" r:id="rId37"/>
    <p:sldId id="308" r:id="rId38"/>
    <p:sldId id="299" r:id="rId39"/>
    <p:sldId id="306" r:id="rId40"/>
    <p:sldId id="330" r:id="rId41"/>
    <p:sldId id="331" r:id="rId42"/>
    <p:sldId id="332" r:id="rId4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363" autoAdjust="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DB8593-D680-42F4-9781-6F96E4D04586}" type="datetimeFigureOut">
              <a:rPr lang="en-AU" smtClean="0"/>
              <a:t>4/09/2018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8882B4-5F0A-47EA-8910-0D701B3F94F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84468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1CB25-B8E9-40C3-8A78-7A2E55DCA458}" type="datetimeFigureOut">
              <a:rPr lang="en-AU" smtClean="0"/>
              <a:t>4/09/2018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CA95F-FAC2-4E18-ABDA-957FA29E3FF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99531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CA95F-FAC2-4E18-ABDA-957FA29E3FF8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03662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CA95F-FAC2-4E18-ABDA-957FA29E3FF8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87117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CA95F-FAC2-4E18-ABDA-957FA29E3FF8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10930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CA95F-FAC2-4E18-ABDA-957FA29E3FF8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234439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CA95F-FAC2-4E18-ABDA-957FA29E3FF8}" type="slidenum">
              <a:rPr lang="en-AU" smtClean="0"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65414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CA95F-FAC2-4E18-ABDA-957FA29E3FF8}" type="slidenum">
              <a:rPr lang="en-AU" smtClean="0"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98979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CA95F-FAC2-4E18-ABDA-957FA29E3FF8}" type="slidenum">
              <a:rPr lang="en-AU" smtClean="0"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723747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CA95F-FAC2-4E18-ABDA-957FA29E3FF8}" type="slidenum">
              <a:rPr lang="en-AU" smtClean="0"/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407909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CA95F-FAC2-4E18-ABDA-957FA29E3FF8}" type="slidenum">
              <a:rPr lang="en-AU" smtClean="0"/>
              <a:t>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98160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CA95F-FAC2-4E18-ABDA-957FA29E3FF8}" type="slidenum">
              <a:rPr lang="en-AU" smtClean="0"/>
              <a:t>20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58418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CA95F-FAC2-4E18-ABDA-957FA29E3FF8}" type="slidenum">
              <a:rPr lang="en-AU" smtClean="0"/>
              <a:t>21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2691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CA95F-FAC2-4E18-ABDA-957FA29E3FF8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488453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CA95F-FAC2-4E18-ABDA-957FA29E3FF8}" type="slidenum">
              <a:rPr lang="en-AU" smtClean="0"/>
              <a:t>22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21457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CA95F-FAC2-4E18-ABDA-957FA29E3FF8}" type="slidenum">
              <a:rPr lang="en-AU" smtClean="0"/>
              <a:t>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7095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CA95F-FAC2-4E18-ABDA-957FA29E3FF8}" type="slidenum">
              <a:rPr lang="en-AU" smtClean="0"/>
              <a:t>24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789130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CA95F-FAC2-4E18-ABDA-957FA29E3FF8}" type="slidenum">
              <a:rPr lang="en-AU" smtClean="0"/>
              <a:t>25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030730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CA95F-FAC2-4E18-ABDA-957FA29E3FF8}" type="slidenum">
              <a:rPr lang="en-AU" smtClean="0"/>
              <a:t>26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980968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CA95F-FAC2-4E18-ABDA-957FA29E3FF8}" type="slidenum">
              <a:rPr lang="en-AU" smtClean="0"/>
              <a:t>27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980968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CA95F-FAC2-4E18-ABDA-957FA29E3FF8}" type="slidenum">
              <a:rPr lang="en-AU" smtClean="0"/>
              <a:t>28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2318874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CA95F-FAC2-4E18-ABDA-957FA29E3FF8}" type="slidenum">
              <a:rPr lang="en-AU" smtClean="0"/>
              <a:t>29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732067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CA95F-FAC2-4E18-ABDA-957FA29E3FF8}" type="slidenum">
              <a:rPr lang="en-AU" smtClean="0"/>
              <a:t>30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408639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0209AD-2491-4F36-A53B-B9E4BE57677D}" type="slidenum">
              <a:rPr lang="en-AU" smtClean="0"/>
              <a:t>31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113146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CA95F-FAC2-4E18-ABDA-957FA29E3FF8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69318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CA95F-FAC2-4E18-ABDA-957FA29E3FF8}" type="slidenum">
              <a:rPr lang="en-AU" smtClean="0"/>
              <a:t>32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874020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CA95F-FAC2-4E18-ABDA-957FA29E3FF8}" type="slidenum">
              <a:rPr lang="en-AU" smtClean="0"/>
              <a:t>33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0701004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CA95F-FAC2-4E18-ABDA-957FA29E3FF8}" type="slidenum">
              <a:rPr lang="en-AU" smtClean="0"/>
              <a:t>34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7718250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CA95F-FAC2-4E18-ABDA-957FA29E3FF8}" type="slidenum">
              <a:rPr lang="en-AU" smtClean="0"/>
              <a:t>35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332782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CA95F-FAC2-4E18-ABDA-957FA29E3FF8}" type="slidenum">
              <a:rPr lang="en-AU" smtClean="0"/>
              <a:t>36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7980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CA95F-FAC2-4E18-ABDA-957FA29E3FF8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0055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CA95F-FAC2-4E18-ABDA-957FA29E3FF8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477906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CA95F-FAC2-4E18-ABDA-957FA29E3FF8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292794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CA95F-FAC2-4E18-ABDA-957FA29E3FF8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0610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CA95F-FAC2-4E18-ABDA-957FA29E3FF8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855399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5CA95F-FAC2-4E18-ABDA-957FA29E3FF8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97044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_title_bg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239853" cy="6946850"/>
          </a:xfrm>
          <a:prstGeom prst="rect">
            <a:avLst/>
          </a:prstGeom>
        </p:spPr>
      </p:pic>
      <p:pic>
        <p:nvPicPr>
          <p:cNvPr id="8" name="Picture 7" descr="LAQ_logo_800px_r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6850" y="5882898"/>
            <a:ext cx="2078074" cy="4727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1124744"/>
            <a:ext cx="7772400" cy="1470025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9512" y="2900536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14126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0B9EC-00B3-4FA6-82B7-CC237A6F42F6}" type="datetimeFigureOut">
              <a:rPr lang="en-AU" smtClean="0"/>
              <a:t>4/09/2018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6A33-EED3-4D3F-BA50-7C49899C32A1}" type="slidenum">
              <a:rPr lang="en-AU" smtClean="0"/>
              <a:t>‹#›</a:t>
            </a:fld>
            <a:endParaRPr lang="en-AU"/>
          </a:p>
        </p:txBody>
      </p:sp>
      <p:pic>
        <p:nvPicPr>
          <p:cNvPr id="7" name="Picture 6" descr="PPT_banner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956" y="6706362"/>
            <a:ext cx="9212716" cy="40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3231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0B9EC-00B3-4FA6-82B7-CC237A6F42F6}" type="datetimeFigureOut">
              <a:rPr lang="en-AU" smtClean="0"/>
              <a:t>4/09/2018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6A33-EED3-4D3F-BA50-7C49899C32A1}" type="slidenum">
              <a:rPr lang="en-AU" smtClean="0"/>
              <a:t>‹#›</a:t>
            </a:fld>
            <a:endParaRPr lang="en-AU"/>
          </a:p>
        </p:txBody>
      </p:sp>
      <p:pic>
        <p:nvPicPr>
          <p:cNvPr id="7" name="Picture 6" descr="PPT_banner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956" y="6706362"/>
            <a:ext cx="9212716" cy="40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839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0B9EC-00B3-4FA6-82B7-CC237A6F42F6}" type="datetimeFigureOut">
              <a:rPr lang="en-AU" smtClean="0"/>
              <a:t>4/09/2018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6A33-EED3-4D3F-BA50-7C49899C32A1}" type="slidenum">
              <a:rPr lang="en-AU" smtClean="0"/>
              <a:t>‹#›</a:t>
            </a:fld>
            <a:endParaRPr lang="en-AU"/>
          </a:p>
        </p:txBody>
      </p:sp>
      <p:pic>
        <p:nvPicPr>
          <p:cNvPr id="6" name="Picture 5" descr="PPT_banne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9667"/>
            <a:ext cx="9212716" cy="737288"/>
          </a:xfrm>
          <a:prstGeom prst="rect">
            <a:avLst/>
          </a:prstGeom>
        </p:spPr>
      </p:pic>
      <p:pic>
        <p:nvPicPr>
          <p:cNvPr id="7" name="Picture 6" descr="LAQ_logo_800px_r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7365" y="6302680"/>
            <a:ext cx="1601799" cy="364409"/>
          </a:xfrm>
          <a:prstGeom prst="rect">
            <a:avLst/>
          </a:prstGeom>
        </p:spPr>
      </p:pic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11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77519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0B9EC-00B3-4FA6-82B7-CC237A6F42F6}" type="datetimeFigureOut">
              <a:rPr lang="en-AU" smtClean="0"/>
              <a:t>4/09/2018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6A33-EED3-4D3F-BA50-7C49899C32A1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11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676249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AQ_logo_800px_c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5641" y="657658"/>
            <a:ext cx="1960914" cy="446108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11430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459425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_title_bg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239853" cy="6946850"/>
          </a:xfrm>
          <a:prstGeom prst="rect">
            <a:avLst/>
          </a:prstGeom>
        </p:spPr>
      </p:pic>
      <p:pic>
        <p:nvPicPr>
          <p:cNvPr id="8" name="Picture 7" descr="LAQ_logo_800px_r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6850" y="5882898"/>
            <a:ext cx="2078074" cy="472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24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page bnr bottom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PT_banne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39667"/>
            <a:ext cx="9212716" cy="737288"/>
          </a:xfrm>
          <a:prstGeom prst="rect">
            <a:avLst/>
          </a:prstGeom>
        </p:spPr>
      </p:pic>
      <p:pic>
        <p:nvPicPr>
          <p:cNvPr id="4" name="Picture 3" descr="LAQ_logo_800px_r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7365" y="6302680"/>
            <a:ext cx="1601799" cy="364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349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E0B9EC-00B3-4FA6-82B7-CC237A6F42F6}" type="datetimeFigureOut">
              <a:rPr lang="en-AU" smtClean="0"/>
              <a:pPr/>
              <a:t>4/09/2018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35C6A33-EED3-4D3F-BA50-7C49899C32A1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05889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_title_bg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239853" cy="6946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642989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4280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5898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</a:defRPr>
            </a:lvl1pPr>
            <a:lvl2pPr>
              <a:defRPr sz="2400">
                <a:solidFill>
                  <a:schemeClr val="bg2"/>
                </a:solidFill>
              </a:defRPr>
            </a:lvl2pPr>
            <a:lvl3pPr>
              <a:defRPr sz="2000">
                <a:solidFill>
                  <a:schemeClr val="bg2"/>
                </a:solidFill>
              </a:defRPr>
            </a:lvl3pPr>
            <a:lvl4pPr>
              <a:defRPr sz="1800">
                <a:solidFill>
                  <a:schemeClr val="bg2"/>
                </a:solidFill>
              </a:defRPr>
            </a:lvl4pPr>
            <a:lvl5pPr>
              <a:defRPr sz="1800">
                <a:solidFill>
                  <a:schemeClr val="bg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</a:defRPr>
            </a:lvl1pPr>
            <a:lvl2pPr>
              <a:defRPr sz="2400">
                <a:solidFill>
                  <a:schemeClr val="bg2"/>
                </a:solidFill>
              </a:defRPr>
            </a:lvl2pPr>
            <a:lvl3pPr>
              <a:defRPr sz="2000">
                <a:solidFill>
                  <a:schemeClr val="bg2"/>
                </a:solidFill>
              </a:defRPr>
            </a:lvl3pPr>
            <a:lvl4pPr>
              <a:defRPr sz="1800">
                <a:solidFill>
                  <a:schemeClr val="bg2"/>
                </a:solidFill>
              </a:defRPr>
            </a:lvl4pPr>
            <a:lvl5pPr>
              <a:defRPr sz="1800">
                <a:solidFill>
                  <a:schemeClr val="bg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0B9EC-00B3-4FA6-82B7-CC237A6F42F6}" type="datetimeFigureOut">
              <a:rPr lang="en-AU" smtClean="0"/>
              <a:t>4/09/2018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6A33-EED3-4D3F-BA50-7C49899C32A1}" type="slidenum">
              <a:rPr lang="en-AU" smtClean="0"/>
              <a:t>‹#›</a:t>
            </a:fld>
            <a:endParaRPr lang="en-AU"/>
          </a:p>
        </p:txBody>
      </p:sp>
      <p:pic>
        <p:nvPicPr>
          <p:cNvPr id="8" name="Picture 7" descr="PPT_banner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956" y="6706362"/>
            <a:ext cx="9212716" cy="40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200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</a:defRPr>
            </a:lvl1pPr>
            <a:lvl2pPr>
              <a:defRPr sz="2000">
                <a:solidFill>
                  <a:schemeClr val="bg2"/>
                </a:solidFill>
              </a:defRPr>
            </a:lvl2pPr>
            <a:lvl3pPr>
              <a:defRPr sz="1800">
                <a:solidFill>
                  <a:schemeClr val="bg2"/>
                </a:solidFill>
              </a:defRPr>
            </a:lvl3pPr>
            <a:lvl4pPr>
              <a:defRPr sz="1600">
                <a:solidFill>
                  <a:schemeClr val="bg2"/>
                </a:solidFill>
              </a:defRPr>
            </a:lvl4pPr>
            <a:lvl5pPr>
              <a:defRPr sz="1600">
                <a:solidFill>
                  <a:schemeClr val="bg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</a:defRPr>
            </a:lvl1pPr>
            <a:lvl2pPr>
              <a:defRPr sz="2000">
                <a:solidFill>
                  <a:schemeClr val="bg2"/>
                </a:solidFill>
              </a:defRPr>
            </a:lvl2pPr>
            <a:lvl3pPr>
              <a:defRPr sz="1800">
                <a:solidFill>
                  <a:schemeClr val="bg2"/>
                </a:solidFill>
              </a:defRPr>
            </a:lvl3pPr>
            <a:lvl4pPr>
              <a:defRPr sz="1600">
                <a:solidFill>
                  <a:schemeClr val="bg2"/>
                </a:solidFill>
              </a:defRPr>
            </a:lvl4pPr>
            <a:lvl5pPr>
              <a:defRPr sz="1600">
                <a:solidFill>
                  <a:schemeClr val="bg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0B9EC-00B3-4FA6-82B7-CC237A6F42F6}" type="datetimeFigureOut">
              <a:rPr lang="en-AU" smtClean="0"/>
              <a:t>4/09/2018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6A33-EED3-4D3F-BA50-7C49899C32A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0981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44824"/>
            <a:ext cx="8229600" cy="11430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0B9EC-00B3-4FA6-82B7-CC237A6F42F6}" type="datetimeFigureOut">
              <a:rPr lang="en-AU" smtClean="0"/>
              <a:t>4/09/2018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6A33-EED3-4D3F-BA50-7C49899C32A1}" type="slidenum">
              <a:rPr lang="en-AU" smtClean="0"/>
              <a:t>‹#›</a:t>
            </a:fld>
            <a:endParaRPr lang="en-AU"/>
          </a:p>
        </p:txBody>
      </p:sp>
      <p:pic>
        <p:nvPicPr>
          <p:cNvPr id="6" name="Picture 5" descr="PPT_banner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956" y="6706362"/>
            <a:ext cx="9212716" cy="40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368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0B9EC-00B3-4FA6-82B7-CC237A6F42F6}" type="datetimeFigureOut">
              <a:rPr lang="en-AU" smtClean="0"/>
              <a:t>4/09/2018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6A33-EED3-4D3F-BA50-7C49899C32A1}" type="slidenum">
              <a:rPr lang="en-AU" smtClean="0"/>
              <a:t>‹#›</a:t>
            </a:fld>
            <a:endParaRPr lang="en-AU"/>
          </a:p>
        </p:txBody>
      </p:sp>
      <p:pic>
        <p:nvPicPr>
          <p:cNvPr id="5" name="Picture 4" descr="PPT_banner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956" y="6706362"/>
            <a:ext cx="9212716" cy="40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175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2"/>
                </a:solidFill>
              </a:defRPr>
            </a:lvl1pPr>
            <a:lvl2pPr>
              <a:defRPr sz="2800">
                <a:solidFill>
                  <a:schemeClr val="bg2"/>
                </a:solidFill>
              </a:defRPr>
            </a:lvl2pPr>
            <a:lvl3pPr>
              <a:defRPr sz="2400">
                <a:solidFill>
                  <a:schemeClr val="bg2"/>
                </a:solidFill>
              </a:defRPr>
            </a:lvl3pPr>
            <a:lvl4pPr>
              <a:defRPr sz="2000">
                <a:solidFill>
                  <a:schemeClr val="bg2"/>
                </a:solidFill>
              </a:defRPr>
            </a:lvl4pPr>
            <a:lvl5pPr>
              <a:defRPr sz="20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0B9EC-00B3-4FA6-82B7-CC237A6F42F6}" type="datetimeFigureOut">
              <a:rPr lang="en-AU" smtClean="0"/>
              <a:t>4/09/2018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6A33-EED3-4D3F-BA50-7C49899C32A1}" type="slidenum">
              <a:rPr lang="en-AU" smtClean="0"/>
              <a:t>‹#›</a:t>
            </a:fld>
            <a:endParaRPr lang="en-AU"/>
          </a:p>
        </p:txBody>
      </p:sp>
      <p:pic>
        <p:nvPicPr>
          <p:cNvPr id="8" name="Picture 7" descr="PPT_banner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956" y="6706362"/>
            <a:ext cx="9212716" cy="40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214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0B9EC-00B3-4FA6-82B7-CC237A6F42F6}" type="datetimeFigureOut">
              <a:rPr lang="en-AU" smtClean="0"/>
              <a:t>4/09/2018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C6A33-EED3-4D3F-BA50-7C49899C32A1}" type="slidenum">
              <a:rPr lang="en-AU" smtClean="0"/>
              <a:t>‹#›</a:t>
            </a:fld>
            <a:endParaRPr lang="en-AU"/>
          </a:p>
        </p:txBody>
      </p:sp>
      <p:pic>
        <p:nvPicPr>
          <p:cNvPr id="8" name="Picture 7" descr="PPT_banner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956" y="6706362"/>
            <a:ext cx="9212716" cy="40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2479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0B9EC-00B3-4FA6-82B7-CC237A6F42F6}" type="datetimeFigureOut">
              <a:rPr lang="en-AU" smtClean="0"/>
              <a:t>4/09/2018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35C6A33-EED3-4D3F-BA50-7C49899C32A1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7" name="Picture 6" descr="PPT_banner2.jpg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956" y="6706362"/>
            <a:ext cx="9212716" cy="40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199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  <p:sldLayoutId id="2147483661" r:id="rId14"/>
    <p:sldLayoutId id="2147483663" r:id="rId15"/>
    <p:sldLayoutId id="2147483664" r:id="rId1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mailto:FASSBrisbane@legalaid.qld.gov.au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1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1948246"/>
            <a:ext cx="7772400" cy="1897018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altLang="en-US" sz="4800" dirty="0">
                <a:latin typeface="MetaMedium-Roman" pitchFamily="34" charset="0"/>
              </a:rPr>
              <a:t>Legal Aid </a:t>
            </a:r>
            <a:r>
              <a:rPr lang="en-AU" altLang="en-US" sz="4800" dirty="0" smtClean="0">
                <a:latin typeface="MetaMedium-Roman" pitchFamily="34" charset="0"/>
              </a:rPr>
              <a:t>Queensland</a:t>
            </a:r>
          </a:p>
          <a:p>
            <a:r>
              <a:rPr lang="en-AU" sz="3200" b="0" dirty="0"/>
              <a:t>Family A</a:t>
            </a:r>
            <a:r>
              <a:rPr lang="en-AU" sz="3200" b="0" dirty="0" smtClean="0"/>
              <a:t>dvocacy </a:t>
            </a:r>
            <a:r>
              <a:rPr lang="en-AU" sz="3200" b="0" dirty="0"/>
              <a:t>and S</a:t>
            </a:r>
            <a:r>
              <a:rPr lang="en-AU" sz="3200" b="0" dirty="0" smtClean="0"/>
              <a:t>upport </a:t>
            </a:r>
            <a:r>
              <a:rPr lang="en-AU" sz="3200" b="0" dirty="0"/>
              <a:t>S</a:t>
            </a:r>
            <a:r>
              <a:rPr lang="en-AU" sz="3200" b="0" dirty="0" smtClean="0"/>
              <a:t>ervices</a:t>
            </a:r>
            <a:endParaRPr lang="en-AU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4087178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AU" sz="1200" dirty="0" smtClean="0">
                <a:solidFill>
                  <a:schemeClr val="bg1"/>
                </a:solidFill>
              </a:rPr>
              <a:t>Presented by </a:t>
            </a:r>
            <a:r>
              <a:rPr lang="en-AU" sz="1200" dirty="0">
                <a:solidFill>
                  <a:schemeClr val="bg1"/>
                </a:solidFill>
              </a:rPr>
              <a:t>Melissa </a:t>
            </a:r>
            <a:r>
              <a:rPr lang="en-AU" sz="1200" dirty="0" smtClean="0">
                <a:solidFill>
                  <a:schemeClr val="bg1"/>
                </a:solidFill>
              </a:rPr>
              <a:t>Smalley, Legal Aid Queensland, </a:t>
            </a:r>
          </a:p>
          <a:p>
            <a:pPr algn="ctr"/>
            <a:r>
              <a:rPr lang="en-AU" sz="1200" dirty="0">
                <a:solidFill>
                  <a:schemeClr val="bg1"/>
                </a:solidFill>
              </a:rPr>
              <a:t>6</a:t>
            </a:r>
            <a:r>
              <a:rPr lang="en-AU" sz="1200" dirty="0" smtClean="0">
                <a:solidFill>
                  <a:schemeClr val="bg1"/>
                </a:solidFill>
              </a:rPr>
              <a:t> September 2018</a:t>
            </a:r>
            <a:endParaRPr lang="en-AU" sz="1200" dirty="0">
              <a:solidFill>
                <a:schemeClr val="bg1"/>
              </a:solidFill>
            </a:endParaRPr>
          </a:p>
        </p:txBody>
      </p:sp>
      <p:pic>
        <p:nvPicPr>
          <p:cNvPr id="2" name="Picture 1" descr="Untitled-1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5949280"/>
            <a:ext cx="1872208" cy="390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789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800" dirty="0" smtClean="0"/>
              <a:t>Who can FASS help?</a:t>
            </a:r>
            <a:endParaRPr lang="en-AU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AU" dirty="0" smtClean="0"/>
              <a:t>1. Clients with matters in court that day </a:t>
            </a:r>
          </a:p>
          <a:p>
            <a:pPr lvl="1"/>
            <a:r>
              <a:rPr lang="en-AU" dirty="0" smtClean="0"/>
              <a:t>Similar to current FLDL service but support worker now available to clients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2. Clients requiring urgent legal assistance</a:t>
            </a:r>
          </a:p>
          <a:p>
            <a:pPr lvl="1"/>
            <a:r>
              <a:rPr lang="en-AU" dirty="0" smtClean="0"/>
              <a:t>Where action needs to be taken immediately or within 72 hours, </a:t>
            </a:r>
            <a:r>
              <a:rPr lang="en-AU" dirty="0" err="1" smtClean="0"/>
              <a:t>eg</a:t>
            </a:r>
            <a:r>
              <a:rPr lang="en-AU" dirty="0" smtClean="0"/>
              <a:t> recovery &amp; airport watch list</a:t>
            </a:r>
          </a:p>
          <a:p>
            <a:pPr lvl="1"/>
            <a:r>
              <a:rPr lang="en-AU" dirty="0" smtClean="0"/>
              <a:t>Filling gap between getting legal aid or seeing private lawyer or community legal centre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2683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800" dirty="0" smtClean="0"/>
              <a:t>Who can FASS help? </a:t>
            </a:r>
            <a:endParaRPr lang="en-AU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No formal means or merit test, </a:t>
            </a:r>
            <a:r>
              <a:rPr lang="en-AU" b="1" dirty="0" smtClean="0"/>
              <a:t>but</a:t>
            </a:r>
            <a:r>
              <a:rPr lang="en-AU" dirty="0" smtClean="0"/>
              <a:t> have parameters given funding</a:t>
            </a:r>
          </a:p>
          <a:p>
            <a:pPr lvl="1"/>
            <a:r>
              <a:rPr lang="en-AU" sz="3200" dirty="0" smtClean="0"/>
              <a:t>Face-to-face services provided at time client attends (no bookings)</a:t>
            </a:r>
          </a:p>
          <a:p>
            <a:pPr lvl="1"/>
            <a:r>
              <a:rPr lang="en-AU" sz="3200" dirty="0"/>
              <a:t>n</a:t>
            </a:r>
            <a:r>
              <a:rPr lang="en-AU" sz="3200" dirty="0" smtClean="0"/>
              <a:t>o telephone or video interviews</a:t>
            </a:r>
          </a:p>
          <a:p>
            <a:pPr lvl="1"/>
            <a:r>
              <a:rPr lang="en-AU" sz="3200" dirty="0"/>
              <a:t>b</a:t>
            </a:r>
            <a:r>
              <a:rPr lang="en-AU" sz="3200" dirty="0" smtClean="0"/>
              <a:t>oth legal and support services available if needed for both parties in dispute (conflict service).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2767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 smtClean="0"/>
              <a:t>People involved</a:t>
            </a:r>
            <a:endParaRPr lang="en-AU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Staff for services include:</a:t>
            </a:r>
          </a:p>
          <a:p>
            <a:pPr marL="0" indent="0">
              <a:buNone/>
            </a:pPr>
            <a:endParaRPr lang="en-AU" dirty="0" smtClean="0"/>
          </a:p>
          <a:p>
            <a:r>
              <a:rPr lang="en-AU" dirty="0"/>
              <a:t>i</a:t>
            </a:r>
            <a:r>
              <a:rPr lang="en-AU" dirty="0" smtClean="0"/>
              <a:t>ntake officer</a:t>
            </a:r>
          </a:p>
          <a:p>
            <a:r>
              <a:rPr lang="en-AU" dirty="0"/>
              <a:t>d</a:t>
            </a:r>
            <a:r>
              <a:rPr lang="en-AU" dirty="0" smtClean="0"/>
              <a:t>uty lawyer</a:t>
            </a:r>
          </a:p>
          <a:p>
            <a:r>
              <a:rPr lang="en-AU" dirty="0"/>
              <a:t>s</a:t>
            </a:r>
            <a:r>
              <a:rPr lang="en-AU" dirty="0" smtClean="0"/>
              <a:t>ocial support worker.</a:t>
            </a:r>
          </a:p>
        </p:txBody>
      </p:sp>
      <p:pic>
        <p:nvPicPr>
          <p:cNvPr id="4" name="Picture 3" descr="scales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3645024"/>
            <a:ext cx="2888952" cy="2709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91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 smtClean="0"/>
              <a:t>People involved</a:t>
            </a:r>
            <a:endParaRPr lang="en-AU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Brisbane services </a:t>
            </a:r>
            <a:r>
              <a:rPr lang="en-AU" dirty="0"/>
              <a:t>i</a:t>
            </a:r>
            <a:r>
              <a:rPr lang="en-AU" dirty="0" smtClean="0"/>
              <a:t>nvolved include:</a:t>
            </a:r>
          </a:p>
          <a:p>
            <a:pPr marL="0" indent="0">
              <a:buNone/>
            </a:pPr>
            <a:endParaRPr lang="en-AU" dirty="0"/>
          </a:p>
          <a:p>
            <a:r>
              <a:rPr lang="en-AU" dirty="0" smtClean="0"/>
              <a:t>Legal Aid Queensland </a:t>
            </a:r>
          </a:p>
          <a:p>
            <a:pPr marL="0" indent="0">
              <a:buNone/>
            </a:pPr>
            <a:r>
              <a:rPr lang="en-AU" dirty="0" smtClean="0"/>
              <a:t>   (lawyer &amp; support worker)</a:t>
            </a:r>
            <a:endParaRPr lang="en-AU" dirty="0"/>
          </a:p>
          <a:p>
            <a:r>
              <a:rPr lang="en-AU" dirty="0" smtClean="0"/>
              <a:t>Caxton Legal Centre</a:t>
            </a:r>
          </a:p>
          <a:p>
            <a:pPr marL="0" indent="0">
              <a:buNone/>
            </a:pPr>
            <a:r>
              <a:rPr lang="en-AU" dirty="0" smtClean="0"/>
              <a:t>   (lawyer </a:t>
            </a:r>
            <a:r>
              <a:rPr lang="en-AU" dirty="0"/>
              <a:t>&amp; </a:t>
            </a:r>
            <a:r>
              <a:rPr lang="en-AU" dirty="0" smtClean="0"/>
              <a:t>support </a:t>
            </a:r>
            <a:r>
              <a:rPr lang="en-AU" dirty="0"/>
              <a:t>worker</a:t>
            </a:r>
            <a:r>
              <a:rPr lang="en-AU" dirty="0" smtClean="0"/>
              <a:t>).</a:t>
            </a:r>
            <a:endParaRPr lang="en-AU" dirty="0"/>
          </a:p>
          <a:p>
            <a:pPr marL="0" indent="0">
              <a:buNone/>
            </a:pP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39607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 smtClean="0"/>
              <a:t>People involved</a:t>
            </a:r>
            <a:endParaRPr lang="en-AU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buNone/>
            </a:pPr>
            <a:r>
              <a:rPr lang="en-AU" sz="3200" dirty="0" smtClean="0"/>
              <a:t>Townsville services involved include:</a:t>
            </a:r>
          </a:p>
          <a:p>
            <a:pPr marL="0" lvl="1" indent="0">
              <a:buNone/>
            </a:pPr>
            <a:endParaRPr lang="en-AU" sz="3200" dirty="0" smtClean="0"/>
          </a:p>
          <a:p>
            <a:r>
              <a:rPr lang="en-AU" dirty="0"/>
              <a:t>Legal Aid </a:t>
            </a:r>
            <a:r>
              <a:rPr lang="en-AU" dirty="0" smtClean="0"/>
              <a:t>Queensland (lawyer)</a:t>
            </a:r>
            <a:endParaRPr lang="en-AU" dirty="0"/>
          </a:p>
          <a:p>
            <a:r>
              <a:rPr lang="en-AU" dirty="0" smtClean="0"/>
              <a:t>NQ </a:t>
            </a:r>
            <a:r>
              <a:rPr lang="en-AU" dirty="0"/>
              <a:t>Women’s Legal </a:t>
            </a:r>
            <a:r>
              <a:rPr lang="en-AU" dirty="0" smtClean="0"/>
              <a:t>Service (lawyer)</a:t>
            </a:r>
            <a:endParaRPr lang="en-AU" dirty="0"/>
          </a:p>
          <a:p>
            <a:r>
              <a:rPr lang="en-AU" dirty="0" smtClean="0"/>
              <a:t>Townsville CLS (lawyer)</a:t>
            </a:r>
            <a:endParaRPr lang="en-AU" dirty="0"/>
          </a:p>
          <a:p>
            <a:r>
              <a:rPr lang="en-AU" dirty="0" smtClean="0"/>
              <a:t>NQ </a:t>
            </a:r>
            <a:r>
              <a:rPr lang="en-AU" dirty="0"/>
              <a:t>DV Resource </a:t>
            </a:r>
            <a:r>
              <a:rPr lang="en-AU" dirty="0" smtClean="0"/>
              <a:t>Centre (support worker).</a:t>
            </a:r>
            <a:endParaRPr lang="en-AU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AU" sz="3200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8484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 smtClean="0"/>
              <a:t>People involved</a:t>
            </a:r>
            <a:endParaRPr lang="en-AU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buNone/>
            </a:pPr>
            <a:r>
              <a:rPr lang="en-AU" sz="3200" dirty="0" smtClean="0"/>
              <a:t>Cairns services involved include:</a:t>
            </a:r>
            <a:endParaRPr lang="en-AU" sz="3200" dirty="0"/>
          </a:p>
          <a:p>
            <a:endParaRPr lang="en-AU" dirty="0" smtClean="0"/>
          </a:p>
          <a:p>
            <a:r>
              <a:rPr lang="en-AU" dirty="0" smtClean="0"/>
              <a:t>Legal </a:t>
            </a:r>
            <a:r>
              <a:rPr lang="en-AU" dirty="0"/>
              <a:t>Aid </a:t>
            </a:r>
            <a:r>
              <a:rPr lang="en-AU" dirty="0" smtClean="0"/>
              <a:t>Queensland (lawyer)</a:t>
            </a:r>
            <a:endParaRPr lang="en-AU" dirty="0"/>
          </a:p>
          <a:p>
            <a:r>
              <a:rPr lang="en-AU" dirty="0" smtClean="0"/>
              <a:t>NQ </a:t>
            </a:r>
            <a:r>
              <a:rPr lang="en-AU" dirty="0"/>
              <a:t>Women’s Legal Service </a:t>
            </a:r>
            <a:r>
              <a:rPr lang="en-AU" dirty="0" smtClean="0"/>
              <a:t>(lawyer</a:t>
            </a:r>
            <a:r>
              <a:rPr lang="en-AU" dirty="0"/>
              <a:t>)</a:t>
            </a:r>
          </a:p>
          <a:p>
            <a:r>
              <a:rPr lang="en-AU" dirty="0"/>
              <a:t>Cairns </a:t>
            </a:r>
            <a:r>
              <a:rPr lang="en-AU" dirty="0" smtClean="0"/>
              <a:t>CLC (lawyer)</a:t>
            </a:r>
          </a:p>
          <a:p>
            <a:r>
              <a:rPr lang="en-AU" dirty="0" smtClean="0"/>
              <a:t>Cairns </a:t>
            </a:r>
            <a:r>
              <a:rPr lang="en-AU" dirty="0"/>
              <a:t>DV </a:t>
            </a:r>
            <a:r>
              <a:rPr lang="en-AU" dirty="0" smtClean="0"/>
              <a:t>Service  (support </a:t>
            </a:r>
            <a:r>
              <a:rPr lang="en-AU" dirty="0"/>
              <a:t>worker</a:t>
            </a:r>
            <a:r>
              <a:rPr lang="en-AU" dirty="0" smtClean="0"/>
              <a:t>).</a:t>
            </a:r>
            <a:endParaRPr lang="en-AU" dirty="0"/>
          </a:p>
          <a:p>
            <a:pPr marL="0" indent="0">
              <a:buNone/>
            </a:pP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2498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800" dirty="0" smtClean="0"/>
              <a:t>People involved and what they do</a:t>
            </a:r>
            <a:endParaRPr lang="en-AU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Duty lawyer’s (in court) role includes:</a:t>
            </a:r>
          </a:p>
          <a:p>
            <a:endParaRPr lang="en-AU" sz="3200" dirty="0" smtClean="0"/>
          </a:p>
          <a:p>
            <a:r>
              <a:rPr lang="en-AU" dirty="0"/>
              <a:t>a</a:t>
            </a:r>
            <a:r>
              <a:rPr lang="en-AU" sz="3200" dirty="0" smtClean="0"/>
              <a:t>dvice</a:t>
            </a:r>
            <a:endParaRPr lang="en-AU" dirty="0"/>
          </a:p>
          <a:p>
            <a:r>
              <a:rPr lang="en-AU" dirty="0"/>
              <a:t>d</a:t>
            </a:r>
            <a:r>
              <a:rPr lang="en-AU" sz="3200" dirty="0" smtClean="0"/>
              <a:t>ocument preparation (limited)</a:t>
            </a:r>
            <a:endParaRPr lang="en-AU" dirty="0" smtClean="0"/>
          </a:p>
          <a:p>
            <a:r>
              <a:rPr lang="en-AU" dirty="0"/>
              <a:t>m</a:t>
            </a:r>
            <a:r>
              <a:rPr lang="en-AU" sz="3200" dirty="0" smtClean="0"/>
              <a:t>ore representation than FLDL (limited)</a:t>
            </a:r>
          </a:p>
          <a:p>
            <a:r>
              <a:rPr lang="en-AU" dirty="0"/>
              <a:t>l</a:t>
            </a:r>
            <a:r>
              <a:rPr lang="en-AU" dirty="0" smtClean="0"/>
              <a:t>egal aid applications.</a:t>
            </a:r>
            <a:endParaRPr lang="en-AU" sz="3200" dirty="0" smtClean="0"/>
          </a:p>
          <a:p>
            <a:pPr marL="0" indent="0">
              <a:buNone/>
            </a:pPr>
            <a:endParaRPr lang="en-AU" sz="3200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3561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800" dirty="0" smtClean="0"/>
              <a:t>People involved and what they do</a:t>
            </a:r>
            <a:endParaRPr lang="en-AU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Duty </a:t>
            </a:r>
            <a:r>
              <a:rPr lang="en-AU" dirty="0" smtClean="0"/>
              <a:t>lawyer’s (not in </a:t>
            </a:r>
            <a:r>
              <a:rPr lang="en-AU" dirty="0"/>
              <a:t>c</a:t>
            </a:r>
            <a:r>
              <a:rPr lang="en-AU" dirty="0" smtClean="0"/>
              <a:t>ourt) role includes:</a:t>
            </a:r>
          </a:p>
          <a:p>
            <a:pPr marL="0" indent="0">
              <a:buNone/>
            </a:pPr>
            <a:endParaRPr lang="en-AU" dirty="0"/>
          </a:p>
          <a:p>
            <a:r>
              <a:rPr lang="en-AU" dirty="0"/>
              <a:t>a</a:t>
            </a:r>
            <a:r>
              <a:rPr lang="en-AU" dirty="0" smtClean="0"/>
              <a:t>dvice</a:t>
            </a:r>
            <a:endParaRPr lang="en-AU" dirty="0"/>
          </a:p>
          <a:p>
            <a:r>
              <a:rPr lang="en-AU" dirty="0"/>
              <a:t>l</a:t>
            </a:r>
            <a:r>
              <a:rPr lang="en-AU" dirty="0" smtClean="0"/>
              <a:t>etter</a:t>
            </a:r>
          </a:p>
          <a:p>
            <a:r>
              <a:rPr lang="en-AU" dirty="0"/>
              <a:t>s</a:t>
            </a:r>
            <a:r>
              <a:rPr lang="en-AU" dirty="0" smtClean="0"/>
              <a:t>imple </a:t>
            </a:r>
            <a:r>
              <a:rPr lang="en-AU" dirty="0"/>
              <a:t>c</a:t>
            </a:r>
            <a:r>
              <a:rPr lang="en-AU" dirty="0" smtClean="0"/>
              <a:t>ourt </a:t>
            </a:r>
            <a:r>
              <a:rPr lang="en-AU" dirty="0"/>
              <a:t>d</a:t>
            </a:r>
            <a:r>
              <a:rPr lang="en-AU" dirty="0" smtClean="0"/>
              <a:t>ocument </a:t>
            </a:r>
            <a:br>
              <a:rPr lang="en-AU" dirty="0" smtClean="0"/>
            </a:br>
            <a:r>
              <a:rPr lang="en-AU" dirty="0" smtClean="0"/>
              <a:t>preparation </a:t>
            </a:r>
            <a:r>
              <a:rPr lang="en-AU" dirty="0"/>
              <a:t>(</a:t>
            </a:r>
            <a:r>
              <a:rPr lang="en-AU" dirty="0" smtClean="0"/>
              <a:t>limited)</a:t>
            </a:r>
          </a:p>
          <a:p>
            <a:r>
              <a:rPr lang="en-AU" dirty="0"/>
              <a:t>l</a:t>
            </a:r>
            <a:r>
              <a:rPr lang="en-AU" dirty="0" smtClean="0"/>
              <a:t>egal aid applications.</a:t>
            </a:r>
            <a:endParaRPr lang="en-AU" dirty="0"/>
          </a:p>
        </p:txBody>
      </p:sp>
      <p:pic>
        <p:nvPicPr>
          <p:cNvPr id="4" name="Picture 3" descr="178150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7512" y="3122344"/>
            <a:ext cx="2754928" cy="2754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83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800" dirty="0" smtClean="0"/>
              <a:t>People involved and what they do</a:t>
            </a:r>
            <a:endParaRPr lang="en-AU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AU" dirty="0" smtClean="0"/>
              <a:t>Support worker’s role includes:</a:t>
            </a:r>
          </a:p>
          <a:p>
            <a:pPr marL="0" indent="0">
              <a:buNone/>
            </a:pPr>
            <a:endParaRPr lang="en-AU" dirty="0" smtClean="0"/>
          </a:p>
          <a:p>
            <a:r>
              <a:rPr lang="en-AU" dirty="0"/>
              <a:t>r</a:t>
            </a:r>
            <a:r>
              <a:rPr lang="en-AU" dirty="0" smtClean="0"/>
              <a:t>isk assessment </a:t>
            </a:r>
          </a:p>
          <a:p>
            <a:r>
              <a:rPr lang="en-AU" dirty="0"/>
              <a:t>s</a:t>
            </a:r>
            <a:r>
              <a:rPr lang="en-AU" dirty="0" smtClean="0"/>
              <a:t>afety planning</a:t>
            </a:r>
          </a:p>
          <a:p>
            <a:r>
              <a:rPr lang="en-AU" dirty="0"/>
              <a:t>r</a:t>
            </a:r>
            <a:r>
              <a:rPr lang="en-AU" dirty="0" smtClean="0"/>
              <a:t>eferrals </a:t>
            </a:r>
          </a:p>
          <a:p>
            <a:r>
              <a:rPr lang="en-AU" dirty="0"/>
              <a:t>c</a:t>
            </a:r>
            <a:r>
              <a:rPr lang="en-AU" dirty="0" smtClean="0"/>
              <a:t>ounselling </a:t>
            </a:r>
          </a:p>
          <a:p>
            <a:r>
              <a:rPr lang="en-AU" dirty="0" smtClean="0"/>
              <a:t>information about applying </a:t>
            </a:r>
            <a:br>
              <a:rPr lang="en-AU" dirty="0" smtClean="0"/>
            </a:br>
            <a:r>
              <a:rPr lang="en-AU" dirty="0" smtClean="0"/>
              <a:t>for a protection order</a:t>
            </a:r>
          </a:p>
          <a:p>
            <a:r>
              <a:rPr lang="en-AU" dirty="0"/>
              <a:t>l</a:t>
            </a:r>
            <a:r>
              <a:rPr lang="en-AU" dirty="0" smtClean="0"/>
              <a:t>egal </a:t>
            </a:r>
            <a:r>
              <a:rPr lang="en-AU" dirty="0"/>
              <a:t>a</a:t>
            </a:r>
            <a:r>
              <a:rPr lang="en-AU" dirty="0" smtClean="0"/>
              <a:t>id applications.</a:t>
            </a:r>
          </a:p>
        </p:txBody>
      </p:sp>
      <p:pic>
        <p:nvPicPr>
          <p:cNvPr id="4" name="Picture 3" descr="1017276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2132856"/>
            <a:ext cx="2744832" cy="2739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59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800" dirty="0" smtClean="0"/>
              <a:t>Criteria to access FASS</a:t>
            </a:r>
            <a:endParaRPr lang="en-AU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AU" dirty="0" smtClean="0"/>
          </a:p>
          <a:p>
            <a:r>
              <a:rPr lang="en-AU" dirty="0" smtClean="0"/>
              <a:t>Family violence </a:t>
            </a:r>
          </a:p>
          <a:p>
            <a:pPr marL="0" indent="0">
              <a:buNone/>
            </a:pPr>
            <a:r>
              <a:rPr lang="en-AU" dirty="0"/>
              <a:t> </a:t>
            </a:r>
            <a:r>
              <a:rPr lang="en-AU" dirty="0" smtClean="0"/>
              <a:t>            +  </a:t>
            </a:r>
          </a:p>
          <a:p>
            <a:r>
              <a:rPr lang="en-AU" dirty="0"/>
              <a:t> </a:t>
            </a:r>
            <a:r>
              <a:rPr lang="en-AU" u="sng" dirty="0" smtClean="0"/>
              <a:t>Very</a:t>
            </a:r>
            <a:r>
              <a:rPr lang="en-AU" dirty="0" smtClean="0"/>
              <a:t> urgent legal issue</a:t>
            </a:r>
          </a:p>
          <a:p>
            <a:endParaRPr lang="en-AU" dirty="0"/>
          </a:p>
          <a:p>
            <a:pPr marL="0" indent="0">
              <a:buNone/>
            </a:pPr>
            <a:r>
              <a:rPr lang="en-AU" dirty="0" smtClean="0"/>
              <a:t>OR</a:t>
            </a:r>
          </a:p>
        </p:txBody>
      </p:sp>
      <p:pic>
        <p:nvPicPr>
          <p:cNvPr id="4" name="Picture 3" descr="769220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3193" y="2492896"/>
            <a:ext cx="2316934" cy="2312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51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108922" y="1340768"/>
            <a:ext cx="6991470" cy="3759654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6400" dirty="0">
                <a:solidFill>
                  <a:schemeClr val="bg1"/>
                </a:solidFill>
              </a:rPr>
              <a:t>This </a:t>
            </a:r>
            <a:r>
              <a:rPr lang="en-US" sz="6400" dirty="0" smtClean="0">
                <a:solidFill>
                  <a:schemeClr val="bg1"/>
                </a:solidFill>
              </a:rPr>
              <a:t>webinar/video is </a:t>
            </a:r>
            <a:r>
              <a:rPr lang="en-US" sz="6400" dirty="0">
                <a:solidFill>
                  <a:schemeClr val="bg1"/>
                </a:solidFill>
              </a:rPr>
              <a:t>for community legal education purposes only. </a:t>
            </a:r>
            <a:r>
              <a:rPr lang="en-US" sz="6400" dirty="0" smtClean="0">
                <a:solidFill>
                  <a:schemeClr val="bg1"/>
                </a:solidFill>
              </a:rPr>
              <a:t/>
            </a:r>
            <a:br>
              <a:rPr lang="en-US" sz="6400" dirty="0" smtClean="0">
                <a:solidFill>
                  <a:schemeClr val="bg1"/>
                </a:solidFill>
              </a:rPr>
            </a:br>
            <a:r>
              <a:rPr lang="en-US" sz="6400" dirty="0" smtClean="0">
                <a:solidFill>
                  <a:schemeClr val="bg1"/>
                </a:solidFill>
              </a:rPr>
              <a:t>You </a:t>
            </a:r>
            <a:r>
              <a:rPr lang="en-US" sz="6400" dirty="0">
                <a:solidFill>
                  <a:schemeClr val="bg1"/>
                </a:solidFill>
              </a:rPr>
              <a:t>may not reproduce, publish, commercially exploit or recreate the </a:t>
            </a:r>
            <a:r>
              <a:rPr lang="en-US" sz="6400" dirty="0" smtClean="0">
                <a:solidFill>
                  <a:schemeClr val="bg1"/>
                </a:solidFill>
              </a:rPr>
              <a:t>webinar/video or </a:t>
            </a:r>
            <a:r>
              <a:rPr lang="en-US" sz="6400" dirty="0">
                <a:solidFill>
                  <a:schemeClr val="bg1"/>
                </a:solidFill>
              </a:rPr>
              <a:t>any part of the webinar/video. No claim is made as to the accuracy or authenticity of the </a:t>
            </a:r>
            <a:r>
              <a:rPr lang="en-US" sz="6400" dirty="0" smtClean="0">
                <a:solidFill>
                  <a:schemeClr val="bg1"/>
                </a:solidFill>
              </a:rPr>
              <a:t>webinar/video’s content</a:t>
            </a:r>
            <a:r>
              <a:rPr lang="en-US" sz="6400" dirty="0">
                <a:solidFill>
                  <a:schemeClr val="bg1"/>
                </a:solidFill>
              </a:rPr>
              <a:t>. The </a:t>
            </a:r>
            <a:r>
              <a:rPr lang="en-US" sz="6400" dirty="0" smtClean="0">
                <a:solidFill>
                  <a:schemeClr val="bg1"/>
                </a:solidFill>
              </a:rPr>
              <a:t>webinar/video is </a:t>
            </a:r>
            <a:r>
              <a:rPr lang="en-US" sz="6400" dirty="0">
                <a:solidFill>
                  <a:schemeClr val="bg1"/>
                </a:solidFill>
              </a:rPr>
              <a:t>provided on the basis all people accessing the </a:t>
            </a:r>
            <a:r>
              <a:rPr lang="en-US" sz="6400" dirty="0" smtClean="0">
                <a:solidFill>
                  <a:schemeClr val="bg1"/>
                </a:solidFill>
              </a:rPr>
              <a:t>webinar/video are </a:t>
            </a:r>
            <a:r>
              <a:rPr lang="en-US" sz="6400" dirty="0">
                <a:solidFill>
                  <a:schemeClr val="bg1"/>
                </a:solidFill>
              </a:rPr>
              <a:t>responsible for assessing the relevance and accuracy of the </a:t>
            </a:r>
            <a:r>
              <a:rPr lang="en-US" sz="6400" dirty="0" smtClean="0">
                <a:solidFill>
                  <a:schemeClr val="bg1"/>
                </a:solidFill>
              </a:rPr>
              <a:t>webinar/video’s content</a:t>
            </a:r>
            <a:r>
              <a:rPr lang="en-US" sz="6400" dirty="0">
                <a:solidFill>
                  <a:schemeClr val="bg1"/>
                </a:solidFill>
              </a:rPr>
              <a:t>. Legal Aid Queensland does not accept any liability for the accuracy of the information in the </a:t>
            </a:r>
            <a:r>
              <a:rPr lang="en-US" sz="6400" dirty="0" smtClean="0">
                <a:solidFill>
                  <a:schemeClr val="bg1"/>
                </a:solidFill>
              </a:rPr>
              <a:t>webinar/video or </a:t>
            </a:r>
            <a:r>
              <a:rPr lang="en-US" sz="6400" dirty="0">
                <a:solidFill>
                  <a:schemeClr val="bg1"/>
                </a:solidFill>
              </a:rPr>
              <a:t>any use of the information contained in the webinar/video.</a:t>
            </a:r>
            <a:endParaRPr lang="en-US" sz="6400" dirty="0" smtClean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endParaRPr lang="en-AU" dirty="0">
              <a:solidFill>
                <a:schemeClr val="bg1"/>
              </a:solidFill>
            </a:endParaRPr>
          </a:p>
        </p:txBody>
      </p:sp>
      <p:pic>
        <p:nvPicPr>
          <p:cNvPr id="4" name="Picture 3" descr="Untitled-1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5949280"/>
            <a:ext cx="1872208" cy="390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488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800" dirty="0"/>
              <a:t>Criteria to access FASS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AU" dirty="0"/>
          </a:p>
          <a:p>
            <a:r>
              <a:rPr lang="en-AU" dirty="0"/>
              <a:t>Family violence </a:t>
            </a:r>
            <a:r>
              <a:rPr lang="en-AU" dirty="0" smtClean="0"/>
              <a:t> </a:t>
            </a:r>
            <a:endParaRPr lang="en-AU" dirty="0"/>
          </a:p>
          <a:p>
            <a:pPr marL="0" indent="0">
              <a:buNone/>
            </a:pPr>
            <a:r>
              <a:rPr lang="en-AU" dirty="0"/>
              <a:t>             +  </a:t>
            </a:r>
          </a:p>
          <a:p>
            <a:r>
              <a:rPr lang="en-AU" dirty="0" smtClean="0"/>
              <a:t>In court that day </a:t>
            </a:r>
            <a:endParaRPr lang="en-AU" dirty="0"/>
          </a:p>
          <a:p>
            <a:endParaRPr lang="en-AU" dirty="0"/>
          </a:p>
        </p:txBody>
      </p:sp>
      <p:pic>
        <p:nvPicPr>
          <p:cNvPr id="5" name="Picture 4" descr="court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2038428"/>
            <a:ext cx="2220434" cy="2038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47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AU" sz="4000" dirty="0"/>
              <a:t>Criteria to access FASS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 smtClean="0"/>
              <a:t>Assessing family violence:</a:t>
            </a:r>
          </a:p>
          <a:p>
            <a:r>
              <a:rPr lang="en-AU" dirty="0" smtClean="0"/>
              <a:t>Different assessments state to state </a:t>
            </a:r>
          </a:p>
          <a:p>
            <a:r>
              <a:rPr lang="en-AU" dirty="0" smtClean="0"/>
              <a:t>Currently 8 questions (if two yes then FV)</a:t>
            </a:r>
          </a:p>
          <a:p>
            <a:r>
              <a:rPr lang="en-AU" dirty="0" smtClean="0"/>
              <a:t>Even if historical</a:t>
            </a:r>
          </a:p>
          <a:p>
            <a:r>
              <a:rPr lang="en-AU" dirty="0" smtClean="0"/>
              <a:t>Even if other party or some one else involved who is impacted, </a:t>
            </a:r>
            <a:r>
              <a:rPr lang="en-AU" dirty="0" err="1" smtClean="0"/>
              <a:t>eg</a:t>
            </a:r>
            <a:r>
              <a:rPr lang="en-AU" dirty="0" smtClean="0"/>
              <a:t> grandparent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39611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600" dirty="0"/>
              <a:t>Criteria to access FASS</a:t>
            </a:r>
            <a:endParaRPr lang="en-AU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AU" dirty="0" smtClean="0"/>
          </a:p>
          <a:p>
            <a:r>
              <a:rPr lang="en-AU" dirty="0" smtClean="0"/>
              <a:t>Family violence </a:t>
            </a:r>
          </a:p>
          <a:p>
            <a:pPr marL="0" indent="0">
              <a:buNone/>
            </a:pPr>
            <a:r>
              <a:rPr lang="en-AU" dirty="0"/>
              <a:t> </a:t>
            </a:r>
            <a:r>
              <a:rPr lang="en-AU" dirty="0" smtClean="0"/>
              <a:t>            +  </a:t>
            </a:r>
          </a:p>
          <a:p>
            <a:r>
              <a:rPr lang="en-AU" dirty="0"/>
              <a:t> </a:t>
            </a:r>
            <a:r>
              <a:rPr lang="en-AU" u="sng" dirty="0" smtClean="0"/>
              <a:t>Very</a:t>
            </a:r>
            <a:r>
              <a:rPr lang="en-AU" dirty="0" smtClean="0"/>
              <a:t> urgent legal issue</a:t>
            </a:r>
          </a:p>
          <a:p>
            <a:endParaRPr lang="en-AU" dirty="0"/>
          </a:p>
        </p:txBody>
      </p:sp>
      <p:pic>
        <p:nvPicPr>
          <p:cNvPr id="4" name="Picture 3" descr="547612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244" y="3367334"/>
            <a:ext cx="2971556" cy="2977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41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600" dirty="0"/>
              <a:t>Criteria to access FASS</a:t>
            </a:r>
            <a:endParaRPr lang="en-AU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buNone/>
            </a:pPr>
            <a:r>
              <a:rPr lang="en-AU" sz="3200" dirty="0" smtClean="0"/>
              <a:t>Examples of </a:t>
            </a:r>
            <a:r>
              <a:rPr lang="en-AU" sz="3200" u="sng" dirty="0" smtClean="0"/>
              <a:t>very</a:t>
            </a:r>
            <a:r>
              <a:rPr lang="en-AU" sz="3200" dirty="0" smtClean="0"/>
              <a:t> urgent legal issues:</a:t>
            </a:r>
            <a:endParaRPr lang="en-AU" sz="3200" dirty="0"/>
          </a:p>
          <a:p>
            <a:endParaRPr lang="en-AU" dirty="0" smtClean="0"/>
          </a:p>
          <a:p>
            <a:r>
              <a:rPr lang="en-AU" dirty="0"/>
              <a:t>r</a:t>
            </a:r>
            <a:r>
              <a:rPr lang="en-AU" dirty="0" smtClean="0"/>
              <a:t>ecovery (risk to children)</a:t>
            </a:r>
          </a:p>
          <a:p>
            <a:r>
              <a:rPr lang="en-AU" dirty="0"/>
              <a:t>a</a:t>
            </a:r>
            <a:r>
              <a:rPr lang="en-AU" dirty="0" smtClean="0"/>
              <a:t>irport watch list (imminent departure)</a:t>
            </a:r>
          </a:p>
          <a:p>
            <a:r>
              <a:rPr lang="en-AU" dirty="0"/>
              <a:t>p</a:t>
            </a:r>
            <a:r>
              <a:rPr lang="en-AU" dirty="0" smtClean="0"/>
              <a:t>roperty injunction</a:t>
            </a:r>
          </a:p>
          <a:p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* See guide attached.</a:t>
            </a:r>
          </a:p>
          <a:p>
            <a:pPr marL="0" indent="0">
              <a:buNone/>
            </a:pPr>
            <a:endParaRPr lang="en-AU" dirty="0"/>
          </a:p>
          <a:p>
            <a:endParaRPr lang="en-AU" dirty="0"/>
          </a:p>
        </p:txBody>
      </p:sp>
      <p:pic>
        <p:nvPicPr>
          <p:cNvPr id="4" name="Picture 3" descr="619034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3954450"/>
            <a:ext cx="2922764" cy="2573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63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Who have we helped?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AU" dirty="0"/>
          </a:p>
          <a:p>
            <a:endParaRPr lang="en-A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363649"/>
            <a:ext cx="4104456" cy="4794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717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Who have we helped?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 smtClean="0"/>
              <a:t>Recovery case examples:</a:t>
            </a:r>
          </a:p>
          <a:p>
            <a:r>
              <a:rPr lang="en-AU" dirty="0" smtClean="0"/>
              <a:t>new born babies, violent fathers</a:t>
            </a:r>
          </a:p>
          <a:p>
            <a:r>
              <a:rPr lang="en-AU" dirty="0"/>
              <a:t>f</a:t>
            </a:r>
            <a:r>
              <a:rPr lang="en-AU" dirty="0" smtClean="0"/>
              <a:t>ather on ice took 1 year old at service station &amp; went on run sending pics of child </a:t>
            </a:r>
          </a:p>
          <a:p>
            <a:r>
              <a:rPr lang="en-AU" dirty="0"/>
              <a:t>f</a:t>
            </a:r>
            <a:r>
              <a:rPr lang="en-AU" dirty="0" smtClean="0"/>
              <a:t>ather broke in to mother’s house in middle of night, forced her to have sex and took 1 year old child who barely knew him.</a:t>
            </a:r>
          </a:p>
          <a:p>
            <a:pPr marL="0" indent="0">
              <a:buNone/>
            </a:pPr>
            <a:endParaRPr lang="en-AU" dirty="0"/>
          </a:p>
          <a:p>
            <a:endParaRPr lang="en-AU" dirty="0"/>
          </a:p>
        </p:txBody>
      </p:sp>
      <p:pic>
        <p:nvPicPr>
          <p:cNvPr id="4" name="Picture 3" descr="822174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1268760"/>
            <a:ext cx="1584176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03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Examples of cases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dirty="0" smtClean="0"/>
              <a:t>What is </a:t>
            </a:r>
            <a:r>
              <a:rPr lang="en-AU" u="sng" dirty="0" smtClean="0"/>
              <a:t>not </a:t>
            </a:r>
            <a:r>
              <a:rPr lang="en-AU" b="1" dirty="0" smtClean="0"/>
              <a:t>very</a:t>
            </a:r>
            <a:r>
              <a:rPr lang="en-AU" dirty="0" smtClean="0"/>
              <a:t> urgent:</a:t>
            </a:r>
          </a:p>
          <a:p>
            <a:pPr marL="0" indent="0">
              <a:buNone/>
            </a:pPr>
            <a:endParaRPr lang="en-AU" dirty="0" smtClean="0"/>
          </a:p>
          <a:p>
            <a:r>
              <a:rPr lang="en-AU" dirty="0"/>
              <a:t>m</a:t>
            </a:r>
            <a:r>
              <a:rPr lang="en-AU" dirty="0" smtClean="0"/>
              <a:t>other didn’t return children after her half school holidays with them, children missing school</a:t>
            </a:r>
          </a:p>
          <a:p>
            <a:endParaRPr lang="en-AU" dirty="0" smtClean="0"/>
          </a:p>
          <a:p>
            <a:r>
              <a:rPr lang="en-AU" dirty="0"/>
              <a:t>f</a:t>
            </a:r>
            <a:r>
              <a:rPr lang="en-AU" dirty="0" smtClean="0"/>
              <a:t>ather didn’t return 3 year old child after his long weekend with child, saying to mother she will never see child again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4875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Examples of cases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AU" dirty="0"/>
              <a:t>What is </a:t>
            </a:r>
            <a:r>
              <a:rPr lang="en-AU" u="sng" dirty="0"/>
              <a:t>not </a:t>
            </a:r>
            <a:r>
              <a:rPr lang="en-AU" b="1" dirty="0"/>
              <a:t>very</a:t>
            </a:r>
            <a:r>
              <a:rPr lang="en-AU" dirty="0"/>
              <a:t> urgent:</a:t>
            </a:r>
          </a:p>
          <a:p>
            <a:pPr marL="0" indent="0">
              <a:buNone/>
            </a:pPr>
            <a:endParaRPr lang="en-AU" dirty="0" smtClean="0"/>
          </a:p>
          <a:p>
            <a:r>
              <a:rPr lang="en-AU" dirty="0" smtClean="0"/>
              <a:t>mother has left the father and taken the children after severe DV relationship and wants an urgent order that they can live with her and father has no time</a:t>
            </a:r>
          </a:p>
          <a:p>
            <a:endParaRPr lang="en-AU" dirty="0" smtClean="0"/>
          </a:p>
          <a:p>
            <a:r>
              <a:rPr lang="en-AU" dirty="0"/>
              <a:t>c</a:t>
            </a:r>
            <a:r>
              <a:rPr lang="en-AU" dirty="0" smtClean="0"/>
              <a:t>hild came to father with bruises so he’s wanting to get urgent order to have children stay with them, so mother can’t take them back.  </a:t>
            </a:r>
          </a:p>
          <a:p>
            <a:endParaRPr lang="en-AU" dirty="0" smtClean="0"/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3195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Who have we helped?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How many people have we helped in</a:t>
            </a:r>
            <a:r>
              <a:rPr lang="en-AU" dirty="0"/>
              <a:t> </a:t>
            </a:r>
            <a:r>
              <a:rPr lang="en-AU" dirty="0" smtClean="0"/>
              <a:t>Brisbane only: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1/4/17 – 31/3/18</a:t>
            </a:r>
          </a:p>
          <a:p>
            <a:pPr>
              <a:buFontTx/>
              <a:buChar char="-"/>
            </a:pPr>
            <a:r>
              <a:rPr lang="en-AU" dirty="0" smtClean="0"/>
              <a:t>939 clients (legal services)</a:t>
            </a:r>
          </a:p>
          <a:p>
            <a:pPr>
              <a:buFontTx/>
              <a:buChar char="-"/>
            </a:pPr>
            <a:r>
              <a:rPr lang="en-AU" dirty="0" smtClean="0"/>
              <a:t>236 (non-legal services).</a:t>
            </a:r>
          </a:p>
          <a:p>
            <a:pPr>
              <a:buFontTx/>
              <a:buChar char="-"/>
            </a:pPr>
            <a:endParaRPr lang="en-AU" dirty="0"/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865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Poll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What percentage of clients helped by FASS were male?</a:t>
            </a:r>
          </a:p>
          <a:p>
            <a:pPr marL="0" indent="0">
              <a:buNone/>
            </a:pPr>
            <a:r>
              <a:rPr lang="en-AU" dirty="0" smtClean="0"/>
              <a:t>(a)   10%</a:t>
            </a:r>
          </a:p>
          <a:p>
            <a:pPr marL="514350" indent="-514350">
              <a:buAutoNum type="alphaLcParenBoth" startAt="2"/>
            </a:pPr>
            <a:r>
              <a:rPr lang="en-AU" dirty="0" smtClean="0"/>
              <a:t>   20%</a:t>
            </a:r>
          </a:p>
          <a:p>
            <a:pPr marL="514350" indent="-514350">
              <a:buAutoNum type="alphaLcParenBoth" startAt="2"/>
            </a:pPr>
            <a:r>
              <a:rPr lang="en-AU" dirty="0" smtClean="0"/>
              <a:t>   30%</a:t>
            </a:r>
          </a:p>
          <a:p>
            <a:pPr marL="514350" indent="-514350">
              <a:buAutoNum type="alphaLcParenBoth" startAt="2"/>
            </a:pPr>
            <a:r>
              <a:rPr lang="en-AU" dirty="0" smtClean="0"/>
              <a:t>   40%</a:t>
            </a:r>
          </a:p>
          <a:p>
            <a:pPr>
              <a:buFontTx/>
              <a:buChar char="-"/>
            </a:pPr>
            <a:endParaRPr lang="en-AU" dirty="0"/>
          </a:p>
          <a:p>
            <a:endParaRPr lang="en-AU" dirty="0"/>
          </a:p>
          <a:p>
            <a:endParaRPr lang="en-AU" dirty="0"/>
          </a:p>
        </p:txBody>
      </p:sp>
      <p:pic>
        <p:nvPicPr>
          <p:cNvPr id="7" name="Picture 6" descr="iStock-492538296 600px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5876" y="2924944"/>
            <a:ext cx="5287970" cy="3525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07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22118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717032"/>
            <a:ext cx="3764889" cy="29599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132" y="482032"/>
            <a:ext cx="8375715" cy="1143000"/>
          </a:xfrm>
        </p:spPr>
        <p:txBody>
          <a:bodyPr>
            <a:normAutofit/>
          </a:bodyPr>
          <a:lstStyle/>
          <a:p>
            <a:r>
              <a:rPr lang="en-AU" b="1" dirty="0" smtClean="0"/>
              <a:t>Outline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3707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AU" sz="3000" dirty="0" smtClean="0">
                <a:solidFill>
                  <a:schemeClr val="bg2">
                    <a:lumMod val="75000"/>
                  </a:schemeClr>
                </a:solidFill>
              </a:rPr>
              <a:t>How did it come about?</a:t>
            </a:r>
          </a:p>
          <a:p>
            <a:pPr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AU" sz="3000" dirty="0" smtClean="0">
                <a:solidFill>
                  <a:schemeClr val="bg2">
                    <a:lumMod val="75000"/>
                  </a:schemeClr>
                </a:solidFill>
              </a:rPr>
              <a:t>Who can FASS help?</a:t>
            </a:r>
          </a:p>
          <a:p>
            <a:pPr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AU" sz="3000" dirty="0" smtClean="0">
                <a:solidFill>
                  <a:schemeClr val="bg2">
                    <a:lumMod val="75000"/>
                  </a:schemeClr>
                </a:solidFill>
              </a:rPr>
              <a:t>People involved and what they do</a:t>
            </a:r>
          </a:p>
          <a:p>
            <a:pPr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AU" sz="3000" dirty="0" smtClean="0">
                <a:solidFill>
                  <a:schemeClr val="bg2">
                    <a:lumMod val="75000"/>
                  </a:schemeClr>
                </a:solidFill>
              </a:rPr>
              <a:t>Criteria to access the service</a:t>
            </a:r>
          </a:p>
          <a:p>
            <a:pPr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AU" sz="3000" dirty="0" smtClean="0">
                <a:solidFill>
                  <a:schemeClr val="bg2">
                    <a:lumMod val="75000"/>
                  </a:schemeClr>
                </a:solidFill>
              </a:rPr>
              <a:t>Who have we helped? – cases</a:t>
            </a:r>
          </a:p>
          <a:p>
            <a:pPr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AU" sz="3000" dirty="0" smtClean="0">
                <a:solidFill>
                  <a:schemeClr val="bg2">
                    <a:lumMod val="75000"/>
                  </a:schemeClr>
                </a:solidFill>
              </a:rPr>
              <a:t>Making Referrals </a:t>
            </a:r>
          </a:p>
          <a:p>
            <a:pPr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endParaRPr lang="en-AU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endParaRPr lang="en-A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443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800" dirty="0" smtClean="0"/>
              <a:t>Referrals</a:t>
            </a:r>
            <a:endParaRPr lang="en-AU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Where do clients come from:</a:t>
            </a:r>
          </a:p>
          <a:p>
            <a:pPr lvl="1"/>
            <a:r>
              <a:rPr lang="en-AU" dirty="0" smtClean="0"/>
              <a:t>Court registry </a:t>
            </a:r>
          </a:p>
          <a:p>
            <a:pPr lvl="1"/>
            <a:r>
              <a:rPr lang="en-AU" dirty="0" smtClean="0"/>
              <a:t>Legal Aid Queensland front counters</a:t>
            </a:r>
          </a:p>
          <a:p>
            <a:pPr lvl="1"/>
            <a:r>
              <a:rPr lang="en-AU" dirty="0"/>
              <a:t>Legal Aid Queensland </a:t>
            </a:r>
            <a:r>
              <a:rPr lang="en-AU" dirty="0" smtClean="0"/>
              <a:t>contact centre</a:t>
            </a:r>
          </a:p>
          <a:p>
            <a:pPr lvl="1"/>
            <a:r>
              <a:rPr lang="en-AU" dirty="0"/>
              <a:t>Legal Aid Queensland </a:t>
            </a:r>
            <a:r>
              <a:rPr lang="en-AU" dirty="0" smtClean="0"/>
              <a:t>advice lawyers</a:t>
            </a:r>
          </a:p>
          <a:p>
            <a:pPr lvl="1"/>
            <a:r>
              <a:rPr lang="en-AU" dirty="0" smtClean="0"/>
              <a:t>Community legal centres </a:t>
            </a:r>
          </a:p>
          <a:p>
            <a:pPr lvl="1"/>
            <a:r>
              <a:rPr lang="en-AU" dirty="0" smtClean="0"/>
              <a:t>Domestic </a:t>
            </a:r>
            <a:r>
              <a:rPr lang="en-AU" dirty="0"/>
              <a:t>v</a:t>
            </a:r>
            <a:r>
              <a:rPr lang="en-AU" dirty="0" smtClean="0"/>
              <a:t>iolence services</a:t>
            </a:r>
          </a:p>
          <a:p>
            <a:pPr marL="457200" lvl="1" indent="0">
              <a:buNone/>
            </a:pPr>
            <a:endParaRPr lang="en-AU" dirty="0"/>
          </a:p>
          <a:p>
            <a:pPr lvl="1"/>
            <a:endParaRPr lang="en-AU" dirty="0" smtClean="0"/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3088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eep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6968" y="-72008"/>
            <a:ext cx="9317936" cy="695739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2060"/>
                </a:solidFill>
              </a:rPr>
              <a:t>Where to get legal help?</a:t>
            </a:r>
          </a:p>
        </p:txBody>
      </p:sp>
    </p:spTree>
    <p:extLst>
      <p:ext uri="{BB962C8B-B14F-4D97-AF65-F5344CB8AC3E}">
        <p14:creationId xmlns:p14="http://schemas.microsoft.com/office/powerpoint/2010/main" val="366017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675259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3642" y="4077072"/>
            <a:ext cx="1750358" cy="230239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800" dirty="0" smtClean="0"/>
              <a:t>Referrals</a:t>
            </a:r>
            <a:endParaRPr lang="en-AU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1" indent="0">
              <a:buNone/>
            </a:pPr>
            <a:r>
              <a:rPr lang="en-AU" sz="3200" dirty="0" smtClean="0"/>
              <a:t>How to refer clients:</a:t>
            </a:r>
            <a:endParaRPr lang="en-AU" sz="3200" dirty="0"/>
          </a:p>
          <a:p>
            <a:endParaRPr lang="en-AU" dirty="0" smtClean="0"/>
          </a:p>
          <a:p>
            <a:r>
              <a:rPr lang="en-AU" dirty="0" smtClean="0"/>
              <a:t>matters in </a:t>
            </a:r>
            <a:r>
              <a:rPr lang="en-AU" dirty="0"/>
              <a:t>court that day </a:t>
            </a:r>
            <a:r>
              <a:rPr lang="en-AU" dirty="0" smtClean="0"/>
              <a:t>- refer </a:t>
            </a:r>
            <a:r>
              <a:rPr lang="en-AU" dirty="0"/>
              <a:t>as </a:t>
            </a:r>
            <a:r>
              <a:rPr lang="en-AU" dirty="0" smtClean="0"/>
              <a:t>you usually </a:t>
            </a:r>
            <a:r>
              <a:rPr lang="en-AU" dirty="0"/>
              <a:t>would to FLDL </a:t>
            </a:r>
            <a:r>
              <a:rPr lang="en-AU" dirty="0" smtClean="0"/>
              <a:t>service </a:t>
            </a:r>
          </a:p>
          <a:p>
            <a:pPr marL="0" indent="0">
              <a:buNone/>
            </a:pPr>
            <a:r>
              <a:rPr lang="en-AU" dirty="0" smtClean="0"/>
              <a:t>   (in Brisbane intake office on level 1,</a:t>
            </a:r>
          </a:p>
          <a:p>
            <a:pPr marL="0" indent="0">
              <a:buNone/>
            </a:pPr>
            <a:r>
              <a:rPr lang="en-AU" dirty="0" smtClean="0"/>
              <a:t>    or if complex then see next slide )</a:t>
            </a:r>
          </a:p>
          <a:p>
            <a:pPr marL="0" indent="0">
              <a:buNone/>
            </a:pPr>
            <a:endParaRPr lang="en-AU" dirty="0"/>
          </a:p>
          <a:p>
            <a:r>
              <a:rPr lang="en-AU" dirty="0"/>
              <a:t>m</a:t>
            </a:r>
            <a:r>
              <a:rPr lang="en-AU" dirty="0" smtClean="0"/>
              <a:t>atters not in court - assess family violence + urgent legal issue. </a:t>
            </a:r>
          </a:p>
          <a:p>
            <a:endParaRPr lang="en-AU" dirty="0" smtClean="0"/>
          </a:p>
          <a:p>
            <a:pPr marL="0" indent="0">
              <a:buNone/>
            </a:pP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9334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800" dirty="0" smtClean="0"/>
              <a:t>Referrals</a:t>
            </a:r>
            <a:endParaRPr lang="en-AU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 smtClean="0"/>
              <a:t>In Brisbane (not in court):</a:t>
            </a:r>
          </a:p>
          <a:p>
            <a:r>
              <a:rPr lang="en-AU" dirty="0" smtClean="0"/>
              <a:t>Call Legal Aid</a:t>
            </a:r>
          </a:p>
          <a:p>
            <a:r>
              <a:rPr lang="en-AU" dirty="0" smtClean="0"/>
              <a:t>Suellan Walker-Munro – 3917 0418</a:t>
            </a:r>
          </a:p>
          <a:p>
            <a:r>
              <a:rPr lang="en-AU" dirty="0" smtClean="0"/>
              <a:t>Sarah </a:t>
            </a:r>
            <a:r>
              <a:rPr lang="en-AU" dirty="0" err="1" smtClean="0"/>
              <a:t>D’Alton</a:t>
            </a:r>
            <a:r>
              <a:rPr lang="en-AU" dirty="0" smtClean="0"/>
              <a:t> – 3917 0570</a:t>
            </a:r>
          </a:p>
          <a:p>
            <a:r>
              <a:rPr lang="en-AU" u="sng" dirty="0" smtClean="0">
                <a:hlinkClick r:id="rId3"/>
              </a:rPr>
              <a:t>FASSBrisbane@legalaid.qld.gov.au</a:t>
            </a:r>
            <a:r>
              <a:rPr lang="en-AU" u="sng" dirty="0" smtClean="0"/>
              <a:t> </a:t>
            </a:r>
            <a:r>
              <a:rPr lang="en-AU" dirty="0" smtClean="0"/>
              <a:t>       (to send info for conflict check or send docs once approved).</a:t>
            </a:r>
          </a:p>
          <a:p>
            <a:r>
              <a:rPr lang="en-AU" dirty="0" smtClean="0"/>
              <a:t>1. conflict check    2. provide details</a:t>
            </a:r>
          </a:p>
          <a:p>
            <a:endParaRPr lang="en-AU" dirty="0" smtClean="0"/>
          </a:p>
          <a:p>
            <a:pPr marL="0" indent="0">
              <a:buNone/>
            </a:pP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6717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800" dirty="0" smtClean="0"/>
              <a:t>Referrals</a:t>
            </a:r>
            <a:endParaRPr lang="en-AU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 smtClean="0"/>
              <a:t>In Cairns and Townsville: </a:t>
            </a:r>
          </a:p>
          <a:p>
            <a:pPr>
              <a:buFontTx/>
              <a:buChar char="-"/>
            </a:pPr>
            <a:r>
              <a:rPr lang="en-AU" dirty="0" smtClean="0"/>
              <a:t>Contact Legal Aid office </a:t>
            </a:r>
          </a:p>
          <a:p>
            <a:pPr>
              <a:buFontTx/>
              <a:buChar char="-"/>
            </a:pPr>
            <a:r>
              <a:rPr lang="en-AU" dirty="0"/>
              <a:t>Cairns </a:t>
            </a:r>
            <a:r>
              <a:rPr lang="en-AU" dirty="0" smtClean="0"/>
              <a:t>(</a:t>
            </a:r>
            <a:r>
              <a:rPr lang="en-AU" dirty="0"/>
              <a:t>07) 4437 </a:t>
            </a:r>
            <a:r>
              <a:rPr lang="en-AU" dirty="0" smtClean="0"/>
              <a:t>2900</a:t>
            </a:r>
          </a:p>
          <a:p>
            <a:pPr>
              <a:buFontTx/>
              <a:buChar char="-"/>
            </a:pPr>
            <a:r>
              <a:rPr lang="en-AU" dirty="0"/>
              <a:t>Townsville </a:t>
            </a:r>
            <a:r>
              <a:rPr lang="en-AU" dirty="0" smtClean="0"/>
              <a:t>(</a:t>
            </a:r>
            <a:r>
              <a:rPr lang="en-AU" dirty="0"/>
              <a:t>07) 4613 </a:t>
            </a:r>
            <a:r>
              <a:rPr lang="en-AU" dirty="0" smtClean="0"/>
              <a:t>7300.</a:t>
            </a:r>
          </a:p>
          <a:p>
            <a:pPr marL="0" indent="0">
              <a:buNone/>
            </a:pP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0071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800" dirty="0" smtClean="0"/>
              <a:t>Referrals</a:t>
            </a:r>
            <a:endParaRPr lang="en-AU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buNone/>
            </a:pPr>
            <a:r>
              <a:rPr lang="en-AU" sz="3200" dirty="0" smtClean="0"/>
              <a:t>If it is not that urgent (</a:t>
            </a:r>
            <a:r>
              <a:rPr lang="en-AU" sz="3200" dirty="0" err="1" smtClean="0"/>
              <a:t>ie</a:t>
            </a:r>
            <a:r>
              <a:rPr lang="en-AU" sz="3200" dirty="0" smtClean="0"/>
              <a:t> no family violence or not in FASS area):</a:t>
            </a:r>
            <a:endParaRPr lang="en-AU" sz="3200" dirty="0"/>
          </a:p>
          <a:p>
            <a:endParaRPr lang="en-AU" dirty="0" smtClean="0"/>
          </a:p>
          <a:p>
            <a:r>
              <a:rPr lang="en-AU" dirty="0"/>
              <a:t>u</a:t>
            </a:r>
            <a:r>
              <a:rPr lang="en-AU" dirty="0" smtClean="0"/>
              <a:t>sual referrals for urgent advice and possibly urgent legal aid application.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1047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72358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4221088"/>
            <a:ext cx="2040486" cy="20769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800" dirty="0" smtClean="0"/>
              <a:t>Referrals</a:t>
            </a:r>
            <a:endParaRPr lang="en-AU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AU" sz="3200" dirty="0" smtClean="0"/>
              <a:t>Practical tips when making referrals:</a:t>
            </a:r>
            <a:endParaRPr lang="en-AU" sz="3200" dirty="0"/>
          </a:p>
          <a:p>
            <a:r>
              <a:rPr lang="en-AU" dirty="0" smtClean="0"/>
              <a:t>think about your client’s location and situation</a:t>
            </a:r>
          </a:p>
          <a:p>
            <a:r>
              <a:rPr lang="en-AU" dirty="0"/>
              <a:t>c</a:t>
            </a:r>
            <a:r>
              <a:rPr lang="en-AU" dirty="0" smtClean="0"/>
              <a:t>lient to bring documents if they can</a:t>
            </a:r>
          </a:p>
          <a:p>
            <a:r>
              <a:rPr lang="en-AU" dirty="0"/>
              <a:t>a</a:t>
            </a:r>
            <a:r>
              <a:rPr lang="en-AU" dirty="0" smtClean="0"/>
              <a:t>rrange someone to watch children</a:t>
            </a:r>
          </a:p>
          <a:p>
            <a:r>
              <a:rPr lang="en-AU" dirty="0"/>
              <a:t>d</a:t>
            </a:r>
            <a:r>
              <a:rPr lang="en-AU" dirty="0" smtClean="0"/>
              <a:t>o not advise client to attend late </a:t>
            </a:r>
            <a:br>
              <a:rPr lang="en-AU" dirty="0" smtClean="0"/>
            </a:br>
            <a:r>
              <a:rPr lang="en-AU" dirty="0" smtClean="0"/>
              <a:t>in day</a:t>
            </a:r>
          </a:p>
          <a:p>
            <a:r>
              <a:rPr lang="en-AU" dirty="0"/>
              <a:t>c</a:t>
            </a:r>
            <a:r>
              <a:rPr lang="en-AU" dirty="0" smtClean="0"/>
              <a:t>an be at court for a long time</a:t>
            </a:r>
          </a:p>
          <a:p>
            <a:pPr marL="0" indent="0">
              <a:buNone/>
            </a:pPr>
            <a:endParaRPr lang="en-AU" dirty="0" smtClean="0"/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6035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85799" y="606773"/>
            <a:ext cx="8165238" cy="874948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dirty="0">
                <a:solidFill>
                  <a:schemeClr val="tx2"/>
                </a:solidFill>
                <a:latin typeface="+mn-lt"/>
              </a:rPr>
              <a:t>Our office </a:t>
            </a:r>
            <a:r>
              <a:rPr lang="en-AU" dirty="0" smtClean="0">
                <a:solidFill>
                  <a:schemeClr val="tx2"/>
                </a:solidFill>
                <a:latin typeface="+mn-lt"/>
              </a:rPr>
              <a:t>locations</a:t>
            </a:r>
            <a:endParaRPr lang="en-AU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191461" y="1332973"/>
            <a:ext cx="2829757" cy="249778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1400" b="0" dirty="0">
                <a:solidFill>
                  <a:schemeClr val="tx1"/>
                </a:solidFill>
              </a:rPr>
              <a:t>Brisbane </a:t>
            </a:r>
            <a:r>
              <a:rPr lang="en-AU" sz="1400" b="0" dirty="0" smtClean="0">
                <a:solidFill>
                  <a:schemeClr val="tx1"/>
                </a:solidFill>
              </a:rPr>
              <a:t>(</a:t>
            </a:r>
            <a:r>
              <a:rPr lang="en-AU" sz="1400" b="0" dirty="0">
                <a:solidFill>
                  <a:schemeClr val="tx1"/>
                </a:solidFill>
              </a:rPr>
              <a:t>H</a:t>
            </a:r>
            <a:r>
              <a:rPr lang="en-AU" sz="1400" b="0" dirty="0" smtClean="0">
                <a:solidFill>
                  <a:schemeClr val="tx1"/>
                </a:solidFill>
              </a:rPr>
              <a:t>ead Office)</a:t>
            </a:r>
            <a:endParaRPr lang="en-AU" sz="1400" b="0" dirty="0">
              <a:solidFill>
                <a:schemeClr val="tx1"/>
              </a:solidFill>
            </a:endParaRP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1400" b="0" dirty="0">
                <a:solidFill>
                  <a:schemeClr val="tx1"/>
                </a:solidFill>
              </a:rPr>
              <a:t>Bundaberg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1400" b="0" dirty="0">
                <a:solidFill>
                  <a:schemeClr val="tx1"/>
                </a:solidFill>
              </a:rPr>
              <a:t>Caboolture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1400" b="0" dirty="0">
                <a:solidFill>
                  <a:schemeClr val="tx1"/>
                </a:solidFill>
              </a:rPr>
              <a:t>Cairns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1400" b="0" dirty="0">
                <a:solidFill>
                  <a:schemeClr val="tx1"/>
                </a:solidFill>
              </a:rPr>
              <a:t>Inala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1400" b="0" dirty="0">
                <a:solidFill>
                  <a:schemeClr val="tx1"/>
                </a:solidFill>
              </a:rPr>
              <a:t>Ipswich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1400" b="0" dirty="0" smtClean="0">
                <a:solidFill>
                  <a:schemeClr val="tx1"/>
                </a:solidFill>
              </a:rPr>
              <a:t>Mackay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1400" b="0" dirty="0">
                <a:solidFill>
                  <a:schemeClr val="tx1"/>
                </a:solidFill>
              </a:rPr>
              <a:t>Maroochydore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1400" b="0" dirty="0">
                <a:solidFill>
                  <a:schemeClr val="tx1"/>
                </a:solidFill>
              </a:rPr>
              <a:t>Mount Isa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1400" b="0" dirty="0">
                <a:solidFill>
                  <a:schemeClr val="tx1"/>
                </a:solidFill>
              </a:rPr>
              <a:t>Rockhampton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1400" b="0" dirty="0">
                <a:solidFill>
                  <a:schemeClr val="tx1"/>
                </a:solidFill>
              </a:rPr>
              <a:t>Southport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1400" b="0" dirty="0">
                <a:solidFill>
                  <a:schemeClr val="tx1"/>
                </a:solidFill>
              </a:rPr>
              <a:t>Toowoomba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1400" b="0" dirty="0">
                <a:solidFill>
                  <a:schemeClr val="tx1"/>
                </a:solidFill>
              </a:rPr>
              <a:t>Townsville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AU" sz="1400" b="0" dirty="0">
                <a:solidFill>
                  <a:schemeClr val="tx1"/>
                </a:solidFill>
              </a:rPr>
              <a:t>Woodridge</a:t>
            </a:r>
          </a:p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AU" sz="1400" b="0" dirty="0">
              <a:solidFill>
                <a:schemeClr val="tx1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651354" y="2094280"/>
            <a:ext cx="2829757" cy="249778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AU" sz="1800" b="0" dirty="0">
              <a:solidFill>
                <a:schemeClr val="tx1"/>
              </a:solidFill>
            </a:endParaRPr>
          </a:p>
        </p:txBody>
      </p:sp>
      <p:pic>
        <p:nvPicPr>
          <p:cNvPr id="3" name="Picture 2" descr="Untitled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079" y="1440053"/>
            <a:ext cx="3843643" cy="440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732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85799" y="606773"/>
            <a:ext cx="8165238" cy="874948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dirty="0" smtClean="0">
                <a:solidFill>
                  <a:schemeClr val="tx2"/>
                </a:solidFill>
                <a:latin typeface="+mn-lt"/>
              </a:rPr>
              <a:t>Contact us</a:t>
            </a:r>
            <a:endParaRPr lang="en-AU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1749013"/>
            <a:ext cx="6940118" cy="249778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AU" sz="1800" dirty="0" smtClean="0">
                <a:solidFill>
                  <a:schemeClr val="tx1"/>
                </a:solidFill>
              </a:rPr>
              <a:t>Legal information and referrals</a:t>
            </a:r>
          </a:p>
          <a:p>
            <a:pPr algn="l"/>
            <a:endParaRPr lang="en-AU" sz="1800" dirty="0" smtClean="0">
              <a:solidFill>
                <a:schemeClr val="tx1"/>
              </a:solidFill>
            </a:endParaRPr>
          </a:p>
          <a:p>
            <a:pPr algn="l"/>
            <a:r>
              <a:rPr lang="en-AU" sz="3600" dirty="0" smtClean="0">
                <a:solidFill>
                  <a:srgbClr val="1B9BD7"/>
                </a:solidFill>
              </a:rPr>
              <a:t>	 1300 65 11 88</a:t>
            </a:r>
          </a:p>
          <a:p>
            <a:pPr algn="l"/>
            <a:endParaRPr lang="en-AU" sz="1800" b="0" dirty="0" smtClean="0">
              <a:solidFill>
                <a:schemeClr val="tx1"/>
              </a:solidFill>
            </a:endParaRPr>
          </a:p>
          <a:p>
            <a:pPr algn="l"/>
            <a:r>
              <a:rPr lang="en-AU" sz="1800" dirty="0" smtClean="0">
                <a:solidFill>
                  <a:schemeClr val="tx1"/>
                </a:solidFill>
              </a:rPr>
              <a:t>Indigenous information line</a:t>
            </a:r>
          </a:p>
          <a:p>
            <a:pPr algn="l"/>
            <a:endParaRPr lang="en-AU" sz="1800" dirty="0" smtClean="0">
              <a:solidFill>
                <a:schemeClr val="tx1"/>
              </a:solidFill>
            </a:endParaRPr>
          </a:p>
          <a:p>
            <a:pPr algn="l"/>
            <a:r>
              <a:rPr lang="en-AU" sz="3600" dirty="0" smtClean="0">
                <a:solidFill>
                  <a:srgbClr val="1B9BD7"/>
                </a:solidFill>
              </a:rPr>
              <a:t>	 1300 65 01 43</a:t>
            </a:r>
          </a:p>
          <a:p>
            <a:pPr algn="l"/>
            <a:endParaRPr lang="en-AU" sz="1800" b="0" dirty="0">
              <a:solidFill>
                <a:schemeClr val="tx1"/>
              </a:solidFill>
            </a:endParaRPr>
          </a:p>
          <a:p>
            <a:pPr algn="l"/>
            <a:r>
              <a:rPr lang="en-AU" sz="1800" dirty="0" smtClean="0">
                <a:solidFill>
                  <a:schemeClr val="tx1"/>
                </a:solidFill>
              </a:rPr>
              <a:t>Questions about an application you have already submitted</a:t>
            </a:r>
          </a:p>
          <a:p>
            <a:pPr algn="l"/>
            <a:endParaRPr lang="en-AU" sz="1800" dirty="0" smtClean="0">
              <a:solidFill>
                <a:schemeClr val="tx1"/>
              </a:solidFill>
            </a:endParaRPr>
          </a:p>
          <a:p>
            <a:pPr algn="l"/>
            <a:r>
              <a:rPr lang="en-AU" sz="3600" dirty="0" smtClean="0">
                <a:solidFill>
                  <a:srgbClr val="1B9BD7"/>
                </a:solidFill>
              </a:rPr>
              <a:t>	 07 3238 3900</a:t>
            </a:r>
            <a:endParaRPr lang="en-AU" sz="3600" dirty="0">
              <a:solidFill>
                <a:srgbClr val="1B9BD7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85800" y="2343704"/>
            <a:ext cx="481193" cy="5000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85800" y="3746723"/>
            <a:ext cx="481193" cy="500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85800" y="5113884"/>
            <a:ext cx="481193" cy="5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064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799" y="4005064"/>
            <a:ext cx="8165238" cy="874948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>
                <a:solidFill>
                  <a:srgbClr val="005288"/>
                </a:solidFill>
              </a:rPr>
              <a:t>Any questions?</a:t>
            </a:r>
            <a:endParaRPr lang="en-AU" dirty="0">
              <a:solidFill>
                <a:srgbClr val="005288"/>
              </a:solidFill>
            </a:endParaRPr>
          </a:p>
        </p:txBody>
      </p:sp>
      <p:pic>
        <p:nvPicPr>
          <p:cNvPr id="4" name="Picture 3" descr="26323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7896" y="1268760"/>
            <a:ext cx="2808208" cy="2808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667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50" advClick="0" advTm="45000">
        <p:fade/>
      </p:transition>
    </mc:Choice>
    <mc:Fallback xmlns="">
      <p:transition advClick="0" advTm="4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AU" dirty="0" smtClean="0"/>
              <a:t>Poll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What is your area of work?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(a)   lawyer – community </a:t>
            </a:r>
            <a:r>
              <a:rPr lang="en-AU" dirty="0"/>
              <a:t>l</a:t>
            </a:r>
            <a:r>
              <a:rPr lang="en-AU" dirty="0" smtClean="0"/>
              <a:t>egal </a:t>
            </a:r>
            <a:r>
              <a:rPr lang="en-AU" dirty="0"/>
              <a:t>c</a:t>
            </a:r>
            <a:r>
              <a:rPr lang="en-AU" dirty="0" smtClean="0"/>
              <a:t>entre</a:t>
            </a:r>
          </a:p>
          <a:p>
            <a:pPr marL="514350" indent="-514350">
              <a:buAutoNum type="alphaLcParenBoth" startAt="2"/>
            </a:pPr>
            <a:r>
              <a:rPr lang="en-AU" dirty="0" smtClean="0"/>
              <a:t>   lawyer – private </a:t>
            </a:r>
            <a:r>
              <a:rPr lang="en-AU" dirty="0"/>
              <a:t>p</a:t>
            </a:r>
            <a:r>
              <a:rPr lang="en-AU" dirty="0" smtClean="0"/>
              <a:t>ractice </a:t>
            </a:r>
          </a:p>
          <a:p>
            <a:pPr marL="514350" indent="-514350">
              <a:buAutoNum type="alphaLcParenBoth" startAt="2"/>
            </a:pPr>
            <a:r>
              <a:rPr lang="en-AU" dirty="0" smtClean="0"/>
              <a:t>   social </a:t>
            </a:r>
            <a:r>
              <a:rPr lang="en-AU" dirty="0"/>
              <a:t>w</a:t>
            </a:r>
            <a:r>
              <a:rPr lang="en-AU" dirty="0" smtClean="0"/>
              <a:t>orker or support </a:t>
            </a:r>
            <a:r>
              <a:rPr lang="en-AU" dirty="0"/>
              <a:t>w</a:t>
            </a:r>
            <a:r>
              <a:rPr lang="en-AU" dirty="0" smtClean="0"/>
              <a:t>orker</a:t>
            </a:r>
          </a:p>
          <a:p>
            <a:pPr marL="514350" indent="-514350">
              <a:buAutoNum type="alphaLcParenBoth" startAt="2"/>
            </a:pPr>
            <a:r>
              <a:rPr lang="en-AU" dirty="0" smtClean="0"/>
              <a:t>   other</a:t>
            </a:r>
          </a:p>
          <a:p>
            <a:pPr>
              <a:buFontTx/>
              <a:buChar char="-"/>
            </a:pPr>
            <a:endParaRPr lang="en-AU" dirty="0"/>
          </a:p>
          <a:p>
            <a:endParaRPr lang="en-AU" dirty="0"/>
          </a:p>
          <a:p>
            <a:endParaRPr lang="en-AU" dirty="0"/>
          </a:p>
        </p:txBody>
      </p:sp>
      <p:pic>
        <p:nvPicPr>
          <p:cNvPr id="5" name="Picture 4" descr="189760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2420888"/>
            <a:ext cx="1278340" cy="3362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69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600" dirty="0"/>
              <a:t>Family A</a:t>
            </a:r>
            <a:r>
              <a:rPr lang="en-AU" sz="3600" dirty="0" smtClean="0"/>
              <a:t>dvocacy and Support </a:t>
            </a:r>
            <a:r>
              <a:rPr lang="en-AU" sz="3600" dirty="0"/>
              <a:t>S</a:t>
            </a:r>
            <a:r>
              <a:rPr lang="en-AU" sz="3600" dirty="0" smtClean="0"/>
              <a:t>ervices</a:t>
            </a:r>
            <a:endParaRPr lang="en-AU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  <a:p>
            <a:endParaRPr lang="en-AU" dirty="0" smtClean="0"/>
          </a:p>
          <a:p>
            <a:endParaRPr lang="en-AU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916832"/>
            <a:ext cx="4039197" cy="4021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989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AU" sz="3800" dirty="0" smtClean="0"/>
              <a:t>How did it come about?</a:t>
            </a:r>
            <a:endParaRPr lang="en-AU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Commonwealth Government funding initiative, extra funding for FV legal assistance services</a:t>
            </a:r>
          </a:p>
          <a:p>
            <a:r>
              <a:rPr lang="en-AU" dirty="0" smtClean="0"/>
              <a:t>Recommendation made by NLA to AG</a:t>
            </a:r>
          </a:p>
          <a:p>
            <a:r>
              <a:rPr lang="en-AU" dirty="0" smtClean="0"/>
              <a:t>Funding approved</a:t>
            </a:r>
          </a:p>
          <a:p>
            <a:r>
              <a:rPr lang="en-AU" dirty="0"/>
              <a:t>National service in each s</a:t>
            </a:r>
            <a:r>
              <a:rPr lang="en-AU" dirty="0" smtClean="0"/>
              <a:t>tate</a:t>
            </a:r>
          </a:p>
          <a:p>
            <a:pPr marL="0" indent="0">
              <a:buNone/>
            </a:pPr>
            <a:r>
              <a:rPr lang="en-AU" dirty="0"/>
              <a:t> </a:t>
            </a:r>
            <a:r>
              <a:rPr lang="en-AU" dirty="0" smtClean="0"/>
              <a:t>  (different approach under guidelines)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3031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AU" sz="3800" dirty="0"/>
              <a:t>How did it come about?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dirty="0"/>
              <a:t>QLD - Brisbane, Townsville and Cairns</a:t>
            </a:r>
          </a:p>
          <a:p>
            <a:r>
              <a:rPr lang="en-AU" dirty="0" smtClean="0"/>
              <a:t>Began </a:t>
            </a:r>
            <a:r>
              <a:rPr lang="en-AU" dirty="0"/>
              <a:t>27 March 2017 </a:t>
            </a:r>
            <a:r>
              <a:rPr lang="en-AU" dirty="0" smtClean="0"/>
              <a:t>(Queensland)</a:t>
            </a:r>
            <a:endParaRPr lang="en-AU" dirty="0"/>
          </a:p>
          <a:p>
            <a:r>
              <a:rPr lang="en-AU" dirty="0"/>
              <a:t>2 ½ </a:t>
            </a:r>
            <a:r>
              <a:rPr lang="en-AU" dirty="0" smtClean="0"/>
              <a:t>year </a:t>
            </a:r>
            <a:r>
              <a:rPr lang="en-AU" dirty="0"/>
              <a:t>project, </a:t>
            </a:r>
            <a:r>
              <a:rPr lang="en-AU" dirty="0" smtClean="0"/>
              <a:t>current funding finishes </a:t>
            </a:r>
            <a:r>
              <a:rPr lang="en-AU" dirty="0"/>
              <a:t>June </a:t>
            </a:r>
            <a:r>
              <a:rPr lang="en-AU" dirty="0" smtClean="0"/>
              <a:t>2019</a:t>
            </a:r>
          </a:p>
          <a:p>
            <a:r>
              <a:rPr lang="en-AU" dirty="0" smtClean="0"/>
              <a:t>Reviews</a:t>
            </a:r>
            <a:endParaRPr lang="en-AU" dirty="0"/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7012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800" dirty="0" smtClean="0"/>
              <a:t>Intent</a:t>
            </a:r>
            <a:endParaRPr lang="en-AU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AU" dirty="0" smtClean="0"/>
              <a:t>– “Specialist family violence and family law legal assistance would be provided to families affected by family violence, who cannot afford legal representation</a:t>
            </a:r>
            <a:r>
              <a:rPr lang="en-AU" dirty="0"/>
              <a:t>” (</a:t>
            </a:r>
            <a:r>
              <a:rPr lang="en-AU" dirty="0" smtClean="0"/>
              <a:t>NLA </a:t>
            </a:r>
            <a:r>
              <a:rPr lang="en-AU" dirty="0"/>
              <a:t>report </a:t>
            </a:r>
            <a:r>
              <a:rPr lang="en-AU" dirty="0" smtClean="0"/>
              <a:t>30/6/16)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 smtClean="0"/>
              <a:t>- provide immediate legal and/or support services to clients who have family law issues and have been impacted by family violence in some way (broad definition)</a:t>
            </a:r>
          </a:p>
          <a:p>
            <a:pPr marL="0" indent="0">
              <a:buNone/>
            </a:pP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246369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800" dirty="0" smtClean="0"/>
              <a:t>Who can FASS help?</a:t>
            </a:r>
            <a:endParaRPr lang="en-AU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– </a:t>
            </a:r>
            <a:r>
              <a:rPr lang="en-AU" dirty="0"/>
              <a:t>p</a:t>
            </a:r>
            <a:r>
              <a:rPr lang="en-AU" dirty="0" smtClean="0"/>
              <a:t>erpetrators can get assistance too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- “Legal assistance would be available to both victims and alleged perpetrators, as experience demonstrates that such a model promotes victim safety and perpetrator accountability.”  (NLA report 30/6/16)</a:t>
            </a:r>
          </a:p>
        </p:txBody>
      </p:sp>
    </p:spTree>
    <p:extLst>
      <p:ext uri="{BB962C8B-B14F-4D97-AF65-F5344CB8AC3E}">
        <p14:creationId xmlns:p14="http://schemas.microsoft.com/office/powerpoint/2010/main" val="254861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LAQ">
      <a:dk1>
        <a:sysClr val="windowText" lastClr="000000"/>
      </a:dk1>
      <a:lt1>
        <a:sysClr val="window" lastClr="FFFFFF"/>
      </a:lt1>
      <a:dk2>
        <a:srgbClr val="005288"/>
      </a:dk2>
      <a:lt2>
        <a:srgbClr val="58595B"/>
      </a:lt2>
      <a:accent1>
        <a:srgbClr val="45C3D3"/>
      </a:accent1>
      <a:accent2>
        <a:srgbClr val="AADEE7"/>
      </a:accent2>
      <a:accent3>
        <a:srgbClr val="DBF0F5"/>
      </a:accent3>
      <a:accent4>
        <a:srgbClr val="6A92BB"/>
      </a:accent4>
      <a:accent5>
        <a:srgbClr val="BBCBFF"/>
      </a:accent5>
      <a:accent6>
        <a:srgbClr val="9A4D9E"/>
      </a:accent6>
      <a:hlink>
        <a:srgbClr val="005288"/>
      </a:hlink>
      <a:folHlink>
        <a:srgbClr val="45C3D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213BCDAAC44346A0C2307F1A368ADB" ma:contentTypeVersion="10" ma:contentTypeDescription="Create a new document." ma:contentTypeScope="" ma:versionID="55b4b18d212e05abf62428adcaaa803d">
  <xsd:schema xmlns:xsd="http://www.w3.org/2001/XMLSchema" xmlns:xs="http://www.w3.org/2001/XMLSchema" xmlns:p="http://schemas.microsoft.com/office/2006/metadata/properties" xmlns:ns2="9fe8a190-a5f8-4773-adac-e0e3a19b90d9" xmlns:ns3="06c72f1e-0326-4e87-a981-e79a536aa6e5" targetNamespace="http://schemas.microsoft.com/office/2006/metadata/properties" ma:root="true" ma:fieldsID="20620b6b2b139a79408c2cf230be55d0" ns2:_="" ns3:_="">
    <xsd:import namespace="9fe8a190-a5f8-4773-adac-e0e3a19b90d9"/>
    <xsd:import namespace="06c72f1e-0326-4e87-a981-e79a536aa6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e8a190-a5f8-4773-adac-e0e3a19b90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c72f1e-0326-4e87-a981-e79a536aa6e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3C4A385-E275-44E1-BAC5-920562F535FB}">
  <ds:schemaRefs>
    <ds:schemaRef ds:uri="202f0aad-6ddb-43f5-bd2a-73b0b785069c"/>
    <ds:schemaRef ds:uri="http://schemas.openxmlformats.org/package/2006/metadata/core-properties"/>
    <ds:schemaRef ds:uri="http://schemas.microsoft.com/sharepoint/v3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2267C25A-A00F-4EA8-83FE-330E84EB5C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3CCB5A-DB88-49F8-9F40-5D9035B5902F}"/>
</file>

<file path=docProps/app.xml><?xml version="1.0" encoding="utf-8"?>
<Properties xmlns="http://schemas.openxmlformats.org/officeDocument/2006/extended-properties" xmlns:vt="http://schemas.openxmlformats.org/officeDocument/2006/docPropsVTypes">
  <TotalTime>2715</TotalTime>
  <Words>1188</Words>
  <Application>Microsoft Office PowerPoint</Application>
  <PresentationFormat>On-screen Show (4:3)</PresentationFormat>
  <Paragraphs>275</Paragraphs>
  <Slides>39</Slides>
  <Notes>34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PowerPoint Presentation</vt:lpstr>
      <vt:lpstr>PowerPoint Presentation</vt:lpstr>
      <vt:lpstr>Outline</vt:lpstr>
      <vt:lpstr>Poll</vt:lpstr>
      <vt:lpstr>Family Advocacy and Support Services</vt:lpstr>
      <vt:lpstr>How did it come about?</vt:lpstr>
      <vt:lpstr>How did it come about?</vt:lpstr>
      <vt:lpstr>Intent</vt:lpstr>
      <vt:lpstr>Who can FASS help?</vt:lpstr>
      <vt:lpstr>Who can FASS help?</vt:lpstr>
      <vt:lpstr>Who can FASS help? </vt:lpstr>
      <vt:lpstr>People involved</vt:lpstr>
      <vt:lpstr>People involved</vt:lpstr>
      <vt:lpstr>People involved</vt:lpstr>
      <vt:lpstr>People involved</vt:lpstr>
      <vt:lpstr>People involved and what they do</vt:lpstr>
      <vt:lpstr>People involved and what they do</vt:lpstr>
      <vt:lpstr>People involved and what they do</vt:lpstr>
      <vt:lpstr>Criteria to access FASS</vt:lpstr>
      <vt:lpstr>Criteria to access FASS</vt:lpstr>
      <vt:lpstr>Criteria to access FASS</vt:lpstr>
      <vt:lpstr>Criteria to access FASS</vt:lpstr>
      <vt:lpstr>Criteria to access FASS</vt:lpstr>
      <vt:lpstr>Who have we helped?</vt:lpstr>
      <vt:lpstr>Who have we helped?</vt:lpstr>
      <vt:lpstr>Examples of cases</vt:lpstr>
      <vt:lpstr>Examples of cases</vt:lpstr>
      <vt:lpstr>Who have we helped?</vt:lpstr>
      <vt:lpstr>Poll</vt:lpstr>
      <vt:lpstr>Referrals</vt:lpstr>
      <vt:lpstr>Where to get legal help?</vt:lpstr>
      <vt:lpstr>Referrals</vt:lpstr>
      <vt:lpstr>Referrals</vt:lpstr>
      <vt:lpstr>Referrals</vt:lpstr>
      <vt:lpstr>Referrals</vt:lpstr>
      <vt:lpstr>Referrals</vt:lpstr>
      <vt:lpstr>PowerPoint Presentation</vt:lpstr>
      <vt:lpstr>PowerPoint Presentation</vt:lpstr>
      <vt:lpstr>PowerPoint Presentation</vt:lpstr>
    </vt:vector>
  </TitlesOfParts>
  <Company>Legal Aid Queensland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O'Brien</dc:creator>
  <cp:lastModifiedBy>Melissa Smalley</cp:lastModifiedBy>
  <cp:revision>141</cp:revision>
  <cp:lastPrinted>2018-09-04T04:20:48Z</cp:lastPrinted>
  <dcterms:created xsi:type="dcterms:W3CDTF">2015-07-13T00:18:29Z</dcterms:created>
  <dcterms:modified xsi:type="dcterms:W3CDTF">2018-09-04T05:03:05Z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0x01010004213BCDAAC44346A0C2307F1A368ADB</vt:lpwstr>
  </property>
  <property fmtid="{D5CDD505-2E9C-101B-9397-08002B2CF9AE}" pid="3" name="HPTRIMReference">
    <vt:lpwstr>TRIM no 2018/0750631</vt:lpwstr>
  </property>
</Properties>
</file>