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0.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68.xml" ContentType="application/vnd.openxmlformats-officedocument.presentationml.slide+xml"/>
  <Override PartName="/ppt/slides/slide67.xml" ContentType="application/vnd.openxmlformats-officedocument.presentationml.slide+xml"/>
  <Override PartName="/ppt/slides/slide66.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18.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9"/>
  </p:notesMasterIdLst>
  <p:handoutMasterIdLst>
    <p:handoutMasterId r:id="rId80"/>
  </p:handoutMasterIdLst>
  <p:sldIdLst>
    <p:sldId id="256" r:id="rId2"/>
    <p:sldId id="257" r:id="rId3"/>
    <p:sldId id="289" r:id="rId4"/>
    <p:sldId id="309" r:id="rId5"/>
    <p:sldId id="287" r:id="rId6"/>
    <p:sldId id="374" r:id="rId7"/>
    <p:sldId id="314" r:id="rId8"/>
    <p:sldId id="290" r:id="rId9"/>
    <p:sldId id="295" r:id="rId10"/>
    <p:sldId id="299" r:id="rId11"/>
    <p:sldId id="298" r:id="rId12"/>
    <p:sldId id="349" r:id="rId13"/>
    <p:sldId id="366" r:id="rId14"/>
    <p:sldId id="346" r:id="rId15"/>
    <p:sldId id="357" r:id="rId16"/>
    <p:sldId id="361" r:id="rId17"/>
    <p:sldId id="362" r:id="rId18"/>
    <p:sldId id="303" r:id="rId19"/>
    <p:sldId id="356" r:id="rId20"/>
    <p:sldId id="350" r:id="rId21"/>
    <p:sldId id="291" r:id="rId22"/>
    <p:sldId id="292" r:id="rId23"/>
    <p:sldId id="293" r:id="rId24"/>
    <p:sldId id="315" r:id="rId25"/>
    <p:sldId id="312" r:id="rId26"/>
    <p:sldId id="354" r:id="rId27"/>
    <p:sldId id="313" r:id="rId28"/>
    <p:sldId id="363" r:id="rId29"/>
    <p:sldId id="355" r:id="rId30"/>
    <p:sldId id="372" r:id="rId31"/>
    <p:sldId id="373" r:id="rId32"/>
    <p:sldId id="371" r:id="rId33"/>
    <p:sldId id="301" r:id="rId34"/>
    <p:sldId id="317" r:id="rId35"/>
    <p:sldId id="316" r:id="rId36"/>
    <p:sldId id="352" r:id="rId37"/>
    <p:sldId id="325" r:id="rId38"/>
    <p:sldId id="304" r:id="rId39"/>
    <p:sldId id="321" r:id="rId40"/>
    <p:sldId id="322" r:id="rId41"/>
    <p:sldId id="370" r:id="rId42"/>
    <p:sldId id="323" r:id="rId43"/>
    <p:sldId id="364" r:id="rId44"/>
    <p:sldId id="365" r:id="rId45"/>
    <p:sldId id="318" r:id="rId46"/>
    <p:sldId id="320" r:id="rId47"/>
    <p:sldId id="359" r:id="rId48"/>
    <p:sldId id="324" r:id="rId49"/>
    <p:sldId id="353" r:id="rId50"/>
    <p:sldId id="319" r:id="rId51"/>
    <p:sldId id="326" r:id="rId52"/>
    <p:sldId id="335" r:id="rId53"/>
    <p:sldId id="327" r:id="rId54"/>
    <p:sldId id="328" r:id="rId55"/>
    <p:sldId id="348" r:id="rId56"/>
    <p:sldId id="329" r:id="rId57"/>
    <p:sldId id="330" r:id="rId58"/>
    <p:sldId id="331" r:id="rId59"/>
    <p:sldId id="332" r:id="rId60"/>
    <p:sldId id="336" r:id="rId61"/>
    <p:sldId id="306" r:id="rId62"/>
    <p:sldId id="340" r:id="rId63"/>
    <p:sldId id="333" r:id="rId64"/>
    <p:sldId id="339" r:id="rId65"/>
    <p:sldId id="351" r:id="rId66"/>
    <p:sldId id="334" r:id="rId67"/>
    <p:sldId id="337" r:id="rId68"/>
    <p:sldId id="343" r:id="rId69"/>
    <p:sldId id="261" r:id="rId70"/>
    <p:sldId id="258" r:id="rId71"/>
    <p:sldId id="360" r:id="rId72"/>
    <p:sldId id="344" r:id="rId73"/>
    <p:sldId id="347" r:id="rId74"/>
    <p:sldId id="262" r:id="rId75"/>
    <p:sldId id="367" r:id="rId76"/>
    <p:sldId id="307" r:id="rId77"/>
    <p:sldId id="369" r:id="rId78"/>
  </p:sldIdLst>
  <p:sldSz cx="9144000" cy="6858000" type="screen4x3"/>
  <p:notesSz cx="6797675" cy="9926638"/>
  <p:defaultTextStyle>
    <a:defPPr>
      <a:defRPr lang="en-A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8000"/>
    <a:srgbClr val="99FF66"/>
    <a:srgbClr val="8CF054"/>
    <a:srgbClr val="6699FF"/>
    <a:srgbClr val="336699"/>
    <a:srgbClr val="6666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281" autoAdjust="0"/>
    <p:restoredTop sz="96168" autoAdjust="0"/>
  </p:normalViewPr>
  <p:slideViewPr>
    <p:cSldViewPr>
      <p:cViewPr varScale="1">
        <p:scale>
          <a:sx n="84" d="100"/>
          <a:sy n="84" d="100"/>
        </p:scale>
        <p:origin x="32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customXml" Target="../customXml/item3.xml"/><Relationship Id="rId61" Type="http://schemas.openxmlformats.org/officeDocument/2006/relationships/slide" Target="slides/slide60.xml"/><Relationship Id="rId8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AU"/>
          </a:p>
        </p:txBody>
      </p:sp>
      <p:sp>
        <p:nvSpPr>
          <p:cNvPr id="3" name="Date Placeholder 2">
            <a:extLst>
              <a:ext uri="{FF2B5EF4-FFF2-40B4-BE49-F238E27FC236}"/>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D9B2B9CA-4CB3-42DF-B9BA-D4216D9CFE0E}" type="datetimeFigureOut">
              <a:rPr lang="en-AU"/>
              <a:pPr>
                <a:defRPr/>
              </a:pPr>
              <a:t>19/09/2018</a:t>
            </a:fld>
            <a:endParaRPr lang="en-AU"/>
          </a:p>
        </p:txBody>
      </p:sp>
      <p:sp>
        <p:nvSpPr>
          <p:cNvPr id="4" name="Footer Placeholder 3">
            <a:extLst>
              <a:ext uri="{FF2B5EF4-FFF2-40B4-BE49-F238E27FC236}"/>
            </a:extLst>
          </p:cNvPr>
          <p:cNvSpPr>
            <a:spLocks noGrp="1"/>
          </p:cNvSpPr>
          <p:nvPr>
            <p:ph type="ftr" sz="quarter" idx="2"/>
          </p:nvPr>
        </p:nvSpPr>
        <p:spPr>
          <a:xfrm>
            <a:off x="0" y="9428163"/>
            <a:ext cx="2946400" cy="498475"/>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AU"/>
          </a:p>
        </p:txBody>
      </p:sp>
      <p:sp>
        <p:nvSpPr>
          <p:cNvPr id="5" name="Slide Number Placeholder 4">
            <a:extLst>
              <a:ext uri="{FF2B5EF4-FFF2-40B4-BE49-F238E27FC236}"/>
            </a:extLst>
          </p:cNvPr>
          <p:cNvSpPr>
            <a:spLocks noGrp="1"/>
          </p:cNvSpPr>
          <p:nvPr>
            <p:ph type="sldNum" sz="quarter" idx="3"/>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8081BFB-1AE7-45ED-A970-728FCBC7CE25}" type="slidenum">
              <a:rPr lang="en-AU" altLang="en-US"/>
              <a:pPr>
                <a:defRPr/>
              </a:pPr>
              <a:t>‹#›</a:t>
            </a:fld>
            <a:endParaRPr lang="en-AU" altLang="en-US"/>
          </a:p>
        </p:txBody>
      </p:sp>
    </p:spTree>
    <p:extLst>
      <p:ext uri="{BB962C8B-B14F-4D97-AF65-F5344CB8AC3E}">
        <p14:creationId xmlns:p14="http://schemas.microsoft.com/office/powerpoint/2010/main" val="2006843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AU" altLang="en-US"/>
          </a:p>
        </p:txBody>
      </p:sp>
      <p:sp>
        <p:nvSpPr>
          <p:cNvPr id="19459" name="Rectangle 3">
            <a:extLst>
              <a:ext uri="{FF2B5EF4-FFF2-40B4-BE49-F238E27FC236}"/>
            </a:extLst>
          </p:cNvPr>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AU" altLang="en-US"/>
          </a:p>
        </p:txBody>
      </p:sp>
      <p:sp>
        <p:nvSpPr>
          <p:cNvPr id="307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a:extLst>
              <a:ext uri="{FF2B5EF4-FFF2-40B4-BE49-F238E27FC236}"/>
            </a:extLst>
          </p:cNvPr>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ltLang="en-US" noProof="0"/>
              <a:t>Click to edit Master text styles</a:t>
            </a:r>
          </a:p>
          <a:p>
            <a:pPr lvl="1"/>
            <a:r>
              <a:rPr lang="en-AU" altLang="en-US" noProof="0"/>
              <a:t>Second level</a:t>
            </a:r>
          </a:p>
          <a:p>
            <a:pPr lvl="2"/>
            <a:r>
              <a:rPr lang="en-AU" altLang="en-US" noProof="0"/>
              <a:t>Third level</a:t>
            </a:r>
          </a:p>
          <a:p>
            <a:pPr lvl="3"/>
            <a:r>
              <a:rPr lang="en-AU" altLang="en-US" noProof="0"/>
              <a:t>Fourth level</a:t>
            </a:r>
          </a:p>
          <a:p>
            <a:pPr lvl="4"/>
            <a:r>
              <a:rPr lang="en-AU" altLang="en-US" noProof="0"/>
              <a:t>Fifth level</a:t>
            </a:r>
          </a:p>
        </p:txBody>
      </p:sp>
      <p:sp>
        <p:nvSpPr>
          <p:cNvPr id="19462" name="Rectangle 6">
            <a:extLst>
              <a:ext uri="{FF2B5EF4-FFF2-40B4-BE49-F238E27FC236}"/>
            </a:extLst>
          </p:cNvPr>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AU" altLang="en-US"/>
          </a:p>
        </p:txBody>
      </p:sp>
      <p:sp>
        <p:nvSpPr>
          <p:cNvPr id="19463" name="Rectangle 7">
            <a:extLst>
              <a:ext uri="{FF2B5EF4-FFF2-40B4-BE49-F238E27FC236}"/>
            </a:extLst>
          </p:cNvPr>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3C22BCA-F9CB-4862-8486-9BB064D7F514}" type="slidenum">
              <a:rPr lang="en-AU" altLang="en-US"/>
              <a:pPr>
                <a:defRPr/>
              </a:pPr>
              <a:t>‹#›</a:t>
            </a:fld>
            <a:endParaRPr lang="en-AU" altLang="en-US"/>
          </a:p>
        </p:txBody>
      </p:sp>
    </p:spTree>
    <p:extLst>
      <p:ext uri="{BB962C8B-B14F-4D97-AF65-F5344CB8AC3E}">
        <p14:creationId xmlns:p14="http://schemas.microsoft.com/office/powerpoint/2010/main" val="28733661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ChangeArrowheads="1" noTextEdit="1"/>
          </p:cNvSpPr>
          <p:nvPr>
            <p:ph type="sldImg"/>
          </p:nvPr>
        </p:nvSpPr>
        <p:spPr>
          <a:ln/>
        </p:spPr>
      </p:sp>
      <p:sp>
        <p:nvSpPr>
          <p:cNvPr id="6147" name="Notes Placeholder 2"/>
          <p:cNvSpPr>
            <a:spLocks noGrp="1" noChangeArrowheads="1"/>
          </p:cNvSpPr>
          <p:nvPr>
            <p:ph type="body" idx="1"/>
          </p:nvPr>
        </p:nvSpPr>
        <p:spPr>
          <a:noFill/>
        </p:spPr>
        <p:txBody>
          <a:bodyPr/>
          <a:lstStyle/>
          <a:p>
            <a:endParaRPr lang="en-US" altLang="en-US" dirty="0" smtClean="0"/>
          </a:p>
        </p:txBody>
      </p:sp>
      <p:sp>
        <p:nvSpPr>
          <p:cNvPr id="6148"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114D68-6797-489A-A285-84D71911D1D9}" type="slidenum">
              <a:rPr lang="en-AU" altLang="en-US" smtClean="0"/>
              <a:pPr/>
              <a:t>1</a:t>
            </a:fld>
            <a:endParaRPr lang="en-AU" altLang="en-US" smtClean="0"/>
          </a:p>
        </p:txBody>
      </p:sp>
    </p:spTree>
    <p:extLst>
      <p:ext uri="{BB962C8B-B14F-4D97-AF65-F5344CB8AC3E}">
        <p14:creationId xmlns:p14="http://schemas.microsoft.com/office/powerpoint/2010/main" val="1385457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ChangeArrowheads="1" noTextEdit="1"/>
          </p:cNvSpPr>
          <p:nvPr>
            <p:ph type="sldImg"/>
          </p:nvPr>
        </p:nvSpPr>
        <p:spPr>
          <a:ln/>
        </p:spPr>
      </p:sp>
      <p:sp>
        <p:nvSpPr>
          <p:cNvPr id="51203" name="Notes Placeholder 2"/>
          <p:cNvSpPr>
            <a:spLocks noGrp="1" noChangeArrowheads="1"/>
          </p:cNvSpPr>
          <p:nvPr>
            <p:ph type="body" idx="1"/>
          </p:nvPr>
        </p:nvSpPr>
        <p:spPr>
          <a:noFill/>
        </p:spPr>
        <p:txBody>
          <a:bodyPr/>
          <a:lstStyle/>
          <a:p>
            <a:endParaRPr lang="en-US" altLang="en-US" smtClean="0"/>
          </a:p>
        </p:txBody>
      </p:sp>
      <p:sp>
        <p:nvSpPr>
          <p:cNvPr id="5120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334209-CB59-46A9-95DA-9551B827081A}" type="slidenum">
              <a:rPr lang="en-AU" altLang="en-US" smtClean="0"/>
              <a:pPr/>
              <a:t>37</a:t>
            </a:fld>
            <a:endParaRPr lang="en-AU" altLang="en-US" smtClean="0"/>
          </a:p>
        </p:txBody>
      </p:sp>
    </p:spTree>
    <p:extLst>
      <p:ext uri="{BB962C8B-B14F-4D97-AF65-F5344CB8AC3E}">
        <p14:creationId xmlns:p14="http://schemas.microsoft.com/office/powerpoint/2010/main" val="4045197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ChangeArrowheads="1" noTextEdit="1"/>
          </p:cNvSpPr>
          <p:nvPr>
            <p:ph type="sldImg"/>
          </p:nvPr>
        </p:nvSpPr>
        <p:spPr>
          <a:ln/>
        </p:spPr>
      </p:sp>
      <p:sp>
        <p:nvSpPr>
          <p:cNvPr id="53251" name="Notes Placeholder 2"/>
          <p:cNvSpPr>
            <a:spLocks noGrp="1" noChangeArrowheads="1"/>
          </p:cNvSpPr>
          <p:nvPr>
            <p:ph type="body" idx="1"/>
          </p:nvPr>
        </p:nvSpPr>
        <p:spPr>
          <a:noFill/>
        </p:spPr>
        <p:txBody>
          <a:bodyPr/>
          <a:lstStyle/>
          <a:p>
            <a:endParaRPr lang="en-US" altLang="en-US" smtClean="0"/>
          </a:p>
        </p:txBody>
      </p:sp>
      <p:sp>
        <p:nvSpPr>
          <p:cNvPr id="53252"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A6617A-5434-40F1-8348-3FE58C9C8C48}" type="slidenum">
              <a:rPr lang="en-AU" altLang="en-US" smtClean="0"/>
              <a:pPr/>
              <a:t>50</a:t>
            </a:fld>
            <a:endParaRPr lang="en-AU" altLang="en-US" smtClean="0"/>
          </a:p>
        </p:txBody>
      </p:sp>
    </p:spTree>
    <p:extLst>
      <p:ext uri="{BB962C8B-B14F-4D97-AF65-F5344CB8AC3E}">
        <p14:creationId xmlns:p14="http://schemas.microsoft.com/office/powerpoint/2010/main" val="3624937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p:spPr>
        <p:txBody>
          <a:bodyPr/>
          <a:lstStyle/>
          <a:p>
            <a:endParaRPr lang="en-US" altLang="en-US" smtClean="0"/>
          </a:p>
        </p:txBody>
      </p:sp>
      <p:sp>
        <p:nvSpPr>
          <p:cNvPr id="58372"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1BEDA9-EBC4-49F0-BA1A-DB2522FEBBE6}" type="slidenum">
              <a:rPr lang="en-AU" altLang="en-US" smtClean="0"/>
              <a:pPr/>
              <a:t>55</a:t>
            </a:fld>
            <a:endParaRPr lang="en-AU" altLang="en-US" smtClean="0"/>
          </a:p>
        </p:txBody>
      </p:sp>
    </p:spTree>
    <p:extLst>
      <p:ext uri="{BB962C8B-B14F-4D97-AF65-F5344CB8AC3E}">
        <p14:creationId xmlns:p14="http://schemas.microsoft.com/office/powerpoint/2010/main" val="843497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ChangeArrowheads="1" noTextEdit="1"/>
          </p:cNvSpPr>
          <p:nvPr>
            <p:ph type="sldImg"/>
          </p:nvPr>
        </p:nvSpPr>
        <p:spPr>
          <a:ln/>
        </p:spPr>
      </p:sp>
      <p:sp>
        <p:nvSpPr>
          <p:cNvPr id="72707" name="Notes Placeholder 2"/>
          <p:cNvSpPr>
            <a:spLocks noGrp="1" noChangeArrowheads="1"/>
          </p:cNvSpPr>
          <p:nvPr>
            <p:ph type="body" idx="1"/>
          </p:nvPr>
        </p:nvSpPr>
        <p:spPr>
          <a:noFill/>
        </p:spPr>
        <p:txBody>
          <a:bodyPr/>
          <a:lstStyle/>
          <a:p>
            <a:endParaRPr lang="en-AU" altLang="en-US" smtClean="0"/>
          </a:p>
        </p:txBody>
      </p:sp>
      <p:sp>
        <p:nvSpPr>
          <p:cNvPr id="72708"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0FB963-FCB3-4C4B-9FFE-FF0C6C52BA0A}" type="slidenum">
              <a:rPr lang="en-AU" altLang="en-US" smtClean="0"/>
              <a:pPr/>
              <a:t>68</a:t>
            </a:fld>
            <a:endParaRPr lang="en-AU" altLang="en-US" smtClean="0"/>
          </a:p>
        </p:txBody>
      </p:sp>
    </p:spTree>
    <p:extLst>
      <p:ext uri="{BB962C8B-B14F-4D97-AF65-F5344CB8AC3E}">
        <p14:creationId xmlns:p14="http://schemas.microsoft.com/office/powerpoint/2010/main" val="3218946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ChangeArrowheads="1" noTextEdit="1"/>
          </p:cNvSpPr>
          <p:nvPr>
            <p:ph type="sldImg"/>
          </p:nvPr>
        </p:nvSpPr>
        <p:spPr>
          <a:ln/>
        </p:spPr>
      </p:sp>
      <p:sp>
        <p:nvSpPr>
          <p:cNvPr id="74755" name="Notes Placeholder 2"/>
          <p:cNvSpPr>
            <a:spLocks noGrp="1" noChangeArrowheads="1"/>
          </p:cNvSpPr>
          <p:nvPr>
            <p:ph type="body" idx="1"/>
          </p:nvPr>
        </p:nvSpPr>
        <p:spPr>
          <a:noFill/>
        </p:spPr>
        <p:txBody>
          <a:bodyPr/>
          <a:lstStyle/>
          <a:p>
            <a:endParaRPr lang="en-AU" altLang="en-US" smtClean="0"/>
          </a:p>
        </p:txBody>
      </p:sp>
      <p:sp>
        <p:nvSpPr>
          <p:cNvPr id="74756"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84962A-4523-4455-9897-01BB90590640}" type="slidenum">
              <a:rPr lang="en-AU" altLang="en-US" smtClean="0"/>
              <a:pPr/>
              <a:t>69</a:t>
            </a:fld>
            <a:endParaRPr lang="en-AU" altLang="en-US" smtClean="0"/>
          </a:p>
        </p:txBody>
      </p:sp>
    </p:spTree>
    <p:extLst>
      <p:ext uri="{BB962C8B-B14F-4D97-AF65-F5344CB8AC3E}">
        <p14:creationId xmlns:p14="http://schemas.microsoft.com/office/powerpoint/2010/main" val="290787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ChangeArrowheads="1" noTextEdit="1"/>
          </p:cNvSpPr>
          <p:nvPr>
            <p:ph type="sldImg"/>
          </p:nvPr>
        </p:nvSpPr>
        <p:spPr>
          <a:ln/>
        </p:spPr>
      </p:sp>
      <p:sp>
        <p:nvSpPr>
          <p:cNvPr id="76803" name="Notes Placeholder 2"/>
          <p:cNvSpPr>
            <a:spLocks noGrp="1"/>
          </p:cNvSpPr>
          <p:nvPr>
            <p:ph type="body" idx="1"/>
          </p:nvPr>
        </p:nvSpPr>
        <p:spPr>
          <a:noFill/>
        </p:spPr>
        <p:txBody>
          <a:bodyPr/>
          <a:lstStyle/>
          <a:p>
            <a:endParaRPr lang="en-US" altLang="en-US" smtClean="0"/>
          </a:p>
        </p:txBody>
      </p:sp>
      <p:sp>
        <p:nvSpPr>
          <p:cNvPr id="7680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0CE8CAB-C23B-4711-907B-B638F288E827}" type="slidenum">
              <a:rPr lang="en-AU" altLang="en-US" smtClean="0"/>
              <a:pPr/>
              <a:t>70</a:t>
            </a:fld>
            <a:endParaRPr lang="en-AU" altLang="en-US" smtClean="0"/>
          </a:p>
        </p:txBody>
      </p:sp>
    </p:spTree>
    <p:extLst>
      <p:ext uri="{BB962C8B-B14F-4D97-AF65-F5344CB8AC3E}">
        <p14:creationId xmlns:p14="http://schemas.microsoft.com/office/powerpoint/2010/main" val="3140304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ChangeArrowheads="1" noTextEdit="1"/>
          </p:cNvSpPr>
          <p:nvPr>
            <p:ph type="sldImg"/>
          </p:nvPr>
        </p:nvSpPr>
        <p:spPr>
          <a:ln/>
        </p:spPr>
      </p:sp>
      <p:sp>
        <p:nvSpPr>
          <p:cNvPr id="78851" name="Notes Placeholder 2"/>
          <p:cNvSpPr>
            <a:spLocks noGrp="1" noChangeArrowheads="1"/>
          </p:cNvSpPr>
          <p:nvPr>
            <p:ph type="body" idx="1"/>
          </p:nvPr>
        </p:nvSpPr>
        <p:spPr>
          <a:noFill/>
        </p:spPr>
        <p:txBody>
          <a:bodyPr/>
          <a:lstStyle/>
          <a:p>
            <a:endParaRPr lang="en-AU" altLang="en-US" smtClean="0"/>
          </a:p>
        </p:txBody>
      </p:sp>
      <p:sp>
        <p:nvSpPr>
          <p:cNvPr id="78852"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9421B0-0022-41A6-9CB8-072D666749C6}" type="slidenum">
              <a:rPr lang="en-AU" altLang="en-US" smtClean="0"/>
              <a:pPr/>
              <a:t>72</a:t>
            </a:fld>
            <a:endParaRPr lang="en-AU" altLang="en-US" smtClean="0"/>
          </a:p>
        </p:txBody>
      </p:sp>
    </p:spTree>
    <p:extLst>
      <p:ext uri="{BB962C8B-B14F-4D97-AF65-F5344CB8AC3E}">
        <p14:creationId xmlns:p14="http://schemas.microsoft.com/office/powerpoint/2010/main" val="13813983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noChangeArrowheads="1"/>
          </p:cNvSpPr>
          <p:nvPr>
            <p:ph type="body" idx="1"/>
          </p:nvPr>
        </p:nvSpPr>
        <p:spPr>
          <a:noFill/>
        </p:spPr>
        <p:txBody>
          <a:bodyPr/>
          <a:lstStyle/>
          <a:p>
            <a:r>
              <a:rPr lang="en-AU" altLang="en-US" smtClean="0"/>
              <a:t>Foodora: http://theconversation.com/why-gig-workers-may-be-worse-off-after-the-fair-work-ombudsmans-action-against-foodora-98242</a:t>
            </a:r>
          </a:p>
          <a:p>
            <a:r>
              <a:rPr lang="en-AU" altLang="en-US" smtClean="0"/>
              <a:t>Airtasker: http://www.abc.net.au/news/2018-03-09/unions-raise-safety-concerns-over-gig-economy-cowboys/9529736</a:t>
            </a:r>
          </a:p>
          <a:p>
            <a:r>
              <a:rPr lang="en-AU" altLang="en-US" smtClean="0"/>
              <a:t>https://www.airtasker.com/insurance/ - Insurance</a:t>
            </a:r>
          </a:p>
        </p:txBody>
      </p:sp>
      <p:sp>
        <p:nvSpPr>
          <p:cNvPr id="8090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F6C907-6B08-48FF-B4D2-BA05EDA1DDF0}" type="slidenum">
              <a:rPr lang="en-AU" altLang="en-US" smtClean="0"/>
              <a:pPr/>
              <a:t>73</a:t>
            </a:fld>
            <a:endParaRPr lang="en-AU" altLang="en-US" smtClean="0"/>
          </a:p>
        </p:txBody>
      </p:sp>
    </p:spTree>
    <p:extLst>
      <p:ext uri="{BB962C8B-B14F-4D97-AF65-F5344CB8AC3E}">
        <p14:creationId xmlns:p14="http://schemas.microsoft.com/office/powerpoint/2010/main" val="38005229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ChangeArrowheads="1" noTextEdit="1"/>
          </p:cNvSpPr>
          <p:nvPr>
            <p:ph type="sldImg"/>
          </p:nvPr>
        </p:nvSpPr>
        <p:spPr>
          <a:ln/>
        </p:spPr>
      </p:sp>
      <p:sp>
        <p:nvSpPr>
          <p:cNvPr id="82947" name="Notes Placeholder 2"/>
          <p:cNvSpPr>
            <a:spLocks noGrp="1" noChangeArrowheads="1"/>
          </p:cNvSpPr>
          <p:nvPr>
            <p:ph type="body" idx="1"/>
          </p:nvPr>
        </p:nvSpPr>
        <p:spPr>
          <a:noFill/>
        </p:spPr>
        <p:txBody>
          <a:bodyPr/>
          <a:lstStyle/>
          <a:p>
            <a:r>
              <a:rPr lang="en-AU" altLang="en-US" smtClean="0"/>
              <a:t>https://www.jcl.com.au/articles-employment-law/</a:t>
            </a:r>
          </a:p>
        </p:txBody>
      </p:sp>
      <p:sp>
        <p:nvSpPr>
          <p:cNvPr id="82948"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81127F0-8EA1-457E-A2AB-B9A3BFE04AAC}" type="slidenum">
              <a:rPr lang="en-AU" altLang="en-US" smtClean="0"/>
              <a:pPr/>
              <a:t>74</a:t>
            </a:fld>
            <a:endParaRPr lang="en-AU" altLang="en-US" smtClean="0"/>
          </a:p>
        </p:txBody>
      </p:sp>
    </p:spTree>
    <p:extLst>
      <p:ext uri="{BB962C8B-B14F-4D97-AF65-F5344CB8AC3E}">
        <p14:creationId xmlns:p14="http://schemas.microsoft.com/office/powerpoint/2010/main" val="2645608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p:spPr>
        <p:txBody>
          <a:bodyPr/>
          <a:lstStyle/>
          <a:p>
            <a:endParaRPr lang="en-US" altLang="en-US" smtClean="0"/>
          </a:p>
        </p:txBody>
      </p:sp>
      <p:sp>
        <p:nvSpPr>
          <p:cNvPr id="12292"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EE8FF8-782B-4D20-8DD1-075B2A747BE9}" type="slidenum">
              <a:rPr lang="en-AU" altLang="en-US" smtClean="0"/>
              <a:pPr/>
              <a:t>2</a:t>
            </a:fld>
            <a:endParaRPr lang="en-AU" altLang="en-US" smtClean="0"/>
          </a:p>
        </p:txBody>
      </p:sp>
    </p:spTree>
    <p:extLst>
      <p:ext uri="{BB962C8B-B14F-4D97-AF65-F5344CB8AC3E}">
        <p14:creationId xmlns:p14="http://schemas.microsoft.com/office/powerpoint/2010/main" val="3485613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ChangeArrowheads="1" noTextEdit="1"/>
          </p:cNvSpPr>
          <p:nvPr>
            <p:ph type="sldImg"/>
          </p:nvPr>
        </p:nvSpPr>
        <p:spPr>
          <a:ln/>
        </p:spPr>
      </p:sp>
      <p:sp>
        <p:nvSpPr>
          <p:cNvPr id="10243" name="Notes Placeholder 2"/>
          <p:cNvSpPr>
            <a:spLocks noGrp="1" noChangeArrowheads="1"/>
          </p:cNvSpPr>
          <p:nvPr>
            <p:ph type="body" idx="1"/>
          </p:nvPr>
        </p:nvSpPr>
        <p:spPr>
          <a:noFill/>
        </p:spPr>
        <p:txBody>
          <a:bodyPr/>
          <a:lstStyle/>
          <a:p>
            <a:endParaRPr lang="en-US" altLang="en-US" smtClean="0"/>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B73689-4A4B-43F4-BBD5-5018D25A78BA}" type="slidenum">
              <a:rPr lang="en-AU" altLang="en-US" smtClean="0"/>
              <a:pPr/>
              <a:t>5</a:t>
            </a:fld>
            <a:endParaRPr lang="en-AU" altLang="en-US" smtClean="0"/>
          </a:p>
        </p:txBody>
      </p:sp>
    </p:spTree>
    <p:extLst>
      <p:ext uri="{BB962C8B-B14F-4D97-AF65-F5344CB8AC3E}">
        <p14:creationId xmlns:p14="http://schemas.microsoft.com/office/powerpoint/2010/main" val="1411768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ChangeArrowheads="1" noTextEdit="1"/>
          </p:cNvSpPr>
          <p:nvPr>
            <p:ph type="sldImg"/>
          </p:nvPr>
        </p:nvSpPr>
        <p:spPr>
          <a:ln/>
        </p:spPr>
      </p:sp>
      <p:sp>
        <p:nvSpPr>
          <p:cNvPr id="8195" name="Notes Placeholder 2"/>
          <p:cNvSpPr>
            <a:spLocks noGrp="1" noChangeArrowheads="1"/>
          </p:cNvSpPr>
          <p:nvPr>
            <p:ph type="body" idx="1"/>
          </p:nvPr>
        </p:nvSpPr>
        <p:spPr>
          <a:noFill/>
        </p:spPr>
        <p:txBody>
          <a:bodyPr/>
          <a:lstStyle/>
          <a:p>
            <a:endParaRPr lang="en-US" altLang="en-US" smtClean="0"/>
          </a:p>
        </p:txBody>
      </p:sp>
      <p:sp>
        <p:nvSpPr>
          <p:cNvPr id="8196"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666C6C-0C9A-4803-8E0F-96FD4BCC0B4F}" type="slidenum">
              <a:rPr lang="en-AU" altLang="en-US" smtClean="0"/>
              <a:pPr/>
              <a:t>6</a:t>
            </a:fld>
            <a:endParaRPr lang="en-AU" altLang="en-US" smtClean="0"/>
          </a:p>
        </p:txBody>
      </p:sp>
    </p:spTree>
    <p:extLst>
      <p:ext uri="{BB962C8B-B14F-4D97-AF65-F5344CB8AC3E}">
        <p14:creationId xmlns:p14="http://schemas.microsoft.com/office/powerpoint/2010/main" val="394845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endParaRPr lang="en-AU" altLang="en-US" dirty="0" smtClean="0"/>
          </a:p>
        </p:txBody>
      </p:sp>
      <p:sp>
        <p:nvSpPr>
          <p:cNvPr id="17412"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8C85B3D-B7AC-4B50-A5EF-0561E17E93A8}" type="slidenum">
              <a:rPr lang="en-AU" altLang="en-US" smtClean="0"/>
              <a:pPr/>
              <a:t>8</a:t>
            </a:fld>
            <a:endParaRPr lang="en-AU" altLang="en-US" smtClean="0"/>
          </a:p>
        </p:txBody>
      </p:sp>
    </p:spTree>
    <p:extLst>
      <p:ext uri="{BB962C8B-B14F-4D97-AF65-F5344CB8AC3E}">
        <p14:creationId xmlns:p14="http://schemas.microsoft.com/office/powerpoint/2010/main" val="1918228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ChangeArrowheads="1" noTextEdit="1"/>
          </p:cNvSpPr>
          <p:nvPr>
            <p:ph type="sldImg"/>
          </p:nvPr>
        </p:nvSpPr>
        <p:spPr>
          <a:ln/>
        </p:spPr>
      </p:sp>
      <p:sp>
        <p:nvSpPr>
          <p:cNvPr id="23555" name="Notes Placeholder 2"/>
          <p:cNvSpPr>
            <a:spLocks noGrp="1" noChangeArrowheads="1"/>
          </p:cNvSpPr>
          <p:nvPr>
            <p:ph type="body" idx="1"/>
          </p:nvPr>
        </p:nvSpPr>
        <p:spPr>
          <a:noFill/>
        </p:spPr>
        <p:txBody>
          <a:bodyPr/>
          <a:lstStyle/>
          <a:p>
            <a:endParaRPr lang="en-US" altLang="en-US" smtClean="0"/>
          </a:p>
        </p:txBody>
      </p:sp>
      <p:sp>
        <p:nvSpPr>
          <p:cNvPr id="23556"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8D1E16-747C-463D-B1FC-1763AC6B206D}" type="slidenum">
              <a:rPr lang="en-AU" altLang="en-US" smtClean="0"/>
              <a:pPr/>
              <a:t>14</a:t>
            </a:fld>
            <a:endParaRPr lang="en-AU" altLang="en-US" smtClean="0"/>
          </a:p>
        </p:txBody>
      </p:sp>
    </p:spTree>
    <p:extLst>
      <p:ext uri="{BB962C8B-B14F-4D97-AF65-F5344CB8AC3E}">
        <p14:creationId xmlns:p14="http://schemas.microsoft.com/office/powerpoint/2010/main" val="546050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ChangeArrowheads="1" noTextEdit="1"/>
          </p:cNvSpPr>
          <p:nvPr>
            <p:ph type="sldImg"/>
          </p:nvPr>
        </p:nvSpPr>
        <p:spPr>
          <a:ln/>
        </p:spPr>
      </p:sp>
      <p:sp>
        <p:nvSpPr>
          <p:cNvPr id="25603" name="Notes Placeholder 2"/>
          <p:cNvSpPr>
            <a:spLocks noGrp="1" noChangeArrowheads="1"/>
          </p:cNvSpPr>
          <p:nvPr>
            <p:ph type="body" idx="1"/>
          </p:nvPr>
        </p:nvSpPr>
        <p:spPr>
          <a:noFill/>
        </p:spPr>
        <p:txBody>
          <a:bodyPr/>
          <a:lstStyle/>
          <a:p>
            <a:endParaRPr lang="en-US" altLang="en-US" smtClean="0"/>
          </a:p>
        </p:txBody>
      </p:sp>
      <p:sp>
        <p:nvSpPr>
          <p:cNvPr id="2560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7FFA10-3A75-48E6-88C9-6133BB4958A6}" type="slidenum">
              <a:rPr lang="en-AU" altLang="en-US" smtClean="0"/>
              <a:pPr/>
              <a:t>18</a:t>
            </a:fld>
            <a:endParaRPr lang="en-AU" altLang="en-US" smtClean="0"/>
          </a:p>
        </p:txBody>
      </p:sp>
    </p:spTree>
    <p:extLst>
      <p:ext uri="{BB962C8B-B14F-4D97-AF65-F5344CB8AC3E}">
        <p14:creationId xmlns:p14="http://schemas.microsoft.com/office/powerpoint/2010/main" val="3927770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F3C22BCA-F9CB-4862-8486-9BB064D7F514}" type="slidenum">
              <a:rPr lang="en-AU" altLang="en-US" smtClean="0"/>
              <a:pPr>
                <a:defRPr/>
              </a:pPr>
              <a:t>22</a:t>
            </a:fld>
            <a:endParaRPr lang="en-AU" altLang="en-US"/>
          </a:p>
        </p:txBody>
      </p:sp>
    </p:spTree>
    <p:extLst>
      <p:ext uri="{BB962C8B-B14F-4D97-AF65-F5344CB8AC3E}">
        <p14:creationId xmlns:p14="http://schemas.microsoft.com/office/powerpoint/2010/main" val="2577479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endParaRPr lang="en-US" altLang="en-US" smtClean="0"/>
          </a:p>
        </p:txBody>
      </p:sp>
      <p:sp>
        <p:nvSpPr>
          <p:cNvPr id="358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0AA30E-2A3E-4DD8-86E1-D6D7B9366FCB}" type="slidenum">
              <a:rPr lang="en-AU" altLang="en-US" smtClean="0"/>
              <a:pPr/>
              <a:t>24</a:t>
            </a:fld>
            <a:endParaRPr lang="en-AU" altLang="en-US" smtClean="0"/>
          </a:p>
        </p:txBody>
      </p:sp>
    </p:spTree>
    <p:extLst>
      <p:ext uri="{BB962C8B-B14F-4D97-AF65-F5344CB8AC3E}">
        <p14:creationId xmlns:p14="http://schemas.microsoft.com/office/powerpoint/2010/main" val="485941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a:extLst>
                <a:ext uri="{FF2B5EF4-FFF2-40B4-BE49-F238E27FC236}"/>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6" name="Rectangle 4">
              <a:extLst>
                <a:ext uri="{FF2B5EF4-FFF2-40B4-BE49-F238E27FC236}"/>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a:extLst>
                  <a:ext uri="{FF2B5EF4-FFF2-40B4-BE49-F238E27FC236}"/>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9" name="Rectangle 7">
                <a:extLst>
                  <a:ext uri="{FF2B5EF4-FFF2-40B4-BE49-F238E27FC236}"/>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0" name="Rectangle 8">
                <a:extLst>
                  <a:ext uri="{FF2B5EF4-FFF2-40B4-BE49-F238E27FC236}"/>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1" name="Rectangle 9">
                <a:extLst>
                  <a:ext uri="{FF2B5EF4-FFF2-40B4-BE49-F238E27FC236}"/>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2" name="Rectangle 10">
                <a:extLst>
                  <a:ext uri="{FF2B5EF4-FFF2-40B4-BE49-F238E27FC236}"/>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3" name="Rectangle 11">
                <a:extLst>
                  <a:ext uri="{FF2B5EF4-FFF2-40B4-BE49-F238E27FC236}"/>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4" name="Rectangle 12">
                <a:extLst>
                  <a:ext uri="{FF2B5EF4-FFF2-40B4-BE49-F238E27FC236}"/>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5" name="Rectangle 13">
                <a:extLst>
                  <a:ext uri="{FF2B5EF4-FFF2-40B4-BE49-F238E27FC236}"/>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6" name="Rectangle 14">
                <a:extLst>
                  <a:ext uri="{FF2B5EF4-FFF2-40B4-BE49-F238E27FC236}"/>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7" name="Rectangle 15">
                <a:extLst>
                  <a:ext uri="{FF2B5EF4-FFF2-40B4-BE49-F238E27FC236}"/>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grpSp>
      </p:grpSp>
      <p:sp>
        <p:nvSpPr>
          <p:cNvPr id="1333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n-AU" altLang="en-US" noProof="0"/>
              <a:t>Click to edit Master title style</a:t>
            </a:r>
          </a:p>
        </p:txBody>
      </p:sp>
      <p:sp>
        <p:nvSpPr>
          <p:cNvPr id="13332"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en-AU" altLang="en-US" noProof="0"/>
              <a:t>Click to edit Master subtitle style</a:t>
            </a:r>
          </a:p>
        </p:txBody>
      </p:sp>
      <p:sp>
        <p:nvSpPr>
          <p:cNvPr id="18" name="Rectangle 16">
            <a:extLst>
              <a:ext uri="{FF2B5EF4-FFF2-40B4-BE49-F238E27FC236}"/>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AU" altLang="en-US"/>
          </a:p>
        </p:txBody>
      </p:sp>
      <p:sp>
        <p:nvSpPr>
          <p:cNvPr id="19" name="Rectangle 17">
            <a:extLst>
              <a:ext uri="{FF2B5EF4-FFF2-40B4-BE49-F238E27FC236}"/>
            </a:extLst>
          </p:cNvPr>
          <p:cNvSpPr>
            <a:spLocks noGrp="1" noChangeArrowheads="1"/>
          </p:cNvSpPr>
          <p:nvPr>
            <p:ph type="ftr" sz="quarter" idx="11"/>
          </p:nvPr>
        </p:nvSpPr>
        <p:spPr/>
        <p:txBody>
          <a:bodyPr/>
          <a:lstStyle>
            <a:lvl1pPr>
              <a:defRPr/>
            </a:lvl1pPr>
          </a:lstStyle>
          <a:p>
            <a:pPr>
              <a:defRPr/>
            </a:pPr>
            <a:endParaRPr lang="en-AU" altLang="en-US"/>
          </a:p>
        </p:txBody>
      </p:sp>
      <p:sp>
        <p:nvSpPr>
          <p:cNvPr id="20" name="Rectangle 18">
            <a:extLst>
              <a:ext uri="{FF2B5EF4-FFF2-40B4-BE49-F238E27FC236}"/>
            </a:extLst>
          </p:cNvPr>
          <p:cNvSpPr>
            <a:spLocks noGrp="1" noChangeArrowheads="1"/>
          </p:cNvSpPr>
          <p:nvPr>
            <p:ph type="sldNum" sz="quarter" idx="12"/>
          </p:nvPr>
        </p:nvSpPr>
        <p:spPr/>
        <p:txBody>
          <a:bodyPr/>
          <a:lstStyle>
            <a:lvl1pPr>
              <a:defRPr/>
            </a:lvl1pPr>
          </a:lstStyle>
          <a:p>
            <a:pPr>
              <a:defRPr/>
            </a:pPr>
            <a:fld id="{689291EB-38B4-4DA5-9249-E29F58988742}" type="slidenum">
              <a:rPr lang="en-AU" altLang="en-US"/>
              <a:pPr>
                <a:defRPr/>
              </a:pPr>
              <a:t>‹#›</a:t>
            </a:fld>
            <a:endParaRPr lang="en-AU" altLang="en-US"/>
          </a:p>
        </p:txBody>
      </p:sp>
    </p:spTree>
    <p:extLst>
      <p:ext uri="{BB962C8B-B14F-4D97-AF65-F5344CB8AC3E}">
        <p14:creationId xmlns:p14="http://schemas.microsoft.com/office/powerpoint/2010/main" val="5621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5"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5B7D1556-5A49-4DB9-BEF4-49F0ED25CF03}" type="slidenum">
              <a:rPr lang="en-AU" altLang="en-US"/>
              <a:pPr>
                <a:defRPr/>
              </a:pPr>
              <a:t>‹#›</a:t>
            </a:fld>
            <a:endParaRPr lang="en-AU" altLang="en-US"/>
          </a:p>
        </p:txBody>
      </p:sp>
      <p:sp>
        <p:nvSpPr>
          <p:cNvPr id="6"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2739871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5"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35354E24-DF75-41E4-8671-F03718196001}" type="slidenum">
              <a:rPr lang="en-AU" altLang="en-US"/>
              <a:pPr>
                <a:defRPr/>
              </a:pPr>
              <a:t>‹#›</a:t>
            </a:fld>
            <a:endParaRPr lang="en-AU" altLang="en-US"/>
          </a:p>
        </p:txBody>
      </p:sp>
      <p:sp>
        <p:nvSpPr>
          <p:cNvPr id="6"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943511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AU"/>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6"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A5A05B15-ED7F-465D-8799-5FE6F54DC82B}" type="slidenum">
              <a:rPr lang="en-AU" altLang="en-US"/>
              <a:pPr>
                <a:defRPr/>
              </a:pPr>
              <a:t>‹#›</a:t>
            </a:fld>
            <a:endParaRPr lang="en-AU" altLang="en-US"/>
          </a:p>
        </p:txBody>
      </p:sp>
      <p:sp>
        <p:nvSpPr>
          <p:cNvPr id="7"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845980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AU"/>
          </a:p>
        </p:txBody>
      </p:sp>
      <p:sp>
        <p:nvSpPr>
          <p:cNvPr id="3" name="Table Placeholder 2"/>
          <p:cNvSpPr>
            <a:spLocks noGrp="1"/>
          </p:cNvSpPr>
          <p:nvPr>
            <p:ph type="tbl" idx="1"/>
          </p:nvPr>
        </p:nvSpPr>
        <p:spPr>
          <a:xfrm>
            <a:off x="457200" y="1981200"/>
            <a:ext cx="8229600" cy="3886200"/>
          </a:xfrm>
        </p:spPr>
        <p:txBody>
          <a:bodyPr/>
          <a:lstStyle/>
          <a:p>
            <a:pPr lvl="0"/>
            <a:endParaRPr lang="en-AU" noProof="0"/>
          </a:p>
        </p:txBody>
      </p:sp>
      <p:sp>
        <p:nvSpPr>
          <p:cNvPr id="4"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5"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DC747D88-7256-4D79-B7CA-69C5B7CEECFB}" type="slidenum">
              <a:rPr lang="en-AU" altLang="en-US"/>
              <a:pPr>
                <a:defRPr/>
              </a:pPr>
              <a:t>‹#›</a:t>
            </a:fld>
            <a:endParaRPr lang="en-AU" altLang="en-US"/>
          </a:p>
        </p:txBody>
      </p:sp>
      <p:sp>
        <p:nvSpPr>
          <p:cNvPr id="6"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3345521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AU"/>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quarter" idx="2"/>
          </p:nvPr>
        </p:nvSpPr>
        <p:spPr>
          <a:xfrm>
            <a:off x="4648200" y="1981200"/>
            <a:ext cx="4038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4"/>
          <p:cNvSpPr>
            <a:spLocks noGrp="1"/>
          </p:cNvSpPr>
          <p:nvPr>
            <p:ph sz="quarter" idx="3"/>
          </p:nvPr>
        </p:nvSpPr>
        <p:spPr>
          <a:xfrm>
            <a:off x="4648200" y="4000500"/>
            <a:ext cx="4038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7"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6480725D-6B23-4554-AE92-77C640FD4F34}" type="slidenum">
              <a:rPr lang="en-AU" altLang="en-US"/>
              <a:pPr>
                <a:defRPr/>
              </a:pPr>
              <a:t>‹#›</a:t>
            </a:fld>
            <a:endParaRPr lang="en-AU" altLang="en-US"/>
          </a:p>
        </p:txBody>
      </p:sp>
      <p:sp>
        <p:nvSpPr>
          <p:cNvPr id="8"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214926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4"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1D89B0B9-5F10-4257-A7EE-E270392664EF}" type="slidenum">
              <a:rPr lang="en-AU" altLang="en-US"/>
              <a:pPr>
                <a:defRPr/>
              </a:pPr>
              <a:t>‹#›</a:t>
            </a:fld>
            <a:endParaRPr lang="en-AU" altLang="en-US"/>
          </a:p>
        </p:txBody>
      </p:sp>
      <p:sp>
        <p:nvSpPr>
          <p:cNvPr id="5"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27739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5"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6FA8650A-C0FD-447E-B656-A7C11D259669}" type="slidenum">
              <a:rPr lang="en-AU" altLang="en-US"/>
              <a:pPr>
                <a:defRPr/>
              </a:pPr>
              <a:t>‹#›</a:t>
            </a:fld>
            <a:endParaRPr lang="en-AU" altLang="en-US"/>
          </a:p>
        </p:txBody>
      </p:sp>
      <p:sp>
        <p:nvSpPr>
          <p:cNvPr id="6"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146514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5"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A541D86A-0E56-455C-BBCA-D8572AE32F1D}" type="slidenum">
              <a:rPr lang="en-AU" altLang="en-US"/>
              <a:pPr>
                <a:defRPr/>
              </a:pPr>
              <a:t>‹#›</a:t>
            </a:fld>
            <a:endParaRPr lang="en-AU" altLang="en-US"/>
          </a:p>
        </p:txBody>
      </p:sp>
      <p:sp>
        <p:nvSpPr>
          <p:cNvPr id="6"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2951328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6"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1AB3B783-6B77-454B-8F6E-CBA47653AA6C}" type="slidenum">
              <a:rPr lang="en-AU" altLang="en-US"/>
              <a:pPr>
                <a:defRPr/>
              </a:pPr>
              <a:t>‹#›</a:t>
            </a:fld>
            <a:endParaRPr lang="en-AU" altLang="en-US"/>
          </a:p>
        </p:txBody>
      </p:sp>
      <p:sp>
        <p:nvSpPr>
          <p:cNvPr id="7"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137065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8"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5E2C0B79-D19E-4862-B432-C2A1F7D05C20}" type="slidenum">
              <a:rPr lang="en-AU" altLang="en-US"/>
              <a:pPr>
                <a:defRPr/>
              </a:pPr>
              <a:t>‹#›</a:t>
            </a:fld>
            <a:endParaRPr lang="en-AU" altLang="en-US"/>
          </a:p>
        </p:txBody>
      </p:sp>
      <p:sp>
        <p:nvSpPr>
          <p:cNvPr id="9"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507990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4"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B64C655A-23A2-4845-9728-782B58CE02EE}" type="slidenum">
              <a:rPr lang="en-AU" altLang="en-US"/>
              <a:pPr>
                <a:defRPr/>
              </a:pPr>
              <a:t>‹#›</a:t>
            </a:fld>
            <a:endParaRPr lang="en-AU" altLang="en-US"/>
          </a:p>
        </p:txBody>
      </p:sp>
      <p:sp>
        <p:nvSpPr>
          <p:cNvPr id="5"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818579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3"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2A7CD2D3-13C2-47E5-B95B-EEA6F7A58AD4}" type="slidenum">
              <a:rPr lang="en-AU" altLang="en-US"/>
              <a:pPr>
                <a:defRPr/>
              </a:pPr>
              <a:t>‹#›</a:t>
            </a:fld>
            <a:endParaRPr lang="en-AU" altLang="en-US"/>
          </a:p>
        </p:txBody>
      </p:sp>
      <p:sp>
        <p:nvSpPr>
          <p:cNvPr id="4"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3094084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6"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CA5CFF13-38F1-4D09-8989-AE334EAFC2B1}" type="slidenum">
              <a:rPr lang="en-AU" altLang="en-US"/>
              <a:pPr>
                <a:defRPr/>
              </a:pPr>
              <a:t>‹#›</a:t>
            </a:fld>
            <a:endParaRPr lang="en-AU" altLang="en-US"/>
          </a:p>
        </p:txBody>
      </p:sp>
      <p:sp>
        <p:nvSpPr>
          <p:cNvPr id="7"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295857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a:extLst>
              <a:ext uri="{FF2B5EF4-FFF2-40B4-BE49-F238E27FC236}"/>
            </a:extLst>
          </p:cNvPr>
          <p:cNvSpPr>
            <a:spLocks noGrp="1" noChangeArrowheads="1"/>
          </p:cNvSpPr>
          <p:nvPr>
            <p:ph type="ftr" sz="quarter" idx="10"/>
          </p:nvPr>
        </p:nvSpPr>
        <p:spPr>
          <a:ln/>
        </p:spPr>
        <p:txBody>
          <a:bodyPr/>
          <a:lstStyle>
            <a:lvl1pPr>
              <a:defRPr/>
            </a:lvl1pPr>
          </a:lstStyle>
          <a:p>
            <a:pPr>
              <a:defRPr/>
            </a:pPr>
            <a:endParaRPr lang="en-AU" altLang="en-US"/>
          </a:p>
        </p:txBody>
      </p:sp>
      <p:sp>
        <p:nvSpPr>
          <p:cNvPr id="6" name="Rectangle 3">
            <a:extLst>
              <a:ext uri="{FF2B5EF4-FFF2-40B4-BE49-F238E27FC236}"/>
            </a:extLst>
          </p:cNvPr>
          <p:cNvSpPr>
            <a:spLocks noGrp="1" noChangeArrowheads="1"/>
          </p:cNvSpPr>
          <p:nvPr>
            <p:ph type="sldNum" sz="quarter" idx="11"/>
          </p:nvPr>
        </p:nvSpPr>
        <p:spPr>
          <a:ln/>
        </p:spPr>
        <p:txBody>
          <a:bodyPr/>
          <a:lstStyle>
            <a:lvl1pPr>
              <a:defRPr/>
            </a:lvl1pPr>
          </a:lstStyle>
          <a:p>
            <a:pPr>
              <a:defRPr/>
            </a:pPr>
            <a:fld id="{6F353E2B-A05D-4D6E-AAD8-27EF7AD9794E}" type="slidenum">
              <a:rPr lang="en-AU" altLang="en-US"/>
              <a:pPr>
                <a:defRPr/>
              </a:pPr>
              <a:t>‹#›</a:t>
            </a:fld>
            <a:endParaRPr lang="en-AU" altLang="en-US"/>
          </a:p>
        </p:txBody>
      </p:sp>
      <p:sp>
        <p:nvSpPr>
          <p:cNvPr id="7" name="Rectangle 16">
            <a:extLst>
              <a:ext uri="{FF2B5EF4-FFF2-40B4-BE49-F238E27FC236}"/>
            </a:extLst>
          </p:cNvPr>
          <p:cNvSpPr>
            <a:spLocks noGrp="1" noChangeArrowheads="1"/>
          </p:cNvSpPr>
          <p:nvPr>
            <p:ph type="dt" sz="half" idx="12"/>
          </p:nvPr>
        </p:nvSpPr>
        <p:spPr>
          <a:ln/>
        </p:spPr>
        <p:txBody>
          <a:bodyPr/>
          <a:lstStyle>
            <a:lvl1pPr>
              <a:defRPr/>
            </a:lvl1pPr>
          </a:lstStyle>
          <a:p>
            <a:pPr>
              <a:defRPr/>
            </a:pPr>
            <a:endParaRPr lang="en-AU" altLang="en-US"/>
          </a:p>
        </p:txBody>
      </p:sp>
    </p:spTree>
    <p:extLst>
      <p:ext uri="{BB962C8B-B14F-4D97-AF65-F5344CB8AC3E}">
        <p14:creationId xmlns:p14="http://schemas.microsoft.com/office/powerpoint/2010/main" val="187336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en-AU" altLang="en-US"/>
          </a:p>
        </p:txBody>
      </p:sp>
      <p:sp>
        <p:nvSpPr>
          <p:cNvPr id="12291" name="Rectangle 3">
            <a:extLst>
              <a:ext uri="{FF2B5EF4-FFF2-40B4-BE49-F238E27FC236}"/>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A04020102020204" pitchFamily="34" charset="0"/>
              </a:defRPr>
            </a:lvl1pPr>
          </a:lstStyle>
          <a:p>
            <a:pPr>
              <a:defRPr/>
            </a:pPr>
            <a:fld id="{6D2FEC99-5395-4AF9-89B5-B3D94DF42E1B}" type="slidenum">
              <a:rPr lang="en-AU" altLang="en-US"/>
              <a:pPr>
                <a:defRPr/>
              </a:pPr>
              <a:t>‹#›</a:t>
            </a:fld>
            <a:endParaRPr lang="en-AU" altLang="en-US"/>
          </a:p>
        </p:txBody>
      </p:sp>
      <p:grpSp>
        <p:nvGrpSpPr>
          <p:cNvPr id="1028" name="Group 4"/>
          <p:cNvGrpSpPr>
            <a:grpSpLocks/>
          </p:cNvGrpSpPr>
          <p:nvPr/>
        </p:nvGrpSpPr>
        <p:grpSpPr bwMode="auto">
          <a:xfrm>
            <a:off x="0" y="0"/>
            <a:ext cx="9144000" cy="546100"/>
            <a:chOff x="0" y="0"/>
            <a:chExt cx="5760" cy="344"/>
          </a:xfrm>
        </p:grpSpPr>
        <p:sp>
          <p:nvSpPr>
            <p:cNvPr id="1032" name="Rectangle 5">
              <a:extLst>
                <a:ext uri="{FF2B5EF4-FFF2-40B4-BE49-F238E27FC236}"/>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3" name="Rectangle 6">
              <a:extLst>
                <a:ext uri="{FF2B5EF4-FFF2-40B4-BE49-F238E27FC236}"/>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034" name="Rectangle 7">
              <a:extLst>
                <a:ext uri="{FF2B5EF4-FFF2-40B4-BE49-F238E27FC236}"/>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hlink"/>
                </a:solidFill>
              </a:endParaRPr>
            </a:p>
          </p:txBody>
        </p:sp>
        <p:sp>
          <p:nvSpPr>
            <p:cNvPr id="1035" name="Rectangle 8">
              <a:extLst>
                <a:ext uri="{FF2B5EF4-FFF2-40B4-BE49-F238E27FC236}"/>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hlink"/>
                </a:solidFill>
              </a:endParaRPr>
            </a:p>
          </p:txBody>
        </p:sp>
        <p:sp>
          <p:nvSpPr>
            <p:cNvPr id="1036" name="Rectangle 9">
              <a:extLst>
                <a:ext uri="{FF2B5EF4-FFF2-40B4-BE49-F238E27FC236}"/>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accent2"/>
                </a:solidFill>
              </a:endParaRPr>
            </a:p>
          </p:txBody>
        </p:sp>
        <p:sp>
          <p:nvSpPr>
            <p:cNvPr id="1037" name="Rectangle 10">
              <a:extLst>
                <a:ext uri="{FF2B5EF4-FFF2-40B4-BE49-F238E27FC236}"/>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hlink"/>
                </a:solidFill>
              </a:endParaRPr>
            </a:p>
          </p:txBody>
        </p:sp>
        <p:sp>
          <p:nvSpPr>
            <p:cNvPr id="1038" name="Rectangle 11">
              <a:extLst>
                <a:ext uri="{FF2B5EF4-FFF2-40B4-BE49-F238E27FC236}"/>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2400">
                <a:latin typeface="Times New Roman" panose="02020603050405020304" pitchFamily="18" charset="0"/>
              </a:endParaRPr>
            </a:p>
          </p:txBody>
        </p:sp>
        <p:sp>
          <p:nvSpPr>
            <p:cNvPr id="1039" name="Rectangle 12">
              <a:extLst>
                <a:ext uri="{FF2B5EF4-FFF2-40B4-BE49-F238E27FC236}"/>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accent2"/>
                </a:solidFill>
              </a:endParaRPr>
            </a:p>
          </p:txBody>
        </p:sp>
        <p:sp>
          <p:nvSpPr>
            <p:cNvPr id="1040" name="Rectangle 13">
              <a:extLst>
                <a:ext uri="{FF2B5EF4-FFF2-40B4-BE49-F238E27FC236}"/>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AU" alt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p>
        </p:txBody>
      </p:sp>
      <p:sp>
        <p:nvSpPr>
          <p:cNvPr id="12304" name="Rectangle 16">
            <a:extLst>
              <a:ext uri="{FF2B5EF4-FFF2-40B4-BE49-F238E27FC236}"/>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AU" altLang="en-US"/>
          </a:p>
        </p:txBody>
      </p:sp>
    </p:spTree>
  </p:cSld>
  <p:clrMap bg1="lt1" tx1="dk1" bg2="lt2" tx2="dk2" accent1="accent1" accent2="accent2" accent3="accent3" accent4="accent4" accent5="accent5" accent6="accent6" hlink="hlink" folHlink="folHlink"/>
  <p:sldLayoutIdLst>
    <p:sldLayoutId id="2147484000"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 id="2147483998" r:id="rId14"/>
    <p:sldLayoutId id="2147483999" r:id="rId15"/>
  </p:sldLayoutIdLst>
  <p:hf hdr="0" ftr="0" dt="0"/>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anose="020B0604020202020204" pitchFamily="34" charset="0"/>
        </a:defRPr>
      </a:lvl2pPr>
      <a:lvl3pPr algn="l" rtl="0" eaLnBrk="0" fontAlgn="base" hangingPunct="0">
        <a:spcBef>
          <a:spcPct val="0"/>
        </a:spcBef>
        <a:spcAft>
          <a:spcPct val="0"/>
        </a:spcAft>
        <a:defRPr sz="4400">
          <a:solidFill>
            <a:schemeClr val="tx1"/>
          </a:solidFill>
          <a:latin typeface="Arial" panose="020B0604020202020204" pitchFamily="34" charset="0"/>
        </a:defRPr>
      </a:lvl3pPr>
      <a:lvl4pPr algn="l" rtl="0" eaLnBrk="0" fontAlgn="base" hangingPunct="0">
        <a:spcBef>
          <a:spcPct val="0"/>
        </a:spcBef>
        <a:spcAft>
          <a:spcPct val="0"/>
        </a:spcAft>
        <a:defRPr sz="4400">
          <a:solidFill>
            <a:schemeClr val="tx1"/>
          </a:solidFill>
          <a:latin typeface="Arial" panose="020B0604020202020204" pitchFamily="34" charset="0"/>
        </a:defRPr>
      </a:lvl4pPr>
      <a:lvl5pPr algn="l" rtl="0" eaLnBrk="0" fontAlgn="base" hangingPunct="0">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qld.gov.au/law/crime-and-police/register-or-report-to-police/report-a-crime-or-disturbanc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www.fairwork.gov.au/awards-and-agreements/awards/find-my-award"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www.fwc.gov.au/documents/decisionssigned/html/2017fwc6610.ht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altLang="en-US" sz="6000" b="1" dirty="0" err="1" smtClean="0">
                <a:solidFill>
                  <a:schemeClr val="bg1"/>
                </a:solidFill>
              </a:rPr>
              <a:t>JobWatch</a:t>
            </a:r>
            <a:endParaRPr lang="en-AU" altLang="en-US" b="1" dirty="0" smtClean="0">
              <a:solidFill>
                <a:schemeClr val="bg1"/>
              </a:solidFill>
            </a:endParaRPr>
          </a:p>
        </p:txBody>
      </p:sp>
      <p:sp>
        <p:nvSpPr>
          <p:cNvPr id="5123" name="Rectangle 3"/>
          <p:cNvSpPr>
            <a:spLocks noGrp="1" noChangeArrowheads="1"/>
          </p:cNvSpPr>
          <p:nvPr>
            <p:ph type="subTitle" idx="1"/>
          </p:nvPr>
        </p:nvSpPr>
        <p:spPr>
          <a:xfrm>
            <a:off x="107504" y="4149725"/>
            <a:ext cx="8684071" cy="2303463"/>
          </a:xfrm>
        </p:spPr>
        <p:txBody>
          <a:bodyPr/>
          <a:lstStyle/>
          <a:p>
            <a:pPr eaLnBrk="1" hangingPunct="1"/>
            <a:endParaRPr lang="en-US" altLang="en-US" dirty="0" smtClean="0"/>
          </a:p>
          <a:p>
            <a:pPr eaLnBrk="1" hangingPunct="1"/>
            <a:r>
              <a:rPr lang="en-US" altLang="en-US" sz="3600" b="1" dirty="0" smtClean="0"/>
              <a:t>Zana </a:t>
            </a:r>
            <a:r>
              <a:rPr lang="en-AU" altLang="en-US" b="1" dirty="0" smtClean="0"/>
              <a:t>Bytheway 		Ian Scott</a:t>
            </a:r>
          </a:p>
          <a:p>
            <a:pPr eaLnBrk="1" hangingPunct="1"/>
            <a:r>
              <a:rPr lang="en-AU" altLang="en-US" b="1" dirty="0" smtClean="0"/>
              <a:t>(Executive Director)	(Principal Lawyer)</a:t>
            </a:r>
          </a:p>
        </p:txBody>
      </p:sp>
      <p:sp>
        <p:nvSpPr>
          <p:cNvPr id="2" name="Slide Number Placeholder 1"/>
          <p:cNvSpPr>
            <a:spLocks noGrp="1"/>
          </p:cNvSpPr>
          <p:nvPr>
            <p:ph type="sldNum" sz="quarter" idx="12"/>
          </p:nvPr>
        </p:nvSpPr>
        <p:spPr/>
        <p:txBody>
          <a:bodyPr/>
          <a:lstStyle/>
          <a:p>
            <a:pPr>
              <a:defRPr/>
            </a:pPr>
            <a:fld id="{689291EB-38B4-4DA5-9249-E29F58988742}" type="slidenum">
              <a:rPr lang="en-AU" altLang="en-US" smtClean="0"/>
              <a:pPr>
                <a:defRPr/>
              </a:pPr>
              <a:t>1</a:t>
            </a:fld>
            <a:endParaRPr lang="en-AU"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a:xfrm>
            <a:off x="467544" y="836712"/>
            <a:ext cx="8229600" cy="5832648"/>
          </a:xfrm>
        </p:spPr>
        <p:txBody>
          <a:bodyPr/>
          <a:lstStyle/>
          <a:p>
            <a:pPr marL="0" indent="0">
              <a:buFont typeface="Wingdings" panose="05000000000000000000" pitchFamily="2" charset="2"/>
              <a:buNone/>
              <a:defRPr/>
            </a:pPr>
            <a:r>
              <a:rPr lang="en-US" sz="2400" b="1" dirty="0"/>
              <a:t>Proactive steps prior to legal </a:t>
            </a:r>
            <a:r>
              <a:rPr lang="en-US" sz="2400" b="1" dirty="0" smtClean="0"/>
              <a:t>action:</a:t>
            </a:r>
            <a:endParaRPr lang="en-US" sz="2400" b="1" dirty="0"/>
          </a:p>
          <a:p>
            <a:pPr marL="0" indent="0">
              <a:buNone/>
              <a:defRPr/>
            </a:pPr>
            <a:endParaRPr lang="en-US" sz="1000" b="1" dirty="0" smtClean="0"/>
          </a:p>
          <a:p>
            <a:pPr>
              <a:defRPr/>
            </a:pPr>
            <a:r>
              <a:rPr lang="en-US" sz="1700" b="1" dirty="0" smtClean="0"/>
              <a:t>Direct </a:t>
            </a:r>
            <a:r>
              <a:rPr lang="en-US" sz="1700" b="1" dirty="0"/>
              <a:t>approach</a:t>
            </a:r>
            <a:r>
              <a:rPr lang="en-US" sz="1700" dirty="0"/>
              <a:t>: </a:t>
            </a:r>
            <a:r>
              <a:rPr lang="en-AU" sz="1700" dirty="0" smtClean="0"/>
              <a:t>If it is safe to do so, a worker can tell the bully </a:t>
            </a:r>
            <a:r>
              <a:rPr lang="en-AU" sz="1700" dirty="0"/>
              <a:t>that their behaviour is unreasonable and inappropriate, and that </a:t>
            </a:r>
            <a:r>
              <a:rPr lang="en-AU" sz="1700" dirty="0" smtClean="0"/>
              <a:t>they </a:t>
            </a:r>
            <a:r>
              <a:rPr lang="en-AU" sz="1700" dirty="0"/>
              <a:t>want it to stop.</a:t>
            </a:r>
          </a:p>
          <a:p>
            <a:pPr>
              <a:defRPr/>
            </a:pPr>
            <a:r>
              <a:rPr lang="en-US" sz="1700" b="1" dirty="0"/>
              <a:t>Seek support and advice: </a:t>
            </a:r>
            <a:r>
              <a:rPr lang="en-AU" sz="1700" dirty="0"/>
              <a:t>Most workplaces have a health and safety representative who can provide advice. </a:t>
            </a:r>
            <a:r>
              <a:rPr lang="en-AU" sz="1700" dirty="0" smtClean="0"/>
              <a:t>A worker </a:t>
            </a:r>
            <a:r>
              <a:rPr lang="en-AU" sz="1700" dirty="0"/>
              <a:t>can also seek professional counselling and/or advice outside of </a:t>
            </a:r>
            <a:r>
              <a:rPr lang="en-AU" sz="1700" dirty="0" smtClean="0"/>
              <a:t>their </a:t>
            </a:r>
            <a:r>
              <a:rPr lang="en-AU" sz="1700" dirty="0"/>
              <a:t>workplace (e.g. from </a:t>
            </a:r>
            <a:r>
              <a:rPr lang="en-AU" sz="1700" dirty="0" smtClean="0"/>
              <a:t>their </a:t>
            </a:r>
            <a:r>
              <a:rPr lang="en-AU" sz="1700" dirty="0"/>
              <a:t>doctor).</a:t>
            </a:r>
            <a:endParaRPr lang="en-US" sz="1700" b="1" dirty="0"/>
          </a:p>
          <a:p>
            <a:pPr>
              <a:defRPr/>
            </a:pPr>
            <a:r>
              <a:rPr lang="en-US" sz="1700" b="1" dirty="0"/>
              <a:t>Keep a diary: </a:t>
            </a:r>
            <a:r>
              <a:rPr lang="en-US" sz="1700" dirty="0"/>
              <a:t>Record the bullying incidents (and include; date/time, witnesses, what happened, how </a:t>
            </a:r>
            <a:r>
              <a:rPr lang="en-US" sz="1700" dirty="0" smtClean="0"/>
              <a:t>they </a:t>
            </a:r>
            <a:r>
              <a:rPr lang="en-US" sz="1700" dirty="0"/>
              <a:t>felt).</a:t>
            </a:r>
            <a:endParaRPr lang="en-US" sz="1700" b="1" dirty="0"/>
          </a:p>
          <a:p>
            <a:pPr>
              <a:defRPr/>
            </a:pPr>
            <a:r>
              <a:rPr lang="en-US" sz="1700" b="1" dirty="0" smtClean="0"/>
              <a:t>Report/dispute resolution: </a:t>
            </a:r>
            <a:r>
              <a:rPr lang="en-US" sz="1700" dirty="0"/>
              <a:t>Follow </a:t>
            </a:r>
            <a:r>
              <a:rPr lang="en-US" sz="1700" dirty="0" smtClean="0"/>
              <a:t>their </a:t>
            </a:r>
            <a:r>
              <a:rPr lang="en-US" sz="1700" dirty="0"/>
              <a:t>workplace OH&amp;S procedures and inform </a:t>
            </a:r>
            <a:r>
              <a:rPr lang="en-US" sz="1700" dirty="0" smtClean="0"/>
              <a:t>their </a:t>
            </a:r>
            <a:r>
              <a:rPr lang="en-US" sz="1700" dirty="0"/>
              <a:t>workplace of </a:t>
            </a:r>
            <a:r>
              <a:rPr lang="en-US" sz="1700" dirty="0" smtClean="0"/>
              <a:t>their </a:t>
            </a:r>
            <a:r>
              <a:rPr lang="en-US" sz="1700" dirty="0"/>
              <a:t>situation. </a:t>
            </a:r>
            <a:r>
              <a:rPr lang="en-AU" sz="1700" dirty="0"/>
              <a:t>Alternatively, </a:t>
            </a:r>
            <a:r>
              <a:rPr lang="en-AU" sz="1700" dirty="0" smtClean="0"/>
              <a:t>if available, they </a:t>
            </a:r>
            <a:r>
              <a:rPr lang="en-AU" sz="1700" dirty="0"/>
              <a:t>may activate the dispute resolution procedure in relation to bullying which is an OHS issue.</a:t>
            </a:r>
          </a:p>
          <a:p>
            <a:pPr>
              <a:defRPr/>
            </a:pPr>
            <a:r>
              <a:rPr lang="en-US" sz="1700" b="1" dirty="0"/>
              <a:t>Speak </a:t>
            </a:r>
            <a:r>
              <a:rPr lang="en-US" sz="1700" b="1" dirty="0" smtClean="0"/>
              <a:t>with someone</a:t>
            </a:r>
            <a:r>
              <a:rPr lang="en-US" sz="1700" b="1" dirty="0"/>
              <a:t>: </a:t>
            </a:r>
            <a:r>
              <a:rPr lang="en-AU" sz="1700" dirty="0"/>
              <a:t>Discuss the situation with someone </a:t>
            </a:r>
            <a:r>
              <a:rPr lang="en-AU" sz="1700" dirty="0" smtClean="0"/>
              <a:t>they </a:t>
            </a:r>
            <a:r>
              <a:rPr lang="en-AU" sz="1700" dirty="0"/>
              <a:t>trust at </a:t>
            </a:r>
            <a:r>
              <a:rPr lang="en-AU" sz="1700" dirty="0" smtClean="0"/>
              <a:t>the </a:t>
            </a:r>
            <a:r>
              <a:rPr lang="en-AU" sz="1700" dirty="0"/>
              <a:t>workplace – such as a</a:t>
            </a:r>
            <a:r>
              <a:rPr lang="en-AU" sz="1700" dirty="0" smtClean="0"/>
              <a:t> </a:t>
            </a:r>
            <a:r>
              <a:rPr lang="en-AU" sz="1700" dirty="0"/>
              <a:t>supervisor, </a:t>
            </a:r>
            <a:r>
              <a:rPr lang="en-AU" sz="1700" dirty="0" smtClean="0"/>
              <a:t>manager, co-worker</a:t>
            </a:r>
            <a:r>
              <a:rPr lang="en-AU" sz="1700" dirty="0"/>
              <a:t>, union or other representative or someone in Human Resources</a:t>
            </a:r>
            <a:r>
              <a:rPr lang="en-AU" sz="1700" dirty="0" smtClean="0"/>
              <a:t>.</a:t>
            </a:r>
            <a:endParaRPr lang="en-AU" sz="1800" b="1" u="sng" dirty="0" smtClean="0"/>
          </a:p>
          <a:p>
            <a:pPr>
              <a:defRPr/>
            </a:pPr>
            <a:endParaRPr lang="en-US" sz="1800" b="1" u="sng" dirty="0"/>
          </a:p>
          <a:p>
            <a:pPr marL="0" indent="0">
              <a:buFont typeface="Wingdings" panose="05000000000000000000" pitchFamily="2" charset="2"/>
              <a:buNone/>
              <a:defRPr/>
            </a:pPr>
            <a:r>
              <a:rPr lang="en-US" sz="1800" b="1" u="sng" dirty="0" smtClean="0"/>
              <a:t>*Sometimes undertaking these steps can result in an employee’s dismissal</a:t>
            </a:r>
            <a:endParaRPr lang="en-AU" sz="17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10</a:t>
            </a:fld>
            <a:endParaRPr lang="en-AU"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a:xfrm>
            <a:off x="467544" y="908720"/>
            <a:ext cx="8229600" cy="5949280"/>
          </a:xfrm>
        </p:spPr>
        <p:txBody>
          <a:bodyPr/>
          <a:lstStyle/>
          <a:p>
            <a:pPr marL="0" indent="0">
              <a:buFont typeface="Wingdings" panose="05000000000000000000" pitchFamily="2" charset="2"/>
              <a:buNone/>
              <a:defRPr/>
            </a:pPr>
            <a:r>
              <a:rPr lang="en-US" sz="2400" b="1" dirty="0"/>
              <a:t>Legal Options </a:t>
            </a:r>
            <a:r>
              <a:rPr lang="en-US" sz="2400" b="1" dirty="0" smtClean="0"/>
              <a:t>Available</a:t>
            </a:r>
            <a:endParaRPr lang="en-AU" sz="1200" b="1" dirty="0" smtClean="0"/>
          </a:p>
          <a:p>
            <a:pPr>
              <a:defRPr/>
            </a:pPr>
            <a:r>
              <a:rPr lang="en-AU" sz="1700" b="1" dirty="0" smtClean="0"/>
              <a:t>Queensland </a:t>
            </a:r>
            <a:r>
              <a:rPr lang="en-AU" sz="1700" b="1" dirty="0"/>
              <a:t>Police</a:t>
            </a:r>
            <a:r>
              <a:rPr lang="en-AU" sz="1700" dirty="0"/>
              <a:t>: If </a:t>
            </a:r>
            <a:r>
              <a:rPr lang="en-AU" sz="1700" dirty="0" smtClean="0"/>
              <a:t>a worker has </a:t>
            </a:r>
            <a:r>
              <a:rPr lang="en-AU" sz="1700" dirty="0"/>
              <a:t>experienced violence, assault, or stalking </a:t>
            </a:r>
            <a:r>
              <a:rPr lang="en-AU" sz="1700" dirty="0" smtClean="0"/>
              <a:t>they </a:t>
            </a:r>
            <a:r>
              <a:rPr lang="en-AU" sz="1700" dirty="0"/>
              <a:t>should </a:t>
            </a:r>
            <a:r>
              <a:rPr lang="en-AU" sz="1700" u="sng" dirty="0">
                <a:hlinkClick r:id="rId2"/>
              </a:rPr>
              <a:t>report abuse directly to police</a:t>
            </a:r>
            <a:r>
              <a:rPr lang="en-AU" sz="1700" u="sng" dirty="0"/>
              <a:t>.</a:t>
            </a:r>
          </a:p>
          <a:p>
            <a:pPr>
              <a:defRPr/>
            </a:pPr>
            <a:r>
              <a:rPr lang="en-US" sz="1700" b="1" dirty="0"/>
              <a:t>Lodge an </a:t>
            </a:r>
            <a:r>
              <a:rPr lang="en-US" sz="1700" b="1" dirty="0" smtClean="0"/>
              <a:t>application with </a:t>
            </a:r>
            <a:r>
              <a:rPr lang="en-US" sz="1700" b="1" dirty="0"/>
              <a:t>the FWC for an Order to Stop Bullying</a:t>
            </a:r>
            <a:r>
              <a:rPr lang="en-US" sz="1700" dirty="0"/>
              <a:t>: </a:t>
            </a:r>
            <a:r>
              <a:rPr lang="en-AU" sz="1700" dirty="0"/>
              <a:t>T</a:t>
            </a:r>
            <a:r>
              <a:rPr lang="en-AU" sz="1700" dirty="0" smtClean="0"/>
              <a:t>o be </a:t>
            </a:r>
            <a:r>
              <a:rPr lang="en-AU" sz="1700" dirty="0"/>
              <a:t>eligible to make an application for this order, </a:t>
            </a:r>
            <a:r>
              <a:rPr lang="en-AU" sz="1700" dirty="0" smtClean="0"/>
              <a:t>a worker </a:t>
            </a:r>
            <a:r>
              <a:rPr lang="en-AU" sz="1700" dirty="0"/>
              <a:t>must still be working at the </a:t>
            </a:r>
            <a:r>
              <a:rPr lang="en-AU" sz="1700" dirty="0" smtClean="0"/>
              <a:t>business where they </a:t>
            </a:r>
            <a:r>
              <a:rPr lang="en-AU" sz="1700" dirty="0"/>
              <a:t>are being </a:t>
            </a:r>
            <a:r>
              <a:rPr lang="en-AU" sz="1700" dirty="0" smtClean="0"/>
              <a:t>bullied</a:t>
            </a:r>
            <a:r>
              <a:rPr lang="en-US" sz="1700" dirty="0" smtClean="0"/>
              <a:t>. FWC can make any orders it considers appropriate to stop bullying excluding payment of money. (s.789FF FW Act) FWC must start dealing with an application within 14 days.</a:t>
            </a:r>
            <a:endParaRPr lang="en-US" sz="1700" dirty="0"/>
          </a:p>
          <a:p>
            <a:pPr>
              <a:defRPr/>
            </a:pPr>
            <a:r>
              <a:rPr lang="en-US" sz="1700" b="1" dirty="0" smtClean="0"/>
              <a:t>Complaint to Workplace Health &amp; Safety </a:t>
            </a:r>
            <a:r>
              <a:rPr lang="en-US" sz="1700" b="1" dirty="0" err="1" smtClean="0"/>
              <a:t>Qld</a:t>
            </a:r>
            <a:r>
              <a:rPr lang="en-US" sz="1700" b="1" dirty="0" smtClean="0"/>
              <a:t> (WH&amp;SQ)</a:t>
            </a:r>
            <a:r>
              <a:rPr lang="en-US" sz="1700" dirty="0" smtClean="0"/>
              <a:t>: </a:t>
            </a:r>
            <a:r>
              <a:rPr lang="en-AU" sz="1700" dirty="0"/>
              <a:t>Under the </a:t>
            </a:r>
            <a:r>
              <a:rPr lang="en-AU" sz="1700" i="1" dirty="0"/>
              <a:t>Work Health and Safety Act 2011 </a:t>
            </a:r>
            <a:r>
              <a:rPr lang="en-AU" sz="1700" dirty="0" smtClean="0"/>
              <a:t>WH&amp;SQ </a:t>
            </a:r>
            <a:r>
              <a:rPr lang="en-AU" sz="1700" dirty="0"/>
              <a:t>can deal </a:t>
            </a:r>
            <a:r>
              <a:rPr lang="en-AU" sz="1700" dirty="0" smtClean="0"/>
              <a:t>with workplace bullying where </a:t>
            </a:r>
            <a:r>
              <a:rPr lang="en-AU" sz="1700" dirty="0"/>
              <a:t>a person is at risk of injury or illness from </a:t>
            </a:r>
            <a:r>
              <a:rPr lang="en-AU" sz="1700" dirty="0" smtClean="0"/>
              <a:t>bullying, however</a:t>
            </a:r>
            <a:r>
              <a:rPr lang="en-AU" sz="1700" dirty="0"/>
              <a:t>, </a:t>
            </a:r>
            <a:r>
              <a:rPr lang="en-AU" sz="1700" dirty="0" smtClean="0"/>
              <a:t>there are a number of  requirements including that attempts should first be made in the workplace to resolve the issue).</a:t>
            </a:r>
            <a:endParaRPr lang="en-AU" sz="1700" dirty="0"/>
          </a:p>
          <a:p>
            <a:pPr>
              <a:defRPr/>
            </a:pPr>
            <a:r>
              <a:rPr lang="en-AU" sz="1700" b="1" dirty="0"/>
              <a:t>Worker’s Injury Compensation Claim</a:t>
            </a:r>
            <a:r>
              <a:rPr lang="en-AU" sz="1700" dirty="0"/>
              <a:t>: An employee who suffers a work related injury as a result of workplace bullying may be able to make a worker’s injury compensation claim (also known as a WorkCover </a:t>
            </a:r>
            <a:r>
              <a:rPr lang="en-AU" sz="1700" dirty="0" smtClean="0"/>
              <a:t>claim</a:t>
            </a:r>
            <a:r>
              <a:rPr lang="en-AU" sz="1700" dirty="0"/>
              <a:t>) – which may result in </a:t>
            </a:r>
            <a:r>
              <a:rPr lang="en-AU" sz="1700" dirty="0" smtClean="0"/>
              <a:t>compensation</a:t>
            </a:r>
            <a:r>
              <a:rPr lang="en-AU" sz="1700" dirty="0" smtClean="0">
                <a:solidFill>
                  <a:srgbClr val="FF0000"/>
                </a:solidFill>
              </a:rPr>
              <a:t> </a:t>
            </a:r>
            <a:r>
              <a:rPr lang="en-AU" sz="1700" dirty="0" smtClean="0"/>
              <a:t>for a percentage of pre-injury wages, medical expenses, etc.</a:t>
            </a:r>
            <a:endParaRPr lang="en-US" sz="1700" b="1" dirty="0"/>
          </a:p>
          <a:p>
            <a:pPr>
              <a:defRPr/>
            </a:pPr>
            <a:r>
              <a:rPr lang="en-US" sz="1700" b="1" dirty="0" err="1"/>
              <a:t>ComCare</a:t>
            </a:r>
            <a:r>
              <a:rPr lang="en-US" sz="1700" b="1" dirty="0"/>
              <a:t> Claim: </a:t>
            </a:r>
            <a:r>
              <a:rPr lang="en-AU" sz="1700" dirty="0"/>
              <a:t>Similar to </a:t>
            </a:r>
            <a:r>
              <a:rPr lang="en-AU" sz="1700" dirty="0" smtClean="0"/>
              <a:t>above for </a:t>
            </a:r>
            <a:r>
              <a:rPr lang="en-AU" sz="1700" dirty="0" err="1" smtClean="0"/>
              <a:t>Cth</a:t>
            </a:r>
            <a:r>
              <a:rPr lang="en-AU" sz="1700" dirty="0" smtClean="0"/>
              <a:t> employees.</a:t>
            </a:r>
            <a:r>
              <a:rPr lang="en-AU" sz="1700" strike="sngStrike" dirty="0" smtClean="0">
                <a:solidFill>
                  <a:srgbClr val="FF0000"/>
                </a:solidFill>
              </a:rPr>
              <a:t> </a:t>
            </a:r>
            <a:endParaRPr lang="en-AU" sz="1700" strike="sngStrike" dirty="0">
              <a:solidFill>
                <a:srgbClr val="FF0000"/>
              </a:solidFill>
            </a:endParaRPr>
          </a:p>
          <a:p>
            <a:pPr marL="0" indent="0">
              <a:buFont typeface="Wingdings" panose="05000000000000000000" pitchFamily="2" charset="2"/>
              <a:buNone/>
              <a:defRPr/>
            </a:pPr>
            <a:endParaRPr lang="en-US" sz="1800" b="1" dirty="0"/>
          </a:p>
          <a:p>
            <a:pPr marL="0" indent="0">
              <a:buFont typeface="Wingdings" panose="05000000000000000000" pitchFamily="2" charset="2"/>
              <a:buNone/>
              <a:defRPr/>
            </a:pPr>
            <a:endParaRPr lang="en-AU" sz="1800" b="1"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11</a:t>
            </a:fld>
            <a:endParaRPr lang="en-AU"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620688"/>
            <a:ext cx="8229600" cy="1208112"/>
          </a:xfrm>
        </p:spPr>
        <p:txBody>
          <a:bodyPr/>
          <a:lstStyle/>
          <a:p>
            <a:r>
              <a:rPr lang="en-US" altLang="en-US" sz="3200" b="1" dirty="0" smtClean="0"/>
              <a:t/>
            </a:r>
            <a:br>
              <a:rPr lang="en-US" altLang="en-US" sz="3200" b="1" dirty="0" smtClean="0"/>
            </a:br>
            <a:r>
              <a:rPr lang="en-US" altLang="en-US" sz="3200" b="1" dirty="0" smtClean="0"/>
              <a:t>FWC </a:t>
            </a:r>
            <a:r>
              <a:rPr lang="en-US" altLang="en-US" sz="3200" b="1" dirty="0"/>
              <a:t>Stop Bullying Orders have </a:t>
            </a:r>
            <a:r>
              <a:rPr lang="en-US" altLang="en-US" sz="3200" b="1" dirty="0" smtClean="0"/>
              <a:t>included:</a:t>
            </a:r>
            <a:r>
              <a:rPr lang="en-US" sz="2800" b="1" dirty="0"/>
              <a:t/>
            </a:r>
            <a:br>
              <a:rPr lang="en-US" sz="2800" b="1" dirty="0"/>
            </a:br>
            <a:endParaRPr lang="en-AU" altLang="en-US" sz="3200" b="1" dirty="0" smtClean="0"/>
          </a:p>
        </p:txBody>
      </p:sp>
      <p:sp>
        <p:nvSpPr>
          <p:cNvPr id="21507" name="Content Placeholder 2"/>
          <p:cNvSpPr>
            <a:spLocks noGrp="1"/>
          </p:cNvSpPr>
          <p:nvPr>
            <p:ph idx="1"/>
          </p:nvPr>
        </p:nvSpPr>
        <p:spPr>
          <a:xfrm>
            <a:off x="467544" y="1828800"/>
            <a:ext cx="8229600" cy="4840560"/>
          </a:xfrm>
        </p:spPr>
        <p:txBody>
          <a:bodyPr/>
          <a:lstStyle/>
          <a:p>
            <a:pPr marL="0" indent="0">
              <a:buNone/>
            </a:pPr>
            <a:endParaRPr lang="en-AU" altLang="en-US" sz="2000" dirty="0" smtClean="0"/>
          </a:p>
          <a:p>
            <a:r>
              <a:rPr lang="en-AU" altLang="en-US" sz="2000" dirty="0" smtClean="0"/>
              <a:t>orders that </a:t>
            </a:r>
            <a:r>
              <a:rPr lang="en-AU" altLang="en-US" sz="2000" b="1" dirty="0" smtClean="0"/>
              <a:t>individual parties</a:t>
            </a:r>
            <a:r>
              <a:rPr lang="en-AU" altLang="en-US" sz="2000" dirty="0" smtClean="0"/>
              <a:t>: </a:t>
            </a:r>
          </a:p>
          <a:p>
            <a:pPr lvl="1"/>
            <a:r>
              <a:rPr lang="en-AU" altLang="en-US" sz="2000" dirty="0" smtClean="0"/>
              <a:t>not make contact with each other</a:t>
            </a:r>
          </a:p>
          <a:p>
            <a:pPr lvl="1"/>
            <a:r>
              <a:rPr lang="en-AU" altLang="en-US" sz="2000" dirty="0" smtClean="0"/>
              <a:t>only make contact via email during specific times</a:t>
            </a:r>
          </a:p>
          <a:p>
            <a:pPr lvl="1"/>
            <a:r>
              <a:rPr lang="en-AU" altLang="en-US" sz="2000" dirty="0" smtClean="0"/>
              <a:t>not attend certain premises</a:t>
            </a:r>
          </a:p>
          <a:p>
            <a:pPr lvl="1"/>
            <a:r>
              <a:rPr lang="en-AU" altLang="en-US" sz="2000" dirty="0" smtClean="0"/>
              <a:t>not denigrate or humiliate one another and behave in a way that is reasonable and professional</a:t>
            </a:r>
          </a:p>
          <a:p>
            <a:pPr lvl="1"/>
            <a:endParaRPr lang="en-US" altLang="en-US" sz="2000" dirty="0" smtClean="0"/>
          </a:p>
          <a:p>
            <a:r>
              <a:rPr lang="en-AU" altLang="en-US" sz="2000" dirty="0" smtClean="0"/>
              <a:t>orders that</a:t>
            </a:r>
            <a:r>
              <a:rPr lang="en-AU" altLang="en-US" sz="2000" dirty="0" smtClean="0">
                <a:solidFill>
                  <a:srgbClr val="FF0000"/>
                </a:solidFill>
              </a:rPr>
              <a:t> </a:t>
            </a:r>
            <a:r>
              <a:rPr lang="en-AU" altLang="en-US" sz="2000" b="1" dirty="0" smtClean="0"/>
              <a:t>companies</a:t>
            </a:r>
            <a:r>
              <a:rPr lang="en-AU" altLang="en-US" sz="2000" dirty="0" smtClean="0"/>
              <a:t>: </a:t>
            </a:r>
          </a:p>
          <a:p>
            <a:pPr lvl="1"/>
            <a:r>
              <a:rPr lang="en-AU" altLang="en-US" sz="2000" dirty="0" smtClean="0"/>
              <a:t>provide all staff with anti-bullying training</a:t>
            </a:r>
          </a:p>
          <a:p>
            <a:pPr lvl="1"/>
            <a:r>
              <a:rPr lang="en-AU" altLang="en-US" sz="2000" dirty="0" smtClean="0"/>
              <a:t>conduct training for all employees on appropriate standards of behaviour in the workplace, including a recommendation that the training be conducted by, for example, the Anti-Discrimination Commission</a:t>
            </a:r>
          </a:p>
          <a:p>
            <a:pPr lvl="1"/>
            <a:endParaRPr lang="en-AU" altLang="en-US" sz="2000" dirty="0" smtClean="0"/>
          </a:p>
          <a:p>
            <a:endParaRPr lang="en-AU" altLang="en-US"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12</a:t>
            </a:fld>
            <a:endParaRPr lang="en-AU"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5536"/>
          </a:xfrm>
        </p:spPr>
        <p:txBody>
          <a:bodyPr/>
          <a:lstStyle/>
          <a:p>
            <a:r>
              <a:rPr lang="en-AU" sz="3200" dirty="0"/>
              <a:t>Lynette </a:t>
            </a:r>
            <a:r>
              <a:rPr lang="en-AU" sz="3200" dirty="0" err="1"/>
              <a:t>Bayly</a:t>
            </a:r>
            <a:r>
              <a:rPr lang="en-AU" sz="3200" dirty="0"/>
              <a:t> [2017] FWC 1886</a:t>
            </a:r>
          </a:p>
        </p:txBody>
      </p:sp>
      <p:sp>
        <p:nvSpPr>
          <p:cNvPr id="3" name="Content Placeholder 2"/>
          <p:cNvSpPr>
            <a:spLocks noGrp="1"/>
          </p:cNvSpPr>
          <p:nvPr>
            <p:ph idx="1"/>
          </p:nvPr>
        </p:nvSpPr>
        <p:spPr>
          <a:xfrm>
            <a:off x="457200" y="1052736"/>
            <a:ext cx="8229600" cy="5652864"/>
          </a:xfrm>
        </p:spPr>
        <p:txBody>
          <a:bodyPr/>
          <a:lstStyle/>
          <a:p>
            <a:r>
              <a:rPr lang="en-AU" sz="1600" dirty="0" smtClean="0"/>
              <a:t>In a </a:t>
            </a:r>
            <a:r>
              <a:rPr lang="en-AU" sz="1600" dirty="0"/>
              <a:t>recent case, </a:t>
            </a:r>
            <a:r>
              <a:rPr lang="en-AU" sz="1600" dirty="0" smtClean="0"/>
              <a:t>FWC </a:t>
            </a:r>
            <a:r>
              <a:rPr lang="en-AU" sz="1600" dirty="0"/>
              <a:t>granted its first interim order issued in its anti-bullying jurisdiction, effectively issuing an injunction to stop an employer from proceeding with a workplace investigation. The orders prevented the employer from continuing a process which might result in termination of employment, and therefore defeat the purpose of the anti-bullying </a:t>
            </a:r>
            <a:r>
              <a:rPr lang="en-AU" sz="1600" dirty="0" smtClean="0"/>
              <a:t>application.</a:t>
            </a:r>
          </a:p>
          <a:p>
            <a:r>
              <a:rPr lang="en-AU" sz="1600" dirty="0"/>
              <a:t>Ms </a:t>
            </a:r>
            <a:r>
              <a:rPr lang="en-AU" sz="1600" dirty="0" err="1"/>
              <a:t>Bayly</a:t>
            </a:r>
            <a:r>
              <a:rPr lang="en-AU" sz="1600" dirty="0"/>
              <a:t> filed an application alleging various senior executives and co-workers were engaging in bullying behaviour, and seeking preventive orders. Ms </a:t>
            </a:r>
            <a:r>
              <a:rPr lang="en-AU" sz="1600" dirty="0" err="1"/>
              <a:t>Bayly</a:t>
            </a:r>
            <a:r>
              <a:rPr lang="en-AU" sz="1600" dirty="0"/>
              <a:t> accused her employer, the Bendigo </a:t>
            </a:r>
            <a:r>
              <a:rPr lang="en-AU" sz="1600" dirty="0" err="1"/>
              <a:t>Kangan</a:t>
            </a:r>
            <a:r>
              <a:rPr lang="en-AU" sz="1600" dirty="0"/>
              <a:t> Institute, of victimising her by making allegations of misconduct, and launching a formal investigation, after she had complained about another employee. The employer denied the allegations, and said that their actions were "reasonable management action", and therefore not bullying</a:t>
            </a:r>
            <a:r>
              <a:rPr lang="en-AU" sz="1600" dirty="0" smtClean="0"/>
              <a:t>.</a:t>
            </a:r>
          </a:p>
          <a:p>
            <a:r>
              <a:rPr lang="en-AU" sz="1600" dirty="0"/>
              <a:t>Ms </a:t>
            </a:r>
            <a:r>
              <a:rPr lang="en-AU" sz="1600" dirty="0" err="1"/>
              <a:t>Bayly</a:t>
            </a:r>
            <a:r>
              <a:rPr lang="en-AU" sz="1600" dirty="0"/>
              <a:t> applied for an interim order to stop the investigation, and to prevent the Institute taking any disciplinary action against her, until her stop-bullying application had been determined. This would force the employer to halt its process, and to continue her employment, when in the normal course they would have been able to dismiss her</a:t>
            </a:r>
            <a:r>
              <a:rPr lang="en-AU" sz="1600" dirty="0" smtClean="0"/>
              <a:t>.</a:t>
            </a:r>
          </a:p>
          <a:p>
            <a:r>
              <a:rPr lang="en-AU" sz="1600" dirty="0"/>
              <a:t>As an interim measure, and without finally deciding who was in the right, the Commissioner decided that Ms </a:t>
            </a:r>
            <a:r>
              <a:rPr lang="en-AU" sz="1600" dirty="0" err="1"/>
              <a:t>Bayly's</a:t>
            </a:r>
            <a:r>
              <a:rPr lang="en-AU" sz="1600" dirty="0"/>
              <a:t> application had a sufficient likelihood of success to justify an interim order preserving the status quo, until the case could be heard in full. </a:t>
            </a:r>
            <a:endParaRPr lang="en-AU" sz="1600" dirty="0" smtClean="0"/>
          </a:p>
          <a:p>
            <a:endParaRPr lang="en-AU" sz="1800"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13</a:t>
            </a:fld>
            <a:endParaRPr lang="en-AU" altLang="en-US"/>
          </a:p>
        </p:txBody>
      </p:sp>
    </p:spTree>
    <p:extLst>
      <p:ext uri="{BB962C8B-B14F-4D97-AF65-F5344CB8AC3E}">
        <p14:creationId xmlns:p14="http://schemas.microsoft.com/office/powerpoint/2010/main" val="507366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b="1" dirty="0"/>
              <a:t/>
            </a:r>
            <a:br>
              <a:rPr lang="en-AU" altLang="en-US" b="1" dirty="0"/>
            </a:br>
            <a:endParaRPr lang="en-AU" dirty="0"/>
          </a:p>
        </p:txBody>
      </p:sp>
      <p:sp>
        <p:nvSpPr>
          <p:cNvPr id="3" name="Content Placeholder 2">
            <a:extLst>
              <a:ext uri="{FF2B5EF4-FFF2-40B4-BE49-F238E27FC236}"/>
            </a:extLst>
          </p:cNvPr>
          <p:cNvSpPr>
            <a:spLocks noGrp="1"/>
          </p:cNvSpPr>
          <p:nvPr>
            <p:ph sz="half" idx="2"/>
          </p:nvPr>
        </p:nvSpPr>
        <p:spPr>
          <a:xfrm>
            <a:off x="546056" y="2644463"/>
            <a:ext cx="3868737" cy="3508662"/>
          </a:xfrm>
        </p:spPr>
        <p:txBody>
          <a:bodyPr/>
          <a:lstStyle/>
          <a:p>
            <a:pPr lvl="1">
              <a:defRPr/>
            </a:pPr>
            <a:r>
              <a:rPr lang="en-AU" sz="1800" b="1" dirty="0" smtClean="0"/>
              <a:t>sex</a:t>
            </a:r>
            <a:endParaRPr lang="en-AU" sz="1800" b="1" dirty="0"/>
          </a:p>
          <a:p>
            <a:pPr lvl="1">
              <a:defRPr/>
            </a:pPr>
            <a:r>
              <a:rPr lang="en-AU" sz="1800" b="1" dirty="0" smtClean="0"/>
              <a:t>relationship </a:t>
            </a:r>
            <a:r>
              <a:rPr lang="en-AU" sz="1800" b="1" dirty="0"/>
              <a:t>status</a:t>
            </a:r>
          </a:p>
          <a:p>
            <a:pPr lvl="1">
              <a:defRPr/>
            </a:pPr>
            <a:r>
              <a:rPr lang="en-AU" sz="1800" b="1" dirty="0" smtClean="0"/>
              <a:t>pregnancy</a:t>
            </a:r>
            <a:endParaRPr lang="en-AU" sz="1800" b="1" dirty="0"/>
          </a:p>
          <a:p>
            <a:pPr lvl="1">
              <a:defRPr/>
            </a:pPr>
            <a:r>
              <a:rPr lang="en-AU" sz="1800" b="1" dirty="0" smtClean="0"/>
              <a:t>parental </a:t>
            </a:r>
            <a:r>
              <a:rPr lang="en-AU" sz="1800" b="1" dirty="0"/>
              <a:t>status</a:t>
            </a:r>
          </a:p>
          <a:p>
            <a:pPr lvl="1">
              <a:defRPr/>
            </a:pPr>
            <a:r>
              <a:rPr lang="en-AU" sz="1800" b="1" dirty="0" smtClean="0"/>
              <a:t>breastfeeding</a:t>
            </a:r>
            <a:endParaRPr lang="en-AU" sz="1800" b="1" dirty="0"/>
          </a:p>
          <a:p>
            <a:pPr lvl="1">
              <a:defRPr/>
            </a:pPr>
            <a:r>
              <a:rPr lang="en-AU" sz="1800" b="1" dirty="0" smtClean="0"/>
              <a:t>age</a:t>
            </a:r>
            <a:endParaRPr lang="en-AU" sz="1800" b="1" dirty="0"/>
          </a:p>
          <a:p>
            <a:pPr lvl="1">
              <a:defRPr/>
            </a:pPr>
            <a:r>
              <a:rPr lang="en-AU" sz="1800" b="1" dirty="0" smtClean="0"/>
              <a:t>race</a:t>
            </a:r>
            <a:endParaRPr lang="en-AU" sz="1800" b="1" dirty="0"/>
          </a:p>
          <a:p>
            <a:pPr lvl="1">
              <a:defRPr/>
            </a:pPr>
            <a:r>
              <a:rPr lang="en-AU" sz="1800" b="1" dirty="0" smtClean="0"/>
              <a:t>Impairment</a:t>
            </a:r>
          </a:p>
          <a:p>
            <a:pPr lvl="1">
              <a:defRPr/>
            </a:pPr>
            <a:r>
              <a:rPr lang="en-AU" sz="1800" b="1" dirty="0"/>
              <a:t>religious belief or religious activity</a:t>
            </a:r>
          </a:p>
          <a:p>
            <a:pPr lvl="1">
              <a:defRPr/>
            </a:pPr>
            <a:endParaRPr lang="en-AU" sz="1600" b="1" dirty="0"/>
          </a:p>
          <a:p>
            <a:pPr marL="857250" lvl="1" indent="-457200">
              <a:buFont typeface="Wingdings" panose="05000000000000000000" pitchFamily="2" charset="2"/>
              <a:buAutoNum type="arabicPeriod"/>
              <a:defRPr/>
            </a:pPr>
            <a:endParaRPr lang="en-US" sz="1800" dirty="0"/>
          </a:p>
          <a:p>
            <a:pPr marL="457200" indent="-457200">
              <a:buFont typeface="Wingdings" panose="05000000000000000000" pitchFamily="2" charset="2"/>
              <a:buAutoNum type="arabicPeriod"/>
              <a:defRPr/>
            </a:pPr>
            <a:endParaRPr lang="en-US" sz="1800" dirty="0"/>
          </a:p>
          <a:p>
            <a:pPr marL="457200" indent="-457200">
              <a:buFont typeface="Wingdings" panose="05000000000000000000" pitchFamily="2" charset="2"/>
              <a:buAutoNum type="arabicPeriod"/>
              <a:defRPr/>
            </a:pPr>
            <a:endParaRPr lang="en-US" sz="1800" b="1" dirty="0"/>
          </a:p>
          <a:p>
            <a:pPr marL="0" indent="0">
              <a:buFont typeface="Wingdings" panose="05000000000000000000" pitchFamily="2" charset="2"/>
              <a:buNone/>
              <a:defRPr/>
            </a:pPr>
            <a:endParaRPr lang="en-AU" sz="1800" b="1" dirty="0"/>
          </a:p>
        </p:txBody>
      </p:sp>
      <p:sp>
        <p:nvSpPr>
          <p:cNvPr id="6" name="Content Placeholder 5"/>
          <p:cNvSpPr>
            <a:spLocks noGrp="1"/>
          </p:cNvSpPr>
          <p:nvPr>
            <p:ph sz="quarter" idx="4"/>
          </p:nvPr>
        </p:nvSpPr>
        <p:spPr>
          <a:xfrm>
            <a:off x="4629150" y="2644463"/>
            <a:ext cx="3887788" cy="3545200"/>
          </a:xfrm>
        </p:spPr>
        <p:txBody>
          <a:bodyPr/>
          <a:lstStyle/>
          <a:p>
            <a:pPr lvl="1">
              <a:defRPr/>
            </a:pPr>
            <a:r>
              <a:rPr lang="en-AU" sz="1800" b="1" dirty="0" smtClean="0"/>
              <a:t>political </a:t>
            </a:r>
            <a:r>
              <a:rPr lang="en-AU" sz="1800" b="1" dirty="0"/>
              <a:t>belief or activity</a:t>
            </a:r>
          </a:p>
          <a:p>
            <a:pPr lvl="1">
              <a:defRPr/>
            </a:pPr>
            <a:r>
              <a:rPr lang="en-AU" sz="1800" b="1" dirty="0"/>
              <a:t>trade union activity</a:t>
            </a:r>
          </a:p>
          <a:p>
            <a:pPr lvl="1">
              <a:defRPr/>
            </a:pPr>
            <a:r>
              <a:rPr lang="en-AU" sz="1800" b="1" dirty="0"/>
              <a:t>lawful sexual activity</a:t>
            </a:r>
          </a:p>
          <a:p>
            <a:pPr lvl="1">
              <a:defRPr/>
            </a:pPr>
            <a:r>
              <a:rPr lang="en-AU" sz="1800" b="1" dirty="0"/>
              <a:t>gender identity</a:t>
            </a:r>
          </a:p>
          <a:p>
            <a:pPr lvl="1">
              <a:defRPr/>
            </a:pPr>
            <a:r>
              <a:rPr lang="en-AU" sz="1800" b="1" dirty="0"/>
              <a:t>sexuality</a:t>
            </a:r>
          </a:p>
          <a:p>
            <a:pPr lvl="1">
              <a:defRPr/>
            </a:pPr>
            <a:r>
              <a:rPr lang="en-AU" sz="1800" b="1" dirty="0"/>
              <a:t>family responsibilities</a:t>
            </a:r>
          </a:p>
          <a:p>
            <a:pPr lvl="1">
              <a:defRPr/>
            </a:pPr>
            <a:r>
              <a:rPr lang="en-AU" sz="1800" b="1" dirty="0"/>
              <a:t>association with, or relation to, a person identified on the basis of any of these attributes.</a:t>
            </a:r>
          </a:p>
          <a:p>
            <a:endParaRPr lang="en-AU" dirty="0"/>
          </a:p>
        </p:txBody>
      </p:sp>
      <p:sp>
        <p:nvSpPr>
          <p:cNvPr id="8" name="Rectangle 2"/>
          <p:cNvSpPr txBox="1">
            <a:spLocks noChangeArrowheads="1"/>
          </p:cNvSpPr>
          <p:nvPr/>
        </p:nvSpPr>
        <p:spPr bwMode="auto">
          <a:xfrm>
            <a:off x="539552" y="548680"/>
            <a:ext cx="8229600" cy="792163"/>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dirty="0" smtClean="0">
                <a:solidFill>
                  <a:srgbClr val="3366FF"/>
                </a:solidFill>
              </a:rPr>
              <a:t>Bullying &amp; Discrimination</a:t>
            </a:r>
            <a:endParaRPr lang="en-AU" altLang="en-US" sz="4400" b="1" dirty="0">
              <a:solidFill>
                <a:srgbClr val="3366FF"/>
              </a:solidFill>
            </a:endParaRPr>
          </a:p>
        </p:txBody>
      </p:sp>
      <p:sp>
        <p:nvSpPr>
          <p:cNvPr id="7" name="TextBox 6"/>
          <p:cNvSpPr txBox="1"/>
          <p:nvPr/>
        </p:nvSpPr>
        <p:spPr>
          <a:xfrm>
            <a:off x="539552" y="1628800"/>
            <a:ext cx="7848872" cy="1015663"/>
          </a:xfrm>
          <a:prstGeom prst="rect">
            <a:avLst/>
          </a:prstGeom>
          <a:noFill/>
        </p:spPr>
        <p:txBody>
          <a:bodyPr wrap="square" rtlCol="0">
            <a:spAutoFit/>
          </a:bodyPr>
          <a:lstStyle/>
          <a:p>
            <a:pPr>
              <a:defRPr/>
            </a:pPr>
            <a:r>
              <a:rPr lang="en-AU" sz="2000" dirty="0"/>
              <a:t>Bullying may also be unlawful under the </a:t>
            </a:r>
            <a:r>
              <a:rPr lang="en-AU" sz="2000" i="1" dirty="0"/>
              <a:t>Anti-Discrimination Act 1991</a:t>
            </a:r>
            <a:r>
              <a:rPr lang="en-AU" sz="2000" dirty="0"/>
              <a:t> (Qld) if it is engaged in because of a protected attribute (s.7) </a:t>
            </a:r>
            <a:r>
              <a:rPr lang="en-AU" sz="2000" dirty="0" smtClean="0"/>
              <a:t>being:</a:t>
            </a:r>
            <a:endParaRPr lang="en-AU" sz="2000" dirty="0"/>
          </a:p>
        </p:txBody>
      </p:sp>
      <p:sp>
        <p:nvSpPr>
          <p:cNvPr id="4" name="Slide Number Placeholder 3"/>
          <p:cNvSpPr>
            <a:spLocks noGrp="1"/>
          </p:cNvSpPr>
          <p:nvPr>
            <p:ph type="sldNum" sz="quarter" idx="11"/>
          </p:nvPr>
        </p:nvSpPr>
        <p:spPr/>
        <p:txBody>
          <a:bodyPr/>
          <a:lstStyle/>
          <a:p>
            <a:pPr>
              <a:defRPr/>
            </a:pPr>
            <a:fld id="{5E2C0B79-D19E-4862-B432-C2A1F7D05C20}" type="slidenum">
              <a:rPr lang="en-AU" altLang="en-US" smtClean="0"/>
              <a:pPr>
                <a:defRPr/>
              </a:pPr>
              <a:t>14</a:t>
            </a:fld>
            <a:endParaRPr lang="en-AU"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Meaning of Discrimination </a:t>
            </a:r>
            <a:r>
              <a:rPr lang="en-AU" sz="3600" i="1" dirty="0" smtClean="0"/>
              <a:t>Anti-Discrimination </a:t>
            </a:r>
            <a:r>
              <a:rPr lang="en-AU" sz="3600" i="1" dirty="0"/>
              <a:t>Act </a:t>
            </a:r>
            <a:r>
              <a:rPr lang="en-AU" sz="3600" i="1" dirty="0" smtClean="0"/>
              <a:t>1991</a:t>
            </a:r>
            <a:r>
              <a:rPr lang="en-AU" sz="3600" dirty="0" smtClean="0"/>
              <a:t> (QLD)</a:t>
            </a:r>
            <a:endParaRPr lang="en-AU" sz="3600" b="1" dirty="0"/>
          </a:p>
        </p:txBody>
      </p:sp>
      <p:sp>
        <p:nvSpPr>
          <p:cNvPr id="3" name="Content Placeholder 2"/>
          <p:cNvSpPr>
            <a:spLocks noGrp="1"/>
          </p:cNvSpPr>
          <p:nvPr>
            <p:ph idx="1"/>
          </p:nvPr>
        </p:nvSpPr>
        <p:spPr>
          <a:xfrm>
            <a:off x="457200" y="1981200"/>
            <a:ext cx="8229600" cy="4760168"/>
          </a:xfrm>
        </p:spPr>
        <p:txBody>
          <a:bodyPr/>
          <a:lstStyle/>
          <a:p>
            <a:r>
              <a:rPr lang="en-AU" sz="1600" b="1" dirty="0"/>
              <a:t>Direct </a:t>
            </a:r>
            <a:r>
              <a:rPr lang="en-AU" sz="1600" b="1" dirty="0" smtClean="0"/>
              <a:t>discrimination</a:t>
            </a:r>
            <a:r>
              <a:rPr lang="en-AU" sz="1600" dirty="0" smtClean="0"/>
              <a:t>: When a worker is dealt </a:t>
            </a:r>
            <a:r>
              <a:rPr lang="en-AU" sz="1600" dirty="0"/>
              <a:t>with unfairly on the basis of one of the protected attributes (compared with someone who doesn't have that attribute) in the area of employment (including contractors). </a:t>
            </a:r>
            <a:r>
              <a:rPr lang="en-AU" sz="1600" dirty="0" smtClean="0"/>
              <a:t>(s.10)</a:t>
            </a:r>
          </a:p>
          <a:p>
            <a:pPr lvl="1"/>
            <a:r>
              <a:rPr lang="en-AU" sz="1200" dirty="0" smtClean="0"/>
              <a:t>It is not necessarily for the person discriminating to consider the treatment to be less favourable  </a:t>
            </a:r>
          </a:p>
          <a:p>
            <a:pPr lvl="1"/>
            <a:r>
              <a:rPr lang="en-AU" sz="1200" dirty="0" smtClean="0"/>
              <a:t>Motive is also irrelevant </a:t>
            </a:r>
          </a:p>
          <a:p>
            <a:r>
              <a:rPr lang="en-AU" sz="1600" b="1" dirty="0"/>
              <a:t>Indirect </a:t>
            </a:r>
            <a:r>
              <a:rPr lang="en-AU" sz="1600" b="1" dirty="0" smtClean="0"/>
              <a:t>discrimination</a:t>
            </a:r>
            <a:r>
              <a:rPr lang="en-AU" sz="1600" dirty="0" smtClean="0"/>
              <a:t>: Sometimes</a:t>
            </a:r>
            <a:r>
              <a:rPr lang="en-AU" sz="1600" dirty="0"/>
              <a:t>, a policy, rule or practice seems fair because it applies to everyone equally, but a closer look shows that some people are being treated unfairly. This is because some people or groups of people, are unable or less able to comply with the rule or are disadvantaged because of it </a:t>
            </a:r>
            <a:r>
              <a:rPr lang="en-AU" sz="1600" dirty="0" smtClean="0"/>
              <a:t>due to their protected </a:t>
            </a:r>
            <a:r>
              <a:rPr lang="en-AU" sz="1600" dirty="0"/>
              <a:t>attribute. If this policy or practice is not reasonable, it may be indirect </a:t>
            </a:r>
            <a:r>
              <a:rPr lang="en-AU" sz="1600" dirty="0" smtClean="0"/>
              <a:t>discrimination. (s.11)</a:t>
            </a:r>
          </a:p>
          <a:p>
            <a:pPr lvl="1"/>
            <a:r>
              <a:rPr lang="en-AU" sz="1200" dirty="0"/>
              <a:t>Whether a </a:t>
            </a:r>
            <a:r>
              <a:rPr lang="en-AU" sz="1200" dirty="0" smtClean="0"/>
              <a:t>policy or practice </a:t>
            </a:r>
            <a:r>
              <a:rPr lang="en-AU" sz="1200" dirty="0"/>
              <a:t>is reasonable depends on all the relevant circumstances of the case</a:t>
            </a:r>
            <a:endParaRPr lang="en-AU" sz="1200" dirty="0" smtClean="0"/>
          </a:p>
          <a:p>
            <a:r>
              <a:rPr lang="en-AU" sz="1600" b="1" dirty="0"/>
              <a:t>Vicarious </a:t>
            </a:r>
            <a:r>
              <a:rPr lang="en-AU" sz="1600" b="1" dirty="0" smtClean="0"/>
              <a:t>liability</a:t>
            </a:r>
            <a:r>
              <a:rPr lang="en-AU" sz="1600" dirty="0" smtClean="0"/>
              <a:t>: Is </a:t>
            </a:r>
            <a:r>
              <a:rPr lang="en-AU" sz="1600" dirty="0"/>
              <a:t>the responsibility an employer or principal has for the actions of their workers or agents while they are on the job</a:t>
            </a:r>
            <a:r>
              <a:rPr lang="en-AU" sz="1600" dirty="0" smtClean="0"/>
              <a:t>. (s.133)</a:t>
            </a:r>
            <a:endParaRPr lang="en-AU" sz="1600" dirty="0"/>
          </a:p>
          <a:p>
            <a:r>
              <a:rPr lang="en-AU" sz="1600" dirty="0"/>
              <a:t>If these actions are found to be unlawful under the Queensland </a:t>
            </a:r>
            <a:r>
              <a:rPr lang="en-AU" sz="1600" i="1" dirty="0"/>
              <a:t>Anti-Discrimination Act 1991</a:t>
            </a:r>
            <a:r>
              <a:rPr lang="en-AU" sz="1600" dirty="0"/>
              <a:t>, both the person complained about and their employer or principal may be held responsible. The employer needs to show the steps it’s taken to prevent the behaviour are reasonable if it wants to avoid vicarious liability e.g. having anti-discrimination policies etc.</a:t>
            </a:r>
          </a:p>
          <a:p>
            <a:endParaRPr lang="en-AU" sz="1600" dirty="0"/>
          </a:p>
          <a:p>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15</a:t>
            </a:fld>
            <a:endParaRPr lang="en-AU" altLang="en-US"/>
          </a:p>
        </p:txBody>
      </p:sp>
    </p:spTree>
    <p:extLst>
      <p:ext uri="{BB962C8B-B14F-4D97-AF65-F5344CB8AC3E}">
        <p14:creationId xmlns:p14="http://schemas.microsoft.com/office/powerpoint/2010/main" val="727299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a:xfrm>
            <a:off x="467544" y="764704"/>
            <a:ext cx="8229600" cy="6093296"/>
          </a:xfrm>
        </p:spPr>
        <p:txBody>
          <a:bodyPr/>
          <a:lstStyle/>
          <a:p>
            <a:pPr marL="0" indent="0">
              <a:spcBef>
                <a:spcPts val="0"/>
              </a:spcBef>
              <a:spcAft>
                <a:spcPts val="600"/>
              </a:spcAft>
              <a:buFont typeface="Wingdings" panose="05000000000000000000" pitchFamily="2" charset="2"/>
              <a:buNone/>
              <a:defRPr/>
            </a:pPr>
            <a:r>
              <a:rPr lang="en-US" sz="2800" b="1" dirty="0"/>
              <a:t>Legal Options </a:t>
            </a:r>
            <a:r>
              <a:rPr lang="en-US" sz="2800" b="1" dirty="0" smtClean="0"/>
              <a:t>Available</a:t>
            </a:r>
            <a:endParaRPr lang="en-US" sz="2000" b="1" dirty="0"/>
          </a:p>
          <a:p>
            <a:pPr lvl="0">
              <a:spcBef>
                <a:spcPts val="0"/>
              </a:spcBef>
              <a:buClr>
                <a:srgbClr val="336600"/>
              </a:buClr>
              <a:defRPr/>
            </a:pPr>
            <a:r>
              <a:rPr lang="en-AU" sz="1800" dirty="0">
                <a:solidFill>
                  <a:srgbClr val="003300"/>
                </a:solidFill>
              </a:rPr>
              <a:t>Although the word bullying is not used in anti-discrimination legislation, a complaint of discrimination may be made to the Anti-Discrimination Commission Queensland (</a:t>
            </a:r>
            <a:r>
              <a:rPr lang="en-AU" sz="1800" b="1" dirty="0">
                <a:solidFill>
                  <a:srgbClr val="003300"/>
                </a:solidFill>
              </a:rPr>
              <a:t>ADCQ</a:t>
            </a:r>
            <a:r>
              <a:rPr lang="en-AU" sz="1800" dirty="0">
                <a:solidFill>
                  <a:srgbClr val="003300"/>
                </a:solidFill>
              </a:rPr>
              <a:t>) or </a:t>
            </a:r>
            <a:r>
              <a:rPr lang="en-US" sz="1800" dirty="0">
                <a:solidFill>
                  <a:srgbClr val="003300"/>
                </a:solidFill>
              </a:rPr>
              <a:t>the Australian Human Rights Commission (</a:t>
            </a:r>
            <a:r>
              <a:rPr lang="en-US" sz="1800" b="1" dirty="0">
                <a:solidFill>
                  <a:srgbClr val="003300"/>
                </a:solidFill>
              </a:rPr>
              <a:t>AHRC</a:t>
            </a:r>
            <a:r>
              <a:rPr lang="en-US" sz="1800" dirty="0">
                <a:solidFill>
                  <a:srgbClr val="003300"/>
                </a:solidFill>
              </a:rPr>
              <a:t>)</a:t>
            </a:r>
            <a:r>
              <a:rPr lang="en-AU" sz="1800" dirty="0">
                <a:solidFill>
                  <a:srgbClr val="003300"/>
                </a:solidFill>
              </a:rPr>
              <a:t> if bullying happens to a person because of a protected </a:t>
            </a:r>
            <a:r>
              <a:rPr lang="en-AU" sz="1800" dirty="0"/>
              <a:t>attribute/ground</a:t>
            </a:r>
            <a:r>
              <a:rPr lang="en-AU" sz="1800" dirty="0" smtClean="0"/>
              <a:t>.</a:t>
            </a:r>
            <a:endParaRPr lang="en-US" sz="2400" b="1" dirty="0" smtClean="0"/>
          </a:p>
          <a:p>
            <a:pPr>
              <a:defRPr/>
            </a:pPr>
            <a:r>
              <a:rPr lang="en-US" sz="1800" b="1" dirty="0" smtClean="0"/>
              <a:t>Anti-Discrimination </a:t>
            </a:r>
            <a:r>
              <a:rPr lang="en-US" sz="1800" b="1" dirty="0"/>
              <a:t>Claim: </a:t>
            </a:r>
            <a:r>
              <a:rPr lang="en-US" sz="1800" dirty="0"/>
              <a:t>If a worker is bullied because of </a:t>
            </a:r>
            <a:r>
              <a:rPr lang="en-US" sz="1800" dirty="0" smtClean="0"/>
              <a:t>a protected attribute </a:t>
            </a:r>
            <a:r>
              <a:rPr lang="en-AU" sz="1800" dirty="0"/>
              <a:t>under the </a:t>
            </a:r>
            <a:r>
              <a:rPr lang="en-AU" sz="1800" i="1" dirty="0"/>
              <a:t>Anti-Discrimination Act 1991</a:t>
            </a:r>
            <a:r>
              <a:rPr lang="en-AU" sz="1800" dirty="0"/>
              <a:t> (Qld</a:t>
            </a:r>
            <a:r>
              <a:rPr lang="en-AU" sz="1800" dirty="0" smtClean="0"/>
              <a:t>)</a:t>
            </a:r>
            <a:r>
              <a:rPr lang="en-US" sz="1800" dirty="0" smtClean="0"/>
              <a:t> </a:t>
            </a:r>
            <a:r>
              <a:rPr lang="en-US" sz="1800" dirty="0"/>
              <a:t>within </a:t>
            </a:r>
            <a:r>
              <a:rPr lang="en-US" sz="1800" b="1" u="sng" dirty="0"/>
              <a:t>12 months</a:t>
            </a:r>
            <a:r>
              <a:rPr lang="en-US" sz="1800" dirty="0"/>
              <a:t> of the </a:t>
            </a:r>
            <a:r>
              <a:rPr lang="en-US" sz="1800" dirty="0" smtClean="0"/>
              <a:t>bullying/discriminatory </a:t>
            </a:r>
            <a:r>
              <a:rPr lang="en-US" sz="1800" dirty="0"/>
              <a:t>behaviour occurring, a person can:</a:t>
            </a:r>
          </a:p>
          <a:p>
            <a:pPr lvl="1">
              <a:defRPr/>
            </a:pPr>
            <a:r>
              <a:rPr lang="en-US" sz="1800" dirty="0"/>
              <a:t>Apply to the </a:t>
            </a:r>
            <a:r>
              <a:rPr lang="en-US" sz="1800" dirty="0" smtClean="0"/>
              <a:t>Anti-Discrimination </a:t>
            </a:r>
            <a:r>
              <a:rPr lang="en-US" sz="1800" dirty="0"/>
              <a:t>Commission Queensland who </a:t>
            </a:r>
            <a:r>
              <a:rPr lang="en-US" sz="1800" dirty="0" smtClean="0"/>
              <a:t>will assess the complaint and, if accepted, hold </a:t>
            </a:r>
            <a:r>
              <a:rPr lang="en-US" sz="1800" dirty="0"/>
              <a:t>a conciliation to try to resolve the matter by agreement. </a:t>
            </a:r>
            <a:endParaRPr lang="en-AU" sz="1800" dirty="0"/>
          </a:p>
          <a:p>
            <a:pPr lvl="1">
              <a:defRPr/>
            </a:pPr>
            <a:r>
              <a:rPr lang="en-US" sz="1800" dirty="0"/>
              <a:t>If the matter is not resolved at conciliation, your matter can be referred to the </a:t>
            </a:r>
            <a:r>
              <a:rPr lang="en-US" sz="1800" dirty="0" smtClean="0"/>
              <a:t>Queensland Industrial Relations Commission for </a:t>
            </a:r>
            <a:r>
              <a:rPr lang="en-US" sz="1800" dirty="0"/>
              <a:t>a </a:t>
            </a:r>
            <a:r>
              <a:rPr lang="en-US" sz="1800" dirty="0" smtClean="0"/>
              <a:t>hearing.</a:t>
            </a:r>
          </a:p>
          <a:p>
            <a:pPr lvl="1">
              <a:defRPr/>
            </a:pPr>
            <a:r>
              <a:rPr lang="en-US" sz="1800" dirty="0" smtClean="0"/>
              <a:t>If a claim is commenced in the state jurisdiction, it cannot be changed to the AHRC.</a:t>
            </a:r>
          </a:p>
          <a:p>
            <a:pPr lvl="1">
              <a:defRPr/>
            </a:pPr>
            <a:r>
              <a:rPr lang="en-US" sz="1800" b="1" dirty="0" smtClean="0"/>
              <a:t>Remedies: </a:t>
            </a:r>
            <a:r>
              <a:rPr lang="en-US" sz="1800" dirty="0" smtClean="0"/>
              <a:t>The principles of damages apply e.g. economic loss/pain and suffering etc. as well as a broad range of other orders e.g. public apologies, anti-discrimination training etc. (see s.209).</a:t>
            </a:r>
            <a:endParaRPr lang="en-AU" sz="1800" b="1" dirty="0"/>
          </a:p>
          <a:p>
            <a:pPr lvl="1">
              <a:defRPr/>
            </a:pPr>
            <a:endParaRPr lang="en-US" sz="1800" dirty="0" smtClean="0">
              <a:solidFill>
                <a:srgbClr val="FF0000"/>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16</a:t>
            </a:fld>
            <a:endParaRPr lang="en-AU" altLang="en-US"/>
          </a:p>
        </p:txBody>
      </p:sp>
    </p:spTree>
    <p:extLst>
      <p:ext uri="{BB962C8B-B14F-4D97-AF65-F5344CB8AC3E}">
        <p14:creationId xmlns:p14="http://schemas.microsoft.com/office/powerpoint/2010/main" val="1197045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protected at work?</a:t>
            </a:r>
            <a:endParaRPr lang="en-AU" dirty="0"/>
          </a:p>
        </p:txBody>
      </p:sp>
      <p:sp>
        <p:nvSpPr>
          <p:cNvPr id="3" name="Content Placeholder 2"/>
          <p:cNvSpPr>
            <a:spLocks noGrp="1"/>
          </p:cNvSpPr>
          <p:nvPr>
            <p:ph idx="1"/>
          </p:nvPr>
        </p:nvSpPr>
        <p:spPr>
          <a:xfrm>
            <a:off x="457200" y="1981200"/>
            <a:ext cx="8229600" cy="4688160"/>
          </a:xfrm>
        </p:spPr>
        <p:txBody>
          <a:bodyPr/>
          <a:lstStyle/>
          <a:p>
            <a:r>
              <a:rPr lang="en-AU" sz="2000" dirty="0"/>
              <a:t>Work is defined within the </a:t>
            </a:r>
            <a:r>
              <a:rPr lang="en-AU" sz="2000" dirty="0" smtClean="0"/>
              <a:t>schedule to the </a:t>
            </a:r>
            <a:r>
              <a:rPr lang="en-AU" sz="2000" i="1" dirty="0" smtClean="0"/>
              <a:t>Anti-Discrimination </a:t>
            </a:r>
            <a:r>
              <a:rPr lang="en-AU" sz="2000" i="1" dirty="0"/>
              <a:t>Act 1991</a:t>
            </a:r>
            <a:r>
              <a:rPr lang="en-AU" sz="2000" dirty="0"/>
              <a:t> (Qld</a:t>
            </a:r>
            <a:r>
              <a:rPr lang="en-AU" sz="2000" dirty="0" smtClean="0"/>
              <a:t>) to </a:t>
            </a:r>
            <a:r>
              <a:rPr lang="en-AU" sz="2000" dirty="0"/>
              <a:t>include not only permanent, casual and temporary employees, but also: </a:t>
            </a:r>
          </a:p>
          <a:p>
            <a:pPr lvl="0"/>
            <a:r>
              <a:rPr lang="en-AU" sz="2000" dirty="0" smtClean="0"/>
              <a:t>work </a:t>
            </a:r>
            <a:r>
              <a:rPr lang="en-AU" sz="2000" dirty="0"/>
              <a:t>under a contract for services</a:t>
            </a:r>
            <a:r>
              <a:rPr lang="en-AU" sz="2000" dirty="0" smtClean="0"/>
              <a:t>; </a:t>
            </a:r>
            <a:endParaRPr lang="en-AU" sz="2000" dirty="0"/>
          </a:p>
          <a:p>
            <a:pPr lvl="0"/>
            <a:r>
              <a:rPr lang="en-AU" sz="2000" dirty="0" smtClean="0"/>
              <a:t>work </a:t>
            </a:r>
            <a:r>
              <a:rPr lang="en-AU" sz="2000" dirty="0"/>
              <a:t>remunerated in whole or in part on a commission basis</a:t>
            </a:r>
            <a:r>
              <a:rPr lang="en-AU" sz="2000" dirty="0" smtClean="0"/>
              <a:t>;</a:t>
            </a:r>
            <a:endParaRPr lang="en-AU" sz="2000" dirty="0"/>
          </a:p>
          <a:p>
            <a:pPr lvl="0"/>
            <a:r>
              <a:rPr lang="en-AU" sz="2000" dirty="0" smtClean="0"/>
              <a:t>work </a:t>
            </a:r>
            <a:r>
              <a:rPr lang="en-AU" sz="2000" dirty="0"/>
              <a:t>under a work experience arrangement within the meaning of the </a:t>
            </a:r>
            <a:r>
              <a:rPr lang="en-AU" sz="2000" i="1" dirty="0"/>
              <a:t>Education (Work Experience) Act </a:t>
            </a:r>
            <a:r>
              <a:rPr lang="en-AU" sz="2000" i="1" dirty="0" smtClean="0"/>
              <a:t>1996</a:t>
            </a:r>
            <a:r>
              <a:rPr lang="en-AU" sz="2000" dirty="0" smtClean="0"/>
              <a:t>;</a:t>
            </a:r>
            <a:endParaRPr lang="en-AU" sz="2000" dirty="0"/>
          </a:p>
          <a:p>
            <a:pPr lvl="0"/>
            <a:r>
              <a:rPr lang="en-AU" sz="2000" dirty="0" smtClean="0"/>
              <a:t>work </a:t>
            </a:r>
            <a:r>
              <a:rPr lang="en-AU" sz="2000" dirty="0"/>
              <a:t>under a vocational placement</a:t>
            </a:r>
            <a:r>
              <a:rPr lang="en-AU" sz="2000" dirty="0" smtClean="0"/>
              <a:t>; </a:t>
            </a:r>
            <a:endParaRPr lang="en-AU" sz="2000" dirty="0"/>
          </a:p>
          <a:p>
            <a:pPr lvl="0"/>
            <a:r>
              <a:rPr lang="en-AU" sz="2000" dirty="0" smtClean="0"/>
              <a:t>work </a:t>
            </a:r>
            <a:r>
              <a:rPr lang="en-AU" sz="2000" dirty="0"/>
              <a:t>on a voluntary or unpaid basis; and</a:t>
            </a:r>
          </a:p>
          <a:p>
            <a:pPr lvl="0"/>
            <a:r>
              <a:rPr lang="en-AU" sz="2000" dirty="0" smtClean="0"/>
              <a:t>work </a:t>
            </a:r>
            <a:r>
              <a:rPr lang="en-AU" sz="2000" dirty="0"/>
              <a:t>under a guidance program, an apprenticeship training program or other occupational training or retraining </a:t>
            </a:r>
            <a:r>
              <a:rPr lang="en-AU" sz="2000" dirty="0" smtClean="0"/>
              <a:t>program.</a:t>
            </a:r>
            <a:endParaRPr lang="en-AU" sz="2000" dirty="0"/>
          </a:p>
          <a:p>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17</a:t>
            </a:fld>
            <a:endParaRPr lang="en-AU" altLang="en-US"/>
          </a:p>
        </p:txBody>
      </p:sp>
    </p:spTree>
    <p:extLst>
      <p:ext uri="{BB962C8B-B14F-4D97-AF65-F5344CB8AC3E}">
        <p14:creationId xmlns:p14="http://schemas.microsoft.com/office/powerpoint/2010/main" val="33646085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a:xfrm>
            <a:off x="457200" y="836712"/>
            <a:ext cx="8229600" cy="6021288"/>
          </a:xfrm>
        </p:spPr>
        <p:txBody>
          <a:bodyPr/>
          <a:lstStyle/>
          <a:p>
            <a:pPr marL="0" indent="0">
              <a:spcBef>
                <a:spcPts val="0"/>
              </a:spcBef>
              <a:buFont typeface="Wingdings" panose="05000000000000000000" pitchFamily="2" charset="2"/>
              <a:buNone/>
              <a:defRPr/>
            </a:pPr>
            <a:r>
              <a:rPr lang="en-US" sz="2800" b="1" dirty="0"/>
              <a:t>Legal Options </a:t>
            </a:r>
            <a:r>
              <a:rPr lang="en-US" sz="2800" b="1" dirty="0" smtClean="0"/>
              <a:t>Available</a:t>
            </a:r>
          </a:p>
          <a:p>
            <a:pPr>
              <a:spcBef>
                <a:spcPts val="0"/>
              </a:spcBef>
              <a:buClr>
                <a:srgbClr val="336600"/>
              </a:buClr>
              <a:defRPr/>
            </a:pPr>
            <a:endParaRPr lang="en-AU" sz="1800" dirty="0" smtClean="0">
              <a:solidFill>
                <a:srgbClr val="003300"/>
              </a:solidFill>
            </a:endParaRPr>
          </a:p>
          <a:p>
            <a:pPr marL="0" indent="0">
              <a:buClr>
                <a:srgbClr val="336600"/>
              </a:buClr>
              <a:buNone/>
              <a:defRPr/>
            </a:pPr>
            <a:endParaRPr lang="en-US" sz="1600" b="1" dirty="0"/>
          </a:p>
          <a:p>
            <a:pPr>
              <a:defRPr/>
            </a:pPr>
            <a:r>
              <a:rPr lang="en-US" sz="1800" dirty="0" smtClean="0"/>
              <a:t>Alternatively, if </a:t>
            </a:r>
            <a:r>
              <a:rPr lang="en-US" sz="1800" dirty="0"/>
              <a:t>a person is the target of workplace bullying because of </a:t>
            </a:r>
            <a:r>
              <a:rPr lang="en-US" sz="1800" dirty="0" smtClean="0"/>
              <a:t>a federally protected ground under the Sex, Age, Disability or Racial Discrimination Acts, </a:t>
            </a:r>
            <a:r>
              <a:rPr lang="en-US" sz="1800" dirty="0"/>
              <a:t>within </a:t>
            </a:r>
            <a:r>
              <a:rPr lang="en-US" sz="1800" b="1" u="sng" dirty="0"/>
              <a:t>6</a:t>
            </a:r>
            <a:r>
              <a:rPr lang="en-US" sz="1800" b="1" u="sng" dirty="0" smtClean="0"/>
              <a:t> </a:t>
            </a:r>
            <a:r>
              <a:rPr lang="en-US" sz="1800" b="1" u="sng" dirty="0"/>
              <a:t>months</a:t>
            </a:r>
            <a:r>
              <a:rPr lang="en-US" sz="1800" dirty="0"/>
              <a:t> from the date the discrimination occurred:</a:t>
            </a:r>
            <a:endParaRPr lang="en-AU" sz="1800" dirty="0"/>
          </a:p>
          <a:p>
            <a:pPr lvl="1">
              <a:defRPr/>
            </a:pPr>
            <a:r>
              <a:rPr lang="en-US" sz="1800" dirty="0"/>
              <a:t>A complaint can be made to </a:t>
            </a:r>
            <a:r>
              <a:rPr lang="en-US" sz="1800" dirty="0" smtClean="0"/>
              <a:t>the </a:t>
            </a:r>
            <a:r>
              <a:rPr lang="en-US" sz="1800" b="1" dirty="0" smtClean="0"/>
              <a:t>AHRC</a:t>
            </a:r>
            <a:r>
              <a:rPr lang="en-US" sz="1800" dirty="0" smtClean="0"/>
              <a:t>.</a:t>
            </a:r>
            <a:endParaRPr lang="en-AU" sz="1800" dirty="0"/>
          </a:p>
          <a:p>
            <a:pPr lvl="1">
              <a:defRPr/>
            </a:pPr>
            <a:r>
              <a:rPr lang="en-US" sz="1800" dirty="0"/>
              <a:t>If the complaint is not resolved at the AHRC, the applicant then has </a:t>
            </a:r>
            <a:r>
              <a:rPr lang="en-US" sz="1800" b="1" dirty="0"/>
              <a:t>60 days</a:t>
            </a:r>
            <a:r>
              <a:rPr lang="en-US" sz="1800" dirty="0"/>
              <a:t> to commence legal proceedings in the Federal </a:t>
            </a:r>
            <a:r>
              <a:rPr lang="en-US" sz="1800" dirty="0" smtClean="0"/>
              <a:t>Court/Federal Circuit Court from the date that the AHRC terminates the complaint. </a:t>
            </a:r>
            <a:endParaRPr lang="en-US" sz="1800" dirty="0"/>
          </a:p>
          <a:p>
            <a:pPr lvl="1">
              <a:defRPr/>
            </a:pPr>
            <a:endParaRPr lang="en-US" sz="1800" dirty="0"/>
          </a:p>
          <a:p>
            <a:pPr marL="0" indent="0">
              <a:buFont typeface="Wingdings" panose="05000000000000000000" pitchFamily="2" charset="2"/>
              <a:buNone/>
              <a:defRPr/>
            </a:pPr>
            <a:endParaRPr lang="en-AU" sz="2400" dirty="0"/>
          </a:p>
          <a:p>
            <a:pPr>
              <a:defRPr/>
            </a:pPr>
            <a:endParaRPr lang="en-AU" sz="2400" dirty="0"/>
          </a:p>
          <a:p>
            <a:pPr marL="857250" lvl="1" indent="-457200">
              <a:buFont typeface="Wingdings" panose="05000000000000000000" pitchFamily="2" charset="2"/>
              <a:buAutoNum type="arabicPeriod"/>
              <a:defRPr/>
            </a:pPr>
            <a:endParaRPr lang="en-US" sz="1800" dirty="0"/>
          </a:p>
          <a:p>
            <a:pPr marL="457200" indent="-457200">
              <a:buFont typeface="Wingdings" panose="05000000000000000000" pitchFamily="2" charset="2"/>
              <a:buAutoNum type="arabicPeriod"/>
              <a:defRPr/>
            </a:pPr>
            <a:endParaRPr lang="en-US" sz="2400" dirty="0"/>
          </a:p>
          <a:p>
            <a:pPr marL="457200" indent="-457200">
              <a:buFont typeface="Wingdings" panose="05000000000000000000" pitchFamily="2" charset="2"/>
              <a:buAutoNum type="arabicPeriod"/>
              <a:defRPr/>
            </a:pPr>
            <a:endParaRPr lang="en-US" sz="2400" b="1" dirty="0"/>
          </a:p>
          <a:p>
            <a:pPr marL="0" indent="0">
              <a:buFont typeface="Wingdings" panose="05000000000000000000" pitchFamily="2" charset="2"/>
              <a:buNone/>
              <a:defRPr/>
            </a:pPr>
            <a:endParaRPr lang="en-AU" sz="2400" b="1" dirty="0"/>
          </a:p>
        </p:txBody>
      </p:sp>
      <p:pic>
        <p:nvPicPr>
          <p:cNvPr id="24580"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39688" y="5445224"/>
            <a:ext cx="2754313"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18</a:t>
            </a:fld>
            <a:endParaRPr lang="en-AU"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Jurisdiction of the AHRC</a:t>
            </a:r>
            <a:endParaRPr lang="en-AU" dirty="0"/>
          </a:p>
        </p:txBody>
      </p:sp>
      <p:sp>
        <p:nvSpPr>
          <p:cNvPr id="3" name="Content Placeholder 2"/>
          <p:cNvSpPr>
            <a:spLocks noGrp="1"/>
          </p:cNvSpPr>
          <p:nvPr>
            <p:ph idx="1"/>
          </p:nvPr>
        </p:nvSpPr>
        <p:spPr>
          <a:xfrm>
            <a:off x="457200" y="1981200"/>
            <a:ext cx="8229600" cy="4616152"/>
          </a:xfrm>
        </p:spPr>
        <p:txBody>
          <a:bodyPr/>
          <a:lstStyle/>
          <a:p>
            <a:pPr lvl="0"/>
            <a:r>
              <a:rPr lang="en-AU" sz="2000" dirty="0" smtClean="0"/>
              <a:t>The AHRC </a:t>
            </a:r>
            <a:r>
              <a:rPr lang="en-AU" sz="2000" dirty="0"/>
              <a:t>can investigate and resolve complaints of </a:t>
            </a:r>
            <a:r>
              <a:rPr lang="en-AU" sz="2000" dirty="0" smtClean="0"/>
              <a:t>discrimination based </a:t>
            </a:r>
            <a:r>
              <a:rPr lang="en-AU" sz="2000" dirty="0"/>
              <a:t>on a person’s:</a:t>
            </a:r>
          </a:p>
          <a:p>
            <a:pPr lvl="0"/>
            <a:r>
              <a:rPr lang="en-AU" sz="2000" dirty="0"/>
              <a:t>sex, including pregnancy, marital or relationship status (including same-sex de facto couples) status, breastfeeding, family responsibilities, sexual harassment, gender identity,  intersex status and sexual orientation</a:t>
            </a:r>
          </a:p>
          <a:p>
            <a:pPr lvl="0"/>
            <a:r>
              <a:rPr lang="en-AU" sz="2000" dirty="0"/>
              <a:t>disability, including temporary and permanent disabilities; physical, intellectual, </a:t>
            </a:r>
            <a:r>
              <a:rPr lang="en-AU" sz="2000" dirty="0" smtClean="0"/>
              <a:t>sensory and </a:t>
            </a:r>
            <a:r>
              <a:rPr lang="en-AU" sz="2000" dirty="0"/>
              <a:t>psychiatric disabilities, diseases or illnesses; medical conditions; work related injuries; past, present and future disabilities; and association with a person with a disability</a:t>
            </a:r>
          </a:p>
          <a:p>
            <a:pPr lvl="0"/>
            <a:r>
              <a:rPr lang="en-AU" sz="2000" dirty="0"/>
              <a:t>race, including colour, descent, national or ethnic origin, immigrant status and racial hatred</a:t>
            </a:r>
          </a:p>
          <a:p>
            <a:pPr lvl="0"/>
            <a:r>
              <a:rPr lang="en-AU" sz="2000" dirty="0"/>
              <a:t>age, covering young people and older people</a:t>
            </a:r>
          </a:p>
          <a:p>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19</a:t>
            </a:fld>
            <a:endParaRPr lang="en-AU" altLang="en-US"/>
          </a:p>
        </p:txBody>
      </p:sp>
    </p:spTree>
    <p:extLst>
      <p:ext uri="{BB962C8B-B14F-4D97-AF65-F5344CB8AC3E}">
        <p14:creationId xmlns:p14="http://schemas.microsoft.com/office/powerpoint/2010/main" val="1701065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95288" y="404813"/>
            <a:ext cx="8229600" cy="1027112"/>
          </a:xfrm>
          <a:noFill/>
          <a:ln w="76200">
            <a:solidFill>
              <a:srgbClr val="8CF054"/>
            </a:solidFill>
            <a:miter lim="800000"/>
            <a:headEnd/>
            <a:tailEnd/>
          </a:ln>
        </p:spPr>
        <p:txBody>
          <a:bodyPr/>
          <a:lstStyle/>
          <a:p>
            <a:pPr algn="ctr" eaLnBrk="1" hangingPunct="1"/>
            <a:r>
              <a:rPr lang="en-US" altLang="en-US" b="1" dirty="0" err="1" smtClean="0">
                <a:solidFill>
                  <a:srgbClr val="3366FF"/>
                </a:solidFill>
              </a:rPr>
              <a:t>JobWatch</a:t>
            </a:r>
            <a:r>
              <a:rPr lang="en-US" altLang="en-US" b="1" dirty="0" smtClean="0">
                <a:solidFill>
                  <a:srgbClr val="3366FF"/>
                </a:solidFill>
              </a:rPr>
              <a:t> Introduction </a:t>
            </a:r>
            <a:endParaRPr lang="en-AU" altLang="en-US" b="1" dirty="0" smtClean="0">
              <a:solidFill>
                <a:srgbClr val="3366FF"/>
              </a:solidFill>
            </a:endParaRPr>
          </a:p>
        </p:txBody>
      </p:sp>
      <p:sp>
        <p:nvSpPr>
          <p:cNvPr id="11267" name="Rectangle 3"/>
          <p:cNvSpPr>
            <a:spLocks noGrp="1" noChangeArrowheads="1"/>
          </p:cNvSpPr>
          <p:nvPr>
            <p:ph type="body" sz="half" idx="1"/>
          </p:nvPr>
        </p:nvSpPr>
        <p:spPr>
          <a:xfrm>
            <a:off x="468313" y="1628775"/>
            <a:ext cx="6923087" cy="5229225"/>
          </a:xfrm>
          <a:ln>
            <a:solidFill>
              <a:srgbClr val="6699FF"/>
            </a:solidFill>
            <a:miter lim="800000"/>
            <a:headEnd/>
            <a:tailEnd/>
          </a:ln>
        </p:spPr>
        <p:txBody>
          <a:bodyPr/>
          <a:lstStyle/>
          <a:p>
            <a:pPr eaLnBrk="1" hangingPunct="1">
              <a:lnSpc>
                <a:spcPct val="90000"/>
              </a:lnSpc>
              <a:defRPr/>
            </a:pPr>
            <a:r>
              <a:rPr lang="en-US" altLang="en-US" sz="2300" dirty="0" err="1" smtClean="0"/>
              <a:t>JobWatch</a:t>
            </a:r>
            <a:r>
              <a:rPr lang="en-US" altLang="en-US" sz="2300" dirty="0" smtClean="0"/>
              <a:t> is an employment rights legal </a:t>
            </a:r>
            <a:r>
              <a:rPr lang="en-US" altLang="en-US" sz="2300" dirty="0" err="1" smtClean="0"/>
              <a:t>centre</a:t>
            </a:r>
            <a:r>
              <a:rPr lang="en-US" altLang="en-US" sz="2300" dirty="0" smtClean="0"/>
              <a:t> which provides assistance to workers</a:t>
            </a:r>
            <a:r>
              <a:rPr lang="en-US" altLang="en-US" sz="2300" dirty="0"/>
              <a:t> </a:t>
            </a:r>
            <a:r>
              <a:rPr lang="en-US" altLang="en-US" sz="2300" dirty="0" smtClean="0"/>
              <a:t>regarding their rights at work. </a:t>
            </a:r>
          </a:p>
          <a:p>
            <a:pPr marL="0" indent="354013" eaLnBrk="1" hangingPunct="1">
              <a:lnSpc>
                <a:spcPct val="90000"/>
              </a:lnSpc>
              <a:buFont typeface="Wingdings" panose="05000000000000000000" pitchFamily="2" charset="2"/>
              <a:buNone/>
              <a:defRPr/>
            </a:pPr>
            <a:r>
              <a:rPr lang="en-US" altLang="en-US" sz="2300" dirty="0" smtClean="0"/>
              <a:t>We provide:</a:t>
            </a:r>
          </a:p>
          <a:p>
            <a:pPr lvl="1" eaLnBrk="1" hangingPunct="1">
              <a:lnSpc>
                <a:spcPct val="90000"/>
              </a:lnSpc>
              <a:defRPr/>
            </a:pPr>
            <a:r>
              <a:rPr lang="en-AU" altLang="en-US" sz="2300" dirty="0"/>
              <a:t>F</a:t>
            </a:r>
            <a:r>
              <a:rPr lang="en-AU" altLang="en-US" sz="2300" dirty="0" smtClean="0"/>
              <a:t>ree, confidential telephone information and referral services for Queensland workers.</a:t>
            </a:r>
          </a:p>
          <a:p>
            <a:pPr lvl="1" eaLnBrk="1" hangingPunct="1">
              <a:lnSpc>
                <a:spcPct val="90000"/>
              </a:lnSpc>
              <a:defRPr/>
            </a:pPr>
            <a:r>
              <a:rPr lang="en-US" altLang="en-US" sz="2300" dirty="0"/>
              <a:t>C</a:t>
            </a:r>
            <a:r>
              <a:rPr lang="en-US" altLang="en-US" sz="2300" dirty="0" smtClean="0"/>
              <a:t>ommunity legal education through a wide range of resources.</a:t>
            </a:r>
          </a:p>
          <a:p>
            <a:pPr lvl="1">
              <a:defRPr/>
            </a:pPr>
            <a:r>
              <a:rPr lang="en-US" altLang="en-US" sz="2300" dirty="0"/>
              <a:t>S</a:t>
            </a:r>
            <a:r>
              <a:rPr lang="en-US" altLang="en-US" sz="2300" dirty="0" smtClean="0"/>
              <a:t>elf-representation assistance through our </a:t>
            </a:r>
            <a:r>
              <a:rPr lang="en-AU" altLang="en-US" sz="2300" i="1" dirty="0" smtClean="0"/>
              <a:t>Unfair Dismissal Self-Representation Kit</a:t>
            </a:r>
            <a:r>
              <a:rPr lang="en-AU" altLang="en-US" sz="2300" dirty="0" smtClean="0"/>
              <a:t> and </a:t>
            </a:r>
            <a:r>
              <a:rPr lang="en-AU" altLang="en-US" sz="2300" i="1" dirty="0" smtClean="0"/>
              <a:t>Making a Small Claim under the Fair Work Act 2009 Kit.</a:t>
            </a:r>
          </a:p>
          <a:p>
            <a:pPr lvl="1">
              <a:defRPr/>
            </a:pPr>
            <a:r>
              <a:rPr lang="en-US" altLang="en-US" sz="2300" dirty="0" err="1" smtClean="0"/>
              <a:t>JobWatch</a:t>
            </a:r>
            <a:r>
              <a:rPr lang="en-US" altLang="en-US" sz="2300" dirty="0" smtClean="0"/>
              <a:t> Employment Rights Information App.</a:t>
            </a:r>
            <a:endParaRPr lang="en-AU" altLang="en-US" sz="2300" dirty="0" smtClean="0"/>
          </a:p>
          <a:p>
            <a:pPr lvl="1">
              <a:defRPr/>
            </a:pPr>
            <a:endParaRPr lang="en-AU" altLang="en-US" sz="2400" dirty="0" smtClean="0"/>
          </a:p>
          <a:p>
            <a:pPr eaLnBrk="1" hangingPunct="1">
              <a:lnSpc>
                <a:spcPct val="90000"/>
              </a:lnSpc>
              <a:defRPr/>
            </a:pPr>
            <a:endParaRPr lang="en-US" altLang="en-US" sz="2600" dirty="0" smtClean="0"/>
          </a:p>
        </p:txBody>
      </p:sp>
      <p:pic>
        <p:nvPicPr>
          <p:cNvPr id="11268" name="Picture 5" descr="jwposter_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451725" y="4186238"/>
            <a:ext cx="1543050" cy="2232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p:cNvSpPr>
            <a:spLocks noGrp="1"/>
          </p:cNvSpPr>
          <p:nvPr>
            <p:ph type="sldNum" sz="quarter" idx="11"/>
          </p:nvPr>
        </p:nvSpPr>
        <p:spPr/>
        <p:txBody>
          <a:bodyPr/>
          <a:lstStyle/>
          <a:p>
            <a:pPr>
              <a:defRPr/>
            </a:pPr>
            <a:fld id="{A5A05B15-ED7F-465D-8799-5FE6F54DC82B}" type="slidenum">
              <a:rPr lang="en-AU" altLang="en-US" smtClean="0"/>
              <a:pPr>
                <a:defRPr/>
              </a:pPr>
              <a:t>2</a:t>
            </a:fld>
            <a:endParaRPr lang="en-AU"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457200"/>
            <a:ext cx="8229600" cy="1603375"/>
          </a:xfrm>
        </p:spPr>
        <p:txBody>
          <a:bodyPr/>
          <a:lstStyle/>
          <a:p>
            <a:r>
              <a:rPr lang="en-AU" altLang="en-US" sz="3200" b="1" i="1" dirty="0" smtClean="0">
                <a:solidFill>
                  <a:srgbClr val="3366FF"/>
                </a:solidFill>
              </a:rPr>
              <a:t>Barney v State Of Queensland and Anor [2012] </a:t>
            </a:r>
            <a:r>
              <a:rPr lang="en-AU" altLang="en-US" sz="3200" b="1" dirty="0" smtClean="0">
                <a:solidFill>
                  <a:srgbClr val="3366FF"/>
                </a:solidFill>
              </a:rPr>
              <a:t>QCAT 695</a:t>
            </a:r>
            <a:endParaRPr lang="en-AU" altLang="en-US" dirty="0" smtClean="0"/>
          </a:p>
        </p:txBody>
      </p:sp>
      <p:sp>
        <p:nvSpPr>
          <p:cNvPr id="30723" name="Content Placeholder 2"/>
          <p:cNvSpPr>
            <a:spLocks noGrp="1"/>
          </p:cNvSpPr>
          <p:nvPr>
            <p:ph idx="1"/>
          </p:nvPr>
        </p:nvSpPr>
        <p:spPr/>
        <p:txBody>
          <a:bodyPr/>
          <a:lstStyle/>
          <a:p>
            <a:r>
              <a:rPr lang="en-AU" altLang="en-US" sz="2000" dirty="0" smtClean="0"/>
              <a:t>Mr Barney complained that he was subject to racial discrimination due to his indigenous heritage. </a:t>
            </a:r>
          </a:p>
          <a:p>
            <a:pPr lvl="1"/>
            <a:r>
              <a:rPr lang="en-AU" altLang="en-US" sz="2000" dirty="0" smtClean="0"/>
              <a:t>Co-worker (Ms Petersen) made multiple racial comments, and called Mr Barney “black thing” or “blackfella”.</a:t>
            </a:r>
          </a:p>
          <a:p>
            <a:pPr lvl="1"/>
            <a:r>
              <a:rPr lang="en-AU" altLang="en-US" sz="2000" dirty="0" smtClean="0"/>
              <a:t>Co-worker refused to swap shifts because it would mean she would have to work with Mr Barney. </a:t>
            </a:r>
          </a:p>
          <a:p>
            <a:pPr lvl="1"/>
            <a:r>
              <a:rPr lang="en-AU" altLang="en-US" sz="2000" dirty="0" smtClean="0"/>
              <a:t>Co-worker also said to Mr Barney words to the effect of "you're black, just get over it" and "you won't change it, just accept it, you're black, black, black“.</a:t>
            </a:r>
          </a:p>
          <a:p>
            <a:r>
              <a:rPr lang="en-AU" altLang="en-US" sz="2000" dirty="0" smtClean="0"/>
              <a:t>Conduct was held to be racial discrimination.</a:t>
            </a:r>
          </a:p>
          <a:p>
            <a:r>
              <a:rPr lang="en-US" altLang="en-US" sz="2000" dirty="0" smtClean="0"/>
              <a:t>Remedy: $76,704.81 damages.</a:t>
            </a:r>
            <a:endParaRPr lang="en-AU" altLang="en-US" sz="2000" dirty="0" smtClean="0"/>
          </a:p>
          <a:p>
            <a:endParaRPr lang="en-AU" altLang="en-US"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20</a:t>
            </a:fld>
            <a:endParaRPr lang="en-AU"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noChangeArrowheads="1"/>
          </p:cNvSpPr>
          <p:nvPr>
            <p:ph idx="1"/>
          </p:nvPr>
        </p:nvSpPr>
        <p:spPr>
          <a:xfrm>
            <a:off x="457200" y="1268761"/>
            <a:ext cx="8229600" cy="4598640"/>
          </a:xfrm>
        </p:spPr>
        <p:txBody>
          <a:bodyPr/>
          <a:lstStyle/>
          <a:p>
            <a:pPr marL="0" indent="0">
              <a:buFont typeface="Wingdings" panose="05000000000000000000" pitchFamily="2" charset="2"/>
              <a:buNone/>
            </a:pPr>
            <a:r>
              <a:rPr lang="en-AU" altLang="en-US" sz="2800" b="1" dirty="0" smtClean="0"/>
              <a:t>JobWatch Case Study:</a:t>
            </a:r>
          </a:p>
          <a:p>
            <a:pPr marL="0" indent="0">
              <a:buFont typeface="Wingdings" panose="05000000000000000000" pitchFamily="2" charset="2"/>
              <a:buNone/>
            </a:pPr>
            <a:endParaRPr lang="en-AU" altLang="en-US" sz="1600" dirty="0" smtClean="0"/>
          </a:p>
          <a:p>
            <a:pPr marL="0" indent="0">
              <a:buFont typeface="Wingdings" panose="05000000000000000000" pitchFamily="2" charset="2"/>
              <a:buNone/>
            </a:pPr>
            <a:r>
              <a:rPr lang="en-US" altLang="en-US" sz="2400" b="1" i="1" dirty="0" smtClean="0"/>
              <a:t>‘</a:t>
            </a:r>
            <a:r>
              <a:rPr lang="en-US" altLang="en-US" sz="2400" i="1" dirty="0" smtClean="0"/>
              <a:t>I have faced bullying and harassment from my manager over the past 12 months. I put in a grievance complaint that went through an internal process but was disappointed that the investigation did not call on witnesses…When my complaint was dismissed, I was issued with a formal warning for being late multiple times (which is not true). I do not want to return to work.’</a:t>
            </a:r>
            <a:endParaRPr lang="en-US" altLang="en-US" sz="2400" b="1" i="1" dirty="0" smtClean="0"/>
          </a:p>
          <a:p>
            <a:pPr marL="0" indent="0">
              <a:buFont typeface="Wingdings" panose="05000000000000000000" pitchFamily="2" charset="2"/>
              <a:buNone/>
            </a:pPr>
            <a:endParaRPr lang="en-AU" altLang="en-US" sz="2000"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21</a:t>
            </a:fld>
            <a:endParaRPr lang="en-AU"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noChangeArrowheads="1"/>
          </p:cNvSpPr>
          <p:nvPr>
            <p:ph idx="1"/>
          </p:nvPr>
        </p:nvSpPr>
        <p:spPr>
          <a:xfrm>
            <a:off x="395536" y="1340768"/>
            <a:ext cx="8229600" cy="4238625"/>
          </a:xfrm>
        </p:spPr>
        <p:txBody>
          <a:bodyPr/>
          <a:lstStyle/>
          <a:p>
            <a:pPr marL="0" indent="0">
              <a:buFont typeface="Wingdings" panose="05000000000000000000" pitchFamily="2" charset="2"/>
              <a:buNone/>
            </a:pPr>
            <a:r>
              <a:rPr lang="en-AU" altLang="en-US" sz="2800" b="1" dirty="0" smtClean="0"/>
              <a:t>JobWatch Case Study:</a:t>
            </a:r>
          </a:p>
          <a:p>
            <a:pPr marL="0" indent="0">
              <a:buFont typeface="Wingdings" panose="05000000000000000000" pitchFamily="2" charset="2"/>
              <a:buNone/>
            </a:pPr>
            <a:endParaRPr lang="en-AU" altLang="en-US" sz="2400" dirty="0" smtClean="0"/>
          </a:p>
          <a:p>
            <a:pPr marL="0" indent="0">
              <a:buFont typeface="Wingdings" panose="05000000000000000000" pitchFamily="2" charset="2"/>
              <a:buNone/>
            </a:pPr>
            <a:r>
              <a:rPr lang="en-US" altLang="en-US" sz="2400" i="1" dirty="0" smtClean="0"/>
              <a:t>‘My employer texts me all the time demanding I come into work, even through I am on maternity leave. When I said I couldn’t come in, my employer told me how angry and disappointed he was. At one stage I was even told to have an abortion. I don’t feel like I can return to the job and my employer is pressuring me to resign.’</a:t>
            </a:r>
            <a:endParaRPr lang="en-AU" altLang="en-US" sz="2400" i="1"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22</a:t>
            </a:fld>
            <a:endParaRPr lang="en-AU"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noChangeArrowheads="1"/>
          </p:cNvSpPr>
          <p:nvPr>
            <p:ph idx="1"/>
          </p:nvPr>
        </p:nvSpPr>
        <p:spPr>
          <a:xfrm>
            <a:off x="467544" y="1196752"/>
            <a:ext cx="8229600" cy="4094162"/>
          </a:xfrm>
        </p:spPr>
        <p:txBody>
          <a:bodyPr/>
          <a:lstStyle/>
          <a:p>
            <a:pPr marL="0" indent="0">
              <a:buFont typeface="Wingdings" panose="05000000000000000000" pitchFamily="2" charset="2"/>
              <a:buNone/>
            </a:pPr>
            <a:r>
              <a:rPr lang="en-AU" altLang="en-US" sz="2800" b="1" dirty="0" smtClean="0"/>
              <a:t>JobWatch Case Study:</a:t>
            </a:r>
          </a:p>
          <a:p>
            <a:pPr marL="0" indent="0">
              <a:buFont typeface="Wingdings" panose="05000000000000000000" pitchFamily="2" charset="2"/>
              <a:buNone/>
            </a:pPr>
            <a:endParaRPr lang="en-US" altLang="en-US" sz="2800" b="1" dirty="0" smtClean="0"/>
          </a:p>
          <a:p>
            <a:pPr marL="0" indent="0">
              <a:buFont typeface="Wingdings" panose="05000000000000000000" pitchFamily="2" charset="2"/>
              <a:buNone/>
            </a:pPr>
            <a:r>
              <a:rPr lang="en-US" altLang="en-US" sz="2400" i="1" dirty="0" smtClean="0"/>
              <a:t>“I have been consistently bullied by my manager for over six months. Another staff member made a complaint to Head Office about my manager’s behavior but he blamed me for making the complaint. The bullying became worse and I even contemplated suicide. I feel I have no other option than to resign.”</a:t>
            </a:r>
            <a:endParaRPr lang="en-AU" altLang="en-US" sz="2400" i="1" dirty="0" smtClean="0"/>
          </a:p>
          <a:p>
            <a:pPr marL="0" indent="0">
              <a:buFont typeface="Wingdings" panose="05000000000000000000" pitchFamily="2" charset="2"/>
              <a:buNone/>
            </a:pPr>
            <a:endParaRPr lang="en-AU" altLang="en-US" sz="2800"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23</a:t>
            </a:fld>
            <a:endParaRPr lang="en-AU"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04664"/>
            <a:ext cx="8229600" cy="720080"/>
          </a:xfrm>
        </p:spPr>
        <p:txBody>
          <a:bodyPr/>
          <a:lstStyle/>
          <a:p>
            <a:pPr lvl="0" algn="ctr" eaLnBrk="1" hangingPunct="1"/>
            <a:r>
              <a:rPr lang="en-US" altLang="en-US" b="1" dirty="0" smtClean="0">
                <a:solidFill>
                  <a:srgbClr val="3366FF"/>
                </a:solidFill>
                <a:latin typeface="Arial" panose="020B0604020202020204" pitchFamily="34" charset="0"/>
                <a:ea typeface="+mn-ea"/>
                <a:cs typeface="+mn-cs"/>
              </a:rPr>
              <a:t/>
            </a:r>
            <a:br>
              <a:rPr lang="en-US" altLang="en-US" b="1" dirty="0" smtClean="0">
                <a:solidFill>
                  <a:srgbClr val="3366FF"/>
                </a:solidFill>
                <a:latin typeface="Arial" panose="020B0604020202020204" pitchFamily="34" charset="0"/>
                <a:ea typeface="+mn-ea"/>
                <a:cs typeface="+mn-cs"/>
              </a:rPr>
            </a:br>
            <a:r>
              <a:rPr lang="en-US" altLang="en-US" b="1" dirty="0" smtClean="0">
                <a:solidFill>
                  <a:srgbClr val="3366FF"/>
                </a:solidFill>
                <a:latin typeface="Arial" panose="020B0604020202020204" pitchFamily="34" charset="0"/>
                <a:ea typeface="+mn-ea"/>
                <a:cs typeface="+mn-cs"/>
              </a:rPr>
              <a:t>Unfair </a:t>
            </a:r>
            <a:r>
              <a:rPr lang="en-US" altLang="en-US" b="1" dirty="0">
                <a:solidFill>
                  <a:srgbClr val="3366FF"/>
                </a:solidFill>
                <a:latin typeface="Arial" panose="020B0604020202020204" pitchFamily="34" charset="0"/>
                <a:ea typeface="+mn-ea"/>
                <a:cs typeface="+mn-cs"/>
              </a:rPr>
              <a:t>Dismissal</a:t>
            </a:r>
            <a:r>
              <a:rPr lang="en-AU" altLang="en-US" b="1" dirty="0">
                <a:solidFill>
                  <a:srgbClr val="3366FF"/>
                </a:solidFill>
                <a:latin typeface="Arial" panose="020B0604020202020204" pitchFamily="34" charset="0"/>
                <a:ea typeface="+mn-ea"/>
                <a:cs typeface="+mn-cs"/>
              </a:rPr>
              <a:t/>
            </a:r>
            <a:br>
              <a:rPr lang="en-AU" altLang="en-US" b="1" dirty="0">
                <a:solidFill>
                  <a:srgbClr val="3366FF"/>
                </a:solidFill>
                <a:latin typeface="Arial" panose="020B0604020202020204" pitchFamily="34" charset="0"/>
                <a:ea typeface="+mn-ea"/>
                <a:cs typeface="+mn-cs"/>
              </a:rPr>
            </a:br>
            <a:endParaRPr lang="en-AU" dirty="0"/>
          </a:p>
        </p:txBody>
      </p:sp>
      <p:sp>
        <p:nvSpPr>
          <p:cNvPr id="24578" name="Content Placeholder 2">
            <a:extLst>
              <a:ext uri="{FF2B5EF4-FFF2-40B4-BE49-F238E27FC236}"/>
            </a:extLst>
          </p:cNvPr>
          <p:cNvSpPr>
            <a:spLocks noGrp="1"/>
          </p:cNvSpPr>
          <p:nvPr>
            <p:ph idx="1"/>
          </p:nvPr>
        </p:nvSpPr>
        <p:spPr>
          <a:xfrm>
            <a:off x="457200" y="1340768"/>
            <a:ext cx="8229600" cy="5517232"/>
          </a:xfrm>
        </p:spPr>
        <p:txBody>
          <a:bodyPr/>
          <a:lstStyle/>
          <a:p>
            <a:pPr marL="0" indent="0">
              <a:buNone/>
              <a:defRPr/>
            </a:pPr>
            <a:r>
              <a:rPr lang="en-US" altLang="en-US" sz="2400" b="1" dirty="0"/>
              <a:t>What is Unfair Dismissal?</a:t>
            </a:r>
          </a:p>
          <a:p>
            <a:pPr>
              <a:defRPr/>
            </a:pPr>
            <a:r>
              <a:rPr lang="en-AU" sz="2000" dirty="0"/>
              <a:t>An Unfair Dismissal is a claim that a person’s dismissal from employment was:</a:t>
            </a:r>
          </a:p>
          <a:p>
            <a:pPr lvl="1">
              <a:defRPr/>
            </a:pPr>
            <a:r>
              <a:rPr lang="en-AU" sz="2000" dirty="0"/>
              <a:t>Harsh, unjust or unreasonable; and</a:t>
            </a:r>
          </a:p>
          <a:p>
            <a:pPr lvl="1">
              <a:defRPr/>
            </a:pPr>
            <a:r>
              <a:rPr lang="en-AU" sz="2000" dirty="0"/>
              <a:t>Not consistent with the Small Business Fair Dismissal Code (if applicable); and</a:t>
            </a:r>
          </a:p>
          <a:p>
            <a:pPr lvl="1">
              <a:defRPr/>
            </a:pPr>
            <a:r>
              <a:rPr lang="en-AU" sz="2000" dirty="0"/>
              <a:t>Not a case of genuine redundancy.</a:t>
            </a:r>
            <a:endParaRPr lang="en-AU" sz="2000" dirty="0">
              <a:solidFill>
                <a:srgbClr val="FF0000"/>
              </a:solidFill>
            </a:endParaRPr>
          </a:p>
          <a:p>
            <a:pPr marL="57150" indent="0">
              <a:spcBef>
                <a:spcPts val="0"/>
              </a:spcBef>
              <a:buNone/>
              <a:defRPr/>
            </a:pPr>
            <a:r>
              <a:rPr lang="en-AU" sz="2000" dirty="0"/>
              <a:t>          (</a:t>
            </a:r>
            <a:r>
              <a:rPr lang="en-AU" sz="2000" i="1" dirty="0"/>
              <a:t>Fair Work Act 2009 </a:t>
            </a:r>
            <a:r>
              <a:rPr lang="en-AU" sz="2000" dirty="0"/>
              <a:t>(</a:t>
            </a:r>
            <a:r>
              <a:rPr lang="en-AU" sz="2000" dirty="0" err="1"/>
              <a:t>Cth</a:t>
            </a:r>
            <a:r>
              <a:rPr lang="en-AU" sz="2000" dirty="0"/>
              <a:t>) s. 385)</a:t>
            </a:r>
          </a:p>
          <a:p>
            <a:pPr marL="57150" indent="0">
              <a:spcBef>
                <a:spcPts val="0"/>
              </a:spcBef>
              <a:buNone/>
              <a:defRPr/>
            </a:pPr>
            <a:endParaRPr lang="en-US" altLang="en-US" sz="1000" dirty="0"/>
          </a:p>
          <a:p>
            <a:pPr>
              <a:defRPr/>
            </a:pPr>
            <a:r>
              <a:rPr lang="en-AU" altLang="en-US" sz="2000" dirty="0">
                <a:ea typeface="Times New Roman" panose="02020603050405020304" pitchFamily="18" charset="0"/>
                <a:cs typeface="Times New Roman" panose="02020603050405020304" pitchFamily="18" charset="0"/>
              </a:rPr>
              <a:t>If a person has met these requirements, they may have grounds to make an unfair dismissal claim at the Fair Work Commission (FWC). </a:t>
            </a:r>
          </a:p>
          <a:p>
            <a:pPr lvl="1">
              <a:defRPr/>
            </a:pPr>
            <a:r>
              <a:rPr lang="en-AU" altLang="en-US" sz="2000" b="1" dirty="0">
                <a:ea typeface="Times New Roman" panose="02020603050405020304" pitchFamily="18" charset="0"/>
                <a:cs typeface="Times New Roman" panose="02020603050405020304" pitchFamily="18" charset="0"/>
              </a:rPr>
              <a:t>21 days </a:t>
            </a:r>
            <a:r>
              <a:rPr lang="en-AU" altLang="en-US" sz="2000" dirty="0">
                <a:ea typeface="Times New Roman" panose="02020603050405020304" pitchFamily="18" charset="0"/>
                <a:cs typeface="Times New Roman" panose="02020603050405020304" pitchFamily="18" charset="0"/>
              </a:rPr>
              <a:t>from the date the dismissal took effect to file a claim at FWC.</a:t>
            </a:r>
          </a:p>
          <a:p>
            <a:pPr lvl="1">
              <a:defRPr/>
            </a:pPr>
            <a:r>
              <a:rPr lang="en-US" altLang="en-US" sz="2000" dirty="0">
                <a:cs typeface="Times New Roman" panose="02020603050405020304" pitchFamily="18" charset="0"/>
              </a:rPr>
              <a:t>FWC will hold a voluntary telephone conciliation within 3-5 weeks. If the matter doesn’t settle, it will be listed for hearing</a:t>
            </a:r>
            <a:r>
              <a:rPr lang="en-US" altLang="en-US" sz="2000" b="1" dirty="0">
                <a:cs typeface="Times New Roman" panose="02020603050405020304" pitchFamily="18" charset="0"/>
              </a:rPr>
              <a:t>. </a:t>
            </a:r>
            <a:endParaRPr lang="en-US" altLang="en-US" sz="2400" b="1" dirty="0"/>
          </a:p>
          <a:p>
            <a:pPr marL="0" indent="0">
              <a:buNone/>
            </a:pPr>
            <a:endParaRPr lang="en-US" dirty="0" smtClean="0"/>
          </a:p>
          <a:p>
            <a:endParaRPr lang="en-US" dirty="0" smtClean="0"/>
          </a:p>
          <a:p>
            <a:endParaRPr lang="en-US" altLang="en-US" dirty="0" smtClean="0"/>
          </a:p>
          <a:p>
            <a:endParaRPr lang="en-AU" dirty="0"/>
          </a:p>
        </p:txBody>
      </p:sp>
      <p:sp>
        <p:nvSpPr>
          <p:cNvPr id="2" name="Slide Number Placeholder 1"/>
          <p:cNvSpPr>
            <a:spLocks noGrp="1"/>
          </p:cNvSpPr>
          <p:nvPr>
            <p:ph type="sldNum" sz="quarter" idx="11"/>
          </p:nvPr>
        </p:nvSpPr>
        <p:spPr/>
        <p:txBody>
          <a:bodyPr/>
          <a:lstStyle/>
          <a:p>
            <a:fld id="{6FA8650A-C0FD-447E-B656-A7C11D259669}" type="slidenum">
              <a:rPr lang="en-AU" altLang="en-US" smtClean="0"/>
              <a:pPr/>
              <a:t>24</a:t>
            </a:fld>
            <a:endParaRPr lang="en-AU" altLang="en-US"/>
          </a:p>
        </p:txBody>
      </p:sp>
      <p:sp>
        <p:nvSpPr>
          <p:cNvPr id="7" name="Rectangle 2"/>
          <p:cNvSpPr txBox="1">
            <a:spLocks noChangeArrowheads="1"/>
          </p:cNvSpPr>
          <p:nvPr/>
        </p:nvSpPr>
        <p:spPr bwMode="auto">
          <a:xfrm>
            <a:off x="251520" y="475456"/>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AU" altLang="en-US" sz="4400" b="1" dirty="0">
              <a:solidFill>
                <a:srgbClr val="3366FF"/>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extLst>
          </p:cNvPr>
          <p:cNvSpPr>
            <a:spLocks noGrp="1"/>
          </p:cNvSpPr>
          <p:nvPr>
            <p:ph idx="1"/>
          </p:nvPr>
        </p:nvSpPr>
        <p:spPr>
          <a:xfrm>
            <a:off x="395536" y="764704"/>
            <a:ext cx="8229600" cy="5940896"/>
          </a:xfrm>
        </p:spPr>
        <p:txBody>
          <a:bodyPr/>
          <a:lstStyle/>
          <a:p>
            <a:pPr marL="0" indent="0">
              <a:spcBef>
                <a:spcPts val="0"/>
              </a:spcBef>
              <a:spcAft>
                <a:spcPts val="600"/>
              </a:spcAft>
              <a:buFont typeface="Wingdings" panose="05000000000000000000" pitchFamily="2" charset="2"/>
              <a:buNone/>
              <a:defRPr/>
            </a:pPr>
            <a:r>
              <a:rPr lang="en-US" altLang="en-US" sz="2000" b="1" dirty="0"/>
              <a:t>What may be considered ‘</a:t>
            </a:r>
            <a:r>
              <a:rPr lang="en-US" altLang="en-US" sz="2000" b="1" i="1" dirty="0"/>
              <a:t>Harsh, Unjust or Unreasonable</a:t>
            </a:r>
            <a:r>
              <a:rPr lang="en-US" altLang="en-US" sz="2000" b="1" dirty="0" smtClean="0"/>
              <a:t>’? s.387</a:t>
            </a:r>
          </a:p>
          <a:p>
            <a:pPr>
              <a:lnSpc>
                <a:spcPct val="150000"/>
              </a:lnSpc>
              <a:tabLst>
                <a:tab pos="457200" algn="l"/>
              </a:tabLst>
              <a:defRPr/>
            </a:pPr>
            <a:r>
              <a:rPr lang="en-US" altLang="en-US" sz="1800" dirty="0"/>
              <a:t>Was there a valid reason for the </a:t>
            </a:r>
            <a:r>
              <a:rPr lang="en-US" altLang="en-US" sz="1800" dirty="0" smtClean="0"/>
              <a:t>dismissal related to the person’s capacity or conduct </a:t>
            </a:r>
            <a:r>
              <a:rPr lang="en-US" altLang="en-US" sz="1800" dirty="0"/>
              <a:t>(i.e. misconduct</a:t>
            </a:r>
            <a:r>
              <a:rPr lang="en-US" altLang="en-US" sz="1800" dirty="0" smtClean="0"/>
              <a:t>)?</a:t>
            </a:r>
          </a:p>
          <a:p>
            <a:pPr>
              <a:lnSpc>
                <a:spcPct val="150000"/>
              </a:lnSpc>
              <a:tabLst>
                <a:tab pos="457200" algn="l"/>
              </a:tabLst>
              <a:defRPr/>
            </a:pPr>
            <a:r>
              <a:rPr lang="en-US" altLang="en-US" sz="1800" dirty="0" smtClean="0">
                <a:ea typeface="Times New Roman" panose="02020603050405020304" pitchFamily="18" charset="0"/>
                <a:cs typeface="Arial" panose="020B0604020202020204" pitchFamily="34" charset="0"/>
              </a:rPr>
              <a:t>Was the person </a:t>
            </a:r>
            <a:r>
              <a:rPr lang="en-US" altLang="en-US" sz="1800" dirty="0">
                <a:ea typeface="Times New Roman" panose="02020603050405020304" pitchFamily="18" charset="0"/>
                <a:cs typeface="Arial" panose="020B0604020202020204" pitchFamily="34" charset="0"/>
              </a:rPr>
              <a:t>notified of this </a:t>
            </a:r>
            <a:r>
              <a:rPr lang="en-US" altLang="en-US" sz="1800" dirty="0" smtClean="0">
                <a:ea typeface="Times New Roman" panose="02020603050405020304" pitchFamily="18" charset="0"/>
                <a:cs typeface="Arial" panose="020B0604020202020204" pitchFamily="34" charset="0"/>
              </a:rPr>
              <a:t>reason?</a:t>
            </a:r>
          </a:p>
          <a:p>
            <a:pPr>
              <a:lnSpc>
                <a:spcPct val="150000"/>
              </a:lnSpc>
              <a:tabLst>
                <a:tab pos="457200" algn="l"/>
              </a:tabLst>
              <a:defRPr/>
            </a:pPr>
            <a:r>
              <a:rPr lang="en-US" altLang="en-US" sz="1800" dirty="0" smtClean="0">
                <a:ea typeface="Times New Roman" panose="02020603050405020304" pitchFamily="18" charset="0"/>
                <a:cs typeface="Arial" panose="020B0604020202020204" pitchFamily="34" charset="0"/>
              </a:rPr>
              <a:t>Was the person </a:t>
            </a:r>
            <a:r>
              <a:rPr lang="en-US" altLang="en-US" sz="1800" dirty="0">
                <a:ea typeface="Times New Roman" panose="02020603050405020304" pitchFamily="18" charset="0"/>
                <a:cs typeface="Arial" panose="020B0604020202020204" pitchFamily="34" charset="0"/>
              </a:rPr>
              <a:t>given an opportunity to respond to the </a:t>
            </a:r>
            <a:r>
              <a:rPr lang="en-US" altLang="en-US" sz="1800" dirty="0" smtClean="0">
                <a:ea typeface="Times New Roman" panose="02020603050405020304" pitchFamily="18" charset="0"/>
                <a:cs typeface="Arial" panose="020B0604020202020204" pitchFamily="34" charset="0"/>
              </a:rPr>
              <a:t>reason?</a:t>
            </a:r>
          </a:p>
          <a:p>
            <a:pPr>
              <a:lnSpc>
                <a:spcPct val="150000"/>
              </a:lnSpc>
              <a:tabLst>
                <a:tab pos="457200" algn="l"/>
              </a:tabLst>
              <a:defRPr/>
            </a:pPr>
            <a:r>
              <a:rPr lang="en-US" altLang="en-US" sz="1800" dirty="0" smtClean="0">
                <a:ea typeface="Times New Roman" panose="02020603050405020304" pitchFamily="18" charset="0"/>
                <a:cs typeface="Arial" panose="020B0604020202020204" pitchFamily="34" charset="0"/>
              </a:rPr>
              <a:t>Any </a:t>
            </a:r>
            <a:r>
              <a:rPr lang="en-US" altLang="en-US" sz="1800" dirty="0">
                <a:ea typeface="Times New Roman" panose="02020603050405020304" pitchFamily="18" charset="0"/>
                <a:cs typeface="Arial" panose="020B0604020202020204" pitchFamily="34" charset="0"/>
              </a:rPr>
              <a:t>unreasonable refusal by </a:t>
            </a:r>
            <a:r>
              <a:rPr lang="en-US" altLang="en-US" sz="1800" dirty="0" smtClean="0">
                <a:ea typeface="Times New Roman" panose="02020603050405020304" pitchFamily="18" charset="0"/>
                <a:cs typeface="Arial" panose="020B0604020202020204" pitchFamily="34" charset="0"/>
              </a:rPr>
              <a:t>the </a:t>
            </a:r>
            <a:r>
              <a:rPr lang="en-US" altLang="en-US" sz="1800" dirty="0">
                <a:ea typeface="Times New Roman" panose="02020603050405020304" pitchFamily="18" charset="0"/>
                <a:cs typeface="Arial" panose="020B0604020202020204" pitchFamily="34" charset="0"/>
              </a:rPr>
              <a:t>employer to allow </a:t>
            </a:r>
            <a:r>
              <a:rPr lang="en-US" altLang="en-US" sz="1800" dirty="0" smtClean="0">
                <a:ea typeface="Times New Roman" panose="02020603050405020304" pitchFamily="18" charset="0"/>
                <a:cs typeface="Arial" panose="020B0604020202020204" pitchFamily="34" charset="0"/>
              </a:rPr>
              <a:t>the person </a:t>
            </a:r>
            <a:r>
              <a:rPr lang="en-US" altLang="en-US" sz="1800" dirty="0">
                <a:ea typeface="Times New Roman" panose="02020603050405020304" pitchFamily="18" charset="0"/>
                <a:cs typeface="Arial" panose="020B0604020202020204" pitchFamily="34" charset="0"/>
              </a:rPr>
              <a:t>to have a support person present in discussions relating to </a:t>
            </a:r>
            <a:r>
              <a:rPr lang="en-US" altLang="en-US" sz="1800" dirty="0" smtClean="0">
                <a:ea typeface="Times New Roman" panose="02020603050405020304" pitchFamily="18" charset="0"/>
                <a:cs typeface="Arial" panose="020B0604020202020204" pitchFamily="34" charset="0"/>
              </a:rPr>
              <a:t>dismissal.</a:t>
            </a:r>
            <a:endParaRPr lang="en-AU" altLang="en-US" sz="1800" dirty="0">
              <a:ea typeface="Times New Roman" panose="02020603050405020304" pitchFamily="18" charset="0"/>
              <a:cs typeface="Arial" panose="020B0604020202020204" pitchFamily="34" charset="0"/>
            </a:endParaRPr>
          </a:p>
          <a:p>
            <a:pPr>
              <a:lnSpc>
                <a:spcPct val="150000"/>
              </a:lnSpc>
              <a:tabLst>
                <a:tab pos="457200" algn="l"/>
              </a:tabLst>
              <a:defRPr/>
            </a:pPr>
            <a:r>
              <a:rPr lang="en-US" altLang="en-US" sz="1800" dirty="0" smtClean="0">
                <a:ea typeface="Times New Roman" panose="02020603050405020304" pitchFamily="18" charset="0"/>
                <a:cs typeface="Arial" panose="020B0604020202020204" pitchFamily="34" charset="0"/>
              </a:rPr>
              <a:t>Was the person </a:t>
            </a:r>
            <a:r>
              <a:rPr lang="en-US" altLang="en-US" sz="1800" dirty="0">
                <a:ea typeface="Times New Roman" panose="02020603050405020304" pitchFamily="18" charset="0"/>
                <a:cs typeface="Arial" panose="020B0604020202020204" pitchFamily="34" charset="0"/>
              </a:rPr>
              <a:t>given warnings prior to dismissal (if about unsatisfactory </a:t>
            </a:r>
            <a:r>
              <a:rPr lang="en-US" altLang="en-US" sz="1800" dirty="0" smtClean="0">
                <a:ea typeface="Times New Roman" panose="02020603050405020304" pitchFamily="18" charset="0"/>
                <a:cs typeface="Arial" panose="020B0604020202020204" pitchFamily="34" charset="0"/>
              </a:rPr>
              <a:t>performance)?</a:t>
            </a:r>
            <a:endParaRPr lang="en-AU" altLang="en-US" sz="1800" dirty="0">
              <a:ea typeface="Times New Roman" panose="02020603050405020304" pitchFamily="18" charset="0"/>
              <a:cs typeface="Arial" panose="020B0604020202020204" pitchFamily="34" charset="0"/>
            </a:endParaRPr>
          </a:p>
          <a:p>
            <a:pPr>
              <a:lnSpc>
                <a:spcPct val="150000"/>
              </a:lnSpc>
              <a:tabLst>
                <a:tab pos="457200" algn="l"/>
              </a:tabLst>
              <a:defRPr/>
            </a:pPr>
            <a:r>
              <a:rPr lang="en-US" altLang="en-US" sz="1800" dirty="0" smtClean="0">
                <a:ea typeface="Times New Roman" panose="02020603050405020304" pitchFamily="18" charset="0"/>
                <a:cs typeface="Arial" panose="020B0604020202020204" pitchFamily="34" charset="0"/>
              </a:rPr>
              <a:t>How the size of the employer impacted its dismissal procedures.</a:t>
            </a:r>
            <a:endParaRPr lang="en-US" altLang="en-US" sz="1800" dirty="0">
              <a:ea typeface="Times New Roman" panose="02020603050405020304" pitchFamily="18" charset="0"/>
              <a:cs typeface="Arial" panose="020B0604020202020204" pitchFamily="34" charset="0"/>
            </a:endParaRPr>
          </a:p>
          <a:p>
            <a:pPr>
              <a:lnSpc>
                <a:spcPct val="150000"/>
              </a:lnSpc>
              <a:tabLst>
                <a:tab pos="457200" algn="l"/>
              </a:tabLst>
              <a:defRPr/>
            </a:pPr>
            <a:r>
              <a:rPr lang="en-US" altLang="en-US" sz="1800" dirty="0" smtClean="0">
                <a:ea typeface="Times New Roman" panose="02020603050405020304" pitchFamily="18" charset="0"/>
                <a:cs typeface="Arial" panose="020B0604020202020204" pitchFamily="34" charset="0"/>
              </a:rPr>
              <a:t>If the </a:t>
            </a:r>
            <a:r>
              <a:rPr lang="en-US" altLang="en-US" sz="1800" dirty="0">
                <a:ea typeface="Times New Roman" panose="02020603050405020304" pitchFamily="18" charset="0"/>
                <a:cs typeface="Arial" panose="020B0604020202020204" pitchFamily="34" charset="0"/>
              </a:rPr>
              <a:t>employer’s business has a dedicated Human Resources specialist (and what is the ‘impact’ if they did or didn’t</a:t>
            </a:r>
            <a:r>
              <a:rPr lang="en-US" altLang="en-US" sz="1800" dirty="0" smtClean="0">
                <a:ea typeface="Times New Roman" panose="02020603050405020304" pitchFamily="18" charset="0"/>
                <a:cs typeface="Arial" panose="020B0604020202020204" pitchFamily="34" charset="0"/>
              </a:rPr>
              <a:t>).</a:t>
            </a:r>
            <a:endParaRPr lang="en-AU" altLang="en-US" sz="1800" dirty="0">
              <a:ea typeface="Times New Roman" panose="02020603050405020304" pitchFamily="18" charset="0"/>
              <a:cs typeface="Arial" panose="020B0604020202020204" pitchFamily="34" charset="0"/>
            </a:endParaRPr>
          </a:p>
          <a:p>
            <a:pPr>
              <a:lnSpc>
                <a:spcPct val="150000"/>
              </a:lnSpc>
              <a:tabLst>
                <a:tab pos="457200" algn="l"/>
              </a:tabLst>
              <a:defRPr/>
            </a:pPr>
            <a:r>
              <a:rPr lang="en-AU" altLang="en-US" sz="1800" dirty="0" smtClean="0">
                <a:ea typeface="Times New Roman" panose="02020603050405020304" pitchFamily="18" charset="0"/>
                <a:cs typeface="Arial" panose="020B0604020202020204" pitchFamily="34" charset="0"/>
              </a:rPr>
              <a:t>Any </a:t>
            </a:r>
            <a:r>
              <a:rPr lang="en-AU" altLang="en-US" sz="1800" dirty="0">
                <a:ea typeface="Times New Roman" panose="02020603050405020304" pitchFamily="18" charset="0"/>
                <a:cs typeface="Arial" panose="020B0604020202020204" pitchFamily="34" charset="0"/>
              </a:rPr>
              <a:t>other matters FWC considers relevant. </a:t>
            </a:r>
            <a:endParaRPr lang="en-AU" altLang="en-US" sz="1800" dirty="0">
              <a:cs typeface="Arial" panose="020B0604020202020204" pitchFamily="34" charset="0"/>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25</a:t>
            </a:fld>
            <a:endParaRPr lang="en-AU"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83568"/>
          </a:xfrm>
        </p:spPr>
        <p:txBody>
          <a:bodyPr/>
          <a:lstStyle/>
          <a:p>
            <a:r>
              <a:rPr lang="en-US" sz="3200" dirty="0" smtClean="0"/>
              <a:t>Meaning of Harsh, Unjust or Unreasonable</a:t>
            </a:r>
            <a:endParaRPr lang="en-AU" sz="3200" dirty="0"/>
          </a:p>
        </p:txBody>
      </p:sp>
      <p:sp>
        <p:nvSpPr>
          <p:cNvPr id="3" name="Content Placeholder 2"/>
          <p:cNvSpPr>
            <a:spLocks noGrp="1"/>
          </p:cNvSpPr>
          <p:nvPr>
            <p:ph idx="1"/>
          </p:nvPr>
        </p:nvSpPr>
        <p:spPr>
          <a:xfrm>
            <a:off x="457200" y="1484784"/>
            <a:ext cx="8229600" cy="4752528"/>
          </a:xfrm>
        </p:spPr>
        <p:txBody>
          <a:bodyPr/>
          <a:lstStyle/>
          <a:p>
            <a:r>
              <a:rPr lang="en-AU" sz="2200" dirty="0" smtClean="0"/>
              <a:t>‘Harsh</a:t>
            </a:r>
            <a:r>
              <a:rPr lang="en-AU" sz="2200" dirty="0"/>
              <a:t>’ — because of its consequences for the personal and economic situation of the employee or because it is disproportionate to the gravity of the alleged offence; </a:t>
            </a:r>
            <a:endParaRPr lang="en-AU" sz="2200" dirty="0">
              <a:solidFill>
                <a:srgbClr val="FF0000"/>
              </a:solidFill>
            </a:endParaRPr>
          </a:p>
          <a:p>
            <a:r>
              <a:rPr lang="en-AU" sz="2200" dirty="0" smtClean="0"/>
              <a:t>‘Unjust</a:t>
            </a:r>
            <a:r>
              <a:rPr lang="en-AU" sz="2200" dirty="0"/>
              <a:t>’ — because the employee was not guilty of the alleged offence on which the employer acted; </a:t>
            </a:r>
            <a:endParaRPr lang="en-AU" sz="2200" dirty="0">
              <a:solidFill>
                <a:srgbClr val="FF0000"/>
              </a:solidFill>
            </a:endParaRPr>
          </a:p>
          <a:p>
            <a:r>
              <a:rPr lang="en-AU" sz="2200" dirty="0" smtClean="0"/>
              <a:t>‘Unreasonable</a:t>
            </a:r>
            <a:r>
              <a:rPr lang="en-AU" sz="2200" dirty="0"/>
              <a:t>’ — because it was decided on inferences that would not reasonably have been drawn from the material before the </a:t>
            </a:r>
            <a:r>
              <a:rPr lang="en-AU" sz="2200" dirty="0" smtClean="0"/>
              <a:t>employer or that termination was a disproportionate response in the circumstances. </a:t>
            </a:r>
            <a:endParaRPr lang="en-AU" sz="2200" dirty="0"/>
          </a:p>
          <a:p>
            <a:r>
              <a:rPr lang="en-AU" sz="2200" dirty="0"/>
              <a:t>It may be that the termination is harsh but not unjust or unreasonable; unjust but not harsh or unreasonable; or unreasonable but not harsh or unjust. In many cases the concepts will overlap. </a:t>
            </a:r>
          </a:p>
          <a:p>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26</a:t>
            </a:fld>
            <a:endParaRPr lang="en-AU" altLang="en-US"/>
          </a:p>
        </p:txBody>
      </p:sp>
    </p:spTree>
    <p:extLst>
      <p:ext uri="{BB962C8B-B14F-4D97-AF65-F5344CB8AC3E}">
        <p14:creationId xmlns:p14="http://schemas.microsoft.com/office/powerpoint/2010/main" val="30577003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extLst>
          </p:cNvPr>
          <p:cNvSpPr>
            <a:spLocks noGrp="1"/>
          </p:cNvSpPr>
          <p:nvPr>
            <p:ph idx="1"/>
          </p:nvPr>
        </p:nvSpPr>
        <p:spPr>
          <a:xfrm>
            <a:off x="467544" y="764704"/>
            <a:ext cx="8229600" cy="5616624"/>
          </a:xfrm>
        </p:spPr>
        <p:txBody>
          <a:bodyPr/>
          <a:lstStyle/>
          <a:p>
            <a:pPr marL="0" indent="0">
              <a:buFont typeface="Wingdings" panose="05000000000000000000" pitchFamily="2" charset="2"/>
              <a:buNone/>
              <a:defRPr/>
            </a:pPr>
            <a:r>
              <a:rPr lang="en-US" altLang="en-US" sz="2400" b="1" dirty="0" smtClean="0"/>
              <a:t>Limitations: The </a:t>
            </a:r>
            <a:r>
              <a:rPr lang="en-US" altLang="en-US" sz="2400" b="1" dirty="0"/>
              <a:t>Small Business F</a:t>
            </a:r>
            <a:r>
              <a:rPr lang="en-US" altLang="en-US" sz="2400" b="1" dirty="0" smtClean="0"/>
              <a:t>air </a:t>
            </a:r>
            <a:r>
              <a:rPr lang="en-US" altLang="en-US" sz="2400" b="1" dirty="0"/>
              <a:t>Dismissal Code</a:t>
            </a:r>
          </a:p>
          <a:p>
            <a:pPr marL="0" indent="0">
              <a:buNone/>
              <a:defRPr/>
            </a:pPr>
            <a:endParaRPr lang="en-US" sz="900" dirty="0" smtClean="0"/>
          </a:p>
          <a:p>
            <a:pPr>
              <a:defRPr/>
            </a:pPr>
            <a:r>
              <a:rPr lang="en-US" sz="2000" dirty="0" smtClean="0"/>
              <a:t>The Code provides a </a:t>
            </a:r>
            <a:r>
              <a:rPr lang="en-US" sz="2000" dirty="0" err="1" smtClean="0"/>
              <a:t>defence</a:t>
            </a:r>
            <a:r>
              <a:rPr lang="en-US" sz="2000" dirty="0" smtClean="0"/>
              <a:t> for </a:t>
            </a:r>
            <a:r>
              <a:rPr lang="en-US" sz="2000" i="1" dirty="0" smtClean="0"/>
              <a:t>small business </a:t>
            </a:r>
            <a:r>
              <a:rPr lang="en-US" sz="2000" i="1" dirty="0"/>
              <a:t>employers </a:t>
            </a:r>
            <a:r>
              <a:rPr lang="en-US" sz="2000" dirty="0" smtClean="0"/>
              <a:t>against </a:t>
            </a:r>
            <a:r>
              <a:rPr lang="en-US" sz="2000" dirty="0"/>
              <a:t>unfair </a:t>
            </a:r>
            <a:r>
              <a:rPr lang="en-US" sz="2000" dirty="0" smtClean="0"/>
              <a:t>dismissal claims if a dismissal is compliant with the Code. (s. 388).</a:t>
            </a:r>
          </a:p>
          <a:p>
            <a:pPr>
              <a:defRPr/>
            </a:pPr>
            <a:r>
              <a:rPr lang="en-US" sz="2000" dirty="0" smtClean="0"/>
              <a:t>To be considered a small business the employer must have 14 or less employees.</a:t>
            </a:r>
          </a:p>
          <a:p>
            <a:pPr>
              <a:defRPr/>
            </a:pPr>
            <a:r>
              <a:rPr lang="en-AU" sz="2000" dirty="0" smtClean="0"/>
              <a:t>The Code essentially provides a </a:t>
            </a:r>
            <a:r>
              <a:rPr lang="en-AU" sz="2000" dirty="0"/>
              <a:t>fair </a:t>
            </a:r>
            <a:r>
              <a:rPr lang="en-AU" sz="2000" dirty="0" smtClean="0"/>
              <a:t>dismissal checklist which includes-:</a:t>
            </a:r>
          </a:p>
          <a:p>
            <a:pPr lvl="1">
              <a:defRPr/>
            </a:pPr>
            <a:r>
              <a:rPr lang="en-AU" sz="2000" dirty="0"/>
              <a:t>It is fair for an employer to dismiss an employee without notice or warning when the employer </a:t>
            </a:r>
            <a:r>
              <a:rPr lang="en-AU" sz="2000" dirty="0" smtClean="0"/>
              <a:t>believes </a:t>
            </a:r>
            <a:r>
              <a:rPr lang="en-AU" sz="2000" dirty="0"/>
              <a:t>on reasonable grounds that the employee’s conduct is sufficiently serious to justify </a:t>
            </a:r>
            <a:r>
              <a:rPr lang="en-AU" sz="2000" dirty="0" smtClean="0"/>
              <a:t>immediate dismissal, e.g. theft; and</a:t>
            </a:r>
          </a:p>
          <a:p>
            <a:pPr lvl="1">
              <a:defRPr/>
            </a:pPr>
            <a:r>
              <a:rPr lang="en-AU" sz="2000" dirty="0"/>
              <a:t>In other cases, </a:t>
            </a:r>
            <a:r>
              <a:rPr lang="en-AU" sz="2000" dirty="0" smtClean="0"/>
              <a:t>warnings, procedural fairness and a valid reason as to the employees capacity or conduct still apply. </a:t>
            </a:r>
          </a:p>
          <a:p>
            <a:pPr lvl="1">
              <a:defRPr/>
            </a:pPr>
            <a:r>
              <a:rPr lang="en-AU" sz="2000" dirty="0" smtClean="0"/>
              <a:t>See </a:t>
            </a:r>
            <a:r>
              <a:rPr lang="en-AU" sz="2000" i="1" dirty="0" smtClean="0"/>
              <a:t>Brewer </a:t>
            </a:r>
            <a:r>
              <a:rPr lang="en-AU" sz="2000" i="1" dirty="0"/>
              <a:t>-v- On the Spot Dry </a:t>
            </a:r>
            <a:r>
              <a:rPr lang="en-AU" sz="2000" i="1" dirty="0" smtClean="0"/>
              <a:t>Cleaners </a:t>
            </a:r>
            <a:r>
              <a:rPr lang="en-AU" sz="2000" dirty="0"/>
              <a:t>[2017] FWC 967 (2 March 2017</a:t>
            </a:r>
            <a:r>
              <a:rPr lang="en-AU" sz="2000" dirty="0" smtClean="0"/>
              <a:t>).</a:t>
            </a:r>
            <a:endParaRPr lang="en-AU" sz="20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27</a:t>
            </a:fld>
            <a:endParaRPr lang="en-AU"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43608"/>
          </a:xfrm>
        </p:spPr>
        <p:txBody>
          <a:bodyPr/>
          <a:lstStyle/>
          <a:p>
            <a:r>
              <a:rPr lang="en-AU" sz="2800" dirty="0" smtClean="0"/>
              <a:t/>
            </a:r>
            <a:br>
              <a:rPr lang="en-AU" sz="2800" dirty="0" smtClean="0"/>
            </a:br>
            <a:r>
              <a:rPr lang="en-AU" sz="2800" i="1" dirty="0" smtClean="0"/>
              <a:t>Brewer </a:t>
            </a:r>
            <a:r>
              <a:rPr lang="en-AU" sz="2800" i="1" dirty="0"/>
              <a:t>-v- On the Spot Dry </a:t>
            </a:r>
            <a:r>
              <a:rPr lang="en-AU" sz="2800" i="1" dirty="0" smtClean="0"/>
              <a:t>Cleaners </a:t>
            </a:r>
            <a:r>
              <a:rPr lang="en-AU" sz="2400" dirty="0" smtClean="0"/>
              <a:t>U2016/13473 (9 March 2017). </a:t>
            </a:r>
            <a:r>
              <a:rPr lang="en-AU" dirty="0"/>
              <a:t/>
            </a:r>
            <a:br>
              <a:rPr lang="en-AU" dirty="0"/>
            </a:br>
            <a:endParaRPr lang="en-AU" dirty="0"/>
          </a:p>
        </p:txBody>
      </p:sp>
      <p:sp>
        <p:nvSpPr>
          <p:cNvPr id="3" name="Content Placeholder 2"/>
          <p:cNvSpPr>
            <a:spLocks noGrp="1"/>
          </p:cNvSpPr>
          <p:nvPr>
            <p:ph idx="1"/>
          </p:nvPr>
        </p:nvSpPr>
        <p:spPr>
          <a:xfrm>
            <a:off x="457200" y="1628800"/>
            <a:ext cx="8229600" cy="5076800"/>
          </a:xfrm>
        </p:spPr>
        <p:txBody>
          <a:bodyPr/>
          <a:lstStyle/>
          <a:p>
            <a:r>
              <a:rPr lang="en-AU" sz="2000" dirty="0"/>
              <a:t>In the recent decision of </a:t>
            </a:r>
            <a:r>
              <a:rPr lang="en-AU" sz="2000" i="1" dirty="0"/>
              <a:t>Brewer -v- On the Spot Dry Cleaners</a:t>
            </a:r>
            <a:r>
              <a:rPr lang="en-AU" sz="2000" dirty="0"/>
              <a:t>, t</a:t>
            </a:r>
            <a:r>
              <a:rPr lang="en-AU" sz="2000" dirty="0" smtClean="0"/>
              <a:t>he </a:t>
            </a:r>
            <a:r>
              <a:rPr lang="en-AU" sz="2000" dirty="0"/>
              <a:t>Fair Work Commission</a:t>
            </a:r>
            <a:r>
              <a:rPr lang="en-AU" sz="2000" dirty="0">
                <a:solidFill>
                  <a:srgbClr val="FF0000"/>
                </a:solidFill>
              </a:rPr>
              <a:t> </a:t>
            </a:r>
            <a:r>
              <a:rPr lang="en-AU" sz="2000" dirty="0" smtClean="0"/>
              <a:t>reminded </a:t>
            </a:r>
            <a:r>
              <a:rPr lang="en-AU" sz="2000" dirty="0"/>
              <a:t>employers that they must get the termination process right, even when using the Small Business Code, or else like </a:t>
            </a:r>
            <a:r>
              <a:rPr lang="en-AU" sz="2000" dirty="0" smtClean="0"/>
              <a:t>On </a:t>
            </a:r>
            <a:r>
              <a:rPr lang="en-AU" sz="2000" dirty="0"/>
              <a:t>the Spot, they make get taken to the cleaners, and have to pay compensation.</a:t>
            </a:r>
          </a:p>
          <a:p>
            <a:r>
              <a:rPr lang="en-AU" sz="2000" dirty="0"/>
              <a:t>In this case, the Employer terminated an employee after the employee was found to have taken sick leave in excess of the sick leave available to her under the National Employment Standards.</a:t>
            </a:r>
          </a:p>
          <a:p>
            <a:r>
              <a:rPr lang="en-AU" sz="2000" dirty="0" smtClean="0"/>
              <a:t>While it </a:t>
            </a:r>
            <a:r>
              <a:rPr lang="en-AU" sz="2000" dirty="0"/>
              <a:t>sounds reasonable to terminate an employee for taking too much leave, the Fair Work Commission found that the </a:t>
            </a:r>
            <a:r>
              <a:rPr lang="en-AU" sz="2000" dirty="0" smtClean="0"/>
              <a:t>employer </a:t>
            </a:r>
            <a:r>
              <a:rPr lang="en-AU" sz="2000" dirty="0"/>
              <a:t>acted harshly because they </a:t>
            </a:r>
            <a:r>
              <a:rPr lang="en-AU" sz="2000" dirty="0" smtClean="0"/>
              <a:t>failed </a:t>
            </a:r>
            <a:r>
              <a:rPr lang="en-AU" sz="2000" dirty="0"/>
              <a:t>to communicate an adequate reason for termination of employment to the employee at the time she was dismissed.</a:t>
            </a:r>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28</a:t>
            </a:fld>
            <a:endParaRPr lang="en-AU" altLang="en-US"/>
          </a:p>
        </p:txBody>
      </p:sp>
    </p:spTree>
    <p:extLst>
      <p:ext uri="{BB962C8B-B14F-4D97-AF65-F5344CB8AC3E}">
        <p14:creationId xmlns:p14="http://schemas.microsoft.com/office/powerpoint/2010/main" val="35814620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55576"/>
          </a:xfrm>
        </p:spPr>
        <p:txBody>
          <a:bodyPr/>
          <a:lstStyle/>
          <a:p>
            <a:r>
              <a:rPr lang="en-US" sz="2800" b="1" dirty="0" smtClean="0"/>
              <a:t>Limitations: Genuine Redundancy (s. 389)</a:t>
            </a:r>
            <a:endParaRPr lang="en-AU" sz="2800" b="1" dirty="0"/>
          </a:p>
        </p:txBody>
      </p:sp>
      <p:sp>
        <p:nvSpPr>
          <p:cNvPr id="3" name="Content Placeholder 2"/>
          <p:cNvSpPr>
            <a:spLocks noGrp="1"/>
          </p:cNvSpPr>
          <p:nvPr>
            <p:ph idx="1"/>
          </p:nvPr>
        </p:nvSpPr>
        <p:spPr>
          <a:xfrm>
            <a:off x="457200" y="1556792"/>
            <a:ext cx="8229600" cy="5112568"/>
          </a:xfrm>
        </p:spPr>
        <p:txBody>
          <a:bodyPr/>
          <a:lstStyle/>
          <a:p>
            <a:r>
              <a:rPr lang="en-AU" sz="2000" dirty="0" smtClean="0"/>
              <a:t>(</a:t>
            </a:r>
            <a:r>
              <a:rPr lang="en-AU" sz="2000" dirty="0"/>
              <a:t>1)  A person's dismissal was a case of </a:t>
            </a:r>
            <a:r>
              <a:rPr lang="en-AU" sz="2000" b="1" i="1" dirty="0"/>
              <a:t>genuine redundancy </a:t>
            </a:r>
            <a:r>
              <a:rPr lang="en-AU" sz="2000" dirty="0"/>
              <a:t>if: </a:t>
            </a:r>
          </a:p>
          <a:p>
            <a:pPr lvl="1"/>
            <a:r>
              <a:rPr lang="en-AU" sz="2000" dirty="0" smtClean="0"/>
              <a:t>(</a:t>
            </a:r>
            <a:r>
              <a:rPr lang="en-AU" sz="2000" dirty="0"/>
              <a:t>a)  the person's employer no longer required the person's job to be performed by anyone because of changes in the operational requirements of the employer's enterprise; and </a:t>
            </a:r>
          </a:p>
          <a:p>
            <a:pPr lvl="1"/>
            <a:r>
              <a:rPr lang="en-AU" sz="2000" dirty="0" smtClean="0"/>
              <a:t>(</a:t>
            </a:r>
            <a:r>
              <a:rPr lang="en-AU" sz="2000" dirty="0"/>
              <a:t>b)  the employer has complied with any obligation in a modern award or enterprise agreement that applied to the employment to consult about the redundancy. </a:t>
            </a:r>
          </a:p>
          <a:p>
            <a:r>
              <a:rPr lang="en-AU" sz="2000" dirty="0" smtClean="0"/>
              <a:t>(</a:t>
            </a:r>
            <a:r>
              <a:rPr lang="en-AU" sz="2000" dirty="0"/>
              <a:t>2)  A person's dismissal was not a case of </a:t>
            </a:r>
            <a:r>
              <a:rPr lang="en-AU" sz="2000" b="1" i="1" dirty="0"/>
              <a:t>genuine redundancy </a:t>
            </a:r>
            <a:r>
              <a:rPr lang="en-AU" sz="2000" dirty="0"/>
              <a:t>if it would have been reasonable in all the circumstances for the person to be redeployed within: </a:t>
            </a:r>
          </a:p>
          <a:p>
            <a:pPr lvl="1"/>
            <a:r>
              <a:rPr lang="en-AU" sz="2000" dirty="0" smtClean="0"/>
              <a:t>(</a:t>
            </a:r>
            <a:r>
              <a:rPr lang="en-AU" sz="2000" dirty="0"/>
              <a:t>a)  the employer's enterprise; or </a:t>
            </a:r>
          </a:p>
          <a:p>
            <a:pPr lvl="1"/>
            <a:r>
              <a:rPr lang="en-AU" sz="2000" dirty="0" smtClean="0"/>
              <a:t>(</a:t>
            </a:r>
            <a:r>
              <a:rPr lang="en-AU" sz="2000" dirty="0"/>
              <a:t>b)  the enterprise of an associated entity of the employer</a:t>
            </a:r>
            <a:r>
              <a:rPr lang="en-AU" sz="1600" dirty="0"/>
              <a:t>. </a:t>
            </a:r>
            <a:endParaRPr lang="en-AU" sz="1600" dirty="0" smtClean="0"/>
          </a:p>
          <a:p>
            <a:pPr marL="457200" lvl="1" indent="0">
              <a:buNone/>
            </a:pPr>
            <a:endParaRPr lang="en-US" sz="1600" dirty="0" smtClean="0"/>
          </a:p>
          <a:p>
            <a:pPr lvl="1"/>
            <a:r>
              <a:rPr lang="en-US" sz="1600" dirty="0" smtClean="0"/>
              <a:t>Note: A genuine redundancy is a complete </a:t>
            </a:r>
            <a:r>
              <a:rPr lang="en-US" sz="1600" dirty="0" err="1" smtClean="0"/>
              <a:t>defence</a:t>
            </a:r>
            <a:r>
              <a:rPr lang="en-US" sz="1600" dirty="0" smtClean="0"/>
              <a:t> to an unfair dismissal claim.</a:t>
            </a:r>
          </a:p>
          <a:p>
            <a:pPr marL="457200" lvl="1" indent="0">
              <a:buNone/>
            </a:pPr>
            <a:r>
              <a:rPr lang="en-US" sz="1600" dirty="0" smtClean="0"/>
              <a:t> </a:t>
            </a:r>
            <a:endParaRPr lang="en-AU" sz="1600" dirty="0"/>
          </a:p>
          <a:p>
            <a:endParaRPr lang="en-US" sz="2400" dirty="0" smtClean="0">
              <a:solidFill>
                <a:srgbClr val="FF0000"/>
              </a:solidFill>
            </a:endParaRPr>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29</a:t>
            </a:fld>
            <a:endParaRPr lang="en-AU" altLang="en-US"/>
          </a:p>
        </p:txBody>
      </p:sp>
    </p:spTree>
    <p:extLst>
      <p:ext uri="{BB962C8B-B14F-4D97-AF65-F5344CB8AC3E}">
        <p14:creationId xmlns:p14="http://schemas.microsoft.com/office/powerpoint/2010/main" val="3859582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a:xfrm>
            <a:off x="457200" y="1557338"/>
            <a:ext cx="8229600" cy="4463950"/>
          </a:xfrm>
        </p:spPr>
        <p:txBody>
          <a:bodyPr/>
          <a:lstStyle/>
          <a:p>
            <a:pPr marL="57150" indent="0">
              <a:buFont typeface="Wingdings" panose="05000000000000000000" pitchFamily="2" charset="2"/>
              <a:buNone/>
              <a:defRPr/>
            </a:pPr>
            <a:r>
              <a:rPr lang="en-AU" sz="2100" dirty="0" err="1" smtClean="0"/>
              <a:t>JobWatch’s</a:t>
            </a:r>
            <a:r>
              <a:rPr lang="en-AU" sz="2100" dirty="0" smtClean="0"/>
              <a:t> telephone information service (TIS) provides tailored legal information</a:t>
            </a:r>
            <a:r>
              <a:rPr lang="en-AU" sz="2100" dirty="0"/>
              <a:t> </a:t>
            </a:r>
            <a:r>
              <a:rPr lang="en-AU" sz="2100" dirty="0" smtClean="0"/>
              <a:t>and practical </a:t>
            </a:r>
            <a:r>
              <a:rPr lang="en-AU" sz="2100" dirty="0"/>
              <a:t>assistance to callers </a:t>
            </a:r>
            <a:r>
              <a:rPr lang="en-AU" sz="2100" dirty="0" smtClean="0"/>
              <a:t>in relation to all work related issues, including in </a:t>
            </a:r>
            <a:r>
              <a:rPr lang="en-AU" sz="2100" dirty="0"/>
              <a:t>the following </a:t>
            </a:r>
            <a:r>
              <a:rPr lang="en-AU" sz="2100" dirty="0" smtClean="0"/>
              <a:t>areas:</a:t>
            </a:r>
            <a:endParaRPr lang="en-AU" sz="2100" dirty="0"/>
          </a:p>
          <a:p>
            <a:pPr marL="342900" lvl="1" indent="11113" eaLnBrk="1" hangingPunct="1">
              <a:lnSpc>
                <a:spcPct val="90000"/>
              </a:lnSpc>
              <a:buClr>
                <a:schemeClr val="bg2"/>
              </a:buClr>
              <a:buSzPct val="75000"/>
              <a:buFont typeface="Wingdings" panose="05000000000000000000" pitchFamily="2" charset="2"/>
              <a:buChar char="n"/>
              <a:defRPr/>
            </a:pPr>
            <a:r>
              <a:rPr lang="en-AU" sz="2100" dirty="0" smtClean="0"/>
              <a:t> Unfair Dismissal </a:t>
            </a:r>
            <a:r>
              <a:rPr lang="en-AU" sz="2100" dirty="0"/>
              <a:t>and General </a:t>
            </a:r>
            <a:r>
              <a:rPr lang="en-AU" sz="2100" dirty="0" smtClean="0"/>
              <a:t>Protections</a:t>
            </a:r>
          </a:p>
          <a:p>
            <a:pPr marL="342900" lvl="1" indent="11113" eaLnBrk="1" hangingPunct="1">
              <a:lnSpc>
                <a:spcPct val="90000"/>
              </a:lnSpc>
              <a:buClr>
                <a:schemeClr val="bg2"/>
              </a:buClr>
              <a:buSzPct val="75000"/>
              <a:buFont typeface="Wingdings" panose="05000000000000000000" pitchFamily="2" charset="2"/>
              <a:buChar char="n"/>
              <a:defRPr/>
            </a:pPr>
            <a:r>
              <a:rPr lang="en-AU" sz="2100" dirty="0"/>
              <a:t> </a:t>
            </a:r>
            <a:r>
              <a:rPr lang="en-AU" sz="2100" dirty="0" smtClean="0"/>
              <a:t>Redundancy</a:t>
            </a:r>
            <a:endParaRPr lang="en-AU" sz="2100" dirty="0"/>
          </a:p>
          <a:p>
            <a:pPr marL="536575" lvl="1" indent="-182563" eaLnBrk="1" hangingPunct="1">
              <a:lnSpc>
                <a:spcPct val="90000"/>
              </a:lnSpc>
              <a:buClr>
                <a:schemeClr val="bg2"/>
              </a:buClr>
              <a:buSzPct val="75000"/>
              <a:buFont typeface="Wingdings" panose="05000000000000000000" pitchFamily="2" charset="2"/>
              <a:buChar char="n"/>
              <a:defRPr/>
            </a:pPr>
            <a:r>
              <a:rPr lang="en-AU" sz="2100" dirty="0"/>
              <a:t>Unpaid </a:t>
            </a:r>
            <a:r>
              <a:rPr lang="en-AU" sz="2100" dirty="0" smtClean="0"/>
              <a:t>Wages</a:t>
            </a:r>
            <a:r>
              <a:rPr lang="en-AU" sz="2100" dirty="0"/>
              <a:t>, </a:t>
            </a:r>
            <a:r>
              <a:rPr lang="en-AU" sz="2100" dirty="0" smtClean="0"/>
              <a:t>Superannuation </a:t>
            </a:r>
            <a:r>
              <a:rPr lang="en-AU" sz="2100" dirty="0"/>
              <a:t>and </a:t>
            </a:r>
            <a:r>
              <a:rPr lang="en-AU" sz="2100" dirty="0" smtClean="0"/>
              <a:t>other entitlements</a:t>
            </a:r>
            <a:endParaRPr lang="en-AU" sz="2100" dirty="0"/>
          </a:p>
          <a:p>
            <a:pPr marL="342900" lvl="1" indent="11113" eaLnBrk="1" hangingPunct="1">
              <a:lnSpc>
                <a:spcPct val="90000"/>
              </a:lnSpc>
              <a:buClr>
                <a:schemeClr val="bg2"/>
              </a:buClr>
              <a:buSzPct val="75000"/>
              <a:buFont typeface="Wingdings" panose="05000000000000000000" pitchFamily="2" charset="2"/>
              <a:buChar char="n"/>
              <a:defRPr/>
            </a:pPr>
            <a:r>
              <a:rPr lang="en-AU" sz="2100" dirty="0" smtClean="0"/>
              <a:t> Workplace Bullying </a:t>
            </a:r>
            <a:endParaRPr lang="en-AU" sz="2100" dirty="0"/>
          </a:p>
          <a:p>
            <a:pPr marL="342900" lvl="1" indent="11113" eaLnBrk="1" hangingPunct="1">
              <a:lnSpc>
                <a:spcPct val="90000"/>
              </a:lnSpc>
              <a:buClr>
                <a:schemeClr val="bg2"/>
              </a:buClr>
              <a:buSzPct val="75000"/>
              <a:buFont typeface="Wingdings" panose="05000000000000000000" pitchFamily="2" charset="2"/>
              <a:buChar char="n"/>
              <a:defRPr/>
            </a:pPr>
            <a:r>
              <a:rPr lang="en-AU" sz="2100" dirty="0" smtClean="0"/>
              <a:t> Sexual Harassment</a:t>
            </a:r>
            <a:endParaRPr lang="en-AU" sz="2100" dirty="0"/>
          </a:p>
          <a:p>
            <a:pPr marL="342900" lvl="1" indent="11113" eaLnBrk="1" hangingPunct="1">
              <a:lnSpc>
                <a:spcPct val="90000"/>
              </a:lnSpc>
              <a:buClr>
                <a:schemeClr val="bg2"/>
              </a:buClr>
              <a:buSzPct val="75000"/>
              <a:buFont typeface="Wingdings" panose="05000000000000000000" pitchFamily="2" charset="2"/>
              <a:buChar char="n"/>
              <a:defRPr/>
            </a:pPr>
            <a:r>
              <a:rPr lang="en-AU" sz="2100" dirty="0"/>
              <a:t> </a:t>
            </a:r>
            <a:r>
              <a:rPr lang="en-AU" sz="2100" dirty="0" smtClean="0"/>
              <a:t>Parental Leave</a:t>
            </a:r>
            <a:endParaRPr lang="en-AU" sz="2100" dirty="0"/>
          </a:p>
          <a:p>
            <a:pPr marL="342900" lvl="1" indent="11113" eaLnBrk="1" hangingPunct="1">
              <a:lnSpc>
                <a:spcPct val="90000"/>
              </a:lnSpc>
              <a:buClr>
                <a:schemeClr val="bg2"/>
              </a:buClr>
              <a:buSzPct val="75000"/>
              <a:buFont typeface="Wingdings" panose="05000000000000000000" pitchFamily="2" charset="2"/>
              <a:buChar char="n"/>
              <a:defRPr/>
            </a:pPr>
            <a:r>
              <a:rPr lang="en-AU" sz="2100" dirty="0" smtClean="0"/>
              <a:t> Discrimination </a:t>
            </a:r>
            <a:r>
              <a:rPr lang="en-AU" sz="2100" dirty="0"/>
              <a:t>in the </a:t>
            </a:r>
            <a:r>
              <a:rPr lang="en-AU" sz="2100" dirty="0" smtClean="0"/>
              <a:t>Workplace</a:t>
            </a:r>
            <a:endParaRPr lang="en-AU" sz="2100" dirty="0"/>
          </a:p>
          <a:p>
            <a:pPr marL="536575" lvl="1" indent="-182563" eaLnBrk="1" hangingPunct="1">
              <a:lnSpc>
                <a:spcPct val="90000"/>
              </a:lnSpc>
              <a:buClr>
                <a:schemeClr val="bg2"/>
              </a:buClr>
              <a:buSzPct val="75000"/>
              <a:buFont typeface="Wingdings" panose="05000000000000000000" pitchFamily="2" charset="2"/>
              <a:buChar char="n"/>
              <a:defRPr/>
            </a:pPr>
            <a:r>
              <a:rPr lang="en-AU" sz="2100" dirty="0"/>
              <a:t>Enterprise </a:t>
            </a:r>
            <a:r>
              <a:rPr lang="en-AU" sz="2100" dirty="0" smtClean="0"/>
              <a:t>Agreements</a:t>
            </a:r>
            <a:r>
              <a:rPr lang="en-AU" sz="2100" dirty="0"/>
              <a:t>, </a:t>
            </a:r>
            <a:r>
              <a:rPr lang="en-AU" sz="2100" dirty="0" smtClean="0"/>
              <a:t>Modern Awards </a:t>
            </a:r>
            <a:r>
              <a:rPr lang="en-AU" sz="2100" dirty="0"/>
              <a:t>and </a:t>
            </a:r>
            <a:r>
              <a:rPr lang="en-AU" sz="2100" dirty="0" smtClean="0"/>
              <a:t>Employment Contracts</a:t>
            </a:r>
            <a:endParaRPr lang="en-AU" sz="2100" b="1" dirty="0">
              <a:solidFill>
                <a:srgbClr val="008000"/>
              </a:solidFill>
            </a:endParaRPr>
          </a:p>
          <a:p>
            <a:pPr marL="457200" lvl="1" indent="0" algn="r">
              <a:buFont typeface="Wingdings" panose="05000000000000000000" pitchFamily="2" charset="2"/>
              <a:buNone/>
              <a:defRPr/>
            </a:pPr>
            <a:r>
              <a:rPr lang="en-AU" sz="2100" b="1" dirty="0">
                <a:solidFill>
                  <a:srgbClr val="008000"/>
                </a:solidFill>
              </a:rPr>
              <a:t>QLD JobWatch Telephone Line: 1800 331 617</a:t>
            </a:r>
            <a:endParaRPr lang="en-AU" sz="2100" dirty="0">
              <a:solidFill>
                <a:srgbClr val="008000"/>
              </a:solidFill>
            </a:endParaRPr>
          </a:p>
        </p:txBody>
      </p:sp>
      <p:sp>
        <p:nvSpPr>
          <p:cNvPr id="14339" name="Rectangle 2"/>
          <p:cNvSpPr txBox="1">
            <a:spLocks noChangeArrowheads="1"/>
          </p:cNvSpPr>
          <p:nvPr/>
        </p:nvSpPr>
        <p:spPr bwMode="auto">
          <a:xfrm>
            <a:off x="684213" y="692150"/>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000" b="1">
                <a:solidFill>
                  <a:srgbClr val="3366FF"/>
                </a:solidFill>
              </a:rPr>
              <a:t>JobWatch Queensland Services</a:t>
            </a:r>
            <a:endParaRPr lang="en-AU" altLang="en-US" sz="4000" b="1">
              <a:solidFill>
                <a:srgbClr val="3366FF"/>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3</a:t>
            </a:fld>
            <a:endParaRPr lang="en-AU"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23528"/>
          </a:xfrm>
        </p:spPr>
        <p:txBody>
          <a:bodyPr/>
          <a:lstStyle/>
          <a:p>
            <a:r>
              <a:rPr lang="en-AU" sz="2000" b="1" i="1" dirty="0"/>
              <a:t>Laura </a:t>
            </a:r>
            <a:r>
              <a:rPr lang="en-AU" sz="2000" b="1" i="1" dirty="0" err="1"/>
              <a:t>Wrzoskiewicz</a:t>
            </a:r>
            <a:r>
              <a:rPr lang="en-AU" sz="2000" b="1" i="1" dirty="0"/>
              <a:t> v Easy Payroll Perth Pty Ltd </a:t>
            </a:r>
            <a:r>
              <a:rPr lang="en-AU" sz="2000" b="1" dirty="0"/>
              <a:t>[2017] FWC 2469</a:t>
            </a:r>
            <a:endParaRPr lang="en-AU" sz="2000" dirty="0"/>
          </a:p>
        </p:txBody>
      </p:sp>
      <p:sp>
        <p:nvSpPr>
          <p:cNvPr id="3" name="Content Placeholder 2"/>
          <p:cNvSpPr>
            <a:spLocks noGrp="1"/>
          </p:cNvSpPr>
          <p:nvPr>
            <p:ph idx="1"/>
          </p:nvPr>
        </p:nvSpPr>
        <p:spPr>
          <a:xfrm>
            <a:off x="457200" y="1124744"/>
            <a:ext cx="8229600" cy="5580856"/>
          </a:xfrm>
        </p:spPr>
        <p:txBody>
          <a:bodyPr/>
          <a:lstStyle/>
          <a:p>
            <a:r>
              <a:rPr lang="en-AU" sz="1600" dirty="0"/>
              <a:t>In this case, a payroll officer who worked part-time in Perth was invited to discuss a change to her role in May 2016. During the meeting, she was offered a promotion to Professional Employment Outsourcing (PEO) HR Coordinator, to be confirmed in a meeting on 31 October 2016.</a:t>
            </a:r>
          </a:p>
          <a:p>
            <a:r>
              <a:rPr lang="en-AU" sz="1600" dirty="0"/>
              <a:t>However, around the same time, the business owner met with the Implementation Manager to discuss the operational requirements of the business. The conversation was fuelled by the recent loss of substantial Perth-based contracts and it was determined that they had too many individuals involved in the PEO process.</a:t>
            </a:r>
          </a:p>
          <a:p>
            <a:r>
              <a:rPr lang="en-AU" sz="1600" dirty="0"/>
              <a:t>Additionally, they determined that the payroll duties of the employee could be distributed to other employees who were not operating at full capacity. As such, the business required only one full-time HR Manager to be based in Sydney (where most of the work was required). In the meeting scheduled for 31 October, the employee was advised that her position had been made redundant</a:t>
            </a:r>
            <a:r>
              <a:rPr lang="en-AU" sz="1600" dirty="0" smtClean="0"/>
              <a:t>.</a:t>
            </a:r>
          </a:p>
          <a:p>
            <a:r>
              <a:rPr lang="en-AU" sz="1600" dirty="0"/>
              <a:t>The employer argued that they encouraged the employee to apply for the full-time position, in Sydney, at various times throughout the consultation process. According to their evidence, the employee was told that her application would be considered a “high priority”. However, the employee communicated that relocation was not an option for her and that she wanted to remain part-time.</a:t>
            </a:r>
          </a:p>
          <a:p>
            <a:r>
              <a:rPr lang="en-AU" sz="1600" dirty="0"/>
              <a:t>In contrast, the employee alleged that she was only given the chance to apply and therefore was not terminated due to a genuine redundancy, as she was not actually </a:t>
            </a:r>
            <a:r>
              <a:rPr lang="en-AU" sz="1600" i="1" dirty="0"/>
              <a:t>offered</a:t>
            </a:r>
            <a:r>
              <a:rPr lang="en-AU" sz="1600" dirty="0"/>
              <a:t> the role in Sydney.</a:t>
            </a:r>
          </a:p>
          <a:p>
            <a:endParaRPr lang="en-AU" sz="1600" dirty="0"/>
          </a:p>
          <a:p>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30</a:t>
            </a:fld>
            <a:endParaRPr lang="en-AU" altLang="en-US"/>
          </a:p>
        </p:txBody>
      </p:sp>
    </p:spTree>
    <p:extLst>
      <p:ext uri="{BB962C8B-B14F-4D97-AF65-F5344CB8AC3E}">
        <p14:creationId xmlns:p14="http://schemas.microsoft.com/office/powerpoint/2010/main" val="5238397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11560"/>
          </a:xfrm>
        </p:spPr>
        <p:txBody>
          <a:bodyPr/>
          <a:lstStyle/>
          <a:p>
            <a:r>
              <a:rPr lang="en-AU" sz="2000" b="1" i="1" dirty="0">
                <a:solidFill>
                  <a:srgbClr val="003300"/>
                </a:solidFill>
              </a:rPr>
              <a:t>Laura </a:t>
            </a:r>
            <a:r>
              <a:rPr lang="en-AU" sz="2000" b="1" i="1" dirty="0" err="1">
                <a:solidFill>
                  <a:srgbClr val="003300"/>
                </a:solidFill>
              </a:rPr>
              <a:t>Wrzoskiewicz</a:t>
            </a:r>
            <a:r>
              <a:rPr lang="en-AU" sz="2000" b="1" i="1" dirty="0">
                <a:solidFill>
                  <a:srgbClr val="003300"/>
                </a:solidFill>
              </a:rPr>
              <a:t> v Easy Payroll Perth Pty Ltd </a:t>
            </a:r>
            <a:r>
              <a:rPr lang="en-AU" sz="2000" b="1" dirty="0">
                <a:solidFill>
                  <a:srgbClr val="003300"/>
                </a:solidFill>
              </a:rPr>
              <a:t>[2017] FWC </a:t>
            </a:r>
            <a:r>
              <a:rPr lang="en-AU" sz="2000" b="1" dirty="0" smtClean="0">
                <a:solidFill>
                  <a:srgbClr val="003300"/>
                </a:solidFill>
              </a:rPr>
              <a:t>2469 (Cont.) </a:t>
            </a:r>
            <a:endParaRPr lang="en-AU" dirty="0"/>
          </a:p>
        </p:txBody>
      </p:sp>
      <p:sp>
        <p:nvSpPr>
          <p:cNvPr id="3" name="Content Placeholder 2"/>
          <p:cNvSpPr>
            <a:spLocks noGrp="1"/>
          </p:cNvSpPr>
          <p:nvPr>
            <p:ph idx="1"/>
          </p:nvPr>
        </p:nvSpPr>
        <p:spPr>
          <a:xfrm>
            <a:off x="457200" y="1412776"/>
            <a:ext cx="8229600" cy="5445224"/>
          </a:xfrm>
        </p:spPr>
        <p:txBody>
          <a:bodyPr/>
          <a:lstStyle/>
          <a:p>
            <a:r>
              <a:rPr lang="en-AU" sz="2000" dirty="0"/>
              <a:t>Turning to the first element, Commissioner Williams held that “</a:t>
            </a:r>
            <a:r>
              <a:rPr lang="en-AU" sz="2000" i="1" dirty="0"/>
              <a:t>it is quite common for a job to become redundant because an employer decides that the some or all of the duties will in future be done by one or more other employees and/or those duties will be undertaken at a different location</a:t>
            </a:r>
            <a:r>
              <a:rPr lang="en-AU" sz="2000" dirty="0"/>
              <a:t>.” In light of the evidence, he was satisfied that the employer no longer required the job to be performed by anyone.</a:t>
            </a:r>
          </a:p>
          <a:p>
            <a:r>
              <a:rPr lang="en-AU" sz="2000" dirty="0"/>
              <a:t>Additionally, his Honour accepted that the employer had complied with its consultation obligations under the </a:t>
            </a:r>
            <a:r>
              <a:rPr lang="en-AU" sz="2000" i="1" dirty="0"/>
              <a:t>Clerks Private Sector Award 2010</a:t>
            </a:r>
            <a:r>
              <a:rPr lang="en-AU" sz="2000" dirty="0"/>
              <a:t>, by notifying the employee of their definite decision and discussing with them (on two occasions) ways of mitigating the adverse effects of the proposed changes.</a:t>
            </a:r>
          </a:p>
          <a:p>
            <a:r>
              <a:rPr lang="en-AU" sz="2000" dirty="0"/>
              <a:t>In relation to the third limb, his Honour referred to the employee’s communication that she could not relocate to Sydney and that there were no other positions available. On this basis, Commissioner Williams held that the dismissal was a case of genuine redundancy, as it was not reasonable to redeploy the employee within the enterprise.</a:t>
            </a:r>
          </a:p>
          <a:p>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31</a:t>
            </a:fld>
            <a:endParaRPr lang="en-AU" altLang="en-US"/>
          </a:p>
        </p:txBody>
      </p:sp>
    </p:spTree>
    <p:extLst>
      <p:ext uri="{BB962C8B-B14F-4D97-AF65-F5344CB8AC3E}">
        <p14:creationId xmlns:p14="http://schemas.microsoft.com/office/powerpoint/2010/main" val="555282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39552"/>
          </a:xfrm>
        </p:spPr>
        <p:txBody>
          <a:bodyPr/>
          <a:lstStyle/>
          <a:p>
            <a:r>
              <a:rPr lang="en-US" sz="4000" dirty="0" smtClean="0"/>
              <a:t>Unfair dismissal eligibility</a:t>
            </a:r>
            <a:endParaRPr lang="en-AU" sz="4000" dirty="0"/>
          </a:p>
        </p:txBody>
      </p:sp>
      <p:sp>
        <p:nvSpPr>
          <p:cNvPr id="3" name="Content Placeholder 2"/>
          <p:cNvSpPr>
            <a:spLocks noGrp="1"/>
          </p:cNvSpPr>
          <p:nvPr>
            <p:ph idx="1"/>
          </p:nvPr>
        </p:nvSpPr>
        <p:spPr>
          <a:xfrm>
            <a:off x="457200" y="1196752"/>
            <a:ext cx="8229600" cy="5661248"/>
          </a:xfrm>
        </p:spPr>
        <p:txBody>
          <a:bodyPr/>
          <a:lstStyle/>
          <a:p>
            <a:pPr marL="0" lvl="0" indent="0">
              <a:buClr>
                <a:srgbClr val="336600"/>
              </a:buClr>
              <a:buNone/>
              <a:defRPr/>
            </a:pPr>
            <a:r>
              <a:rPr lang="en-US" altLang="en-US" sz="1800" b="1" dirty="0">
                <a:solidFill>
                  <a:srgbClr val="003300"/>
                </a:solidFill>
              </a:rPr>
              <a:t>Eligibility to Claim for Unfair Dismissal (s. 382)</a:t>
            </a:r>
            <a:endParaRPr lang="en-US" altLang="en-US" sz="1800" dirty="0">
              <a:solidFill>
                <a:srgbClr val="003300"/>
              </a:solidFill>
            </a:endParaRPr>
          </a:p>
          <a:p>
            <a:pPr lvl="0">
              <a:buClr>
                <a:srgbClr val="336600"/>
              </a:buClr>
              <a:defRPr/>
            </a:pPr>
            <a:r>
              <a:rPr lang="en-US" sz="1800" dirty="0">
                <a:solidFill>
                  <a:srgbClr val="003300"/>
                </a:solidFill>
              </a:rPr>
              <a:t>The person must be an employee and termination must be at the employer’s initiative.</a:t>
            </a:r>
            <a:endParaRPr lang="en-AU" sz="1800" dirty="0">
              <a:solidFill>
                <a:srgbClr val="003300"/>
              </a:solidFill>
            </a:endParaRPr>
          </a:p>
          <a:p>
            <a:pPr lvl="0">
              <a:buClr>
                <a:srgbClr val="336600"/>
              </a:buClr>
              <a:defRPr/>
            </a:pPr>
            <a:r>
              <a:rPr lang="en-AU" sz="1800" dirty="0">
                <a:solidFill>
                  <a:srgbClr val="003300"/>
                </a:solidFill>
              </a:rPr>
              <a:t>The sum of the person’s annual rate of earnings, and other such earnings, must be </a:t>
            </a:r>
            <a:r>
              <a:rPr lang="en-AU" sz="1800" b="1" dirty="0">
                <a:solidFill>
                  <a:srgbClr val="003300"/>
                </a:solidFill>
              </a:rPr>
              <a:t>less than </a:t>
            </a:r>
            <a:r>
              <a:rPr lang="en-AU" sz="1800" dirty="0">
                <a:solidFill>
                  <a:srgbClr val="003300"/>
                </a:solidFill>
              </a:rPr>
              <a:t>the high income threshold (which is currently at </a:t>
            </a:r>
            <a:r>
              <a:rPr lang="en-AU" sz="1800" b="1" dirty="0">
                <a:solidFill>
                  <a:srgbClr val="003300"/>
                </a:solidFill>
              </a:rPr>
              <a:t>$145,400</a:t>
            </a:r>
            <a:r>
              <a:rPr lang="en-AU" sz="1800" dirty="0">
                <a:solidFill>
                  <a:srgbClr val="003300"/>
                </a:solidFill>
              </a:rPr>
              <a:t>) or the person must be covered by a </a:t>
            </a:r>
            <a:r>
              <a:rPr lang="en-AU" sz="1800" b="1" dirty="0">
                <a:solidFill>
                  <a:srgbClr val="003300"/>
                </a:solidFill>
              </a:rPr>
              <a:t>modern award</a:t>
            </a:r>
            <a:r>
              <a:rPr lang="en-AU" sz="1800" dirty="0">
                <a:solidFill>
                  <a:srgbClr val="003300"/>
                </a:solidFill>
              </a:rPr>
              <a:t> or </a:t>
            </a:r>
            <a:r>
              <a:rPr lang="en-AU" sz="1800" b="1" dirty="0">
                <a:solidFill>
                  <a:srgbClr val="003300"/>
                </a:solidFill>
              </a:rPr>
              <a:t>enterprise agreement</a:t>
            </a:r>
            <a:r>
              <a:rPr lang="en-AU" sz="1800" dirty="0">
                <a:solidFill>
                  <a:srgbClr val="003300"/>
                </a:solidFill>
              </a:rPr>
              <a:t>. </a:t>
            </a:r>
          </a:p>
          <a:p>
            <a:pPr lvl="0">
              <a:buClr>
                <a:srgbClr val="336600"/>
              </a:buClr>
              <a:defRPr/>
            </a:pPr>
            <a:r>
              <a:rPr lang="en-US" sz="1800" dirty="0">
                <a:solidFill>
                  <a:srgbClr val="003300"/>
                </a:solidFill>
              </a:rPr>
              <a:t>The person must meet the minimum employment period for:</a:t>
            </a:r>
          </a:p>
          <a:p>
            <a:pPr lvl="1">
              <a:buClr>
                <a:srgbClr val="669900"/>
              </a:buClr>
              <a:defRPr/>
            </a:pPr>
            <a:r>
              <a:rPr lang="en-US" sz="1800" dirty="0">
                <a:solidFill>
                  <a:srgbClr val="003300"/>
                </a:solidFill>
              </a:rPr>
              <a:t>Small Business Employers (14 employees or less) - 12 months of employment.</a:t>
            </a:r>
          </a:p>
          <a:p>
            <a:pPr lvl="1">
              <a:buClr>
                <a:srgbClr val="669900"/>
              </a:buClr>
              <a:defRPr/>
            </a:pPr>
            <a:r>
              <a:rPr lang="en-US" sz="1800" dirty="0">
                <a:solidFill>
                  <a:srgbClr val="003300"/>
                </a:solidFill>
              </a:rPr>
              <a:t>Large Employers (15 employees or more) – 6 months of employment.</a:t>
            </a:r>
          </a:p>
          <a:p>
            <a:pPr marL="0" lvl="0" indent="0">
              <a:buClr>
                <a:srgbClr val="336600"/>
              </a:buClr>
              <a:buNone/>
              <a:defRPr/>
            </a:pPr>
            <a:r>
              <a:rPr lang="en-US" sz="1800" dirty="0">
                <a:solidFill>
                  <a:srgbClr val="003300"/>
                </a:solidFill>
              </a:rPr>
              <a:t>Casual employees are eligible if they are ‘regular and systematic’ with a reasonable expectation of that arrangement continuing.</a:t>
            </a:r>
          </a:p>
          <a:p>
            <a:pPr marL="0" lvl="0" indent="0">
              <a:buClr>
                <a:srgbClr val="336600"/>
              </a:buClr>
              <a:buNone/>
              <a:defRPr/>
            </a:pPr>
            <a:endParaRPr lang="en-US" sz="1800" b="1" dirty="0">
              <a:solidFill>
                <a:srgbClr val="003300"/>
              </a:solidFill>
            </a:endParaRPr>
          </a:p>
          <a:p>
            <a:pPr marL="0" lvl="0" indent="0">
              <a:buClr>
                <a:srgbClr val="336600"/>
              </a:buClr>
              <a:buNone/>
              <a:defRPr/>
            </a:pPr>
            <a:r>
              <a:rPr lang="en-US" sz="1800" b="1" dirty="0">
                <a:solidFill>
                  <a:srgbClr val="003300"/>
                </a:solidFill>
              </a:rPr>
              <a:t>Remedies</a:t>
            </a:r>
            <a:r>
              <a:rPr lang="en-US" sz="1800" dirty="0">
                <a:solidFill>
                  <a:srgbClr val="003300"/>
                </a:solidFill>
              </a:rPr>
              <a:t>: Reinstatement and back pay or compensation up to 6 months lost wages (s. 392).</a:t>
            </a:r>
          </a:p>
          <a:p>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32</a:t>
            </a:fld>
            <a:endParaRPr lang="en-AU" altLang="en-US"/>
          </a:p>
        </p:txBody>
      </p:sp>
    </p:spTree>
    <p:extLst>
      <p:ext uri="{BB962C8B-B14F-4D97-AF65-F5344CB8AC3E}">
        <p14:creationId xmlns:p14="http://schemas.microsoft.com/office/powerpoint/2010/main" val="2468643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a:extLst>
              <a:ext uri="{FF2B5EF4-FFF2-40B4-BE49-F238E27FC236}"/>
            </a:extLst>
          </p:cNvPr>
          <p:cNvSpPr>
            <a:spLocks noGrp="1"/>
          </p:cNvSpPr>
          <p:nvPr>
            <p:ph idx="1"/>
          </p:nvPr>
        </p:nvSpPr>
        <p:spPr>
          <a:xfrm>
            <a:off x="457200" y="1412875"/>
            <a:ext cx="8229600" cy="4895850"/>
          </a:xfrm>
        </p:spPr>
        <p:txBody>
          <a:bodyPr/>
          <a:lstStyle/>
          <a:p>
            <a:pPr marL="0" indent="0">
              <a:buFont typeface="Wingdings" panose="05000000000000000000" pitchFamily="2" charset="2"/>
              <a:buNone/>
              <a:defRPr/>
            </a:pPr>
            <a:r>
              <a:rPr lang="en-US" altLang="en-US" sz="2400" dirty="0"/>
              <a:t>An unfair dismissal claim or general </a:t>
            </a:r>
            <a:r>
              <a:rPr lang="en-US" altLang="en-US" sz="2400" dirty="0" smtClean="0"/>
              <a:t>protections termination </a:t>
            </a:r>
            <a:r>
              <a:rPr lang="en-US" altLang="en-US" sz="2400" dirty="0"/>
              <a:t>claim </a:t>
            </a:r>
            <a:r>
              <a:rPr lang="en-US" altLang="en-US" sz="2400" dirty="0" smtClean="0"/>
              <a:t>may include the argument that there was a </a:t>
            </a:r>
            <a:r>
              <a:rPr lang="en-US" altLang="en-US" sz="2400" b="1" dirty="0" smtClean="0"/>
              <a:t>constructive dismissal</a:t>
            </a:r>
            <a:r>
              <a:rPr lang="en-US" altLang="en-US" sz="2400" dirty="0" smtClean="0"/>
              <a:t>.</a:t>
            </a:r>
          </a:p>
          <a:p>
            <a:pPr marL="0" indent="0">
              <a:buFont typeface="Wingdings" panose="05000000000000000000" pitchFamily="2" charset="2"/>
              <a:buNone/>
              <a:defRPr/>
            </a:pPr>
            <a:endParaRPr lang="en-US" altLang="en-US" sz="1600" dirty="0"/>
          </a:p>
          <a:p>
            <a:pPr>
              <a:defRPr/>
            </a:pPr>
            <a:r>
              <a:rPr lang="en-US" altLang="en-US" sz="2400" dirty="0"/>
              <a:t>Constructive dismissal occurs when an employee is </a:t>
            </a:r>
            <a:r>
              <a:rPr lang="en-US" altLang="en-US" sz="2400" dirty="0" smtClean="0"/>
              <a:t>forced </a:t>
            </a:r>
            <a:r>
              <a:rPr lang="en-US" altLang="en-US" sz="2400" dirty="0"/>
              <a:t>to </a:t>
            </a:r>
            <a:r>
              <a:rPr lang="en-US" altLang="en-US" sz="2400" dirty="0" smtClean="0"/>
              <a:t>resign because of the </a:t>
            </a:r>
            <a:r>
              <a:rPr lang="en-US" altLang="en-US" sz="2400" dirty="0"/>
              <a:t>conduct of their </a:t>
            </a:r>
            <a:r>
              <a:rPr lang="en-US" altLang="en-US" sz="2400" dirty="0" smtClean="0"/>
              <a:t>employer (s. 386 (1)(b)) for </a:t>
            </a:r>
            <a:r>
              <a:rPr lang="en-US" altLang="en-US" sz="2400" dirty="0"/>
              <a:t>example, </a:t>
            </a:r>
            <a:r>
              <a:rPr lang="en-US" altLang="en-US" sz="2400" dirty="0" smtClean="0"/>
              <a:t>an </a:t>
            </a:r>
            <a:r>
              <a:rPr lang="en-US" altLang="en-US" sz="2400" dirty="0"/>
              <a:t>employee’s work environment </a:t>
            </a:r>
            <a:r>
              <a:rPr lang="en-US" altLang="en-US" sz="2400" dirty="0" smtClean="0"/>
              <a:t>becomes so untenable </a:t>
            </a:r>
            <a:r>
              <a:rPr lang="en-US" altLang="en-US" sz="2400" dirty="0"/>
              <a:t>they have no </a:t>
            </a:r>
            <a:r>
              <a:rPr lang="en-US" altLang="en-US" sz="2400" dirty="0" smtClean="0"/>
              <a:t>other reasonable option </a:t>
            </a:r>
            <a:r>
              <a:rPr lang="en-US" altLang="en-US" sz="2400" dirty="0"/>
              <a:t>but to </a:t>
            </a:r>
            <a:r>
              <a:rPr lang="en-US" altLang="en-US" sz="2400" dirty="0" smtClean="0"/>
              <a:t>leave.</a:t>
            </a:r>
            <a:endParaRPr lang="en-US" altLang="en-US" sz="2400" dirty="0"/>
          </a:p>
          <a:p>
            <a:pPr>
              <a:defRPr/>
            </a:pPr>
            <a:r>
              <a:rPr lang="en-US" altLang="en-US" sz="2400" dirty="0" smtClean="0"/>
              <a:t>The threshold for constructive dismissal is high so </a:t>
            </a:r>
            <a:r>
              <a:rPr lang="en-US" altLang="en-US" sz="2400" dirty="0"/>
              <a:t>written evidence is crucial</a:t>
            </a:r>
            <a:r>
              <a:rPr lang="en-US" altLang="en-US" sz="2400" dirty="0" smtClean="0"/>
              <a:t>.</a:t>
            </a:r>
          </a:p>
          <a:p>
            <a:pPr>
              <a:defRPr/>
            </a:pPr>
            <a:r>
              <a:rPr lang="en-US" altLang="en-US" sz="2400" dirty="0" smtClean="0"/>
              <a:t>Constructive dismissal is not </a:t>
            </a:r>
            <a:r>
              <a:rPr lang="en-US" altLang="en-US" sz="2400" dirty="0"/>
              <a:t>a separate claim for </a:t>
            </a:r>
            <a:r>
              <a:rPr lang="en-US" altLang="en-US" sz="2400" dirty="0" smtClean="0"/>
              <a:t>dismissal.</a:t>
            </a:r>
            <a:endParaRPr lang="en-US" altLang="en-US" sz="2400" dirty="0"/>
          </a:p>
        </p:txBody>
      </p:sp>
      <p:sp>
        <p:nvSpPr>
          <p:cNvPr id="36867" name="Rectangle 2"/>
          <p:cNvSpPr txBox="1">
            <a:spLocks noChangeArrowheads="1"/>
          </p:cNvSpPr>
          <p:nvPr/>
        </p:nvSpPr>
        <p:spPr bwMode="auto">
          <a:xfrm>
            <a:off x="539750" y="549275"/>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solidFill>
                  <a:srgbClr val="3366FF"/>
                </a:solidFill>
              </a:rPr>
              <a:t>Constructive Dismissal</a:t>
            </a:r>
            <a:endParaRPr lang="en-AU" altLang="en-US" sz="4400" b="1">
              <a:solidFill>
                <a:srgbClr val="3366FF"/>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33</a:t>
            </a:fld>
            <a:endParaRPr lang="en-AU"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a:extLst>
              <a:ext uri="{FF2B5EF4-FFF2-40B4-BE49-F238E27FC236}"/>
            </a:extLst>
          </p:cNvPr>
          <p:cNvSpPr>
            <a:spLocks noGrp="1"/>
          </p:cNvSpPr>
          <p:nvPr>
            <p:ph idx="1"/>
          </p:nvPr>
        </p:nvSpPr>
        <p:spPr>
          <a:xfrm>
            <a:off x="467544" y="764704"/>
            <a:ext cx="8229600" cy="5976664"/>
          </a:xfrm>
        </p:spPr>
        <p:txBody>
          <a:bodyPr/>
          <a:lstStyle/>
          <a:p>
            <a:pPr marL="0" indent="0">
              <a:buFont typeface="Wingdings" panose="05000000000000000000" pitchFamily="2" charset="2"/>
              <a:buNone/>
              <a:defRPr/>
            </a:pPr>
            <a:r>
              <a:rPr lang="en-US" altLang="en-US" sz="2400" b="1" dirty="0" smtClean="0"/>
              <a:t>When will there be a finding of Constructive Dismissal?</a:t>
            </a:r>
            <a:endParaRPr lang="en-US" altLang="en-US" sz="2400" b="1" dirty="0"/>
          </a:p>
          <a:p>
            <a:pPr marL="0" indent="0">
              <a:spcBef>
                <a:spcPts val="0"/>
              </a:spcBef>
              <a:buFont typeface="Wingdings" panose="05000000000000000000" pitchFamily="2" charset="2"/>
              <a:buNone/>
              <a:defRPr/>
            </a:pPr>
            <a:endParaRPr lang="en-US" altLang="en-US" sz="900" dirty="0" smtClean="0"/>
          </a:p>
          <a:p>
            <a:pPr>
              <a:defRPr/>
            </a:pPr>
            <a:r>
              <a:rPr lang="en-US" altLang="en-US" sz="2000" dirty="0" smtClean="0"/>
              <a:t>Must be able to demonstrate that the employer’s conduct gave the employee no other reasonable option but to leave the employment or, in other words, </a:t>
            </a:r>
            <a:r>
              <a:rPr lang="en-US" sz="2000" dirty="0" smtClean="0"/>
              <a:t>that the </a:t>
            </a:r>
            <a:r>
              <a:rPr lang="en-US" sz="2000" dirty="0"/>
              <a:t>action of the employer </a:t>
            </a:r>
            <a:r>
              <a:rPr lang="en-US" sz="2000" dirty="0" smtClean="0"/>
              <a:t>was </a:t>
            </a:r>
            <a:r>
              <a:rPr lang="en-US" sz="2000" dirty="0"/>
              <a:t>the principal contributing factor which </a:t>
            </a:r>
            <a:r>
              <a:rPr lang="en-US" sz="2000" dirty="0" smtClean="0"/>
              <a:t>lead </a:t>
            </a:r>
            <a:r>
              <a:rPr lang="en-US" sz="2000" dirty="0"/>
              <a:t>to the termination of the employment </a:t>
            </a:r>
            <a:r>
              <a:rPr lang="en-US" sz="2000" dirty="0" smtClean="0"/>
              <a:t>relationship (</a:t>
            </a:r>
            <a:r>
              <a:rPr lang="en-AU" sz="2000" i="1" dirty="0" err="1"/>
              <a:t>Mohazab</a:t>
            </a:r>
            <a:r>
              <a:rPr lang="en-AU" sz="2000" i="1" dirty="0"/>
              <a:t> v Dick Smith Electronics Pty Ltd (No 2)</a:t>
            </a:r>
            <a:r>
              <a:rPr lang="en-US" sz="2000" dirty="0"/>
              <a:t> (1995) 62 IR </a:t>
            </a:r>
            <a:r>
              <a:rPr lang="en-US" sz="2000" dirty="0" smtClean="0"/>
              <a:t>200)</a:t>
            </a:r>
            <a:r>
              <a:rPr lang="en-US" altLang="en-US" sz="2000" dirty="0" smtClean="0"/>
              <a:t>.</a:t>
            </a:r>
          </a:p>
          <a:p>
            <a:pPr>
              <a:defRPr/>
            </a:pPr>
            <a:r>
              <a:rPr lang="en-US" sz="2000" dirty="0" smtClean="0"/>
              <a:t>Some examples of conduct that can amount to constructive dismissal include;</a:t>
            </a:r>
            <a:endParaRPr lang="en-AU" sz="2000" dirty="0" smtClean="0"/>
          </a:p>
          <a:p>
            <a:pPr lvl="1">
              <a:defRPr/>
            </a:pPr>
            <a:r>
              <a:rPr lang="en-AU" sz="2000" dirty="0" smtClean="0"/>
              <a:t>Repeated </a:t>
            </a:r>
            <a:r>
              <a:rPr lang="en-AU" sz="2000" dirty="0"/>
              <a:t>failure to pay wages, including changing the rate of pay already agreed upon;</a:t>
            </a:r>
          </a:p>
          <a:p>
            <a:pPr lvl="1">
              <a:defRPr/>
            </a:pPr>
            <a:r>
              <a:rPr lang="en-AU" sz="2000" dirty="0"/>
              <a:t>Reducing the responsibilities and duties of an employee who returned from maternity leave;</a:t>
            </a:r>
          </a:p>
          <a:p>
            <a:pPr lvl="1">
              <a:defRPr/>
            </a:pPr>
            <a:r>
              <a:rPr lang="en-AU" sz="2000" dirty="0"/>
              <a:t>Assaulting an employee;</a:t>
            </a:r>
          </a:p>
          <a:p>
            <a:pPr lvl="1">
              <a:defRPr/>
            </a:pPr>
            <a:r>
              <a:rPr lang="en-AU" sz="2000" dirty="0"/>
              <a:t>Failing to properly address a sexual harassment complaint; and</a:t>
            </a:r>
          </a:p>
          <a:p>
            <a:pPr lvl="1">
              <a:defRPr/>
            </a:pPr>
            <a:r>
              <a:rPr lang="en-AU" sz="2000" dirty="0"/>
              <a:t>Continued failure to investigate allegations of bullying or to take appropriate steps to protect the employee from the bullying.</a:t>
            </a: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34</a:t>
            </a:fld>
            <a:endParaRPr lang="en-AU"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a:extLst>
              <a:ext uri="{FF2B5EF4-FFF2-40B4-BE49-F238E27FC236}"/>
            </a:extLst>
          </p:cNvPr>
          <p:cNvSpPr>
            <a:spLocks noGrp="1"/>
          </p:cNvSpPr>
          <p:nvPr>
            <p:ph idx="1"/>
          </p:nvPr>
        </p:nvSpPr>
        <p:spPr>
          <a:xfrm>
            <a:off x="467544" y="764704"/>
            <a:ext cx="8229600" cy="5399782"/>
          </a:xfrm>
        </p:spPr>
        <p:txBody>
          <a:bodyPr/>
          <a:lstStyle/>
          <a:p>
            <a:pPr marL="0" indent="0">
              <a:buFont typeface="Wingdings" panose="05000000000000000000" pitchFamily="2" charset="2"/>
              <a:buNone/>
              <a:defRPr/>
            </a:pPr>
            <a:r>
              <a:rPr lang="en-US" altLang="en-US" sz="2400" b="1" dirty="0"/>
              <a:t>Constructive Dismissal – Evidence is Crucial</a:t>
            </a:r>
          </a:p>
          <a:p>
            <a:pPr marL="0" indent="0">
              <a:spcBef>
                <a:spcPts val="0"/>
              </a:spcBef>
              <a:buFont typeface="Wingdings" panose="05000000000000000000" pitchFamily="2" charset="2"/>
              <a:buNone/>
              <a:defRPr/>
            </a:pPr>
            <a:endParaRPr lang="en-US" altLang="en-US" sz="1600" dirty="0" smtClean="0"/>
          </a:p>
          <a:p>
            <a:pPr marL="0" indent="0">
              <a:buFont typeface="Wingdings" panose="05000000000000000000" pitchFamily="2" charset="2"/>
              <a:buNone/>
              <a:defRPr/>
            </a:pPr>
            <a:r>
              <a:rPr lang="en-US" altLang="en-US" sz="2300" dirty="0" smtClean="0"/>
              <a:t>Evidence </a:t>
            </a:r>
            <a:r>
              <a:rPr lang="en-US" altLang="en-US" sz="2300" dirty="0"/>
              <a:t>can </a:t>
            </a:r>
            <a:r>
              <a:rPr lang="en-US" altLang="en-US" sz="2300" dirty="0" smtClean="0"/>
              <a:t>include-;</a:t>
            </a:r>
            <a:endParaRPr lang="en-US" altLang="en-US" sz="2300" dirty="0"/>
          </a:p>
          <a:p>
            <a:pPr>
              <a:defRPr/>
            </a:pPr>
            <a:r>
              <a:rPr lang="en-US" altLang="en-US" sz="2300" dirty="0"/>
              <a:t>Keeping a diary – dates, persons involved, </a:t>
            </a:r>
            <a:r>
              <a:rPr lang="en-US" altLang="en-US" sz="2300" dirty="0" smtClean="0"/>
              <a:t>discussions </a:t>
            </a:r>
            <a:r>
              <a:rPr lang="en-US" altLang="en-US" sz="2300" dirty="0"/>
              <a:t>etc.</a:t>
            </a:r>
          </a:p>
          <a:p>
            <a:pPr>
              <a:defRPr/>
            </a:pPr>
            <a:r>
              <a:rPr lang="en-US" altLang="en-US" sz="2300" dirty="0" smtClean="0"/>
              <a:t>Putting </a:t>
            </a:r>
            <a:r>
              <a:rPr lang="en-US" altLang="en-US" sz="2300" dirty="0"/>
              <a:t>concerns in writing – to the employer or HR.</a:t>
            </a:r>
          </a:p>
          <a:p>
            <a:pPr>
              <a:defRPr/>
            </a:pPr>
            <a:r>
              <a:rPr lang="en-US" altLang="en-US" sz="2300" dirty="0" smtClean="0"/>
              <a:t>Telling </a:t>
            </a:r>
            <a:r>
              <a:rPr lang="en-US" altLang="en-US" sz="2300" dirty="0"/>
              <a:t>employer in writing why they are leaving their employment – include references to employer’s conduct making employment intolerable.</a:t>
            </a:r>
          </a:p>
          <a:p>
            <a:pPr marL="0" indent="0">
              <a:buFont typeface="Wingdings" panose="05000000000000000000" pitchFamily="2" charset="2"/>
              <a:buNone/>
              <a:defRPr/>
            </a:pPr>
            <a:endParaRPr lang="en-US" altLang="en-US" sz="1400" dirty="0"/>
          </a:p>
          <a:p>
            <a:pPr marL="0" indent="0">
              <a:buFont typeface="Wingdings" panose="05000000000000000000" pitchFamily="2" charset="2"/>
              <a:buNone/>
              <a:defRPr/>
            </a:pPr>
            <a:r>
              <a:rPr lang="en-US" altLang="en-US" sz="2300" dirty="0" smtClean="0"/>
              <a:t>Best </a:t>
            </a:r>
            <a:r>
              <a:rPr lang="en-US" altLang="en-US" sz="2300" dirty="0"/>
              <a:t>not </a:t>
            </a:r>
            <a:r>
              <a:rPr lang="en-US" altLang="en-US" sz="2300" dirty="0" smtClean="0"/>
              <a:t>to use </a:t>
            </a:r>
            <a:r>
              <a:rPr lang="en-US" altLang="en-US" sz="2300" dirty="0"/>
              <a:t>the words ‘I resign’ in any correspondence</a:t>
            </a:r>
            <a:r>
              <a:rPr lang="en-US" altLang="en-US" sz="2300" dirty="0" smtClean="0"/>
              <a:t>.</a:t>
            </a:r>
            <a:endParaRPr lang="en-US" altLang="en-US" sz="2300" strike="sngStrike" dirty="0">
              <a:solidFill>
                <a:srgbClr val="FF0000"/>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35</a:t>
            </a:fld>
            <a:endParaRPr lang="en-AU"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AU" altLang="en-US" sz="3200" b="1" i="1" dirty="0" smtClean="0">
                <a:solidFill>
                  <a:srgbClr val="3366FF"/>
                </a:solidFill>
              </a:rPr>
              <a:t/>
            </a:r>
            <a:br>
              <a:rPr lang="en-AU" altLang="en-US" sz="3200" b="1" i="1" dirty="0" smtClean="0">
                <a:solidFill>
                  <a:srgbClr val="3366FF"/>
                </a:solidFill>
              </a:rPr>
            </a:br>
            <a:r>
              <a:rPr lang="en-AU" altLang="en-US" sz="3200" b="1" i="1" dirty="0" err="1" smtClean="0">
                <a:solidFill>
                  <a:srgbClr val="3366FF"/>
                </a:solidFill>
              </a:rPr>
              <a:t>Tavassoli</a:t>
            </a:r>
            <a:r>
              <a:rPr lang="en-AU" altLang="en-US" sz="3200" b="1" i="1" dirty="0" smtClean="0">
                <a:solidFill>
                  <a:srgbClr val="3366FF"/>
                </a:solidFill>
              </a:rPr>
              <a:t> v Bupa Aged Care Mosman [2018] </a:t>
            </a:r>
            <a:r>
              <a:rPr lang="en-AU" altLang="en-US" sz="3200" b="1" dirty="0" smtClean="0">
                <a:solidFill>
                  <a:srgbClr val="3366FF"/>
                </a:solidFill>
              </a:rPr>
              <a:t>FWC 1074</a:t>
            </a:r>
            <a:r>
              <a:rPr lang="en-AU" altLang="en-US" dirty="0" smtClean="0"/>
              <a:t/>
            </a:r>
            <a:br>
              <a:rPr lang="en-AU" altLang="en-US" dirty="0" smtClean="0"/>
            </a:br>
            <a:endParaRPr lang="en-AU" altLang="en-US" dirty="0" smtClean="0"/>
          </a:p>
        </p:txBody>
      </p:sp>
      <p:sp>
        <p:nvSpPr>
          <p:cNvPr id="39939" name="Content Placeholder 2"/>
          <p:cNvSpPr>
            <a:spLocks noGrp="1"/>
          </p:cNvSpPr>
          <p:nvPr>
            <p:ph idx="1"/>
          </p:nvPr>
        </p:nvSpPr>
        <p:spPr>
          <a:xfrm>
            <a:off x="457200" y="1628775"/>
            <a:ext cx="8229600" cy="5229225"/>
          </a:xfrm>
        </p:spPr>
        <p:txBody>
          <a:bodyPr/>
          <a:lstStyle/>
          <a:p>
            <a:r>
              <a:rPr lang="en-AU" altLang="en-US" sz="2000" dirty="0" smtClean="0"/>
              <a:t>The Applicant claimed she was constructively dismissed due to false accusations about her conduct. </a:t>
            </a:r>
          </a:p>
          <a:p>
            <a:r>
              <a:rPr lang="en-AU" altLang="en-US" sz="2000" dirty="0" smtClean="0"/>
              <a:t>During a training session, the Applicant was asked to accompany the GM for a private discussion in his office, however, the Applicant was escorted out of the building and told to return later that afternoon when her suspension letter was ready. </a:t>
            </a:r>
          </a:p>
          <a:p>
            <a:r>
              <a:rPr lang="en-AU" altLang="en-US" sz="2000" dirty="0" smtClean="0"/>
              <a:t>Out of fear, the Applicant asked a colleague to draft a letter of resignation providing 4 weeks notice. The GM refused to accept the resignation unless the Applicant changed it to have immediate effect.</a:t>
            </a:r>
          </a:p>
          <a:p>
            <a:r>
              <a:rPr lang="en-AU" altLang="en-US" sz="2000" dirty="0" smtClean="0"/>
              <a:t>The following morning, the Applicant tried to rescind her resignation but the GM refused her request. </a:t>
            </a:r>
          </a:p>
          <a:p>
            <a:r>
              <a:rPr lang="en-AU" altLang="en-US" sz="2000" dirty="0" smtClean="0"/>
              <a:t>FWC found that the Applicant was constructively dismissed.</a:t>
            </a:r>
          </a:p>
          <a:p>
            <a:r>
              <a:rPr lang="en-US" altLang="en-US" sz="2000" dirty="0" smtClean="0"/>
              <a:t>Remedy: Reinstatement and compensation.</a:t>
            </a:r>
            <a:endParaRPr lang="en-AU" altLang="en-US" sz="2000" dirty="0" smtClean="0"/>
          </a:p>
          <a:p>
            <a:endParaRPr lang="en-AU" altLang="en-US"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36</a:t>
            </a:fld>
            <a:endParaRPr lang="en-AU"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noChangeArrowheads="1"/>
          </p:cNvSpPr>
          <p:nvPr>
            <p:ph idx="1"/>
          </p:nvPr>
        </p:nvSpPr>
        <p:spPr>
          <a:xfrm>
            <a:off x="457200" y="1484313"/>
            <a:ext cx="8229600" cy="4383087"/>
          </a:xfrm>
        </p:spPr>
        <p:txBody>
          <a:bodyPr/>
          <a:lstStyle/>
          <a:p>
            <a:pPr marL="0" indent="0">
              <a:buFont typeface="Wingdings" panose="05000000000000000000" pitchFamily="2" charset="2"/>
              <a:buNone/>
            </a:pPr>
            <a:endParaRPr lang="en-AU" altLang="en-US" sz="2400" b="1" dirty="0"/>
          </a:p>
          <a:p>
            <a:pPr marL="0" indent="0">
              <a:buFont typeface="Wingdings" panose="05000000000000000000" pitchFamily="2" charset="2"/>
              <a:buNone/>
            </a:pPr>
            <a:r>
              <a:rPr lang="en-AU" altLang="en-US" sz="2400" b="1" dirty="0" smtClean="0"/>
              <a:t>JobWatch Case Study:</a:t>
            </a:r>
          </a:p>
          <a:p>
            <a:pPr marL="0" indent="0">
              <a:buFont typeface="Wingdings" panose="05000000000000000000" pitchFamily="2" charset="2"/>
              <a:buNone/>
            </a:pPr>
            <a:endParaRPr lang="en-US" altLang="en-US" sz="1600" dirty="0" smtClean="0"/>
          </a:p>
          <a:p>
            <a:pPr marL="0" indent="0">
              <a:buFont typeface="Wingdings" panose="05000000000000000000" pitchFamily="2" charset="2"/>
              <a:buNone/>
            </a:pPr>
            <a:r>
              <a:rPr lang="en-US" altLang="en-US" sz="2400" i="1" dirty="0" smtClean="0"/>
              <a:t>“I was forced to leave my job because my employer wasn’t happy I had been on sick leave and had made a </a:t>
            </a:r>
            <a:r>
              <a:rPr lang="en-US" altLang="en-US" sz="2400" i="1" dirty="0" err="1" smtClean="0"/>
              <a:t>workcover</a:t>
            </a:r>
            <a:r>
              <a:rPr lang="en-US" altLang="en-US" sz="2400" i="1" dirty="0" smtClean="0"/>
              <a:t> claim. I was then told I could either work part-time or leave. I left reluctantly as I had no other choice.”</a:t>
            </a:r>
            <a:endParaRPr lang="en-AU" altLang="en-US" sz="2400" i="1"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37</a:t>
            </a:fld>
            <a:endParaRPr lang="en-AU"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noChangeArrowheads="1"/>
          </p:cNvSpPr>
          <p:nvPr>
            <p:ph idx="1"/>
          </p:nvPr>
        </p:nvSpPr>
        <p:spPr>
          <a:xfrm>
            <a:off x="457200" y="1484313"/>
            <a:ext cx="8229600" cy="5257800"/>
          </a:xfrm>
        </p:spPr>
        <p:txBody>
          <a:bodyPr/>
          <a:lstStyle/>
          <a:p>
            <a:pPr marL="0" indent="0">
              <a:buFont typeface="Wingdings" panose="05000000000000000000" pitchFamily="2" charset="2"/>
              <a:buNone/>
            </a:pPr>
            <a:r>
              <a:rPr lang="en-US" altLang="en-US" sz="2800" b="1" dirty="0" smtClean="0"/>
              <a:t>What are General Protections?</a:t>
            </a:r>
          </a:p>
          <a:p>
            <a:pPr marL="0" indent="0">
              <a:buFont typeface="Wingdings" panose="05000000000000000000" pitchFamily="2" charset="2"/>
              <a:buNone/>
            </a:pPr>
            <a:endParaRPr lang="en-AU" altLang="en-US" sz="1000" dirty="0" smtClean="0"/>
          </a:p>
          <a:p>
            <a:pPr marL="0" indent="0">
              <a:buFont typeface="Wingdings" panose="05000000000000000000" pitchFamily="2" charset="2"/>
              <a:buNone/>
            </a:pPr>
            <a:r>
              <a:rPr lang="en-AU" altLang="en-US" sz="2400" dirty="0" smtClean="0"/>
              <a:t>The general protections are intended to:</a:t>
            </a:r>
          </a:p>
          <a:p>
            <a:pPr marL="0" indent="0">
              <a:spcBef>
                <a:spcPts val="0"/>
              </a:spcBef>
              <a:buFont typeface="Wingdings" panose="05000000000000000000" pitchFamily="2" charset="2"/>
              <a:buNone/>
            </a:pPr>
            <a:endParaRPr lang="en-AU" altLang="en-US" sz="800" dirty="0" smtClean="0"/>
          </a:p>
          <a:p>
            <a:pPr marL="342900" lvl="1" indent="-342900">
              <a:lnSpc>
                <a:spcPct val="150000"/>
              </a:lnSpc>
              <a:buClr>
                <a:schemeClr val="bg2"/>
              </a:buClr>
              <a:buSzPct val="75000"/>
              <a:buFont typeface="Wingdings" panose="05000000000000000000" pitchFamily="2" charset="2"/>
              <a:buChar char="n"/>
            </a:pPr>
            <a:r>
              <a:rPr lang="en-AU" altLang="en-US" sz="2000" dirty="0"/>
              <a:t>Protect workplace rights;</a:t>
            </a:r>
          </a:p>
          <a:p>
            <a:pPr marL="342900" lvl="1" indent="-342900">
              <a:lnSpc>
                <a:spcPct val="150000"/>
              </a:lnSpc>
              <a:buClr>
                <a:schemeClr val="bg2"/>
              </a:buClr>
              <a:buSzPct val="75000"/>
              <a:buFont typeface="Wingdings" panose="05000000000000000000" pitchFamily="2" charset="2"/>
              <a:buChar char="n"/>
            </a:pPr>
            <a:r>
              <a:rPr lang="en-AU" altLang="en-US" sz="2000" dirty="0"/>
              <a:t>Protect freedom of association;</a:t>
            </a:r>
          </a:p>
          <a:p>
            <a:pPr marL="342900" lvl="1" indent="-342900">
              <a:lnSpc>
                <a:spcPct val="150000"/>
              </a:lnSpc>
              <a:buClr>
                <a:schemeClr val="bg2"/>
              </a:buClr>
              <a:buSzPct val="75000"/>
              <a:buFont typeface="Wingdings" panose="05000000000000000000" pitchFamily="2" charset="2"/>
              <a:buChar char="n"/>
            </a:pPr>
            <a:r>
              <a:rPr lang="en-AU" altLang="en-US" sz="2000" dirty="0"/>
              <a:t>Provide protection from workplace discrimination; and</a:t>
            </a:r>
          </a:p>
          <a:p>
            <a:pPr marL="342900" lvl="1" indent="-342900">
              <a:lnSpc>
                <a:spcPct val="150000"/>
              </a:lnSpc>
              <a:buClr>
                <a:schemeClr val="bg2"/>
              </a:buClr>
              <a:buSzPct val="75000"/>
              <a:buFont typeface="Wingdings" panose="05000000000000000000" pitchFamily="2" charset="2"/>
              <a:buChar char="n"/>
            </a:pPr>
            <a:r>
              <a:rPr lang="en-AU" altLang="en-US" sz="2000" dirty="0"/>
              <a:t>Provide effective relief for persons who have been discriminated against, victimised, or otherwise adversely affected in contravention of the General Protections. (s. 336).</a:t>
            </a:r>
          </a:p>
        </p:txBody>
      </p:sp>
      <p:sp>
        <p:nvSpPr>
          <p:cNvPr id="40963" name="Rectangle 2"/>
          <p:cNvSpPr txBox="1">
            <a:spLocks noChangeArrowheads="1"/>
          </p:cNvSpPr>
          <p:nvPr/>
        </p:nvSpPr>
        <p:spPr bwMode="auto">
          <a:xfrm>
            <a:off x="539750" y="692150"/>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solidFill>
                  <a:srgbClr val="3366FF"/>
                </a:solidFill>
              </a:rPr>
              <a:t>General Protections</a:t>
            </a:r>
            <a:endParaRPr lang="en-AU" altLang="en-US" sz="4400" b="1">
              <a:solidFill>
                <a:srgbClr val="3366FF"/>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38</a:t>
            </a:fld>
            <a:endParaRPr lang="en-AU"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extLst>
          </p:cNvPr>
          <p:cNvSpPr>
            <a:spLocks noGrp="1"/>
          </p:cNvSpPr>
          <p:nvPr>
            <p:ph idx="1"/>
          </p:nvPr>
        </p:nvSpPr>
        <p:spPr>
          <a:xfrm>
            <a:off x="539750" y="1557338"/>
            <a:ext cx="8064500" cy="4310062"/>
          </a:xfrm>
        </p:spPr>
        <p:txBody>
          <a:bodyPr/>
          <a:lstStyle/>
          <a:p>
            <a:pPr marL="0" indent="0">
              <a:buFont typeface="Wingdings" panose="05000000000000000000" pitchFamily="2" charset="2"/>
              <a:buNone/>
              <a:defRPr/>
            </a:pPr>
            <a:r>
              <a:rPr lang="en-AU" sz="2400" dirty="0"/>
              <a:t>An employer must not take </a:t>
            </a:r>
            <a:r>
              <a:rPr lang="en-AU" sz="2400" b="1" dirty="0" smtClean="0"/>
              <a:t>adverse </a:t>
            </a:r>
            <a:r>
              <a:rPr lang="en-AU" sz="2400" b="1" dirty="0"/>
              <a:t>action</a:t>
            </a:r>
            <a:r>
              <a:rPr lang="en-AU" sz="2400" dirty="0"/>
              <a:t> against an employee</a:t>
            </a:r>
            <a:r>
              <a:rPr lang="en-AU" sz="2400" dirty="0" smtClean="0"/>
              <a:t>.</a:t>
            </a:r>
          </a:p>
          <a:p>
            <a:pPr marL="0" indent="0">
              <a:buFont typeface="Wingdings" panose="05000000000000000000" pitchFamily="2" charset="2"/>
              <a:buNone/>
              <a:defRPr/>
            </a:pPr>
            <a:endParaRPr lang="en-AU" sz="1100" dirty="0"/>
          </a:p>
          <a:p>
            <a:pPr>
              <a:defRPr/>
            </a:pPr>
            <a:r>
              <a:rPr lang="en-US" sz="2400" dirty="0"/>
              <a:t>Adverse action includes termination of employment, including constructive dismissal. </a:t>
            </a:r>
            <a:endParaRPr lang="en-US" sz="1600" dirty="0"/>
          </a:p>
          <a:p>
            <a:pPr>
              <a:defRPr/>
            </a:pPr>
            <a:r>
              <a:rPr lang="en-US" sz="2400" dirty="0" smtClean="0"/>
              <a:t>As per an unfair dismissal claim, </a:t>
            </a:r>
            <a:r>
              <a:rPr lang="en-US" sz="2400" dirty="0"/>
              <a:t>employees have </a:t>
            </a:r>
            <a:r>
              <a:rPr lang="en-US" sz="2400" b="1" dirty="0"/>
              <a:t>21</a:t>
            </a:r>
            <a:r>
              <a:rPr lang="en-US" sz="2400" dirty="0"/>
              <a:t> days to file a claim at </a:t>
            </a:r>
            <a:r>
              <a:rPr lang="en-US" sz="2400" dirty="0" smtClean="0"/>
              <a:t>FWC from the date the dismissal takes effect.</a:t>
            </a:r>
          </a:p>
          <a:p>
            <a:pPr>
              <a:defRPr/>
            </a:pPr>
            <a:r>
              <a:rPr lang="en-US" sz="2400" dirty="0" smtClean="0"/>
              <a:t>A dismissed employee must choose between an unfair dismissal claim (if eligible) or general protections termination claim.</a:t>
            </a:r>
            <a:endParaRPr lang="en-AU" sz="2400" dirty="0"/>
          </a:p>
        </p:txBody>
      </p:sp>
      <p:sp>
        <p:nvSpPr>
          <p:cNvPr id="41987" name="Rectangle 2"/>
          <p:cNvSpPr txBox="1">
            <a:spLocks noChangeArrowheads="1"/>
          </p:cNvSpPr>
          <p:nvPr/>
        </p:nvSpPr>
        <p:spPr bwMode="auto">
          <a:xfrm>
            <a:off x="611188" y="549275"/>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b="1">
                <a:solidFill>
                  <a:srgbClr val="3366FF"/>
                </a:solidFill>
              </a:rPr>
              <a:t>General Protections –Termination</a:t>
            </a:r>
            <a:endParaRPr lang="en-AU" altLang="en-US" b="1">
              <a:solidFill>
                <a:srgbClr val="3366FF"/>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39</a:t>
            </a:fld>
            <a:endParaRPr lang="en-AU"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noChangeArrowheads="1"/>
          </p:cNvSpPr>
          <p:nvPr>
            <p:ph idx="1"/>
          </p:nvPr>
        </p:nvSpPr>
        <p:spPr>
          <a:xfrm>
            <a:off x="457200" y="1557338"/>
            <a:ext cx="8229600" cy="4310062"/>
          </a:xfrm>
        </p:spPr>
        <p:txBody>
          <a:bodyPr/>
          <a:lstStyle/>
          <a:p>
            <a:pPr marL="457200" lvl="1" indent="0" algn="ctr">
              <a:buFont typeface="Wingdings" panose="05000000000000000000" pitchFamily="2" charset="2"/>
              <a:buNone/>
            </a:pPr>
            <a:endParaRPr lang="en-US" altLang="en-US" sz="3600" b="1" dirty="0" smtClean="0">
              <a:solidFill>
                <a:srgbClr val="008000"/>
              </a:solidFill>
            </a:endParaRPr>
          </a:p>
          <a:p>
            <a:pPr marL="0" indent="0" algn="ctr">
              <a:buFont typeface="Wingdings" panose="05000000000000000000" pitchFamily="2" charset="2"/>
              <a:buNone/>
            </a:pPr>
            <a:r>
              <a:rPr lang="en-AU" altLang="en-US" sz="2800" b="1" dirty="0" err="1" smtClean="0">
                <a:solidFill>
                  <a:srgbClr val="008000"/>
                </a:solidFill>
              </a:rPr>
              <a:t>JobWatch</a:t>
            </a:r>
            <a:r>
              <a:rPr lang="en-AU" altLang="en-US" sz="2800" b="1" dirty="0" smtClean="0">
                <a:solidFill>
                  <a:srgbClr val="008000"/>
                </a:solidFill>
              </a:rPr>
              <a:t> was funded by the Fair Work Ombudsman in January 2017 to assist Queensland workers.</a:t>
            </a:r>
          </a:p>
          <a:p>
            <a:pPr marL="0" indent="0" algn="ctr">
              <a:buFont typeface="Wingdings" panose="05000000000000000000" pitchFamily="2" charset="2"/>
              <a:buNone/>
            </a:pPr>
            <a:r>
              <a:rPr lang="en-AU" altLang="en-US" sz="2800" b="1" dirty="0" smtClean="0">
                <a:solidFill>
                  <a:srgbClr val="008000"/>
                </a:solidFill>
              </a:rPr>
              <a:t>Over the 2017 calendar year, </a:t>
            </a:r>
            <a:r>
              <a:rPr lang="en-AU" altLang="en-US" sz="2800" b="1" dirty="0" err="1" smtClean="0">
                <a:solidFill>
                  <a:srgbClr val="008000"/>
                </a:solidFill>
              </a:rPr>
              <a:t>JobWatch</a:t>
            </a:r>
            <a:r>
              <a:rPr lang="en-AU" altLang="en-US" sz="2800" b="1" dirty="0" smtClean="0">
                <a:solidFill>
                  <a:srgbClr val="008000"/>
                </a:solidFill>
              </a:rPr>
              <a:t> has received approximately 3,000 calls from Queensland workers, being approximately 25% of all calls to the service. </a:t>
            </a:r>
          </a:p>
        </p:txBody>
      </p:sp>
      <p:sp>
        <p:nvSpPr>
          <p:cNvPr id="13315" name="Rectangle 2"/>
          <p:cNvSpPr txBox="1">
            <a:spLocks noChangeArrowheads="1"/>
          </p:cNvSpPr>
          <p:nvPr/>
        </p:nvSpPr>
        <p:spPr bwMode="auto">
          <a:xfrm>
            <a:off x="684213" y="692150"/>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000" b="1">
                <a:solidFill>
                  <a:srgbClr val="3366FF"/>
                </a:solidFill>
              </a:rPr>
              <a:t>JobWatch Queensland</a:t>
            </a:r>
            <a:endParaRPr lang="en-AU" altLang="en-US" sz="4000" b="1">
              <a:solidFill>
                <a:srgbClr val="3366FF"/>
              </a:solidFill>
            </a:endParaRPr>
          </a:p>
        </p:txBody>
      </p:sp>
      <p:pic>
        <p:nvPicPr>
          <p:cNvPr id="1331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5105400"/>
            <a:ext cx="1522412"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4</a:t>
            </a:fld>
            <a:endParaRPr lang="en-AU"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extLst>
          </p:cNvPr>
          <p:cNvSpPr>
            <a:spLocks noGrp="1"/>
          </p:cNvSpPr>
          <p:nvPr>
            <p:ph idx="1"/>
          </p:nvPr>
        </p:nvSpPr>
        <p:spPr>
          <a:xfrm>
            <a:off x="467544" y="980728"/>
            <a:ext cx="8229600" cy="5184576"/>
          </a:xfrm>
        </p:spPr>
        <p:txBody>
          <a:bodyPr/>
          <a:lstStyle/>
          <a:p>
            <a:pPr marL="0" indent="0">
              <a:buFont typeface="Wingdings" panose="05000000000000000000" pitchFamily="2" charset="2"/>
              <a:buNone/>
              <a:defRPr/>
            </a:pPr>
            <a:r>
              <a:rPr lang="en-US" sz="2200" dirty="0"/>
              <a:t>General protections </a:t>
            </a:r>
            <a:r>
              <a:rPr lang="en-US" sz="2200" dirty="0" smtClean="0"/>
              <a:t>is available </a:t>
            </a:r>
            <a:r>
              <a:rPr lang="en-US" sz="2200" dirty="0"/>
              <a:t>when </a:t>
            </a:r>
            <a:r>
              <a:rPr lang="en-US" sz="2200" dirty="0" smtClean="0"/>
              <a:t>termination of employment occurs </a:t>
            </a:r>
            <a:r>
              <a:rPr lang="en-US" sz="2200" dirty="0"/>
              <a:t>because </a:t>
            </a:r>
            <a:r>
              <a:rPr lang="en-US" sz="2200" dirty="0" smtClean="0"/>
              <a:t>of one or more prohibited</a:t>
            </a:r>
            <a:r>
              <a:rPr lang="en-US" sz="2200" dirty="0" smtClean="0">
                <a:solidFill>
                  <a:srgbClr val="FF0000"/>
                </a:solidFill>
              </a:rPr>
              <a:t> </a:t>
            </a:r>
            <a:r>
              <a:rPr lang="en-US" sz="2200" dirty="0" smtClean="0"/>
              <a:t>reasons being;</a:t>
            </a:r>
          </a:p>
          <a:p>
            <a:pPr marL="0" indent="0">
              <a:buFont typeface="Wingdings" panose="05000000000000000000" pitchFamily="2" charset="2"/>
              <a:buNone/>
              <a:defRPr/>
            </a:pPr>
            <a:endParaRPr lang="en-US" sz="1200" dirty="0"/>
          </a:p>
          <a:p>
            <a:pPr>
              <a:defRPr/>
            </a:pPr>
            <a:r>
              <a:rPr lang="en-US" sz="2200" dirty="0"/>
              <a:t>An employee’s race, colour, </a:t>
            </a:r>
            <a:r>
              <a:rPr lang="en-US" sz="2200" dirty="0" smtClean="0"/>
              <a:t>sex, sexual </a:t>
            </a:r>
            <a:r>
              <a:rPr lang="en-US" sz="2200" dirty="0"/>
              <a:t>preference, age, p</a:t>
            </a:r>
            <a:r>
              <a:rPr lang="en-US" sz="2200" dirty="0" smtClean="0"/>
              <a:t>hysical or mental disability</a:t>
            </a:r>
            <a:r>
              <a:rPr lang="en-US" sz="2200" dirty="0"/>
              <a:t>, marital status, religion, political opinion, pregnancy, family or </a:t>
            </a:r>
            <a:r>
              <a:rPr lang="en-US" sz="2200" dirty="0" err="1" smtClean="0"/>
              <a:t>carer</a:t>
            </a:r>
            <a:r>
              <a:rPr lang="en-US" sz="2200" dirty="0" smtClean="0"/>
              <a:t> responsibilities, national or social extraction. s.351(1).</a:t>
            </a:r>
            <a:endParaRPr lang="en-US" sz="2200" dirty="0"/>
          </a:p>
          <a:p>
            <a:pPr>
              <a:defRPr/>
            </a:pPr>
            <a:r>
              <a:rPr lang="en-US" sz="2200" dirty="0"/>
              <a:t>As a result of an employee taking a temporary absence from work due to illness or injury of no more than 3 months (in a single block or separate </a:t>
            </a:r>
            <a:r>
              <a:rPr lang="en-US" sz="2200" dirty="0" smtClean="0"/>
              <a:t>periods </a:t>
            </a:r>
            <a:r>
              <a:rPr lang="en-US" sz="2200" dirty="0"/>
              <a:t>over </a:t>
            </a:r>
            <a:r>
              <a:rPr lang="en-US" sz="2200" dirty="0" smtClean="0"/>
              <a:t>a12 month period). s.352.</a:t>
            </a:r>
            <a:endParaRPr lang="en-US" sz="2200" dirty="0"/>
          </a:p>
          <a:p>
            <a:pPr>
              <a:defRPr/>
            </a:pPr>
            <a:r>
              <a:rPr lang="en-US" sz="2200" dirty="0"/>
              <a:t>Trade union membership or non-membership and </a:t>
            </a:r>
            <a:r>
              <a:rPr lang="en-US" sz="2200" dirty="0" smtClean="0"/>
              <a:t>other industrial </a:t>
            </a:r>
            <a:r>
              <a:rPr lang="en-US" sz="2200" dirty="0"/>
              <a:t>activity</a:t>
            </a:r>
            <a:r>
              <a:rPr lang="en-US" sz="2200" dirty="0" smtClean="0"/>
              <a:t>. s.346. </a:t>
            </a:r>
            <a:endParaRPr lang="en-US" sz="2200" dirty="0"/>
          </a:p>
          <a:p>
            <a:pPr>
              <a:defRPr/>
            </a:pPr>
            <a:r>
              <a:rPr lang="en-US" sz="2200" dirty="0" smtClean="0"/>
              <a:t>Exercising or proposing to exercise </a:t>
            </a:r>
            <a:r>
              <a:rPr lang="en-US" sz="2200" dirty="0"/>
              <a:t>a workplace right</a:t>
            </a:r>
            <a:r>
              <a:rPr lang="en-US" sz="2200" dirty="0" smtClean="0"/>
              <a:t>. s.340. </a:t>
            </a:r>
            <a:endParaRPr lang="en-US" sz="2200" dirty="0"/>
          </a:p>
          <a:p>
            <a:pPr>
              <a:defRPr/>
            </a:pPr>
            <a:endParaRPr lang="en-US" sz="22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40</a:t>
            </a:fld>
            <a:endParaRPr lang="en-AU"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7544"/>
          </a:xfrm>
        </p:spPr>
        <p:txBody>
          <a:bodyPr/>
          <a:lstStyle/>
          <a:p>
            <a:r>
              <a:rPr lang="en-US" sz="3600" dirty="0" err="1" smtClean="0"/>
              <a:t>Defence</a:t>
            </a:r>
            <a:r>
              <a:rPr lang="en-US" sz="3600" dirty="0" smtClean="0"/>
              <a:t> to discrimination </a:t>
            </a:r>
            <a:r>
              <a:rPr lang="en-US" sz="2400" dirty="0" smtClean="0"/>
              <a:t>(s.351(2))</a:t>
            </a:r>
            <a:endParaRPr lang="en-AU" sz="2400" dirty="0"/>
          </a:p>
        </p:txBody>
      </p:sp>
      <p:sp>
        <p:nvSpPr>
          <p:cNvPr id="3" name="Content Placeholder 2"/>
          <p:cNvSpPr>
            <a:spLocks noGrp="1"/>
          </p:cNvSpPr>
          <p:nvPr>
            <p:ph idx="1"/>
          </p:nvPr>
        </p:nvSpPr>
        <p:spPr>
          <a:xfrm>
            <a:off x="457200" y="1268760"/>
            <a:ext cx="8229600" cy="5589240"/>
          </a:xfrm>
        </p:spPr>
        <p:txBody>
          <a:bodyPr/>
          <a:lstStyle/>
          <a:p>
            <a:r>
              <a:rPr lang="en-AU" sz="2000" dirty="0" smtClean="0"/>
              <a:t>Discrimination (s.351</a:t>
            </a:r>
            <a:r>
              <a:rPr lang="en-AU" sz="2000" dirty="0"/>
              <a:t> (1</a:t>
            </a:r>
            <a:r>
              <a:rPr lang="en-AU" sz="2000" dirty="0" smtClean="0"/>
              <a:t>)) </a:t>
            </a:r>
            <a:r>
              <a:rPr lang="en-AU" sz="2000" dirty="0"/>
              <a:t>does not apply to action that is: </a:t>
            </a:r>
          </a:p>
          <a:p>
            <a:r>
              <a:rPr lang="en-AU" sz="2000" dirty="0" smtClean="0"/>
              <a:t>(</a:t>
            </a:r>
            <a:r>
              <a:rPr lang="en-AU" sz="2000" dirty="0"/>
              <a:t>a)  not unlawful under any anti-discrimination law in force in the place where the action is taken; or </a:t>
            </a:r>
          </a:p>
          <a:p>
            <a:r>
              <a:rPr lang="en-AU" sz="2000" dirty="0" smtClean="0"/>
              <a:t>(</a:t>
            </a:r>
            <a:r>
              <a:rPr lang="en-AU" sz="2000" dirty="0"/>
              <a:t>b)  taken because of the inherent requirements of the particular position concerned; or </a:t>
            </a:r>
          </a:p>
          <a:p>
            <a:r>
              <a:rPr lang="en-AU" sz="2000" dirty="0" smtClean="0"/>
              <a:t>(</a:t>
            </a:r>
            <a:r>
              <a:rPr lang="en-AU" sz="2000" dirty="0"/>
              <a:t>c)  if the action is taken against a staff member of an institution conducted in accordance with the doctrines, tenets, beliefs or teachings of a particular religion or creed--taken: </a:t>
            </a:r>
          </a:p>
          <a:p>
            <a:pPr marL="0" indent="0">
              <a:buNone/>
            </a:pPr>
            <a:r>
              <a:rPr lang="en-AU" sz="2000" dirty="0" smtClean="0"/>
              <a:t>	(</a:t>
            </a:r>
            <a:r>
              <a:rPr lang="en-AU" sz="2000" dirty="0" err="1"/>
              <a:t>i</a:t>
            </a:r>
            <a:r>
              <a:rPr lang="en-AU" sz="2000" dirty="0"/>
              <a:t>)  in good faith; and </a:t>
            </a:r>
            <a:endParaRPr lang="en-AU" sz="2000" dirty="0" smtClean="0"/>
          </a:p>
          <a:p>
            <a:pPr marL="0" indent="0">
              <a:buNone/>
            </a:pPr>
            <a:r>
              <a:rPr lang="en-AU" sz="2000" dirty="0" smtClean="0"/>
              <a:t>	(ii)  to avoid injury to the religious susceptibilities of adherents 	of that religion or creed. </a:t>
            </a:r>
            <a:endParaRPr lang="en-US" sz="2000" dirty="0"/>
          </a:p>
          <a:p>
            <a:pPr marL="0" indent="0">
              <a:buNone/>
            </a:pPr>
            <a:r>
              <a:rPr lang="en-US" sz="2000" dirty="0" smtClean="0"/>
              <a:t>Nb. The federal anti-discrimination acts (Sex</a:t>
            </a:r>
            <a:r>
              <a:rPr lang="en-US" sz="2000" dirty="0"/>
              <a:t>, Age, </a:t>
            </a:r>
            <a:r>
              <a:rPr lang="en-US" sz="2000" dirty="0" smtClean="0"/>
              <a:t>Disability and </a:t>
            </a:r>
            <a:r>
              <a:rPr lang="en-US" sz="2000" dirty="0"/>
              <a:t>Racial Discrimination </a:t>
            </a:r>
            <a:r>
              <a:rPr lang="en-US" sz="2000" dirty="0" smtClean="0"/>
              <a:t>Acts) and the </a:t>
            </a:r>
            <a:r>
              <a:rPr lang="en-AU" sz="2000" i="1" dirty="0"/>
              <a:t>Anti-Discrimination Act 1991</a:t>
            </a:r>
            <a:r>
              <a:rPr lang="en-AU" sz="2000" dirty="0"/>
              <a:t> (Qld</a:t>
            </a:r>
            <a:r>
              <a:rPr lang="en-AU" sz="2000" dirty="0" smtClean="0"/>
              <a:t>) are anti-discrimination laws in force in Queensland and so if an exception or exemption applied, then that would be a defence to a General Protections claim e.g. genuine </a:t>
            </a:r>
            <a:r>
              <a:rPr lang="en-AU" sz="2000" dirty="0"/>
              <a:t>o</a:t>
            </a:r>
            <a:r>
              <a:rPr lang="en-AU" sz="2000" dirty="0" smtClean="0"/>
              <a:t>ccupational requirements. </a:t>
            </a:r>
            <a:r>
              <a:rPr lang="en-US" sz="2000" dirty="0" smtClean="0"/>
              <a:t> </a:t>
            </a:r>
            <a:endParaRPr lang="en-AU" sz="2000" dirty="0" smtClean="0"/>
          </a:p>
          <a:p>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41</a:t>
            </a:fld>
            <a:endParaRPr lang="en-AU" altLang="en-US"/>
          </a:p>
        </p:txBody>
      </p:sp>
    </p:spTree>
    <p:extLst>
      <p:ext uri="{BB962C8B-B14F-4D97-AF65-F5344CB8AC3E}">
        <p14:creationId xmlns:p14="http://schemas.microsoft.com/office/powerpoint/2010/main" val="14461354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extLst>
          </p:cNvPr>
          <p:cNvSpPr>
            <a:spLocks noGrp="1"/>
          </p:cNvSpPr>
          <p:nvPr>
            <p:ph idx="1"/>
          </p:nvPr>
        </p:nvSpPr>
        <p:spPr>
          <a:xfrm>
            <a:off x="467544" y="1124744"/>
            <a:ext cx="8229600" cy="5580856"/>
          </a:xfrm>
        </p:spPr>
        <p:txBody>
          <a:bodyPr/>
          <a:lstStyle/>
          <a:p>
            <a:pPr marL="0" indent="0">
              <a:buFont typeface="Wingdings" panose="05000000000000000000" pitchFamily="2" charset="2"/>
              <a:buNone/>
              <a:defRPr/>
            </a:pPr>
            <a:r>
              <a:rPr lang="en-US" sz="2400" dirty="0"/>
              <a:t>For employees to be eligible for a General Protections Termination claim they </a:t>
            </a:r>
            <a:r>
              <a:rPr lang="en-US" sz="2400" dirty="0" smtClean="0"/>
              <a:t>must:</a:t>
            </a:r>
          </a:p>
          <a:p>
            <a:pPr marL="0" indent="0">
              <a:buFont typeface="Wingdings" panose="05000000000000000000" pitchFamily="2" charset="2"/>
              <a:buNone/>
              <a:defRPr/>
            </a:pPr>
            <a:endParaRPr lang="en-US" sz="1600" dirty="0"/>
          </a:p>
          <a:p>
            <a:pPr>
              <a:spcBef>
                <a:spcPts val="0"/>
              </a:spcBef>
              <a:defRPr/>
            </a:pPr>
            <a:r>
              <a:rPr lang="en-US" sz="2400" dirty="0"/>
              <a:t>Be an ‘employee’ – independent contractors are excluded</a:t>
            </a:r>
            <a:r>
              <a:rPr lang="en-US" sz="2400" dirty="0" smtClean="0"/>
              <a:t>.</a:t>
            </a:r>
          </a:p>
          <a:p>
            <a:pPr marL="0" indent="0">
              <a:spcBef>
                <a:spcPts val="0"/>
              </a:spcBef>
              <a:buNone/>
              <a:defRPr/>
            </a:pPr>
            <a:endParaRPr lang="en-US" sz="2400" dirty="0"/>
          </a:p>
          <a:p>
            <a:pPr>
              <a:spcBef>
                <a:spcPts val="0"/>
              </a:spcBef>
              <a:defRPr/>
            </a:pPr>
            <a:r>
              <a:rPr lang="en-US" sz="2400" dirty="0"/>
              <a:t>Termination must be made at the initiative of the employer</a:t>
            </a:r>
            <a:r>
              <a:rPr lang="en-US" sz="2400" dirty="0" smtClean="0"/>
              <a:t>.</a:t>
            </a:r>
          </a:p>
          <a:p>
            <a:pPr marL="0" indent="0">
              <a:spcBef>
                <a:spcPts val="0"/>
              </a:spcBef>
              <a:buNone/>
              <a:defRPr/>
            </a:pPr>
            <a:endParaRPr lang="en-US" sz="2400" dirty="0" smtClean="0"/>
          </a:p>
          <a:p>
            <a:pPr>
              <a:spcBef>
                <a:spcPts val="0"/>
              </a:spcBef>
              <a:defRPr/>
            </a:pPr>
            <a:r>
              <a:rPr lang="en-US" sz="2400" dirty="0" smtClean="0"/>
              <a:t>Unlike unfair dismissal, there is no minimum employment period or high income threshold.</a:t>
            </a:r>
          </a:p>
          <a:p>
            <a:pPr marL="0" indent="0">
              <a:spcBef>
                <a:spcPts val="0"/>
              </a:spcBef>
              <a:buNone/>
              <a:defRPr/>
            </a:pPr>
            <a:endParaRPr lang="en-US" sz="2400" dirty="0" smtClean="0"/>
          </a:p>
          <a:p>
            <a:pPr>
              <a:spcBef>
                <a:spcPts val="0"/>
              </a:spcBef>
              <a:defRPr/>
            </a:pPr>
            <a:r>
              <a:rPr lang="en-US" sz="2400" dirty="0"/>
              <a:t>The unlawful reason must be a substantial and operative reason in the mind of the employer. This is a subjective test hence there is a reverse onus of </a:t>
            </a:r>
            <a:r>
              <a:rPr lang="en-US" sz="2400" dirty="0" smtClean="0"/>
              <a:t>proof (s.361).</a:t>
            </a:r>
            <a:endParaRPr lang="en-AU" sz="2400" dirty="0"/>
          </a:p>
          <a:p>
            <a:pPr>
              <a:spcBef>
                <a:spcPts val="0"/>
              </a:spcBef>
              <a:defRPr/>
            </a:pPr>
            <a:endParaRPr lang="en-US" sz="2000" dirty="0"/>
          </a:p>
          <a:p>
            <a:pPr>
              <a:defRPr/>
            </a:pPr>
            <a:endParaRPr lang="en-US" sz="24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42</a:t>
            </a:fld>
            <a:endParaRPr lang="en-AU"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39552"/>
          </a:xfrm>
        </p:spPr>
        <p:txBody>
          <a:bodyPr/>
          <a:lstStyle/>
          <a:p>
            <a:r>
              <a:rPr lang="en-AU" sz="2000" i="1" dirty="0" smtClean="0"/>
              <a:t>The </a:t>
            </a:r>
            <a:r>
              <a:rPr lang="en-AU" sz="2000" i="1" dirty="0"/>
              <a:t>Board of Bendigo Regional Institute of Technical and Further Education v Barclay &amp; Anor</a:t>
            </a:r>
            <a:r>
              <a:rPr lang="en-AU" sz="2000" dirty="0"/>
              <a:t> [2012] HCA 32 (7 September 2012).</a:t>
            </a:r>
          </a:p>
        </p:txBody>
      </p:sp>
      <p:sp>
        <p:nvSpPr>
          <p:cNvPr id="3" name="Content Placeholder 2"/>
          <p:cNvSpPr>
            <a:spLocks noGrp="1"/>
          </p:cNvSpPr>
          <p:nvPr>
            <p:ph idx="1"/>
          </p:nvPr>
        </p:nvSpPr>
        <p:spPr>
          <a:xfrm>
            <a:off x="457200" y="1196752"/>
            <a:ext cx="8229600" cy="5661248"/>
          </a:xfrm>
        </p:spPr>
        <p:txBody>
          <a:bodyPr/>
          <a:lstStyle/>
          <a:p>
            <a:r>
              <a:rPr lang="en-AU" sz="1400" dirty="0"/>
              <a:t>The High Court of Australia </a:t>
            </a:r>
            <a:r>
              <a:rPr lang="en-AU" sz="1400" dirty="0" smtClean="0"/>
              <a:t>found </a:t>
            </a:r>
            <a:r>
              <a:rPr lang="en-AU" sz="1400" dirty="0"/>
              <a:t>that Bendigo TAFE did not take adverse action against a union officer when it suspended him for alleged misconduct</a:t>
            </a:r>
            <a:r>
              <a:rPr lang="en-AU" sz="1400" dirty="0" smtClean="0"/>
              <a:t>.</a:t>
            </a:r>
          </a:p>
          <a:p>
            <a:r>
              <a:rPr lang="en-AU" sz="1400" dirty="0"/>
              <a:t>In January 2010, Mr Barclay sent an email in his capacity as an AEU officer to all AEU members employed by Bendigo TAFE. In the email, Mr Barclay said, among other things, that several members had reported being asked to be part of producing 'false and fraudulent' documentation for an upcoming reaccreditation audit</a:t>
            </a:r>
            <a:r>
              <a:rPr lang="en-AU" sz="1400" dirty="0" smtClean="0"/>
              <a:t>.</a:t>
            </a:r>
          </a:p>
          <a:p>
            <a:r>
              <a:rPr lang="en-AU" sz="1400" dirty="0"/>
              <a:t>Bendigo </a:t>
            </a:r>
            <a:r>
              <a:rPr lang="en-AU" sz="1400" dirty="0" smtClean="0"/>
              <a:t>TAFE’s CEO became </a:t>
            </a:r>
            <a:r>
              <a:rPr lang="en-AU" sz="1400" dirty="0"/>
              <a:t>aware of the email. The CEO was concerned that Mr Barclay's conduct breached the Code of Conduct for Victorian Public Sector </a:t>
            </a:r>
            <a:r>
              <a:rPr lang="en-AU" sz="1400" dirty="0" smtClean="0"/>
              <a:t>Employees. </a:t>
            </a:r>
            <a:r>
              <a:rPr lang="en-AU" sz="1400" dirty="0"/>
              <a:t>Mr Barclay was subsequently suspended from employment and asked to show cause why disciplinary action should not be taken against him</a:t>
            </a:r>
            <a:r>
              <a:rPr lang="en-AU" sz="1400" dirty="0" smtClean="0"/>
              <a:t>.</a:t>
            </a:r>
          </a:p>
          <a:p>
            <a:r>
              <a:rPr lang="en-AU" sz="1400" dirty="0"/>
              <a:t>Mr Barclay and the AEU commenced proceedings against Bendigo TAFE in the Federal Court. Mr Barclay claimed Bendigo TAFE had contravened, among other things, section 346 of the </a:t>
            </a:r>
            <a:r>
              <a:rPr lang="en-AU" sz="1400" i="1" dirty="0"/>
              <a:t>Fair Work Act </a:t>
            </a:r>
            <a:r>
              <a:rPr lang="en-AU" sz="1400" i="1" dirty="0" smtClean="0"/>
              <a:t>2009</a:t>
            </a:r>
            <a:r>
              <a:rPr lang="en-AU" sz="1400" dirty="0" smtClean="0"/>
              <a:t>. </a:t>
            </a:r>
          </a:p>
          <a:p>
            <a:r>
              <a:rPr lang="en-AU" sz="1400" dirty="0" smtClean="0"/>
              <a:t>Section </a:t>
            </a:r>
            <a:r>
              <a:rPr lang="en-AU" sz="1400" dirty="0"/>
              <a:t>346 </a:t>
            </a:r>
            <a:r>
              <a:rPr lang="en-AU" sz="1400" dirty="0" smtClean="0"/>
              <a:t>relevantly </a:t>
            </a:r>
            <a:r>
              <a:rPr lang="en-AU" sz="1400" dirty="0"/>
              <a:t>provides that an employer must not take adverse action against another person because the other person is an officer of an industrial association, or because the person engages in industrial activity</a:t>
            </a:r>
            <a:r>
              <a:rPr lang="en-AU" sz="1400" dirty="0" smtClean="0"/>
              <a:t>.</a:t>
            </a:r>
          </a:p>
          <a:p>
            <a:r>
              <a:rPr lang="en-AU" sz="1400" dirty="0"/>
              <a:t>Mr Barclay claimed the decision to suspend him and the requirement that he show cause why his employment ought not be terminated was adverse </a:t>
            </a:r>
            <a:r>
              <a:rPr lang="en-AU" sz="1400" dirty="0" smtClean="0"/>
              <a:t>action and that the </a:t>
            </a:r>
            <a:r>
              <a:rPr lang="en-AU" sz="1400" dirty="0"/>
              <a:t>adverse action had been taken because he was an officer of the AEU who had engaged in industrial activity</a:t>
            </a:r>
            <a:r>
              <a:rPr lang="en-AU" sz="1400" dirty="0" smtClean="0"/>
              <a:t>.</a:t>
            </a:r>
          </a:p>
          <a:p>
            <a:r>
              <a:rPr lang="en-AU" sz="1400" dirty="0"/>
              <a:t>Bendigo TAFE conceded the decision to suspend Mr Barclay constituted adverse action. Bendigo TAFE denied, however that it had taken adverse action against Mr Barclay because he was an officer of the AEU or because he had engaged in industrial activity. Bendigo TAFE's position was that action had been taken against Mr Barclay because of its concerns that he had breached </a:t>
            </a:r>
            <a:r>
              <a:rPr lang="en-AU" sz="1400" dirty="0" smtClean="0"/>
              <a:t>the VPS </a:t>
            </a:r>
            <a:r>
              <a:rPr lang="en-AU" sz="1400" dirty="0"/>
              <a:t>Code and his obligations as an employee.</a:t>
            </a:r>
            <a:endParaRPr lang="en-AU" sz="1400" dirty="0" smtClean="0"/>
          </a:p>
          <a:p>
            <a:endParaRPr lang="en-AU" sz="1600" dirty="0" smtClean="0"/>
          </a:p>
          <a:p>
            <a:endParaRPr lang="en-AU" sz="1600"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43</a:t>
            </a:fld>
            <a:endParaRPr lang="en-AU" altLang="en-US" dirty="0"/>
          </a:p>
        </p:txBody>
      </p:sp>
    </p:spTree>
    <p:extLst>
      <p:ext uri="{BB962C8B-B14F-4D97-AF65-F5344CB8AC3E}">
        <p14:creationId xmlns:p14="http://schemas.microsoft.com/office/powerpoint/2010/main" val="29795843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23528"/>
          </a:xfrm>
        </p:spPr>
        <p:txBody>
          <a:bodyPr/>
          <a:lstStyle/>
          <a:p>
            <a:r>
              <a:rPr lang="en-AU" sz="2000" i="1" dirty="0"/>
              <a:t>The Board of Bendigo Regional Institute of Technical and Further Education v Barclay &amp; Anor</a:t>
            </a:r>
            <a:r>
              <a:rPr lang="en-AU" sz="2000" dirty="0"/>
              <a:t> [2012] HCA 32 (7 September 2012</a:t>
            </a:r>
            <a:r>
              <a:rPr lang="en-AU" sz="2000" dirty="0" smtClean="0"/>
              <a:t>) cont.</a:t>
            </a:r>
            <a:endParaRPr lang="en-AU" sz="2000" dirty="0"/>
          </a:p>
        </p:txBody>
      </p:sp>
      <p:sp>
        <p:nvSpPr>
          <p:cNvPr id="3" name="Content Placeholder 2"/>
          <p:cNvSpPr>
            <a:spLocks noGrp="1"/>
          </p:cNvSpPr>
          <p:nvPr>
            <p:ph idx="1"/>
          </p:nvPr>
        </p:nvSpPr>
        <p:spPr>
          <a:xfrm>
            <a:off x="457200" y="1124744"/>
            <a:ext cx="8229600" cy="5580856"/>
          </a:xfrm>
        </p:spPr>
        <p:txBody>
          <a:bodyPr/>
          <a:lstStyle/>
          <a:p>
            <a:r>
              <a:rPr lang="en-AU" sz="1400" dirty="0"/>
              <a:t>At first instance, Justice Tracey of the Federal Court found in favour of Bendigo TAFE. During the trial, the CEO gave evidence that she took action against Mr Barclay because she regarded the allegations as a breach of the </a:t>
            </a:r>
            <a:r>
              <a:rPr lang="en-AU" sz="1400" dirty="0" smtClean="0"/>
              <a:t>VPS Code </a:t>
            </a:r>
            <a:r>
              <a:rPr lang="en-AU" sz="1400" dirty="0"/>
              <a:t>and a breach of Mr Barclay's responsibilities as an employee. Justice Tracey accepted her </a:t>
            </a:r>
            <a:r>
              <a:rPr lang="en-AU" sz="1400" dirty="0" smtClean="0"/>
              <a:t>evidence even though he found that Mr Barclay’s actions didn’t breach the VPS Code.</a:t>
            </a:r>
          </a:p>
          <a:p>
            <a:r>
              <a:rPr lang="en-AU" sz="1400" dirty="0"/>
              <a:t>Mr Barclay appealed the decision to a Full Court of the Federal Court. A majority of the Full Court of the Federal Court found in favour of Mr Barclay. Justices </a:t>
            </a:r>
            <a:r>
              <a:rPr lang="en-AU" sz="1400" dirty="0" err="1"/>
              <a:t>Gray</a:t>
            </a:r>
            <a:r>
              <a:rPr lang="en-AU" sz="1400" dirty="0"/>
              <a:t> and Bromberg found that while the state of mind of the CEO was relevant, it was not decisive. An inquiry had to be made about the real reason for the conduct. Justices </a:t>
            </a:r>
            <a:r>
              <a:rPr lang="en-AU" sz="1400" dirty="0" err="1"/>
              <a:t>Gray</a:t>
            </a:r>
            <a:r>
              <a:rPr lang="en-AU" sz="1400" dirty="0"/>
              <a:t> and Bromberg said the real reason for the conduct is not necessarily the reason the person asserts. What is required is a search for what actuated the conduct of the person, which may be conscious or subconscious thoughts of the perpetrator</a:t>
            </a:r>
            <a:r>
              <a:rPr lang="en-AU" sz="1400" dirty="0" smtClean="0"/>
              <a:t>.</a:t>
            </a:r>
          </a:p>
          <a:p>
            <a:r>
              <a:rPr lang="en-AU" sz="1400" dirty="0"/>
              <a:t>Their Honours found that Mr Barclay sent the email in his capacity as an officer of the AEU. They went on to find that the real reason for the conduct of Bendigo TAFE was that Mr Barclay was performing his role as a union officer and engaging in industrial activity</a:t>
            </a:r>
            <a:r>
              <a:rPr lang="en-AU" sz="1400" dirty="0" smtClean="0"/>
              <a:t>.</a:t>
            </a:r>
          </a:p>
          <a:p>
            <a:r>
              <a:rPr lang="en-AU" sz="1400" dirty="0"/>
              <a:t>The High Court unanimously overturned the decision of the Full Court of the Federal </a:t>
            </a:r>
            <a:r>
              <a:rPr lang="en-AU" sz="1400" dirty="0" smtClean="0"/>
              <a:t>Court and found </a:t>
            </a:r>
            <a:r>
              <a:rPr lang="en-AU" sz="1400" dirty="0"/>
              <a:t>that determining the reason for conduct is a question of fact which must be answered in light of all the evidence. Direct evidence from the decision maker that is reliable and accepted will be sufficient for an employer to resist a claim</a:t>
            </a:r>
            <a:r>
              <a:rPr lang="en-AU" sz="1400" dirty="0" smtClean="0"/>
              <a:t>.</a:t>
            </a:r>
          </a:p>
          <a:p>
            <a:r>
              <a:rPr lang="en-AU" sz="1400" dirty="0"/>
              <a:t>T</a:t>
            </a:r>
            <a:r>
              <a:rPr lang="en-AU" sz="1400" dirty="0" smtClean="0"/>
              <a:t>he </a:t>
            </a:r>
            <a:r>
              <a:rPr lang="en-AU" sz="1400" dirty="0"/>
              <a:t>High Court dismissed the suggestion by Mr Barclay that a contravention of section </a:t>
            </a:r>
            <a:r>
              <a:rPr lang="en-AU" sz="1400" dirty="0" smtClean="0"/>
              <a:t>346 must </a:t>
            </a:r>
            <a:r>
              <a:rPr lang="en-AU" sz="1400" dirty="0"/>
              <a:t>be determined objectively. The relevant provisions </a:t>
            </a:r>
            <a:r>
              <a:rPr lang="en-AU" sz="1400" dirty="0" smtClean="0"/>
              <a:t>do </a:t>
            </a:r>
            <a:r>
              <a:rPr lang="en-AU" sz="1400" dirty="0"/>
              <a:t>not require a search for either the objective or subjective reason for a person's actions. Whether a person has contravened the </a:t>
            </a:r>
            <a:r>
              <a:rPr lang="en-AU" sz="1400" dirty="0" smtClean="0"/>
              <a:t>general protections </a:t>
            </a:r>
            <a:r>
              <a:rPr lang="en-AU" sz="1400" dirty="0"/>
              <a:t>is relevantly to be answered by asking whether adverse action has been taken for a </a:t>
            </a:r>
            <a:r>
              <a:rPr lang="en-AU" sz="1400" dirty="0" smtClean="0"/>
              <a:t>prohibited </a:t>
            </a:r>
            <a:r>
              <a:rPr lang="en-AU" sz="1400" dirty="0"/>
              <a:t>reason. That will require an inquiry about what was the substantial and operative factor, potentially amongst many reasons, for the adverse action taken.</a:t>
            </a:r>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44</a:t>
            </a:fld>
            <a:endParaRPr lang="en-AU" altLang="en-US"/>
          </a:p>
        </p:txBody>
      </p:sp>
    </p:spTree>
    <p:extLst>
      <p:ext uri="{BB962C8B-B14F-4D97-AF65-F5344CB8AC3E}">
        <p14:creationId xmlns:p14="http://schemas.microsoft.com/office/powerpoint/2010/main" val="13475740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noChangeArrowheads="1"/>
          </p:cNvSpPr>
          <p:nvPr>
            <p:ph idx="1"/>
          </p:nvPr>
        </p:nvSpPr>
        <p:spPr>
          <a:xfrm>
            <a:off x="507429" y="1484785"/>
            <a:ext cx="8229600" cy="4150968"/>
          </a:xfrm>
        </p:spPr>
        <p:txBody>
          <a:bodyPr/>
          <a:lstStyle/>
          <a:p>
            <a:pPr marL="0" indent="0">
              <a:buNone/>
            </a:pPr>
            <a:endParaRPr lang="en-AU" altLang="en-US" sz="2400" b="1" dirty="0"/>
          </a:p>
          <a:p>
            <a:pPr marL="0" indent="0">
              <a:buNone/>
            </a:pPr>
            <a:r>
              <a:rPr lang="en-AU" altLang="en-US" sz="2400" b="1" dirty="0" smtClean="0"/>
              <a:t>JobWatch </a:t>
            </a:r>
            <a:r>
              <a:rPr lang="en-AU" altLang="en-US" sz="2400" b="1" dirty="0"/>
              <a:t>Case Study</a:t>
            </a:r>
            <a:r>
              <a:rPr lang="en-AU" altLang="en-US" sz="2400" b="1" dirty="0" smtClean="0"/>
              <a:t>:</a:t>
            </a:r>
            <a:endParaRPr lang="en-US" altLang="en-US" b="1" dirty="0" smtClean="0"/>
          </a:p>
          <a:p>
            <a:pPr marL="0" indent="0">
              <a:spcBef>
                <a:spcPts val="0"/>
              </a:spcBef>
              <a:buNone/>
            </a:pPr>
            <a:endParaRPr lang="en-US" altLang="en-US" sz="1600" i="1" dirty="0" smtClean="0"/>
          </a:p>
          <a:p>
            <a:pPr marL="0" indent="0">
              <a:buNone/>
            </a:pPr>
            <a:r>
              <a:rPr lang="en-US" altLang="en-US" sz="2400" i="1" dirty="0" smtClean="0"/>
              <a:t>“</a:t>
            </a:r>
            <a:r>
              <a:rPr lang="en-US" altLang="en-US" sz="2400" i="1" dirty="0"/>
              <a:t>My employment was terminated last week. I was accused of damaging machinery although this is not true. I believe my dismissal is because I made a </a:t>
            </a:r>
            <a:r>
              <a:rPr lang="en-US" altLang="en-US" sz="2400" i="1" dirty="0" err="1"/>
              <a:t>workcover</a:t>
            </a:r>
            <a:r>
              <a:rPr lang="en-US" altLang="en-US" sz="2400" i="1" dirty="0"/>
              <a:t> claim against my employer.”</a:t>
            </a: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45</a:t>
            </a:fld>
            <a:endParaRPr lang="en-AU"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extLst>
          </p:cNvPr>
          <p:cNvSpPr>
            <a:spLocks noGrp="1"/>
          </p:cNvSpPr>
          <p:nvPr>
            <p:ph idx="1"/>
          </p:nvPr>
        </p:nvSpPr>
        <p:spPr>
          <a:xfrm>
            <a:off x="457200" y="1484313"/>
            <a:ext cx="8229600" cy="5257800"/>
          </a:xfrm>
        </p:spPr>
        <p:txBody>
          <a:bodyPr/>
          <a:lstStyle/>
          <a:p>
            <a:pPr marL="0" indent="0">
              <a:buFont typeface="Wingdings" panose="05000000000000000000" pitchFamily="2" charset="2"/>
              <a:buNone/>
              <a:defRPr/>
            </a:pPr>
            <a:r>
              <a:rPr lang="en-AU" sz="2300" dirty="0"/>
              <a:t>An employer must not </a:t>
            </a:r>
            <a:r>
              <a:rPr lang="en-AU" sz="2300" dirty="0" smtClean="0"/>
              <a:t>take </a:t>
            </a:r>
            <a:r>
              <a:rPr lang="en-AU" sz="2300" b="1" dirty="0" smtClean="0"/>
              <a:t>adverse </a:t>
            </a:r>
            <a:r>
              <a:rPr lang="en-AU" sz="2300" b="1" dirty="0"/>
              <a:t>action</a:t>
            </a:r>
            <a:r>
              <a:rPr lang="en-AU" sz="2300" dirty="0"/>
              <a:t> against an </a:t>
            </a:r>
            <a:r>
              <a:rPr lang="en-AU" sz="2300" dirty="0" smtClean="0"/>
              <a:t>employee</a:t>
            </a:r>
            <a:r>
              <a:rPr lang="en-US" sz="2300" dirty="0" smtClean="0"/>
              <a:t> because </a:t>
            </a:r>
            <a:r>
              <a:rPr lang="en-US" sz="2300" dirty="0"/>
              <a:t>of a </a:t>
            </a:r>
            <a:r>
              <a:rPr lang="en-US" sz="2300" dirty="0" smtClean="0"/>
              <a:t>prohibited </a:t>
            </a:r>
            <a:r>
              <a:rPr lang="en-US" sz="2300" dirty="0"/>
              <a:t>reason e.g. workplace rights or </a:t>
            </a:r>
            <a:r>
              <a:rPr lang="en-US" sz="2300" dirty="0" smtClean="0"/>
              <a:t>discrimination.</a:t>
            </a:r>
            <a:endParaRPr lang="en-US" sz="2300" dirty="0"/>
          </a:p>
          <a:p>
            <a:pPr marL="0" indent="0">
              <a:buFont typeface="Wingdings" panose="05000000000000000000" pitchFamily="2" charset="2"/>
              <a:buNone/>
              <a:defRPr/>
            </a:pPr>
            <a:r>
              <a:rPr lang="en-US" sz="2300" dirty="0" smtClean="0"/>
              <a:t>Non-termination adverse action includes;</a:t>
            </a:r>
            <a:endParaRPr lang="en-US" sz="2300" dirty="0"/>
          </a:p>
          <a:p>
            <a:pPr>
              <a:defRPr/>
            </a:pPr>
            <a:r>
              <a:rPr lang="en-US" sz="2300" dirty="0"/>
              <a:t>Refusing to employ a prospective employee.</a:t>
            </a:r>
          </a:p>
          <a:p>
            <a:pPr>
              <a:defRPr/>
            </a:pPr>
            <a:r>
              <a:rPr lang="en-US" sz="2300" dirty="0"/>
              <a:t>Injuring an employee </a:t>
            </a:r>
            <a:r>
              <a:rPr lang="en-US" sz="2300" dirty="0" smtClean="0"/>
              <a:t>in </a:t>
            </a:r>
            <a:r>
              <a:rPr lang="en-US" sz="2300" dirty="0"/>
              <a:t>their </a:t>
            </a:r>
            <a:r>
              <a:rPr lang="en-US" sz="2300" dirty="0" smtClean="0"/>
              <a:t>employment (e.g. non-promotion where obligated to do so).</a:t>
            </a:r>
            <a:endParaRPr lang="en-US" sz="2300" dirty="0"/>
          </a:p>
          <a:p>
            <a:pPr>
              <a:defRPr/>
            </a:pPr>
            <a:r>
              <a:rPr lang="en-US" sz="2300" dirty="0"/>
              <a:t>Altering their position </a:t>
            </a:r>
            <a:r>
              <a:rPr lang="en-US" sz="2300" dirty="0" smtClean="0"/>
              <a:t>(e.g. </a:t>
            </a:r>
            <a:r>
              <a:rPr lang="en-US" sz="2300" dirty="0"/>
              <a:t>demotion).</a:t>
            </a:r>
          </a:p>
          <a:p>
            <a:pPr>
              <a:defRPr/>
            </a:pPr>
            <a:r>
              <a:rPr lang="en-US" sz="2300" dirty="0"/>
              <a:t>Discriminating between an employee and other employees or prospective employees</a:t>
            </a:r>
            <a:r>
              <a:rPr lang="en-US" sz="2300" dirty="0" smtClean="0"/>
              <a:t>.</a:t>
            </a:r>
          </a:p>
          <a:p>
            <a:pPr marL="0" indent="0">
              <a:buNone/>
              <a:defRPr/>
            </a:pPr>
            <a:endParaRPr lang="en-US" sz="2300" dirty="0" smtClean="0"/>
          </a:p>
          <a:p>
            <a:pPr marL="0" indent="0">
              <a:buNone/>
              <a:defRPr/>
            </a:pPr>
            <a:r>
              <a:rPr lang="en-US" sz="2300" dirty="0" smtClean="0"/>
              <a:t>6 years to file in the Federal Circuit Court or Federal Court from the date of the adverse action. </a:t>
            </a:r>
          </a:p>
          <a:p>
            <a:pPr marL="0" indent="0">
              <a:buFont typeface="Wingdings" panose="05000000000000000000" pitchFamily="2" charset="2"/>
              <a:buNone/>
              <a:defRPr/>
            </a:pPr>
            <a:endParaRPr lang="en-US" sz="2400" dirty="0"/>
          </a:p>
        </p:txBody>
      </p:sp>
      <p:sp>
        <p:nvSpPr>
          <p:cNvPr id="45059" name="Rectangle 2"/>
          <p:cNvSpPr txBox="1">
            <a:spLocks noChangeArrowheads="1"/>
          </p:cNvSpPr>
          <p:nvPr/>
        </p:nvSpPr>
        <p:spPr bwMode="auto">
          <a:xfrm>
            <a:off x="539750" y="692150"/>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b="1">
                <a:solidFill>
                  <a:srgbClr val="3366FF"/>
                </a:solidFill>
              </a:rPr>
              <a:t>General Protections – Non Termination</a:t>
            </a:r>
            <a:endParaRPr lang="en-AU" altLang="en-US" b="1">
              <a:solidFill>
                <a:srgbClr val="3366FF"/>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46</a:t>
            </a:fld>
            <a:endParaRPr lang="en-AU"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55576"/>
          </a:xfrm>
        </p:spPr>
        <p:txBody>
          <a:bodyPr/>
          <a:lstStyle/>
          <a:p>
            <a:r>
              <a:rPr lang="en-US" sz="3200" i="1" dirty="0" err="1" smtClean="0"/>
              <a:t>Rangi</a:t>
            </a:r>
            <a:r>
              <a:rPr lang="en-US" sz="3200" i="1" dirty="0" smtClean="0"/>
              <a:t> v Kmart Australia [2018</a:t>
            </a:r>
            <a:r>
              <a:rPr lang="en-US" sz="3200" i="1" dirty="0"/>
              <a:t>]</a:t>
            </a:r>
            <a:r>
              <a:rPr lang="en-US" sz="3200" i="1" dirty="0" smtClean="0"/>
              <a:t> </a:t>
            </a:r>
            <a:r>
              <a:rPr lang="en-AU" sz="3200" dirty="0"/>
              <a:t>FCCA 2040</a:t>
            </a:r>
          </a:p>
        </p:txBody>
      </p:sp>
      <p:sp>
        <p:nvSpPr>
          <p:cNvPr id="3" name="Content Placeholder 2"/>
          <p:cNvSpPr>
            <a:spLocks noGrp="1"/>
          </p:cNvSpPr>
          <p:nvPr>
            <p:ph idx="1"/>
          </p:nvPr>
        </p:nvSpPr>
        <p:spPr>
          <a:xfrm>
            <a:off x="457200" y="1556792"/>
            <a:ext cx="8229600" cy="5184576"/>
          </a:xfrm>
        </p:spPr>
        <p:txBody>
          <a:bodyPr/>
          <a:lstStyle/>
          <a:p>
            <a:r>
              <a:rPr lang="en-AU" sz="1800" dirty="0"/>
              <a:t>In </a:t>
            </a:r>
            <a:r>
              <a:rPr lang="en-AU" sz="1800" i="1" dirty="0" err="1" smtClean="0"/>
              <a:t>Rangi</a:t>
            </a:r>
            <a:r>
              <a:rPr lang="en-AU" sz="1800" i="1" dirty="0" smtClean="0"/>
              <a:t>, </a:t>
            </a:r>
            <a:r>
              <a:rPr lang="en-AU" sz="1800" dirty="0" smtClean="0"/>
              <a:t>the </a:t>
            </a:r>
            <a:r>
              <a:rPr lang="en-AU" sz="1800" dirty="0"/>
              <a:t>Court had to consider whether a worker’s allegation that his employer failed to promote him could, if established, amount to adverse action.</a:t>
            </a:r>
          </a:p>
          <a:p>
            <a:r>
              <a:rPr lang="en-AU" sz="1800" dirty="0"/>
              <a:t>An employer takes adverse action against an employee if the employer “alters the position of the employee to the employee's prejudice”.</a:t>
            </a:r>
          </a:p>
          <a:p>
            <a:r>
              <a:rPr lang="en-AU" sz="1800" dirty="0"/>
              <a:t>This requires a “before and after” test - i.e. is the employee in a worse situation after the employer’s actions than before them? Is that because of the employer’s actions? Were those actions intentional in the sense that the employer wanted to make the employee worse off?</a:t>
            </a:r>
          </a:p>
          <a:p>
            <a:r>
              <a:rPr lang="en-AU" sz="1800" dirty="0"/>
              <a:t>For instance, a failure to make an employee redundant is not adverse action, even though the employee is denied redundancy entitlements, because the status quo remains after the employer’s inaction.</a:t>
            </a:r>
          </a:p>
          <a:p>
            <a:r>
              <a:rPr lang="en-AU" sz="1800" dirty="0"/>
              <a:t>In </a:t>
            </a:r>
            <a:r>
              <a:rPr lang="en-AU" sz="1800" i="1" dirty="0" err="1"/>
              <a:t>Rangi</a:t>
            </a:r>
            <a:r>
              <a:rPr lang="en-AU" sz="1800" i="1" dirty="0"/>
              <a:t>,</a:t>
            </a:r>
            <a:r>
              <a:rPr lang="en-AU" sz="1800" dirty="0"/>
              <a:t> the Court concluded an alleged failure to do something, such as promote an employee, is not adverse action. Of course, the situation may be different if the employer had an obligation or duty to act but did not perform that obligation or duty.</a:t>
            </a:r>
          </a:p>
          <a:p>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47</a:t>
            </a:fld>
            <a:endParaRPr lang="en-AU" altLang="en-US"/>
          </a:p>
        </p:txBody>
      </p:sp>
    </p:spTree>
    <p:extLst>
      <p:ext uri="{BB962C8B-B14F-4D97-AF65-F5344CB8AC3E}">
        <p14:creationId xmlns:p14="http://schemas.microsoft.com/office/powerpoint/2010/main" val="8427006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extLst>
          </p:cNvPr>
          <p:cNvSpPr>
            <a:spLocks noGrp="1"/>
          </p:cNvSpPr>
          <p:nvPr>
            <p:ph idx="1"/>
          </p:nvPr>
        </p:nvSpPr>
        <p:spPr>
          <a:xfrm>
            <a:off x="611560" y="548680"/>
            <a:ext cx="8229600" cy="6408712"/>
          </a:xfrm>
        </p:spPr>
        <p:txBody>
          <a:bodyPr/>
          <a:lstStyle/>
          <a:p>
            <a:pPr marL="0" indent="0">
              <a:buFont typeface="Wingdings" panose="05000000000000000000" pitchFamily="2" charset="2"/>
              <a:buNone/>
              <a:defRPr/>
            </a:pPr>
            <a:r>
              <a:rPr lang="en-US" sz="2000" dirty="0" smtClean="0"/>
              <a:t>General </a:t>
            </a:r>
            <a:r>
              <a:rPr lang="en-US" sz="2000" dirty="0"/>
              <a:t>Protections </a:t>
            </a:r>
            <a:r>
              <a:rPr lang="en-US" sz="2000" dirty="0" smtClean="0"/>
              <a:t>also extends </a:t>
            </a:r>
            <a:r>
              <a:rPr lang="en-US" sz="2000" dirty="0"/>
              <a:t>to </a:t>
            </a:r>
            <a:r>
              <a:rPr lang="en-US" sz="2000" b="1" dirty="0"/>
              <a:t>independent </a:t>
            </a:r>
            <a:r>
              <a:rPr lang="en-US" sz="2000" b="1" dirty="0" smtClean="0"/>
              <a:t>contractors </a:t>
            </a:r>
            <a:r>
              <a:rPr lang="en-US" sz="2000" dirty="0" smtClean="0"/>
              <a:t>in certain circumstances (6 years).</a:t>
            </a:r>
            <a:endParaRPr lang="en-US" sz="2000" dirty="0"/>
          </a:p>
          <a:p>
            <a:pPr>
              <a:defRPr/>
            </a:pPr>
            <a:r>
              <a:rPr lang="en-US" sz="2000" dirty="0" smtClean="0"/>
              <a:t>A person who </a:t>
            </a:r>
            <a:r>
              <a:rPr lang="en-US" sz="2000" dirty="0"/>
              <a:t>has entered into (or </a:t>
            </a:r>
            <a:r>
              <a:rPr lang="en-US" sz="2000" dirty="0" smtClean="0"/>
              <a:t>proposes </a:t>
            </a:r>
            <a:r>
              <a:rPr lang="en-US" sz="2000" dirty="0"/>
              <a:t>to enter into) a contract for services with an independent contractor must not take adverse action against the contractor </a:t>
            </a:r>
            <a:r>
              <a:rPr lang="en-US" sz="2000" dirty="0" smtClean="0"/>
              <a:t>(or persons engaged by the contractor) including;</a:t>
            </a:r>
            <a:endParaRPr lang="en-US" sz="2000" dirty="0"/>
          </a:p>
          <a:p>
            <a:pPr lvl="1">
              <a:defRPr/>
            </a:pPr>
            <a:r>
              <a:rPr lang="en-US" sz="1800" dirty="0" smtClean="0"/>
              <a:t>Terminating </a:t>
            </a:r>
            <a:r>
              <a:rPr lang="en-US" sz="1800" dirty="0"/>
              <a:t>the contract.</a:t>
            </a:r>
          </a:p>
          <a:p>
            <a:pPr lvl="1">
              <a:defRPr/>
            </a:pPr>
            <a:r>
              <a:rPr lang="en-US" sz="1800" dirty="0"/>
              <a:t>Injuring the contractor in relation to their contractual terms and conditions.</a:t>
            </a:r>
          </a:p>
          <a:p>
            <a:pPr lvl="1">
              <a:defRPr/>
            </a:pPr>
            <a:r>
              <a:rPr lang="en-US" sz="1800" dirty="0"/>
              <a:t>Altering their position to their prejudice.</a:t>
            </a:r>
          </a:p>
          <a:p>
            <a:pPr lvl="1">
              <a:defRPr/>
            </a:pPr>
            <a:r>
              <a:rPr lang="en-US" sz="1800" dirty="0"/>
              <a:t>Refusing to make use of their services.</a:t>
            </a:r>
          </a:p>
          <a:p>
            <a:pPr lvl="1">
              <a:defRPr/>
            </a:pPr>
            <a:r>
              <a:rPr lang="en-US" sz="1800" dirty="0"/>
              <a:t>Refusing to supply them with goods or services</a:t>
            </a:r>
            <a:r>
              <a:rPr lang="en-US" sz="1800" dirty="0" smtClean="0"/>
              <a:t>.</a:t>
            </a:r>
            <a:endParaRPr lang="en-US" sz="2000" dirty="0"/>
          </a:p>
          <a:p>
            <a:pPr>
              <a:defRPr/>
            </a:pPr>
            <a:r>
              <a:rPr lang="en-US" sz="2000" dirty="0" smtClean="0"/>
              <a:t>On the basis of a prohibited reason (excluding discrimination and temporary absence).</a:t>
            </a:r>
          </a:p>
          <a:p>
            <a:pPr>
              <a:defRPr/>
            </a:pPr>
            <a:r>
              <a:rPr lang="en-US" sz="2000" dirty="0" smtClean="0"/>
              <a:t>Sham arrangements are also prohibited e.g. representing employment as independent contracting (s. 357).</a:t>
            </a:r>
          </a:p>
          <a:p>
            <a:pPr>
              <a:defRPr/>
            </a:pPr>
            <a:r>
              <a:rPr lang="en-US" sz="1800" b="1" dirty="0" smtClean="0"/>
              <a:t>Remedies</a:t>
            </a:r>
            <a:r>
              <a:rPr lang="en-US" sz="1800" dirty="0" smtClean="0"/>
              <a:t> -Termination and Non-Termination: Any orders the court deems fit including civil penalties of </a:t>
            </a:r>
            <a:r>
              <a:rPr lang="en-US" sz="1800" dirty="0"/>
              <a:t>up to $12,600 for an individual per </a:t>
            </a:r>
            <a:r>
              <a:rPr lang="en-US" sz="1800" dirty="0" smtClean="0"/>
              <a:t>breach (including accessories) </a:t>
            </a:r>
            <a:r>
              <a:rPr lang="en-US" sz="1800" dirty="0"/>
              <a:t>or up to $63,000 per breach for a corporate entity. </a:t>
            </a:r>
            <a:endParaRPr lang="en-US" sz="1800" dirty="0" smtClean="0"/>
          </a:p>
          <a:p>
            <a:pPr>
              <a:defRPr/>
            </a:pPr>
            <a:endParaRPr lang="en-US" sz="2000" dirty="0" smtClean="0"/>
          </a:p>
          <a:p>
            <a:pPr>
              <a:defRPr/>
            </a:pPr>
            <a:endParaRPr lang="en-US" sz="20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48</a:t>
            </a:fld>
            <a:endParaRPr lang="en-AU"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67544" y="692696"/>
            <a:ext cx="8229600" cy="1371600"/>
          </a:xfrm>
        </p:spPr>
        <p:txBody>
          <a:bodyPr/>
          <a:lstStyle/>
          <a:p>
            <a:r>
              <a:rPr lang="en-AU" altLang="en-US" sz="3600" b="1" i="1" dirty="0" smtClean="0">
                <a:solidFill>
                  <a:srgbClr val="3366FF"/>
                </a:solidFill>
                <a:latin typeface="Calibri" panose="020F0502020204030204" pitchFamily="34" charset="0"/>
                <a:ea typeface="Calibri" panose="020F0502020204030204" pitchFamily="34" charset="0"/>
                <a:cs typeface="Calibri" panose="020F0502020204030204" pitchFamily="34" charset="0"/>
              </a:rPr>
              <a:t>Fair Work Ombudsman v </a:t>
            </a:r>
            <a:r>
              <a:rPr lang="en-AU" altLang="en-US" sz="3600" b="1" i="1" dirty="0" err="1" smtClean="0">
                <a:solidFill>
                  <a:srgbClr val="3366FF"/>
                </a:solidFill>
                <a:latin typeface="Calibri" panose="020F0502020204030204" pitchFamily="34" charset="0"/>
                <a:ea typeface="Calibri" panose="020F0502020204030204" pitchFamily="34" charset="0"/>
                <a:cs typeface="Calibri" panose="020F0502020204030204" pitchFamily="34" charset="0"/>
              </a:rPr>
              <a:t>Yenida</a:t>
            </a:r>
            <a:r>
              <a:rPr lang="en-AU" altLang="en-US" sz="3600" b="1" i="1" dirty="0" smtClean="0">
                <a:solidFill>
                  <a:srgbClr val="3366FF"/>
                </a:solidFill>
                <a:latin typeface="Calibri" panose="020F0502020204030204" pitchFamily="34" charset="0"/>
                <a:ea typeface="Calibri" panose="020F0502020204030204" pitchFamily="34" charset="0"/>
                <a:cs typeface="Calibri" panose="020F0502020204030204" pitchFamily="34" charset="0"/>
              </a:rPr>
              <a:t> Pty Ltd &amp; Anor [2018] </a:t>
            </a:r>
            <a:r>
              <a:rPr lang="en-AU" altLang="en-US" sz="3600" b="1" dirty="0" smtClean="0">
                <a:solidFill>
                  <a:srgbClr val="3366FF"/>
                </a:solidFill>
                <a:latin typeface="Calibri" panose="020F0502020204030204" pitchFamily="34" charset="0"/>
                <a:ea typeface="Calibri" panose="020F0502020204030204" pitchFamily="34" charset="0"/>
                <a:cs typeface="Calibri" panose="020F0502020204030204" pitchFamily="34" charset="0"/>
              </a:rPr>
              <a:t>FCCA 1342</a:t>
            </a:r>
            <a:r>
              <a:rPr lang="en-AU" altLang="en-US" sz="4800" dirty="0" smtClean="0">
                <a:latin typeface="Times New Roman" panose="02020603050405020304" pitchFamily="18" charset="0"/>
                <a:ea typeface="Calibri" panose="020F0502020204030204" pitchFamily="34" charset="0"/>
                <a:cs typeface="Calibri" panose="020F0502020204030204" pitchFamily="34" charset="0"/>
              </a:rPr>
              <a:t/>
            </a:r>
            <a:br>
              <a:rPr lang="en-AU" altLang="en-US" sz="4800" dirty="0" smtClean="0">
                <a:latin typeface="Times New Roman" panose="02020603050405020304" pitchFamily="18" charset="0"/>
                <a:ea typeface="Calibri" panose="020F0502020204030204" pitchFamily="34" charset="0"/>
                <a:cs typeface="Calibri" panose="020F0502020204030204" pitchFamily="34" charset="0"/>
              </a:rPr>
            </a:br>
            <a:endParaRPr lang="en-AU" altLang="en-US" dirty="0" smtClean="0"/>
          </a:p>
        </p:txBody>
      </p:sp>
      <p:sp>
        <p:nvSpPr>
          <p:cNvPr id="47107" name="Content Placeholder 2"/>
          <p:cNvSpPr>
            <a:spLocks noGrp="1"/>
          </p:cNvSpPr>
          <p:nvPr>
            <p:ph idx="1"/>
          </p:nvPr>
        </p:nvSpPr>
        <p:spPr>
          <a:xfrm>
            <a:off x="467544" y="1844824"/>
            <a:ext cx="8229600" cy="4824536"/>
          </a:xfrm>
        </p:spPr>
        <p:txBody>
          <a:bodyPr/>
          <a:lstStyle/>
          <a:p>
            <a:r>
              <a:rPr lang="en-AU" altLang="en-US" sz="2200" dirty="0" smtClean="0"/>
              <a:t>FWO successfully prosecuted a hotel owner for taking adverse action against two employees because of their Chinese race and Malaysian extraction. The adverse action included treated them differently to other employees by, among other things:</a:t>
            </a:r>
          </a:p>
          <a:p>
            <a:r>
              <a:rPr lang="en-AU" altLang="en-US" sz="2200" dirty="0" smtClean="0"/>
              <a:t>Requiring them to work six days per week; and</a:t>
            </a:r>
          </a:p>
          <a:p>
            <a:r>
              <a:rPr lang="en-AU" altLang="en-US" sz="2200" dirty="0" smtClean="0"/>
              <a:t>Not paying award entitlements</a:t>
            </a:r>
          </a:p>
          <a:p>
            <a:r>
              <a:rPr lang="en-AU" altLang="en-US" sz="2200" dirty="0" smtClean="0"/>
              <a:t>The employer, who was also of the same race and extraction, referred to the employees as ‘family’, to pressure them to work hard.</a:t>
            </a:r>
          </a:p>
          <a:p>
            <a:r>
              <a:rPr lang="en-US" altLang="en-US" sz="2200" dirty="0" smtClean="0"/>
              <a:t>The hotel owner was ordered to pay in excess of $200,000 in penalties in addition to the back pay it had already agreed to pay.</a:t>
            </a:r>
            <a:endParaRPr lang="en-AU" altLang="en-US" sz="2200" dirty="0" smtClean="0"/>
          </a:p>
          <a:p>
            <a:endParaRPr lang="en-AU" altLang="en-US"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49</a:t>
            </a:fld>
            <a:endParaRPr lang="en-AU"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57200"/>
            <a:ext cx="8229600" cy="955675"/>
          </a:xfrm>
          <a:noFill/>
          <a:ln w="76200">
            <a:solidFill>
              <a:srgbClr val="8CF054"/>
            </a:solidFill>
            <a:miter lim="800000"/>
            <a:headEnd/>
            <a:tailEnd/>
          </a:ln>
        </p:spPr>
        <p:txBody>
          <a:bodyPr/>
          <a:lstStyle/>
          <a:p>
            <a:pPr algn="ctr" eaLnBrk="1" hangingPunct="1"/>
            <a:r>
              <a:rPr lang="en-US" altLang="en-US" sz="4000" b="1" dirty="0" smtClean="0">
                <a:solidFill>
                  <a:srgbClr val="3366FF"/>
                </a:solidFill>
              </a:rPr>
              <a:t>Topics Covered</a:t>
            </a:r>
            <a:endParaRPr lang="en-AU" altLang="en-US" sz="4000" b="1" dirty="0" smtClean="0">
              <a:solidFill>
                <a:srgbClr val="3366FF"/>
              </a:solidFill>
            </a:endParaRPr>
          </a:p>
        </p:txBody>
      </p:sp>
      <p:sp>
        <p:nvSpPr>
          <p:cNvPr id="9219" name="Rectangle 3"/>
          <p:cNvSpPr>
            <a:spLocks noGrp="1" noChangeArrowheads="1"/>
          </p:cNvSpPr>
          <p:nvPr>
            <p:ph idx="1"/>
          </p:nvPr>
        </p:nvSpPr>
        <p:spPr>
          <a:xfrm>
            <a:off x="457200" y="1628775"/>
            <a:ext cx="8229600" cy="4895850"/>
          </a:xfrm>
          <a:ln>
            <a:solidFill>
              <a:srgbClr val="6699FF"/>
            </a:solidFill>
            <a:miter lim="800000"/>
            <a:headEnd/>
            <a:tailEnd/>
          </a:ln>
        </p:spPr>
        <p:txBody>
          <a:bodyPr/>
          <a:lstStyle/>
          <a:p>
            <a:pPr eaLnBrk="1" hangingPunct="1">
              <a:lnSpc>
                <a:spcPct val="150000"/>
              </a:lnSpc>
            </a:pPr>
            <a:r>
              <a:rPr lang="en-AU" altLang="en-US" sz="2000" dirty="0" smtClean="0"/>
              <a:t>About JobWatch</a:t>
            </a:r>
          </a:p>
          <a:p>
            <a:pPr eaLnBrk="1" hangingPunct="1">
              <a:lnSpc>
                <a:spcPct val="150000"/>
              </a:lnSpc>
            </a:pPr>
            <a:r>
              <a:rPr lang="en-US" altLang="en-US" sz="2000" dirty="0" smtClean="0"/>
              <a:t>Bullying &amp; Discrimination</a:t>
            </a:r>
          </a:p>
          <a:p>
            <a:pPr eaLnBrk="1" hangingPunct="1">
              <a:lnSpc>
                <a:spcPct val="150000"/>
              </a:lnSpc>
            </a:pPr>
            <a:r>
              <a:rPr lang="en-US" altLang="en-US" sz="2000" dirty="0" smtClean="0"/>
              <a:t>Unfair Dismissal</a:t>
            </a:r>
          </a:p>
          <a:p>
            <a:pPr eaLnBrk="1" hangingPunct="1">
              <a:lnSpc>
                <a:spcPct val="150000"/>
              </a:lnSpc>
            </a:pPr>
            <a:r>
              <a:rPr lang="en-US" altLang="en-US" sz="2000" dirty="0" smtClean="0"/>
              <a:t>Constructive Dismissal</a:t>
            </a:r>
          </a:p>
          <a:p>
            <a:pPr eaLnBrk="1" hangingPunct="1">
              <a:lnSpc>
                <a:spcPct val="150000"/>
              </a:lnSpc>
            </a:pPr>
            <a:r>
              <a:rPr lang="en-US" altLang="en-US" sz="2000" dirty="0" smtClean="0"/>
              <a:t>General Protections</a:t>
            </a:r>
          </a:p>
          <a:p>
            <a:pPr eaLnBrk="1" hangingPunct="1">
              <a:lnSpc>
                <a:spcPct val="150000"/>
              </a:lnSpc>
            </a:pPr>
            <a:r>
              <a:rPr lang="en-US" altLang="en-US" sz="2000" dirty="0" smtClean="0"/>
              <a:t>Underpayment</a:t>
            </a:r>
          </a:p>
          <a:p>
            <a:pPr eaLnBrk="1" hangingPunct="1">
              <a:lnSpc>
                <a:spcPct val="150000"/>
              </a:lnSpc>
            </a:pPr>
            <a:r>
              <a:rPr lang="en-US" altLang="en-US" sz="2000" dirty="0" smtClean="0"/>
              <a:t>Sexual Harassment</a:t>
            </a:r>
          </a:p>
          <a:p>
            <a:pPr eaLnBrk="1" hangingPunct="1">
              <a:lnSpc>
                <a:spcPct val="150000"/>
              </a:lnSpc>
            </a:pPr>
            <a:r>
              <a:rPr lang="en-US" altLang="en-US" sz="2000" dirty="0" smtClean="0"/>
              <a:t>The Gig Economy</a:t>
            </a:r>
          </a:p>
          <a:p>
            <a:pPr eaLnBrk="1" hangingPunct="1">
              <a:lnSpc>
                <a:spcPct val="150000"/>
              </a:lnSpc>
            </a:pPr>
            <a:r>
              <a:rPr lang="en-US" altLang="en-US" sz="2000" dirty="0" smtClean="0"/>
              <a:t>Q&amp;A</a:t>
            </a:r>
            <a:endParaRPr lang="en-AU" altLang="en-US" sz="2000"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a:t>
            </a:fld>
            <a:endParaRPr lang="en-AU"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noChangeArrowheads="1"/>
          </p:cNvSpPr>
          <p:nvPr>
            <p:ph idx="1"/>
          </p:nvPr>
        </p:nvSpPr>
        <p:spPr>
          <a:xfrm>
            <a:off x="457200" y="1484313"/>
            <a:ext cx="8229600" cy="4383087"/>
          </a:xfrm>
        </p:spPr>
        <p:txBody>
          <a:bodyPr/>
          <a:lstStyle/>
          <a:p>
            <a:pPr marL="0" indent="0">
              <a:buFont typeface="Wingdings" panose="05000000000000000000" pitchFamily="2" charset="2"/>
              <a:buNone/>
            </a:pPr>
            <a:r>
              <a:rPr lang="en-AU" altLang="en-US" sz="2400" b="1" dirty="0" smtClean="0"/>
              <a:t>JobWatch Case Study:</a:t>
            </a:r>
          </a:p>
          <a:p>
            <a:pPr marL="0" indent="0">
              <a:buFont typeface="Wingdings" panose="05000000000000000000" pitchFamily="2" charset="2"/>
              <a:buNone/>
            </a:pPr>
            <a:endParaRPr lang="en-AU" altLang="en-US" sz="1600" i="1" dirty="0" smtClean="0"/>
          </a:p>
          <a:p>
            <a:pPr marL="0" indent="0">
              <a:buFont typeface="Wingdings" panose="05000000000000000000" pitchFamily="2" charset="2"/>
              <a:buNone/>
            </a:pPr>
            <a:r>
              <a:rPr lang="en-US" altLang="en-US" sz="2400" i="1" dirty="0" smtClean="0"/>
              <a:t>“I have been employed permanent part-time for 2 years as a personal </a:t>
            </a:r>
            <a:r>
              <a:rPr lang="en-US" altLang="en-US" sz="2400" i="1" dirty="0" err="1" smtClean="0"/>
              <a:t>carer</a:t>
            </a:r>
            <a:r>
              <a:rPr lang="en-US" altLang="en-US" sz="2400" i="1" dirty="0" smtClean="0"/>
              <a:t>. My husband also works for the same aged care facility. However my hours have been reduced and my employer has hinted it is because she does not want me rostered on at the same time my husband is working. What can I do?”</a:t>
            </a: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50</a:t>
            </a:fld>
            <a:endParaRPr lang="en-AU"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noChangeArrowheads="1"/>
          </p:cNvSpPr>
          <p:nvPr>
            <p:ph idx="1"/>
          </p:nvPr>
        </p:nvSpPr>
        <p:spPr>
          <a:xfrm>
            <a:off x="457200" y="1773238"/>
            <a:ext cx="8229600" cy="4094162"/>
          </a:xfrm>
        </p:spPr>
        <p:txBody>
          <a:bodyPr/>
          <a:lstStyle/>
          <a:p>
            <a:pPr marL="0" indent="0" algn="ctr">
              <a:buFont typeface="Wingdings" panose="05000000000000000000" pitchFamily="2" charset="2"/>
              <a:buNone/>
            </a:pPr>
            <a:r>
              <a:rPr lang="en-AU" altLang="en-US" sz="2800" b="1" dirty="0" smtClean="0">
                <a:solidFill>
                  <a:srgbClr val="008000"/>
                </a:solidFill>
              </a:rPr>
              <a:t>Over the 2017 calendar year, JobWatch received 810 calls from Queensland workers relating to Unfair </a:t>
            </a:r>
            <a:r>
              <a:rPr lang="en-AU" altLang="en-US" sz="2800" b="1" dirty="0">
                <a:solidFill>
                  <a:srgbClr val="008000"/>
                </a:solidFill>
              </a:rPr>
              <a:t>D</a:t>
            </a:r>
            <a:r>
              <a:rPr lang="en-AU" altLang="en-US" sz="2800" b="1" dirty="0" smtClean="0">
                <a:solidFill>
                  <a:srgbClr val="008000"/>
                </a:solidFill>
              </a:rPr>
              <a:t>ismissal and a further 480 relating to General Protections Claims Involving </a:t>
            </a:r>
            <a:r>
              <a:rPr lang="en-AU" altLang="en-US" sz="2800" b="1" dirty="0">
                <a:solidFill>
                  <a:srgbClr val="008000"/>
                </a:solidFill>
              </a:rPr>
              <a:t>D</a:t>
            </a:r>
            <a:r>
              <a:rPr lang="en-AU" altLang="en-US" sz="2800" b="1" dirty="0" smtClean="0">
                <a:solidFill>
                  <a:srgbClr val="008000"/>
                </a:solidFill>
              </a:rPr>
              <a:t>ismissal. </a:t>
            </a:r>
          </a:p>
          <a:p>
            <a:pPr marL="0" indent="0" algn="ctr">
              <a:buFont typeface="Wingdings" panose="05000000000000000000" pitchFamily="2" charset="2"/>
              <a:buNone/>
            </a:pPr>
            <a:endParaRPr lang="en-AU" altLang="en-US" sz="2800" b="1" dirty="0" smtClean="0">
              <a:solidFill>
                <a:srgbClr val="008000"/>
              </a:solidFill>
            </a:endParaRPr>
          </a:p>
          <a:p>
            <a:pPr marL="0" indent="0" algn="ctr">
              <a:buFont typeface="Wingdings" panose="05000000000000000000" pitchFamily="2" charset="2"/>
              <a:buNone/>
            </a:pPr>
            <a:r>
              <a:rPr lang="en-AU" altLang="en-US" sz="2800" b="1" dirty="0" smtClean="0">
                <a:solidFill>
                  <a:srgbClr val="008000"/>
                </a:solidFill>
              </a:rPr>
              <a:t>JobWatch received 201 calls relating to General Protections (Non-Termination) Claims over the same period. </a:t>
            </a:r>
            <a:endParaRPr lang="en-US" altLang="en-US" b="1" dirty="0" smtClean="0">
              <a:solidFill>
                <a:srgbClr val="008000"/>
              </a:solidFill>
            </a:endParaRPr>
          </a:p>
        </p:txBody>
      </p:sp>
      <p:sp>
        <p:nvSpPr>
          <p:cNvPr id="48131" name="Rectangle 2"/>
          <p:cNvSpPr txBox="1">
            <a:spLocks noChangeArrowheads="1"/>
          </p:cNvSpPr>
          <p:nvPr/>
        </p:nvSpPr>
        <p:spPr bwMode="auto">
          <a:xfrm>
            <a:off x="539750" y="692150"/>
            <a:ext cx="8229600" cy="864642"/>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b="1" dirty="0">
                <a:solidFill>
                  <a:srgbClr val="3366FF"/>
                </a:solidFill>
              </a:rPr>
              <a:t>Queensland Statistics</a:t>
            </a:r>
            <a:endParaRPr lang="en-AU" altLang="en-US" b="1" dirty="0">
              <a:solidFill>
                <a:srgbClr val="3366FF"/>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51</a:t>
            </a:fld>
            <a:endParaRPr lang="en-AU"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a:spLocks noGrp="1" noChangeArrowheads="1"/>
          </p:cNvSpPr>
          <p:nvPr>
            <p:ph idx="1"/>
          </p:nvPr>
        </p:nvSpPr>
        <p:spPr>
          <a:xfrm>
            <a:off x="457200" y="1484313"/>
            <a:ext cx="8229600" cy="4383087"/>
          </a:xfrm>
        </p:spPr>
        <p:txBody>
          <a:bodyPr/>
          <a:lstStyle/>
          <a:p>
            <a:pPr marL="0" indent="0">
              <a:buFont typeface="Wingdings" panose="05000000000000000000" pitchFamily="2" charset="2"/>
              <a:buNone/>
            </a:pPr>
            <a:endParaRPr lang="en-US" altLang="en-US" sz="2800" b="1" smtClean="0">
              <a:solidFill>
                <a:srgbClr val="008000"/>
              </a:solidFill>
            </a:endParaRPr>
          </a:p>
          <a:p>
            <a:pPr marL="0" indent="0">
              <a:buFont typeface="Wingdings" panose="05000000000000000000" pitchFamily="2" charset="2"/>
              <a:buNone/>
            </a:pPr>
            <a:endParaRPr lang="en-US" altLang="en-US" sz="2800" b="1" smtClean="0">
              <a:solidFill>
                <a:srgbClr val="008000"/>
              </a:solidFill>
            </a:endParaRPr>
          </a:p>
          <a:p>
            <a:pPr marL="0" indent="0" algn="ctr">
              <a:buFont typeface="Wingdings" panose="05000000000000000000" pitchFamily="2" charset="2"/>
              <a:buNone/>
            </a:pPr>
            <a:r>
              <a:rPr lang="en-AU" altLang="en-US" sz="2800" b="1" smtClean="0">
                <a:solidFill>
                  <a:srgbClr val="008000"/>
                </a:solidFill>
              </a:rPr>
              <a:t>Over the 2017 calendar year, JobWatch received approximately 700 calls from Queensland workers relating to the underpayment or non-payment of wages and other entitlements (for example notice and annual leave). </a:t>
            </a:r>
          </a:p>
        </p:txBody>
      </p:sp>
      <p:sp>
        <p:nvSpPr>
          <p:cNvPr id="54275" name="Rectangle 2"/>
          <p:cNvSpPr txBox="1">
            <a:spLocks noChangeArrowheads="1"/>
          </p:cNvSpPr>
          <p:nvPr/>
        </p:nvSpPr>
        <p:spPr bwMode="auto">
          <a:xfrm>
            <a:off x="684213" y="692150"/>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dirty="0">
                <a:solidFill>
                  <a:srgbClr val="3366FF"/>
                </a:solidFill>
              </a:rPr>
              <a:t>Underpayment</a:t>
            </a:r>
            <a:endParaRPr lang="en-AU" altLang="en-US" sz="4400" b="1" dirty="0">
              <a:solidFill>
                <a:srgbClr val="3366FF"/>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52</a:t>
            </a:fld>
            <a:endParaRPr lang="en-AU"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extLst>
          </p:cNvPr>
          <p:cNvSpPr>
            <a:spLocks noGrp="1"/>
          </p:cNvSpPr>
          <p:nvPr>
            <p:ph idx="1"/>
          </p:nvPr>
        </p:nvSpPr>
        <p:spPr>
          <a:xfrm>
            <a:off x="395536" y="692696"/>
            <a:ext cx="8229600" cy="5544245"/>
          </a:xfrm>
        </p:spPr>
        <p:txBody>
          <a:bodyPr/>
          <a:lstStyle/>
          <a:p>
            <a:pPr marL="0" indent="0">
              <a:buFont typeface="Wingdings" panose="05000000000000000000" pitchFamily="2" charset="2"/>
              <a:buNone/>
              <a:defRPr/>
            </a:pPr>
            <a:r>
              <a:rPr lang="en-US" sz="2400" b="1" dirty="0"/>
              <a:t>How do you </a:t>
            </a:r>
            <a:r>
              <a:rPr lang="en-US" sz="2400" b="1" dirty="0" smtClean="0"/>
              <a:t>know if there is an underpayment claim</a:t>
            </a:r>
            <a:r>
              <a:rPr lang="en-AU" sz="2400" dirty="0" smtClean="0"/>
              <a:t>?</a:t>
            </a:r>
          </a:p>
          <a:p>
            <a:pPr marL="0" indent="0">
              <a:spcBef>
                <a:spcPts val="0"/>
              </a:spcBef>
              <a:buFont typeface="Wingdings" panose="05000000000000000000" pitchFamily="2" charset="2"/>
              <a:buNone/>
              <a:defRPr/>
            </a:pPr>
            <a:endParaRPr lang="en-AU" sz="900" dirty="0"/>
          </a:p>
          <a:p>
            <a:pPr>
              <a:defRPr/>
            </a:pPr>
            <a:r>
              <a:rPr lang="en-US" altLang="en-US" sz="2400" dirty="0"/>
              <a:t>Check the minimum rate of pay under the relevant </a:t>
            </a:r>
            <a:r>
              <a:rPr lang="en-US" altLang="en-US" sz="2400" dirty="0" smtClean="0"/>
              <a:t>modern award </a:t>
            </a:r>
            <a:r>
              <a:rPr lang="en-US" altLang="en-US" sz="2400" dirty="0"/>
              <a:t>or enterprise </a:t>
            </a:r>
            <a:r>
              <a:rPr lang="en-US" altLang="en-US" sz="2400" dirty="0" smtClean="0"/>
              <a:t>agreement using;</a:t>
            </a:r>
            <a:endParaRPr lang="en-US" altLang="en-US" sz="2400" dirty="0"/>
          </a:p>
          <a:p>
            <a:pPr lvl="1">
              <a:defRPr/>
            </a:pPr>
            <a:r>
              <a:rPr lang="en-US" altLang="en-US" sz="2000" dirty="0" smtClean="0"/>
              <a:t>The ‘Find </a:t>
            </a:r>
            <a:r>
              <a:rPr lang="en-US" altLang="en-US" sz="2000" dirty="0"/>
              <a:t>my Award’ </a:t>
            </a:r>
            <a:r>
              <a:rPr lang="en-US" altLang="en-US" sz="2000" dirty="0" smtClean="0"/>
              <a:t>Tool on </a:t>
            </a:r>
            <a:r>
              <a:rPr lang="en-US" altLang="en-US" sz="2000" dirty="0"/>
              <a:t>the FWO website, available at: </a:t>
            </a:r>
            <a:r>
              <a:rPr lang="en-US" altLang="en-US" sz="2000" dirty="0">
                <a:hlinkClick r:id="rId2"/>
              </a:rPr>
              <a:t>https://www.fairwork.gov.au/awards-and-agreements/awards/find-my-award</a:t>
            </a:r>
            <a:r>
              <a:rPr lang="en-US" altLang="en-US" sz="2000" dirty="0"/>
              <a:t> </a:t>
            </a:r>
          </a:p>
          <a:p>
            <a:pPr lvl="1">
              <a:defRPr/>
            </a:pPr>
            <a:r>
              <a:rPr lang="en-US" altLang="en-US" sz="2000" dirty="0"/>
              <a:t>Or </a:t>
            </a:r>
            <a:r>
              <a:rPr lang="en-US" altLang="en-US" sz="2000" dirty="0" smtClean="0"/>
              <a:t>by calling the </a:t>
            </a:r>
            <a:r>
              <a:rPr lang="en-US" altLang="en-US" sz="2000" dirty="0"/>
              <a:t>Fair Work Info Line on </a:t>
            </a:r>
            <a:r>
              <a:rPr lang="en-AU" sz="2000" dirty="0"/>
              <a:t>13 13 94</a:t>
            </a:r>
            <a:r>
              <a:rPr lang="en-AU" sz="2000" dirty="0" smtClean="0"/>
              <a:t>.</a:t>
            </a:r>
          </a:p>
          <a:p>
            <a:pPr lvl="1">
              <a:defRPr/>
            </a:pPr>
            <a:endParaRPr lang="en-US" altLang="en-US" sz="1400" dirty="0"/>
          </a:p>
          <a:p>
            <a:pPr>
              <a:defRPr/>
            </a:pPr>
            <a:r>
              <a:rPr lang="en-US" altLang="en-US" sz="2400" dirty="0"/>
              <a:t>If the employee is not covered by </a:t>
            </a:r>
            <a:r>
              <a:rPr lang="en-US" altLang="en-US" sz="2400" dirty="0" smtClean="0"/>
              <a:t>a modern </a:t>
            </a:r>
            <a:r>
              <a:rPr lang="en-US" altLang="en-US" sz="2400" dirty="0"/>
              <a:t>award </a:t>
            </a:r>
            <a:r>
              <a:rPr lang="en-US" altLang="en-US" sz="2400" dirty="0" smtClean="0"/>
              <a:t>or enterprise </a:t>
            </a:r>
            <a:r>
              <a:rPr lang="en-US" altLang="en-US" sz="2400" dirty="0"/>
              <a:t>agreement – </a:t>
            </a:r>
            <a:r>
              <a:rPr lang="en-US" altLang="en-US" sz="2400" dirty="0" smtClean="0"/>
              <a:t>ensure pay rate </a:t>
            </a:r>
            <a:r>
              <a:rPr lang="en-US" altLang="en-US" sz="2400" dirty="0"/>
              <a:t>is above the Federal minimum wage.</a:t>
            </a:r>
          </a:p>
          <a:p>
            <a:pPr lvl="1">
              <a:defRPr/>
            </a:pPr>
            <a:r>
              <a:rPr lang="en-AU" sz="2000" dirty="0"/>
              <a:t>The national minimum wage is currently $</a:t>
            </a:r>
            <a:r>
              <a:rPr lang="en-AU" sz="2000" dirty="0" smtClean="0"/>
              <a:t>18.93 </a:t>
            </a:r>
            <a:r>
              <a:rPr lang="en-AU" sz="2000" dirty="0"/>
              <a:t>per hour or </a:t>
            </a:r>
            <a:r>
              <a:rPr lang="en-AU" sz="2000" dirty="0" smtClean="0"/>
              <a:t>$719.20 </a:t>
            </a:r>
            <a:r>
              <a:rPr lang="en-AU" sz="2000" dirty="0"/>
              <a:t>per 38 hour week (before tax).</a:t>
            </a:r>
          </a:p>
          <a:p>
            <a:pPr lvl="1">
              <a:defRPr/>
            </a:pPr>
            <a:r>
              <a:rPr lang="en-AU" sz="2000" dirty="0"/>
              <a:t>Casual employees covered by the national minimum wage also </a:t>
            </a:r>
            <a:r>
              <a:rPr lang="en-AU" sz="2000" dirty="0" smtClean="0"/>
              <a:t>receive </a:t>
            </a:r>
            <a:r>
              <a:rPr lang="en-AU" sz="2000" dirty="0"/>
              <a:t>at least a 25% casual loading.</a:t>
            </a: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53</a:t>
            </a:fld>
            <a:endParaRPr lang="en-AU"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extLst>
          </p:cNvPr>
          <p:cNvSpPr>
            <a:spLocks noGrp="1"/>
          </p:cNvSpPr>
          <p:nvPr>
            <p:ph idx="1"/>
          </p:nvPr>
        </p:nvSpPr>
        <p:spPr>
          <a:xfrm>
            <a:off x="467544" y="764704"/>
            <a:ext cx="8229600" cy="5400600"/>
          </a:xfrm>
        </p:spPr>
        <p:txBody>
          <a:bodyPr/>
          <a:lstStyle/>
          <a:p>
            <a:pPr marL="0" indent="0">
              <a:spcBef>
                <a:spcPts val="0"/>
              </a:spcBef>
              <a:spcAft>
                <a:spcPts val="600"/>
              </a:spcAft>
              <a:buFont typeface="Wingdings" panose="05000000000000000000" pitchFamily="2" charset="2"/>
              <a:buNone/>
              <a:defRPr/>
            </a:pPr>
            <a:r>
              <a:rPr lang="en-US" sz="2400" b="1" dirty="0" smtClean="0"/>
              <a:t>Steps to Recovering Underpayments</a:t>
            </a:r>
            <a:endParaRPr lang="en-US" sz="2400" b="1" dirty="0"/>
          </a:p>
          <a:p>
            <a:pPr>
              <a:defRPr/>
            </a:pPr>
            <a:r>
              <a:rPr lang="en-US" sz="2000" dirty="0" smtClean="0"/>
              <a:t>An </a:t>
            </a:r>
            <a:r>
              <a:rPr lang="en-US" sz="2000" dirty="0"/>
              <a:t>employee has </a:t>
            </a:r>
            <a:r>
              <a:rPr lang="en-US" sz="2000" b="1" dirty="0"/>
              <a:t>6 years </a:t>
            </a:r>
            <a:r>
              <a:rPr lang="en-US" sz="2000" dirty="0"/>
              <a:t>from the date of the first underpayment to file a claim in an eligible court.</a:t>
            </a:r>
          </a:p>
          <a:p>
            <a:pPr lvl="1">
              <a:defRPr/>
            </a:pPr>
            <a:r>
              <a:rPr lang="en-US" sz="1800" dirty="0" smtClean="0"/>
              <a:t>An employee may also </a:t>
            </a:r>
            <a:r>
              <a:rPr lang="en-US" sz="1800" dirty="0"/>
              <a:t>file a ‘Request for Assistance’ </a:t>
            </a:r>
            <a:r>
              <a:rPr lang="en-US" sz="1800" dirty="0" smtClean="0"/>
              <a:t>with </a:t>
            </a:r>
            <a:r>
              <a:rPr lang="en-US" sz="1800" dirty="0"/>
              <a:t>the FWO. </a:t>
            </a:r>
            <a:endParaRPr lang="en-US" sz="2000" dirty="0"/>
          </a:p>
          <a:p>
            <a:pPr>
              <a:defRPr/>
            </a:pPr>
            <a:r>
              <a:rPr lang="en-US" sz="2000" dirty="0" smtClean="0"/>
              <a:t>The employee should </a:t>
            </a:r>
            <a:r>
              <a:rPr lang="en-US" sz="2000" dirty="0"/>
              <a:t>consider writing a ‘Letter of Demand’ and sending it to their </a:t>
            </a:r>
            <a:r>
              <a:rPr lang="en-US" sz="2000" dirty="0" smtClean="0"/>
              <a:t>employer.</a:t>
            </a:r>
          </a:p>
          <a:p>
            <a:pPr lvl="1">
              <a:defRPr/>
            </a:pPr>
            <a:r>
              <a:rPr lang="en-US" sz="1800" dirty="0" smtClean="0"/>
              <a:t>The letter should demand payment </a:t>
            </a:r>
            <a:r>
              <a:rPr lang="en-US" sz="1800" dirty="0"/>
              <a:t>within a certain time (i.e. 7 </a:t>
            </a:r>
            <a:r>
              <a:rPr lang="en-US" sz="1800" dirty="0" smtClean="0"/>
              <a:t>days); and</a:t>
            </a:r>
          </a:p>
          <a:p>
            <a:pPr lvl="1">
              <a:defRPr/>
            </a:pPr>
            <a:r>
              <a:rPr lang="en-US" sz="1800" dirty="0" smtClean="0"/>
              <a:t>Notify that if </a:t>
            </a:r>
            <a:r>
              <a:rPr lang="en-US" sz="1800" dirty="0"/>
              <a:t>payment is not made they will file a FWO request for assistance. </a:t>
            </a:r>
            <a:endParaRPr lang="en-US" sz="2000" dirty="0"/>
          </a:p>
          <a:p>
            <a:pPr>
              <a:defRPr/>
            </a:pPr>
            <a:r>
              <a:rPr lang="en-US" sz="2000" dirty="0"/>
              <a:t>If </a:t>
            </a:r>
            <a:r>
              <a:rPr lang="en-US" sz="2000" dirty="0" smtClean="0"/>
              <a:t>the FWO is unsuccessful at assisting (that </a:t>
            </a:r>
            <a:r>
              <a:rPr lang="en-US" sz="2000" dirty="0"/>
              <a:t>is, the employer </a:t>
            </a:r>
            <a:r>
              <a:rPr lang="en-US" sz="2000" dirty="0" smtClean="0"/>
              <a:t>still doesn’t pay), the </a:t>
            </a:r>
            <a:r>
              <a:rPr lang="en-US" sz="2000" dirty="0"/>
              <a:t>employee can issue their own legal </a:t>
            </a:r>
            <a:r>
              <a:rPr lang="en-US" sz="2000" dirty="0" smtClean="0"/>
              <a:t>proceedings.</a:t>
            </a:r>
          </a:p>
          <a:p>
            <a:pPr>
              <a:defRPr/>
            </a:pPr>
            <a:r>
              <a:rPr lang="en-US" sz="2000" dirty="0" err="1" smtClean="0"/>
              <a:t>JobWatch</a:t>
            </a:r>
            <a:r>
              <a:rPr lang="en-US" sz="2000" dirty="0" smtClean="0"/>
              <a:t> provides </a:t>
            </a:r>
            <a:r>
              <a:rPr lang="en-US" sz="2000" dirty="0"/>
              <a:t>support services through the </a:t>
            </a:r>
            <a:r>
              <a:rPr lang="en-US" sz="2000" i="1" dirty="0"/>
              <a:t>Small Claims Kit</a:t>
            </a:r>
            <a:r>
              <a:rPr lang="en-US" sz="2000" dirty="0"/>
              <a:t> on our </a:t>
            </a:r>
            <a:r>
              <a:rPr lang="en-US" sz="2000" dirty="0" smtClean="0"/>
              <a:t>website which is designed for the small claims division of the Federal Circuit Court being claims of up to $20,000.</a:t>
            </a: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54</a:t>
            </a:fld>
            <a:endParaRPr lang="en-AU" alt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95288" y="404813"/>
            <a:ext cx="8353425" cy="1079500"/>
          </a:xfrm>
          <a:noFill/>
          <a:ln w="76200">
            <a:solidFill>
              <a:srgbClr val="8CF054"/>
            </a:solidFill>
            <a:miter lim="800000"/>
            <a:headEnd/>
            <a:tailEnd/>
          </a:ln>
        </p:spPr>
        <p:txBody>
          <a:bodyPr/>
          <a:lstStyle/>
          <a:p>
            <a:pPr algn="ctr" eaLnBrk="1" hangingPunct="1"/>
            <a:r>
              <a:rPr lang="en-US" altLang="en-US" b="1" smtClean="0">
                <a:solidFill>
                  <a:srgbClr val="3366FF"/>
                </a:solidFill>
              </a:rPr>
              <a:t>Example Letter of Demand </a:t>
            </a:r>
            <a:endParaRPr lang="en-AU" altLang="en-US" b="1" smtClean="0">
              <a:solidFill>
                <a:srgbClr val="3366FF"/>
              </a:solidFill>
            </a:endParaRPr>
          </a:p>
        </p:txBody>
      </p:sp>
      <p:sp>
        <p:nvSpPr>
          <p:cNvPr id="2" name="Content Placeholder 1"/>
          <p:cNvSpPr>
            <a:spLocks noGrp="1"/>
          </p:cNvSpPr>
          <p:nvPr>
            <p:ph idx="1"/>
          </p:nvPr>
        </p:nvSpPr>
        <p:spPr>
          <a:xfrm>
            <a:off x="395288" y="1628775"/>
            <a:ext cx="8208962" cy="4968875"/>
          </a:xfrm>
        </p:spPr>
        <p:txBody>
          <a:bodyPr/>
          <a:lstStyle/>
          <a:p>
            <a:pPr marL="0" indent="0">
              <a:buFont typeface="Wingdings" panose="05000000000000000000" pitchFamily="2" charset="2"/>
              <a:buNone/>
              <a:defRPr/>
            </a:pPr>
            <a:r>
              <a:rPr lang="en-US" sz="2000" i="1" dirty="0" smtClean="0"/>
              <a:t>Dear Employer</a:t>
            </a:r>
          </a:p>
          <a:p>
            <a:pPr marL="0" indent="0">
              <a:buFont typeface="Wingdings" panose="05000000000000000000" pitchFamily="2" charset="2"/>
              <a:buNone/>
              <a:defRPr/>
            </a:pPr>
            <a:r>
              <a:rPr lang="en-US" sz="2000" i="1" dirty="0" smtClean="0"/>
              <a:t>I confirm the following:</a:t>
            </a:r>
          </a:p>
          <a:p>
            <a:pPr>
              <a:defRPr/>
            </a:pPr>
            <a:r>
              <a:rPr lang="en-US" sz="2000" i="1" dirty="0" smtClean="0"/>
              <a:t>I was employed by you as a retail assistant on a permanent full-time basis from 5 January 2017 until 30 July 2018. </a:t>
            </a:r>
          </a:p>
          <a:p>
            <a:pPr>
              <a:defRPr/>
            </a:pPr>
            <a:r>
              <a:rPr lang="en-US" sz="2000" i="1" dirty="0" smtClean="0"/>
              <a:t>On 30 July 2018 you sent me a text message telling me not to return to work because my job is no longer available.</a:t>
            </a:r>
          </a:p>
          <a:p>
            <a:pPr>
              <a:defRPr/>
            </a:pPr>
            <a:r>
              <a:rPr lang="en-US" sz="2000" i="1" dirty="0" smtClean="0"/>
              <a:t>You did not give me any notice of the termination of employment. Nor did you pay me in lieu of notice. </a:t>
            </a:r>
          </a:p>
          <a:p>
            <a:pPr>
              <a:defRPr/>
            </a:pPr>
            <a:r>
              <a:rPr lang="en-US" sz="2000" i="1" dirty="0" smtClean="0"/>
              <a:t>I have not received any of my accrued annual leave entitlements. </a:t>
            </a:r>
          </a:p>
          <a:p>
            <a:pPr marL="0" indent="0">
              <a:buFont typeface="Wingdings" panose="05000000000000000000" pitchFamily="2" charset="2"/>
              <a:buNone/>
              <a:defRPr/>
            </a:pPr>
            <a:r>
              <a:rPr lang="en-US" sz="2000" i="1" dirty="0" smtClean="0"/>
              <a:t>Please pay me my outstanding leave entitlements and pay in lieu of notice by close of business on 30 August 2018. If I do not receive my entitlements by that date, I will refer this matter to the Fair Work Ombudsman and/or I will issue legal proceedings to recover my entitlements. </a:t>
            </a:r>
          </a:p>
          <a:p>
            <a:pPr>
              <a:defRPr/>
            </a:pPr>
            <a:endParaRPr lang="en-AU" dirty="0"/>
          </a:p>
        </p:txBody>
      </p:sp>
      <p:sp>
        <p:nvSpPr>
          <p:cNvPr id="3" name="Slide Number Placeholder 2"/>
          <p:cNvSpPr>
            <a:spLocks noGrp="1"/>
          </p:cNvSpPr>
          <p:nvPr>
            <p:ph type="sldNum" sz="quarter" idx="11"/>
          </p:nvPr>
        </p:nvSpPr>
        <p:spPr/>
        <p:txBody>
          <a:bodyPr/>
          <a:lstStyle/>
          <a:p>
            <a:pPr>
              <a:defRPr/>
            </a:pPr>
            <a:fld id="{6FA8650A-C0FD-447E-B656-A7C11D259669}" type="slidenum">
              <a:rPr lang="en-AU" altLang="en-US" smtClean="0"/>
              <a:pPr>
                <a:defRPr/>
              </a:pPr>
              <a:t>55</a:t>
            </a:fld>
            <a:endParaRPr lang="en-AU" alt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extLst>
          </p:cNvPr>
          <p:cNvSpPr>
            <a:spLocks noGrp="1"/>
          </p:cNvSpPr>
          <p:nvPr>
            <p:ph idx="1"/>
          </p:nvPr>
        </p:nvSpPr>
        <p:spPr>
          <a:xfrm>
            <a:off x="457200" y="836713"/>
            <a:ext cx="8229600" cy="5832376"/>
          </a:xfrm>
        </p:spPr>
        <p:txBody>
          <a:bodyPr/>
          <a:lstStyle/>
          <a:p>
            <a:pPr marL="0" indent="0">
              <a:buFont typeface="Wingdings" panose="05000000000000000000" pitchFamily="2" charset="2"/>
              <a:buNone/>
              <a:defRPr/>
            </a:pPr>
            <a:r>
              <a:rPr lang="en-US" sz="2400" b="1" dirty="0"/>
              <a:t>Steps to </a:t>
            </a:r>
            <a:r>
              <a:rPr lang="en-US" sz="2400" b="1" dirty="0" smtClean="0"/>
              <a:t>Recovering </a:t>
            </a:r>
            <a:r>
              <a:rPr lang="en-US" sz="2400" b="1" dirty="0"/>
              <a:t>Underpayment</a:t>
            </a:r>
          </a:p>
          <a:p>
            <a:pPr>
              <a:defRPr/>
            </a:pPr>
            <a:r>
              <a:rPr lang="en-US" sz="2400" dirty="0" smtClean="0"/>
              <a:t>The </a:t>
            </a:r>
            <a:r>
              <a:rPr lang="en-US" sz="2400" dirty="0"/>
              <a:t>Queensland Civil and Administrative Tribunal (QCAT) does not have jurisdiction to </a:t>
            </a:r>
            <a:r>
              <a:rPr lang="en-US" sz="2400" dirty="0" smtClean="0"/>
              <a:t>consider applications </a:t>
            </a:r>
            <a:r>
              <a:rPr lang="en-US" sz="2400" dirty="0"/>
              <a:t>for </a:t>
            </a:r>
            <a:r>
              <a:rPr lang="en-US" sz="2400" dirty="0" smtClean="0"/>
              <a:t>unpaid minimum wages under the </a:t>
            </a:r>
            <a:r>
              <a:rPr lang="en-US" sz="2400" i="1" dirty="0" smtClean="0"/>
              <a:t>Fair Work Act 2009</a:t>
            </a:r>
            <a:r>
              <a:rPr lang="en-US" sz="2400" dirty="0" smtClean="0"/>
              <a:t> because it is not an eligible court (s.12). </a:t>
            </a:r>
            <a:endParaRPr lang="en-US" sz="2400" dirty="0"/>
          </a:p>
          <a:p>
            <a:pPr lvl="1">
              <a:defRPr/>
            </a:pPr>
            <a:r>
              <a:rPr lang="en-US" sz="2000" dirty="0"/>
              <a:t>Although QCAT does </a:t>
            </a:r>
            <a:r>
              <a:rPr lang="en-US" sz="2000" dirty="0" smtClean="0"/>
              <a:t>hear </a:t>
            </a:r>
            <a:r>
              <a:rPr lang="en-US" sz="2000" dirty="0"/>
              <a:t>claims </a:t>
            </a:r>
            <a:r>
              <a:rPr lang="en-US" sz="2000" dirty="0" smtClean="0"/>
              <a:t>for </a:t>
            </a:r>
            <a:r>
              <a:rPr lang="en-US" sz="2000" dirty="0"/>
              <a:t>unpaid contractor fees (i.e. unpaid invoice or </a:t>
            </a:r>
            <a:r>
              <a:rPr lang="en-US" sz="2000" dirty="0" smtClean="0"/>
              <a:t>accounts).</a:t>
            </a:r>
            <a:endParaRPr lang="en-US" sz="2000" dirty="0"/>
          </a:p>
          <a:p>
            <a:pPr>
              <a:defRPr/>
            </a:pPr>
            <a:r>
              <a:rPr lang="en-US" sz="2400" dirty="0"/>
              <a:t>T</a:t>
            </a:r>
            <a:r>
              <a:rPr lang="en-US" sz="2400" dirty="0" smtClean="0"/>
              <a:t>he </a:t>
            </a:r>
            <a:r>
              <a:rPr lang="en-US" sz="2400" dirty="0"/>
              <a:t>Queensland </a:t>
            </a:r>
            <a:r>
              <a:rPr lang="en-US" sz="2400" dirty="0" smtClean="0"/>
              <a:t>Magistrates </a:t>
            </a:r>
            <a:r>
              <a:rPr lang="en-US" sz="2400" dirty="0"/>
              <a:t>Court </a:t>
            </a:r>
            <a:r>
              <a:rPr lang="en-US" sz="2400" dirty="0" smtClean="0"/>
              <a:t>hears unpaid wages claims in addition to the Federal Circuit Court of Australia. Both have a small claims division.</a:t>
            </a:r>
            <a:endParaRPr lang="en-US" sz="2400" dirty="0"/>
          </a:p>
          <a:p>
            <a:pPr>
              <a:defRPr/>
            </a:pPr>
            <a:r>
              <a:rPr lang="en-US" sz="2400" dirty="0"/>
              <a:t>Depending </a:t>
            </a:r>
            <a:r>
              <a:rPr lang="en-US" sz="2400" dirty="0" smtClean="0"/>
              <a:t>on the </a:t>
            </a:r>
            <a:r>
              <a:rPr lang="en-US" sz="2400" dirty="0"/>
              <a:t>employer’s </a:t>
            </a:r>
            <a:r>
              <a:rPr lang="en-US" sz="2400" dirty="0" smtClean="0"/>
              <a:t>reaction, an employee </a:t>
            </a:r>
            <a:r>
              <a:rPr lang="en-US" sz="2400" dirty="0"/>
              <a:t>might also need to file a claim for Unfair Dismissal or General </a:t>
            </a:r>
            <a:r>
              <a:rPr lang="en-US" sz="2400" dirty="0" smtClean="0"/>
              <a:t>Protections Termination or Non-Termination.</a:t>
            </a:r>
            <a:endParaRPr lang="en-US" sz="2000" dirty="0"/>
          </a:p>
          <a:p>
            <a:pPr>
              <a:defRPr/>
            </a:pPr>
            <a:endParaRPr lang="en-US" sz="2400" dirty="0"/>
          </a:p>
          <a:p>
            <a:pPr>
              <a:defRPr/>
            </a:pPr>
            <a:endParaRPr lang="en-US" sz="20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56</a:t>
            </a:fld>
            <a:endParaRPr lang="en-AU" alt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extLst>
          </p:cNvPr>
          <p:cNvSpPr>
            <a:spLocks noGrp="1"/>
          </p:cNvSpPr>
          <p:nvPr>
            <p:ph idx="1"/>
          </p:nvPr>
        </p:nvSpPr>
        <p:spPr>
          <a:xfrm>
            <a:off x="323528" y="692696"/>
            <a:ext cx="8229600" cy="5688632"/>
          </a:xfrm>
        </p:spPr>
        <p:txBody>
          <a:bodyPr/>
          <a:lstStyle/>
          <a:p>
            <a:pPr marL="0" indent="0">
              <a:buFont typeface="Wingdings" panose="05000000000000000000" pitchFamily="2" charset="2"/>
              <a:buNone/>
              <a:defRPr/>
            </a:pPr>
            <a:r>
              <a:rPr lang="en-US" sz="2400" b="1" dirty="0"/>
              <a:t>JobWatch </a:t>
            </a:r>
            <a:r>
              <a:rPr lang="en-US" sz="2400" b="1" i="1" dirty="0"/>
              <a:t>Small Claims Kit</a:t>
            </a:r>
          </a:p>
          <a:p>
            <a:pPr>
              <a:defRPr/>
            </a:pPr>
            <a:r>
              <a:rPr lang="en-US" sz="2400" dirty="0" err="1" smtClean="0"/>
              <a:t>JobWatch</a:t>
            </a:r>
            <a:r>
              <a:rPr lang="en-US" sz="2400" dirty="0" smtClean="0"/>
              <a:t> has developed a </a:t>
            </a:r>
            <a:r>
              <a:rPr lang="en-US" sz="2400" i="1" dirty="0" smtClean="0"/>
              <a:t>Small </a:t>
            </a:r>
            <a:r>
              <a:rPr lang="en-US" sz="2400" i="1" dirty="0"/>
              <a:t>C</a:t>
            </a:r>
            <a:r>
              <a:rPr lang="en-US" sz="2400" i="1" dirty="0" smtClean="0"/>
              <a:t>laims </a:t>
            </a:r>
            <a:r>
              <a:rPr lang="en-US" sz="2400" i="1" dirty="0"/>
              <a:t>K</a:t>
            </a:r>
            <a:r>
              <a:rPr lang="en-US" sz="2400" i="1" dirty="0" smtClean="0"/>
              <a:t>it</a:t>
            </a:r>
            <a:r>
              <a:rPr lang="en-US" sz="2400" dirty="0" smtClean="0"/>
              <a:t> to assist employees to represent themselves in making a claim regarding the underpayment of wages in the Federal Circuit Court.</a:t>
            </a:r>
          </a:p>
          <a:p>
            <a:pPr lvl="1">
              <a:defRPr/>
            </a:pPr>
            <a:r>
              <a:rPr lang="en-US" sz="2000" dirty="0" smtClean="0"/>
              <a:t>This kit can be used by </a:t>
            </a:r>
            <a:r>
              <a:rPr lang="en-AU" sz="2000" dirty="0" smtClean="0"/>
              <a:t>Queensland</a:t>
            </a:r>
            <a:r>
              <a:rPr lang="en-AU" sz="2000" b="1" dirty="0" smtClean="0"/>
              <a:t> </a:t>
            </a:r>
            <a:r>
              <a:rPr lang="en-AU" sz="2000" dirty="0" smtClean="0"/>
              <a:t>employees unless they work in the State public sector or are a local government employee not covered by a nationally registered collective/enterprise agreement. </a:t>
            </a:r>
          </a:p>
          <a:p>
            <a:pPr>
              <a:defRPr/>
            </a:pPr>
            <a:r>
              <a:rPr lang="en-US" sz="2400" dirty="0" smtClean="0"/>
              <a:t>The </a:t>
            </a:r>
            <a:r>
              <a:rPr lang="en-US" sz="2400" dirty="0" err="1" smtClean="0"/>
              <a:t>JobWatch</a:t>
            </a:r>
            <a:r>
              <a:rPr lang="en-US" sz="2400" i="1" dirty="0" smtClean="0"/>
              <a:t> </a:t>
            </a:r>
            <a:r>
              <a:rPr lang="en-US" sz="2400" i="1" dirty="0"/>
              <a:t>Small Claims Kit </a:t>
            </a:r>
            <a:r>
              <a:rPr lang="en-US" sz="2400" dirty="0"/>
              <a:t>provides support in the following areas;</a:t>
            </a:r>
          </a:p>
          <a:p>
            <a:pPr lvl="1">
              <a:defRPr/>
            </a:pPr>
            <a:r>
              <a:rPr lang="en-US" sz="2000" dirty="0" smtClean="0"/>
              <a:t>Identification of eligibility to </a:t>
            </a:r>
            <a:r>
              <a:rPr lang="en-US" sz="2000" dirty="0"/>
              <a:t>make a claim (and where).</a:t>
            </a:r>
          </a:p>
          <a:p>
            <a:pPr lvl="1">
              <a:defRPr/>
            </a:pPr>
            <a:r>
              <a:rPr lang="en-US" sz="2000" dirty="0" smtClean="0"/>
              <a:t>Steps to resolve </a:t>
            </a:r>
            <a:r>
              <a:rPr lang="en-US" sz="2000" dirty="0"/>
              <a:t>the dispute informally. </a:t>
            </a:r>
          </a:p>
          <a:p>
            <a:pPr lvl="1">
              <a:defRPr/>
            </a:pPr>
            <a:r>
              <a:rPr lang="en-US" sz="2000" dirty="0"/>
              <a:t>Filing and serving forms. </a:t>
            </a:r>
          </a:p>
          <a:p>
            <a:pPr lvl="1">
              <a:defRPr/>
            </a:pPr>
            <a:r>
              <a:rPr lang="en-US" sz="2000" dirty="0"/>
              <a:t>How to self-represent in Court</a:t>
            </a:r>
            <a:r>
              <a:rPr lang="en-US" sz="2000" dirty="0" smtClean="0"/>
              <a:t>.</a:t>
            </a:r>
            <a:endParaRPr lang="en-US" sz="20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57</a:t>
            </a:fld>
            <a:endParaRPr lang="en-AU" alt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a:spLocks noGrp="1" noChangeArrowheads="1"/>
          </p:cNvSpPr>
          <p:nvPr>
            <p:ph idx="1"/>
          </p:nvPr>
        </p:nvSpPr>
        <p:spPr>
          <a:xfrm>
            <a:off x="457200" y="1412875"/>
            <a:ext cx="8229600" cy="4968875"/>
          </a:xfrm>
        </p:spPr>
        <p:txBody>
          <a:bodyPr/>
          <a:lstStyle/>
          <a:p>
            <a:pPr marL="0" indent="0">
              <a:buFont typeface="Wingdings" panose="05000000000000000000" pitchFamily="2" charset="2"/>
              <a:buNone/>
            </a:pPr>
            <a:r>
              <a:rPr lang="en-AU" altLang="en-US" sz="2800" b="1" dirty="0" smtClean="0"/>
              <a:t>JobWatch Case Study:</a:t>
            </a:r>
          </a:p>
          <a:p>
            <a:pPr marL="0" indent="0">
              <a:buFont typeface="Wingdings" panose="05000000000000000000" pitchFamily="2" charset="2"/>
              <a:buNone/>
            </a:pPr>
            <a:endParaRPr lang="en-US" altLang="en-US" sz="2800" dirty="0" smtClean="0"/>
          </a:p>
          <a:p>
            <a:pPr marL="0" indent="0">
              <a:buFont typeface="Wingdings" panose="05000000000000000000" pitchFamily="2" charset="2"/>
              <a:buNone/>
            </a:pPr>
            <a:r>
              <a:rPr lang="en-US" altLang="en-US" sz="2400" i="1" dirty="0" smtClean="0"/>
              <a:t>“I have resigned from my job at a fast food restaurant as my manager expects me to complete unreasonable additional hours on top of my 32 hour week. In total I have roughly completed 265 additional hours in 12 months. My annual salary is $35,000 a year and I have not been paid any superannuation during my employment.”</a:t>
            </a: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58</a:t>
            </a:fld>
            <a:endParaRPr lang="en-AU"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extLst>
          </p:cNvPr>
          <p:cNvSpPr>
            <a:spLocks noGrp="1"/>
          </p:cNvSpPr>
          <p:nvPr>
            <p:ph idx="1"/>
          </p:nvPr>
        </p:nvSpPr>
        <p:spPr>
          <a:xfrm>
            <a:off x="457200" y="1412875"/>
            <a:ext cx="8229600" cy="4968875"/>
          </a:xfrm>
        </p:spPr>
        <p:txBody>
          <a:bodyPr/>
          <a:lstStyle/>
          <a:p>
            <a:pPr marL="0" indent="0">
              <a:buFont typeface="Wingdings" panose="05000000000000000000" pitchFamily="2" charset="2"/>
              <a:buNone/>
              <a:defRPr/>
            </a:pPr>
            <a:r>
              <a:rPr lang="en-AU" sz="2800" b="1" dirty="0"/>
              <a:t>JobWatch </a:t>
            </a:r>
            <a:r>
              <a:rPr lang="en-AU" sz="2800" b="1" dirty="0" smtClean="0"/>
              <a:t>Case </a:t>
            </a:r>
            <a:r>
              <a:rPr lang="en-AU" sz="2800" b="1" dirty="0"/>
              <a:t>Study:</a:t>
            </a:r>
          </a:p>
          <a:p>
            <a:pPr marL="0" indent="0">
              <a:buFont typeface="Wingdings" panose="05000000000000000000" pitchFamily="2" charset="2"/>
              <a:buNone/>
              <a:defRPr/>
            </a:pPr>
            <a:endParaRPr lang="en-AU" sz="2800" b="1" dirty="0"/>
          </a:p>
          <a:p>
            <a:pPr marL="0" indent="0">
              <a:buFont typeface="Wingdings" panose="05000000000000000000" pitchFamily="2" charset="2"/>
              <a:buNone/>
              <a:defRPr/>
            </a:pPr>
            <a:r>
              <a:rPr lang="en-US" sz="2400" i="1" dirty="0" smtClean="0"/>
              <a:t>“I agreed to a 3 month work trial/probationary period where I would be paid to undertake training. However, two weeks into my work trial, I was informed that I was not going to be paid at all.”</a:t>
            </a:r>
            <a:endParaRPr lang="en-US" sz="2400" i="1" dirty="0"/>
          </a:p>
          <a:p>
            <a:pPr>
              <a:defRPr/>
            </a:pPr>
            <a:endParaRPr lang="en-US" sz="24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59</a:t>
            </a:fld>
            <a:endParaRPr lang="en-AU"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1268413"/>
            <a:ext cx="4248150" cy="1152525"/>
          </a:xfrm>
          <a:noFill/>
          <a:ln w="76200">
            <a:solidFill>
              <a:srgbClr val="8CF054"/>
            </a:solidFill>
            <a:miter lim="800000"/>
            <a:headEnd/>
            <a:tailEnd/>
          </a:ln>
        </p:spPr>
        <p:txBody>
          <a:bodyPr/>
          <a:lstStyle/>
          <a:p>
            <a:pPr algn="ctr" eaLnBrk="1" hangingPunct="1"/>
            <a:r>
              <a:rPr lang="en-US" altLang="en-US" sz="5400" b="1" dirty="0" smtClean="0">
                <a:solidFill>
                  <a:srgbClr val="3366FF"/>
                </a:solidFill>
              </a:rPr>
              <a:t>Disclaimer</a:t>
            </a:r>
            <a:r>
              <a:rPr lang="en-US" altLang="en-US" sz="5400" b="1" dirty="0" smtClean="0"/>
              <a:t> </a:t>
            </a:r>
            <a:endParaRPr lang="en-AU" altLang="en-US" sz="5400" b="1" dirty="0" smtClean="0"/>
          </a:p>
        </p:txBody>
      </p:sp>
      <p:sp>
        <p:nvSpPr>
          <p:cNvPr id="7171" name="Rectangle 3"/>
          <p:cNvSpPr>
            <a:spLocks noGrp="1" noChangeArrowheads="1"/>
          </p:cNvSpPr>
          <p:nvPr>
            <p:ph type="body" sz="half" idx="1"/>
          </p:nvPr>
        </p:nvSpPr>
        <p:spPr>
          <a:xfrm>
            <a:off x="4932363" y="1125538"/>
            <a:ext cx="3744912" cy="4248150"/>
          </a:xfrm>
          <a:noFill/>
          <a:ln w="19050">
            <a:solidFill>
              <a:srgbClr val="6699FF"/>
            </a:solidFill>
            <a:miter lim="800000"/>
            <a:headEnd/>
            <a:tailEnd/>
          </a:ln>
        </p:spPr>
        <p:txBody>
          <a:bodyPr/>
          <a:lstStyle/>
          <a:p>
            <a:pPr algn="ctr" eaLnBrk="1" hangingPunct="1">
              <a:buFont typeface="Wingdings" panose="05000000000000000000" pitchFamily="2" charset="2"/>
              <a:buNone/>
            </a:pPr>
            <a:r>
              <a:rPr lang="en-US" altLang="en-US" sz="2400" dirty="0" smtClean="0"/>
              <a:t>The information provided in this presentation </a:t>
            </a:r>
          </a:p>
          <a:p>
            <a:pPr algn="ctr" eaLnBrk="1" hangingPunct="1">
              <a:buFont typeface="Wingdings" panose="05000000000000000000" pitchFamily="2" charset="2"/>
              <a:buNone/>
            </a:pPr>
            <a:r>
              <a:rPr lang="en-US" altLang="en-US" sz="2400" dirty="0" smtClean="0"/>
              <a:t>is </a:t>
            </a:r>
            <a:r>
              <a:rPr lang="en-US" altLang="en-US" sz="2400" b="1" u="sng" dirty="0" smtClean="0"/>
              <a:t>not</a:t>
            </a:r>
            <a:r>
              <a:rPr lang="en-US" altLang="en-US" sz="2400" dirty="0" smtClean="0"/>
              <a:t> legal advice and is designed for national system employees (i.e. employees other than Queensland state public sector or local government employees).  </a:t>
            </a:r>
            <a:endParaRPr lang="en-AU" altLang="en-US" sz="2400" dirty="0" smtClean="0"/>
          </a:p>
        </p:txBody>
      </p:sp>
      <p:pic>
        <p:nvPicPr>
          <p:cNvPr id="7172" name="Picture 5" descr="ANd9GcTr8cYYjqB1Em0Vr9cDia1LmlHDI-tpk3_J5hEgfUshWW4DqSRnZ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68313" y="2997200"/>
            <a:ext cx="3690937" cy="2271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p:cNvSpPr>
            <a:spLocks noGrp="1"/>
          </p:cNvSpPr>
          <p:nvPr>
            <p:ph type="sldNum" sz="quarter" idx="11"/>
          </p:nvPr>
        </p:nvSpPr>
        <p:spPr/>
        <p:txBody>
          <a:bodyPr/>
          <a:lstStyle/>
          <a:p>
            <a:pPr>
              <a:defRPr/>
            </a:pPr>
            <a:fld id="{A5A05B15-ED7F-465D-8799-5FE6F54DC82B}" type="slidenum">
              <a:rPr lang="en-AU" altLang="en-US" smtClean="0"/>
              <a:pPr>
                <a:defRPr/>
              </a:pPr>
              <a:t>6</a:t>
            </a:fld>
            <a:endParaRPr lang="en-AU" altLang="en-US"/>
          </a:p>
        </p:txBody>
      </p:sp>
    </p:spTree>
    <p:extLst>
      <p:ext uri="{BB962C8B-B14F-4D97-AF65-F5344CB8AC3E}">
        <p14:creationId xmlns:p14="http://schemas.microsoft.com/office/powerpoint/2010/main" val="22286730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2"/>
          <p:cNvSpPr>
            <a:spLocks noGrp="1" noChangeArrowheads="1"/>
          </p:cNvSpPr>
          <p:nvPr>
            <p:ph idx="1"/>
          </p:nvPr>
        </p:nvSpPr>
        <p:spPr>
          <a:xfrm>
            <a:off x="578416" y="1772816"/>
            <a:ext cx="8229600" cy="3959845"/>
          </a:xfrm>
        </p:spPr>
        <p:txBody>
          <a:bodyPr/>
          <a:lstStyle/>
          <a:p>
            <a:pPr marL="0" indent="0" algn="ctr">
              <a:buFont typeface="Wingdings" panose="05000000000000000000" pitchFamily="2" charset="2"/>
              <a:buNone/>
            </a:pPr>
            <a:endParaRPr lang="en-US" altLang="en-US" b="1" dirty="0" smtClean="0">
              <a:solidFill>
                <a:srgbClr val="008000"/>
              </a:solidFill>
            </a:endParaRPr>
          </a:p>
          <a:p>
            <a:pPr marL="0" indent="0" algn="ctr">
              <a:buFont typeface="Wingdings" panose="05000000000000000000" pitchFamily="2" charset="2"/>
              <a:buNone/>
            </a:pPr>
            <a:r>
              <a:rPr lang="en-AU" altLang="en-US" b="1" dirty="0" smtClean="0">
                <a:solidFill>
                  <a:srgbClr val="008000"/>
                </a:solidFill>
              </a:rPr>
              <a:t>Over the 2017 calendar year, JobWatch received 30 calls from Queensland workers relating to sexual harassment. </a:t>
            </a:r>
          </a:p>
        </p:txBody>
      </p:sp>
      <p:sp>
        <p:nvSpPr>
          <p:cNvPr id="64516" name="AutoShape 2" descr="Image result for stop sexual harassment"/>
          <p:cNvSpPr>
            <a:spLocks noChangeAspect="1" noChangeArrowheads="1"/>
          </p:cNvSpPr>
          <p:nvPr/>
        </p:nvSpPr>
        <p:spPr bwMode="auto">
          <a:xfrm>
            <a:off x="155575" y="-1524000"/>
            <a:ext cx="3135313" cy="14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5" name="Rectangle 2"/>
          <p:cNvSpPr txBox="1">
            <a:spLocks noChangeArrowheads="1"/>
          </p:cNvSpPr>
          <p:nvPr/>
        </p:nvSpPr>
        <p:spPr bwMode="auto">
          <a:xfrm>
            <a:off x="611560" y="620688"/>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dirty="0">
                <a:solidFill>
                  <a:srgbClr val="3366FF"/>
                </a:solidFill>
              </a:rPr>
              <a:t>Sexual Harassment</a:t>
            </a:r>
            <a:endParaRPr lang="en-AU" altLang="en-US" sz="4400" b="1" dirty="0">
              <a:solidFill>
                <a:srgbClr val="3366FF"/>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60</a:t>
            </a:fld>
            <a:endParaRPr lang="en-AU" alt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extLst>
          </p:cNvPr>
          <p:cNvSpPr>
            <a:spLocks noGrp="1"/>
          </p:cNvSpPr>
          <p:nvPr>
            <p:ph idx="1"/>
          </p:nvPr>
        </p:nvSpPr>
        <p:spPr>
          <a:xfrm>
            <a:off x="650875" y="1052735"/>
            <a:ext cx="8229600" cy="5616353"/>
          </a:xfrm>
        </p:spPr>
        <p:txBody>
          <a:bodyPr/>
          <a:lstStyle/>
          <a:p>
            <a:pPr marL="0" indent="0">
              <a:buFont typeface="Wingdings" panose="05000000000000000000" pitchFamily="2" charset="2"/>
              <a:buNone/>
              <a:defRPr/>
            </a:pPr>
            <a:r>
              <a:rPr lang="en-US" altLang="en-US" sz="2200" dirty="0"/>
              <a:t>Sexual Harassment is prohibited under the Queensland </a:t>
            </a:r>
            <a:r>
              <a:rPr lang="en-US" altLang="en-US" sz="2200" i="1" dirty="0"/>
              <a:t>Anti-Discrimination Act </a:t>
            </a:r>
            <a:r>
              <a:rPr lang="en-US" altLang="en-US" sz="2200" i="1" dirty="0" smtClean="0"/>
              <a:t>1991</a:t>
            </a:r>
            <a:r>
              <a:rPr lang="en-US" altLang="en-US" sz="2200" dirty="0" smtClean="0"/>
              <a:t> s.119 as well as under </a:t>
            </a:r>
            <a:r>
              <a:rPr lang="en-US" altLang="en-US" sz="2200" dirty="0"/>
              <a:t>the</a:t>
            </a:r>
            <a:r>
              <a:rPr lang="en-US" altLang="en-US" sz="2200" i="1" dirty="0"/>
              <a:t> Sex Discrimination Act 1984 </a:t>
            </a:r>
            <a:r>
              <a:rPr lang="en-US" altLang="en-US" sz="2200" dirty="0"/>
              <a:t>(</a:t>
            </a:r>
            <a:r>
              <a:rPr lang="en-US" altLang="en-US" sz="2200" dirty="0" err="1"/>
              <a:t>Cth</a:t>
            </a:r>
            <a:r>
              <a:rPr lang="en-US" altLang="en-US" sz="2200" dirty="0"/>
              <a:t>) s. 28A. </a:t>
            </a:r>
          </a:p>
          <a:p>
            <a:pPr marL="0" indent="0">
              <a:buFont typeface="Wingdings" panose="05000000000000000000" pitchFamily="2" charset="2"/>
              <a:buNone/>
              <a:defRPr/>
            </a:pPr>
            <a:r>
              <a:rPr lang="en-US" altLang="en-US" sz="2200" dirty="0" smtClean="0"/>
              <a:t>Generally, sexual harassment can be physical, verbal and/or written and can </a:t>
            </a:r>
            <a:r>
              <a:rPr lang="en-US" altLang="en-US" sz="2200" dirty="0"/>
              <a:t>include</a:t>
            </a:r>
            <a:r>
              <a:rPr lang="en-US" altLang="en-US" sz="2200" dirty="0" smtClean="0"/>
              <a:t>;</a:t>
            </a:r>
            <a:endParaRPr lang="en-US" altLang="en-US" sz="2200" dirty="0"/>
          </a:p>
          <a:p>
            <a:pPr>
              <a:defRPr/>
            </a:pPr>
            <a:r>
              <a:rPr lang="en-US" altLang="en-US" sz="2200" dirty="0" smtClean="0"/>
              <a:t>Unwelcome </a:t>
            </a:r>
            <a:r>
              <a:rPr lang="en-US" altLang="en-US" sz="2200" dirty="0"/>
              <a:t>sexual </a:t>
            </a:r>
            <a:r>
              <a:rPr lang="en-US" altLang="en-US" sz="2200" dirty="0" smtClean="0"/>
              <a:t>advances, requests </a:t>
            </a:r>
            <a:r>
              <a:rPr lang="en-US" altLang="en-US" sz="2200" dirty="0"/>
              <a:t>for sexual </a:t>
            </a:r>
            <a:r>
              <a:rPr lang="en-US" altLang="en-US" sz="2200" dirty="0" err="1"/>
              <a:t>favours</a:t>
            </a:r>
            <a:r>
              <a:rPr lang="en-US" altLang="en-US" sz="2200" dirty="0"/>
              <a:t> </a:t>
            </a:r>
            <a:r>
              <a:rPr lang="en-US" altLang="en-US" sz="2200" dirty="0" smtClean="0"/>
              <a:t>or other unwelcome </a:t>
            </a:r>
            <a:r>
              <a:rPr lang="en-US" altLang="en-US" sz="2200" dirty="0"/>
              <a:t>conduct of a sexual </a:t>
            </a:r>
            <a:r>
              <a:rPr lang="en-US" altLang="en-US" sz="2200" dirty="0" smtClean="0"/>
              <a:t>nature, including:</a:t>
            </a:r>
            <a:endParaRPr lang="en-US" altLang="en-US" sz="2200" dirty="0"/>
          </a:p>
          <a:p>
            <a:pPr lvl="1">
              <a:defRPr/>
            </a:pPr>
            <a:r>
              <a:rPr lang="en-US" altLang="en-US" sz="1800" dirty="0"/>
              <a:t>Comments about a person’s private life or the way they </a:t>
            </a:r>
            <a:r>
              <a:rPr lang="en-US" altLang="en-US" sz="1800" dirty="0" smtClean="0"/>
              <a:t>look;</a:t>
            </a:r>
            <a:endParaRPr lang="en-US" altLang="en-US" sz="1800" dirty="0"/>
          </a:p>
          <a:p>
            <a:pPr lvl="1">
              <a:defRPr/>
            </a:pPr>
            <a:r>
              <a:rPr lang="en-US" altLang="en-US" sz="1800" dirty="0"/>
              <a:t>Sexually suggestive behaviour or </a:t>
            </a:r>
            <a:r>
              <a:rPr lang="en-US" altLang="en-US" sz="1800" dirty="0" smtClean="0"/>
              <a:t>jokes;</a:t>
            </a:r>
            <a:endParaRPr lang="en-US" altLang="en-US" sz="1800" dirty="0"/>
          </a:p>
          <a:p>
            <a:pPr lvl="1">
              <a:defRPr/>
            </a:pPr>
            <a:r>
              <a:rPr lang="en-US" altLang="en-US" sz="1800" dirty="0"/>
              <a:t>Sexually explicit emails or text </a:t>
            </a:r>
            <a:r>
              <a:rPr lang="en-US" altLang="en-US" sz="1800" dirty="0" smtClean="0"/>
              <a:t>messages; and</a:t>
            </a:r>
          </a:p>
          <a:p>
            <a:pPr marL="0" indent="0">
              <a:buFont typeface="Wingdings" panose="05000000000000000000" pitchFamily="2" charset="2"/>
              <a:buNone/>
              <a:defRPr/>
            </a:pPr>
            <a:endParaRPr lang="en-US" altLang="en-US" sz="2200" dirty="0">
              <a:solidFill>
                <a:srgbClr val="FF0000"/>
              </a:solidFill>
            </a:endParaRPr>
          </a:p>
          <a:p>
            <a:pPr marL="0" indent="0">
              <a:buFont typeface="Wingdings" panose="05000000000000000000" pitchFamily="2" charset="2"/>
              <a:buNone/>
              <a:defRPr/>
            </a:pPr>
            <a:r>
              <a:rPr lang="en-US" altLang="en-US" sz="2200" dirty="0" smtClean="0"/>
              <a:t>A reasonable person, having regard to all the circumstances, would have </a:t>
            </a:r>
            <a:r>
              <a:rPr lang="en-US" altLang="en-US" sz="2200" dirty="0"/>
              <a:t>anticipated that the person being harassed would be offended, humiliated or </a:t>
            </a:r>
            <a:r>
              <a:rPr lang="en-US" altLang="en-US" sz="2200" dirty="0" smtClean="0"/>
              <a:t>intimidated.</a:t>
            </a:r>
            <a:endParaRPr lang="en-US" altLang="en-US" sz="22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61</a:t>
            </a:fld>
            <a:endParaRPr lang="en-AU"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extLst>
          </p:cNvPr>
          <p:cNvSpPr>
            <a:spLocks noGrp="1"/>
          </p:cNvSpPr>
          <p:nvPr>
            <p:ph idx="1"/>
          </p:nvPr>
        </p:nvSpPr>
        <p:spPr>
          <a:xfrm>
            <a:off x="457200" y="764704"/>
            <a:ext cx="8229600" cy="5688485"/>
          </a:xfrm>
        </p:spPr>
        <p:txBody>
          <a:bodyPr/>
          <a:lstStyle/>
          <a:p>
            <a:pPr marL="0" indent="0">
              <a:lnSpc>
                <a:spcPct val="150000"/>
              </a:lnSpc>
              <a:buFont typeface="Wingdings" panose="05000000000000000000" pitchFamily="2" charset="2"/>
              <a:buNone/>
              <a:defRPr/>
            </a:pPr>
            <a:r>
              <a:rPr lang="en-US" altLang="en-US" sz="2000" b="1" dirty="0" smtClean="0"/>
              <a:t>Steps that can be undertaken prior to filing a claim</a:t>
            </a:r>
            <a:endParaRPr lang="en-US" altLang="en-US" sz="2000" b="1" dirty="0"/>
          </a:p>
          <a:p>
            <a:pPr>
              <a:defRPr/>
            </a:pPr>
            <a:r>
              <a:rPr lang="en-US" altLang="en-US" sz="2000" dirty="0"/>
              <a:t>Formally report the incident to an employer in writing in accordance with any equal opportunity policy/grievance procedure or enterprise </a:t>
            </a:r>
            <a:r>
              <a:rPr lang="en-US" altLang="en-US" sz="2000" dirty="0" smtClean="0"/>
              <a:t>agreement.</a:t>
            </a:r>
          </a:p>
          <a:p>
            <a:pPr>
              <a:defRPr/>
            </a:pPr>
            <a:r>
              <a:rPr lang="en-US" altLang="en-US" sz="2000" dirty="0" smtClean="0"/>
              <a:t>Keep </a:t>
            </a:r>
            <a:r>
              <a:rPr lang="en-US" altLang="en-US" sz="2000" dirty="0"/>
              <a:t>a diary/record of events and follow up action including what happened, dates and times, who was involved, names of witnesses and keep copies of any documents. </a:t>
            </a:r>
          </a:p>
          <a:p>
            <a:pPr>
              <a:defRPr/>
            </a:pPr>
            <a:r>
              <a:rPr lang="en-US" altLang="en-US" sz="2000" dirty="0" smtClean="0"/>
              <a:t>Consult </a:t>
            </a:r>
            <a:r>
              <a:rPr lang="en-US" altLang="en-US" sz="2000" dirty="0"/>
              <a:t>a </a:t>
            </a:r>
            <a:r>
              <a:rPr lang="en-US" altLang="en-US" sz="2000" dirty="0" smtClean="0"/>
              <a:t>doctor </a:t>
            </a:r>
            <a:r>
              <a:rPr lang="en-US" altLang="en-US" sz="2000" dirty="0"/>
              <a:t>in cases of anxiety/depression </a:t>
            </a:r>
            <a:r>
              <a:rPr lang="en-US" altLang="en-US" sz="2000" dirty="0" smtClean="0"/>
              <a:t>(and provide </a:t>
            </a:r>
            <a:r>
              <a:rPr lang="en-US" altLang="en-US" sz="2000" dirty="0"/>
              <a:t>a medical certificate to your employer as soon as possible).</a:t>
            </a:r>
          </a:p>
          <a:p>
            <a:pPr>
              <a:defRPr/>
            </a:pPr>
            <a:r>
              <a:rPr lang="en-US" altLang="en-US" sz="2000" dirty="0"/>
              <a:t>Seek counselling if necessary – </a:t>
            </a:r>
            <a:r>
              <a:rPr lang="en-US" altLang="en-US" sz="2000" dirty="0" smtClean="0"/>
              <a:t>e.g. Lifeline (13 11 14)</a:t>
            </a:r>
            <a:endParaRPr lang="en-US" altLang="en-US" sz="2000" dirty="0"/>
          </a:p>
          <a:p>
            <a:pPr>
              <a:defRPr/>
            </a:pPr>
            <a:r>
              <a:rPr lang="en-US" altLang="en-US" sz="2000" dirty="0"/>
              <a:t>If sexual harassment consists of stalking, indecent exposure, sexual assault or threatening phone calls, consider making a police report (as it may be a criminal offence).</a:t>
            </a:r>
          </a:p>
          <a:p>
            <a:pPr>
              <a:defRPr/>
            </a:pPr>
            <a:endParaRPr lang="en-US" altLang="en-US" sz="2000" dirty="0"/>
          </a:p>
          <a:p>
            <a:pPr algn="just">
              <a:defRPr/>
            </a:pPr>
            <a:endParaRPr lang="en-US" altLang="en-US" sz="20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62</a:t>
            </a:fld>
            <a:endParaRPr lang="en-AU" alt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extLst>
          </p:cNvPr>
          <p:cNvSpPr>
            <a:spLocks noGrp="1"/>
          </p:cNvSpPr>
          <p:nvPr>
            <p:ph idx="1"/>
          </p:nvPr>
        </p:nvSpPr>
        <p:spPr>
          <a:xfrm>
            <a:off x="539552" y="836712"/>
            <a:ext cx="8229600" cy="4248472"/>
          </a:xfrm>
        </p:spPr>
        <p:txBody>
          <a:bodyPr/>
          <a:lstStyle/>
          <a:p>
            <a:pPr marL="0" indent="0">
              <a:buFont typeface="Wingdings" panose="05000000000000000000" pitchFamily="2" charset="2"/>
              <a:buNone/>
              <a:defRPr/>
            </a:pPr>
            <a:r>
              <a:rPr lang="en-US" altLang="en-US" sz="2400" dirty="0" smtClean="0"/>
              <a:t>Employees </a:t>
            </a:r>
            <a:r>
              <a:rPr lang="en-US" altLang="en-US" sz="2400" dirty="0"/>
              <a:t>are eligible to file a </a:t>
            </a:r>
            <a:r>
              <a:rPr lang="en-US" altLang="en-US" sz="2400" dirty="0" smtClean="0"/>
              <a:t>sexual harassment claim </a:t>
            </a:r>
            <a:r>
              <a:rPr lang="en-US" altLang="en-US" sz="2400" dirty="0"/>
              <a:t>within </a:t>
            </a:r>
            <a:r>
              <a:rPr lang="en-US" altLang="en-US" sz="2400" b="1" dirty="0"/>
              <a:t>12 months </a:t>
            </a:r>
            <a:r>
              <a:rPr lang="en-US" altLang="en-US" sz="2400" dirty="0"/>
              <a:t>of the incident </a:t>
            </a:r>
            <a:r>
              <a:rPr lang="en-US" altLang="en-US" sz="2400" dirty="0" smtClean="0"/>
              <a:t>occurring at the </a:t>
            </a:r>
            <a:r>
              <a:rPr lang="en-AU" sz="2400" dirty="0" smtClean="0"/>
              <a:t>the Anti-Discrimination Commission Queensland (ADCQ). </a:t>
            </a:r>
          </a:p>
          <a:p>
            <a:pPr lvl="1">
              <a:defRPr/>
            </a:pPr>
            <a:r>
              <a:rPr lang="en-AU" sz="2400" dirty="0" smtClean="0"/>
              <a:t>The ADCQ will conduct a conciliation to try to resolve the matter by agreement.</a:t>
            </a:r>
          </a:p>
          <a:p>
            <a:pPr lvl="1">
              <a:defRPr/>
            </a:pPr>
            <a:r>
              <a:rPr lang="en-AU" sz="2400" dirty="0" smtClean="0"/>
              <a:t>If the complaint is not resolved, it can be referred to the Queensland Industrial Relations Commission for hearing. </a:t>
            </a:r>
          </a:p>
          <a:p>
            <a:pPr>
              <a:defRPr/>
            </a:pPr>
            <a:r>
              <a:rPr lang="en-US" altLang="en-US" sz="2400" dirty="0" smtClean="0"/>
              <a:t>Can </a:t>
            </a:r>
            <a:r>
              <a:rPr lang="en-US" altLang="en-US" sz="2400" dirty="0"/>
              <a:t>also apply to the Fair Work Commission for a ‘Stop-Bullying Order’ if appropriate. </a:t>
            </a:r>
          </a:p>
          <a:p>
            <a:pPr>
              <a:defRPr/>
            </a:pPr>
            <a:endParaRPr lang="en-AU" sz="2000" dirty="0" smtClean="0"/>
          </a:p>
          <a:p>
            <a:pPr>
              <a:defRPr/>
            </a:pPr>
            <a:endParaRPr lang="en-AU" sz="2400" dirty="0" smtClean="0"/>
          </a:p>
          <a:p>
            <a:pPr marL="0" indent="0">
              <a:buFont typeface="Wingdings" panose="05000000000000000000" pitchFamily="2" charset="2"/>
              <a:buNone/>
              <a:defRPr/>
            </a:pPr>
            <a:endParaRPr lang="en-US" altLang="en-US" sz="20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63</a:t>
            </a:fld>
            <a:endParaRPr lang="en-AU"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467544" y="1196752"/>
            <a:ext cx="8229600" cy="5112567"/>
          </a:xfrm>
        </p:spPr>
        <p:txBody>
          <a:bodyPr/>
          <a:lstStyle/>
          <a:p>
            <a:r>
              <a:rPr lang="en-US" altLang="en-US" sz="2400" dirty="0" smtClean="0"/>
              <a:t>An employee has </a:t>
            </a:r>
            <a:r>
              <a:rPr lang="en-US" altLang="en-US" sz="2400" b="1" dirty="0" smtClean="0"/>
              <a:t>6 months </a:t>
            </a:r>
            <a:r>
              <a:rPr lang="en-US" altLang="en-US" sz="2400" dirty="0" smtClean="0"/>
              <a:t>to file a complaint at the Australian Human Rights Commission from the date of the sexual harassment occurring. </a:t>
            </a:r>
          </a:p>
          <a:p>
            <a:pPr lvl="1"/>
            <a:r>
              <a:rPr lang="en-US" altLang="en-US" sz="2400" dirty="0" smtClean="0"/>
              <a:t>The AHRC will conduct a conciliation.</a:t>
            </a:r>
          </a:p>
          <a:p>
            <a:pPr lvl="1"/>
            <a:r>
              <a:rPr lang="en-US" altLang="en-US" sz="2400" dirty="0" smtClean="0"/>
              <a:t>Note – if you file a complaint in the state jurisdiction it cannot be changed to the AHRC. </a:t>
            </a:r>
          </a:p>
          <a:p>
            <a:r>
              <a:rPr lang="en-US" altLang="en-US" sz="2400" dirty="0" smtClean="0"/>
              <a:t>If the matter cannot be settled in conciliation it can be referred to the Federal Circuit Court or Federal Court. </a:t>
            </a:r>
          </a:p>
          <a:p>
            <a:r>
              <a:rPr lang="en-US" altLang="en-US" sz="2400" dirty="0" smtClean="0"/>
              <a:t>Remedies: Same as for discrimination.</a:t>
            </a:r>
          </a:p>
          <a:p>
            <a:endParaRPr lang="en-US" altLang="en-US" sz="2400"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64</a:t>
            </a:fld>
            <a:endParaRPr lang="en-AU" altLang="en-US"/>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21074" y="5085184"/>
            <a:ext cx="2754313"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AU" altLang="en-US" sz="3600" i="1" dirty="0" err="1" smtClean="0">
                <a:solidFill>
                  <a:srgbClr val="3366FF"/>
                </a:solidFill>
              </a:rPr>
              <a:t>Shiels</a:t>
            </a:r>
            <a:r>
              <a:rPr lang="en-AU" altLang="en-US" sz="3600" i="1" dirty="0" smtClean="0">
                <a:solidFill>
                  <a:srgbClr val="3366FF"/>
                </a:solidFill>
              </a:rPr>
              <a:t> v James &amp; </a:t>
            </a:r>
            <a:r>
              <a:rPr lang="en-AU" altLang="en-US" sz="3600" i="1" dirty="0" err="1" smtClean="0">
                <a:solidFill>
                  <a:srgbClr val="3366FF"/>
                </a:solidFill>
              </a:rPr>
              <a:t>Lipman</a:t>
            </a:r>
            <a:r>
              <a:rPr lang="en-AU" altLang="en-US" sz="3600" i="1" dirty="0" smtClean="0">
                <a:solidFill>
                  <a:srgbClr val="3366FF"/>
                </a:solidFill>
              </a:rPr>
              <a:t> Pty Ltd [2000] </a:t>
            </a:r>
            <a:r>
              <a:rPr lang="en-AU" altLang="en-US" sz="3600" dirty="0" smtClean="0">
                <a:solidFill>
                  <a:srgbClr val="3366FF"/>
                </a:solidFill>
              </a:rPr>
              <a:t>FMCA 2 </a:t>
            </a:r>
          </a:p>
        </p:txBody>
      </p:sp>
      <p:sp>
        <p:nvSpPr>
          <p:cNvPr id="70659" name="Content Placeholder 2"/>
          <p:cNvSpPr>
            <a:spLocks noGrp="1"/>
          </p:cNvSpPr>
          <p:nvPr>
            <p:ph idx="1"/>
          </p:nvPr>
        </p:nvSpPr>
        <p:spPr>
          <a:xfrm>
            <a:off x="457200" y="1772816"/>
            <a:ext cx="8229600" cy="5085184"/>
          </a:xfrm>
        </p:spPr>
        <p:txBody>
          <a:bodyPr/>
          <a:lstStyle/>
          <a:p>
            <a:r>
              <a:rPr lang="en-AU" altLang="en-US" sz="1800" dirty="0" smtClean="0"/>
              <a:t>Ms </a:t>
            </a:r>
            <a:r>
              <a:rPr lang="en-AU" altLang="en-US" sz="1800" dirty="0" err="1" smtClean="0"/>
              <a:t>Shiels</a:t>
            </a:r>
            <a:r>
              <a:rPr lang="en-AU" altLang="en-US" sz="1800" dirty="0" smtClean="0"/>
              <a:t> was a temporary clerical assistant in a site office operated by </a:t>
            </a:r>
            <a:r>
              <a:rPr lang="en-AU" altLang="en-US" sz="1800" dirty="0" err="1" smtClean="0"/>
              <a:t>Lipman</a:t>
            </a:r>
            <a:r>
              <a:rPr lang="en-AU" altLang="en-US" sz="1800" dirty="0" smtClean="0"/>
              <a:t> Pty Ltd. </a:t>
            </a:r>
          </a:p>
          <a:p>
            <a:r>
              <a:rPr lang="en-AU" altLang="en-US" sz="1800" dirty="0" smtClean="0"/>
              <a:t>Allegations by Ms </a:t>
            </a:r>
            <a:r>
              <a:rPr lang="en-AU" altLang="en-US" sz="1800" dirty="0" err="1" smtClean="0"/>
              <a:t>Shiels</a:t>
            </a:r>
            <a:r>
              <a:rPr lang="en-AU" altLang="en-US" sz="1800" dirty="0" smtClean="0"/>
              <a:t> included:</a:t>
            </a:r>
          </a:p>
          <a:p>
            <a:pPr lvl="1"/>
            <a:r>
              <a:rPr lang="en-AU" altLang="en-US" sz="1800" dirty="0" smtClean="0"/>
              <a:t>1) Personal questions (ongoing for 3 months)</a:t>
            </a:r>
          </a:p>
          <a:p>
            <a:pPr lvl="1"/>
            <a:r>
              <a:rPr lang="en-AU" altLang="en-US" sz="1800" dirty="0" smtClean="0"/>
              <a:t>2) Swearing  </a:t>
            </a:r>
          </a:p>
          <a:p>
            <a:pPr lvl="1"/>
            <a:r>
              <a:rPr lang="en-AU" altLang="en-US" sz="1800" dirty="0" smtClean="0"/>
              <a:t>3) Photocopier incidents</a:t>
            </a:r>
          </a:p>
          <a:p>
            <a:pPr lvl="2"/>
            <a:r>
              <a:rPr lang="en-AU" altLang="en-US" sz="1800" dirty="0" smtClean="0"/>
              <a:t>“Mr James would walk past me and run his hand along my behind or rub against my shoulder touching my breasts"</a:t>
            </a:r>
          </a:p>
          <a:p>
            <a:pPr lvl="1"/>
            <a:r>
              <a:rPr lang="en-AU" altLang="en-US" sz="1800" dirty="0" smtClean="0"/>
              <a:t>4) flicking rubber bands at Ms </a:t>
            </a:r>
            <a:r>
              <a:rPr lang="en-AU" altLang="en-US" sz="1800" dirty="0" err="1" smtClean="0"/>
              <a:t>Shiels</a:t>
            </a:r>
            <a:r>
              <a:rPr lang="en-AU" altLang="en-US" sz="1800" dirty="0" smtClean="0"/>
              <a:t> legs </a:t>
            </a:r>
          </a:p>
          <a:p>
            <a:r>
              <a:rPr lang="en-AU" altLang="en-US" sz="1800" dirty="0" smtClean="0"/>
              <a:t>Findings</a:t>
            </a:r>
          </a:p>
          <a:p>
            <a:pPr lvl="1"/>
            <a:r>
              <a:rPr lang="en-AU" altLang="en-US" sz="1800" dirty="0" smtClean="0"/>
              <a:t>Court found that all of the above (with the exception of the swearing) was of a sexual nature and hence amounted to sexual harassment.</a:t>
            </a:r>
          </a:p>
          <a:p>
            <a:pPr lvl="1"/>
            <a:r>
              <a:rPr lang="en-AU" altLang="en-US" sz="1800" dirty="0" smtClean="0"/>
              <a:t>Employer was liable as it had failed to bring the harassment policy into the worksite until 4 weeks after sexual harassment had commenced </a:t>
            </a:r>
          </a:p>
          <a:p>
            <a:pPr lvl="1"/>
            <a:r>
              <a:rPr lang="en-US" altLang="en-US" sz="1800" dirty="0" smtClean="0"/>
              <a:t>Remedy: $17,000 plus costs.</a:t>
            </a:r>
            <a:endParaRPr lang="en-AU" altLang="en-US" sz="1800" dirty="0" smtClean="0"/>
          </a:p>
          <a:p>
            <a:pPr lvl="1"/>
            <a:endParaRPr lang="en-AU" altLang="en-US" sz="1800" dirty="0" smtClean="0"/>
          </a:p>
          <a:p>
            <a:endParaRPr lang="en-AU" altLang="en-US"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65</a:t>
            </a:fld>
            <a:endParaRPr lang="en-AU" alt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noChangeArrowheads="1"/>
          </p:cNvSpPr>
          <p:nvPr>
            <p:ph idx="1"/>
          </p:nvPr>
        </p:nvSpPr>
        <p:spPr>
          <a:xfrm>
            <a:off x="457200" y="1484313"/>
            <a:ext cx="8229600" cy="4383087"/>
          </a:xfrm>
        </p:spPr>
        <p:txBody>
          <a:bodyPr/>
          <a:lstStyle/>
          <a:p>
            <a:pPr marL="0" indent="0">
              <a:buFont typeface="Wingdings" panose="05000000000000000000" pitchFamily="2" charset="2"/>
              <a:buNone/>
            </a:pPr>
            <a:r>
              <a:rPr lang="en-AU" altLang="en-US" sz="2800" b="1" dirty="0" smtClean="0"/>
              <a:t>JobWatch Case Study:</a:t>
            </a:r>
          </a:p>
          <a:p>
            <a:pPr marL="0" indent="0">
              <a:buFont typeface="Wingdings" panose="05000000000000000000" pitchFamily="2" charset="2"/>
              <a:buNone/>
            </a:pPr>
            <a:endParaRPr lang="en-US" altLang="en-US" sz="2800" b="1" dirty="0" smtClean="0"/>
          </a:p>
          <a:p>
            <a:pPr marL="0" indent="0">
              <a:buFont typeface="Wingdings" panose="05000000000000000000" pitchFamily="2" charset="2"/>
              <a:buNone/>
            </a:pPr>
            <a:r>
              <a:rPr lang="en-US" altLang="en-US" sz="2400" i="1" dirty="0" smtClean="0"/>
              <a:t>“My friend got me a job at my current workplace and I’ve been there for 3 months. However, my employer thinks I owe him a </a:t>
            </a:r>
            <a:r>
              <a:rPr lang="en-US" altLang="en-US" sz="2400" i="1" dirty="0" err="1" smtClean="0"/>
              <a:t>favour</a:t>
            </a:r>
            <a:r>
              <a:rPr lang="en-US" altLang="en-US" sz="2400" i="1" dirty="0" smtClean="0"/>
              <a:t> for hiring me and has been making unwanted sexual advances towards me. I rejected him but this has resulted in my other colleagues bullying and mistreating me. My employment contract was then terminated last week due to performance issues.”</a:t>
            </a:r>
            <a:endParaRPr lang="en-AU" altLang="en-US" sz="2400" i="1"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66</a:t>
            </a:fld>
            <a:endParaRPr lang="en-AU" alt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2"/>
          <p:cNvSpPr>
            <a:spLocks noGrp="1" noChangeArrowheads="1"/>
          </p:cNvSpPr>
          <p:nvPr>
            <p:ph idx="1"/>
          </p:nvPr>
        </p:nvSpPr>
        <p:spPr>
          <a:xfrm>
            <a:off x="468313" y="1484313"/>
            <a:ext cx="8229600" cy="4383087"/>
          </a:xfrm>
        </p:spPr>
        <p:txBody>
          <a:bodyPr/>
          <a:lstStyle/>
          <a:p>
            <a:pPr marL="0" indent="0">
              <a:buFont typeface="Wingdings" panose="05000000000000000000" pitchFamily="2" charset="2"/>
              <a:buNone/>
            </a:pPr>
            <a:r>
              <a:rPr lang="en-AU" altLang="en-US" sz="2800" b="1" dirty="0" smtClean="0"/>
              <a:t>JobWatch Case Study:</a:t>
            </a:r>
          </a:p>
          <a:p>
            <a:pPr marL="0" indent="0">
              <a:buFont typeface="Wingdings" panose="05000000000000000000" pitchFamily="2" charset="2"/>
              <a:buNone/>
            </a:pPr>
            <a:endParaRPr lang="en-US" altLang="en-US" sz="2400" b="1" dirty="0" smtClean="0"/>
          </a:p>
          <a:p>
            <a:pPr marL="0" indent="0">
              <a:buFont typeface="Wingdings" panose="05000000000000000000" pitchFamily="2" charset="2"/>
              <a:buNone/>
            </a:pPr>
            <a:r>
              <a:rPr lang="en-US" altLang="en-US" sz="2400" i="1" dirty="0" smtClean="0"/>
              <a:t>“ I began working for a </a:t>
            </a:r>
            <a:r>
              <a:rPr lang="en-US" altLang="en-US" sz="2400" i="1" dirty="0" err="1" smtClean="0"/>
              <a:t>labour</a:t>
            </a:r>
            <a:r>
              <a:rPr lang="en-US" altLang="en-US" sz="2400" i="1" dirty="0" smtClean="0"/>
              <a:t> hire company two months ago. I was hired out by a company and from the very beginning was sexually harassed by a colleague who constantly made inappropriate comments. I wanted to make a complaint to HR but my colleagues told me I shouldn’t ‘wind him up’ and make matters worse.”</a:t>
            </a:r>
            <a:endParaRPr lang="en-AU" altLang="en-US" sz="2400" i="1" dirty="0" smtClean="0"/>
          </a:p>
          <a:p>
            <a:pPr marL="0" indent="0">
              <a:buFont typeface="Wingdings" panose="05000000000000000000" pitchFamily="2" charset="2"/>
              <a:buNone/>
            </a:pPr>
            <a:endParaRPr lang="en-AU" altLang="en-US" sz="2800" b="1" dirty="0" smtClean="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67</a:t>
            </a:fld>
            <a:endParaRPr lang="en-AU" alt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4"/>
          <p:cNvSpPr>
            <a:spLocks noGrp="1"/>
          </p:cNvSpPr>
          <p:nvPr>
            <p:ph idx="1"/>
          </p:nvPr>
        </p:nvSpPr>
        <p:spPr>
          <a:xfrm>
            <a:off x="468313" y="1341438"/>
            <a:ext cx="8229600" cy="5516562"/>
          </a:xfrm>
        </p:spPr>
        <p:txBody>
          <a:bodyPr/>
          <a:lstStyle/>
          <a:p>
            <a:endParaRPr lang="en-AU" altLang="en-US" sz="2000" dirty="0" smtClean="0"/>
          </a:p>
          <a:p>
            <a:r>
              <a:rPr lang="en-AU" altLang="en-US" sz="2000" dirty="0" smtClean="0"/>
              <a:t>In simple terms it is a form of working which can include, casual, temporary, contract (e.g. fixed term/task oriented) and freelance work for self-employed workers (not employees) usually engaged via technology. </a:t>
            </a:r>
          </a:p>
          <a:p>
            <a:pPr marL="0" indent="0">
              <a:buNone/>
            </a:pPr>
            <a:endParaRPr lang="en-AU" altLang="en-US" sz="900" dirty="0" smtClean="0"/>
          </a:p>
          <a:p>
            <a:r>
              <a:rPr lang="en-AU" altLang="en-US" sz="2000" dirty="0" smtClean="0"/>
              <a:t>Australian workplaces and ways of working have undergone significant changes with the increase of migration, globalisation and higher requests for flexibility in the workforce (from both employees and employers) as well as major changes to technology.</a:t>
            </a:r>
          </a:p>
          <a:p>
            <a:pPr marL="0" indent="0">
              <a:buNone/>
            </a:pPr>
            <a:endParaRPr lang="en-AU" altLang="en-US" sz="900" dirty="0" smtClean="0"/>
          </a:p>
          <a:p>
            <a:r>
              <a:rPr lang="en-AU" altLang="en-US" sz="2000" dirty="0" smtClean="0"/>
              <a:t>Examples include; Uber, </a:t>
            </a:r>
            <a:r>
              <a:rPr lang="en-AU" altLang="en-US" sz="2000" dirty="0" err="1" smtClean="0"/>
              <a:t>Deliveroo</a:t>
            </a:r>
            <a:r>
              <a:rPr lang="en-AU" altLang="en-US" sz="2000" dirty="0" smtClean="0"/>
              <a:t> and </a:t>
            </a:r>
            <a:r>
              <a:rPr lang="en-AU" altLang="en-US" sz="2000" dirty="0" err="1" smtClean="0"/>
              <a:t>Airtasker</a:t>
            </a:r>
            <a:r>
              <a:rPr lang="en-AU" altLang="en-US" sz="2000" dirty="0" smtClean="0"/>
              <a:t>. </a:t>
            </a:r>
          </a:p>
          <a:p>
            <a:pPr marL="0" indent="0">
              <a:buNone/>
            </a:pPr>
            <a:endParaRPr lang="en-AU" altLang="en-US" sz="900" dirty="0" smtClean="0"/>
          </a:p>
          <a:p>
            <a:r>
              <a:rPr lang="en-AU" altLang="en-US" sz="2000" dirty="0" smtClean="0"/>
              <a:t>However, the gig economy represents many challenges such as the classification of a worker as an employee or an independent contractor, the associated entitlements and protections or lack thereof and safety concerns. </a:t>
            </a:r>
          </a:p>
        </p:txBody>
      </p:sp>
      <p:sp>
        <p:nvSpPr>
          <p:cNvPr id="71683" name="Rectangle 2"/>
          <p:cNvSpPr txBox="1">
            <a:spLocks noChangeArrowheads="1"/>
          </p:cNvSpPr>
          <p:nvPr/>
        </p:nvSpPr>
        <p:spPr bwMode="auto">
          <a:xfrm>
            <a:off x="684213" y="549275"/>
            <a:ext cx="8229600" cy="649288"/>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dirty="0">
                <a:solidFill>
                  <a:srgbClr val="3366FF"/>
                </a:solidFill>
              </a:rPr>
              <a:t>The Gig Economy</a:t>
            </a:r>
            <a:endParaRPr lang="en-AU" altLang="en-US" sz="4400" b="1" dirty="0">
              <a:solidFill>
                <a:srgbClr val="3366FF"/>
              </a:solidFill>
            </a:endParaRP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68</a:t>
            </a:fld>
            <a:endParaRPr lang="en-AU" alt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extLst>
          </p:cNvPr>
          <p:cNvSpPr>
            <a:spLocks noGrp="1"/>
          </p:cNvSpPr>
          <p:nvPr>
            <p:ph idx="1"/>
          </p:nvPr>
        </p:nvSpPr>
        <p:spPr>
          <a:xfrm>
            <a:off x="628650" y="836712"/>
            <a:ext cx="7886700" cy="5472013"/>
          </a:xfrm>
        </p:spPr>
        <p:txBody>
          <a:bodyPr>
            <a:normAutofit/>
          </a:bodyPr>
          <a:lstStyle/>
          <a:p>
            <a:pPr marL="0" indent="0">
              <a:buFont typeface="Wingdings" panose="05000000000000000000" pitchFamily="2" charset="2"/>
              <a:buNone/>
              <a:defRPr/>
            </a:pPr>
            <a:r>
              <a:rPr lang="en-AU" sz="2400" b="1" dirty="0"/>
              <a:t>Recent </a:t>
            </a:r>
            <a:r>
              <a:rPr lang="en-AU" sz="2400" b="1" dirty="0" smtClean="0"/>
              <a:t>Statistics</a:t>
            </a:r>
          </a:p>
          <a:p>
            <a:pPr marL="0" indent="0">
              <a:buFont typeface="Wingdings" panose="05000000000000000000" pitchFamily="2" charset="2"/>
              <a:buNone/>
              <a:defRPr/>
            </a:pPr>
            <a:endParaRPr lang="en-AU" sz="1000" b="1" dirty="0"/>
          </a:p>
          <a:p>
            <a:pPr>
              <a:defRPr/>
            </a:pPr>
            <a:r>
              <a:rPr lang="en-AU" sz="2000" dirty="0"/>
              <a:t>The Australian Bureau of Statistics (ABS) </a:t>
            </a:r>
            <a:r>
              <a:rPr lang="en-AU" sz="2000" dirty="0" smtClean="0"/>
              <a:t>has reported that </a:t>
            </a:r>
            <a:r>
              <a:rPr lang="en-AU" sz="2000" dirty="0"/>
              <a:t>taxi and transport businesses have grown significantly over </a:t>
            </a:r>
            <a:r>
              <a:rPr lang="en-AU" sz="2000" dirty="0" smtClean="0"/>
              <a:t>the last </a:t>
            </a:r>
            <a:r>
              <a:rPr lang="en-AU" sz="2000" dirty="0"/>
              <a:t>12 months (32.3% increase</a:t>
            </a:r>
            <a:r>
              <a:rPr lang="en-AU" sz="2000" dirty="0" smtClean="0"/>
              <a:t>).</a:t>
            </a:r>
          </a:p>
          <a:p>
            <a:pPr marL="0" indent="0">
              <a:buNone/>
              <a:defRPr/>
            </a:pPr>
            <a:endParaRPr lang="en-AU" sz="2000" dirty="0"/>
          </a:p>
          <a:p>
            <a:pPr>
              <a:defRPr/>
            </a:pPr>
            <a:r>
              <a:rPr lang="en-AU" sz="2000" dirty="0"/>
              <a:t> The ABS </a:t>
            </a:r>
            <a:r>
              <a:rPr lang="en-AU" sz="2000" dirty="0" smtClean="0"/>
              <a:t>has also reported a </a:t>
            </a:r>
            <a:r>
              <a:rPr lang="en-AU" sz="2000" dirty="0"/>
              <a:t>3.1% increase in actively trading businesses between June 2016 and June 2017. </a:t>
            </a:r>
            <a:endParaRPr lang="en-AU" sz="2000" dirty="0" smtClean="0"/>
          </a:p>
          <a:p>
            <a:pPr marL="0" indent="0">
              <a:buNone/>
              <a:defRPr/>
            </a:pPr>
            <a:endParaRPr lang="en-AU" sz="2000" dirty="0"/>
          </a:p>
          <a:p>
            <a:pPr>
              <a:defRPr/>
            </a:pPr>
            <a:r>
              <a:rPr lang="en-AU" sz="2000" dirty="0"/>
              <a:t>There has also been a rise in sole proprietors (the ABS reported a 4.5% increase between 2015-16 and 2016-17</a:t>
            </a:r>
            <a:r>
              <a:rPr lang="en-AU" sz="2000" dirty="0" smtClean="0"/>
              <a:t>).</a:t>
            </a:r>
          </a:p>
          <a:p>
            <a:pPr marL="0" indent="0">
              <a:buNone/>
              <a:defRPr/>
            </a:pPr>
            <a:endParaRPr lang="en-AU" sz="2000" dirty="0"/>
          </a:p>
          <a:p>
            <a:pPr>
              <a:defRPr/>
            </a:pPr>
            <a:r>
              <a:rPr lang="en-AU" sz="2000" dirty="0"/>
              <a:t>These increases can </a:t>
            </a:r>
            <a:r>
              <a:rPr lang="en-AU" sz="2000" dirty="0" smtClean="0"/>
              <a:t>be attributed to an increase in </a:t>
            </a:r>
            <a:r>
              <a:rPr lang="en-AU" sz="2000" dirty="0"/>
              <a:t>workers registering themselves as independent contractors/sole proprietors for the purpose of working in the Gig economy.</a:t>
            </a: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69</a:t>
            </a:fld>
            <a:endParaRPr lang="en-AU"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noChangeArrowheads="1"/>
          </p:cNvSpPr>
          <p:nvPr>
            <p:ph idx="1"/>
          </p:nvPr>
        </p:nvSpPr>
        <p:spPr>
          <a:xfrm>
            <a:off x="457200" y="1700213"/>
            <a:ext cx="8229600" cy="4167187"/>
          </a:xfrm>
        </p:spPr>
        <p:txBody>
          <a:bodyPr/>
          <a:lstStyle/>
          <a:p>
            <a:pPr marL="0" indent="0" algn="ctr">
              <a:buFont typeface="Wingdings" panose="05000000000000000000" pitchFamily="2" charset="2"/>
              <a:buNone/>
            </a:pPr>
            <a:endParaRPr lang="en-US" altLang="en-US" sz="2400" dirty="0" smtClean="0"/>
          </a:p>
          <a:p>
            <a:pPr marL="0" indent="0" algn="ctr">
              <a:buFont typeface="Wingdings" panose="05000000000000000000" pitchFamily="2" charset="2"/>
              <a:buNone/>
            </a:pPr>
            <a:endParaRPr lang="en-US" altLang="en-US" sz="2400" dirty="0" smtClean="0"/>
          </a:p>
          <a:p>
            <a:pPr marL="0" indent="0" algn="ctr">
              <a:buFont typeface="Wingdings" panose="05000000000000000000" pitchFamily="2" charset="2"/>
              <a:buNone/>
            </a:pPr>
            <a:r>
              <a:rPr lang="en-AU" altLang="en-US" sz="2800" b="1" dirty="0" smtClean="0">
                <a:solidFill>
                  <a:srgbClr val="008000"/>
                </a:solidFill>
              </a:rPr>
              <a:t>Over the 2017 calendar year, </a:t>
            </a:r>
            <a:r>
              <a:rPr lang="en-AU" altLang="en-US" sz="2800" b="1" dirty="0" err="1" smtClean="0">
                <a:solidFill>
                  <a:srgbClr val="008000"/>
                </a:solidFill>
              </a:rPr>
              <a:t>JobWatch</a:t>
            </a:r>
            <a:r>
              <a:rPr lang="en-AU" altLang="en-US" sz="2800" b="1" dirty="0" smtClean="0">
                <a:solidFill>
                  <a:srgbClr val="008000"/>
                </a:solidFill>
              </a:rPr>
              <a:t> received approximately 300 calls relating to workplace bullying from Queensland workers. </a:t>
            </a:r>
          </a:p>
          <a:p>
            <a:pPr marL="0" indent="0" algn="ctr">
              <a:buFont typeface="Wingdings" panose="05000000000000000000" pitchFamily="2" charset="2"/>
              <a:buNone/>
            </a:pPr>
            <a:endParaRPr lang="en-US" altLang="en-US" sz="2400" dirty="0" smtClean="0"/>
          </a:p>
          <a:p>
            <a:pPr marL="0" indent="0" algn="ctr">
              <a:buFont typeface="Wingdings" panose="05000000000000000000" pitchFamily="2" charset="2"/>
              <a:buNone/>
            </a:pPr>
            <a:endParaRPr lang="en-US" altLang="en-US" sz="2400" dirty="0" smtClean="0"/>
          </a:p>
        </p:txBody>
      </p:sp>
      <p:sp>
        <p:nvSpPr>
          <p:cNvPr id="15363" name="Rectangle 2"/>
          <p:cNvSpPr txBox="1">
            <a:spLocks noChangeArrowheads="1"/>
          </p:cNvSpPr>
          <p:nvPr/>
        </p:nvSpPr>
        <p:spPr bwMode="auto">
          <a:xfrm>
            <a:off x="684213" y="692150"/>
            <a:ext cx="8229600" cy="792163"/>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solidFill>
                  <a:srgbClr val="3366FF"/>
                </a:solidFill>
              </a:rPr>
              <a:t>Bullying</a:t>
            </a:r>
            <a:endParaRPr lang="en-AU" altLang="en-US" sz="4400" b="1">
              <a:solidFill>
                <a:srgbClr val="3366FF"/>
              </a:solidFill>
            </a:endParaRPr>
          </a:p>
        </p:txBody>
      </p:sp>
      <p:pic>
        <p:nvPicPr>
          <p:cNvPr id="1536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4581525"/>
            <a:ext cx="1989137" cy="182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7</a:t>
            </a:fld>
            <a:endParaRPr lang="en-AU" alt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a:xfrm>
            <a:off x="323528" y="836712"/>
            <a:ext cx="8324850" cy="5544616"/>
          </a:xfrm>
        </p:spPr>
        <p:txBody>
          <a:bodyPr>
            <a:normAutofit fontScale="92500" lnSpcReduction="10000"/>
          </a:bodyPr>
          <a:lstStyle/>
          <a:p>
            <a:pPr marL="0" indent="0">
              <a:buFont typeface="Wingdings" panose="05000000000000000000" pitchFamily="2" charset="2"/>
              <a:buNone/>
              <a:defRPr/>
            </a:pPr>
            <a:r>
              <a:rPr lang="en-AU" sz="2400" b="1" dirty="0" smtClean="0"/>
              <a:t>Issues of Concern</a:t>
            </a:r>
          </a:p>
          <a:p>
            <a:pPr marL="0" indent="0">
              <a:buFont typeface="Wingdings" panose="05000000000000000000" pitchFamily="2" charset="2"/>
              <a:buNone/>
              <a:defRPr/>
            </a:pPr>
            <a:endParaRPr lang="en-AU" sz="1100" b="1" dirty="0"/>
          </a:p>
          <a:p>
            <a:pPr>
              <a:defRPr/>
            </a:pPr>
            <a:r>
              <a:rPr lang="en-AU" sz="1900" dirty="0" smtClean="0"/>
              <a:t>The </a:t>
            </a:r>
            <a:r>
              <a:rPr lang="en-AU" sz="1900" dirty="0"/>
              <a:t>Protection of Vulnerable Workers in Sham Contracting Arrangements</a:t>
            </a:r>
          </a:p>
          <a:p>
            <a:pPr lvl="1">
              <a:defRPr/>
            </a:pPr>
            <a:r>
              <a:rPr lang="en-AU" sz="1800" dirty="0"/>
              <a:t>Sham contracting occurs </a:t>
            </a:r>
            <a:r>
              <a:rPr lang="en-AU" sz="1800" dirty="0" smtClean="0"/>
              <a:t>when a worker is engaged as an independent contractor (contract for services) but in reality they are an employee (contract of service).</a:t>
            </a:r>
            <a:endParaRPr lang="en-AU" sz="1800" dirty="0"/>
          </a:p>
          <a:p>
            <a:pPr lvl="1">
              <a:defRPr/>
            </a:pPr>
            <a:r>
              <a:rPr lang="en-AU" sz="1800" dirty="0" smtClean="0"/>
              <a:t>Migrant workers </a:t>
            </a:r>
            <a:r>
              <a:rPr lang="en-AU" sz="1800" dirty="0"/>
              <a:t>and young workers can be considered the most vulnerable in the Australian workforce as they may have little understanding of their workplace rights or are afraid to speak up.</a:t>
            </a:r>
          </a:p>
          <a:p>
            <a:pPr marL="457200" lvl="1" indent="0">
              <a:buFont typeface="Wingdings" panose="05000000000000000000" pitchFamily="2" charset="2"/>
              <a:buNone/>
              <a:defRPr/>
            </a:pPr>
            <a:endParaRPr lang="en-AU" sz="1400" dirty="0"/>
          </a:p>
          <a:p>
            <a:pPr>
              <a:defRPr/>
            </a:pPr>
            <a:r>
              <a:rPr lang="en-AU" sz="1900" dirty="0" smtClean="0"/>
              <a:t>Underemployment </a:t>
            </a:r>
            <a:endParaRPr lang="en-AU" sz="1900" dirty="0"/>
          </a:p>
          <a:p>
            <a:pPr lvl="1">
              <a:defRPr/>
            </a:pPr>
            <a:r>
              <a:rPr lang="en-AU" sz="1800" dirty="0"/>
              <a:t>The ABS defines ‘underemployment’ as </a:t>
            </a:r>
            <a:r>
              <a:rPr lang="en-AU" sz="1800" dirty="0" smtClean="0"/>
              <a:t>full-time </a:t>
            </a:r>
            <a:r>
              <a:rPr lang="en-AU" sz="1800" dirty="0"/>
              <a:t>or part-time workers </a:t>
            </a:r>
            <a:r>
              <a:rPr lang="en-AU" sz="1800" dirty="0" smtClean="0"/>
              <a:t>who want to work </a:t>
            </a:r>
            <a:r>
              <a:rPr lang="en-AU" sz="1800" dirty="0"/>
              <a:t>more </a:t>
            </a:r>
            <a:r>
              <a:rPr lang="en-AU" sz="1800" dirty="0" smtClean="0"/>
              <a:t>hours.</a:t>
            </a:r>
            <a:br>
              <a:rPr lang="en-AU" sz="1800" dirty="0" smtClean="0"/>
            </a:br>
            <a:r>
              <a:rPr lang="en-AU" sz="1800" dirty="0" smtClean="0"/>
              <a:t>The </a:t>
            </a:r>
            <a:r>
              <a:rPr lang="en-AU" sz="1800" dirty="0"/>
              <a:t>Gig Economy may also be fuelling the increase in underemployment as the only work available is on a flexible, casual or contracted basis. </a:t>
            </a:r>
          </a:p>
          <a:p>
            <a:pPr marL="457200" lvl="1" indent="0">
              <a:buFont typeface="Wingdings" panose="05000000000000000000" pitchFamily="2" charset="2"/>
              <a:buNone/>
              <a:defRPr/>
            </a:pPr>
            <a:endParaRPr lang="en-AU" sz="1400" dirty="0"/>
          </a:p>
          <a:p>
            <a:pPr>
              <a:defRPr/>
            </a:pPr>
            <a:r>
              <a:rPr lang="en-AU" sz="1900" dirty="0" smtClean="0"/>
              <a:t>Minimal </a:t>
            </a:r>
            <a:r>
              <a:rPr lang="en-AU" sz="1900" dirty="0"/>
              <a:t>Workplace Protections</a:t>
            </a:r>
          </a:p>
          <a:p>
            <a:pPr lvl="1">
              <a:defRPr/>
            </a:pPr>
            <a:r>
              <a:rPr lang="en-AU" sz="1800" dirty="0" smtClean="0"/>
              <a:t>Genuine independent </a:t>
            </a:r>
            <a:r>
              <a:rPr lang="en-AU" sz="1800" dirty="0"/>
              <a:t>contractors do not have the same </a:t>
            </a:r>
            <a:r>
              <a:rPr lang="en-AU" sz="1800" dirty="0" smtClean="0"/>
              <a:t>protections as employees (such as unfair dismissal, the national employment standards and the minimum wage) so they are more vulnerable to exploitation. </a:t>
            </a:r>
            <a:endParaRPr lang="en-AU" sz="18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70</a:t>
            </a:fld>
            <a:endParaRPr lang="en-AU" alt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5536"/>
          </a:xfrm>
        </p:spPr>
        <p:txBody>
          <a:bodyPr/>
          <a:lstStyle/>
          <a:p>
            <a:r>
              <a:rPr lang="en-AU" sz="2000" i="1" dirty="0"/>
              <a:t>On Call Interpreters and Translators Agency Pty Ltd v Commissioner of Taxation (No.3) [2011] </a:t>
            </a:r>
            <a:r>
              <a:rPr lang="en-AU" sz="2000" dirty="0"/>
              <a:t>FCA 366</a:t>
            </a:r>
            <a:endParaRPr lang="en-AU" sz="2000" b="1" dirty="0">
              <a:solidFill>
                <a:srgbClr val="FF0000"/>
              </a:solidFill>
            </a:endParaRPr>
          </a:p>
        </p:txBody>
      </p:sp>
      <p:sp>
        <p:nvSpPr>
          <p:cNvPr id="3" name="Content Placeholder 2"/>
          <p:cNvSpPr>
            <a:spLocks noGrp="1"/>
          </p:cNvSpPr>
          <p:nvPr>
            <p:ph idx="1"/>
          </p:nvPr>
        </p:nvSpPr>
        <p:spPr>
          <a:xfrm>
            <a:off x="457200" y="1052736"/>
            <a:ext cx="8229600" cy="5805264"/>
          </a:xfrm>
        </p:spPr>
        <p:txBody>
          <a:bodyPr/>
          <a:lstStyle/>
          <a:p>
            <a:pPr marL="0" indent="0">
              <a:buNone/>
            </a:pPr>
            <a:endParaRPr lang="en-AU" sz="2000" dirty="0" smtClean="0"/>
          </a:p>
          <a:p>
            <a:r>
              <a:rPr lang="en-AU" sz="2000" dirty="0"/>
              <a:t>This case of fleshes out the importance of the distinction between an employee and an independent contractor and concerned whether on call interpreters engaged as independent contractors were, looking at the totality of the relationship, really employees</a:t>
            </a:r>
            <a:r>
              <a:rPr lang="en-AU" sz="2000" dirty="0" smtClean="0"/>
              <a:t>.</a:t>
            </a:r>
          </a:p>
          <a:p>
            <a:r>
              <a:rPr lang="en-AU" sz="2000" dirty="0" smtClean="0"/>
              <a:t>Justice </a:t>
            </a:r>
            <a:r>
              <a:rPr lang="en-AU" sz="2000" dirty="0"/>
              <a:t>Bromberg laid out the two-limbed test which appeared to be the central question to the application of the totality approach to determine whether a person working for a company is an independent contractor or an employee:</a:t>
            </a:r>
          </a:p>
          <a:p>
            <a:r>
              <a:rPr lang="en-AU" sz="2000" dirty="0"/>
              <a:t>"Viewed as a 'practical matter': (</a:t>
            </a:r>
            <a:r>
              <a:rPr lang="en-AU" sz="2000" dirty="0" err="1"/>
              <a:t>i</a:t>
            </a:r>
            <a:r>
              <a:rPr lang="en-AU" sz="2000" dirty="0"/>
              <a:t>) is the person performing the work an entrepreneur who owns and operates a business; and,(ii) in performing the work, is that person working in and for that person’s business as a representative of that business and not of the business receiving the work?</a:t>
            </a:r>
          </a:p>
          <a:p>
            <a:r>
              <a:rPr lang="en-AU" sz="2000" dirty="0"/>
              <a:t>"If the answer to that question is yes, in the performance of that particular work, the person is likely to be an independent contractor. If no, then the person is likely to be an employee."</a:t>
            </a:r>
          </a:p>
          <a:p>
            <a:pPr marL="457200" lvl="1" indent="0">
              <a:buNone/>
            </a:pPr>
            <a:endParaRPr lang="en-AU" sz="1800" dirty="0" smtClean="0"/>
          </a:p>
          <a:p>
            <a:pPr marL="457200" lvl="1" indent="0">
              <a:buNone/>
            </a:pPr>
            <a:endParaRPr lang="en-AU" sz="1800" dirty="0"/>
          </a:p>
          <a:p>
            <a:endParaRPr lang="en-AU" sz="1800"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71</a:t>
            </a:fld>
            <a:endParaRPr lang="en-AU" altLang="en-US"/>
          </a:p>
        </p:txBody>
      </p:sp>
    </p:spTree>
    <p:extLst>
      <p:ext uri="{BB962C8B-B14F-4D97-AF65-F5344CB8AC3E}">
        <p14:creationId xmlns:p14="http://schemas.microsoft.com/office/powerpoint/2010/main" val="2674005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extLst>
          </p:cNvPr>
          <p:cNvSpPr>
            <a:spLocks noGrp="1"/>
          </p:cNvSpPr>
          <p:nvPr>
            <p:ph idx="1"/>
          </p:nvPr>
        </p:nvSpPr>
        <p:spPr>
          <a:xfrm>
            <a:off x="628650" y="836712"/>
            <a:ext cx="8047038" cy="5687913"/>
          </a:xfrm>
        </p:spPr>
        <p:txBody>
          <a:bodyPr>
            <a:noAutofit/>
          </a:bodyPr>
          <a:lstStyle/>
          <a:p>
            <a:pPr marL="0" indent="0">
              <a:buFont typeface="Wingdings" panose="05000000000000000000" pitchFamily="2" charset="2"/>
              <a:buNone/>
              <a:defRPr/>
            </a:pPr>
            <a:r>
              <a:rPr lang="en-AU" sz="2400" dirty="0" smtClean="0"/>
              <a:t>Australia’s </a:t>
            </a:r>
            <a:r>
              <a:rPr lang="en-AU" sz="2400" dirty="0"/>
              <a:t>justice system </a:t>
            </a:r>
            <a:r>
              <a:rPr lang="en-AU" sz="2400" dirty="0" smtClean="0"/>
              <a:t>has to face issues arising from the gig economy. Examples include;</a:t>
            </a:r>
          </a:p>
          <a:p>
            <a:pPr marL="0" indent="0">
              <a:buFont typeface="Wingdings" panose="05000000000000000000" pitchFamily="2" charset="2"/>
              <a:buNone/>
              <a:defRPr/>
            </a:pPr>
            <a:endParaRPr lang="en-AU" sz="2000" dirty="0"/>
          </a:p>
          <a:p>
            <a:pPr marL="0" indent="0">
              <a:buFont typeface="Wingdings" panose="05000000000000000000" pitchFamily="2" charset="2"/>
              <a:buNone/>
              <a:defRPr/>
            </a:pPr>
            <a:r>
              <a:rPr lang="en-AU" sz="2400" b="1" dirty="0"/>
              <a:t>Uber</a:t>
            </a:r>
          </a:p>
          <a:p>
            <a:pPr>
              <a:defRPr/>
            </a:pPr>
            <a:r>
              <a:rPr lang="en-AU" sz="2400" dirty="0" smtClean="0"/>
              <a:t>The decision made by the FWC in </a:t>
            </a:r>
            <a:r>
              <a:rPr lang="en-AU" sz="2400" i="1" dirty="0" err="1">
                <a:hlinkClick r:id="rId3"/>
              </a:rPr>
              <a:t>Kaseris</a:t>
            </a:r>
            <a:r>
              <a:rPr lang="en-AU" sz="2400" i="1" dirty="0">
                <a:hlinkClick r:id="rId3"/>
              </a:rPr>
              <a:t> v </a:t>
            </a:r>
            <a:r>
              <a:rPr lang="en-AU" sz="2400" i="1" dirty="0" err="1">
                <a:hlinkClick r:id="rId3"/>
              </a:rPr>
              <a:t>Rasier</a:t>
            </a:r>
            <a:r>
              <a:rPr lang="en-AU" sz="2400" i="1" dirty="0">
                <a:hlinkClick r:id="rId3"/>
              </a:rPr>
              <a:t> Pacific V.O.F</a:t>
            </a:r>
            <a:r>
              <a:rPr lang="en-AU" sz="2400" i="1" dirty="0"/>
              <a:t> </a:t>
            </a:r>
            <a:r>
              <a:rPr lang="en-AU" sz="2400" dirty="0"/>
              <a:t>[2017] highlighted that Uber drivers </a:t>
            </a:r>
            <a:r>
              <a:rPr lang="en-AU" sz="2400" dirty="0" smtClean="0"/>
              <a:t>may have no right to make an unfair </a:t>
            </a:r>
            <a:r>
              <a:rPr lang="en-AU" sz="2400" dirty="0"/>
              <a:t>dismissal </a:t>
            </a:r>
            <a:r>
              <a:rPr lang="en-AU" sz="2400" dirty="0" smtClean="0"/>
              <a:t>claim as they are classified as ‘independent contractors’.</a:t>
            </a:r>
          </a:p>
          <a:p>
            <a:pPr marL="0" indent="0">
              <a:buNone/>
              <a:defRPr/>
            </a:pPr>
            <a:endParaRPr lang="en-AU" sz="2400" dirty="0" smtClean="0"/>
          </a:p>
          <a:p>
            <a:pPr>
              <a:defRPr/>
            </a:pPr>
            <a:r>
              <a:rPr lang="en-US" sz="2400" dirty="0" smtClean="0"/>
              <a:t>The FWC reached this conclusion as </a:t>
            </a:r>
            <a:r>
              <a:rPr lang="en-AU" sz="2400" dirty="0" smtClean="0"/>
              <a:t>the </a:t>
            </a:r>
            <a:r>
              <a:rPr lang="en-AU" sz="2400" dirty="0"/>
              <a:t>driver was able to dictate his hours of work, provided his own car, paid his own GST and was not </a:t>
            </a:r>
            <a:r>
              <a:rPr lang="en-AU" sz="2400" dirty="0" smtClean="0"/>
              <a:t>required to </a:t>
            </a:r>
            <a:r>
              <a:rPr lang="en-AU" sz="2400" dirty="0"/>
              <a:t>wear a uniform</a:t>
            </a:r>
            <a:r>
              <a:rPr lang="en-AU" sz="2400" dirty="0" smtClean="0"/>
              <a:t>.</a:t>
            </a:r>
            <a:endParaRPr lang="en-AU" sz="24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72</a:t>
            </a:fld>
            <a:endParaRPr lang="en-AU" alt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extLst>
          </p:cNvPr>
          <p:cNvSpPr>
            <a:spLocks noGrp="1"/>
          </p:cNvSpPr>
          <p:nvPr>
            <p:ph idx="1"/>
          </p:nvPr>
        </p:nvSpPr>
        <p:spPr>
          <a:xfrm>
            <a:off x="611560" y="764704"/>
            <a:ext cx="8047038" cy="5472608"/>
          </a:xfrm>
        </p:spPr>
        <p:txBody>
          <a:bodyPr>
            <a:noAutofit/>
          </a:bodyPr>
          <a:lstStyle/>
          <a:p>
            <a:pPr marL="0" indent="0">
              <a:buFont typeface="Wingdings" panose="05000000000000000000" pitchFamily="2" charset="2"/>
              <a:buNone/>
              <a:defRPr/>
            </a:pPr>
            <a:r>
              <a:rPr lang="en-AU" sz="2400" b="1" dirty="0" err="1" smtClean="0"/>
              <a:t>Foodora</a:t>
            </a:r>
            <a:endParaRPr lang="en-AU" sz="2400" b="1" dirty="0" smtClean="0"/>
          </a:p>
          <a:p>
            <a:pPr>
              <a:defRPr/>
            </a:pPr>
            <a:r>
              <a:rPr lang="en-AU" sz="2000" dirty="0" smtClean="0"/>
              <a:t>In a recent investigation conducted by the FWO, </a:t>
            </a:r>
            <a:r>
              <a:rPr lang="en-AU" sz="2000" dirty="0" err="1" smtClean="0"/>
              <a:t>Foodora’s</a:t>
            </a:r>
            <a:r>
              <a:rPr lang="en-AU" sz="2000" dirty="0" smtClean="0"/>
              <a:t> delivery drivers who were categorised as independent contractors by </a:t>
            </a:r>
            <a:r>
              <a:rPr lang="en-AU" sz="2000" dirty="0" err="1" smtClean="0"/>
              <a:t>Foodora</a:t>
            </a:r>
            <a:r>
              <a:rPr lang="en-AU" sz="2000" dirty="0" smtClean="0"/>
              <a:t> have been determined by the FWO to be employees. </a:t>
            </a:r>
          </a:p>
          <a:p>
            <a:pPr>
              <a:defRPr/>
            </a:pPr>
            <a:r>
              <a:rPr lang="en-AU" sz="2000" dirty="0" smtClean="0"/>
              <a:t>The FWO argues that </a:t>
            </a:r>
            <a:r>
              <a:rPr lang="en-AU" sz="2000" dirty="0" err="1" smtClean="0"/>
              <a:t>Foodora</a:t>
            </a:r>
            <a:r>
              <a:rPr lang="en-AU" sz="2000" dirty="0" smtClean="0"/>
              <a:t> drivers are employees for reasons such as having set shifts, requirements of uniform and branding and a fixed hourly rate for service.</a:t>
            </a:r>
          </a:p>
          <a:p>
            <a:pPr>
              <a:defRPr/>
            </a:pPr>
            <a:r>
              <a:rPr lang="en-US" sz="2000" dirty="0" smtClean="0"/>
              <a:t>As a result, </a:t>
            </a:r>
            <a:r>
              <a:rPr lang="en-US" sz="2000" dirty="0" err="1" smtClean="0"/>
              <a:t>Foodora</a:t>
            </a:r>
            <a:r>
              <a:rPr lang="en-US" sz="2000" dirty="0" smtClean="0"/>
              <a:t> has now ceased operating in Australia.</a:t>
            </a:r>
            <a:endParaRPr lang="en-AU" sz="2000" dirty="0" smtClean="0"/>
          </a:p>
          <a:p>
            <a:pPr>
              <a:defRPr/>
            </a:pPr>
            <a:endParaRPr lang="en-AU" sz="1800" dirty="0" smtClean="0"/>
          </a:p>
          <a:p>
            <a:pPr marL="0" indent="0">
              <a:buFont typeface="Wingdings" panose="05000000000000000000" pitchFamily="2" charset="2"/>
              <a:buNone/>
              <a:defRPr/>
            </a:pPr>
            <a:r>
              <a:rPr lang="en-AU" sz="2400" b="1" dirty="0" err="1" smtClean="0"/>
              <a:t>Airtasker</a:t>
            </a:r>
            <a:endParaRPr lang="en-AU" sz="2400" b="1" dirty="0" smtClean="0"/>
          </a:p>
          <a:p>
            <a:pPr>
              <a:defRPr/>
            </a:pPr>
            <a:r>
              <a:rPr lang="en-AU" sz="2000" dirty="0" smtClean="0"/>
              <a:t>Safety concerns have been raised by Unions regarding the unregulated work available on </a:t>
            </a:r>
            <a:r>
              <a:rPr lang="en-AU" sz="2000" dirty="0" err="1" smtClean="0"/>
              <a:t>Airtasker</a:t>
            </a:r>
            <a:r>
              <a:rPr lang="en-AU" sz="2000" dirty="0" smtClean="0"/>
              <a:t> (particularly cases involving asbestos removal).</a:t>
            </a:r>
          </a:p>
          <a:p>
            <a:pPr>
              <a:defRPr/>
            </a:pPr>
            <a:r>
              <a:rPr lang="en-AU" sz="2000" dirty="0" smtClean="0"/>
              <a:t>The app allows users to select people based on the ‘best bid’ for the job as opposed to having a licence to conduct the work required.</a:t>
            </a: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73</a:t>
            </a:fld>
            <a:endParaRPr lang="en-AU" alt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extLst>
          </p:cNvPr>
          <p:cNvSpPr>
            <a:spLocks noGrp="1"/>
          </p:cNvSpPr>
          <p:nvPr>
            <p:ph idx="1"/>
          </p:nvPr>
        </p:nvSpPr>
        <p:spPr>
          <a:xfrm>
            <a:off x="611560" y="836712"/>
            <a:ext cx="7886700" cy="4968552"/>
          </a:xfrm>
        </p:spPr>
        <p:txBody>
          <a:bodyPr>
            <a:normAutofit/>
          </a:bodyPr>
          <a:lstStyle/>
          <a:p>
            <a:pPr marL="0" indent="0">
              <a:buFont typeface="Wingdings" panose="05000000000000000000" pitchFamily="2" charset="2"/>
              <a:buNone/>
              <a:defRPr/>
            </a:pPr>
            <a:r>
              <a:rPr lang="en-AU" sz="2800" b="1" dirty="0"/>
              <a:t>The Need for Reform</a:t>
            </a:r>
            <a:r>
              <a:rPr lang="en-AU" sz="2800" b="1" dirty="0" smtClean="0"/>
              <a:t>?</a:t>
            </a:r>
          </a:p>
          <a:p>
            <a:pPr marL="0" indent="0">
              <a:buFont typeface="Wingdings" panose="05000000000000000000" pitchFamily="2" charset="2"/>
              <a:buNone/>
              <a:defRPr/>
            </a:pPr>
            <a:endParaRPr lang="en-AU" sz="1000" b="1" dirty="0"/>
          </a:p>
          <a:p>
            <a:pPr>
              <a:defRPr/>
            </a:pPr>
            <a:r>
              <a:rPr lang="en-AU" sz="2400" dirty="0"/>
              <a:t>The Gig Economy will continue to grow with the rise of globalisation and digital technology. </a:t>
            </a:r>
          </a:p>
          <a:p>
            <a:pPr>
              <a:defRPr/>
            </a:pPr>
            <a:r>
              <a:rPr lang="en-AU" sz="2400" dirty="0"/>
              <a:t>However, this growth will not come without challenges – as we have seen in recent cases.</a:t>
            </a:r>
          </a:p>
          <a:p>
            <a:pPr>
              <a:defRPr/>
            </a:pPr>
            <a:r>
              <a:rPr lang="en-AU" sz="2400" dirty="0"/>
              <a:t>The </a:t>
            </a:r>
            <a:r>
              <a:rPr lang="en-AU" sz="2400" dirty="0" smtClean="0"/>
              <a:t>Gig </a:t>
            </a:r>
            <a:r>
              <a:rPr lang="en-AU" sz="2400" dirty="0"/>
              <a:t>Economy </a:t>
            </a:r>
            <a:r>
              <a:rPr lang="en-AU" sz="2400" dirty="0" smtClean="0"/>
              <a:t>has highlighted the grey area of what is</a:t>
            </a:r>
            <a:r>
              <a:rPr lang="en-AU" sz="2400" dirty="0"/>
              <a:t> </a:t>
            </a:r>
            <a:r>
              <a:rPr lang="en-AU" sz="2400" dirty="0" smtClean="0"/>
              <a:t>an </a:t>
            </a:r>
            <a:r>
              <a:rPr lang="en-AU" sz="2400" dirty="0"/>
              <a:t>‘employee’ </a:t>
            </a:r>
            <a:r>
              <a:rPr lang="en-AU" sz="2400" dirty="0" smtClean="0"/>
              <a:t>and an </a:t>
            </a:r>
            <a:r>
              <a:rPr lang="en-AU" sz="2400" dirty="0"/>
              <a:t>‘independent contractor’ as well as </a:t>
            </a:r>
            <a:r>
              <a:rPr lang="en-AU" sz="2400" dirty="0" smtClean="0"/>
              <a:t>safety concerns for workers.  </a:t>
            </a:r>
            <a:endParaRPr lang="en-AU" sz="2400" dirty="0"/>
          </a:p>
          <a:p>
            <a:pPr>
              <a:defRPr/>
            </a:pPr>
            <a:r>
              <a:rPr lang="en-AU" sz="2400" dirty="0"/>
              <a:t>The Australian legal framework will need to </a:t>
            </a:r>
            <a:r>
              <a:rPr lang="en-AU" sz="2400" dirty="0" smtClean="0"/>
              <a:t>adapt </a:t>
            </a:r>
            <a:r>
              <a:rPr lang="en-AU" sz="2400" dirty="0"/>
              <a:t>swiftly to be able to </a:t>
            </a:r>
            <a:r>
              <a:rPr lang="en-AU" sz="2400" dirty="0" smtClean="0"/>
              <a:t>meet the challenges </a:t>
            </a:r>
            <a:r>
              <a:rPr lang="en-AU" sz="2400" dirty="0"/>
              <a:t>the Gig Economy presents.</a:t>
            </a:r>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74</a:t>
            </a:fld>
            <a:endParaRPr lang="en-AU" alt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Watch Inc. TIS</a:t>
            </a:r>
            <a:endParaRPr lang="en-AU" dirty="0"/>
          </a:p>
        </p:txBody>
      </p:sp>
      <p:sp>
        <p:nvSpPr>
          <p:cNvPr id="3" name="Content Placeholder 2"/>
          <p:cNvSpPr>
            <a:spLocks noGrp="1"/>
          </p:cNvSpPr>
          <p:nvPr>
            <p:ph idx="1"/>
          </p:nvPr>
        </p:nvSpPr>
        <p:spPr>
          <a:xfrm>
            <a:off x="457200" y="1981200"/>
            <a:ext cx="8229600" cy="1591816"/>
          </a:xfrm>
        </p:spPr>
        <p:txBody>
          <a:bodyPr/>
          <a:lstStyle/>
          <a:p>
            <a:r>
              <a:rPr lang="en-AU" dirty="0"/>
              <a:t>1800 331 617 (Country VIC, QLD, TAS</a:t>
            </a:r>
            <a:r>
              <a:rPr lang="en-AU" dirty="0" smtClean="0"/>
              <a:t>)</a:t>
            </a:r>
          </a:p>
          <a:p>
            <a:r>
              <a:rPr lang="en-US" dirty="0" smtClean="0"/>
              <a:t>Admin: 03 9662 9458</a:t>
            </a:r>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75</a:t>
            </a:fld>
            <a:endParaRPr lang="en-AU" altLang="en-US"/>
          </a:p>
        </p:txBody>
      </p:sp>
    </p:spTree>
    <p:extLst>
      <p:ext uri="{BB962C8B-B14F-4D97-AF65-F5344CB8AC3E}">
        <p14:creationId xmlns:p14="http://schemas.microsoft.com/office/powerpoint/2010/main" val="14673575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txBox="1">
            <a:spLocks noChangeArrowheads="1"/>
          </p:cNvSpPr>
          <p:nvPr/>
        </p:nvSpPr>
        <p:spPr bwMode="auto">
          <a:xfrm>
            <a:off x="590236" y="908720"/>
            <a:ext cx="8229600" cy="647700"/>
          </a:xfrm>
          <a:prstGeom prst="rect">
            <a:avLst/>
          </a:prstGeom>
          <a:noFill/>
          <a:ln w="76200">
            <a:solidFill>
              <a:srgbClr val="8CF05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dirty="0">
                <a:solidFill>
                  <a:srgbClr val="3366FF"/>
                </a:solidFill>
              </a:rPr>
              <a:t>Questions?</a:t>
            </a:r>
            <a:endParaRPr lang="en-AU" altLang="en-US" sz="4400" b="1" dirty="0">
              <a:solidFill>
                <a:srgbClr val="3366FF"/>
              </a:solidFill>
            </a:endParaRPr>
          </a:p>
        </p:txBody>
      </p:sp>
      <p:pic>
        <p:nvPicPr>
          <p:cNvPr id="83975" name="Picture 7" descr="http://jobwatch.org.au/wp-content/uploads/2017/02/JWLogoTes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3393" y="2996952"/>
            <a:ext cx="6063283" cy="2808312"/>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76</a:t>
            </a:fld>
            <a:endParaRPr lang="en-AU" alt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83568"/>
          </a:xfrm>
        </p:spPr>
        <p:txBody>
          <a:bodyPr/>
          <a:lstStyle/>
          <a:p>
            <a:r>
              <a:rPr lang="en-US" dirty="0" smtClean="0"/>
              <a:t>Example scenario</a:t>
            </a:r>
            <a:endParaRPr lang="en-AU" dirty="0"/>
          </a:p>
        </p:txBody>
      </p:sp>
      <p:sp>
        <p:nvSpPr>
          <p:cNvPr id="3" name="Content Placeholder 2"/>
          <p:cNvSpPr>
            <a:spLocks noGrp="1"/>
          </p:cNvSpPr>
          <p:nvPr>
            <p:ph idx="1"/>
          </p:nvPr>
        </p:nvSpPr>
        <p:spPr/>
        <p:txBody>
          <a:bodyPr/>
          <a:lstStyle/>
          <a:p>
            <a:pPr lvl="0">
              <a:buClr>
                <a:srgbClr val="336600"/>
              </a:buClr>
            </a:pPr>
            <a:r>
              <a:rPr lang="en-AU" sz="1800" dirty="0">
                <a:solidFill>
                  <a:srgbClr val="003300"/>
                </a:solidFill>
              </a:rPr>
              <a:t>Dinka is due to return from maternity leave in September 2018. Before starting her leave she was working at her employer’s head office in Brisbane. While she was on maternity leave, the head office was moved to Melbourne. There is still an office in Brisbane, but there are fewer positions and the roles have changed. When Dinka rang her employer the other day to notify them that she intended to return to work, she was told that her old position was gone and that she would no longer be required. </a:t>
            </a:r>
          </a:p>
          <a:p>
            <a:pPr marL="0" lvl="0" indent="0">
              <a:buClr>
                <a:srgbClr val="336600"/>
              </a:buClr>
              <a:buNone/>
            </a:pPr>
            <a:endParaRPr lang="en-AU" sz="1800" dirty="0">
              <a:solidFill>
                <a:srgbClr val="003300"/>
              </a:solidFill>
            </a:endParaRPr>
          </a:p>
          <a:p>
            <a:pPr lvl="0">
              <a:buClr>
                <a:srgbClr val="336600"/>
              </a:buClr>
            </a:pPr>
            <a:r>
              <a:rPr lang="en-AU" sz="1800" dirty="0">
                <a:solidFill>
                  <a:srgbClr val="003300"/>
                </a:solidFill>
              </a:rPr>
              <a:t>What are the employment law issues involved in this scenario?</a:t>
            </a:r>
          </a:p>
          <a:p>
            <a:pPr marL="0" lvl="0" indent="0">
              <a:buClr>
                <a:srgbClr val="336600"/>
              </a:buClr>
              <a:buNone/>
            </a:pPr>
            <a:endParaRPr lang="en-AU" sz="1800" dirty="0">
              <a:solidFill>
                <a:srgbClr val="003300"/>
              </a:solidFill>
            </a:endParaRPr>
          </a:p>
          <a:p>
            <a:pPr lvl="0">
              <a:buClr>
                <a:srgbClr val="336600"/>
              </a:buClr>
            </a:pPr>
            <a:r>
              <a:rPr lang="en-AU" sz="1800" dirty="0">
                <a:solidFill>
                  <a:srgbClr val="003300"/>
                </a:solidFill>
              </a:rPr>
              <a:t>What further information do you need to give accurate information?</a:t>
            </a:r>
          </a:p>
          <a:p>
            <a:pPr marL="0" indent="0">
              <a:buNone/>
            </a:pPr>
            <a:endParaRPr lang="en-AU" dirty="0"/>
          </a:p>
        </p:txBody>
      </p:sp>
      <p:sp>
        <p:nvSpPr>
          <p:cNvPr id="4" name="Slide Number Placeholder 3"/>
          <p:cNvSpPr>
            <a:spLocks noGrp="1"/>
          </p:cNvSpPr>
          <p:nvPr>
            <p:ph type="sldNum" sz="quarter" idx="11"/>
          </p:nvPr>
        </p:nvSpPr>
        <p:spPr/>
        <p:txBody>
          <a:bodyPr/>
          <a:lstStyle/>
          <a:p>
            <a:pPr>
              <a:defRPr/>
            </a:pPr>
            <a:fld id="{6FA8650A-C0FD-447E-B656-A7C11D259669}" type="slidenum">
              <a:rPr lang="en-AU" altLang="en-US" smtClean="0"/>
              <a:pPr>
                <a:defRPr/>
              </a:pPr>
              <a:t>77</a:t>
            </a:fld>
            <a:endParaRPr lang="en-AU" altLang="en-US"/>
          </a:p>
        </p:txBody>
      </p:sp>
    </p:spTree>
    <p:extLst>
      <p:ext uri="{BB962C8B-B14F-4D97-AF65-F5344CB8AC3E}">
        <p14:creationId xmlns:p14="http://schemas.microsoft.com/office/powerpoint/2010/main" val="1764182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a:xfrm>
            <a:off x="539552" y="836712"/>
            <a:ext cx="8229600" cy="5832648"/>
          </a:xfrm>
        </p:spPr>
        <p:txBody>
          <a:bodyPr/>
          <a:lstStyle/>
          <a:p>
            <a:pPr marL="0" indent="0">
              <a:buNone/>
              <a:defRPr/>
            </a:pPr>
            <a:r>
              <a:rPr lang="en-US" sz="2000" dirty="0"/>
              <a:t>Workplace bullying </a:t>
            </a:r>
            <a:r>
              <a:rPr lang="en-US" sz="2000" dirty="0" smtClean="0"/>
              <a:t>occurs when </a:t>
            </a:r>
            <a:r>
              <a:rPr lang="en-US" sz="2000" dirty="0"/>
              <a:t>‘</a:t>
            </a:r>
            <a:r>
              <a:rPr lang="en-AU" sz="2000" b="1" i="1" dirty="0"/>
              <a:t>an individual or group of individuals repeatedly behaves unreasonably towards a worker or group of workers and the behaviour creates a risk to health and </a:t>
            </a:r>
            <a:r>
              <a:rPr lang="en-AU" sz="2000" b="1" i="1" dirty="0" smtClean="0"/>
              <a:t>safety</a:t>
            </a:r>
            <a:r>
              <a:rPr lang="en-AU" sz="2000" i="1" dirty="0" smtClean="0"/>
              <a:t>’ </a:t>
            </a:r>
            <a:r>
              <a:rPr lang="en-US" sz="2000" dirty="0" smtClean="0"/>
              <a:t>(excluding reasonable management action carried out in a reasonable manner) </a:t>
            </a:r>
            <a:r>
              <a:rPr lang="en-US" sz="2000" i="1" dirty="0" smtClean="0"/>
              <a:t>s. </a:t>
            </a:r>
            <a:r>
              <a:rPr lang="en-US" sz="2000" i="1" dirty="0"/>
              <a:t>789FD Fair Work Act 2009 </a:t>
            </a:r>
            <a:r>
              <a:rPr lang="en-US" sz="2000" dirty="0"/>
              <a:t>(</a:t>
            </a:r>
            <a:r>
              <a:rPr lang="en-US" sz="2000" dirty="0" err="1"/>
              <a:t>Cth</a:t>
            </a:r>
            <a:r>
              <a:rPr lang="en-US" sz="2000" dirty="0"/>
              <a:t>) (FW Act) </a:t>
            </a:r>
            <a:endParaRPr lang="en-US" sz="2000" i="1" dirty="0"/>
          </a:p>
          <a:p>
            <a:pPr marL="0" indent="0">
              <a:buFont typeface="Wingdings" panose="05000000000000000000" pitchFamily="2" charset="2"/>
              <a:buNone/>
              <a:defRPr/>
            </a:pPr>
            <a:endParaRPr lang="en-US" sz="2000" dirty="0"/>
          </a:p>
          <a:p>
            <a:r>
              <a:rPr lang="en-AU" sz="2000" dirty="0"/>
              <a:t>Under the </a:t>
            </a:r>
            <a:r>
              <a:rPr lang="en-AU" sz="2000" i="1" dirty="0"/>
              <a:t>Work Health and Safety Act 2011</a:t>
            </a:r>
            <a:r>
              <a:rPr lang="en-AU" sz="2000" dirty="0"/>
              <a:t> (Qld</a:t>
            </a:r>
            <a:r>
              <a:rPr lang="en-AU" sz="2000" dirty="0" smtClean="0"/>
              <a:t>), </a:t>
            </a:r>
            <a:r>
              <a:rPr lang="en-AU" sz="2000" dirty="0"/>
              <a:t>Workplace Health and Safety Queensland can deal with bullying (workplace harassment) where a person is at risk of injury or illness from </a:t>
            </a:r>
            <a:r>
              <a:rPr lang="en-AU" sz="2000" dirty="0" smtClean="0"/>
              <a:t>bullying </a:t>
            </a:r>
            <a:r>
              <a:rPr lang="en-AU" sz="2000" dirty="0"/>
              <a:t>which is defined as:</a:t>
            </a:r>
          </a:p>
          <a:p>
            <a:pPr lvl="0"/>
            <a:r>
              <a:rPr lang="en-AU" sz="2000" b="1" dirty="0"/>
              <a:t>repeated</a:t>
            </a:r>
            <a:r>
              <a:rPr lang="en-AU" sz="2000" dirty="0"/>
              <a:t> and </a:t>
            </a:r>
            <a:r>
              <a:rPr lang="en-AU" sz="2000" b="1" dirty="0"/>
              <a:t>unreasonable behaviour</a:t>
            </a:r>
            <a:r>
              <a:rPr lang="en-AU" sz="2000" dirty="0"/>
              <a:t> directed towards a worker or a group of workers that creates a risk to health and safety.</a:t>
            </a:r>
          </a:p>
          <a:p>
            <a:pPr lvl="1"/>
            <a:r>
              <a:rPr lang="en-AU" sz="2000" dirty="0"/>
              <a:t>Repeated behaviour refers to the persistent nature of the behaviour and can involve a range of </a:t>
            </a:r>
            <a:r>
              <a:rPr lang="en-AU" sz="2000" dirty="0" smtClean="0"/>
              <a:t>behaviour </a:t>
            </a:r>
            <a:r>
              <a:rPr lang="en-AU" sz="2000" dirty="0"/>
              <a:t>over </a:t>
            </a:r>
            <a:r>
              <a:rPr lang="en-AU" sz="2000" dirty="0" smtClean="0"/>
              <a:t>time.</a:t>
            </a:r>
          </a:p>
          <a:p>
            <a:pPr lvl="1"/>
            <a:r>
              <a:rPr lang="en-US" sz="2000" dirty="0" smtClean="0"/>
              <a:t>Unreasonable</a:t>
            </a:r>
            <a:r>
              <a:rPr lang="en-AU" sz="2000" dirty="0"/>
              <a:t> </a:t>
            </a:r>
            <a:r>
              <a:rPr lang="en-AU" sz="2000" dirty="0" smtClean="0"/>
              <a:t>behaviour </a:t>
            </a:r>
            <a:r>
              <a:rPr lang="en-AU" sz="2000" dirty="0"/>
              <a:t>means behaviour that a reasonable person, having considered the circumstances, would see as unreasonable, including behaviour that is victimising, humiliating, intimidating or </a:t>
            </a:r>
            <a:r>
              <a:rPr lang="en-AU" sz="2000" dirty="0" smtClean="0"/>
              <a:t>threatening.</a:t>
            </a:r>
            <a:endParaRPr lang="en-AU" sz="2000" dirty="0"/>
          </a:p>
          <a:p>
            <a:pPr marL="0" indent="0">
              <a:buFont typeface="Wingdings" panose="05000000000000000000" pitchFamily="2" charset="2"/>
              <a:buNone/>
              <a:defRPr/>
            </a:pPr>
            <a:endParaRPr lang="en-AU" sz="2000" dirty="0"/>
          </a:p>
        </p:txBody>
      </p:sp>
      <p:sp>
        <p:nvSpPr>
          <p:cNvPr id="2" name="Slide Number Placeholder 1"/>
          <p:cNvSpPr>
            <a:spLocks noGrp="1"/>
          </p:cNvSpPr>
          <p:nvPr>
            <p:ph type="sldNum" sz="quarter" idx="11"/>
          </p:nvPr>
        </p:nvSpPr>
        <p:spPr/>
        <p:txBody>
          <a:bodyPr/>
          <a:lstStyle/>
          <a:p>
            <a:pPr>
              <a:defRPr/>
            </a:pPr>
            <a:fld id="{6FA8650A-C0FD-447E-B656-A7C11D259669}" type="slidenum">
              <a:rPr lang="en-AU" altLang="en-US" smtClean="0"/>
              <a:pPr>
                <a:defRPr/>
              </a:pPr>
              <a:t>8</a:t>
            </a:fld>
            <a:endParaRPr lang="en-AU"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Placeholder 4"/>
          <p:cNvSpPr>
            <a:spLocks noGrp="1" noChangeArrowheads="1"/>
          </p:cNvSpPr>
          <p:nvPr>
            <p:ph type="body" idx="1"/>
          </p:nvPr>
        </p:nvSpPr>
        <p:spPr>
          <a:xfrm>
            <a:off x="467544" y="836712"/>
            <a:ext cx="4152900" cy="655637"/>
          </a:xfrm>
        </p:spPr>
        <p:txBody>
          <a:bodyPr/>
          <a:lstStyle/>
          <a:p>
            <a:r>
              <a:rPr lang="en-US" altLang="en-US" sz="2000" dirty="0" smtClean="0"/>
              <a:t>Workplace Bullying may include:</a:t>
            </a:r>
            <a:endParaRPr lang="en-AU" altLang="en-US" sz="2000" dirty="0" smtClean="0"/>
          </a:p>
        </p:txBody>
      </p:sp>
      <p:sp>
        <p:nvSpPr>
          <p:cNvPr id="18436" name="Content Placeholder 5"/>
          <p:cNvSpPr>
            <a:spLocks noGrp="1" noChangeArrowheads="1"/>
          </p:cNvSpPr>
          <p:nvPr>
            <p:ph sz="half" idx="2"/>
          </p:nvPr>
        </p:nvSpPr>
        <p:spPr>
          <a:xfrm>
            <a:off x="467544" y="1772816"/>
            <a:ext cx="4032250" cy="4346575"/>
          </a:xfrm>
        </p:spPr>
        <p:txBody>
          <a:bodyPr/>
          <a:lstStyle/>
          <a:p>
            <a:r>
              <a:rPr lang="en-AU" altLang="en-US" sz="1600" dirty="0" smtClean="0"/>
              <a:t>Insulting, abusive or offensive language</a:t>
            </a:r>
          </a:p>
          <a:p>
            <a:r>
              <a:rPr lang="en-AU" altLang="en-US" sz="1600" dirty="0" smtClean="0"/>
              <a:t>Inappropriate comments about a person’s appearance or lifestyle</a:t>
            </a:r>
          </a:p>
          <a:p>
            <a:r>
              <a:rPr lang="en-AU" altLang="en-US" sz="1600" dirty="0" smtClean="0"/>
              <a:t>Physical assaults or threats</a:t>
            </a:r>
          </a:p>
          <a:p>
            <a:r>
              <a:rPr lang="en-AU" altLang="en-US" sz="1600" dirty="0" smtClean="0"/>
              <a:t>Spreading malicious rumours</a:t>
            </a:r>
          </a:p>
          <a:p>
            <a:r>
              <a:rPr lang="en-AU" altLang="en-US" sz="1600" dirty="0" smtClean="0"/>
              <a:t>Behaviour or language that frightens, humiliates, or degrades </a:t>
            </a:r>
          </a:p>
          <a:p>
            <a:r>
              <a:rPr lang="en-AU" altLang="en-US" sz="1600" dirty="0" smtClean="0"/>
              <a:t>Setting tasks above or below a person’s skill level</a:t>
            </a:r>
          </a:p>
          <a:p>
            <a:r>
              <a:rPr lang="en-AU" altLang="en-US" sz="1600" dirty="0" smtClean="0"/>
              <a:t>Isolating or ignoring a person</a:t>
            </a:r>
          </a:p>
          <a:p>
            <a:r>
              <a:rPr lang="en-AU" altLang="en-US" sz="1600" dirty="0" smtClean="0"/>
              <a:t>Setting unachievable or constantly changing deadlines</a:t>
            </a:r>
          </a:p>
          <a:p>
            <a:r>
              <a:rPr lang="en-AU" altLang="en-US" sz="1600" dirty="0" smtClean="0"/>
              <a:t>Inappropriate letters, emails, phone calls, text messages or social media</a:t>
            </a:r>
          </a:p>
          <a:p>
            <a:endParaRPr lang="en-AU" altLang="en-US" sz="1600" dirty="0" smtClean="0"/>
          </a:p>
        </p:txBody>
      </p:sp>
      <p:sp>
        <p:nvSpPr>
          <p:cNvPr id="18437" name="Text Placeholder 6"/>
          <p:cNvSpPr>
            <a:spLocks noGrp="1" noChangeArrowheads="1"/>
          </p:cNvSpPr>
          <p:nvPr>
            <p:ph type="body" sz="quarter" idx="3"/>
          </p:nvPr>
        </p:nvSpPr>
        <p:spPr>
          <a:xfrm>
            <a:off x="4355976" y="764704"/>
            <a:ext cx="3975100" cy="441325"/>
          </a:xfrm>
        </p:spPr>
        <p:txBody>
          <a:bodyPr/>
          <a:lstStyle/>
          <a:p>
            <a:pPr algn="ctr"/>
            <a:r>
              <a:rPr lang="en-US" altLang="en-US" sz="2000" dirty="0" smtClean="0"/>
              <a:t>Workplace Bullying is not:</a:t>
            </a:r>
            <a:endParaRPr lang="en-AU" altLang="en-US" sz="2000" dirty="0" smtClean="0"/>
          </a:p>
        </p:txBody>
      </p:sp>
      <p:sp>
        <p:nvSpPr>
          <p:cNvPr id="18438" name="Content Placeholder 7"/>
          <p:cNvSpPr>
            <a:spLocks noGrp="1" noChangeArrowheads="1"/>
          </p:cNvSpPr>
          <p:nvPr>
            <p:ph sz="quarter" idx="4"/>
          </p:nvPr>
        </p:nvSpPr>
        <p:spPr>
          <a:xfrm>
            <a:off x="4644008" y="1700808"/>
            <a:ext cx="4156075" cy="4110037"/>
          </a:xfrm>
        </p:spPr>
        <p:txBody>
          <a:bodyPr/>
          <a:lstStyle/>
          <a:p>
            <a:r>
              <a:rPr lang="en-US" altLang="en-US" sz="1600" dirty="0" smtClean="0"/>
              <a:t>Management actions carried out in a fair and reasonable way</a:t>
            </a:r>
            <a:endParaRPr lang="en-AU" altLang="en-US" sz="1600" dirty="0" smtClean="0"/>
          </a:p>
          <a:p>
            <a:r>
              <a:rPr lang="en-AU" altLang="en-US" sz="1600" dirty="0" smtClean="0"/>
              <a:t>Allocating work to a worker</a:t>
            </a:r>
          </a:p>
          <a:p>
            <a:r>
              <a:rPr lang="en-AU" altLang="en-US" sz="1600" dirty="0" smtClean="0"/>
              <a:t>Setting performance goals, standards and deadlines</a:t>
            </a:r>
          </a:p>
          <a:p>
            <a:r>
              <a:rPr lang="en-AU" altLang="en-US" sz="1600" dirty="0" smtClean="0"/>
              <a:t>Transferring a worker</a:t>
            </a:r>
          </a:p>
          <a:p>
            <a:r>
              <a:rPr lang="en-AU" altLang="en-US" sz="1600" dirty="0" smtClean="0"/>
              <a:t>Informing a worker about unsatisfactory work performance</a:t>
            </a:r>
          </a:p>
          <a:p>
            <a:r>
              <a:rPr lang="en-AU" altLang="en-US" sz="1600" dirty="0" smtClean="0"/>
              <a:t>Informing a worker about inappropriate behaviour</a:t>
            </a:r>
          </a:p>
          <a:p>
            <a:r>
              <a:rPr lang="en-AU" altLang="en-US" sz="1600" dirty="0" smtClean="0"/>
              <a:t>Deciding not to select a worker for promotion</a:t>
            </a:r>
          </a:p>
          <a:p>
            <a:r>
              <a:rPr lang="en-AU" altLang="en-US" sz="1600" dirty="0" smtClean="0"/>
              <a:t>Performance management processes</a:t>
            </a:r>
          </a:p>
          <a:p>
            <a:r>
              <a:rPr lang="en-US" altLang="en-US" sz="1600" dirty="0" smtClean="0"/>
              <a:t>Constructive feedback</a:t>
            </a:r>
            <a:endParaRPr lang="en-AU" altLang="en-US" sz="1600" dirty="0" smtClean="0"/>
          </a:p>
          <a:p>
            <a:r>
              <a:rPr lang="en-AU" altLang="en-US" sz="1600" dirty="0" smtClean="0"/>
              <a:t>Implementing organisational changes</a:t>
            </a:r>
          </a:p>
          <a:p>
            <a:r>
              <a:rPr lang="en-AU" altLang="en-US" sz="1600" dirty="0" smtClean="0"/>
              <a:t>Downsizing</a:t>
            </a:r>
          </a:p>
        </p:txBody>
      </p:sp>
      <p:sp>
        <p:nvSpPr>
          <p:cNvPr id="2" name="Slide Number Placeholder 1"/>
          <p:cNvSpPr>
            <a:spLocks noGrp="1"/>
          </p:cNvSpPr>
          <p:nvPr>
            <p:ph type="sldNum" sz="quarter" idx="11"/>
          </p:nvPr>
        </p:nvSpPr>
        <p:spPr/>
        <p:txBody>
          <a:bodyPr/>
          <a:lstStyle/>
          <a:p>
            <a:pPr>
              <a:defRPr/>
            </a:pPr>
            <a:fld id="{5E2C0B79-D19E-4862-B432-C2A1F7D05C20}" type="slidenum">
              <a:rPr lang="en-AU" altLang="en-US" smtClean="0"/>
              <a:pPr>
                <a:defRPr/>
              </a:pPr>
              <a:t>9</a:t>
            </a:fld>
            <a:endParaRPr lang="en-AU"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0" ma:contentTypeDescription="Create a new document." ma:contentTypeScope="" ma:versionID="55b4b18d212e05abf62428adcaaa803d">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20620b6b2b139a79408c2cf230be55d0"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6AC50E3-CC62-4A93-AA52-45CBB40AFF65}"/>
</file>

<file path=customXml/itemProps2.xml><?xml version="1.0" encoding="utf-8"?>
<ds:datastoreItem xmlns:ds="http://schemas.openxmlformats.org/officeDocument/2006/customXml" ds:itemID="{12BA2CA0-D668-42E8-B8CB-77EAC8B38A80}"/>
</file>

<file path=customXml/itemProps3.xml><?xml version="1.0" encoding="utf-8"?>
<ds:datastoreItem xmlns:ds="http://schemas.openxmlformats.org/officeDocument/2006/customXml" ds:itemID="{03841F21-43DA-4592-AF02-27A719AEE677}"/>
</file>

<file path=docProps/app.xml><?xml version="1.0" encoding="utf-8"?>
<Properties xmlns="http://schemas.openxmlformats.org/officeDocument/2006/extended-properties" xmlns:vt="http://schemas.openxmlformats.org/officeDocument/2006/docPropsVTypes">
  <Template/>
  <TotalTime>7174</TotalTime>
  <Words>8381</Words>
  <Application>Microsoft Office PowerPoint</Application>
  <PresentationFormat>On-screen Show (4:3)</PresentationFormat>
  <Paragraphs>635</Paragraphs>
  <Slides>77</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77</vt:i4>
      </vt:variant>
    </vt:vector>
  </HeadingPairs>
  <TitlesOfParts>
    <vt:vector size="83" baseType="lpstr">
      <vt:lpstr>Arial</vt:lpstr>
      <vt:lpstr>Arial Black</vt:lpstr>
      <vt:lpstr>Calibri</vt:lpstr>
      <vt:lpstr>Times New Roman</vt:lpstr>
      <vt:lpstr>Wingdings</vt:lpstr>
      <vt:lpstr>Pixel</vt:lpstr>
      <vt:lpstr>JobWatch</vt:lpstr>
      <vt:lpstr>JobWatch Introduction </vt:lpstr>
      <vt:lpstr>PowerPoint Presentation</vt:lpstr>
      <vt:lpstr>PowerPoint Presentation</vt:lpstr>
      <vt:lpstr>Topics Covered</vt:lpstr>
      <vt:lpstr>Disclaimer </vt:lpstr>
      <vt:lpstr>PowerPoint Presentation</vt:lpstr>
      <vt:lpstr>PowerPoint Presentation</vt:lpstr>
      <vt:lpstr>PowerPoint Presentation</vt:lpstr>
      <vt:lpstr>PowerPoint Presentation</vt:lpstr>
      <vt:lpstr>PowerPoint Presentation</vt:lpstr>
      <vt:lpstr> FWC Stop Bullying Orders have included: </vt:lpstr>
      <vt:lpstr>Lynette Bayly [2017] FWC 1886</vt:lpstr>
      <vt:lpstr> </vt:lpstr>
      <vt:lpstr>Meaning of Discrimination Anti-Discrimination Act 1991 (QLD)</vt:lpstr>
      <vt:lpstr>PowerPoint Presentation</vt:lpstr>
      <vt:lpstr>Who is protected at work?</vt:lpstr>
      <vt:lpstr>PowerPoint Presentation</vt:lpstr>
      <vt:lpstr>Jurisdiction of the AHRC</vt:lpstr>
      <vt:lpstr>Barney v State Of Queensland and Anor [2012] QCAT 695</vt:lpstr>
      <vt:lpstr>PowerPoint Presentation</vt:lpstr>
      <vt:lpstr>PowerPoint Presentation</vt:lpstr>
      <vt:lpstr>PowerPoint Presentation</vt:lpstr>
      <vt:lpstr> Unfair Dismissal </vt:lpstr>
      <vt:lpstr>PowerPoint Presentation</vt:lpstr>
      <vt:lpstr>Meaning of Harsh, Unjust or Unreasonable</vt:lpstr>
      <vt:lpstr>PowerPoint Presentation</vt:lpstr>
      <vt:lpstr> Brewer -v- On the Spot Dry Cleaners U2016/13473 (9 March 2017).  </vt:lpstr>
      <vt:lpstr>Limitations: Genuine Redundancy (s. 389)</vt:lpstr>
      <vt:lpstr>Laura Wrzoskiewicz v Easy Payroll Perth Pty Ltd [2017] FWC 2469</vt:lpstr>
      <vt:lpstr>Laura Wrzoskiewicz v Easy Payroll Perth Pty Ltd [2017] FWC 2469 (Cont.) </vt:lpstr>
      <vt:lpstr>Unfair dismissal eligibility</vt:lpstr>
      <vt:lpstr>PowerPoint Presentation</vt:lpstr>
      <vt:lpstr>PowerPoint Presentation</vt:lpstr>
      <vt:lpstr>PowerPoint Presentation</vt:lpstr>
      <vt:lpstr> Tavassoli v Bupa Aged Care Mosman [2018] FWC 1074 </vt:lpstr>
      <vt:lpstr>PowerPoint Presentation</vt:lpstr>
      <vt:lpstr>PowerPoint Presentation</vt:lpstr>
      <vt:lpstr>PowerPoint Presentation</vt:lpstr>
      <vt:lpstr>PowerPoint Presentation</vt:lpstr>
      <vt:lpstr>Defence to discrimination (s.351(2))</vt:lpstr>
      <vt:lpstr>PowerPoint Presentation</vt:lpstr>
      <vt:lpstr>The Board of Bendigo Regional Institute of Technical and Further Education v Barclay &amp; Anor [2012] HCA 32 (7 September 2012).</vt:lpstr>
      <vt:lpstr>The Board of Bendigo Regional Institute of Technical and Further Education v Barclay &amp; Anor [2012] HCA 32 (7 September 2012) cont.</vt:lpstr>
      <vt:lpstr>PowerPoint Presentation</vt:lpstr>
      <vt:lpstr>PowerPoint Presentation</vt:lpstr>
      <vt:lpstr>Rangi v Kmart Australia [2018] FCCA 2040</vt:lpstr>
      <vt:lpstr>PowerPoint Presentation</vt:lpstr>
      <vt:lpstr>Fair Work Ombudsman v Yenida Pty Ltd &amp; Anor [2018] FCCA 1342 </vt:lpstr>
      <vt:lpstr>PowerPoint Presentation</vt:lpstr>
      <vt:lpstr>PowerPoint Presentation</vt:lpstr>
      <vt:lpstr>PowerPoint Presentation</vt:lpstr>
      <vt:lpstr>PowerPoint Presentation</vt:lpstr>
      <vt:lpstr>PowerPoint Presentation</vt:lpstr>
      <vt:lpstr>Example Letter of Demand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Shiels v James &amp; Lipman Pty Ltd [2000] FMCA 2 </vt:lpstr>
      <vt:lpstr>PowerPoint Presentation</vt:lpstr>
      <vt:lpstr>PowerPoint Presentation</vt:lpstr>
      <vt:lpstr>PowerPoint Presentation</vt:lpstr>
      <vt:lpstr>PowerPoint Presentation</vt:lpstr>
      <vt:lpstr>PowerPoint Presentation</vt:lpstr>
      <vt:lpstr>On Call Interpreters and Translators Agency Pty Ltd v Commissioner of Taxation (No.3) [2011] FCA 366</vt:lpstr>
      <vt:lpstr>PowerPoint Presentation</vt:lpstr>
      <vt:lpstr>PowerPoint Presentation</vt:lpstr>
      <vt:lpstr>PowerPoint Presentation</vt:lpstr>
      <vt:lpstr>Job Watch Inc. TIS</vt:lpstr>
      <vt:lpstr>PowerPoint Presentation</vt:lpstr>
      <vt:lpstr>Example scenario</vt:lpstr>
    </vt:vector>
  </TitlesOfParts>
  <Company>Job Watch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Carly Hanson</cp:lastModifiedBy>
  <cp:revision>504</cp:revision>
  <cp:lastPrinted>2018-08-09T07:10:52Z</cp:lastPrinted>
  <dcterms:created xsi:type="dcterms:W3CDTF">2015-03-17T00:43:03Z</dcterms:created>
  <dcterms:modified xsi:type="dcterms:W3CDTF">2018-09-19T06:54:26Z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