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23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867791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600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12136d7c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12136d7c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5006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ee83d3d4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ee83d3d4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321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ee83d3d4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ee83d3d4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3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12136d7c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12136d7c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4289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ee83d3d4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ee83d3d4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300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130a2502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130a2502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Elena</a:t>
            </a:r>
            <a:endParaRPr/>
          </a:p>
        </p:txBody>
      </p:sp>
    </p:spTree>
    <p:extLst>
      <p:ext uri="{BB962C8B-B14F-4D97-AF65-F5344CB8AC3E}">
        <p14:creationId xmlns:p14="http://schemas.microsoft.com/office/powerpoint/2010/main" val="2976541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2515ded38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2515ded38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9051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130a2502f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130a2502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6200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130a2502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130a2502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Elena</a:t>
            </a:r>
            <a:endParaRPr/>
          </a:p>
        </p:txBody>
      </p:sp>
    </p:spTree>
    <p:extLst>
      <p:ext uri="{BB962C8B-B14F-4D97-AF65-F5344CB8AC3E}">
        <p14:creationId xmlns:p14="http://schemas.microsoft.com/office/powerpoint/2010/main" val="1698238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130a2502f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130a2502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66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12136d7c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12136d7c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884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130a2502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130a2502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2650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2515ded38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2515ded38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2451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2515ded3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2515ded3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318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130a2502f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130a2502f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Elena</a:t>
            </a:r>
            <a:endParaRPr/>
          </a:p>
        </p:txBody>
      </p:sp>
    </p:spTree>
    <p:extLst>
      <p:ext uri="{BB962C8B-B14F-4D97-AF65-F5344CB8AC3E}">
        <p14:creationId xmlns:p14="http://schemas.microsoft.com/office/powerpoint/2010/main" val="2035615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130a2502f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130a2502f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3521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130a2502f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130a2502f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104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130a2502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130a2502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309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130a2502f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130a2502f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7787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130a2502f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130a2502f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1743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ee83d3d4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ee83d3d4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292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ee83d3d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ee83d3d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562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ee83d3d4c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ee83d3d4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0299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ee83d3d4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ee83d3d4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6664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ee83d3d4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ee83d3d4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242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12136d7c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12136d7c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403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ee83d3d4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ee83d3d4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910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ee83d3d4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ee83d3d4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0831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12136d7c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12136d7c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0566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12136d7c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12136d7c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965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155525" y="152400"/>
            <a:ext cx="4780400" cy="4018800"/>
          </a:xfrm>
          <a:prstGeom prst="rect">
            <a:avLst/>
          </a:prstGeom>
          <a:noFill/>
          <a:ln>
            <a:noFill/>
          </a:ln>
        </p:spPr>
      </p:pic>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800" b="1"/>
              <a:t>Queensland Sex Workers</a:t>
            </a:r>
            <a:endParaRPr sz="4800" b="1"/>
          </a:p>
        </p:txBody>
      </p:sp>
      <p:sp>
        <p:nvSpPr>
          <p:cNvPr id="56" name="Google Shape;56;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6000" b="1"/>
              <a:t>Respect Inc.</a:t>
            </a:r>
            <a:endParaRPr sz="60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20700"/>
            <a:ext cx="8198700" cy="12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a:t>
            </a:r>
            <a:r>
              <a:rPr lang="en-GB" b="1"/>
              <a:t>Police Minister</a:t>
            </a:r>
            <a:r>
              <a:rPr lang="en-GB"/>
              <a:t> is directly responsible for all activity relating to the laws we have described:</a:t>
            </a:r>
            <a:endParaRPr/>
          </a:p>
        </p:txBody>
      </p:sp>
      <p:sp>
        <p:nvSpPr>
          <p:cNvPr id="113" name="Google Shape;113;p22"/>
          <p:cNvSpPr txBox="1">
            <a:spLocks noGrp="1"/>
          </p:cNvSpPr>
          <p:nvPr>
            <p:ph type="body" idx="1"/>
          </p:nvPr>
        </p:nvSpPr>
        <p:spPr>
          <a:xfrm>
            <a:off x="2957275" y="1685875"/>
            <a:ext cx="5391600" cy="16056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GB" sz="2400" i="1"/>
              <a:t>Prostitution Act 1999 </a:t>
            </a:r>
            <a:r>
              <a:rPr lang="en-GB" sz="2400"/>
              <a:t>(Qld)</a:t>
            </a:r>
            <a:endParaRPr sz="2400"/>
          </a:p>
          <a:p>
            <a:pPr marL="457200" lvl="0" indent="0" algn="l" rtl="0">
              <a:spcBef>
                <a:spcPts val="1600"/>
              </a:spcBef>
              <a:spcAft>
                <a:spcPts val="0"/>
              </a:spcAft>
              <a:buNone/>
            </a:pPr>
            <a:r>
              <a:rPr lang="en-GB" sz="2400" i="1"/>
              <a:t>Criminal Code 1899</a:t>
            </a:r>
            <a:r>
              <a:rPr lang="en-GB" sz="2400"/>
              <a:t> (Qld) s 22A</a:t>
            </a:r>
            <a:endParaRPr sz="2400"/>
          </a:p>
          <a:p>
            <a:pPr marL="457200" lvl="0" indent="0" algn="l" rtl="0">
              <a:spcBef>
                <a:spcPts val="1600"/>
              </a:spcBef>
              <a:spcAft>
                <a:spcPts val="0"/>
              </a:spcAft>
              <a:buNone/>
            </a:pPr>
            <a:r>
              <a:rPr lang="en-GB" sz="2400" i="1"/>
              <a:t>Police Powers and Responsibilities Act 2000</a:t>
            </a:r>
            <a:r>
              <a:rPr lang="en-GB" sz="2400"/>
              <a:t> (Qld) </a:t>
            </a:r>
            <a:endParaRPr sz="2400"/>
          </a:p>
          <a:p>
            <a:pPr marL="0" lvl="0" indent="0" algn="l" rtl="0">
              <a:spcBef>
                <a:spcPts val="1600"/>
              </a:spcBef>
              <a:spcAft>
                <a:spcPts val="1600"/>
              </a:spcAft>
              <a:buNone/>
            </a:pPr>
            <a:endParaRPr/>
          </a:p>
        </p:txBody>
      </p:sp>
      <p:pic>
        <p:nvPicPr>
          <p:cNvPr id="114" name="Google Shape;114;p22"/>
          <p:cNvPicPr preferRelativeResize="0"/>
          <p:nvPr/>
        </p:nvPicPr>
        <p:blipFill>
          <a:blip r:embed="rId3">
            <a:alphaModFix/>
          </a:blip>
          <a:stretch>
            <a:fillRect/>
          </a:stretch>
        </p:blipFill>
        <p:spPr>
          <a:xfrm>
            <a:off x="459600" y="1775188"/>
            <a:ext cx="1905000" cy="2371725"/>
          </a:xfrm>
          <a:prstGeom prst="rect">
            <a:avLst/>
          </a:prstGeom>
          <a:noFill/>
          <a:ln>
            <a:noFill/>
          </a:ln>
        </p:spPr>
      </p:pic>
      <p:sp>
        <p:nvSpPr>
          <p:cNvPr id="115" name="Google Shape;115;p22"/>
          <p:cNvSpPr txBox="1"/>
          <p:nvPr/>
        </p:nvSpPr>
        <p:spPr>
          <a:xfrm>
            <a:off x="299150" y="4185200"/>
            <a:ext cx="3083100" cy="41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Police Minister Mark Ryan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the laws are being policed in Queensland?</a:t>
            </a:r>
            <a:endParaRPr/>
          </a:p>
        </p:txBody>
      </p:sp>
      <p:sp>
        <p:nvSpPr>
          <p:cNvPr id="121" name="Google Shape;121;p23"/>
          <p:cNvSpPr txBox="1">
            <a:spLocks noGrp="1"/>
          </p:cNvSpPr>
          <p:nvPr>
            <p:ph type="body" idx="1"/>
          </p:nvPr>
        </p:nvSpPr>
        <p:spPr>
          <a:xfrm>
            <a:off x="311700" y="865775"/>
            <a:ext cx="8520600" cy="378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Mostly through sex worker advertising.</a:t>
            </a:r>
            <a:endParaRPr/>
          </a:p>
          <a:p>
            <a:pPr marL="0" lvl="0" indent="0" algn="l" rtl="0">
              <a:spcBef>
                <a:spcPts val="1600"/>
              </a:spcBef>
              <a:spcAft>
                <a:spcPts val="0"/>
              </a:spcAft>
              <a:buClr>
                <a:schemeClr val="dk1"/>
              </a:buClr>
              <a:buSzPts val="1100"/>
              <a:buFont typeface="Arial"/>
              <a:buNone/>
            </a:pPr>
            <a:r>
              <a:rPr lang="en-GB"/>
              <a:t>Any police officer in any police station can monitor sex worker advertisements online and in newspapers, and issue a P.I.N. via text.</a:t>
            </a:r>
            <a:endParaRPr/>
          </a:p>
          <a:p>
            <a:pPr marL="0" lvl="0" indent="0" algn="l" rtl="0">
              <a:spcBef>
                <a:spcPts val="1600"/>
              </a:spcBef>
              <a:spcAft>
                <a:spcPts val="0"/>
              </a:spcAft>
              <a:buNone/>
            </a:pPr>
            <a:r>
              <a:rPr lang="en-GB"/>
              <a:t>Prostitution Enforcement Task Force (P.E.T.F.) is a specialist group of police</a:t>
            </a:r>
            <a:endParaRPr/>
          </a:p>
          <a:p>
            <a:pPr marL="0" lvl="0" indent="0" algn="l" rtl="0">
              <a:spcBef>
                <a:spcPts val="1600"/>
              </a:spcBef>
              <a:spcAft>
                <a:spcPts val="0"/>
              </a:spcAft>
              <a:buNone/>
            </a:pPr>
            <a:r>
              <a:rPr lang="en-GB"/>
              <a:t>Also any police officer in any police station can pose as a client to gain a sex workers’ address or location, attend the location and try to further entrap the worker for the purpose of a criminal charge.</a:t>
            </a:r>
            <a:endParaRPr/>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123025" y="445025"/>
            <a:ext cx="886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Asian background Sex Workers are especially targeted</a:t>
            </a:r>
            <a:endParaRPr/>
          </a:p>
        </p:txBody>
      </p:sp>
      <p:sp>
        <p:nvSpPr>
          <p:cNvPr id="127" name="Google Shape;12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Police assume that migrant sex workers are working illegally.</a:t>
            </a:r>
            <a:endParaRPr/>
          </a:p>
          <a:p>
            <a:pPr marL="457200" lvl="0" indent="-342900" algn="l" rtl="0">
              <a:spcBef>
                <a:spcPts val="0"/>
              </a:spcBef>
              <a:spcAft>
                <a:spcPts val="0"/>
              </a:spcAft>
              <a:buSzPts val="1800"/>
              <a:buChar char="●"/>
            </a:pPr>
            <a:r>
              <a:rPr lang="en-GB"/>
              <a:t>Many Asian background sex workers were born in Australia</a:t>
            </a:r>
            <a:endParaRPr/>
          </a:p>
          <a:p>
            <a:pPr marL="457200" lvl="0" indent="-342900" algn="l" rtl="0">
              <a:spcBef>
                <a:spcPts val="0"/>
              </a:spcBef>
              <a:spcAft>
                <a:spcPts val="0"/>
              </a:spcAft>
              <a:buSzPts val="1800"/>
              <a:buChar char="●"/>
            </a:pPr>
            <a:r>
              <a:rPr lang="en-GB"/>
              <a:t>Massage parlours are a good option for sex workers who choose not to provide full service.</a:t>
            </a:r>
            <a:endParaRPr/>
          </a:p>
          <a:p>
            <a:pPr marL="457200" lvl="0" indent="-342900" algn="l" rtl="0">
              <a:spcBef>
                <a:spcPts val="0"/>
              </a:spcBef>
              <a:spcAft>
                <a:spcPts val="0"/>
              </a:spcAft>
              <a:buSzPts val="1800"/>
              <a:buChar char="●"/>
            </a:pPr>
            <a:r>
              <a:rPr lang="en-GB"/>
              <a:t>Sharing resources such as an apartment or hotel room makes good economic sense. Police view this as ‘organised crime’ and trafficking.</a:t>
            </a:r>
            <a:endParaRPr/>
          </a:p>
          <a:p>
            <a:pPr marL="457200" lvl="0" indent="-342900" algn="l" rtl="0">
              <a:spcBef>
                <a:spcPts val="0"/>
              </a:spcBef>
              <a:spcAft>
                <a:spcPts val="0"/>
              </a:spcAft>
              <a:buSzPts val="1800"/>
              <a:buChar char="●"/>
            </a:pPr>
            <a:r>
              <a:rPr lang="en-GB"/>
              <a:t>The busts continue yet the only trafficking cases making it to court are those brought by sex worker themselves.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Prostitution Licensing Authority</a:t>
            </a:r>
            <a:endParaRPr/>
          </a:p>
        </p:txBody>
      </p:sp>
      <p:sp>
        <p:nvSpPr>
          <p:cNvPr id="133" name="Google Shape;133;p25"/>
          <p:cNvSpPr txBox="1">
            <a:spLocks noGrp="1"/>
          </p:cNvSpPr>
          <p:nvPr>
            <p:ph type="body" idx="1"/>
          </p:nvPr>
        </p:nvSpPr>
        <p:spPr>
          <a:xfrm>
            <a:off x="311700" y="1304875"/>
            <a:ext cx="8520600" cy="2322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Regularly visits licensed Brothels in Qld </a:t>
            </a:r>
            <a:endParaRPr/>
          </a:p>
          <a:p>
            <a:pPr marL="457200" lvl="0" indent="-342900" algn="l" rtl="0">
              <a:spcBef>
                <a:spcPts val="0"/>
              </a:spcBef>
              <a:spcAft>
                <a:spcPts val="0"/>
              </a:spcAft>
              <a:buSzPts val="1800"/>
              <a:buChar char="●"/>
            </a:pPr>
            <a:r>
              <a:rPr lang="en-GB"/>
              <a:t>Views sex worker health certificates</a:t>
            </a:r>
            <a:endParaRPr/>
          </a:p>
          <a:p>
            <a:pPr marL="457200" lvl="0" indent="-342900" algn="l" rtl="0">
              <a:spcBef>
                <a:spcPts val="0"/>
              </a:spcBef>
              <a:spcAft>
                <a:spcPts val="0"/>
              </a:spcAft>
              <a:buSzPts val="1800"/>
              <a:buChar char="●"/>
            </a:pPr>
            <a:r>
              <a:rPr lang="en-GB"/>
              <a:t>Checks how many workers are on premises</a:t>
            </a:r>
            <a:endParaRPr/>
          </a:p>
          <a:p>
            <a:pPr marL="457200" lvl="0" indent="-342900" algn="l" rtl="0">
              <a:spcBef>
                <a:spcPts val="0"/>
              </a:spcBef>
              <a:spcAft>
                <a:spcPts val="0"/>
              </a:spcAft>
              <a:buSzPts val="1800"/>
              <a:buChar char="●"/>
            </a:pPr>
            <a:r>
              <a:rPr lang="en-GB"/>
              <a:t>Stand around looking at the sex workers on shift</a:t>
            </a:r>
            <a:endParaRPr/>
          </a:p>
          <a:p>
            <a:pPr marL="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are the biggest problems with Police Regulation of Sex Work in Queensland?</a:t>
            </a:r>
            <a:endParaRPr/>
          </a:p>
        </p:txBody>
      </p:sp>
      <p:sp>
        <p:nvSpPr>
          <p:cNvPr id="139" name="Google Shape;139;p26"/>
          <p:cNvSpPr txBox="1">
            <a:spLocks noGrp="1"/>
          </p:cNvSpPr>
          <p:nvPr>
            <p:ph type="body" idx="1"/>
          </p:nvPr>
        </p:nvSpPr>
        <p:spPr>
          <a:xfrm>
            <a:off x="311700" y="16096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Deliberate and resource-heavy entrapment of sex workers by police is lawful in Queensland.</a:t>
            </a:r>
            <a:endParaRPr/>
          </a:p>
          <a:p>
            <a:pPr marL="0" lvl="0" indent="0" algn="l" rtl="0">
              <a:spcBef>
                <a:spcPts val="1600"/>
              </a:spcBef>
              <a:spcAft>
                <a:spcPts val="0"/>
              </a:spcAft>
              <a:buNone/>
            </a:pPr>
            <a:r>
              <a:rPr lang="en-GB"/>
              <a:t>Fitzgerald Inquiry recommendations remain unheeded.</a:t>
            </a:r>
            <a:endParaRPr/>
          </a:p>
          <a:p>
            <a:pPr marL="0" lvl="0" indent="0" algn="l" rtl="0">
              <a:spcBef>
                <a:spcPts val="1600"/>
              </a:spcBef>
              <a:spcAft>
                <a:spcPts val="0"/>
              </a:spcAft>
              <a:buNone/>
            </a:pPr>
            <a:r>
              <a:rPr lang="en-GB"/>
              <a:t>Police treatment of sex workers is frankly frightening. Actual crimes remain uninvestigated while police prosecute sex workers for petty crimes instead.</a:t>
            </a:r>
            <a:endParaRPr/>
          </a:p>
          <a:p>
            <a:pPr marL="0" lvl="0" indent="0" algn="l" rtl="0">
              <a:spcBef>
                <a:spcPts val="1600"/>
              </a:spcBef>
              <a:spcAft>
                <a:spcPts val="1600"/>
              </a:spcAft>
              <a:buNone/>
            </a:pPr>
            <a:r>
              <a:rPr lang="en-GB"/>
              <a:t>The rate of criminal records being generated against sex workers surely must match the pre-Fitzgerald days…. 100 or more a year for 18 years.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400">
                <a:solidFill>
                  <a:srgbClr val="000000"/>
                </a:solidFill>
              </a:rPr>
              <a:t>There are 3 internationally recognisable frameworks for the regulation of sex work </a:t>
            </a:r>
            <a:r>
              <a:rPr lang="en-GB" sz="1800" i="1">
                <a:solidFill>
                  <a:srgbClr val="666666"/>
                </a:solidFill>
              </a:rPr>
              <a:t>(UN, WHO, ILO, The Lancet, Kirby Institute, Amnesty International):</a:t>
            </a:r>
            <a:endParaRPr sz="1800" i="1">
              <a:solidFill>
                <a:srgbClr val="666666"/>
              </a:solidFill>
            </a:endParaRPr>
          </a:p>
          <a:p>
            <a:pPr marL="0" lvl="0" indent="0" algn="l" rtl="0">
              <a:spcBef>
                <a:spcPts val="1600"/>
              </a:spcBef>
              <a:spcAft>
                <a:spcPts val="0"/>
              </a:spcAft>
              <a:buNone/>
            </a:pPr>
            <a:endParaRPr/>
          </a:p>
        </p:txBody>
      </p:sp>
      <p:sp>
        <p:nvSpPr>
          <p:cNvPr id="145" name="Google Shape;145;p27"/>
          <p:cNvSpPr txBox="1">
            <a:spLocks noGrp="1"/>
          </p:cNvSpPr>
          <p:nvPr>
            <p:ph type="body" idx="1"/>
          </p:nvPr>
        </p:nvSpPr>
        <p:spPr>
          <a:xfrm>
            <a:off x="311700" y="1762075"/>
            <a:ext cx="8520600" cy="34164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000000"/>
              </a:buClr>
              <a:buSzPts val="2400"/>
              <a:buAutoNum type="arabicPeriod"/>
            </a:pPr>
            <a:r>
              <a:rPr lang="en-GB" sz="2400">
                <a:solidFill>
                  <a:srgbClr val="000000"/>
                </a:solidFill>
              </a:rPr>
              <a:t>Criminalisation, </a:t>
            </a:r>
            <a:r>
              <a:rPr lang="en-GB" sz="2400" i="1">
                <a:solidFill>
                  <a:srgbClr val="434343"/>
                </a:solidFill>
              </a:rPr>
              <a:t>everything is illegal, sex work is a crime</a:t>
            </a:r>
            <a:endParaRPr sz="2400" i="1">
              <a:solidFill>
                <a:srgbClr val="434343"/>
              </a:solidFill>
            </a:endParaRPr>
          </a:p>
          <a:p>
            <a:pPr marL="457200" lvl="0" indent="-381000" algn="l" rtl="0">
              <a:lnSpc>
                <a:spcPct val="150000"/>
              </a:lnSpc>
              <a:spcBef>
                <a:spcPts val="0"/>
              </a:spcBef>
              <a:spcAft>
                <a:spcPts val="0"/>
              </a:spcAft>
              <a:buClr>
                <a:srgbClr val="000000"/>
              </a:buClr>
              <a:buSzPts val="2400"/>
              <a:buAutoNum type="arabicPeriod"/>
            </a:pPr>
            <a:r>
              <a:rPr lang="en-GB" sz="2400">
                <a:solidFill>
                  <a:srgbClr val="000000"/>
                </a:solidFill>
              </a:rPr>
              <a:t>Legalisation/licensing, </a:t>
            </a:r>
            <a:r>
              <a:rPr lang="en-GB" sz="2400" i="1">
                <a:solidFill>
                  <a:srgbClr val="434343"/>
                </a:solidFill>
              </a:rPr>
              <a:t>partially legal but mostly criminalised, sex work is a ‘social ill’, ie Queensland, </a:t>
            </a:r>
            <a:endParaRPr sz="2400" i="1">
              <a:solidFill>
                <a:srgbClr val="434343"/>
              </a:solidFill>
            </a:endParaRPr>
          </a:p>
          <a:p>
            <a:pPr marL="457200" lvl="0" indent="-381000" algn="l" rtl="0">
              <a:lnSpc>
                <a:spcPct val="150000"/>
              </a:lnSpc>
              <a:spcBef>
                <a:spcPts val="0"/>
              </a:spcBef>
              <a:spcAft>
                <a:spcPts val="0"/>
              </a:spcAft>
              <a:buClr>
                <a:srgbClr val="000000"/>
              </a:buClr>
              <a:buSzPts val="2400"/>
              <a:buAutoNum type="arabicPeriod"/>
            </a:pPr>
            <a:r>
              <a:rPr lang="en-GB" sz="2400">
                <a:solidFill>
                  <a:srgbClr val="000000"/>
                </a:solidFill>
              </a:rPr>
              <a:t>Decriminalisation, </a:t>
            </a:r>
            <a:r>
              <a:rPr lang="en-GB" sz="2400" i="1">
                <a:solidFill>
                  <a:srgbClr val="434343"/>
                </a:solidFill>
              </a:rPr>
              <a:t>grants sex workers access to existing protections &amp; justice, sex work is work, ie New Zealand, New South Wales</a:t>
            </a:r>
            <a:endParaRPr sz="2400" i="1">
              <a:solidFill>
                <a:srgbClr val="43434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2" name="Google Shape;152;p28"/>
          <p:cNvPicPr preferRelativeResize="0"/>
          <p:nvPr/>
        </p:nvPicPr>
        <p:blipFill rotWithShape="1">
          <a:blip r:embed="rId3">
            <a:alphaModFix/>
          </a:blip>
          <a:srcRect b="55667"/>
          <a:stretch/>
        </p:blipFill>
        <p:spPr>
          <a:xfrm>
            <a:off x="457200" y="1683575"/>
            <a:ext cx="5714250" cy="2280250"/>
          </a:xfrm>
          <a:prstGeom prst="rect">
            <a:avLst/>
          </a:prstGeom>
          <a:noFill/>
          <a:ln>
            <a:noFill/>
          </a:ln>
        </p:spPr>
      </p:pic>
      <p:pic>
        <p:nvPicPr>
          <p:cNvPr id="153" name="Google Shape;153;p28"/>
          <p:cNvPicPr preferRelativeResize="0"/>
          <p:nvPr/>
        </p:nvPicPr>
        <p:blipFill rotWithShape="1">
          <a:blip r:embed="rId4">
            <a:alphaModFix/>
          </a:blip>
          <a:srcRect l="9797" t="26351" r="29611" b="47513"/>
          <a:stretch/>
        </p:blipFill>
        <p:spPr>
          <a:xfrm>
            <a:off x="4515200" y="4767325"/>
            <a:ext cx="4640350" cy="383350"/>
          </a:xfrm>
          <a:prstGeom prst="rect">
            <a:avLst/>
          </a:prstGeom>
          <a:noFill/>
          <a:ln>
            <a:noFill/>
          </a:ln>
        </p:spPr>
      </p:pic>
      <p:pic>
        <p:nvPicPr>
          <p:cNvPr id="154" name="Google Shape;154;p28"/>
          <p:cNvPicPr preferRelativeResize="0"/>
          <p:nvPr/>
        </p:nvPicPr>
        <p:blipFill rotWithShape="1">
          <a:blip r:embed="rId5">
            <a:alphaModFix/>
          </a:blip>
          <a:srcRect b="80483"/>
          <a:stretch/>
        </p:blipFill>
        <p:spPr>
          <a:xfrm>
            <a:off x="0" y="76200"/>
            <a:ext cx="5754050" cy="10038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9"/>
          <p:cNvPicPr preferRelativeResize="0"/>
          <p:nvPr/>
        </p:nvPicPr>
        <p:blipFill>
          <a:blip r:embed="rId3">
            <a:alphaModFix/>
          </a:blip>
          <a:stretch>
            <a:fillRect/>
          </a:stretch>
        </p:blipFill>
        <p:spPr>
          <a:xfrm>
            <a:off x="109800" y="4012325"/>
            <a:ext cx="8839201" cy="1011103"/>
          </a:xfrm>
          <a:prstGeom prst="rect">
            <a:avLst/>
          </a:prstGeom>
          <a:noFill/>
          <a:ln>
            <a:noFill/>
          </a:ln>
        </p:spPr>
      </p:pic>
      <p:pic>
        <p:nvPicPr>
          <p:cNvPr id="160" name="Google Shape;160;p29"/>
          <p:cNvPicPr preferRelativeResize="0"/>
          <p:nvPr/>
        </p:nvPicPr>
        <p:blipFill>
          <a:blip r:embed="rId4">
            <a:alphaModFix/>
          </a:blip>
          <a:stretch>
            <a:fillRect/>
          </a:stretch>
        </p:blipFill>
        <p:spPr>
          <a:xfrm>
            <a:off x="152400" y="152400"/>
            <a:ext cx="8839203" cy="1128543"/>
          </a:xfrm>
          <a:prstGeom prst="rect">
            <a:avLst/>
          </a:prstGeom>
          <a:noFill/>
          <a:ln>
            <a:noFill/>
          </a:ln>
        </p:spPr>
      </p:pic>
      <p:pic>
        <p:nvPicPr>
          <p:cNvPr id="161" name="Google Shape;161;p29"/>
          <p:cNvPicPr preferRelativeResize="0"/>
          <p:nvPr/>
        </p:nvPicPr>
        <p:blipFill>
          <a:blip r:embed="rId5">
            <a:alphaModFix/>
          </a:blip>
          <a:stretch>
            <a:fillRect/>
          </a:stretch>
        </p:blipFill>
        <p:spPr>
          <a:xfrm>
            <a:off x="3482250" y="818700"/>
            <a:ext cx="3402900" cy="32631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3664500" y="140225"/>
            <a:ext cx="4406400" cy="6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Decriminalisation is not:</a:t>
            </a:r>
            <a:endParaRPr/>
          </a:p>
        </p:txBody>
      </p:sp>
      <p:sp>
        <p:nvSpPr>
          <p:cNvPr id="167" name="Google Shape;167;p30"/>
          <p:cNvSpPr txBox="1">
            <a:spLocks noGrp="1"/>
          </p:cNvSpPr>
          <p:nvPr>
            <p:ph type="body" idx="1"/>
          </p:nvPr>
        </p:nvSpPr>
        <p:spPr>
          <a:xfrm>
            <a:off x="5161925" y="930925"/>
            <a:ext cx="3906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 lack of regulation</a:t>
            </a:r>
            <a:endParaRPr/>
          </a:p>
          <a:p>
            <a:pPr marL="0" lvl="0" indent="0" algn="l" rtl="0">
              <a:spcBef>
                <a:spcPts val="1600"/>
              </a:spcBef>
              <a:spcAft>
                <a:spcPts val="0"/>
              </a:spcAft>
              <a:buNone/>
            </a:pPr>
            <a:r>
              <a:rPr lang="en-GB"/>
              <a:t>A ‘laissez faire’ approach</a:t>
            </a:r>
            <a:endParaRPr/>
          </a:p>
          <a:p>
            <a:pPr marL="0" lvl="0" indent="0" algn="l" rtl="0">
              <a:spcBef>
                <a:spcPts val="1600"/>
              </a:spcBef>
              <a:spcAft>
                <a:spcPts val="0"/>
              </a:spcAft>
              <a:buNone/>
            </a:pPr>
            <a:r>
              <a:rPr lang="en-GB"/>
              <a:t>The deregulation of sex work</a:t>
            </a:r>
            <a:endParaRPr/>
          </a:p>
          <a:p>
            <a:pPr marL="0" lvl="0" indent="0" algn="l" rtl="0">
              <a:spcBef>
                <a:spcPts val="1600"/>
              </a:spcBef>
              <a:spcAft>
                <a:spcPts val="1600"/>
              </a:spcAft>
              <a:buNone/>
            </a:pPr>
            <a:endParaRPr/>
          </a:p>
        </p:txBody>
      </p:sp>
      <p:sp>
        <p:nvSpPr>
          <p:cNvPr id="168" name="Google Shape;168;p30"/>
          <p:cNvSpPr txBox="1">
            <a:spLocks noGrp="1"/>
          </p:cNvSpPr>
          <p:nvPr>
            <p:ph type="title"/>
          </p:nvPr>
        </p:nvSpPr>
        <p:spPr>
          <a:xfrm>
            <a:off x="3664500" y="2731025"/>
            <a:ext cx="6973500" cy="6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Decriminalisation does not:</a:t>
            </a:r>
            <a:endParaRPr/>
          </a:p>
        </p:txBody>
      </p:sp>
      <p:sp>
        <p:nvSpPr>
          <p:cNvPr id="169" name="Google Shape;169;p30"/>
          <p:cNvSpPr txBox="1">
            <a:spLocks noGrp="1"/>
          </p:cNvSpPr>
          <p:nvPr>
            <p:ph type="body" idx="1"/>
          </p:nvPr>
        </p:nvSpPr>
        <p:spPr>
          <a:xfrm>
            <a:off x="5161925" y="3521725"/>
            <a:ext cx="3906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Increase the size of the industry</a:t>
            </a:r>
            <a:endParaRPr/>
          </a:p>
          <a:p>
            <a:pPr marL="0" lvl="0" indent="0" algn="l" rtl="0">
              <a:spcBef>
                <a:spcPts val="1600"/>
              </a:spcBef>
              <a:spcAft>
                <a:spcPts val="0"/>
              </a:spcAft>
              <a:buNone/>
            </a:pPr>
            <a:r>
              <a:rPr lang="en-GB"/>
              <a:t>Increase the number of sex workers</a:t>
            </a:r>
            <a:endParaRPr/>
          </a:p>
          <a:p>
            <a:pPr marL="0" lvl="0" indent="0" algn="l" rtl="0">
              <a:spcBef>
                <a:spcPts val="1600"/>
              </a:spcBef>
              <a:spcAft>
                <a:spcPts val="0"/>
              </a:spcAft>
              <a:buNone/>
            </a:pPr>
            <a:r>
              <a:rPr lang="en-GB"/>
              <a:t>Increase the number of brothels</a:t>
            </a:r>
            <a:endParaRPr/>
          </a:p>
          <a:p>
            <a:pPr marL="0" lvl="0" indent="0" algn="l" rtl="0">
              <a:spcBef>
                <a:spcPts val="1600"/>
              </a:spcBef>
              <a:spcAft>
                <a:spcPts val="1600"/>
              </a:spcAft>
              <a:buNone/>
            </a:pPr>
            <a:endParaRPr/>
          </a:p>
        </p:txBody>
      </p:sp>
      <p:pic>
        <p:nvPicPr>
          <p:cNvPr id="170" name="Google Shape;170;p30"/>
          <p:cNvPicPr preferRelativeResize="0"/>
          <p:nvPr/>
        </p:nvPicPr>
        <p:blipFill>
          <a:blip r:embed="rId3">
            <a:alphaModFix/>
          </a:blip>
          <a:stretch>
            <a:fillRect/>
          </a:stretch>
        </p:blipFill>
        <p:spPr>
          <a:xfrm>
            <a:off x="0" y="0"/>
            <a:ext cx="3429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7" name="Google Shape;177;p31"/>
          <p:cNvPicPr preferRelativeResize="0"/>
          <p:nvPr/>
        </p:nvPicPr>
        <p:blipFill>
          <a:blip r:embed="rId3">
            <a:alphaModFix/>
          </a:blip>
          <a:stretch>
            <a:fillRect/>
          </a:stretch>
        </p:blipFill>
        <p:spPr>
          <a:xfrm>
            <a:off x="0" y="761995"/>
            <a:ext cx="9144000" cy="2270709"/>
          </a:xfrm>
          <a:prstGeom prst="rect">
            <a:avLst/>
          </a:prstGeom>
          <a:noFill/>
          <a:ln>
            <a:noFill/>
          </a:ln>
        </p:spPr>
      </p:pic>
      <p:pic>
        <p:nvPicPr>
          <p:cNvPr id="178" name="Google Shape;178;p31"/>
          <p:cNvPicPr preferRelativeResize="0"/>
          <p:nvPr/>
        </p:nvPicPr>
        <p:blipFill>
          <a:blip r:embed="rId4">
            <a:alphaModFix/>
          </a:blip>
          <a:stretch>
            <a:fillRect/>
          </a:stretch>
        </p:blipFill>
        <p:spPr>
          <a:xfrm>
            <a:off x="2488830" y="526080"/>
            <a:ext cx="6298224" cy="1866650"/>
          </a:xfrm>
          <a:prstGeom prst="rect">
            <a:avLst/>
          </a:prstGeom>
          <a:noFill/>
          <a:ln>
            <a:noFill/>
          </a:ln>
        </p:spPr>
      </p:pic>
      <p:pic>
        <p:nvPicPr>
          <p:cNvPr id="179" name="Google Shape;179;p31"/>
          <p:cNvPicPr preferRelativeResize="0"/>
          <p:nvPr/>
        </p:nvPicPr>
        <p:blipFill>
          <a:blip r:embed="rId5">
            <a:alphaModFix/>
          </a:blip>
          <a:stretch>
            <a:fillRect/>
          </a:stretch>
        </p:blipFill>
        <p:spPr>
          <a:xfrm>
            <a:off x="0" y="3181188"/>
            <a:ext cx="9143999" cy="1733725"/>
          </a:xfrm>
          <a:prstGeom prst="rect">
            <a:avLst/>
          </a:prstGeom>
          <a:noFill/>
          <a:ln>
            <a:noFill/>
          </a:ln>
        </p:spPr>
      </p:pic>
      <p:pic>
        <p:nvPicPr>
          <p:cNvPr id="180" name="Google Shape;180;p31"/>
          <p:cNvPicPr preferRelativeResize="0"/>
          <p:nvPr/>
        </p:nvPicPr>
        <p:blipFill>
          <a:blip r:embed="rId6">
            <a:alphaModFix/>
          </a:blip>
          <a:stretch>
            <a:fillRect/>
          </a:stretch>
        </p:blipFill>
        <p:spPr>
          <a:xfrm>
            <a:off x="271463" y="4471988"/>
            <a:ext cx="8601075" cy="619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2" name="Google Shape;62;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63" name="Google Shape;63;p14"/>
          <p:cNvPicPr preferRelativeResize="0"/>
          <p:nvPr/>
        </p:nvPicPr>
        <p:blipFill>
          <a:blip r:embed="rId3">
            <a:alphaModFix/>
          </a:blip>
          <a:stretch>
            <a:fillRect/>
          </a:stretch>
        </p:blipFill>
        <p:spPr>
          <a:xfrm>
            <a:off x="714375" y="0"/>
            <a:ext cx="771525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7" name="Google Shape;187;p32"/>
          <p:cNvPicPr preferRelativeResize="0"/>
          <p:nvPr/>
        </p:nvPicPr>
        <p:blipFill rotWithShape="1">
          <a:blip r:embed="rId3">
            <a:alphaModFix/>
          </a:blip>
          <a:srcRect b="31801"/>
          <a:stretch/>
        </p:blipFill>
        <p:spPr>
          <a:xfrm>
            <a:off x="0" y="-228600"/>
            <a:ext cx="5754050" cy="3507875"/>
          </a:xfrm>
          <a:prstGeom prst="rect">
            <a:avLst/>
          </a:prstGeom>
          <a:noFill/>
          <a:ln>
            <a:noFill/>
          </a:ln>
        </p:spPr>
      </p:pic>
      <p:pic>
        <p:nvPicPr>
          <p:cNvPr id="188" name="Google Shape;188;p32"/>
          <p:cNvPicPr preferRelativeResize="0"/>
          <p:nvPr/>
        </p:nvPicPr>
        <p:blipFill rotWithShape="1">
          <a:blip r:embed="rId4">
            <a:alphaModFix/>
          </a:blip>
          <a:srcRect t="26350" r="29607" b="47513"/>
          <a:stretch/>
        </p:blipFill>
        <p:spPr>
          <a:xfrm>
            <a:off x="3764650" y="4767313"/>
            <a:ext cx="5390900" cy="383375"/>
          </a:xfrm>
          <a:prstGeom prst="rect">
            <a:avLst/>
          </a:prstGeom>
          <a:noFill/>
          <a:ln>
            <a:noFill/>
          </a:ln>
        </p:spPr>
      </p:pic>
      <p:pic>
        <p:nvPicPr>
          <p:cNvPr id="189" name="Google Shape;189;p32"/>
          <p:cNvPicPr preferRelativeResize="0"/>
          <p:nvPr/>
        </p:nvPicPr>
        <p:blipFill rotWithShape="1">
          <a:blip r:embed="rId3">
            <a:alphaModFix/>
          </a:blip>
          <a:srcRect t="70351"/>
          <a:stretch/>
        </p:blipFill>
        <p:spPr>
          <a:xfrm>
            <a:off x="2057050" y="2852213"/>
            <a:ext cx="5754050" cy="15249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6" name="Google Shape;196;p33"/>
          <p:cNvPicPr preferRelativeResize="0"/>
          <p:nvPr/>
        </p:nvPicPr>
        <p:blipFill>
          <a:blip r:embed="rId3">
            <a:alphaModFix/>
          </a:blip>
          <a:stretch>
            <a:fillRect/>
          </a:stretch>
        </p:blipFill>
        <p:spPr>
          <a:xfrm>
            <a:off x="3" y="-24600"/>
            <a:ext cx="6751344"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3" name="Google Shape;203;p34"/>
          <p:cNvPicPr preferRelativeResize="0"/>
          <p:nvPr/>
        </p:nvPicPr>
        <p:blipFill>
          <a:blip r:embed="rId3">
            <a:alphaModFix/>
          </a:blip>
          <a:stretch>
            <a:fillRect/>
          </a:stretch>
        </p:blipFill>
        <p:spPr>
          <a:xfrm>
            <a:off x="3" y="-24600"/>
            <a:ext cx="6751344" cy="5143500"/>
          </a:xfrm>
          <a:prstGeom prst="rect">
            <a:avLst/>
          </a:prstGeom>
          <a:noFill/>
          <a:ln>
            <a:noFill/>
          </a:ln>
        </p:spPr>
      </p:pic>
      <p:pic>
        <p:nvPicPr>
          <p:cNvPr id="204" name="Google Shape;204;p34"/>
          <p:cNvPicPr preferRelativeResize="0"/>
          <p:nvPr/>
        </p:nvPicPr>
        <p:blipFill>
          <a:blip r:embed="rId4">
            <a:alphaModFix/>
          </a:blip>
          <a:stretch>
            <a:fillRect/>
          </a:stretch>
        </p:blipFill>
        <p:spPr>
          <a:xfrm>
            <a:off x="0" y="1194484"/>
            <a:ext cx="9143999" cy="275453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would decriminalisation mean in Qld?</a:t>
            </a:r>
            <a:endParaRPr/>
          </a:p>
        </p:txBody>
      </p:sp>
      <p:sp>
        <p:nvSpPr>
          <p:cNvPr id="210" name="Google Shape;210;p35"/>
          <p:cNvSpPr txBox="1">
            <a:spLocks noGrp="1"/>
          </p:cNvSpPr>
          <p:nvPr>
            <p:ph type="body" idx="1"/>
          </p:nvPr>
        </p:nvSpPr>
        <p:spPr>
          <a:xfrm>
            <a:off x="4172150" y="832300"/>
            <a:ext cx="4893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GIVE ACCESS TO</a:t>
            </a:r>
            <a:endParaRPr b="1">
              <a:solidFill>
                <a:schemeClr val="dk1"/>
              </a:solidFill>
            </a:endParaRPr>
          </a:p>
          <a:p>
            <a:pPr marL="457200" lvl="0" indent="-342900" algn="l" rtl="0">
              <a:spcBef>
                <a:spcPts val="1600"/>
              </a:spcBef>
              <a:spcAft>
                <a:spcPts val="0"/>
              </a:spcAft>
              <a:buSzPts val="1800"/>
              <a:buChar char="-"/>
            </a:pPr>
            <a:r>
              <a:rPr lang="en-GB"/>
              <a:t>Privacy protections</a:t>
            </a:r>
            <a:endParaRPr/>
          </a:p>
          <a:p>
            <a:pPr marL="457200" lvl="0" indent="-342900" algn="l" rtl="0">
              <a:spcBef>
                <a:spcPts val="0"/>
              </a:spcBef>
              <a:spcAft>
                <a:spcPts val="0"/>
              </a:spcAft>
              <a:buSzPts val="1800"/>
              <a:buChar char="-"/>
            </a:pPr>
            <a:r>
              <a:rPr lang="en-GB"/>
              <a:t>Anti-Discrimination law</a:t>
            </a:r>
            <a:endParaRPr/>
          </a:p>
          <a:p>
            <a:pPr marL="457200" lvl="0" indent="-342900" algn="l" rtl="0">
              <a:spcBef>
                <a:spcPts val="0"/>
              </a:spcBef>
              <a:spcAft>
                <a:spcPts val="0"/>
              </a:spcAft>
              <a:buSzPts val="1800"/>
              <a:buChar char="-"/>
            </a:pPr>
            <a:r>
              <a:rPr lang="en-GB"/>
              <a:t>Taxation law</a:t>
            </a:r>
            <a:endParaRPr i="1"/>
          </a:p>
          <a:p>
            <a:pPr marL="457200" lvl="0" indent="-342900" algn="l" rtl="0">
              <a:spcBef>
                <a:spcPts val="0"/>
              </a:spcBef>
              <a:spcAft>
                <a:spcPts val="0"/>
              </a:spcAft>
              <a:buSzPts val="1800"/>
              <a:buChar char="-"/>
            </a:pPr>
            <a:r>
              <a:rPr lang="en-GB" i="1"/>
              <a:t>Industrial Relations Act 2016</a:t>
            </a:r>
            <a:endParaRPr i="1"/>
          </a:p>
          <a:p>
            <a:pPr marL="457200" lvl="0" indent="-342900" algn="l" rtl="0">
              <a:spcBef>
                <a:spcPts val="0"/>
              </a:spcBef>
              <a:spcAft>
                <a:spcPts val="0"/>
              </a:spcAft>
              <a:buSzPts val="1800"/>
              <a:buChar char="-"/>
            </a:pPr>
            <a:r>
              <a:rPr lang="en-GB" i="1"/>
              <a:t>Workplace Health &amp; Safety Act, Regulations, Codes of Practice 2011</a:t>
            </a:r>
            <a:endParaRPr i="1"/>
          </a:p>
          <a:p>
            <a:pPr marL="457200" lvl="0" indent="-342900" algn="l" rtl="0">
              <a:spcBef>
                <a:spcPts val="0"/>
              </a:spcBef>
              <a:spcAft>
                <a:spcPts val="0"/>
              </a:spcAft>
              <a:buSzPts val="1800"/>
              <a:buChar char="-"/>
            </a:pPr>
            <a:r>
              <a:rPr lang="en-GB"/>
              <a:t>Town Planning regulations</a:t>
            </a:r>
            <a:endParaRPr/>
          </a:p>
          <a:p>
            <a:pPr marL="457200" lvl="0" indent="-342900" algn="l" rtl="0">
              <a:spcBef>
                <a:spcPts val="0"/>
              </a:spcBef>
              <a:spcAft>
                <a:spcPts val="0"/>
              </a:spcAft>
              <a:buSzPts val="1800"/>
              <a:buChar char="-"/>
            </a:pPr>
            <a:r>
              <a:rPr lang="en-GB"/>
              <a:t>Amenity &amp; Aesthetics regulations</a:t>
            </a:r>
            <a:endParaRPr/>
          </a:p>
          <a:p>
            <a:pPr marL="457200" lvl="0" indent="-342900" algn="l" rtl="0">
              <a:spcBef>
                <a:spcPts val="0"/>
              </a:spcBef>
              <a:spcAft>
                <a:spcPts val="0"/>
              </a:spcAft>
              <a:buSzPts val="1800"/>
              <a:buChar char="-"/>
            </a:pPr>
            <a:r>
              <a:rPr lang="en-GB" i="1"/>
              <a:t>Fair Work Act 2009</a:t>
            </a:r>
            <a:endParaRPr i="1"/>
          </a:p>
          <a:p>
            <a:pPr marL="457200" lvl="0" indent="-342900" algn="l" rtl="0">
              <a:spcBef>
                <a:spcPts val="0"/>
              </a:spcBef>
              <a:spcAft>
                <a:spcPts val="0"/>
              </a:spcAft>
              <a:buSzPts val="1800"/>
              <a:buChar char="-"/>
            </a:pPr>
            <a:r>
              <a:rPr lang="en-GB" i="1"/>
              <a:t>Public Health Act 2005</a:t>
            </a:r>
            <a:endParaRPr i="1"/>
          </a:p>
        </p:txBody>
      </p:sp>
      <p:sp>
        <p:nvSpPr>
          <p:cNvPr id="211" name="Google Shape;211;p35"/>
          <p:cNvSpPr txBox="1">
            <a:spLocks noGrp="1"/>
          </p:cNvSpPr>
          <p:nvPr>
            <p:ph type="body" idx="1"/>
          </p:nvPr>
        </p:nvSpPr>
        <p:spPr>
          <a:xfrm>
            <a:off x="246025" y="832300"/>
            <a:ext cx="3744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20124D"/>
                </a:solidFill>
              </a:rPr>
              <a:t>REMOVE</a:t>
            </a:r>
            <a:endParaRPr b="1">
              <a:solidFill>
                <a:srgbClr val="20124D"/>
              </a:solidFill>
            </a:endParaRPr>
          </a:p>
          <a:p>
            <a:pPr marL="457200" lvl="0" indent="-342900" algn="l" rtl="0">
              <a:spcBef>
                <a:spcPts val="1600"/>
              </a:spcBef>
              <a:spcAft>
                <a:spcPts val="0"/>
              </a:spcAft>
              <a:buSzPts val="1800"/>
              <a:buChar char="-"/>
            </a:pPr>
            <a:r>
              <a:rPr lang="en-GB"/>
              <a:t>Police as regulators</a:t>
            </a:r>
            <a:endParaRPr/>
          </a:p>
          <a:p>
            <a:pPr marL="457200" lvl="0" indent="-342900" algn="l" rtl="0">
              <a:spcBef>
                <a:spcPts val="0"/>
              </a:spcBef>
              <a:spcAft>
                <a:spcPts val="0"/>
              </a:spcAft>
              <a:buSzPts val="1800"/>
              <a:buChar char="-"/>
            </a:pPr>
            <a:r>
              <a:rPr lang="en-GB"/>
              <a:t>Licensing provisions</a:t>
            </a:r>
            <a:endParaRPr/>
          </a:p>
          <a:p>
            <a:pPr marL="457200" lvl="0" indent="-342900" algn="l" rtl="0">
              <a:spcBef>
                <a:spcPts val="0"/>
              </a:spcBef>
              <a:spcAft>
                <a:spcPts val="0"/>
              </a:spcAft>
              <a:buSzPts val="1800"/>
              <a:buChar char="-"/>
            </a:pPr>
            <a:r>
              <a:rPr lang="en-GB"/>
              <a:t>PETF &amp; PLA</a:t>
            </a:r>
            <a:endParaRPr/>
          </a:p>
          <a:p>
            <a:pPr marL="457200" lvl="0" indent="-342900" algn="l" rtl="0">
              <a:spcBef>
                <a:spcPts val="0"/>
              </a:spcBef>
              <a:spcAft>
                <a:spcPts val="0"/>
              </a:spcAft>
              <a:buSzPts val="1800"/>
              <a:buChar char="-"/>
            </a:pPr>
            <a:r>
              <a:rPr lang="en-GB"/>
              <a:t>PINS</a:t>
            </a:r>
            <a:endParaRPr/>
          </a:p>
          <a:p>
            <a:pPr marL="457200" lvl="0" indent="-342900" algn="l" rtl="0">
              <a:spcBef>
                <a:spcPts val="0"/>
              </a:spcBef>
              <a:spcAft>
                <a:spcPts val="0"/>
              </a:spcAft>
              <a:buSzPts val="1800"/>
              <a:buChar char="-"/>
            </a:pPr>
            <a:r>
              <a:rPr lang="en-GB"/>
              <a:t>Entrapment</a:t>
            </a:r>
            <a:endParaRPr/>
          </a:p>
          <a:p>
            <a:pPr marL="457200" lvl="0" indent="-342900" algn="l" rtl="0">
              <a:spcBef>
                <a:spcPts val="0"/>
              </a:spcBef>
              <a:spcAft>
                <a:spcPts val="0"/>
              </a:spcAft>
              <a:buSzPts val="1800"/>
              <a:buChar char="-"/>
            </a:pPr>
            <a:r>
              <a:rPr lang="en-GB"/>
              <a:t>Criminalisation</a:t>
            </a:r>
            <a:endParaRPr sz="1400"/>
          </a:p>
          <a:p>
            <a:pPr marL="457200" lvl="0" indent="-342900" algn="l" rtl="0">
              <a:spcBef>
                <a:spcPts val="0"/>
              </a:spcBef>
              <a:spcAft>
                <a:spcPts val="0"/>
              </a:spcAft>
              <a:buSzPts val="1800"/>
              <a:buChar char="-"/>
            </a:pPr>
            <a:r>
              <a:rPr lang="en-GB" i="1"/>
              <a:t>Prostitution Act 1999 </a:t>
            </a:r>
            <a:endParaRPr/>
          </a:p>
          <a:p>
            <a:pPr marL="457200" lvl="0" indent="-342900" algn="l" rtl="0">
              <a:spcBef>
                <a:spcPts val="0"/>
              </a:spcBef>
              <a:spcAft>
                <a:spcPts val="0"/>
              </a:spcAft>
              <a:buSzPts val="1800"/>
              <a:buChar char="-"/>
            </a:pPr>
            <a:r>
              <a:rPr lang="en-GB" i="1"/>
              <a:t>Criminal Code 1899</a:t>
            </a:r>
            <a:r>
              <a:rPr lang="en-GB"/>
              <a:t> s22A</a:t>
            </a:r>
            <a:endParaRPr/>
          </a:p>
          <a:p>
            <a:pPr marL="457200" lvl="0" indent="-342900" algn="l" rtl="0">
              <a:spcBef>
                <a:spcPts val="0"/>
              </a:spcBef>
              <a:spcAft>
                <a:spcPts val="0"/>
              </a:spcAft>
              <a:buSzPts val="1800"/>
              <a:buChar char="-"/>
            </a:pPr>
            <a:r>
              <a:rPr lang="en-GB" i="1"/>
              <a:t>Police Powers &amp; Responsibilities Act 2000</a:t>
            </a:r>
            <a:r>
              <a:rPr lang="en-GB"/>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8" name="Google Shape;218;p36"/>
          <p:cNvPicPr preferRelativeResize="0"/>
          <p:nvPr/>
        </p:nvPicPr>
        <p:blipFill rotWithShape="1">
          <a:blip r:embed="rId3">
            <a:alphaModFix/>
          </a:blip>
          <a:srcRect l="9797" t="26351" r="29611" b="47513"/>
          <a:stretch/>
        </p:blipFill>
        <p:spPr>
          <a:xfrm>
            <a:off x="4515200" y="4767325"/>
            <a:ext cx="4640350" cy="383350"/>
          </a:xfrm>
          <a:prstGeom prst="rect">
            <a:avLst/>
          </a:prstGeom>
          <a:noFill/>
          <a:ln>
            <a:noFill/>
          </a:ln>
        </p:spPr>
      </p:pic>
      <p:pic>
        <p:nvPicPr>
          <p:cNvPr id="219" name="Google Shape;219;p36"/>
          <p:cNvPicPr preferRelativeResize="0"/>
          <p:nvPr/>
        </p:nvPicPr>
        <p:blipFill rotWithShape="1">
          <a:blip r:embed="rId4">
            <a:alphaModFix/>
          </a:blip>
          <a:srcRect t="69315"/>
          <a:stretch/>
        </p:blipFill>
        <p:spPr>
          <a:xfrm>
            <a:off x="1714875" y="1965100"/>
            <a:ext cx="5714250" cy="1578200"/>
          </a:xfrm>
          <a:prstGeom prst="rect">
            <a:avLst/>
          </a:prstGeom>
          <a:noFill/>
          <a:ln>
            <a:noFill/>
          </a:ln>
        </p:spPr>
      </p:pic>
      <p:pic>
        <p:nvPicPr>
          <p:cNvPr id="220" name="Google Shape;220;p36"/>
          <p:cNvPicPr preferRelativeResize="0"/>
          <p:nvPr/>
        </p:nvPicPr>
        <p:blipFill rotWithShape="1">
          <a:blip r:embed="rId5">
            <a:alphaModFix/>
          </a:blip>
          <a:srcRect b="80483"/>
          <a:stretch/>
        </p:blipFill>
        <p:spPr>
          <a:xfrm>
            <a:off x="0" y="76200"/>
            <a:ext cx="5754050" cy="10038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7" name="Google Shape;227;p37"/>
          <p:cNvPicPr preferRelativeResize="0"/>
          <p:nvPr/>
        </p:nvPicPr>
        <p:blipFill>
          <a:blip r:embed="rId3">
            <a:alphaModFix/>
          </a:blip>
          <a:stretch>
            <a:fillRect/>
          </a:stretch>
        </p:blipFill>
        <p:spPr>
          <a:xfrm>
            <a:off x="0" y="2463"/>
            <a:ext cx="9144000" cy="43378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34" name="Google Shape;234;p38"/>
          <p:cNvPicPr preferRelativeResize="0"/>
          <p:nvPr/>
        </p:nvPicPr>
        <p:blipFill rotWithShape="1">
          <a:blip r:embed="rId3">
            <a:alphaModFix/>
          </a:blip>
          <a:srcRect b="37752"/>
          <a:stretch/>
        </p:blipFill>
        <p:spPr>
          <a:xfrm>
            <a:off x="0" y="2470"/>
            <a:ext cx="9144000" cy="2700249"/>
          </a:xfrm>
          <a:prstGeom prst="rect">
            <a:avLst/>
          </a:prstGeom>
          <a:noFill/>
          <a:ln>
            <a:noFill/>
          </a:ln>
        </p:spPr>
      </p:pic>
      <p:pic>
        <p:nvPicPr>
          <p:cNvPr id="235" name="Google Shape;235;p38"/>
          <p:cNvPicPr preferRelativeResize="0"/>
          <p:nvPr/>
        </p:nvPicPr>
        <p:blipFill>
          <a:blip r:embed="rId4">
            <a:alphaModFix/>
          </a:blip>
          <a:stretch>
            <a:fillRect/>
          </a:stretch>
        </p:blipFill>
        <p:spPr>
          <a:xfrm>
            <a:off x="1109650" y="3044875"/>
            <a:ext cx="6924675" cy="1524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42" name="Google Shape;242;p39"/>
          <p:cNvPicPr preferRelativeResize="0"/>
          <p:nvPr/>
        </p:nvPicPr>
        <p:blipFill rotWithShape="1">
          <a:blip r:embed="rId3">
            <a:alphaModFix/>
          </a:blip>
          <a:srcRect b="37752"/>
          <a:stretch/>
        </p:blipFill>
        <p:spPr>
          <a:xfrm>
            <a:off x="0" y="2470"/>
            <a:ext cx="9144000" cy="2700249"/>
          </a:xfrm>
          <a:prstGeom prst="rect">
            <a:avLst/>
          </a:prstGeom>
          <a:noFill/>
          <a:ln>
            <a:noFill/>
          </a:ln>
        </p:spPr>
      </p:pic>
      <p:pic>
        <p:nvPicPr>
          <p:cNvPr id="243" name="Google Shape;243;p39"/>
          <p:cNvPicPr preferRelativeResize="0"/>
          <p:nvPr/>
        </p:nvPicPr>
        <p:blipFill>
          <a:blip r:embed="rId4">
            <a:alphaModFix/>
          </a:blip>
          <a:stretch>
            <a:fillRect/>
          </a:stretch>
        </p:blipFill>
        <p:spPr>
          <a:xfrm>
            <a:off x="1044638" y="2897463"/>
            <a:ext cx="6905625" cy="1876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0"/>
          <p:cNvSpPr txBox="1">
            <a:spLocks noGrp="1"/>
          </p:cNvSpPr>
          <p:nvPr>
            <p:ph type="body" idx="1"/>
          </p:nvPr>
        </p:nvSpPr>
        <p:spPr>
          <a:xfrm>
            <a:off x="311700" y="200900"/>
            <a:ext cx="8520600" cy="3910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400">
                <a:solidFill>
                  <a:schemeClr val="dk1"/>
                </a:solidFill>
              </a:rPr>
              <a:t>Evidence from decriminalisation in New Zealand shows:</a:t>
            </a:r>
            <a:endParaRPr sz="2400">
              <a:solidFill>
                <a:schemeClr val="dk1"/>
              </a:solidFill>
            </a:endParaRPr>
          </a:p>
          <a:p>
            <a:pPr marL="0" lvl="0" indent="0" algn="l" rtl="0">
              <a:lnSpc>
                <a:spcPct val="100000"/>
              </a:lnSpc>
              <a:spcBef>
                <a:spcPts val="0"/>
              </a:spcBef>
              <a:spcAft>
                <a:spcPts val="0"/>
              </a:spcAft>
              <a:buNone/>
            </a:pPr>
            <a:endParaRPr sz="2400">
              <a:solidFill>
                <a:schemeClr val="dk1"/>
              </a:solidFill>
            </a:endParaRPr>
          </a:p>
          <a:p>
            <a:pPr marL="0" lvl="0" indent="0" algn="l" rtl="0">
              <a:lnSpc>
                <a:spcPct val="100000"/>
              </a:lnSpc>
              <a:spcBef>
                <a:spcPts val="0"/>
              </a:spcBef>
              <a:spcAft>
                <a:spcPts val="0"/>
              </a:spcAft>
              <a:buNone/>
            </a:pPr>
            <a:r>
              <a:rPr lang="en-GB" sz="2400" b="1">
                <a:solidFill>
                  <a:schemeClr val="dk1"/>
                </a:solidFill>
              </a:rPr>
              <a:t>Seventy percent of sex workers are more likely to report crimes.</a:t>
            </a:r>
            <a:r>
              <a:rPr lang="en-GB" sz="2400">
                <a:solidFill>
                  <a:schemeClr val="dk1"/>
                </a:solidFill>
              </a:rPr>
              <a:t> </a:t>
            </a:r>
            <a:r>
              <a:rPr lang="en-GB">
                <a:solidFill>
                  <a:srgbClr val="434343"/>
                </a:solidFill>
              </a:rPr>
              <a:t>(New Zealand Government. 2008. </a:t>
            </a:r>
            <a:r>
              <a:rPr lang="en-GB" i="1">
                <a:solidFill>
                  <a:srgbClr val="434343"/>
                </a:solidFill>
              </a:rPr>
              <a:t>Report of the Prostitution Law Review Committee on the operation of the Prostitution Reform Act 2003</a:t>
            </a:r>
            <a:r>
              <a:rPr lang="en-GB">
                <a:solidFill>
                  <a:srgbClr val="434343"/>
                </a:solidFill>
              </a:rPr>
              <a:t>, Ministry of Justice)</a:t>
            </a:r>
            <a:endParaRPr>
              <a:solidFill>
                <a:srgbClr val="434343"/>
              </a:solidFill>
            </a:endParaRPr>
          </a:p>
          <a:p>
            <a:pPr marL="0" lvl="0" indent="0" algn="l" rtl="0">
              <a:lnSpc>
                <a:spcPct val="100000"/>
              </a:lnSpc>
              <a:spcBef>
                <a:spcPts val="0"/>
              </a:spcBef>
              <a:spcAft>
                <a:spcPts val="0"/>
              </a:spcAft>
              <a:buNone/>
            </a:pPr>
            <a:endParaRPr sz="2400">
              <a:solidFill>
                <a:schemeClr val="dk1"/>
              </a:solidFill>
            </a:endParaRPr>
          </a:p>
          <a:p>
            <a:pPr marL="0" lvl="0" indent="0" algn="l" rtl="0">
              <a:lnSpc>
                <a:spcPct val="100000"/>
              </a:lnSpc>
              <a:spcBef>
                <a:spcPts val="0"/>
              </a:spcBef>
              <a:spcAft>
                <a:spcPts val="0"/>
              </a:spcAft>
              <a:buNone/>
            </a:pPr>
            <a:r>
              <a:rPr lang="en-GB" sz="2400" b="1">
                <a:solidFill>
                  <a:schemeClr val="dk1"/>
                </a:solidFill>
              </a:rPr>
              <a:t>Police and the justice system respond more effectively and fairly when crimes are reported. </a:t>
            </a:r>
            <a:r>
              <a:rPr lang="en-GB">
                <a:solidFill>
                  <a:srgbClr val="434343"/>
                </a:solidFill>
              </a:rPr>
              <a:t>(Abel, G. M. 2014. “A decade of decriminalization: Sex work ‘down under’ but not underground”, </a:t>
            </a:r>
            <a:r>
              <a:rPr lang="en-GB" i="1">
                <a:solidFill>
                  <a:srgbClr val="434343"/>
                </a:solidFill>
              </a:rPr>
              <a:t>Criminology &amp; Criminal Justice </a:t>
            </a:r>
            <a:r>
              <a:rPr lang="en-GB">
                <a:solidFill>
                  <a:srgbClr val="434343"/>
                </a:solidFill>
              </a:rPr>
              <a:t>14 (5):580–92.)</a:t>
            </a:r>
            <a:endParaRPr>
              <a:solidFill>
                <a:srgbClr val="434343"/>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Comparisons with other industries</a:t>
            </a:r>
            <a:endParaRPr/>
          </a:p>
        </p:txBody>
      </p:sp>
      <p:sp>
        <p:nvSpPr>
          <p:cNvPr id="254" name="Google Shape;254;p41"/>
          <p:cNvSpPr txBox="1">
            <a:spLocks noGrp="1"/>
          </p:cNvSpPr>
          <p:nvPr>
            <p:ph type="body" idx="1"/>
          </p:nvPr>
        </p:nvSpPr>
        <p:spPr>
          <a:xfrm>
            <a:off x="4712950" y="1235700"/>
            <a:ext cx="40500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GB" u="sng">
                <a:solidFill>
                  <a:schemeClr val="dk1"/>
                </a:solidFill>
              </a:rPr>
              <a:t>Except sex workers cannot:</a:t>
            </a:r>
            <a:endParaRPr u="sng">
              <a:solidFill>
                <a:schemeClr val="dk1"/>
              </a:solidFill>
            </a:endParaRPr>
          </a:p>
          <a:p>
            <a:pPr marL="457200" lvl="0" indent="-342900" algn="l" rtl="0">
              <a:spcBef>
                <a:spcPts val="1600"/>
              </a:spcBef>
              <a:spcAft>
                <a:spcPts val="0"/>
              </a:spcAft>
              <a:buSzPts val="1800"/>
              <a:buChar char="-"/>
            </a:pPr>
            <a:r>
              <a:rPr lang="en-GB"/>
              <a:t>Sub-contract</a:t>
            </a:r>
            <a:endParaRPr/>
          </a:p>
          <a:p>
            <a:pPr marL="457200" lvl="0" indent="-342900" algn="l" rtl="0">
              <a:spcBef>
                <a:spcPts val="0"/>
              </a:spcBef>
              <a:spcAft>
                <a:spcPts val="0"/>
              </a:spcAft>
              <a:buSzPts val="1800"/>
              <a:buChar char="-"/>
            </a:pPr>
            <a:r>
              <a:rPr lang="en-GB"/>
              <a:t>Make referrals</a:t>
            </a:r>
            <a:endParaRPr/>
          </a:p>
          <a:p>
            <a:pPr marL="457200" lvl="0" indent="-342900" algn="l" rtl="0">
              <a:spcBef>
                <a:spcPts val="0"/>
              </a:spcBef>
              <a:spcAft>
                <a:spcPts val="0"/>
              </a:spcAft>
              <a:buSzPts val="1800"/>
              <a:buChar char="-"/>
            </a:pPr>
            <a:r>
              <a:rPr lang="en-GB"/>
              <a:t>Share overheads</a:t>
            </a:r>
            <a:endParaRPr/>
          </a:p>
          <a:p>
            <a:pPr marL="457200" lvl="0" indent="-342900" algn="l" rtl="0">
              <a:spcBef>
                <a:spcPts val="0"/>
              </a:spcBef>
              <a:spcAft>
                <a:spcPts val="0"/>
              </a:spcAft>
              <a:buSzPts val="1800"/>
              <a:buChar char="-"/>
            </a:pPr>
            <a:r>
              <a:rPr lang="en-GB"/>
              <a:t>Share phones</a:t>
            </a:r>
            <a:endParaRPr/>
          </a:p>
          <a:p>
            <a:pPr marL="457200" lvl="0" indent="-342900" algn="l" rtl="0">
              <a:spcBef>
                <a:spcPts val="0"/>
              </a:spcBef>
              <a:spcAft>
                <a:spcPts val="0"/>
              </a:spcAft>
              <a:buSzPts val="1800"/>
              <a:buChar char="-"/>
            </a:pPr>
            <a:r>
              <a:rPr lang="en-GB"/>
              <a:t>Employ a receptionist</a:t>
            </a:r>
            <a:endParaRPr/>
          </a:p>
          <a:p>
            <a:pPr marL="457200" lvl="0" indent="-342900" algn="l" rtl="0">
              <a:spcBef>
                <a:spcPts val="0"/>
              </a:spcBef>
              <a:spcAft>
                <a:spcPts val="0"/>
              </a:spcAft>
              <a:buSzPts val="1800"/>
              <a:buChar char="-"/>
            </a:pPr>
            <a:r>
              <a:rPr lang="en-GB"/>
              <a:t>Employ a driver</a:t>
            </a:r>
            <a:endParaRPr/>
          </a:p>
          <a:p>
            <a:pPr marL="457200" lvl="0" indent="-342900" algn="l" rtl="0">
              <a:spcBef>
                <a:spcPts val="0"/>
              </a:spcBef>
              <a:spcAft>
                <a:spcPts val="0"/>
              </a:spcAft>
              <a:buSzPts val="1800"/>
              <a:buChar char="-"/>
            </a:pPr>
            <a:r>
              <a:rPr lang="en-GB"/>
              <a:t>Describe what we do in our ads</a:t>
            </a:r>
            <a:endParaRPr/>
          </a:p>
          <a:p>
            <a:pPr marL="457200" lvl="0" indent="-342900" algn="l" rtl="0">
              <a:spcBef>
                <a:spcPts val="0"/>
              </a:spcBef>
              <a:spcAft>
                <a:spcPts val="0"/>
              </a:spcAft>
              <a:buSzPts val="1800"/>
              <a:buChar char="-"/>
            </a:pPr>
            <a:r>
              <a:rPr lang="en-GB"/>
              <a:t>Make informed decisions about style of work we want to do</a:t>
            </a:r>
            <a:endParaRPr/>
          </a:p>
        </p:txBody>
      </p:sp>
      <p:sp>
        <p:nvSpPr>
          <p:cNvPr id="255" name="Google Shape;255;p41"/>
          <p:cNvSpPr txBox="1">
            <a:spLocks noGrp="1"/>
          </p:cNvSpPr>
          <p:nvPr>
            <p:ph type="body" idx="1"/>
          </p:nvPr>
        </p:nvSpPr>
        <p:spPr>
          <a:xfrm>
            <a:off x="353675" y="1235700"/>
            <a:ext cx="36750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GB" u="sng">
                <a:solidFill>
                  <a:schemeClr val="dk1"/>
                </a:solidFill>
              </a:rPr>
              <a:t>Sex workers are very like:</a:t>
            </a:r>
            <a:endParaRPr u="sng">
              <a:solidFill>
                <a:schemeClr val="dk1"/>
              </a:solidFill>
            </a:endParaRPr>
          </a:p>
          <a:p>
            <a:pPr marL="457200" lvl="0" indent="-342900" algn="l" rtl="0">
              <a:spcBef>
                <a:spcPts val="1600"/>
              </a:spcBef>
              <a:spcAft>
                <a:spcPts val="0"/>
              </a:spcAft>
              <a:buSzPts val="1800"/>
              <a:buChar char="-"/>
            </a:pPr>
            <a:r>
              <a:rPr lang="en-GB"/>
              <a:t>Hairdressers</a:t>
            </a:r>
            <a:endParaRPr/>
          </a:p>
          <a:p>
            <a:pPr marL="457200" lvl="0" indent="-342900" algn="l" rtl="0">
              <a:spcBef>
                <a:spcPts val="0"/>
              </a:spcBef>
              <a:spcAft>
                <a:spcPts val="0"/>
              </a:spcAft>
              <a:buSzPts val="1800"/>
              <a:buChar char="-"/>
            </a:pPr>
            <a:r>
              <a:rPr lang="en-GB"/>
              <a:t>Journalists</a:t>
            </a:r>
            <a:endParaRPr/>
          </a:p>
          <a:p>
            <a:pPr marL="457200" lvl="0" indent="-342900" algn="l" rtl="0">
              <a:spcBef>
                <a:spcPts val="0"/>
              </a:spcBef>
              <a:spcAft>
                <a:spcPts val="0"/>
              </a:spcAft>
              <a:buSzPts val="1800"/>
              <a:buChar char="-"/>
            </a:pPr>
            <a:r>
              <a:rPr lang="en-GB"/>
              <a:t>Lawyers</a:t>
            </a:r>
            <a:endParaRPr/>
          </a:p>
          <a:p>
            <a:pPr marL="457200" lvl="0" indent="-342900" algn="l" rtl="0">
              <a:spcBef>
                <a:spcPts val="0"/>
              </a:spcBef>
              <a:spcAft>
                <a:spcPts val="0"/>
              </a:spcAft>
              <a:buSzPts val="1800"/>
              <a:buChar char="-"/>
            </a:pPr>
            <a:r>
              <a:rPr lang="en-GB"/>
              <a:t>Plumbers</a:t>
            </a:r>
            <a:endParaRPr/>
          </a:p>
          <a:p>
            <a:pPr marL="457200" lvl="0" indent="-342900" algn="l" rtl="0">
              <a:spcBef>
                <a:spcPts val="0"/>
              </a:spcBef>
              <a:spcAft>
                <a:spcPts val="0"/>
              </a:spcAft>
              <a:buSzPts val="1800"/>
              <a:buChar char="-"/>
            </a:pPr>
            <a:r>
              <a:rPr lang="en-GB"/>
              <a:t>Graphic Designers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921300" y="368825"/>
            <a:ext cx="2396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Presenters:</a:t>
            </a:r>
            <a:endParaRPr/>
          </a:p>
        </p:txBody>
      </p:sp>
      <p:sp>
        <p:nvSpPr>
          <p:cNvPr id="69" name="Google Shape;69;p15"/>
          <p:cNvSpPr txBox="1">
            <a:spLocks noGrp="1"/>
          </p:cNvSpPr>
          <p:nvPr>
            <p:ph type="body" idx="1"/>
          </p:nvPr>
        </p:nvSpPr>
        <p:spPr>
          <a:xfrm>
            <a:off x="690950" y="1076275"/>
            <a:ext cx="7836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Elena Jeffreys, PHD (Political Science) UQ</a:t>
            </a:r>
            <a:endParaRPr/>
          </a:p>
          <a:p>
            <a:pPr marL="0" lvl="0" indent="0" algn="l" rtl="0">
              <a:spcBef>
                <a:spcPts val="1600"/>
              </a:spcBef>
              <a:spcAft>
                <a:spcPts val="0"/>
              </a:spcAft>
              <a:buNone/>
            </a:pPr>
            <a:r>
              <a:rPr lang="en-GB" i="1"/>
              <a:t>State Coordinator, Respect Inc</a:t>
            </a:r>
            <a:endParaRPr sz="1000" i="1"/>
          </a:p>
          <a:p>
            <a:pPr marL="0" lvl="0" indent="0" algn="l" rtl="0">
              <a:spcBef>
                <a:spcPts val="1600"/>
              </a:spcBef>
              <a:spcAft>
                <a:spcPts val="0"/>
              </a:spcAft>
              <a:buNone/>
            </a:pPr>
            <a:endParaRPr sz="1000" i="1"/>
          </a:p>
          <a:p>
            <a:pPr marL="0" lvl="0" indent="0" algn="l" rtl="0">
              <a:spcBef>
                <a:spcPts val="1600"/>
              </a:spcBef>
              <a:spcAft>
                <a:spcPts val="0"/>
              </a:spcAft>
              <a:buNone/>
            </a:pPr>
            <a:r>
              <a:rPr lang="en-GB"/>
              <a:t>Kayla Rose, LLB (Hons) QUT</a:t>
            </a:r>
            <a:endParaRPr/>
          </a:p>
          <a:p>
            <a:pPr marL="0" lvl="0" indent="0" algn="l" rtl="0">
              <a:spcBef>
                <a:spcPts val="1600"/>
              </a:spcBef>
              <a:spcAft>
                <a:spcPts val="1600"/>
              </a:spcAft>
              <a:buNone/>
            </a:pPr>
            <a:r>
              <a:rPr lang="en-GB" i="1"/>
              <a:t>Secretary, Respect Inc</a:t>
            </a:r>
            <a:endParaRPr i="1"/>
          </a:p>
        </p:txBody>
      </p:sp>
      <p:sp>
        <p:nvSpPr>
          <p:cNvPr id="70" name="Google Shape;70;p15"/>
          <p:cNvSpPr txBox="1">
            <a:spLocks noGrp="1"/>
          </p:cNvSpPr>
          <p:nvPr>
            <p:ph type="title"/>
          </p:nvPr>
        </p:nvSpPr>
        <p:spPr>
          <a:xfrm>
            <a:off x="4959900" y="2426225"/>
            <a:ext cx="2396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Presentation:</a:t>
            </a:r>
            <a:endParaRPr/>
          </a:p>
        </p:txBody>
      </p:sp>
      <p:sp>
        <p:nvSpPr>
          <p:cNvPr id="71" name="Google Shape;71;p15"/>
          <p:cNvSpPr txBox="1">
            <a:spLocks noGrp="1"/>
          </p:cNvSpPr>
          <p:nvPr>
            <p:ph type="body" idx="1"/>
          </p:nvPr>
        </p:nvSpPr>
        <p:spPr>
          <a:xfrm>
            <a:off x="5140325" y="2998925"/>
            <a:ext cx="3632100" cy="237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laws in Queensland</a:t>
            </a:r>
            <a:endParaRPr/>
          </a:p>
          <a:p>
            <a:pPr marL="0" lvl="0" indent="0" algn="l" rtl="0">
              <a:spcBef>
                <a:spcPts val="1600"/>
              </a:spcBef>
              <a:spcAft>
                <a:spcPts val="0"/>
              </a:spcAft>
              <a:buNone/>
            </a:pPr>
            <a:r>
              <a:rPr lang="en-GB"/>
              <a:t>How the laws are enforced</a:t>
            </a:r>
            <a:endParaRPr/>
          </a:p>
          <a:p>
            <a:pPr marL="0" lvl="0" indent="0" algn="l" rtl="0">
              <a:spcBef>
                <a:spcPts val="1600"/>
              </a:spcBef>
              <a:spcAft>
                <a:spcPts val="1600"/>
              </a:spcAft>
              <a:buNone/>
            </a:pPr>
            <a:r>
              <a:rPr lang="en-GB"/>
              <a:t>Decriminalisation of sex work</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Access to Justice </a:t>
            </a:r>
            <a:endParaRPr/>
          </a:p>
        </p:txBody>
      </p:sp>
      <p:sp>
        <p:nvSpPr>
          <p:cNvPr id="261" name="Google Shape;261;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There are so many barriers to justice for sex workers in Queensland.</a:t>
            </a:r>
            <a:endParaRPr/>
          </a:p>
          <a:p>
            <a:pPr marL="0" lvl="0" indent="0" algn="l" rtl="0">
              <a:spcBef>
                <a:spcPts val="1600"/>
              </a:spcBef>
              <a:spcAft>
                <a:spcPts val="0"/>
              </a:spcAft>
              <a:buNone/>
            </a:pPr>
            <a:r>
              <a:rPr lang="en-GB"/>
              <a:t>Statistics and improved outcomes for sex workers in accessing justice under decriminalisation.</a:t>
            </a:r>
            <a:endParaRPr/>
          </a:p>
          <a:p>
            <a:pPr marL="0" lvl="0" indent="0" algn="l" rtl="0">
              <a:spcBef>
                <a:spcPts val="1600"/>
              </a:spcBef>
              <a:spcAft>
                <a:spcPts val="0"/>
              </a:spcAft>
              <a:buNone/>
            </a:pPr>
            <a:r>
              <a:rPr lang="en-GB"/>
              <a:t>We are currently charged for petty offences</a:t>
            </a:r>
            <a:endParaRPr/>
          </a:p>
          <a:p>
            <a:pPr marL="0" lvl="0" indent="0" algn="l" rtl="0">
              <a:spcBef>
                <a:spcPts val="1600"/>
              </a:spcBef>
              <a:spcAft>
                <a:spcPts val="1600"/>
              </a:spcAft>
              <a:buNone/>
            </a:pPr>
            <a:r>
              <a:rPr lang="en-GB"/>
              <a:t>When victims of crime we are basically ignored by police, disbelieved or arrested for sex work</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3"/>
          <p:cNvSpPr txBox="1">
            <a:spLocks noGrp="1"/>
          </p:cNvSpPr>
          <p:nvPr>
            <p:ph type="title"/>
          </p:nvPr>
        </p:nvSpPr>
        <p:spPr>
          <a:xfrm>
            <a:off x="311700" y="1570500"/>
            <a:ext cx="8520600" cy="128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6000"/>
              <a:t>Questions?</a:t>
            </a:r>
            <a:endParaRPr sz="6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Criminalisation of sex work in Queensland</a:t>
            </a:r>
            <a:endParaRPr/>
          </a:p>
        </p:txBody>
      </p:sp>
      <p:sp>
        <p:nvSpPr>
          <p:cNvPr id="77" name="Google Shape;77;p16"/>
          <p:cNvSpPr txBox="1">
            <a:spLocks noGrp="1"/>
          </p:cNvSpPr>
          <p:nvPr>
            <p:ph type="body" idx="1"/>
          </p:nvPr>
        </p:nvSpPr>
        <p:spPr>
          <a:xfrm>
            <a:off x="1239300" y="1457275"/>
            <a:ext cx="75930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GB" sz="2400" i="1"/>
              <a:t>Prostitution Act 1999 </a:t>
            </a:r>
            <a:r>
              <a:rPr lang="en-GB" sz="2400"/>
              <a:t>(Qld)</a:t>
            </a:r>
            <a:endParaRPr sz="2400"/>
          </a:p>
          <a:p>
            <a:pPr marL="457200" lvl="0" indent="0" algn="l" rtl="0">
              <a:spcBef>
                <a:spcPts val="1600"/>
              </a:spcBef>
              <a:spcAft>
                <a:spcPts val="0"/>
              </a:spcAft>
              <a:buNone/>
            </a:pPr>
            <a:endParaRPr sz="2400"/>
          </a:p>
          <a:p>
            <a:pPr marL="457200" lvl="0" indent="-381000" algn="l" rtl="0">
              <a:spcBef>
                <a:spcPts val="1600"/>
              </a:spcBef>
              <a:spcAft>
                <a:spcPts val="0"/>
              </a:spcAft>
              <a:buSzPts val="2400"/>
              <a:buAutoNum type="arabicPeriod"/>
            </a:pPr>
            <a:r>
              <a:rPr lang="en-GB" sz="2400" i="1"/>
              <a:t>Criminal Code 1899</a:t>
            </a:r>
            <a:r>
              <a:rPr lang="en-GB" sz="2400"/>
              <a:t> (Qld) s 22A</a:t>
            </a:r>
            <a:endParaRPr sz="2400"/>
          </a:p>
          <a:p>
            <a:pPr marL="457200" lvl="0" indent="0" algn="l" rtl="0">
              <a:spcBef>
                <a:spcPts val="1600"/>
              </a:spcBef>
              <a:spcAft>
                <a:spcPts val="0"/>
              </a:spcAft>
              <a:buNone/>
            </a:pPr>
            <a:endParaRPr sz="2400"/>
          </a:p>
          <a:p>
            <a:pPr marL="457200" lvl="0" indent="-381000" algn="l" rtl="0">
              <a:spcBef>
                <a:spcPts val="1600"/>
              </a:spcBef>
              <a:spcAft>
                <a:spcPts val="0"/>
              </a:spcAft>
              <a:buSzPts val="2400"/>
              <a:buAutoNum type="arabicPeriod"/>
            </a:pPr>
            <a:r>
              <a:rPr lang="en-GB" sz="2400" i="1"/>
              <a:t>Police Powers and Responsibilities Act 2000</a:t>
            </a:r>
            <a:r>
              <a:rPr lang="en-GB" sz="2400"/>
              <a:t> (Qld)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Criminalisation of sex work in Queensland</a:t>
            </a:r>
            <a:endParaRPr/>
          </a:p>
        </p:txBody>
      </p:sp>
      <p:sp>
        <p:nvSpPr>
          <p:cNvPr id="83" name="Google Shape;83;p17"/>
          <p:cNvSpPr txBox="1">
            <a:spLocks noGrp="1"/>
          </p:cNvSpPr>
          <p:nvPr>
            <p:ph type="body" idx="1"/>
          </p:nvPr>
        </p:nvSpPr>
        <p:spPr>
          <a:xfrm>
            <a:off x="311700" y="1152475"/>
            <a:ext cx="8520600" cy="3797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GB" i="1"/>
              <a:t>Prostitution Act 1999 </a:t>
            </a:r>
            <a:r>
              <a:rPr lang="en-GB"/>
              <a:t>(Qld)</a:t>
            </a:r>
            <a:endParaRPr/>
          </a:p>
          <a:p>
            <a:pPr marL="0" lvl="0" indent="0" algn="l" rtl="0">
              <a:spcBef>
                <a:spcPts val="1600"/>
              </a:spcBef>
              <a:spcAft>
                <a:spcPts val="0"/>
              </a:spcAft>
              <a:buNone/>
            </a:pPr>
            <a:r>
              <a:rPr lang="en-GB"/>
              <a:t>This act is the basis of the Licensing Framework for Brothels in Queensland. Approved brothels are legal, but criminalised if they breach any part of the Brothel Regulations. There are 20 licensed brothels in Qld (19 in South East Qld, 1 in Cairns). </a:t>
            </a:r>
            <a:endParaRPr/>
          </a:p>
          <a:p>
            <a:pPr marL="0" lvl="0" indent="0" algn="l" rtl="0">
              <a:spcBef>
                <a:spcPts val="1600"/>
              </a:spcBef>
              <a:spcAft>
                <a:spcPts val="0"/>
              </a:spcAft>
              <a:buClr>
                <a:schemeClr val="dk1"/>
              </a:buClr>
              <a:buSzPts val="1100"/>
              <a:buFont typeface="Arial"/>
              <a:buNone/>
            </a:pPr>
            <a:r>
              <a:rPr lang="en-GB"/>
              <a:t>Brothel Regulations specify the permitted location of brothels, limits the number of workers per shift (maximum 8), and defines the number of rooms per brothel (maximum 5).</a:t>
            </a:r>
            <a:endParaRPr/>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Penalties for sex work offences</a:t>
            </a:r>
            <a:endParaRPr/>
          </a:p>
        </p:txBody>
      </p:sp>
      <p:sp>
        <p:nvSpPr>
          <p:cNvPr id="89" name="Google Shape;89;p18"/>
          <p:cNvSpPr txBox="1">
            <a:spLocks noGrp="1"/>
          </p:cNvSpPr>
          <p:nvPr>
            <p:ph type="body" idx="1"/>
          </p:nvPr>
        </p:nvSpPr>
        <p:spPr>
          <a:xfrm>
            <a:off x="311700" y="542875"/>
            <a:ext cx="8520600" cy="34164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GB" i="1"/>
              <a:t>Prostitution Act 1999 </a:t>
            </a:r>
            <a:r>
              <a:rPr lang="en-GB"/>
              <a:t>(Qld)</a:t>
            </a:r>
            <a:endParaRPr/>
          </a:p>
          <a:p>
            <a:pPr marL="0" lvl="0" indent="0" algn="l" rtl="0">
              <a:spcBef>
                <a:spcPts val="1600"/>
              </a:spcBef>
              <a:spcAft>
                <a:spcPts val="0"/>
              </a:spcAft>
              <a:buNone/>
            </a:pPr>
            <a:r>
              <a:rPr lang="en-GB"/>
              <a:t>Penalty Infringement Notices (PINs) are issued by police for for advertising offences. They are a fine of around $750.</a:t>
            </a:r>
            <a:endParaRPr/>
          </a:p>
          <a:p>
            <a:pPr marL="0" lvl="0" indent="0" algn="l" rtl="0">
              <a:spcBef>
                <a:spcPts val="1600"/>
              </a:spcBef>
              <a:spcAft>
                <a:spcPts val="0"/>
              </a:spcAft>
              <a:buNone/>
            </a:pPr>
            <a:r>
              <a:rPr lang="en-GB"/>
              <a:t>The Prostitution Act 1999 also includes criminal charges - resulting in up to $6,000 in fines and a recorded conviction.</a:t>
            </a:r>
            <a:endParaRPr/>
          </a:p>
          <a:p>
            <a:pPr marL="0" lvl="0" indent="0" algn="l" rtl="0">
              <a:spcBef>
                <a:spcPts val="1600"/>
              </a:spcBef>
              <a:spcAft>
                <a:spcPts val="0"/>
              </a:spcAft>
              <a:buNone/>
            </a:pPr>
            <a:r>
              <a:rPr lang="en-GB"/>
              <a:t>A sex work charge can have huge impact on sex workers’ other career prospects, relationships with family and friends, and makes us vulnerable to police harassment.</a:t>
            </a:r>
            <a:endParaRPr/>
          </a:p>
          <a:p>
            <a:pPr marL="0" lvl="0" indent="0" algn="l" rtl="0">
              <a:spcBef>
                <a:spcPts val="1600"/>
              </a:spcBef>
              <a:spcAft>
                <a:spcPts val="1600"/>
              </a:spcAft>
              <a:buNone/>
            </a:pPr>
            <a:r>
              <a:rPr lang="en-GB"/>
              <a:t>Being charged also can result in being outed by the media. This threatens the sex workers personal safety and privacy and has implications for child custody arrangements.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Prostitution Licensing Authority (PLA)</a:t>
            </a:r>
            <a:endParaRPr/>
          </a:p>
        </p:txBody>
      </p:sp>
      <p:sp>
        <p:nvSpPr>
          <p:cNvPr id="95" name="Google Shape;95;p19"/>
          <p:cNvSpPr txBox="1">
            <a:spLocks noGrp="1"/>
          </p:cNvSpPr>
          <p:nvPr>
            <p:ph type="body" idx="1"/>
          </p:nvPr>
        </p:nvSpPr>
        <p:spPr>
          <a:xfrm>
            <a:off x="311700" y="1381075"/>
            <a:ext cx="8520600" cy="37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PLA was established by the </a:t>
            </a:r>
            <a:r>
              <a:rPr lang="en-GB" i="1"/>
              <a:t>Prostitution Act 1999</a:t>
            </a:r>
            <a:r>
              <a:rPr lang="en-GB"/>
              <a:t>. The PLA can trigger police charges against sex workers.</a:t>
            </a:r>
            <a:endParaRPr/>
          </a:p>
          <a:p>
            <a:pPr marL="0" lvl="0" indent="0" algn="l" rtl="0">
              <a:spcBef>
                <a:spcPts val="1600"/>
              </a:spcBef>
              <a:spcAft>
                <a:spcPts val="0"/>
              </a:spcAft>
              <a:buNone/>
            </a:pPr>
            <a:r>
              <a:rPr lang="en-GB"/>
              <a:t>The PLA have the power to determine what words </a:t>
            </a:r>
            <a:r>
              <a:rPr lang="en-GB" b="1">
                <a:solidFill>
                  <a:srgbClr val="000000"/>
                </a:solidFill>
              </a:rPr>
              <a:t>can’t</a:t>
            </a:r>
            <a:r>
              <a:rPr lang="en-GB">
                <a:solidFill>
                  <a:srgbClr val="000000"/>
                </a:solidFill>
              </a:rPr>
              <a:t> </a:t>
            </a:r>
            <a:r>
              <a:rPr lang="en-GB"/>
              <a:t>be used in advertising. However they do not give firm advice about which words </a:t>
            </a:r>
            <a:r>
              <a:rPr lang="en-GB" b="1">
                <a:solidFill>
                  <a:srgbClr val="000000"/>
                </a:solidFill>
              </a:rPr>
              <a:t>can </a:t>
            </a:r>
            <a:r>
              <a:rPr lang="en-GB"/>
              <a:t>be used.</a:t>
            </a:r>
            <a:endParaRPr/>
          </a:p>
          <a:p>
            <a:pPr marL="0" lvl="0" indent="0" algn="l" rtl="0">
              <a:spcBef>
                <a:spcPts val="1600"/>
              </a:spcBef>
              <a:spcAft>
                <a:spcPts val="0"/>
              </a:spcAft>
              <a:buNone/>
            </a:pPr>
            <a:r>
              <a:rPr lang="en-GB"/>
              <a:t>The lack of clarity around wording for advertising results in hundreds of Police Infringement Notices being issued to sex workers each year.</a:t>
            </a:r>
            <a:endParaRPr/>
          </a:p>
          <a:p>
            <a:pPr marL="0" lvl="0" indent="0" algn="l" rtl="0">
              <a:spcBef>
                <a:spcPts val="1600"/>
              </a:spcBef>
              <a:spcAft>
                <a:spcPts val="0"/>
              </a:spcAft>
              <a:buNone/>
            </a:pPr>
            <a:r>
              <a:rPr lang="en-GB"/>
              <a:t>There is no sex worker representation within the PLA.</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457200" algn="l" rtl="0">
              <a:lnSpc>
                <a:spcPct val="115000"/>
              </a:lnSpc>
              <a:spcBef>
                <a:spcPts val="0"/>
              </a:spcBef>
              <a:spcAft>
                <a:spcPts val="1600"/>
              </a:spcAft>
              <a:buClr>
                <a:schemeClr val="dk1"/>
              </a:buClr>
              <a:buSzPts val="1100"/>
              <a:buFont typeface="Arial"/>
              <a:buNone/>
            </a:pPr>
            <a:r>
              <a:rPr lang="en-GB" sz="3000" i="1">
                <a:solidFill>
                  <a:schemeClr val="dk2"/>
                </a:solidFill>
              </a:rPr>
              <a:t>Criminal Code 1899</a:t>
            </a:r>
            <a:r>
              <a:rPr lang="en-GB" sz="3000">
                <a:solidFill>
                  <a:schemeClr val="dk2"/>
                </a:solidFill>
              </a:rPr>
              <a:t> (Qld) s 22A</a:t>
            </a:r>
            <a:endParaRPr sz="3000"/>
          </a:p>
        </p:txBody>
      </p:sp>
      <p:sp>
        <p:nvSpPr>
          <p:cNvPr id="101" name="Google Shape;101;p20"/>
          <p:cNvSpPr txBox="1">
            <a:spLocks noGrp="1"/>
          </p:cNvSpPr>
          <p:nvPr>
            <p:ph type="body" idx="1"/>
          </p:nvPr>
        </p:nvSpPr>
        <p:spPr>
          <a:xfrm>
            <a:off x="311700" y="13048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Criminal Code 1899 covers </a:t>
            </a:r>
            <a:r>
              <a:rPr lang="en-GB" i="1"/>
              <a:t>all </a:t>
            </a:r>
            <a:r>
              <a:rPr lang="en-GB"/>
              <a:t>sex workers outside of brothels, about 80% of sex workers.</a:t>
            </a:r>
            <a:endParaRPr/>
          </a:p>
          <a:p>
            <a:pPr marL="0" lvl="0" indent="0" algn="l" rtl="0">
              <a:spcBef>
                <a:spcPts val="1600"/>
              </a:spcBef>
              <a:spcAft>
                <a:spcPts val="0"/>
              </a:spcAft>
              <a:buNone/>
            </a:pPr>
            <a:r>
              <a:rPr lang="en-GB"/>
              <a:t>If convictions it allows for up to $6,000 in fines and criminal record.</a:t>
            </a:r>
            <a:endParaRPr/>
          </a:p>
          <a:p>
            <a:pPr marL="0" lvl="0" indent="0" algn="l" rtl="0">
              <a:spcBef>
                <a:spcPts val="1600"/>
              </a:spcBef>
              <a:spcAft>
                <a:spcPts val="0"/>
              </a:spcAft>
              <a:buNone/>
            </a:pPr>
            <a:r>
              <a:rPr lang="en-GB"/>
              <a:t>The most common charge is </a:t>
            </a:r>
            <a:r>
              <a:rPr lang="en-GB" b="1">
                <a:solidFill>
                  <a:schemeClr val="dk1"/>
                </a:solidFill>
              </a:rPr>
              <a:t>‘Participating in the Provision of Prostitution.’</a:t>
            </a:r>
            <a:endParaRPr b="1">
              <a:solidFill>
                <a:schemeClr val="dk1"/>
              </a:solidFill>
            </a:endParaRPr>
          </a:p>
          <a:p>
            <a:pPr marL="457200" lvl="0" indent="0" algn="l" rtl="0">
              <a:spcBef>
                <a:spcPts val="1600"/>
              </a:spcBef>
              <a:spcAft>
                <a:spcPts val="0"/>
              </a:spcAft>
              <a:buNone/>
            </a:pPr>
            <a:r>
              <a:rPr lang="en-GB"/>
              <a:t>= working in pairs, sharing resources/overheads, helping each other with advertising.</a:t>
            </a:r>
            <a:endParaRPr/>
          </a:p>
          <a:p>
            <a:pPr marL="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Criminalisation of sex work in Queensland</a:t>
            </a:r>
            <a:endParaRPr/>
          </a:p>
        </p:txBody>
      </p:sp>
      <p:sp>
        <p:nvSpPr>
          <p:cNvPr id="107" name="Google Shape;107;p21"/>
          <p:cNvSpPr txBox="1">
            <a:spLocks noGrp="1"/>
          </p:cNvSpPr>
          <p:nvPr>
            <p:ph type="body" idx="1"/>
          </p:nvPr>
        </p:nvSpPr>
        <p:spPr>
          <a:xfrm>
            <a:off x="311700" y="1152475"/>
            <a:ext cx="8520600" cy="35685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GB" i="1"/>
              <a:t>3. Police Powers and Responsibilities Act 2000</a:t>
            </a:r>
            <a:r>
              <a:rPr lang="en-GB"/>
              <a:t> (Qld) </a:t>
            </a:r>
            <a:endParaRPr/>
          </a:p>
          <a:p>
            <a:pPr marL="0" lvl="0" indent="0" algn="l" rtl="0">
              <a:spcBef>
                <a:spcPts val="1600"/>
              </a:spcBef>
              <a:spcAft>
                <a:spcPts val="0"/>
              </a:spcAft>
              <a:buNone/>
            </a:pPr>
            <a:r>
              <a:rPr lang="en-GB"/>
              <a:t>This Act makes it legal for police to pretend to be a client. They can call sex workers to gather information about our services, then arrest us for:</a:t>
            </a:r>
            <a:endParaRPr/>
          </a:p>
          <a:p>
            <a:pPr marL="457200" lvl="0" indent="-342900" algn="l" rtl="0">
              <a:spcBef>
                <a:spcPts val="1600"/>
              </a:spcBef>
              <a:spcAft>
                <a:spcPts val="0"/>
              </a:spcAft>
              <a:buSzPts val="1800"/>
              <a:buChar char="-"/>
            </a:pPr>
            <a:r>
              <a:rPr lang="en-GB"/>
              <a:t>Doubles bookings</a:t>
            </a:r>
            <a:endParaRPr/>
          </a:p>
          <a:p>
            <a:pPr marL="457200" lvl="0" indent="-342900" algn="l" rtl="0">
              <a:spcBef>
                <a:spcPts val="0"/>
              </a:spcBef>
              <a:spcAft>
                <a:spcPts val="0"/>
              </a:spcAft>
              <a:buSzPts val="1800"/>
              <a:buChar char="-"/>
            </a:pPr>
            <a:r>
              <a:rPr lang="en-GB"/>
              <a:t>Referrals to other workers</a:t>
            </a:r>
            <a:endParaRPr/>
          </a:p>
          <a:p>
            <a:pPr marL="457200" lvl="0" indent="-342900" algn="l" rtl="0">
              <a:spcBef>
                <a:spcPts val="0"/>
              </a:spcBef>
              <a:spcAft>
                <a:spcPts val="0"/>
              </a:spcAft>
              <a:buSzPts val="1800"/>
              <a:buChar char="-"/>
            </a:pPr>
            <a:r>
              <a:rPr lang="en-GB"/>
              <a:t>Verbally offering any sex without a condom (ie blow job)</a:t>
            </a:r>
            <a:endParaRPr/>
          </a:p>
          <a:p>
            <a:pPr marL="457200" lvl="0" indent="-342900" algn="l" rtl="0">
              <a:spcBef>
                <a:spcPts val="0"/>
              </a:spcBef>
              <a:spcAft>
                <a:spcPts val="0"/>
              </a:spcAft>
              <a:buSzPts val="1800"/>
              <a:buChar char="-"/>
            </a:pPr>
            <a:r>
              <a:rPr lang="en-GB"/>
              <a:t>Using a receptionist</a:t>
            </a:r>
            <a:endParaRPr/>
          </a:p>
          <a:p>
            <a:pPr marL="457200" lvl="0" indent="-342900" algn="l" rtl="0">
              <a:spcBef>
                <a:spcPts val="0"/>
              </a:spcBef>
              <a:spcAft>
                <a:spcPts val="0"/>
              </a:spcAft>
              <a:buSzPts val="1800"/>
              <a:buChar char="-"/>
            </a:pPr>
            <a:r>
              <a:rPr lang="en-GB"/>
              <a:t>Using a driver that another sex worker also uses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1263</Words>
  <Application>Microsoft Office PowerPoint</Application>
  <PresentationFormat>On-screen Show (16:9)</PresentationFormat>
  <Paragraphs>135</Paragraphs>
  <Slides>31</Slides>
  <Notes>31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31</vt:i4>
      </vt:variant>
    </vt:vector>
  </HeadingPairs>
  <TitlesOfParts>
    <vt:vector size="33" baseType="lpstr">
      <vt:lpstr>Arial</vt:lpstr>
      <vt:lpstr>Simple Light</vt:lpstr>
      <vt:lpstr>Respect Inc.</vt:lpstr>
      <vt:lpstr>PowerPoint Presentation</vt:lpstr>
      <vt:lpstr>Presenters:</vt:lpstr>
      <vt:lpstr>Criminalisation of sex work in Queensland</vt:lpstr>
      <vt:lpstr>Criminalisation of sex work in Queensland</vt:lpstr>
      <vt:lpstr>Penalties for sex work offences</vt:lpstr>
      <vt:lpstr>Prostitution Licensing Authority (PLA)</vt:lpstr>
      <vt:lpstr>Criminal Code 1899 (Qld) s 22A</vt:lpstr>
      <vt:lpstr>Criminalisation of sex work in Queensland</vt:lpstr>
      <vt:lpstr>The Police Minister is directly responsible for all activity relating to the laws we have described:</vt:lpstr>
      <vt:lpstr>How the laws are being policed in Queensland?</vt:lpstr>
      <vt:lpstr>Asian background Sex Workers are especially targeted</vt:lpstr>
      <vt:lpstr>Prostitution Licensing Authority</vt:lpstr>
      <vt:lpstr>What are the biggest problems with Police Regulation of Sex Work in Queensland?</vt:lpstr>
      <vt:lpstr>There are 3 internationally recognisable frameworks for the regulation of sex work (UN, WHO, ILO, The Lancet, Kirby Institute, Amnesty International): </vt:lpstr>
      <vt:lpstr>PowerPoint Presentation</vt:lpstr>
      <vt:lpstr>PowerPoint Presentation</vt:lpstr>
      <vt:lpstr>Decriminalisation is not:</vt:lpstr>
      <vt:lpstr>PowerPoint Presentation</vt:lpstr>
      <vt:lpstr>PowerPoint Presentation</vt:lpstr>
      <vt:lpstr>PowerPoint Presentation</vt:lpstr>
      <vt:lpstr>PowerPoint Presentation</vt:lpstr>
      <vt:lpstr>What would decriminalisation mean in Qld?</vt:lpstr>
      <vt:lpstr>PowerPoint Presentation</vt:lpstr>
      <vt:lpstr>PowerPoint Presentation</vt:lpstr>
      <vt:lpstr>PowerPoint Presentation</vt:lpstr>
      <vt:lpstr>PowerPoint Presentation</vt:lpstr>
      <vt:lpstr>PowerPoint Presentation</vt:lpstr>
      <vt:lpstr>Comparisons with other industries</vt:lpstr>
      <vt:lpstr>Access to Justice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Respect Inc.</dc:title>
  <dc:creator>Carly Hanson</dc:creator>
  <cp:lastModifiedBy>Carly Hanson</cp:lastModifiedBy>
  <cp:revision>1</cp:revision>
  <dcterms:modified xsi:type="dcterms:W3CDTF">2018-09-11T06:57:58Z</dcterms:modified>
</cp:coreProperties>
</file>