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80" r:id="rId5"/>
    <p:sldId id="281" r:id="rId6"/>
    <p:sldId id="282" r:id="rId7"/>
    <p:sldId id="286" r:id="rId8"/>
    <p:sldId id="283" r:id="rId9"/>
    <p:sldId id="284" r:id="rId10"/>
    <p:sldId id="285" r:id="rId11"/>
    <p:sldId id="288" r:id="rId12"/>
    <p:sldId id="289" r:id="rId13"/>
    <p:sldId id="290" r:id="rId14"/>
    <p:sldId id="287"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4262E"/>
    <a:srgbClr val="D03238"/>
    <a:srgbClr val="62A730"/>
    <a:srgbClr val="61A70A"/>
    <a:srgbClr val="61A60E"/>
    <a:srgbClr val="59970D"/>
    <a:srgbClr val="56AA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69805" autoAdjust="0"/>
  </p:normalViewPr>
  <p:slideViewPr>
    <p:cSldViewPr showGuides="1">
      <p:cViewPr varScale="1">
        <p:scale>
          <a:sx n="73" d="100"/>
          <a:sy n="73" d="100"/>
        </p:scale>
        <p:origin x="112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AB235F95-A5FD-48D9-A379-7B2EF2354683}" type="datetimeFigureOut">
              <a:rPr lang="en-AU"/>
              <a:pPr>
                <a:defRPr/>
              </a:pPr>
              <a:t>8/10/2018</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2AA40879-7C7B-4840-AB9F-1EBFC95699E4}" type="slidenum">
              <a:rPr lang="en-AU"/>
              <a:pPr>
                <a:defRPr/>
              </a:pPr>
              <a:t>‹#›</a:t>
            </a:fld>
            <a:endParaRPr lang="en-AU"/>
          </a:p>
        </p:txBody>
      </p:sp>
    </p:spTree>
    <p:extLst>
      <p:ext uri="{BB962C8B-B14F-4D97-AF65-F5344CB8AC3E}">
        <p14:creationId xmlns:p14="http://schemas.microsoft.com/office/powerpoint/2010/main" val="2363121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6B86014-60AD-4455-B671-5FFD4244744C}" type="datetimeFigureOut">
              <a:rPr lang="en-AU"/>
              <a:pPr>
                <a:defRPr/>
              </a:pPr>
              <a:t>8/10/2018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A420052-43A5-457E-B170-B75C04AFEBF5}" type="slidenum">
              <a:rPr lang="en-AU"/>
              <a:pPr>
                <a:defRPr/>
              </a:pPr>
              <a:t>‹#›</a:t>
            </a:fld>
            <a:endParaRPr lang="en-AU"/>
          </a:p>
        </p:txBody>
      </p:sp>
    </p:spTree>
    <p:extLst>
      <p:ext uri="{BB962C8B-B14F-4D97-AF65-F5344CB8AC3E}">
        <p14:creationId xmlns:p14="http://schemas.microsoft.com/office/powerpoint/2010/main" val="2667257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2</a:t>
            </a:fld>
            <a:endParaRPr lang="en-AU"/>
          </a:p>
        </p:txBody>
      </p:sp>
    </p:spTree>
    <p:extLst>
      <p:ext uri="{BB962C8B-B14F-4D97-AF65-F5344CB8AC3E}">
        <p14:creationId xmlns:p14="http://schemas.microsoft.com/office/powerpoint/2010/main" val="417083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200" dirty="0" smtClean="0"/>
              <a:t>Explain what these subjects</a:t>
            </a:r>
            <a:r>
              <a:rPr lang="en-AU" sz="1200" baseline="0" dirty="0" smtClean="0"/>
              <a:t> are about and what we do in them. </a:t>
            </a:r>
            <a:endParaRPr lang="en-AU" sz="1200" dirty="0" smtClean="0"/>
          </a:p>
          <a:p>
            <a:pPr marL="0" indent="0">
              <a:buNone/>
            </a:pPr>
            <a:r>
              <a:rPr lang="en-AU" sz="1200" dirty="0" smtClean="0"/>
              <a:t>Soft skill units:</a:t>
            </a:r>
          </a:p>
          <a:p>
            <a:r>
              <a:rPr lang="en-AU" sz="1200" dirty="0" smtClean="0"/>
              <a:t>BSBCMM501 – Develop and nurture relationships</a:t>
            </a:r>
          </a:p>
          <a:p>
            <a:r>
              <a:rPr lang="en-AU" sz="1200" dirty="0" smtClean="0"/>
              <a:t>BSBLED503 – Maintain and enhance professional practice</a:t>
            </a:r>
          </a:p>
          <a:p>
            <a:pPr marL="0" indent="0">
              <a:buNone/>
            </a:pPr>
            <a:endParaRPr lang="en-AU" sz="1200" dirty="0" smtClean="0"/>
          </a:p>
          <a:p>
            <a:pPr marL="0" indent="0">
              <a:buNone/>
            </a:pPr>
            <a:r>
              <a:rPr lang="en-AU" sz="1200" dirty="0" smtClean="0"/>
              <a:t>Law specific units:</a:t>
            </a:r>
          </a:p>
          <a:p>
            <a:r>
              <a:rPr lang="en-AU" sz="1200" dirty="0" smtClean="0"/>
              <a:t>BSBLEG510 – Apply legal principles in family law matters</a:t>
            </a:r>
          </a:p>
          <a:p>
            <a:r>
              <a:rPr lang="en-AU" sz="1200" dirty="0" smtClean="0"/>
              <a:t>BSBLEG511 – Apply legal principles in criminal law matters</a:t>
            </a:r>
          </a:p>
          <a:p>
            <a:r>
              <a:rPr lang="en-AU" sz="1200" dirty="0" smtClean="0"/>
              <a:t>BSBLEG512 – Apply legal principles in property law matters</a:t>
            </a:r>
          </a:p>
          <a:p>
            <a:r>
              <a:rPr lang="en-AU" sz="1200" dirty="0" smtClean="0"/>
              <a:t>BSBLEG514 – Assist with civil law procedures</a:t>
            </a:r>
          </a:p>
          <a:p>
            <a:r>
              <a:rPr lang="en-AU" sz="1200" dirty="0" smtClean="0"/>
              <a:t>BSBLEG515 – Apply legal principles in wills and probate matters</a:t>
            </a:r>
          </a:p>
          <a:p>
            <a:r>
              <a:rPr lang="en-AU" sz="1200" dirty="0" smtClean="0"/>
              <a:t>BSBCOM501 – Identify and interpret compliance requirements</a:t>
            </a:r>
          </a:p>
          <a:p>
            <a:r>
              <a:rPr lang="en-AU" sz="1200" dirty="0" smtClean="0"/>
              <a:t>BSBLEG413 – Identify and apply the legal framework</a:t>
            </a:r>
          </a:p>
          <a:p>
            <a:r>
              <a:rPr lang="en-AU" sz="1200" dirty="0" smtClean="0"/>
              <a:t>BSBRES502 – Research legal information using secondary sources </a:t>
            </a:r>
          </a:p>
          <a:p>
            <a:endParaRPr lang="en-AU" dirty="0" smtClean="0"/>
          </a:p>
          <a:p>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3</a:t>
            </a:fld>
            <a:endParaRPr lang="en-AU"/>
          </a:p>
        </p:txBody>
      </p:sp>
    </p:spTree>
    <p:extLst>
      <p:ext uri="{BB962C8B-B14F-4D97-AF65-F5344CB8AC3E}">
        <p14:creationId xmlns:p14="http://schemas.microsoft.com/office/powerpoint/2010/main" val="399524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smtClean="0"/>
              <a:t>Istock</a:t>
            </a:r>
            <a:r>
              <a:rPr lang="en-AU" dirty="0" smtClean="0"/>
              <a:t> - iStock_000064100411_Mres accessed 16 May 2018</a:t>
            </a:r>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4</a:t>
            </a:fld>
            <a:endParaRPr lang="en-AU"/>
          </a:p>
        </p:txBody>
      </p:sp>
    </p:spTree>
    <p:extLst>
      <p:ext uri="{BB962C8B-B14F-4D97-AF65-F5344CB8AC3E}">
        <p14:creationId xmlns:p14="http://schemas.microsoft.com/office/powerpoint/2010/main" val="2787738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Students have been exposed to many court forms</a:t>
            </a:r>
            <a:r>
              <a:rPr lang="en-AU" baseline="0" dirty="0" smtClean="0"/>
              <a:t> and have the ability to complete these forms prior to entering into the workplace, meaning that our students will be able to assist and support you better while volunteering within your CLC. </a:t>
            </a:r>
          </a:p>
          <a:p>
            <a:endParaRPr lang="en-AU" baseline="0" dirty="0" smtClean="0"/>
          </a:p>
          <a:p>
            <a:r>
              <a:rPr lang="en-AU" baseline="0" dirty="0" err="1" smtClean="0"/>
              <a:t>Istock</a:t>
            </a:r>
            <a:r>
              <a:rPr lang="en-AU" baseline="0" dirty="0" smtClean="0"/>
              <a:t> - iStock-482387955 (accessed 16 May 2018)</a:t>
            </a:r>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5</a:t>
            </a:fld>
            <a:endParaRPr lang="en-AU"/>
          </a:p>
        </p:txBody>
      </p:sp>
    </p:spTree>
    <p:extLst>
      <p:ext uri="{BB962C8B-B14F-4D97-AF65-F5344CB8AC3E}">
        <p14:creationId xmlns:p14="http://schemas.microsoft.com/office/powerpoint/2010/main" val="510118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smtClean="0"/>
              <a:t>Istock</a:t>
            </a:r>
            <a:r>
              <a:rPr lang="en-AU" dirty="0" smtClean="0"/>
              <a:t> image -</a:t>
            </a:r>
            <a:r>
              <a:rPr lang="en-AU" baseline="0" dirty="0" smtClean="0"/>
              <a:t> iStock-490575111 (16 May 2018)</a:t>
            </a:r>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6</a:t>
            </a:fld>
            <a:endParaRPr lang="en-AU"/>
          </a:p>
        </p:txBody>
      </p:sp>
    </p:spTree>
    <p:extLst>
      <p:ext uri="{BB962C8B-B14F-4D97-AF65-F5344CB8AC3E}">
        <p14:creationId xmlns:p14="http://schemas.microsoft.com/office/powerpoint/2010/main" val="3101454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smtClean="0"/>
              <a:t>Istock</a:t>
            </a:r>
            <a:r>
              <a:rPr lang="en-AU" dirty="0" smtClean="0"/>
              <a:t> image - iStock_83748143_MEDIUM (accessed 16 May 2018)</a:t>
            </a:r>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7</a:t>
            </a:fld>
            <a:endParaRPr lang="en-AU"/>
          </a:p>
        </p:txBody>
      </p:sp>
    </p:spTree>
    <p:extLst>
      <p:ext uri="{BB962C8B-B14F-4D97-AF65-F5344CB8AC3E}">
        <p14:creationId xmlns:p14="http://schemas.microsoft.com/office/powerpoint/2010/main" val="1402242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8</a:t>
            </a:fld>
            <a:endParaRPr lang="en-AU"/>
          </a:p>
        </p:txBody>
      </p:sp>
    </p:spTree>
    <p:extLst>
      <p:ext uri="{BB962C8B-B14F-4D97-AF65-F5344CB8AC3E}">
        <p14:creationId xmlns:p14="http://schemas.microsoft.com/office/powerpoint/2010/main" val="1286585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10</a:t>
            </a:fld>
            <a:endParaRPr lang="en-AU"/>
          </a:p>
        </p:txBody>
      </p:sp>
    </p:spTree>
    <p:extLst>
      <p:ext uri="{BB962C8B-B14F-4D97-AF65-F5344CB8AC3E}">
        <p14:creationId xmlns:p14="http://schemas.microsoft.com/office/powerpoint/2010/main" val="2558809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smtClean="0"/>
              <a:t>Istock</a:t>
            </a:r>
            <a:r>
              <a:rPr lang="en-AU" baseline="0" dirty="0" smtClean="0"/>
              <a:t> image - iStock_000016124261Small (accessed 16 May 2018)</a:t>
            </a:r>
            <a:endParaRPr lang="en-AU" dirty="0"/>
          </a:p>
        </p:txBody>
      </p:sp>
      <p:sp>
        <p:nvSpPr>
          <p:cNvPr id="4" name="Slide Number Placeholder 3"/>
          <p:cNvSpPr>
            <a:spLocks noGrp="1"/>
          </p:cNvSpPr>
          <p:nvPr>
            <p:ph type="sldNum" sz="quarter" idx="10"/>
          </p:nvPr>
        </p:nvSpPr>
        <p:spPr/>
        <p:txBody>
          <a:bodyPr/>
          <a:lstStyle/>
          <a:p>
            <a:pPr>
              <a:defRPr/>
            </a:pPr>
            <a:fld id="{2A420052-43A5-457E-B170-B75C04AFEBF5}" type="slidenum">
              <a:rPr lang="en-AU" smtClean="0"/>
              <a:pPr>
                <a:defRPr/>
              </a:pPr>
              <a:t>11</a:t>
            </a:fld>
            <a:endParaRPr lang="en-AU"/>
          </a:p>
        </p:txBody>
      </p:sp>
    </p:spTree>
    <p:extLst>
      <p:ext uri="{BB962C8B-B14F-4D97-AF65-F5344CB8AC3E}">
        <p14:creationId xmlns:p14="http://schemas.microsoft.com/office/powerpoint/2010/main" val="4232629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9" name="Round Diagonal Corner Rectangle 8"/>
          <p:cNvSpPr/>
          <p:nvPr userDrawn="1"/>
        </p:nvSpPr>
        <p:spPr>
          <a:xfrm>
            <a:off x="251520" y="228600"/>
            <a:ext cx="8639877" cy="6400800"/>
          </a:xfrm>
          <a:prstGeom prst="round2DiagRect">
            <a:avLst>
              <a:gd name="adj1" fmla="val 0"/>
              <a:gd name="adj2" fmla="val 10785"/>
            </a:avLst>
          </a:prstGeom>
          <a:solidFill>
            <a:srgbClr val="C426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15000" y="4553396"/>
            <a:ext cx="3277468" cy="2152204"/>
          </a:xfrm>
          <a:prstGeom prst="rect">
            <a:avLst/>
          </a:prstGeom>
        </p:spPr>
      </p:pic>
      <p:sp>
        <p:nvSpPr>
          <p:cNvPr id="18" name="Round Diagonal Corner Rectangle 17"/>
          <p:cNvSpPr/>
          <p:nvPr userDrawn="1"/>
        </p:nvSpPr>
        <p:spPr>
          <a:xfrm>
            <a:off x="448733" y="457200"/>
            <a:ext cx="5190066" cy="2590800"/>
          </a:xfrm>
          <a:prstGeom prst="round2DiagRect">
            <a:avLst>
              <a:gd name="adj1" fmla="val 0"/>
              <a:gd name="adj2" fmla="val 10785"/>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p:cNvSpPr txBox="1"/>
          <p:nvPr userDrawn="1"/>
        </p:nvSpPr>
        <p:spPr>
          <a:xfrm>
            <a:off x="6534150" y="4027455"/>
            <a:ext cx="4724400" cy="523220"/>
          </a:xfrm>
          <a:prstGeom prst="rect">
            <a:avLst/>
          </a:prstGeom>
          <a:noFill/>
        </p:spPr>
        <p:txBody>
          <a:bodyPr wrap="square" rtlCol="0">
            <a:spAutoFit/>
          </a:bodyPr>
          <a:lstStyle/>
          <a:p>
            <a:pPr lvl="0"/>
            <a:r>
              <a:rPr lang="en-AU" altLang="en-US" sz="2800" b="1" dirty="0" smtClean="0">
                <a:solidFill>
                  <a:srgbClr val="C4262E"/>
                </a:solidFill>
                <a:latin typeface="Arial" panose="020B0604020202020204" pitchFamily="34" charset="0"/>
                <a:cs typeface="Arial" panose="020B0604020202020204" pitchFamily="34" charset="0"/>
              </a:rPr>
              <a:t>Title </a:t>
            </a:r>
            <a:endParaRPr lang="en-AU" altLang="en-US" sz="2800" b="1" dirty="0">
              <a:solidFill>
                <a:srgbClr val="C4262E"/>
              </a:solidFill>
              <a:latin typeface="Arial" panose="020B0604020202020204" pitchFamily="34" charset="0"/>
              <a:cs typeface="Arial" panose="020B0604020202020204" pitchFamily="34" charset="0"/>
            </a:endParaRPr>
          </a:p>
        </p:txBody>
      </p:sp>
      <p:sp>
        <p:nvSpPr>
          <p:cNvPr id="22" name="Text Placeholder 21"/>
          <p:cNvSpPr>
            <a:spLocks noGrp="1"/>
          </p:cNvSpPr>
          <p:nvPr>
            <p:ph type="body" sz="quarter" idx="10" hasCustomPrompt="1"/>
          </p:nvPr>
        </p:nvSpPr>
        <p:spPr>
          <a:xfrm>
            <a:off x="685766" y="642392"/>
            <a:ext cx="4716000" cy="914400"/>
          </a:xfrm>
        </p:spPr>
        <p:txBody>
          <a:bodyPr/>
          <a:lstStyle>
            <a:lvl1pPr marL="0" indent="0">
              <a:buNone/>
              <a:defRPr sz="2800">
                <a:solidFill>
                  <a:srgbClr val="D03238"/>
                </a:solidFill>
              </a:defRPr>
            </a:lvl1pPr>
          </a:lstStyle>
          <a:p>
            <a:pPr lvl="0"/>
            <a:r>
              <a:rPr lang="en-AU" dirty="0" smtClean="0"/>
              <a:t>Click to add title</a:t>
            </a:r>
            <a:endParaRPr lang="en-AU" dirty="0"/>
          </a:p>
        </p:txBody>
      </p:sp>
      <p:sp>
        <p:nvSpPr>
          <p:cNvPr id="23" name="Text Placeholder 21"/>
          <p:cNvSpPr>
            <a:spLocks noGrp="1"/>
          </p:cNvSpPr>
          <p:nvPr>
            <p:ph type="body" sz="quarter" idx="11" hasCustomPrompt="1"/>
          </p:nvPr>
        </p:nvSpPr>
        <p:spPr>
          <a:xfrm>
            <a:off x="685766" y="2492896"/>
            <a:ext cx="4716000" cy="360000"/>
          </a:xfrm>
        </p:spPr>
        <p:txBody>
          <a:bodyPr/>
          <a:lstStyle>
            <a:lvl1pPr marL="0" indent="0">
              <a:buNone/>
              <a:defRPr sz="1800" baseline="0">
                <a:solidFill>
                  <a:schemeClr val="tx1"/>
                </a:solidFill>
              </a:defRPr>
            </a:lvl1pPr>
          </a:lstStyle>
          <a:p>
            <a:pPr lvl="0"/>
            <a:r>
              <a:rPr lang="en-AU" dirty="0" smtClean="0"/>
              <a:t>Click to add course information</a:t>
            </a:r>
            <a:endParaRPr lang="en-AU" dirty="0"/>
          </a:p>
        </p:txBody>
      </p:sp>
    </p:spTree>
    <p:extLst>
      <p:ext uri="{BB962C8B-B14F-4D97-AF65-F5344CB8AC3E}">
        <p14:creationId xmlns:p14="http://schemas.microsoft.com/office/powerpoint/2010/main" val="1919931639"/>
      </p:ext>
    </p:extLst>
  </p:cSld>
  <p:clrMapOvr>
    <a:masterClrMapping/>
  </p:clrMapOvr>
  <p:transition spd="slow">
    <p:pu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Oval 3"/>
          <p:cNvSpPr/>
          <p:nvPr userDrawn="1"/>
        </p:nvSpPr>
        <p:spPr>
          <a:xfrm>
            <a:off x="8385175" y="5997575"/>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5" name="Rectangle 4"/>
          <p:cNvSpPr/>
          <p:nvPr userDrawn="1"/>
        </p:nvSpPr>
        <p:spPr>
          <a:xfrm>
            <a:off x="8167688" y="6249988"/>
            <a:ext cx="720725"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Rectangle 5"/>
          <p:cNvSpPr/>
          <p:nvPr userDrawn="1"/>
        </p:nvSpPr>
        <p:spPr>
          <a:xfrm>
            <a:off x="541338" y="5997575"/>
            <a:ext cx="8094662"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Oval 6"/>
          <p:cNvSpPr/>
          <p:nvPr userDrawn="1"/>
        </p:nvSpPr>
        <p:spPr>
          <a:xfrm>
            <a:off x="241300" y="6124575"/>
            <a:ext cx="504825"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Rectangle 7"/>
          <p:cNvSpPr/>
          <p:nvPr userDrawn="1"/>
        </p:nvSpPr>
        <p:spPr>
          <a:xfrm>
            <a:off x="241300" y="5997575"/>
            <a:ext cx="720725"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Oval 8"/>
          <p:cNvSpPr/>
          <p:nvPr userDrawn="1"/>
        </p:nvSpPr>
        <p:spPr>
          <a:xfrm>
            <a:off x="8383588" y="349250"/>
            <a:ext cx="503237"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0" name="Rectangle 9"/>
          <p:cNvSpPr/>
          <p:nvPr userDrawn="1"/>
        </p:nvSpPr>
        <p:spPr>
          <a:xfrm>
            <a:off x="8167688" y="601663"/>
            <a:ext cx="719137"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1" name="Rectangle 10"/>
          <p:cNvSpPr/>
          <p:nvPr userDrawn="1"/>
        </p:nvSpPr>
        <p:spPr>
          <a:xfrm>
            <a:off x="539750" y="349250"/>
            <a:ext cx="8096250"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2" name="Oval 11"/>
          <p:cNvSpPr/>
          <p:nvPr userDrawn="1"/>
        </p:nvSpPr>
        <p:spPr>
          <a:xfrm>
            <a:off x="241300" y="476250"/>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3" name="Rectangle 12"/>
          <p:cNvSpPr/>
          <p:nvPr userDrawn="1"/>
        </p:nvSpPr>
        <p:spPr>
          <a:xfrm>
            <a:off x="241300" y="349250"/>
            <a:ext cx="719138"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4" name="TextBox 13"/>
          <p:cNvSpPr txBox="1">
            <a:spLocks noChangeArrowheads="1"/>
          </p:cNvSpPr>
          <p:nvPr userDrawn="1"/>
        </p:nvSpPr>
        <p:spPr bwMode="auto">
          <a:xfrm>
            <a:off x="6227763" y="6073775"/>
            <a:ext cx="2376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AU" sz="1400" dirty="0" smtClean="0">
                <a:solidFill>
                  <a:schemeClr val="bg1"/>
                </a:solidFill>
                <a:latin typeface="Arial Black" pitchFamily="34" charset="0"/>
              </a:rPr>
              <a:t/>
            </a:r>
            <a:br>
              <a:rPr lang="en-AU" sz="1400" dirty="0" smtClean="0">
                <a:solidFill>
                  <a:schemeClr val="bg1"/>
                </a:solidFill>
                <a:latin typeface="Arial Black" pitchFamily="34" charset="0"/>
              </a:rPr>
            </a:br>
            <a:r>
              <a:rPr lang="en-AU" sz="1400" dirty="0" smtClean="0">
                <a:solidFill>
                  <a:schemeClr val="bg1"/>
                </a:solidFill>
                <a:latin typeface="Arial" charset="0"/>
              </a:rPr>
              <a:t>www.tafeqld.edu.au</a:t>
            </a:r>
          </a:p>
        </p:txBody>
      </p:sp>
      <p:sp>
        <p:nvSpPr>
          <p:cNvPr id="2" name="Title 1"/>
          <p:cNvSpPr>
            <a:spLocks noGrp="1"/>
          </p:cNvSpPr>
          <p:nvPr>
            <p:ph type="title"/>
          </p:nvPr>
        </p:nvSpPr>
        <p:spPr>
          <a:xfrm>
            <a:off x="457200" y="350124"/>
            <a:ext cx="7787208" cy="630951"/>
          </a:xfrm>
        </p:spPr>
        <p:txBody>
          <a:bodyPr/>
          <a:lstStyle>
            <a:lvl1pPr algn="l">
              <a:defRPr sz="2800" b="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457200" y="1340768"/>
            <a:ext cx="8229600" cy="4536505"/>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5" name="Footer Placeholder 4"/>
          <p:cNvSpPr>
            <a:spLocks noGrp="1"/>
          </p:cNvSpPr>
          <p:nvPr>
            <p:ph type="ftr" sz="quarter" idx="10"/>
          </p:nvPr>
        </p:nvSpPr>
        <p:spPr>
          <a:xfrm>
            <a:off x="3124200" y="6124576"/>
            <a:ext cx="2895600" cy="406400"/>
          </a:xfrm>
        </p:spPr>
        <p:txBody>
          <a:bodyPr/>
          <a:lstStyle>
            <a:lvl1pPr>
              <a:defRPr sz="1400">
                <a:solidFill>
                  <a:schemeClr val="bg1"/>
                </a:solidFill>
              </a:defRPr>
            </a:lvl1pPr>
          </a:lstStyle>
          <a:p>
            <a:pPr>
              <a:defRPr/>
            </a:pPr>
            <a:endParaRPr lang="en-AU" dirty="0"/>
          </a:p>
        </p:txBody>
      </p:sp>
      <p:sp>
        <p:nvSpPr>
          <p:cNvPr id="16" name="Slide Number Placeholder 5"/>
          <p:cNvSpPr>
            <a:spLocks noGrp="1"/>
          </p:cNvSpPr>
          <p:nvPr>
            <p:ph type="sldNum" sz="quarter" idx="11"/>
          </p:nvPr>
        </p:nvSpPr>
        <p:spPr bwMode="auto">
          <a:xfrm>
            <a:off x="611188" y="61658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1" fontAlgn="base" hangingPunct="1">
              <a:spcBef>
                <a:spcPct val="0"/>
              </a:spcBef>
              <a:spcAft>
                <a:spcPct val="0"/>
              </a:spcAft>
              <a:defRPr sz="1400">
                <a:solidFill>
                  <a:schemeClr val="bg1"/>
                </a:solidFill>
                <a:latin typeface="Arial"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en-AU" dirty="0"/>
          </a:p>
        </p:txBody>
      </p:sp>
    </p:spTree>
    <p:extLst>
      <p:ext uri="{BB962C8B-B14F-4D97-AF65-F5344CB8AC3E}">
        <p14:creationId xmlns:p14="http://schemas.microsoft.com/office/powerpoint/2010/main" val="3852617446"/>
      </p:ext>
    </p:extLst>
  </p:cSld>
  <p:clrMapOvr>
    <a:masterClrMapping/>
  </p:clrMapOvr>
  <p:transition spd="slow">
    <p:pu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Oval 3"/>
          <p:cNvSpPr/>
          <p:nvPr userDrawn="1"/>
        </p:nvSpPr>
        <p:spPr>
          <a:xfrm>
            <a:off x="8385175" y="5997575"/>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5" name="Rectangle 4"/>
          <p:cNvSpPr/>
          <p:nvPr userDrawn="1"/>
        </p:nvSpPr>
        <p:spPr>
          <a:xfrm>
            <a:off x="8167688" y="6249988"/>
            <a:ext cx="720725"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Rectangle 5"/>
          <p:cNvSpPr/>
          <p:nvPr userDrawn="1"/>
        </p:nvSpPr>
        <p:spPr>
          <a:xfrm>
            <a:off x="541338" y="5997575"/>
            <a:ext cx="8094662"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Oval 6"/>
          <p:cNvSpPr/>
          <p:nvPr userDrawn="1"/>
        </p:nvSpPr>
        <p:spPr>
          <a:xfrm>
            <a:off x="241300" y="6124575"/>
            <a:ext cx="504825"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Rectangle 7"/>
          <p:cNvSpPr/>
          <p:nvPr userDrawn="1"/>
        </p:nvSpPr>
        <p:spPr>
          <a:xfrm>
            <a:off x="241300" y="5997575"/>
            <a:ext cx="720725"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Oval 8"/>
          <p:cNvSpPr/>
          <p:nvPr userDrawn="1"/>
        </p:nvSpPr>
        <p:spPr>
          <a:xfrm>
            <a:off x="8383588" y="349250"/>
            <a:ext cx="503237"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0" name="Rectangle 9"/>
          <p:cNvSpPr/>
          <p:nvPr userDrawn="1"/>
        </p:nvSpPr>
        <p:spPr>
          <a:xfrm>
            <a:off x="8167688" y="601663"/>
            <a:ext cx="719137"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1" name="Rectangle 10"/>
          <p:cNvSpPr/>
          <p:nvPr userDrawn="1"/>
        </p:nvSpPr>
        <p:spPr>
          <a:xfrm>
            <a:off x="539750" y="349250"/>
            <a:ext cx="8096250"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2" name="Oval 11"/>
          <p:cNvSpPr/>
          <p:nvPr userDrawn="1"/>
        </p:nvSpPr>
        <p:spPr>
          <a:xfrm>
            <a:off x="241300" y="476250"/>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3" name="Rectangle 12"/>
          <p:cNvSpPr/>
          <p:nvPr userDrawn="1"/>
        </p:nvSpPr>
        <p:spPr>
          <a:xfrm>
            <a:off x="241300" y="349250"/>
            <a:ext cx="719138"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4" name="TextBox 13"/>
          <p:cNvSpPr txBox="1">
            <a:spLocks noChangeArrowheads="1"/>
          </p:cNvSpPr>
          <p:nvPr userDrawn="1"/>
        </p:nvSpPr>
        <p:spPr bwMode="auto">
          <a:xfrm>
            <a:off x="6227763" y="6073775"/>
            <a:ext cx="2376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AU" sz="1400" dirty="0" smtClean="0">
                <a:solidFill>
                  <a:schemeClr val="bg1"/>
                </a:solidFill>
                <a:latin typeface="Arial Black" pitchFamily="34" charset="0"/>
              </a:rPr>
              <a:t/>
            </a:r>
            <a:br>
              <a:rPr lang="en-AU" sz="1400" dirty="0" smtClean="0">
                <a:solidFill>
                  <a:schemeClr val="bg1"/>
                </a:solidFill>
                <a:latin typeface="Arial Black" pitchFamily="34" charset="0"/>
              </a:rPr>
            </a:br>
            <a:r>
              <a:rPr lang="en-AU" sz="1400" dirty="0" smtClean="0">
                <a:solidFill>
                  <a:schemeClr val="bg1"/>
                </a:solidFill>
                <a:latin typeface="Arial" charset="0"/>
              </a:rPr>
              <a:t>www.tafeqld.edu.au</a:t>
            </a:r>
          </a:p>
        </p:txBody>
      </p:sp>
      <p:sp>
        <p:nvSpPr>
          <p:cNvPr id="2" name="Title 1"/>
          <p:cNvSpPr>
            <a:spLocks noGrp="1"/>
          </p:cNvSpPr>
          <p:nvPr>
            <p:ph type="title"/>
          </p:nvPr>
        </p:nvSpPr>
        <p:spPr>
          <a:xfrm>
            <a:off x="457200" y="350124"/>
            <a:ext cx="7787208" cy="630951"/>
          </a:xfrm>
        </p:spPr>
        <p:txBody>
          <a:bodyPr/>
          <a:lstStyle>
            <a:lvl1pPr algn="l">
              <a:defRPr sz="2800" b="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457200" y="1124743"/>
            <a:ext cx="8229600" cy="4140000"/>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5" name="Footer Placeholder 4"/>
          <p:cNvSpPr>
            <a:spLocks noGrp="1"/>
          </p:cNvSpPr>
          <p:nvPr>
            <p:ph type="ftr" sz="quarter" idx="10"/>
          </p:nvPr>
        </p:nvSpPr>
        <p:spPr>
          <a:xfrm>
            <a:off x="3124200" y="6124576"/>
            <a:ext cx="2895600" cy="406400"/>
          </a:xfrm>
        </p:spPr>
        <p:txBody>
          <a:bodyPr/>
          <a:lstStyle>
            <a:lvl1pPr>
              <a:defRPr sz="1400">
                <a:solidFill>
                  <a:schemeClr val="bg1"/>
                </a:solidFill>
              </a:defRPr>
            </a:lvl1pPr>
          </a:lstStyle>
          <a:p>
            <a:pPr>
              <a:defRPr/>
            </a:pPr>
            <a:endParaRPr lang="en-AU" dirty="0"/>
          </a:p>
        </p:txBody>
      </p:sp>
      <p:sp>
        <p:nvSpPr>
          <p:cNvPr id="16" name="Slide Number Placeholder 5"/>
          <p:cNvSpPr>
            <a:spLocks noGrp="1"/>
          </p:cNvSpPr>
          <p:nvPr>
            <p:ph type="sldNum" sz="quarter" idx="11"/>
          </p:nvPr>
        </p:nvSpPr>
        <p:spPr bwMode="auto">
          <a:xfrm>
            <a:off x="611188" y="61658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1" fontAlgn="base" hangingPunct="1">
              <a:spcBef>
                <a:spcPct val="0"/>
              </a:spcBef>
              <a:spcAft>
                <a:spcPct val="0"/>
              </a:spcAft>
              <a:defRPr sz="1400">
                <a:solidFill>
                  <a:schemeClr val="bg1"/>
                </a:solidFill>
                <a:latin typeface="Arial"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en-AU" dirty="0"/>
          </a:p>
        </p:txBody>
      </p:sp>
      <p:sp>
        <p:nvSpPr>
          <p:cNvPr id="20" name="Text Placeholder 19"/>
          <p:cNvSpPr>
            <a:spLocks noGrp="1"/>
          </p:cNvSpPr>
          <p:nvPr>
            <p:ph type="body" sz="quarter" idx="13" hasCustomPrompt="1"/>
          </p:nvPr>
        </p:nvSpPr>
        <p:spPr>
          <a:xfrm>
            <a:off x="457200" y="5373216"/>
            <a:ext cx="8229600" cy="540000"/>
          </a:xfrm>
        </p:spPr>
        <p:txBody>
          <a:bodyPr anchor="ctr"/>
          <a:lstStyle>
            <a:lvl1pPr marL="0" indent="0" algn="ctr">
              <a:buNone/>
              <a:defRPr sz="1000" b="0">
                <a:solidFill>
                  <a:schemeClr val="bg2">
                    <a:lumMod val="50000"/>
                  </a:schemeClr>
                </a:solidFill>
              </a:defRPr>
            </a:lvl1pPr>
            <a:lvl5pPr marL="1828800" indent="0">
              <a:buNone/>
              <a:defRPr/>
            </a:lvl5pPr>
          </a:lstStyle>
          <a:p>
            <a:pPr lvl="0"/>
            <a:r>
              <a:rPr lang="en-AU" dirty="0" smtClean="0"/>
              <a:t>Click to add caption</a:t>
            </a:r>
            <a:endParaRPr lang="en-AU" dirty="0"/>
          </a:p>
        </p:txBody>
      </p:sp>
    </p:spTree>
    <p:extLst>
      <p:ext uri="{BB962C8B-B14F-4D97-AF65-F5344CB8AC3E}">
        <p14:creationId xmlns:p14="http://schemas.microsoft.com/office/powerpoint/2010/main" val="3975542604"/>
      </p:ext>
    </p:extLst>
  </p:cSld>
  <p:clrMapOvr>
    <a:masterClrMapping/>
  </p:clrMapOvr>
  <p:transition spd="slow">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lank">
    <p:spTree>
      <p:nvGrpSpPr>
        <p:cNvPr id="1" name=""/>
        <p:cNvGrpSpPr/>
        <p:nvPr/>
      </p:nvGrpSpPr>
      <p:grpSpPr>
        <a:xfrm>
          <a:off x="0" y="0"/>
          <a:ext cx="0" cy="0"/>
          <a:chOff x="0" y="0"/>
          <a:chExt cx="0" cy="0"/>
        </a:xfrm>
      </p:grpSpPr>
      <p:sp>
        <p:nvSpPr>
          <p:cNvPr id="3" name="Oval 2"/>
          <p:cNvSpPr/>
          <p:nvPr userDrawn="1"/>
        </p:nvSpPr>
        <p:spPr>
          <a:xfrm>
            <a:off x="8385175" y="5997575"/>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4" name="Rectangle 3"/>
          <p:cNvSpPr/>
          <p:nvPr userDrawn="1"/>
        </p:nvSpPr>
        <p:spPr>
          <a:xfrm>
            <a:off x="8167688" y="6249988"/>
            <a:ext cx="720725"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5" name="Rectangle 4"/>
          <p:cNvSpPr/>
          <p:nvPr userDrawn="1"/>
        </p:nvSpPr>
        <p:spPr>
          <a:xfrm>
            <a:off x="541338" y="5997575"/>
            <a:ext cx="8094662"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Oval 5"/>
          <p:cNvSpPr/>
          <p:nvPr userDrawn="1"/>
        </p:nvSpPr>
        <p:spPr>
          <a:xfrm>
            <a:off x="241300" y="6124575"/>
            <a:ext cx="504825"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Rectangle 6"/>
          <p:cNvSpPr/>
          <p:nvPr userDrawn="1"/>
        </p:nvSpPr>
        <p:spPr>
          <a:xfrm>
            <a:off x="241300" y="5997575"/>
            <a:ext cx="720725"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Oval 7"/>
          <p:cNvSpPr/>
          <p:nvPr userDrawn="1"/>
        </p:nvSpPr>
        <p:spPr>
          <a:xfrm>
            <a:off x="8383588" y="349250"/>
            <a:ext cx="503237"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9" name="Rectangle 8"/>
          <p:cNvSpPr/>
          <p:nvPr userDrawn="1"/>
        </p:nvSpPr>
        <p:spPr>
          <a:xfrm>
            <a:off x="8167688" y="601663"/>
            <a:ext cx="719137"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0" name="Rectangle 9"/>
          <p:cNvSpPr/>
          <p:nvPr userDrawn="1"/>
        </p:nvSpPr>
        <p:spPr>
          <a:xfrm>
            <a:off x="539750" y="349250"/>
            <a:ext cx="8096250"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1" name="Oval 10"/>
          <p:cNvSpPr/>
          <p:nvPr userDrawn="1"/>
        </p:nvSpPr>
        <p:spPr>
          <a:xfrm>
            <a:off x="241300" y="476250"/>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2" name="Rectangle 11"/>
          <p:cNvSpPr/>
          <p:nvPr userDrawn="1"/>
        </p:nvSpPr>
        <p:spPr>
          <a:xfrm>
            <a:off x="241300" y="349250"/>
            <a:ext cx="719138"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3" name="TextBox 12"/>
          <p:cNvSpPr txBox="1">
            <a:spLocks noChangeArrowheads="1"/>
          </p:cNvSpPr>
          <p:nvPr userDrawn="1"/>
        </p:nvSpPr>
        <p:spPr bwMode="auto">
          <a:xfrm>
            <a:off x="6227763" y="6073775"/>
            <a:ext cx="2376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AU" sz="1400" dirty="0" smtClean="0">
                <a:solidFill>
                  <a:schemeClr val="bg1"/>
                </a:solidFill>
                <a:latin typeface="Arial Black" pitchFamily="34" charset="0"/>
              </a:rPr>
              <a:t/>
            </a:r>
            <a:br>
              <a:rPr lang="en-AU" sz="1400" dirty="0" smtClean="0">
                <a:solidFill>
                  <a:schemeClr val="bg1"/>
                </a:solidFill>
                <a:latin typeface="Arial Black" pitchFamily="34" charset="0"/>
              </a:rPr>
            </a:br>
            <a:r>
              <a:rPr lang="en-AU" sz="1400" dirty="0" smtClean="0">
                <a:solidFill>
                  <a:schemeClr val="bg1"/>
                </a:solidFill>
                <a:latin typeface="Arial" charset="0"/>
              </a:rPr>
              <a:t>www.tafeqld.edu.au</a:t>
            </a:r>
          </a:p>
        </p:txBody>
      </p:sp>
      <p:sp>
        <p:nvSpPr>
          <p:cNvPr id="2" name="Title 1"/>
          <p:cNvSpPr>
            <a:spLocks noGrp="1"/>
          </p:cNvSpPr>
          <p:nvPr>
            <p:ph type="title"/>
          </p:nvPr>
        </p:nvSpPr>
        <p:spPr>
          <a:xfrm>
            <a:off x="457200" y="349250"/>
            <a:ext cx="8003232" cy="630951"/>
          </a:xfrm>
        </p:spPr>
        <p:txBody>
          <a:bodyPr/>
          <a:lstStyle>
            <a:lvl1pPr algn="l">
              <a:defRPr sz="2800" b="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14" name="Footer Placeholder 4"/>
          <p:cNvSpPr>
            <a:spLocks noGrp="1"/>
          </p:cNvSpPr>
          <p:nvPr>
            <p:ph type="ftr" sz="quarter" idx="10"/>
          </p:nvPr>
        </p:nvSpPr>
        <p:spPr>
          <a:xfrm>
            <a:off x="3124200" y="6237288"/>
            <a:ext cx="2895600" cy="293687"/>
          </a:xfrm>
        </p:spPr>
        <p:txBody>
          <a:bodyPr/>
          <a:lstStyle>
            <a:lvl1pPr>
              <a:defRPr>
                <a:solidFill>
                  <a:schemeClr val="bg1"/>
                </a:solidFill>
              </a:defRPr>
            </a:lvl1pPr>
          </a:lstStyle>
          <a:p>
            <a:pPr>
              <a:defRPr/>
            </a:pPr>
            <a:endParaRPr lang="en-AU"/>
          </a:p>
        </p:txBody>
      </p:sp>
      <p:sp>
        <p:nvSpPr>
          <p:cNvPr id="15" name="Slide Number Placeholder 5"/>
          <p:cNvSpPr>
            <a:spLocks noGrp="1"/>
          </p:cNvSpPr>
          <p:nvPr>
            <p:ph type="sldNum" sz="quarter" idx="11"/>
          </p:nvPr>
        </p:nvSpPr>
        <p:spPr bwMode="auto">
          <a:xfrm>
            <a:off x="611188" y="61658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1" fontAlgn="base" hangingPunct="1">
              <a:spcBef>
                <a:spcPct val="0"/>
              </a:spcBef>
              <a:spcAft>
                <a:spcPct val="0"/>
              </a:spcAft>
              <a:defRPr sz="1400">
                <a:solidFill>
                  <a:schemeClr val="bg1"/>
                </a:solidFill>
                <a:latin typeface="Arial"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en-AU"/>
          </a:p>
        </p:txBody>
      </p:sp>
    </p:spTree>
    <p:extLst>
      <p:ext uri="{BB962C8B-B14F-4D97-AF65-F5344CB8AC3E}">
        <p14:creationId xmlns:p14="http://schemas.microsoft.com/office/powerpoint/2010/main" val="1910635826"/>
      </p:ext>
    </p:extLst>
  </p:cSld>
  <p:clrMapOvr>
    <a:masterClrMapping/>
  </p:clrMapOvr>
  <p:transition spd="slow">
    <p:pu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p:spTree>
      <p:nvGrpSpPr>
        <p:cNvPr id="1" name=""/>
        <p:cNvGrpSpPr/>
        <p:nvPr/>
      </p:nvGrpSpPr>
      <p:grpSpPr>
        <a:xfrm>
          <a:off x="0" y="0"/>
          <a:ext cx="0" cy="0"/>
          <a:chOff x="0" y="0"/>
          <a:chExt cx="0" cy="0"/>
        </a:xfrm>
      </p:grpSpPr>
      <p:sp>
        <p:nvSpPr>
          <p:cNvPr id="5" name="Oval 4"/>
          <p:cNvSpPr/>
          <p:nvPr userDrawn="1"/>
        </p:nvSpPr>
        <p:spPr>
          <a:xfrm>
            <a:off x="8385175" y="5997575"/>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Rectangle 5"/>
          <p:cNvSpPr/>
          <p:nvPr userDrawn="1"/>
        </p:nvSpPr>
        <p:spPr>
          <a:xfrm>
            <a:off x="8167688" y="6249988"/>
            <a:ext cx="720725"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Rectangle 6"/>
          <p:cNvSpPr/>
          <p:nvPr userDrawn="1"/>
        </p:nvSpPr>
        <p:spPr>
          <a:xfrm>
            <a:off x="541338" y="5997575"/>
            <a:ext cx="8094662"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Oval 7"/>
          <p:cNvSpPr/>
          <p:nvPr userDrawn="1"/>
        </p:nvSpPr>
        <p:spPr>
          <a:xfrm>
            <a:off x="241300" y="6124575"/>
            <a:ext cx="504825"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Rectangle 8"/>
          <p:cNvSpPr/>
          <p:nvPr userDrawn="1"/>
        </p:nvSpPr>
        <p:spPr>
          <a:xfrm>
            <a:off x="241300" y="5997575"/>
            <a:ext cx="720725"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10" name="Oval 9"/>
          <p:cNvSpPr/>
          <p:nvPr userDrawn="1"/>
        </p:nvSpPr>
        <p:spPr>
          <a:xfrm>
            <a:off x="8383588" y="349250"/>
            <a:ext cx="503237"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1" name="Rectangle 10"/>
          <p:cNvSpPr/>
          <p:nvPr userDrawn="1"/>
        </p:nvSpPr>
        <p:spPr>
          <a:xfrm>
            <a:off x="8167688" y="601663"/>
            <a:ext cx="719137"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2" name="Rectangle 11"/>
          <p:cNvSpPr/>
          <p:nvPr userDrawn="1"/>
        </p:nvSpPr>
        <p:spPr>
          <a:xfrm>
            <a:off x="539750" y="349250"/>
            <a:ext cx="8096250"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3" name="Oval 12"/>
          <p:cNvSpPr/>
          <p:nvPr userDrawn="1"/>
        </p:nvSpPr>
        <p:spPr>
          <a:xfrm>
            <a:off x="241300" y="476250"/>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4" name="Rectangle 13"/>
          <p:cNvSpPr/>
          <p:nvPr userDrawn="1"/>
        </p:nvSpPr>
        <p:spPr>
          <a:xfrm>
            <a:off x="241300" y="349250"/>
            <a:ext cx="719138"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5" name="TextBox 14"/>
          <p:cNvSpPr txBox="1">
            <a:spLocks noChangeArrowheads="1"/>
          </p:cNvSpPr>
          <p:nvPr userDrawn="1"/>
        </p:nvSpPr>
        <p:spPr bwMode="auto">
          <a:xfrm>
            <a:off x="6227763" y="6073775"/>
            <a:ext cx="2376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AU" sz="1400" dirty="0" smtClean="0">
                <a:solidFill>
                  <a:schemeClr val="bg1"/>
                </a:solidFill>
                <a:latin typeface="Arial Black" pitchFamily="34" charset="0"/>
              </a:rPr>
              <a:t/>
            </a:r>
            <a:br>
              <a:rPr lang="en-AU" sz="1400" dirty="0" smtClean="0">
                <a:solidFill>
                  <a:schemeClr val="bg1"/>
                </a:solidFill>
                <a:latin typeface="Arial Black" pitchFamily="34" charset="0"/>
              </a:rPr>
            </a:br>
            <a:r>
              <a:rPr lang="en-AU" sz="1400" dirty="0" smtClean="0">
                <a:solidFill>
                  <a:schemeClr val="bg1"/>
                </a:solidFill>
                <a:latin typeface="Arial" charset="0"/>
              </a:rPr>
              <a:t>www.tafeqld.edu.au</a:t>
            </a:r>
          </a:p>
        </p:txBody>
      </p:sp>
      <p:sp>
        <p:nvSpPr>
          <p:cNvPr id="2" name="Title 1"/>
          <p:cNvSpPr>
            <a:spLocks noGrp="1"/>
          </p:cNvSpPr>
          <p:nvPr>
            <p:ph type="title"/>
          </p:nvPr>
        </p:nvSpPr>
        <p:spPr>
          <a:xfrm>
            <a:off x="457200" y="372745"/>
            <a:ext cx="8070850" cy="630952"/>
          </a:xfrm>
        </p:spPr>
        <p:txBody>
          <a:bodyPr/>
          <a:lstStyle>
            <a:lvl1pPr algn="l">
              <a:defRPr sz="2800" b="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sz="half" idx="1"/>
          </p:nvPr>
        </p:nvSpPr>
        <p:spPr>
          <a:xfrm>
            <a:off x="457200" y="1279301"/>
            <a:ext cx="4038600" cy="4525963"/>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279301"/>
            <a:ext cx="4038600" cy="4525963"/>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6" name="Footer Placeholder 4"/>
          <p:cNvSpPr>
            <a:spLocks noGrp="1"/>
          </p:cNvSpPr>
          <p:nvPr>
            <p:ph type="ftr" sz="quarter" idx="10"/>
          </p:nvPr>
        </p:nvSpPr>
        <p:spPr>
          <a:xfrm>
            <a:off x="3124200" y="6237288"/>
            <a:ext cx="2895600" cy="293687"/>
          </a:xfrm>
        </p:spPr>
        <p:txBody>
          <a:bodyPr/>
          <a:lstStyle>
            <a:lvl1pPr>
              <a:defRPr>
                <a:solidFill>
                  <a:schemeClr val="bg1"/>
                </a:solidFill>
              </a:defRPr>
            </a:lvl1pPr>
          </a:lstStyle>
          <a:p>
            <a:pPr>
              <a:defRPr/>
            </a:pPr>
            <a:endParaRPr lang="en-AU"/>
          </a:p>
        </p:txBody>
      </p:sp>
      <p:sp>
        <p:nvSpPr>
          <p:cNvPr id="17" name="Slide Number Placeholder 5"/>
          <p:cNvSpPr>
            <a:spLocks noGrp="1"/>
          </p:cNvSpPr>
          <p:nvPr>
            <p:ph type="sldNum" sz="quarter" idx="11"/>
          </p:nvPr>
        </p:nvSpPr>
        <p:spPr bwMode="auto">
          <a:xfrm>
            <a:off x="611188" y="61658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1" fontAlgn="base" hangingPunct="1">
              <a:spcBef>
                <a:spcPct val="0"/>
              </a:spcBef>
              <a:spcAft>
                <a:spcPct val="0"/>
              </a:spcAft>
              <a:defRPr sz="1400">
                <a:solidFill>
                  <a:schemeClr val="bg1"/>
                </a:solidFill>
                <a:latin typeface="Arial"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en-AU"/>
          </a:p>
        </p:txBody>
      </p:sp>
    </p:spTree>
    <p:extLst>
      <p:ext uri="{BB962C8B-B14F-4D97-AF65-F5344CB8AC3E}">
        <p14:creationId xmlns:p14="http://schemas.microsoft.com/office/powerpoint/2010/main" val="3700512138"/>
      </p:ext>
    </p:extLst>
  </p:cSld>
  <p:clrMapOvr>
    <a:masterClrMapping/>
  </p:clrMapOvr>
  <p:transition spd="slow">
    <p:pu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with Caption">
    <p:spTree>
      <p:nvGrpSpPr>
        <p:cNvPr id="1" name=""/>
        <p:cNvGrpSpPr/>
        <p:nvPr/>
      </p:nvGrpSpPr>
      <p:grpSpPr>
        <a:xfrm>
          <a:off x="0" y="0"/>
          <a:ext cx="0" cy="0"/>
          <a:chOff x="0" y="0"/>
          <a:chExt cx="0" cy="0"/>
        </a:xfrm>
      </p:grpSpPr>
      <p:sp>
        <p:nvSpPr>
          <p:cNvPr id="5" name="Oval 4"/>
          <p:cNvSpPr/>
          <p:nvPr userDrawn="1"/>
        </p:nvSpPr>
        <p:spPr>
          <a:xfrm>
            <a:off x="8385175" y="5997575"/>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Rectangle 5"/>
          <p:cNvSpPr/>
          <p:nvPr userDrawn="1"/>
        </p:nvSpPr>
        <p:spPr>
          <a:xfrm>
            <a:off x="8167688" y="6249988"/>
            <a:ext cx="720725"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Rectangle 6"/>
          <p:cNvSpPr/>
          <p:nvPr userDrawn="1"/>
        </p:nvSpPr>
        <p:spPr>
          <a:xfrm>
            <a:off x="541338" y="5997575"/>
            <a:ext cx="8094662"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Oval 7"/>
          <p:cNvSpPr/>
          <p:nvPr userDrawn="1"/>
        </p:nvSpPr>
        <p:spPr>
          <a:xfrm>
            <a:off x="241300" y="6124575"/>
            <a:ext cx="504825"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Rectangle 8"/>
          <p:cNvSpPr/>
          <p:nvPr userDrawn="1"/>
        </p:nvSpPr>
        <p:spPr>
          <a:xfrm>
            <a:off x="241300" y="5997575"/>
            <a:ext cx="720725"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10" name="Oval 9"/>
          <p:cNvSpPr/>
          <p:nvPr userDrawn="1"/>
        </p:nvSpPr>
        <p:spPr>
          <a:xfrm>
            <a:off x="8383588" y="349250"/>
            <a:ext cx="503237"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1" name="Rectangle 10"/>
          <p:cNvSpPr/>
          <p:nvPr userDrawn="1"/>
        </p:nvSpPr>
        <p:spPr>
          <a:xfrm>
            <a:off x="8167688" y="601663"/>
            <a:ext cx="719137" cy="379412"/>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2" name="Rectangle 11"/>
          <p:cNvSpPr/>
          <p:nvPr userDrawn="1"/>
        </p:nvSpPr>
        <p:spPr>
          <a:xfrm>
            <a:off x="539750" y="349250"/>
            <a:ext cx="8096250" cy="631825"/>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3" name="Oval 12"/>
          <p:cNvSpPr/>
          <p:nvPr userDrawn="1"/>
        </p:nvSpPr>
        <p:spPr>
          <a:xfrm>
            <a:off x="241300" y="476250"/>
            <a:ext cx="503238" cy="504825"/>
          </a:xfrm>
          <a:prstGeom prst="ellipse">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4" name="Rectangle 13"/>
          <p:cNvSpPr/>
          <p:nvPr userDrawn="1"/>
        </p:nvSpPr>
        <p:spPr>
          <a:xfrm>
            <a:off x="241300" y="349250"/>
            <a:ext cx="719138" cy="379413"/>
          </a:xfrm>
          <a:prstGeom prst="rect">
            <a:avLst/>
          </a:prstGeom>
          <a:solidFill>
            <a:srgbClr val="D032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C4262E"/>
              </a:solidFill>
            </a:endParaRPr>
          </a:p>
        </p:txBody>
      </p:sp>
      <p:sp>
        <p:nvSpPr>
          <p:cNvPr id="15" name="TextBox 14"/>
          <p:cNvSpPr txBox="1">
            <a:spLocks noChangeArrowheads="1"/>
          </p:cNvSpPr>
          <p:nvPr userDrawn="1"/>
        </p:nvSpPr>
        <p:spPr bwMode="auto">
          <a:xfrm>
            <a:off x="6227763" y="6073775"/>
            <a:ext cx="2376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AU" sz="1400" dirty="0" smtClean="0">
                <a:solidFill>
                  <a:schemeClr val="bg1"/>
                </a:solidFill>
                <a:latin typeface="Arial Black" pitchFamily="34" charset="0"/>
              </a:rPr>
              <a:t/>
            </a:r>
            <a:br>
              <a:rPr lang="en-AU" sz="1400" dirty="0" smtClean="0">
                <a:solidFill>
                  <a:schemeClr val="bg1"/>
                </a:solidFill>
                <a:latin typeface="Arial Black" pitchFamily="34" charset="0"/>
              </a:rPr>
            </a:br>
            <a:r>
              <a:rPr lang="en-AU" sz="1400" dirty="0" smtClean="0">
                <a:solidFill>
                  <a:schemeClr val="bg1"/>
                </a:solidFill>
                <a:latin typeface="Arial" charset="0"/>
              </a:rPr>
              <a:t>www.tafeqld.edu.au</a:t>
            </a:r>
          </a:p>
        </p:txBody>
      </p:sp>
      <p:sp>
        <p:nvSpPr>
          <p:cNvPr id="2" name="Title 1"/>
          <p:cNvSpPr>
            <a:spLocks noGrp="1"/>
          </p:cNvSpPr>
          <p:nvPr>
            <p:ph type="title"/>
          </p:nvPr>
        </p:nvSpPr>
        <p:spPr>
          <a:xfrm>
            <a:off x="457200" y="372745"/>
            <a:ext cx="8070850" cy="630952"/>
          </a:xfrm>
        </p:spPr>
        <p:txBody>
          <a:bodyPr/>
          <a:lstStyle>
            <a:lvl1pPr algn="l">
              <a:defRPr sz="2800" b="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sz="half" idx="1"/>
          </p:nvPr>
        </p:nvSpPr>
        <p:spPr>
          <a:xfrm>
            <a:off x="459296" y="1279301"/>
            <a:ext cx="4038600" cy="4021907"/>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6104" y="1279301"/>
            <a:ext cx="4038600" cy="4021907"/>
          </a:xfrm>
        </p:spPr>
        <p:txBody>
          <a:bodyPr/>
          <a:lstStyle>
            <a:lvl1pPr>
              <a:defRPr sz="2400" b="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6" name="Footer Placeholder 4"/>
          <p:cNvSpPr>
            <a:spLocks noGrp="1"/>
          </p:cNvSpPr>
          <p:nvPr>
            <p:ph type="ftr" sz="quarter" idx="10"/>
          </p:nvPr>
        </p:nvSpPr>
        <p:spPr>
          <a:xfrm>
            <a:off x="3124200" y="6237288"/>
            <a:ext cx="2895600" cy="293687"/>
          </a:xfrm>
        </p:spPr>
        <p:txBody>
          <a:bodyPr/>
          <a:lstStyle>
            <a:lvl1pPr>
              <a:defRPr>
                <a:solidFill>
                  <a:schemeClr val="bg1"/>
                </a:solidFill>
              </a:defRPr>
            </a:lvl1pPr>
          </a:lstStyle>
          <a:p>
            <a:pPr>
              <a:defRPr/>
            </a:pPr>
            <a:endParaRPr lang="en-AU"/>
          </a:p>
        </p:txBody>
      </p:sp>
      <p:sp>
        <p:nvSpPr>
          <p:cNvPr id="17" name="Slide Number Placeholder 5"/>
          <p:cNvSpPr>
            <a:spLocks noGrp="1"/>
          </p:cNvSpPr>
          <p:nvPr>
            <p:ph type="sldNum" sz="quarter" idx="11"/>
          </p:nvPr>
        </p:nvSpPr>
        <p:spPr bwMode="auto">
          <a:xfrm>
            <a:off x="611188" y="61658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1" fontAlgn="base" hangingPunct="1">
              <a:spcBef>
                <a:spcPct val="0"/>
              </a:spcBef>
              <a:spcAft>
                <a:spcPct val="0"/>
              </a:spcAft>
              <a:defRPr sz="1400">
                <a:solidFill>
                  <a:schemeClr val="bg1"/>
                </a:solidFill>
                <a:latin typeface="Arial"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en-AU"/>
          </a:p>
        </p:txBody>
      </p:sp>
      <p:sp>
        <p:nvSpPr>
          <p:cNvPr id="18" name="Text Placeholder 19"/>
          <p:cNvSpPr>
            <a:spLocks noGrp="1"/>
          </p:cNvSpPr>
          <p:nvPr>
            <p:ph type="body" sz="quarter" idx="13" hasCustomPrompt="1"/>
          </p:nvPr>
        </p:nvSpPr>
        <p:spPr>
          <a:xfrm>
            <a:off x="457200" y="5373216"/>
            <a:ext cx="4042792" cy="540000"/>
          </a:xfrm>
        </p:spPr>
        <p:txBody>
          <a:bodyPr anchor="ctr"/>
          <a:lstStyle>
            <a:lvl1pPr marL="0" indent="0" algn="ctr">
              <a:buNone/>
              <a:defRPr sz="1000" b="0">
                <a:solidFill>
                  <a:schemeClr val="bg2">
                    <a:lumMod val="50000"/>
                  </a:schemeClr>
                </a:solidFill>
              </a:defRPr>
            </a:lvl1pPr>
            <a:lvl5pPr marL="1828800" indent="0">
              <a:buNone/>
              <a:defRPr/>
            </a:lvl5pPr>
          </a:lstStyle>
          <a:p>
            <a:pPr lvl="0"/>
            <a:r>
              <a:rPr lang="en-AU" dirty="0" smtClean="0"/>
              <a:t>Click to add caption</a:t>
            </a:r>
            <a:endParaRPr lang="en-AU" dirty="0"/>
          </a:p>
        </p:txBody>
      </p:sp>
      <p:sp>
        <p:nvSpPr>
          <p:cNvPr id="19" name="Text Placeholder 19"/>
          <p:cNvSpPr>
            <a:spLocks noGrp="1"/>
          </p:cNvSpPr>
          <p:nvPr>
            <p:ph type="body" sz="quarter" idx="14" hasCustomPrompt="1"/>
          </p:nvPr>
        </p:nvSpPr>
        <p:spPr>
          <a:xfrm>
            <a:off x="4644008" y="5373216"/>
            <a:ext cx="4042792" cy="540000"/>
          </a:xfrm>
        </p:spPr>
        <p:txBody>
          <a:bodyPr anchor="ctr"/>
          <a:lstStyle>
            <a:lvl1pPr marL="0" indent="0" algn="ctr">
              <a:buNone/>
              <a:defRPr sz="1000" b="0">
                <a:solidFill>
                  <a:schemeClr val="bg2">
                    <a:lumMod val="50000"/>
                  </a:schemeClr>
                </a:solidFill>
              </a:defRPr>
            </a:lvl1pPr>
            <a:lvl5pPr marL="1828800" indent="0">
              <a:buNone/>
              <a:defRPr/>
            </a:lvl5pPr>
          </a:lstStyle>
          <a:p>
            <a:pPr lvl="0"/>
            <a:r>
              <a:rPr lang="en-AU" dirty="0" smtClean="0"/>
              <a:t>Click to add caption</a:t>
            </a:r>
            <a:endParaRPr lang="en-AU" dirty="0"/>
          </a:p>
        </p:txBody>
      </p:sp>
    </p:spTree>
    <p:extLst>
      <p:ext uri="{BB962C8B-B14F-4D97-AF65-F5344CB8AC3E}">
        <p14:creationId xmlns:p14="http://schemas.microsoft.com/office/powerpoint/2010/main" val="2535961593"/>
      </p:ext>
    </p:extLst>
  </p:cSld>
  <p:clrMapOvr>
    <a:masterClrMapping/>
  </p:clrMapOvr>
  <p:transition spd="slow">
    <p:pu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endParaRPr lang="en-AU" altLang="en-US" dirty="0"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AU" altLang="en-US" dirty="0" smtClean="0"/>
          </a:p>
        </p:txBody>
      </p:sp>
      <p:sp>
        <p:nvSpPr>
          <p:cNvPr id="5" name="Footer Placeholder 4"/>
          <p:cNvSpPr>
            <a:spLocks noGrp="1"/>
          </p:cNvSpPr>
          <p:nvPr>
            <p:ph type="ftr" sz="quarter" idx="3"/>
          </p:nvPr>
        </p:nvSpPr>
        <p:spPr>
          <a:xfrm>
            <a:off x="3124200" y="623728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6553200" y="623728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78E21A9-30EC-4069-8AF7-AE8E82C380F6}"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4067" r:id="rId1"/>
    <p:sldLayoutId id="2147484062" r:id="rId2"/>
    <p:sldLayoutId id="2147484072" r:id="rId3"/>
    <p:sldLayoutId id="2147484066" r:id="rId4"/>
    <p:sldLayoutId id="2147484064" r:id="rId5"/>
    <p:sldLayoutId id="2147484073" r:id="rId6"/>
  </p:sldLayoutIdLst>
  <p:transition spd="slow">
    <p:push/>
  </p:transition>
  <p:timing>
    <p:tnLst>
      <p:par>
        <p:cTn id="1" dur="indefinite" restart="never" nodeType="tmRoot"/>
      </p:par>
    </p:tnLst>
  </p:timing>
  <p:txStyles>
    <p:titleStyle>
      <a:lvl1pPr algn="l" rtl="0" eaLnBrk="0" fontAlgn="base" hangingPunct="0">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3200" b="1">
          <a:solidFill>
            <a:schemeClr val="tx1"/>
          </a:solidFill>
          <a:latin typeface="Arial" charset="0"/>
          <a:cs typeface="Arial" charset="0"/>
        </a:defRPr>
      </a:lvl2pPr>
      <a:lvl3pPr algn="l" rtl="0" eaLnBrk="0" fontAlgn="base" hangingPunct="0">
        <a:spcBef>
          <a:spcPct val="0"/>
        </a:spcBef>
        <a:spcAft>
          <a:spcPct val="0"/>
        </a:spcAft>
        <a:defRPr sz="3200" b="1">
          <a:solidFill>
            <a:schemeClr val="tx1"/>
          </a:solidFill>
          <a:latin typeface="Arial" charset="0"/>
          <a:cs typeface="Arial" charset="0"/>
        </a:defRPr>
      </a:lvl3pPr>
      <a:lvl4pPr algn="l" rtl="0" eaLnBrk="0" fontAlgn="base" hangingPunct="0">
        <a:spcBef>
          <a:spcPct val="0"/>
        </a:spcBef>
        <a:spcAft>
          <a:spcPct val="0"/>
        </a:spcAft>
        <a:defRPr sz="3200" b="1">
          <a:solidFill>
            <a:schemeClr val="tx1"/>
          </a:solidFill>
          <a:latin typeface="Arial" charset="0"/>
          <a:cs typeface="Arial" charset="0"/>
        </a:defRPr>
      </a:lvl4pPr>
      <a:lvl5pPr algn="l"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b="1"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hristina.bradley@tafe.qld.edu.a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85766" y="642392"/>
            <a:ext cx="4716000" cy="1706488"/>
          </a:xfrm>
        </p:spPr>
        <p:txBody>
          <a:bodyPr/>
          <a:lstStyle/>
          <a:p>
            <a:endParaRPr lang="en-AU" dirty="0" smtClean="0"/>
          </a:p>
          <a:p>
            <a:r>
              <a:rPr lang="en-AU" dirty="0" smtClean="0"/>
              <a:t>What TAFE Students can bring to your CLC</a:t>
            </a:r>
            <a:endParaRPr lang="en-AU" dirty="0"/>
          </a:p>
        </p:txBody>
      </p:sp>
      <p:sp>
        <p:nvSpPr>
          <p:cNvPr id="3" name="Text Placeholder 2"/>
          <p:cNvSpPr>
            <a:spLocks noGrp="1"/>
          </p:cNvSpPr>
          <p:nvPr>
            <p:ph type="body" sz="quarter" idx="11"/>
          </p:nvPr>
        </p:nvSpPr>
        <p:spPr>
          <a:xfrm>
            <a:off x="611560" y="2276872"/>
            <a:ext cx="4716000" cy="360000"/>
          </a:xfrm>
        </p:spPr>
        <p:txBody>
          <a:bodyPr/>
          <a:lstStyle/>
          <a:p>
            <a:r>
              <a:rPr lang="en-AU" dirty="0" smtClean="0"/>
              <a:t>Presented by Christina Bradley for </a:t>
            </a:r>
          </a:p>
          <a:p>
            <a:r>
              <a:rPr lang="en-AU" dirty="0" smtClean="0"/>
              <a:t>TAFE Queensland Brisbane</a:t>
            </a:r>
            <a:endParaRPr lang="en-AU" dirty="0"/>
          </a:p>
        </p:txBody>
      </p:sp>
    </p:spTree>
    <p:extLst>
      <p:ext uri="{BB962C8B-B14F-4D97-AF65-F5344CB8AC3E}">
        <p14:creationId xmlns:p14="http://schemas.microsoft.com/office/powerpoint/2010/main" val="1325808001"/>
      </p:ext>
    </p:extLst>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Student skills </a:t>
            </a:r>
            <a:endParaRPr lang="en-AU" dirty="0"/>
          </a:p>
        </p:txBody>
      </p:sp>
      <p:sp>
        <p:nvSpPr>
          <p:cNvPr id="3" name="Content Placeholder 2"/>
          <p:cNvSpPr>
            <a:spLocks noGrp="1"/>
          </p:cNvSpPr>
          <p:nvPr>
            <p:ph idx="1"/>
          </p:nvPr>
        </p:nvSpPr>
        <p:spPr/>
        <p:txBody>
          <a:bodyPr/>
          <a:lstStyle/>
          <a:p>
            <a:r>
              <a:rPr lang="en-AU" dirty="0" smtClean="0"/>
              <a:t>Students already possess a number of skills:</a:t>
            </a:r>
          </a:p>
          <a:p>
            <a:pPr lvl="1"/>
            <a:r>
              <a:rPr lang="en-AU" dirty="0" smtClean="0"/>
              <a:t>Talking to clients (customer service skills)</a:t>
            </a:r>
          </a:p>
          <a:p>
            <a:pPr lvl="1"/>
            <a:r>
              <a:rPr lang="en-AU" dirty="0" smtClean="0"/>
              <a:t>Phone skills</a:t>
            </a:r>
          </a:p>
          <a:p>
            <a:pPr lvl="1"/>
            <a:r>
              <a:rPr lang="en-AU" dirty="0" smtClean="0"/>
              <a:t>Completing various forms</a:t>
            </a:r>
          </a:p>
          <a:p>
            <a:pPr lvl="1"/>
            <a:r>
              <a:rPr lang="en-AU" dirty="0" smtClean="0"/>
              <a:t>Assisting clients with enquiries</a:t>
            </a:r>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429000"/>
            <a:ext cx="1777380" cy="2014364"/>
          </a:xfrm>
          <a:prstGeom prst="rect">
            <a:avLst/>
          </a:prstGeom>
        </p:spPr>
      </p:pic>
    </p:spTree>
    <p:extLst>
      <p:ext uri="{BB962C8B-B14F-4D97-AF65-F5344CB8AC3E}">
        <p14:creationId xmlns:p14="http://schemas.microsoft.com/office/powerpoint/2010/main" val="1545321539"/>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a:t>
            </a:r>
            <a:endParaRPr lang="en-AU" dirty="0"/>
          </a:p>
        </p:txBody>
      </p:sp>
      <p:sp>
        <p:nvSpPr>
          <p:cNvPr id="3" name="Content Placeholder 2"/>
          <p:cNvSpPr>
            <a:spLocks noGrp="1"/>
          </p:cNvSpPr>
          <p:nvPr>
            <p:ph idx="1"/>
          </p:nvPr>
        </p:nvSpPr>
        <p:spPr/>
        <p:txBody>
          <a:bodyPr/>
          <a:lstStyle/>
          <a:p>
            <a:pPr marL="0" indent="0">
              <a:buNone/>
            </a:pPr>
            <a:r>
              <a:rPr lang="en-AU" dirty="0" smtClean="0"/>
              <a:t>Contact me:</a:t>
            </a:r>
          </a:p>
          <a:p>
            <a:pPr marL="400050" lvl="1" indent="0">
              <a:buNone/>
            </a:pPr>
            <a:r>
              <a:rPr lang="en-AU" dirty="0" smtClean="0"/>
              <a:t>Christina Bradley</a:t>
            </a:r>
          </a:p>
          <a:p>
            <a:pPr marL="400050" lvl="1" indent="0">
              <a:buNone/>
            </a:pPr>
            <a:r>
              <a:rPr lang="en-AU" dirty="0" smtClean="0">
                <a:hlinkClick r:id="rId3"/>
              </a:rPr>
              <a:t>Christina.bradley@tafe.qld.edu.au</a:t>
            </a:r>
            <a:r>
              <a:rPr lang="en-AU" dirty="0" smtClean="0"/>
              <a:t> </a:t>
            </a:r>
            <a:endParaRPr lang="en-AU" dirty="0"/>
          </a:p>
        </p:txBody>
      </p:sp>
      <p:pic>
        <p:nvPicPr>
          <p:cNvPr id="5123" name="Picture 3" descr="\\staff.tafe\sbit\Data\Institute\Temporary Transfer\Christina Bradley\iStock_000016124261Sm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4101" y="2636912"/>
            <a:ext cx="3557541" cy="2962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476131"/>
      </p:ext>
    </p:extLst>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a:t>
            </a:r>
            <a:endParaRPr lang="en-AU" dirty="0"/>
          </a:p>
        </p:txBody>
      </p:sp>
      <p:sp>
        <p:nvSpPr>
          <p:cNvPr id="3" name="Content Placeholder 2"/>
          <p:cNvSpPr>
            <a:spLocks noGrp="1"/>
          </p:cNvSpPr>
          <p:nvPr>
            <p:ph idx="1"/>
          </p:nvPr>
        </p:nvSpPr>
        <p:spPr/>
        <p:txBody>
          <a:bodyPr/>
          <a:lstStyle/>
          <a:p>
            <a:endParaRPr lang="en-AU" dirty="0" smtClean="0"/>
          </a:p>
          <a:p>
            <a:pPr marL="0" indent="0">
              <a:buNone/>
            </a:pPr>
            <a:endParaRPr lang="en-AU" dirty="0" smtClean="0"/>
          </a:p>
          <a:p>
            <a:r>
              <a:rPr lang="en-AU" dirty="0" smtClean="0"/>
              <a:t>Overview of our Diploma of Legal Services</a:t>
            </a:r>
          </a:p>
          <a:p>
            <a:r>
              <a:rPr lang="en-AU" dirty="0" smtClean="0"/>
              <a:t>Skills and knowledge gained from our course</a:t>
            </a:r>
          </a:p>
          <a:p>
            <a:r>
              <a:rPr lang="en-AU" dirty="0" smtClean="0"/>
              <a:t>How can our student’s benefit your organisation</a:t>
            </a:r>
          </a:p>
          <a:p>
            <a:r>
              <a:rPr lang="en-AU" dirty="0" smtClean="0"/>
              <a:t>Location of our students</a:t>
            </a:r>
          </a:p>
          <a:p>
            <a:r>
              <a:rPr lang="en-AU" dirty="0" smtClean="0"/>
              <a:t>Student availability</a:t>
            </a:r>
            <a:endParaRPr lang="en-AU" dirty="0"/>
          </a:p>
        </p:txBody>
      </p:sp>
    </p:spTree>
    <p:extLst>
      <p:ext uri="{BB962C8B-B14F-4D97-AF65-F5344CB8AC3E}">
        <p14:creationId xmlns:p14="http://schemas.microsoft.com/office/powerpoint/2010/main" val="1741224078"/>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Diploma of Legal Services</a:t>
            </a:r>
            <a:endParaRPr lang="en-AU" dirty="0"/>
          </a:p>
        </p:txBody>
      </p:sp>
      <p:sp>
        <p:nvSpPr>
          <p:cNvPr id="3" name="Content Placeholder 2"/>
          <p:cNvSpPr>
            <a:spLocks noGrp="1"/>
          </p:cNvSpPr>
          <p:nvPr>
            <p:ph idx="1"/>
          </p:nvPr>
        </p:nvSpPr>
        <p:spPr/>
        <p:txBody>
          <a:bodyPr/>
          <a:lstStyle/>
          <a:p>
            <a:pPr marL="0" indent="0">
              <a:buNone/>
            </a:pPr>
            <a:r>
              <a:rPr lang="en-AU" sz="1800" dirty="0" smtClean="0"/>
              <a:t>Soft skill units:</a:t>
            </a:r>
          </a:p>
          <a:p>
            <a:r>
              <a:rPr lang="en-AU" sz="1800" dirty="0" smtClean="0"/>
              <a:t>BSBCMM501 – Develop and nurture relationships</a:t>
            </a:r>
          </a:p>
          <a:p>
            <a:r>
              <a:rPr lang="en-AU" sz="1800" dirty="0" smtClean="0"/>
              <a:t>BSBLED503 – Maintain and enhance professional practice</a:t>
            </a:r>
          </a:p>
          <a:p>
            <a:pPr marL="0" indent="0">
              <a:buNone/>
            </a:pPr>
            <a:endParaRPr lang="en-AU" sz="1800" dirty="0"/>
          </a:p>
          <a:p>
            <a:pPr marL="0" indent="0">
              <a:buNone/>
            </a:pPr>
            <a:r>
              <a:rPr lang="en-AU" sz="1800" dirty="0" smtClean="0"/>
              <a:t>Law specific units:</a:t>
            </a:r>
          </a:p>
          <a:p>
            <a:r>
              <a:rPr lang="en-AU" sz="1800" dirty="0" smtClean="0"/>
              <a:t>BSBLEG510 – Apply legal principles in family law matters</a:t>
            </a:r>
          </a:p>
          <a:p>
            <a:r>
              <a:rPr lang="en-AU" sz="1800" dirty="0" smtClean="0"/>
              <a:t>BSBLEG511 – Apply legal principles in criminal law matters</a:t>
            </a:r>
          </a:p>
          <a:p>
            <a:r>
              <a:rPr lang="en-AU" sz="1800" dirty="0" smtClean="0"/>
              <a:t>BSBLEG512 – Apply legal principles in property law matters</a:t>
            </a:r>
          </a:p>
          <a:p>
            <a:r>
              <a:rPr lang="en-AU" sz="1800" dirty="0" smtClean="0"/>
              <a:t>BSBLEG514 – Assist with civil law procedures</a:t>
            </a:r>
          </a:p>
          <a:p>
            <a:r>
              <a:rPr lang="en-AU" sz="1800" dirty="0" smtClean="0"/>
              <a:t>BSBLEG515 – Apply legal principles in wills and probate matters</a:t>
            </a:r>
          </a:p>
          <a:p>
            <a:r>
              <a:rPr lang="en-AU" sz="1800" dirty="0" smtClean="0"/>
              <a:t>BSBCOM501 – Identify and interpret compliance requirements</a:t>
            </a:r>
          </a:p>
          <a:p>
            <a:r>
              <a:rPr lang="en-AU" sz="1800" dirty="0" smtClean="0"/>
              <a:t>BSBLEG413 – Identify and apply the legal framework</a:t>
            </a:r>
          </a:p>
          <a:p>
            <a:r>
              <a:rPr lang="en-AU" sz="1800" dirty="0" smtClean="0"/>
              <a:t>BSBRES502 – Research legal information using secondary sources </a:t>
            </a:r>
          </a:p>
        </p:txBody>
      </p:sp>
    </p:spTree>
    <p:extLst>
      <p:ext uri="{BB962C8B-B14F-4D97-AF65-F5344CB8AC3E}">
        <p14:creationId xmlns:p14="http://schemas.microsoft.com/office/powerpoint/2010/main" val="3281199614"/>
      </p:ext>
    </p:extLst>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Industry involvement in our program</a:t>
            </a:r>
            <a:endParaRPr lang="en-AU" dirty="0"/>
          </a:p>
        </p:txBody>
      </p:sp>
      <p:sp>
        <p:nvSpPr>
          <p:cNvPr id="3" name="Content Placeholder 2"/>
          <p:cNvSpPr>
            <a:spLocks noGrp="1"/>
          </p:cNvSpPr>
          <p:nvPr>
            <p:ph idx="1"/>
          </p:nvPr>
        </p:nvSpPr>
        <p:spPr/>
        <p:txBody>
          <a:bodyPr/>
          <a:lstStyle/>
          <a:p>
            <a:pPr marL="0" indent="0" algn="ctr">
              <a:buNone/>
            </a:pPr>
            <a:r>
              <a:rPr lang="en-AU" dirty="0" smtClean="0"/>
              <a:t>Our assessments have been validated by industry. Through our Professional Learning Committee (PLC) we have strong partnerships with industry representatives that review our assessments to ensure they are reflective of current industry practices. </a:t>
            </a:r>
            <a:endParaRPr lang="en-AU" dirty="0"/>
          </a:p>
        </p:txBody>
      </p:sp>
      <p:pic>
        <p:nvPicPr>
          <p:cNvPr id="1026" name="Picture 2" descr="\\staff.tafe\sbit\Data\Institute\Temporary Transfer\Christina Bradley\iStock_000064100411_M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284984"/>
            <a:ext cx="36576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257686"/>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Skills gained:</a:t>
            </a:r>
            <a:endParaRPr lang="en-AU" dirty="0"/>
          </a:p>
        </p:txBody>
      </p:sp>
      <p:sp>
        <p:nvSpPr>
          <p:cNvPr id="3" name="Content Placeholder 2"/>
          <p:cNvSpPr>
            <a:spLocks noGrp="1"/>
          </p:cNvSpPr>
          <p:nvPr>
            <p:ph idx="1"/>
          </p:nvPr>
        </p:nvSpPr>
        <p:spPr/>
        <p:txBody>
          <a:bodyPr/>
          <a:lstStyle/>
          <a:p>
            <a:r>
              <a:rPr lang="en-AU" dirty="0" smtClean="0"/>
              <a:t>Drafting legal documents, such as:</a:t>
            </a:r>
          </a:p>
          <a:p>
            <a:pPr lvl="1"/>
            <a:r>
              <a:rPr lang="en-AU" dirty="0" smtClean="0"/>
              <a:t>Wills and probate documents</a:t>
            </a:r>
          </a:p>
          <a:p>
            <a:pPr lvl="1"/>
            <a:r>
              <a:rPr lang="en-AU" dirty="0" smtClean="0"/>
              <a:t>Family law forms, such as applications for consent, divorce applications</a:t>
            </a:r>
          </a:p>
          <a:p>
            <a:pPr lvl="1"/>
            <a:r>
              <a:rPr lang="en-AU" dirty="0" smtClean="0"/>
              <a:t>Preparing court documentation</a:t>
            </a:r>
          </a:p>
          <a:p>
            <a:pPr lvl="1"/>
            <a:r>
              <a:rPr lang="en-AU" dirty="0" smtClean="0"/>
              <a:t>Report writing skills</a:t>
            </a:r>
          </a:p>
          <a:p>
            <a:pPr lvl="1"/>
            <a:r>
              <a:rPr lang="en-AU" dirty="0" smtClean="0"/>
              <a:t>Written and verbal communication skills</a:t>
            </a:r>
          </a:p>
          <a:p>
            <a:pPr lvl="1"/>
            <a:r>
              <a:rPr lang="en-AU" dirty="0" smtClean="0"/>
              <a:t>MS Office and computer skills</a:t>
            </a:r>
          </a:p>
          <a:p>
            <a:pPr lvl="1"/>
            <a:r>
              <a:rPr lang="en-AU" dirty="0" smtClean="0"/>
              <a:t>Client interaction</a:t>
            </a:r>
          </a:p>
          <a:p>
            <a:pPr lvl="1"/>
            <a:r>
              <a:rPr lang="en-AU" dirty="0" smtClean="0"/>
              <a:t>Support Agency referrals</a:t>
            </a:r>
          </a:p>
          <a:p>
            <a:pPr marL="457200" lvl="1" indent="0">
              <a:buNone/>
            </a:pPr>
            <a:endParaRPr lang="en-AU" dirty="0" smtClean="0"/>
          </a:p>
        </p:txBody>
      </p:sp>
      <p:pic>
        <p:nvPicPr>
          <p:cNvPr id="2050" name="Picture 2" descr="\\staff.tafe\sbit\Data\Institute\Temporary Transfer\Christina Bradley\iStock-48238795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3212976"/>
            <a:ext cx="2525047" cy="2216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592808"/>
      </p:ext>
    </p:extLst>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taff.tafe\sbit\Data\Institute\Temporary Transfer\Christina Bradley\iStock-4905751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5976" y="4581128"/>
            <a:ext cx="4570278" cy="209051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AU" dirty="0" smtClean="0"/>
              <a:t>Knowledge gained:</a:t>
            </a:r>
            <a:endParaRPr lang="en-AU" dirty="0"/>
          </a:p>
        </p:txBody>
      </p:sp>
      <p:sp>
        <p:nvSpPr>
          <p:cNvPr id="3" name="Content Placeholder 2"/>
          <p:cNvSpPr>
            <a:spLocks noGrp="1"/>
          </p:cNvSpPr>
          <p:nvPr>
            <p:ph idx="1"/>
          </p:nvPr>
        </p:nvSpPr>
        <p:spPr/>
        <p:txBody>
          <a:bodyPr/>
          <a:lstStyle/>
          <a:p>
            <a:r>
              <a:rPr lang="en-AU" dirty="0" smtClean="0"/>
              <a:t>Privacy and confidentiality requirements</a:t>
            </a:r>
          </a:p>
          <a:p>
            <a:r>
              <a:rPr lang="en-AU" dirty="0" smtClean="0"/>
              <a:t>Locating and accessing legislation </a:t>
            </a:r>
          </a:p>
          <a:p>
            <a:r>
              <a:rPr lang="en-AU" dirty="0" smtClean="0"/>
              <a:t>Locating and accessing court databases to download forms</a:t>
            </a:r>
          </a:p>
          <a:p>
            <a:r>
              <a:rPr lang="en-AU" dirty="0" smtClean="0"/>
              <a:t>A very good understanding of legislation. They access over 29 pieces of legislation in order to be found competent in our Diploma.</a:t>
            </a:r>
          </a:p>
          <a:p>
            <a:r>
              <a:rPr lang="en-AU" dirty="0" smtClean="0"/>
              <a:t>Identifying client needs and how to address those needs</a:t>
            </a:r>
          </a:p>
          <a:p>
            <a:r>
              <a:rPr lang="en-AU" dirty="0" smtClean="0"/>
              <a:t>How to network with others</a:t>
            </a:r>
            <a:endParaRPr lang="en-AU" dirty="0"/>
          </a:p>
        </p:txBody>
      </p:sp>
    </p:spTree>
    <p:extLst>
      <p:ext uri="{BB962C8B-B14F-4D97-AF65-F5344CB8AC3E}">
        <p14:creationId xmlns:p14="http://schemas.microsoft.com/office/powerpoint/2010/main" val="764142846"/>
      </p:ext>
    </p:extLst>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can our students benefit your organisation</a:t>
            </a:r>
            <a:endParaRPr lang="en-AU" dirty="0"/>
          </a:p>
        </p:txBody>
      </p:sp>
      <p:sp>
        <p:nvSpPr>
          <p:cNvPr id="3" name="Content Placeholder 2"/>
          <p:cNvSpPr>
            <a:spLocks noGrp="1"/>
          </p:cNvSpPr>
          <p:nvPr>
            <p:ph idx="1"/>
          </p:nvPr>
        </p:nvSpPr>
        <p:spPr/>
        <p:txBody>
          <a:bodyPr/>
          <a:lstStyle/>
          <a:p>
            <a:pPr marL="0" indent="0">
              <a:buNone/>
            </a:pPr>
            <a:r>
              <a:rPr lang="en-AU" dirty="0" smtClean="0"/>
              <a:t>Our students are:</a:t>
            </a:r>
          </a:p>
          <a:p>
            <a:pPr lvl="1">
              <a:buFont typeface="Arial" panose="020B0604020202020204" pitchFamily="34" charset="0"/>
              <a:buChar char="•"/>
            </a:pPr>
            <a:r>
              <a:rPr lang="en-AU" dirty="0" smtClean="0"/>
              <a:t>Looking for administrative roles in the legal field</a:t>
            </a:r>
          </a:p>
          <a:p>
            <a:pPr lvl="1">
              <a:buFont typeface="Arial" panose="020B0604020202020204" pitchFamily="34" charset="0"/>
              <a:buChar char="•"/>
            </a:pPr>
            <a:r>
              <a:rPr lang="en-AU" dirty="0" smtClean="0"/>
              <a:t>They are keen to do administrative work for CLCs or legal firms and have the skills and knowledge to be able to assist your staff with general office duties</a:t>
            </a:r>
          </a:p>
          <a:p>
            <a:pPr lvl="1">
              <a:buFont typeface="Arial" panose="020B0604020202020204" pitchFamily="34" charset="0"/>
              <a:buChar char="•"/>
            </a:pPr>
            <a:r>
              <a:rPr lang="en-AU" dirty="0" smtClean="0"/>
              <a:t>A partnership between both TAFE and CLCs will help both mutually assist each other with their objectives</a:t>
            </a:r>
          </a:p>
          <a:p>
            <a:pPr lvl="1">
              <a:buFont typeface="Arial" panose="020B0604020202020204" pitchFamily="34" charset="0"/>
              <a:buChar char="•"/>
            </a:pPr>
            <a:r>
              <a:rPr lang="en-AU" dirty="0" smtClean="0"/>
              <a:t>They will have first pick of graduating students when looking for an employee</a:t>
            </a:r>
            <a:endParaRPr lang="en-AU" dirty="0"/>
          </a:p>
        </p:txBody>
      </p:sp>
      <p:pic>
        <p:nvPicPr>
          <p:cNvPr id="4098" name="Picture 2" descr="\\staff.tafe\sbit\Data\Institute\Temporary Transfer\Christina Bradley\iStock_83748143_MEDI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4365104"/>
            <a:ext cx="3342122" cy="2228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241846"/>
      </p:ext>
    </p:extLst>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Location of our students. </a:t>
            </a:r>
            <a:endParaRPr lang="en-AU" dirty="0"/>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8788" y="1476660"/>
            <a:ext cx="4038600" cy="3626868"/>
          </a:xfrm>
        </p:spPr>
      </p:pic>
      <p:sp>
        <p:nvSpPr>
          <p:cNvPr id="5" name="Content Placeholder 4"/>
          <p:cNvSpPr>
            <a:spLocks noGrp="1"/>
          </p:cNvSpPr>
          <p:nvPr>
            <p:ph sz="half" idx="2"/>
          </p:nvPr>
        </p:nvSpPr>
        <p:spPr/>
        <p:txBody>
          <a:bodyPr/>
          <a:lstStyle/>
          <a:p>
            <a:r>
              <a:rPr lang="en-AU" dirty="0" smtClean="0"/>
              <a:t>Students participate in:</a:t>
            </a:r>
          </a:p>
          <a:p>
            <a:pPr lvl="1"/>
            <a:r>
              <a:rPr lang="en-AU" dirty="0" smtClean="0"/>
              <a:t>Face to face learning at our various campuses:</a:t>
            </a:r>
          </a:p>
          <a:p>
            <a:pPr lvl="2"/>
            <a:r>
              <a:rPr lang="en-AU" dirty="0" smtClean="0"/>
              <a:t>Caboolture</a:t>
            </a:r>
          </a:p>
          <a:p>
            <a:pPr lvl="2"/>
            <a:r>
              <a:rPr lang="en-AU" dirty="0" smtClean="0"/>
              <a:t>Gold Coast</a:t>
            </a:r>
          </a:p>
          <a:p>
            <a:pPr lvl="2"/>
            <a:r>
              <a:rPr lang="en-AU" dirty="0" smtClean="0"/>
              <a:t>Loganlea</a:t>
            </a:r>
          </a:p>
          <a:p>
            <a:pPr lvl="2"/>
            <a:r>
              <a:rPr lang="en-AU" dirty="0" smtClean="0"/>
              <a:t>Mount Gravatt</a:t>
            </a:r>
          </a:p>
          <a:p>
            <a:pPr lvl="2"/>
            <a:r>
              <a:rPr lang="en-AU" dirty="0" smtClean="0"/>
              <a:t>Southbank</a:t>
            </a:r>
          </a:p>
          <a:p>
            <a:pPr lvl="1"/>
            <a:r>
              <a:rPr lang="en-AU" dirty="0" smtClean="0"/>
              <a:t>Online </a:t>
            </a:r>
          </a:p>
          <a:p>
            <a:pPr lvl="2"/>
            <a:r>
              <a:rPr lang="en-AU" dirty="0" smtClean="0"/>
              <a:t>Can be based throughout Queensland and nationally </a:t>
            </a:r>
            <a:endParaRPr lang="en-AU" dirty="0"/>
          </a:p>
        </p:txBody>
      </p:sp>
    </p:spTree>
    <p:extLst>
      <p:ext uri="{BB962C8B-B14F-4D97-AF65-F5344CB8AC3E}">
        <p14:creationId xmlns:p14="http://schemas.microsoft.com/office/powerpoint/2010/main" val="2374830559"/>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Student availability </a:t>
            </a:r>
            <a:endParaRPr lang="en-AU" dirty="0"/>
          </a:p>
        </p:txBody>
      </p:sp>
      <p:sp>
        <p:nvSpPr>
          <p:cNvPr id="7" name="Content Placeholder 6"/>
          <p:cNvSpPr>
            <a:spLocks noGrp="1"/>
          </p:cNvSpPr>
          <p:nvPr>
            <p:ph idx="1"/>
          </p:nvPr>
        </p:nvSpPr>
        <p:spPr/>
        <p:txBody>
          <a:bodyPr/>
          <a:lstStyle/>
          <a:p>
            <a:r>
              <a:rPr lang="en-AU" dirty="0" smtClean="0"/>
              <a:t>Students, generally, commit to a full time study load. This involves students attending classes for 2 – 3 days per week over a 12 month period. </a:t>
            </a:r>
          </a:p>
          <a:p>
            <a:endParaRPr lang="en-AU" dirty="0"/>
          </a:p>
          <a:p>
            <a:r>
              <a:rPr lang="en-AU" dirty="0" smtClean="0"/>
              <a:t>Ideally students would be looking for a day a week over a short period of time. This can be negotiated between you and the student. </a:t>
            </a:r>
            <a:endParaRPr lang="en-AU" dirty="0"/>
          </a:p>
        </p:txBody>
      </p:sp>
    </p:spTree>
    <p:extLst>
      <p:ext uri="{BB962C8B-B14F-4D97-AF65-F5344CB8AC3E}">
        <p14:creationId xmlns:p14="http://schemas.microsoft.com/office/powerpoint/2010/main" val="535938056"/>
      </p:ext>
    </p:extLst>
  </p:cSld>
  <p:clrMapOvr>
    <a:masterClrMapping/>
  </p:clrMapOvr>
  <p:transition spd="slow">
    <p:push/>
  </p:transition>
</p:sld>
</file>

<file path=ppt/theme/theme1.xml><?xml version="1.0" encoding="utf-8"?>
<a:theme xmlns:a="http://schemas.openxmlformats.org/drawingml/2006/main" name="Office Theme">
  <a:themeElements>
    <a:clrScheme name="Higher Education">
      <a:dk1>
        <a:srgbClr val="000000"/>
      </a:dk1>
      <a:lt1>
        <a:srgbClr val="FFFFFF"/>
      </a:lt1>
      <a:dk2>
        <a:srgbClr val="C4262E"/>
      </a:dk2>
      <a:lt2>
        <a:srgbClr val="FFFFFF"/>
      </a:lt2>
      <a:accent1>
        <a:srgbClr val="7A7A7A"/>
      </a:accent1>
      <a:accent2>
        <a:srgbClr val="7F7F7F"/>
      </a:accent2>
      <a:accent3>
        <a:srgbClr val="526DB0"/>
      </a:accent3>
      <a:accent4>
        <a:srgbClr val="989AAC"/>
      </a:accent4>
      <a:accent5>
        <a:srgbClr val="DC5924"/>
      </a:accent5>
      <a:accent6>
        <a:srgbClr val="B4B392"/>
      </a:accent6>
      <a:hlink>
        <a:srgbClr val="0070C0"/>
      </a:hlink>
      <a:folHlink>
        <a:srgbClr val="0070C0"/>
      </a:folHlink>
    </a:clrScheme>
    <a:fontScheme name="Higher Educ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3410A7931EB043B78FA84BB1B15DF0" ma:contentTypeVersion="1" ma:contentTypeDescription="Create a new document." ma:contentTypeScope="" ma:versionID="9d3bd5a1d8587180b7a480ad3ac09a7c">
  <xsd:schema xmlns:xsd="http://www.w3.org/2001/XMLSchema" xmlns:xs="http://www.w3.org/2001/XMLSchema" xmlns:p="http://schemas.microsoft.com/office/2006/metadata/properties" xmlns:ns1="http://schemas.microsoft.com/sharepoint/v3" targetNamespace="http://schemas.microsoft.com/office/2006/metadata/properties" ma:root="true" ma:fieldsID="4dcce58c87e9fcebab8021569449a8d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D79D2C-32BA-4C49-8157-36AA97C7AB09}">
  <ds:schemaRefs>
    <ds:schemaRef ds:uri="http://schemas.microsoft.com/sharepoint/v3/contenttype/forms"/>
  </ds:schemaRefs>
</ds:datastoreItem>
</file>

<file path=customXml/itemProps2.xml><?xml version="1.0" encoding="utf-8"?>
<ds:datastoreItem xmlns:ds="http://schemas.openxmlformats.org/officeDocument/2006/customXml" ds:itemID="{33A3A6F5-F048-4E53-A20F-850571FFB4F5}">
  <ds:schemaRef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C3DA11-2D6E-4D1C-93D3-3A7974F60C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1200</TotalTime>
  <Words>683</Words>
  <Application>Microsoft Office PowerPoint</Application>
  <PresentationFormat>On-screen Show (4:3)</PresentationFormat>
  <Paragraphs>105</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Calibri</vt:lpstr>
      <vt:lpstr>Office Theme</vt:lpstr>
      <vt:lpstr>PowerPoint Presentation</vt:lpstr>
      <vt:lpstr>Overview</vt:lpstr>
      <vt:lpstr>Diploma of Legal Services</vt:lpstr>
      <vt:lpstr>Industry involvement in our program</vt:lpstr>
      <vt:lpstr>Skills gained:</vt:lpstr>
      <vt:lpstr>Knowledge gained:</vt:lpstr>
      <vt:lpstr>How can our students benefit your organisation</vt:lpstr>
      <vt:lpstr>Location of our students. </vt:lpstr>
      <vt:lpstr>Student availability </vt:lpstr>
      <vt:lpstr>Student skills </vt:lpstr>
      <vt:lpstr>Questions</vt:lpstr>
    </vt:vector>
  </TitlesOfParts>
  <Company>TAFE Queensland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Toni-Maree Savage</dc:creator>
  <cp:lastModifiedBy>Carly Hanson</cp:lastModifiedBy>
  <cp:revision>164</cp:revision>
  <cp:lastPrinted>2014-09-10T00:08:46Z</cp:lastPrinted>
  <dcterms:created xsi:type="dcterms:W3CDTF">2014-05-08T05:39:35Z</dcterms:created>
  <dcterms:modified xsi:type="dcterms:W3CDTF">2018-10-08T02:59:48Z</dcterms:modified>
</cp:coreProperties>
</file>