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79" r:id="rId3"/>
    <p:sldId id="271" r:id="rId4"/>
    <p:sldId id="272" r:id="rId5"/>
    <p:sldId id="282" r:id="rId6"/>
    <p:sldId id="281" r:id="rId7"/>
    <p:sldId id="283"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psvr.iuih.lan\data\Policy%20and%20Strategy\CTG%20Refresh\IUIH%20Working%20Papers\CTG%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cat>
            <c:strRef>
              <c:f>ABS!$X$358:$X$364</c:f>
              <c:strCache>
                <c:ptCount val="7"/>
                <c:pt idx="0">
                  <c:v>Gap due to other factors</c:v>
                </c:pt>
                <c:pt idx="1">
                  <c:v>Equalised  Household Income</c:v>
                </c:pt>
                <c:pt idx="2">
                  <c:v>Employment Status</c:v>
                </c:pt>
                <c:pt idx="3">
                  <c:v>Highest level school completed</c:v>
                </c:pt>
                <c:pt idx="4">
                  <c:v>smoking status</c:v>
                </c:pt>
                <c:pt idx="5">
                  <c:v>BMI</c:v>
                </c:pt>
                <c:pt idx="6">
                  <c:v>Other </c:v>
                </c:pt>
              </c:strCache>
            </c:strRef>
          </c:cat>
          <c:val>
            <c:numRef>
              <c:f>ABS!$Y$358:$Y$364</c:f>
              <c:numCache>
                <c:formatCode>0.0%</c:formatCode>
                <c:ptCount val="7"/>
                <c:pt idx="0">
                  <c:v>0.46799999999999997</c:v>
                </c:pt>
                <c:pt idx="1">
                  <c:v>0.13699999999999998</c:v>
                </c:pt>
                <c:pt idx="2">
                  <c:v>0.12300000000000001</c:v>
                </c:pt>
                <c:pt idx="3">
                  <c:v>8.6999999999999994E-2</c:v>
                </c:pt>
                <c:pt idx="4">
                  <c:v>0.1</c:v>
                </c:pt>
                <c:pt idx="5">
                  <c:v>7.2000000000000008E-2</c:v>
                </c:pt>
                <c:pt idx="6">
                  <c:v>1.3000000000000001E-2</c:v>
                </c:pt>
              </c:numCache>
            </c:numRef>
          </c:val>
          <c:extLst>
            <c:ext xmlns:c16="http://schemas.microsoft.com/office/drawing/2014/chart" uri="{C3380CC4-5D6E-409C-BE32-E72D297353CC}">
              <c16:uniqueId val="{00000000-59F8-480A-9EDD-605FB670155B}"/>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9F1A2-971D-434F-A03E-EAE1E3A3F371}" type="datetimeFigureOut">
              <a:rPr lang="en-AU" smtClean="0"/>
              <a:t>25/10/2018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B7F2A-B4B7-4296-B5DB-E313E0694178}" type="slidenum">
              <a:rPr lang="en-AU" smtClean="0"/>
              <a:t>‹#›</a:t>
            </a:fld>
            <a:endParaRPr lang="en-AU"/>
          </a:p>
        </p:txBody>
      </p:sp>
    </p:spTree>
    <p:extLst>
      <p:ext uri="{BB962C8B-B14F-4D97-AF65-F5344CB8AC3E}">
        <p14:creationId xmlns:p14="http://schemas.microsoft.com/office/powerpoint/2010/main" val="106615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latin typeface="Arial" pitchFamily="34" charset="0"/>
                <a:ea typeface="ＭＳ Ｐゴシック" pitchFamily="34" charset="-128"/>
              </a:rPr>
              <a:t>This slide indicates the locations in which IUIH and it’s 4 member services have health services. To give you some context of the rapid growth of these services, in 2009, there were only 5 primary health care locations and now there are 19, with a 20</a:t>
            </a:r>
            <a:r>
              <a:rPr lang="en-US" altLang="en-US" baseline="30000" dirty="0" smtClean="0">
                <a:latin typeface="Arial" pitchFamily="34" charset="0"/>
                <a:ea typeface="ＭＳ Ｐゴシック" pitchFamily="34" charset="-128"/>
              </a:rPr>
              <a:t>th</a:t>
            </a:r>
            <a:r>
              <a:rPr lang="en-US" altLang="en-US" dirty="0" smtClean="0">
                <a:latin typeface="Arial" pitchFamily="34" charset="0"/>
                <a:ea typeface="ＭＳ Ｐゴシック" pitchFamily="34" charset="-128"/>
              </a:rPr>
              <a:t> on the way. This growth has been critical given the large population and it’s continual rapid growth. In fact by 2031, when government have proposed we have closed the gap, SEQ will have doubled in size to 131 000 and will be the largest region of Aboriginal and Torres Strait Islander people in Australia (CAEPR paper, ANU)</a:t>
            </a:r>
          </a:p>
        </p:txBody>
      </p:sp>
      <p:sp>
        <p:nvSpPr>
          <p:cNvPr id="4" name="Slide Number Placeholder 3"/>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4538"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6175"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4963"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6375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2095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815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3535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9255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F60DF84-64D3-447E-9461-C15B9B60F059}" type="slidenum">
              <a:rPr lang="en-AU" altLang="en-US" smtClean="0"/>
              <a:pPr>
                <a:spcBef>
                  <a:spcPct val="0"/>
                </a:spcBef>
                <a:defRPr/>
              </a:pPr>
              <a:t>3</a:t>
            </a:fld>
            <a:endParaRPr lang="en-AU" altLang="en-US" smtClean="0"/>
          </a:p>
        </p:txBody>
      </p:sp>
    </p:spTree>
    <p:extLst>
      <p:ext uri="{BB962C8B-B14F-4D97-AF65-F5344CB8AC3E}">
        <p14:creationId xmlns:p14="http://schemas.microsoft.com/office/powerpoint/2010/main" val="149345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IUIH was established to INTEGRATE planning, develop and delivery of comprehensive primary health care services to Indigenous populations of SEQ.  This vision represented a fundamental shift from ‘community control within the four walls of our clinics’ to community control leadership and support for whole-of-system response… </a:t>
            </a:r>
          </a:p>
          <a:p>
            <a:pPr>
              <a:defRPr/>
            </a:pPr>
            <a:endParaRPr lang="en-AU" dirty="0"/>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AFAB5F3D-8DD1-4BD9-A3FD-9EA9951FBB8F}" type="slidenum">
              <a:rPr lang="en-AU" altLang="en-US" smtClean="0"/>
              <a:pPr>
                <a:defRPr/>
              </a:pPr>
              <a:t>5</a:t>
            </a:fld>
            <a:endParaRPr lang="en-AU" altLang="en-US" smtClean="0"/>
          </a:p>
        </p:txBody>
      </p:sp>
    </p:spTree>
    <p:extLst>
      <p:ext uri="{BB962C8B-B14F-4D97-AF65-F5344CB8AC3E}">
        <p14:creationId xmlns:p14="http://schemas.microsoft.com/office/powerpoint/2010/main" val="365251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smtClean="0"/>
          </a:p>
        </p:txBody>
      </p:sp>
      <p:sp>
        <p:nvSpPr>
          <p:cNvPr id="4" name="Slide Number Placeholder 3"/>
          <p:cNvSpPr>
            <a:spLocks noGrp="1"/>
          </p:cNvSpPr>
          <p:nvPr>
            <p:ph type="sldNum" sz="quarter" idx="5"/>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8F3217-2E63-4EAD-B43D-13D6281BC90A}"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8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A4849FC-3DA3-4FB5-AF20-691EC9796975}" type="datetimeFigureOut">
              <a:rPr lang="en-AU" smtClean="0"/>
              <a:t>25/10/2018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289600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A4849FC-3DA3-4FB5-AF20-691EC9796975}" type="datetimeFigureOut">
              <a:rPr lang="en-AU" smtClean="0"/>
              <a:t>25/10/2018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364496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A4849FC-3DA3-4FB5-AF20-691EC9796975}" type="datetimeFigureOut">
              <a:rPr lang="en-AU" smtClean="0"/>
              <a:t>25/10/2018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196509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A4849FC-3DA3-4FB5-AF20-691EC9796975}" type="datetimeFigureOut">
              <a:rPr lang="en-AU" smtClean="0"/>
              <a:t>25/10/2018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371532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4849FC-3DA3-4FB5-AF20-691EC9796975}" type="datetimeFigureOut">
              <a:rPr lang="en-AU" smtClean="0"/>
              <a:t>25/10/2018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218238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A4849FC-3DA3-4FB5-AF20-691EC9796975}" type="datetimeFigureOut">
              <a:rPr lang="en-AU" smtClean="0"/>
              <a:t>25/10/2018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240262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A4849FC-3DA3-4FB5-AF20-691EC9796975}" type="datetimeFigureOut">
              <a:rPr lang="en-AU" smtClean="0"/>
              <a:t>25/10/2018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294706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A4849FC-3DA3-4FB5-AF20-691EC9796975}" type="datetimeFigureOut">
              <a:rPr lang="en-AU" smtClean="0"/>
              <a:t>25/10/2018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62676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849FC-3DA3-4FB5-AF20-691EC9796975}" type="datetimeFigureOut">
              <a:rPr lang="en-AU" smtClean="0"/>
              <a:t>25/10/2018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53083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849FC-3DA3-4FB5-AF20-691EC9796975}" type="datetimeFigureOut">
              <a:rPr lang="en-AU" smtClean="0"/>
              <a:t>25/10/2018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348647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849FC-3DA3-4FB5-AF20-691EC9796975}" type="datetimeFigureOut">
              <a:rPr lang="en-AU" smtClean="0"/>
              <a:t>25/10/2018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6DDD30-499F-44AF-9A66-979F1EF99526}" type="slidenum">
              <a:rPr lang="en-AU" smtClean="0"/>
              <a:t>‹#›</a:t>
            </a:fld>
            <a:endParaRPr lang="en-AU"/>
          </a:p>
        </p:txBody>
      </p:sp>
    </p:spTree>
    <p:extLst>
      <p:ext uri="{BB962C8B-B14F-4D97-AF65-F5344CB8AC3E}">
        <p14:creationId xmlns:p14="http://schemas.microsoft.com/office/powerpoint/2010/main" val="45608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849FC-3DA3-4FB5-AF20-691EC9796975}" type="datetimeFigureOut">
              <a:rPr lang="en-AU" smtClean="0"/>
              <a:t>25/10/2018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DDD30-499F-44AF-9A66-979F1EF99526}" type="slidenum">
              <a:rPr lang="en-AU" smtClean="0"/>
              <a:t>‹#›</a:t>
            </a:fld>
            <a:endParaRPr lang="en-AU"/>
          </a:p>
        </p:txBody>
      </p:sp>
    </p:spTree>
    <p:extLst>
      <p:ext uri="{BB962C8B-B14F-4D97-AF65-F5344CB8AC3E}">
        <p14:creationId xmlns:p14="http://schemas.microsoft.com/office/powerpoint/2010/main" val="1920364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55623" y="274884"/>
            <a:ext cx="10818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ts val="600"/>
              </a:spcBef>
              <a:buNone/>
            </a:pPr>
            <a:r>
              <a:rPr lang="en-AU" altLang="en-US" sz="2400" dirty="0">
                <a:cs typeface="Calibri" panose="020F0502020204030204" pitchFamily="34" charset="0"/>
              </a:rPr>
              <a:t>Rapid growth of Aboriginal and Torres Strait Islander populations in urban areas </a:t>
            </a:r>
            <a:r>
              <a:rPr lang="en-US" altLang="en-US" sz="2400" dirty="0">
                <a:cs typeface="Calibri" panose="020F0502020204030204" pitchFamily="34" charset="0"/>
              </a:rPr>
              <a:t>across </a:t>
            </a:r>
            <a:r>
              <a:rPr lang="en-US" altLang="en-US" sz="2400" dirty="0" smtClean="0">
                <a:cs typeface="Calibri" panose="020F0502020204030204" pitchFamily="34" charset="0"/>
              </a:rPr>
              <a:t>Australia, with the fastest growth occurring in the SEQ region</a:t>
            </a:r>
            <a:endParaRPr lang="en-US" altLang="en-US" sz="2400" dirty="0">
              <a:cs typeface="Calibri" panose="020F0502020204030204" pitchFamily="34" charset="0"/>
            </a:endParaRPr>
          </a:p>
        </p:txBody>
      </p:sp>
      <p:pic>
        <p:nvPicPr>
          <p:cNvPr id="11267"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016" y="1665818"/>
            <a:ext cx="5327649" cy="40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150492092"/>
              </p:ext>
            </p:extLst>
          </p:nvPr>
        </p:nvGraphicFramePr>
        <p:xfrm>
          <a:off x="5964765" y="2275924"/>
          <a:ext cx="5672177" cy="1041522"/>
        </p:xfrm>
        <a:graphic>
          <a:graphicData uri="http://schemas.openxmlformats.org/drawingml/2006/table">
            <a:tbl>
              <a:tblPr firstRow="1" bandRow="1">
                <a:tableStyleId>{9D7B26C5-4107-4FEC-AEDC-1716B250A1EF}</a:tableStyleId>
              </a:tblPr>
              <a:tblGrid>
                <a:gridCol w="1855818">
                  <a:extLst>
                    <a:ext uri="{9D8B030D-6E8A-4147-A177-3AD203B41FA5}">
                      <a16:colId xmlns:a16="http://schemas.microsoft.com/office/drawing/2014/main" val="2409086575"/>
                    </a:ext>
                  </a:extLst>
                </a:gridCol>
                <a:gridCol w="1223097">
                  <a:extLst>
                    <a:ext uri="{9D8B030D-6E8A-4147-A177-3AD203B41FA5}">
                      <a16:colId xmlns:a16="http://schemas.microsoft.com/office/drawing/2014/main" val="1241424182"/>
                    </a:ext>
                  </a:extLst>
                </a:gridCol>
                <a:gridCol w="1437818">
                  <a:extLst>
                    <a:ext uri="{9D8B030D-6E8A-4147-A177-3AD203B41FA5}">
                      <a16:colId xmlns:a16="http://schemas.microsoft.com/office/drawing/2014/main" val="4190534372"/>
                    </a:ext>
                  </a:extLst>
                </a:gridCol>
                <a:gridCol w="1155444">
                  <a:extLst>
                    <a:ext uri="{9D8B030D-6E8A-4147-A177-3AD203B41FA5}">
                      <a16:colId xmlns:a16="http://schemas.microsoft.com/office/drawing/2014/main" val="4136988284"/>
                    </a:ext>
                  </a:extLst>
                </a:gridCol>
              </a:tblGrid>
              <a:tr h="5250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AU" sz="1900" dirty="0" smtClean="0">
                          <a:solidFill>
                            <a:schemeClr val="tx1"/>
                          </a:solidFill>
                        </a:rPr>
                        <a:t>Region</a:t>
                      </a:r>
                      <a:endParaRPr lang="en-AU" sz="1900"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AU" sz="1600" dirty="0" smtClean="0">
                          <a:solidFill>
                            <a:schemeClr val="tx1"/>
                          </a:solidFill>
                        </a:rPr>
                        <a:t>ABS</a:t>
                      </a:r>
                    </a:p>
                    <a:p>
                      <a:pPr algn="ctr"/>
                      <a:r>
                        <a:rPr lang="en-AU" sz="1600" dirty="0" smtClean="0">
                          <a:solidFill>
                            <a:schemeClr val="tx1"/>
                          </a:solidFill>
                        </a:rPr>
                        <a:t>2016</a:t>
                      </a:r>
                      <a:endParaRPr lang="en-AU" sz="1600"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AU" sz="1600" dirty="0" smtClean="0">
                          <a:solidFill>
                            <a:schemeClr val="tx1"/>
                          </a:solidFill>
                        </a:rPr>
                        <a:t>2011- 16</a:t>
                      </a:r>
                    </a:p>
                    <a:p>
                      <a:pPr algn="ctr"/>
                      <a:r>
                        <a:rPr lang="en-AU" sz="1600" dirty="0" smtClean="0">
                          <a:solidFill>
                            <a:schemeClr val="tx1"/>
                          </a:solidFill>
                        </a:rPr>
                        <a:t>Growth</a:t>
                      </a:r>
                      <a:endParaRPr lang="en-AU" sz="1600"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AU" sz="1600" dirty="0" smtClean="0">
                          <a:solidFill>
                            <a:schemeClr val="tx1"/>
                          </a:solidFill>
                        </a:rPr>
                        <a:t>% Growth</a:t>
                      </a:r>
                      <a:endParaRPr lang="en-AU" sz="1600"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5556543"/>
                  </a:ext>
                </a:extLst>
              </a:tr>
              <a:tr h="4624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AU" sz="1900" b="1" dirty="0" smtClean="0">
                          <a:solidFill>
                            <a:schemeClr val="tx1"/>
                          </a:solidFill>
                        </a:rPr>
                        <a:t>South</a:t>
                      </a:r>
                      <a:r>
                        <a:rPr lang="en-AU" sz="1900" b="1" baseline="0" dirty="0" smtClean="0">
                          <a:solidFill>
                            <a:schemeClr val="tx1"/>
                          </a:solidFill>
                        </a:rPr>
                        <a:t> East Qld</a:t>
                      </a:r>
                      <a:endParaRPr lang="en-AU" sz="1900" b="1"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AU" sz="2100" b="1" dirty="0" smtClean="0">
                          <a:solidFill>
                            <a:schemeClr val="tx1"/>
                          </a:solidFill>
                        </a:rPr>
                        <a:t>70,735</a:t>
                      </a:r>
                      <a:endParaRPr lang="en-AU" sz="2100" b="1"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AU" sz="2100" b="1" dirty="0" smtClean="0">
                          <a:solidFill>
                            <a:schemeClr val="tx1"/>
                          </a:solidFill>
                        </a:rPr>
                        <a:t>17,467</a:t>
                      </a:r>
                      <a:endParaRPr lang="en-AU" sz="2100" b="1"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AU" sz="2100" b="1" dirty="0" smtClean="0">
                          <a:solidFill>
                            <a:schemeClr val="tx1"/>
                          </a:solidFill>
                        </a:rPr>
                        <a:t>33%</a:t>
                      </a:r>
                      <a:endParaRPr lang="en-AU" sz="2100" b="1" dirty="0">
                        <a:solidFill>
                          <a:schemeClr val="tx1"/>
                        </a:solidFill>
                      </a:endParaRPr>
                    </a:p>
                  </a:txBody>
                  <a:tcPr marL="91448" marR="91448"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6937305"/>
                  </a:ext>
                </a:extLst>
              </a:tr>
            </a:tbl>
          </a:graphicData>
        </a:graphic>
      </p:graphicFrame>
      <p:sp>
        <p:nvSpPr>
          <p:cNvPr id="3" name="Oval 2"/>
          <p:cNvSpPr/>
          <p:nvPr/>
        </p:nvSpPr>
        <p:spPr>
          <a:xfrm>
            <a:off x="4989763" y="3484302"/>
            <a:ext cx="541867" cy="10287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400"/>
          </a:p>
        </p:txBody>
      </p:sp>
      <p:sp>
        <p:nvSpPr>
          <p:cNvPr id="10" name="Rectangle 1"/>
          <p:cNvSpPr>
            <a:spLocks noChangeArrowheads="1"/>
          </p:cNvSpPr>
          <p:nvPr/>
        </p:nvSpPr>
        <p:spPr bwMode="auto">
          <a:xfrm>
            <a:off x="5964765" y="4257040"/>
            <a:ext cx="59224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ts val="600"/>
              </a:spcBef>
              <a:buNone/>
            </a:pPr>
            <a:r>
              <a:rPr lang="en-US" altLang="en-US" sz="2000" dirty="0" smtClean="0">
                <a:cs typeface="Calibri" panose="020F0502020204030204" pitchFamily="34" charset="0"/>
              </a:rPr>
              <a:t>IUIH Footprint in SEQ = 10% of total Aboriginal and Torres Strait Islander population nationally </a:t>
            </a:r>
            <a:endParaRPr lang="en-US" altLang="en-US" sz="2000" dirty="0">
              <a:cs typeface="Calibri" panose="020F0502020204030204" pitchFamily="34" charset="0"/>
            </a:endParaRPr>
          </a:p>
        </p:txBody>
      </p:sp>
    </p:spTree>
    <p:extLst>
      <p:ext uri="{BB962C8B-B14F-4D97-AF65-F5344CB8AC3E}">
        <p14:creationId xmlns:p14="http://schemas.microsoft.com/office/powerpoint/2010/main" val="334776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25">
                                          <p:stCondLst>
                                            <p:cond delay="0"/>
                                          </p:stCondLst>
                                        </p:cTn>
                                        <p:tgtEl>
                                          <p:spTgt spid="3"/>
                                        </p:tgtEl>
                                      </p:cBhvr>
                                    </p:animEffect>
                                    <p:anim calcmode="lin" valueType="num">
                                      <p:cBhvr>
                                        <p:cTn id="8" dur="227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3"/>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3"/>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3"/>
                                        </p:tgtEl>
                                        <p:attrNameLst>
                                          <p:attrName>ppt_y</p:attrName>
                                        </p:attrNameLst>
                                      </p:cBhvr>
                                      <p:tavLst>
                                        <p:tav tm="0" fmla="#ppt_y-sin(pi*$)/81">
                                          <p:val>
                                            <p:fltVal val="0"/>
                                          </p:val>
                                        </p:tav>
                                        <p:tav tm="100000">
                                          <p:val>
                                            <p:fltVal val="1"/>
                                          </p:val>
                                        </p:tav>
                                      </p:tavLst>
                                    </p:anim>
                                    <p:animScale>
                                      <p:cBhvr>
                                        <p:cTn id="13" dur="33">
                                          <p:stCondLst>
                                            <p:cond delay="812"/>
                                          </p:stCondLst>
                                        </p:cTn>
                                        <p:tgtEl>
                                          <p:spTgt spid="3"/>
                                        </p:tgtEl>
                                      </p:cBhvr>
                                      <p:to x="100000" y="60000"/>
                                    </p:animScale>
                                    <p:animScale>
                                      <p:cBhvr>
                                        <p:cTn id="14" dur="207" decel="50000">
                                          <p:stCondLst>
                                            <p:cond delay="845"/>
                                          </p:stCondLst>
                                        </p:cTn>
                                        <p:tgtEl>
                                          <p:spTgt spid="3"/>
                                        </p:tgtEl>
                                      </p:cBhvr>
                                      <p:to x="100000" y="100000"/>
                                    </p:animScale>
                                    <p:animScale>
                                      <p:cBhvr>
                                        <p:cTn id="15" dur="33">
                                          <p:stCondLst>
                                            <p:cond delay="1640"/>
                                          </p:stCondLst>
                                        </p:cTn>
                                        <p:tgtEl>
                                          <p:spTgt spid="3"/>
                                        </p:tgtEl>
                                      </p:cBhvr>
                                      <p:to x="100000" y="80000"/>
                                    </p:animScale>
                                    <p:animScale>
                                      <p:cBhvr>
                                        <p:cTn id="16" dur="207" decel="50000">
                                          <p:stCondLst>
                                            <p:cond delay="1673"/>
                                          </p:stCondLst>
                                        </p:cTn>
                                        <p:tgtEl>
                                          <p:spTgt spid="3"/>
                                        </p:tgtEl>
                                      </p:cBhvr>
                                      <p:to x="100000" y="100000"/>
                                    </p:animScale>
                                    <p:animScale>
                                      <p:cBhvr>
                                        <p:cTn id="17" dur="33">
                                          <p:stCondLst>
                                            <p:cond delay="2052"/>
                                          </p:stCondLst>
                                        </p:cTn>
                                        <p:tgtEl>
                                          <p:spTgt spid="3"/>
                                        </p:tgtEl>
                                      </p:cBhvr>
                                      <p:to x="100000" y="90000"/>
                                    </p:animScale>
                                    <p:animScale>
                                      <p:cBhvr>
                                        <p:cTn id="18" dur="207" decel="50000">
                                          <p:stCondLst>
                                            <p:cond delay="2085"/>
                                          </p:stCondLst>
                                        </p:cTn>
                                        <p:tgtEl>
                                          <p:spTgt spid="3"/>
                                        </p:tgtEl>
                                      </p:cBhvr>
                                      <p:to x="100000" y="100000"/>
                                    </p:animScale>
                                    <p:animScale>
                                      <p:cBhvr>
                                        <p:cTn id="19" dur="33">
                                          <p:stCondLst>
                                            <p:cond delay="2260"/>
                                          </p:stCondLst>
                                        </p:cTn>
                                        <p:tgtEl>
                                          <p:spTgt spid="3"/>
                                        </p:tgtEl>
                                      </p:cBhvr>
                                      <p:to x="100000" y="95000"/>
                                    </p:animScale>
                                    <p:animScale>
                                      <p:cBhvr>
                                        <p:cTn id="20" dur="207" decel="50000">
                                          <p:stCondLst>
                                            <p:cond delay="2293"/>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art.Kelly\Documents\IUIH 2015 Template.jpg"/>
          <p:cNvPicPr/>
          <p:nvPr/>
        </p:nvPicPr>
        <p:blipFill rotWithShape="1">
          <a:blip r:embed="rId2" cstate="print">
            <a:extLst>
              <a:ext uri="{28A0092B-C50C-407E-A947-70E740481C1C}">
                <a14:useLocalDpi xmlns:a14="http://schemas.microsoft.com/office/drawing/2010/main" val="0"/>
              </a:ext>
            </a:extLst>
          </a:blip>
          <a:srcRect t="78594"/>
          <a:stretch/>
        </p:blipFill>
        <p:spPr bwMode="auto">
          <a:xfrm>
            <a:off x="0" y="5233850"/>
            <a:ext cx="12192000" cy="1624150"/>
          </a:xfrm>
          <a:prstGeom prst="rect">
            <a:avLst/>
          </a:prstGeom>
          <a:noFill/>
          <a:ln>
            <a:noFill/>
          </a:ln>
        </p:spPr>
      </p:pic>
      <p:sp>
        <p:nvSpPr>
          <p:cNvPr id="3" name="TextBox 2"/>
          <p:cNvSpPr txBox="1"/>
          <p:nvPr/>
        </p:nvSpPr>
        <p:spPr>
          <a:xfrm>
            <a:off x="6914148" y="1665171"/>
            <a:ext cx="4588042" cy="2985433"/>
          </a:xfrm>
          <a:prstGeom prst="rect">
            <a:avLst/>
          </a:prstGeom>
          <a:noFill/>
        </p:spPr>
        <p:txBody>
          <a:bodyPr wrap="square" rtlCol="0">
            <a:spAutoFit/>
          </a:bodyPr>
          <a:lstStyle/>
          <a:p>
            <a:pPr algn="ctr"/>
            <a:endParaRPr lang="en-US" sz="2400" dirty="0"/>
          </a:p>
          <a:p>
            <a:pPr algn="ctr"/>
            <a:r>
              <a:rPr lang="en-US" sz="3200" b="1" dirty="0" smtClean="0"/>
              <a:t>IUIH VISION: </a:t>
            </a:r>
          </a:p>
          <a:p>
            <a:pPr algn="ctr"/>
            <a:r>
              <a:rPr lang="en-AU" sz="2800" i="1" dirty="0" smtClean="0"/>
              <a:t>Healthy, strong and vibrant Aboriginal and Torres Strait Islander children, families and communities</a:t>
            </a:r>
            <a:endParaRPr lang="en-US" sz="3600" i="1" dirty="0" smtClean="0"/>
          </a:p>
          <a:p>
            <a:endParaRPr lang="en-AU" sz="2000" dirty="0"/>
          </a:p>
        </p:txBody>
      </p:sp>
      <p:sp>
        <p:nvSpPr>
          <p:cNvPr id="10" name="Rectangle 9"/>
          <p:cNvSpPr/>
          <p:nvPr/>
        </p:nvSpPr>
        <p:spPr>
          <a:xfrm>
            <a:off x="709060" y="304883"/>
            <a:ext cx="10170695" cy="461665"/>
          </a:xfrm>
          <a:prstGeom prst="rect">
            <a:avLst/>
          </a:prstGeom>
        </p:spPr>
        <p:txBody>
          <a:bodyPr wrap="square">
            <a:spAutoFit/>
          </a:bodyPr>
          <a:lstStyle/>
          <a:p>
            <a:pPr algn="ctr"/>
            <a:r>
              <a:rPr lang="en-US" sz="2400" b="1" dirty="0"/>
              <a:t>The Institute for Urban Indigenous Health (IUIH) – a regional health ecosystem</a:t>
            </a:r>
          </a:p>
        </p:txBody>
      </p:sp>
      <p:pic>
        <p:nvPicPr>
          <p:cNvPr id="11" name="Picture 10"/>
          <p:cNvPicPr>
            <a:picLocks noChangeAspect="1"/>
          </p:cNvPicPr>
          <p:nvPr/>
        </p:nvPicPr>
        <p:blipFill rotWithShape="1">
          <a:blip r:embed="rId3"/>
          <a:srcRect b="25325"/>
          <a:stretch/>
        </p:blipFill>
        <p:spPr>
          <a:xfrm>
            <a:off x="800073" y="1349794"/>
            <a:ext cx="5859968" cy="3482240"/>
          </a:xfrm>
          <a:prstGeom prst="rect">
            <a:avLst/>
          </a:prstGeom>
        </p:spPr>
      </p:pic>
    </p:spTree>
    <p:extLst>
      <p:ext uri="{BB962C8B-B14F-4D97-AF65-F5344CB8AC3E}">
        <p14:creationId xmlns:p14="http://schemas.microsoft.com/office/powerpoint/2010/main" val="167932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526" y="0"/>
            <a:ext cx="6593416" cy="637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Callout 1"/>
          <p:cNvSpPr/>
          <p:nvPr/>
        </p:nvSpPr>
        <p:spPr>
          <a:xfrm>
            <a:off x="8576734" y="764117"/>
            <a:ext cx="2688167" cy="2184400"/>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867" b="1" dirty="0"/>
              <a:t>5</a:t>
            </a:r>
            <a:r>
              <a:rPr lang="en-US" sz="3200" b="1" dirty="0"/>
              <a:t> </a:t>
            </a:r>
          </a:p>
          <a:p>
            <a:pPr algn="ctr">
              <a:defRPr/>
            </a:pPr>
            <a:r>
              <a:rPr lang="en-US" sz="3200" b="1" dirty="0"/>
              <a:t>clinics in 2008</a:t>
            </a:r>
            <a:endParaRPr lang="en-AU" sz="3200" b="1" dirty="0"/>
          </a:p>
        </p:txBody>
      </p:sp>
      <p:sp>
        <p:nvSpPr>
          <p:cNvPr id="6" name="Down Arrow Callout 5"/>
          <p:cNvSpPr/>
          <p:nvPr/>
        </p:nvSpPr>
        <p:spPr>
          <a:xfrm>
            <a:off x="8576734" y="3161453"/>
            <a:ext cx="2688167" cy="1921933"/>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20 </a:t>
            </a:r>
          </a:p>
          <a:p>
            <a:pPr algn="ctr">
              <a:defRPr/>
            </a:pPr>
            <a:r>
              <a:rPr lang="en-US" sz="3200" b="1" dirty="0"/>
              <a:t>clinics in 2018</a:t>
            </a:r>
            <a:endParaRPr lang="en-AU" sz="3200" b="1" dirty="0"/>
          </a:p>
        </p:txBody>
      </p:sp>
    </p:spTree>
    <p:extLst>
      <p:ext uri="{BB962C8B-B14F-4D97-AF65-F5344CB8AC3E}">
        <p14:creationId xmlns:p14="http://schemas.microsoft.com/office/powerpoint/2010/main" val="2219947758"/>
      </p:ext>
    </p:extLst>
  </p:cSld>
  <p:clrMapOvr>
    <a:masterClrMapping/>
  </p:clrMapOvr>
  <p:transition spd="slow" advTm="3122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224367" y="59267"/>
            <a:ext cx="5689600" cy="3213100"/>
          </a:xfrm>
          <a:prstGeom prst="rect">
            <a:avLst/>
          </a:prstGeom>
          <a:noFill/>
          <a:ln>
            <a:solidFill>
              <a:schemeClr val="tx1">
                <a:lumMod val="75000"/>
                <a:lumOff val="25000"/>
              </a:schemeClr>
            </a:solidFill>
          </a:ln>
        </p:spPr>
      </p:pic>
      <p:pic>
        <p:nvPicPr>
          <p:cNvPr id="6" name="Picture 5"/>
          <p:cNvPicPr/>
          <p:nvPr/>
        </p:nvPicPr>
        <p:blipFill>
          <a:blip r:embed="rId3"/>
          <a:srcRect/>
          <a:stretch>
            <a:fillRect/>
          </a:stretch>
        </p:blipFill>
        <p:spPr bwMode="auto">
          <a:xfrm>
            <a:off x="6236659" y="2810354"/>
            <a:ext cx="5651500" cy="3429000"/>
          </a:xfrm>
          <a:prstGeom prst="rect">
            <a:avLst/>
          </a:prstGeom>
          <a:noFill/>
          <a:ln>
            <a:solidFill>
              <a:schemeClr val="tx1">
                <a:lumMod val="65000"/>
                <a:lumOff val="35000"/>
              </a:schemeClr>
            </a:solidFill>
          </a:ln>
        </p:spPr>
      </p:pic>
      <p:sp>
        <p:nvSpPr>
          <p:cNvPr id="7" name="Left Arrow Callout 6"/>
          <p:cNvSpPr/>
          <p:nvPr/>
        </p:nvSpPr>
        <p:spPr>
          <a:xfrm>
            <a:off x="6094330" y="59267"/>
            <a:ext cx="4415367" cy="2520949"/>
          </a:xfrm>
          <a:prstGeom prst="leftArrowCallout">
            <a:avLst>
              <a:gd name="adj1" fmla="val 16135"/>
              <a:gd name="adj2" fmla="val 18121"/>
              <a:gd name="adj3" fmla="val 21566"/>
              <a:gd name="adj4" fmla="val 71623"/>
            </a:avLst>
          </a:prstGeom>
          <a:solidFill>
            <a:schemeClr val="accent2"/>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800" b="1" dirty="0">
                <a:solidFill>
                  <a:schemeClr val="bg1"/>
                </a:solidFill>
              </a:rPr>
              <a:t>2011</a:t>
            </a:r>
            <a:endParaRPr lang="en-US" sz="1600" dirty="0">
              <a:solidFill>
                <a:schemeClr val="bg1"/>
              </a:solidFill>
            </a:endParaRPr>
          </a:p>
          <a:p>
            <a:pPr algn="ctr">
              <a:defRPr/>
            </a:pPr>
            <a:r>
              <a:rPr lang="en-US" sz="2400" dirty="0">
                <a:solidFill>
                  <a:schemeClr val="bg1"/>
                </a:solidFill>
              </a:rPr>
              <a:t>Just under</a:t>
            </a:r>
            <a:r>
              <a:rPr lang="en-US" sz="4267" dirty="0">
                <a:solidFill>
                  <a:schemeClr val="bg1"/>
                </a:solidFill>
              </a:rPr>
              <a:t> </a:t>
            </a:r>
          </a:p>
          <a:p>
            <a:pPr algn="ctr">
              <a:defRPr/>
            </a:pPr>
            <a:r>
              <a:rPr lang="en-US" sz="3200" b="1" dirty="0">
                <a:solidFill>
                  <a:schemeClr val="bg1"/>
                </a:solidFill>
              </a:rPr>
              <a:t>8000</a:t>
            </a:r>
            <a:r>
              <a:rPr lang="en-US" sz="3200" dirty="0">
                <a:solidFill>
                  <a:schemeClr val="bg1"/>
                </a:solidFill>
              </a:rPr>
              <a:t> </a:t>
            </a:r>
            <a:r>
              <a:rPr lang="en-US" sz="2400" dirty="0">
                <a:solidFill>
                  <a:schemeClr val="bg1"/>
                </a:solidFill>
              </a:rPr>
              <a:t>regular Aboriginal and Torres Strait </a:t>
            </a:r>
            <a:r>
              <a:rPr lang="en-US" sz="2400" dirty="0"/>
              <a:t>Islander clients</a:t>
            </a:r>
            <a:endParaRPr lang="en-AU" sz="2400" dirty="0"/>
          </a:p>
        </p:txBody>
      </p:sp>
      <p:sp>
        <p:nvSpPr>
          <p:cNvPr id="8" name="Right Arrow Callout 7"/>
          <p:cNvSpPr/>
          <p:nvPr/>
        </p:nvSpPr>
        <p:spPr>
          <a:xfrm>
            <a:off x="2055127" y="3486485"/>
            <a:ext cx="3945467" cy="2628900"/>
          </a:xfrm>
          <a:prstGeom prst="rightArrowCallout">
            <a:avLst>
              <a:gd name="adj1" fmla="val 10404"/>
              <a:gd name="adj2" fmla="val 13323"/>
              <a:gd name="adj3" fmla="val 25000"/>
              <a:gd name="adj4" fmla="val 64977"/>
            </a:avLst>
          </a:prstGeom>
          <a:solidFill>
            <a:schemeClr val="accent2"/>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667" b="1" dirty="0">
                <a:solidFill>
                  <a:schemeClr val="bg1"/>
                </a:solidFill>
              </a:rPr>
              <a:t>2018</a:t>
            </a:r>
            <a:endParaRPr lang="en-US" sz="1400" dirty="0">
              <a:solidFill>
                <a:schemeClr val="bg1"/>
              </a:solidFill>
            </a:endParaRPr>
          </a:p>
          <a:p>
            <a:pPr algn="ctr">
              <a:defRPr/>
            </a:pPr>
            <a:r>
              <a:rPr lang="en-US" sz="3733" b="1" dirty="0">
                <a:solidFill>
                  <a:schemeClr val="bg1"/>
                </a:solidFill>
              </a:rPr>
              <a:t>35,000</a:t>
            </a:r>
            <a:r>
              <a:rPr lang="en-US" sz="4800" dirty="0">
                <a:solidFill>
                  <a:schemeClr val="bg1"/>
                </a:solidFill>
              </a:rPr>
              <a:t> </a:t>
            </a:r>
            <a:r>
              <a:rPr lang="en-US" sz="2400" dirty="0"/>
              <a:t>Aboriginal and Torres Strait Islander clients</a:t>
            </a:r>
            <a:endParaRPr lang="en-AU" sz="2400" dirty="0"/>
          </a:p>
        </p:txBody>
      </p:sp>
    </p:spTree>
    <p:extLst>
      <p:ext uri="{BB962C8B-B14F-4D97-AF65-F5344CB8AC3E}">
        <p14:creationId xmlns:p14="http://schemas.microsoft.com/office/powerpoint/2010/main" val="351790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3287" y="5799854"/>
            <a:ext cx="4461831" cy="430887"/>
          </a:xfrm>
          <a:prstGeom prst="rect">
            <a:avLst/>
          </a:prstGeom>
        </p:spPr>
        <p:txBody>
          <a:bodyPr wrap="square">
            <a:spAutoFit/>
          </a:bodyPr>
          <a:lstStyle/>
          <a:p>
            <a:r>
              <a:rPr lang="en-AU" sz="1100" dirty="0"/>
              <a:t>Australian Institute of Health and Welfare 2014d, </a:t>
            </a:r>
            <a:r>
              <a:rPr lang="en-AU" sz="1100" dirty="0" smtClean="0"/>
              <a:t>Australia’s health </a:t>
            </a:r>
            <a:r>
              <a:rPr lang="en-AU" sz="1100" dirty="0"/>
              <a:t>2014. Australia’s health series no. 14., Cat. </a:t>
            </a:r>
            <a:r>
              <a:rPr lang="en-AU" sz="1100" dirty="0" smtClean="0"/>
              <a:t>no. AUS </a:t>
            </a:r>
            <a:r>
              <a:rPr lang="en-AU" sz="1100" dirty="0"/>
              <a:t>178, </a:t>
            </a:r>
            <a:r>
              <a:rPr lang="en-AU" sz="1100" dirty="0" err="1"/>
              <a:t>AIHW:Canberra</a:t>
            </a:r>
            <a:r>
              <a:rPr lang="en-AU" sz="1100" dirty="0"/>
              <a:t>.</a:t>
            </a:r>
          </a:p>
        </p:txBody>
      </p:sp>
      <p:sp>
        <p:nvSpPr>
          <p:cNvPr id="8" name="Rounded Rectangle 7"/>
          <p:cNvSpPr/>
          <p:nvPr/>
        </p:nvSpPr>
        <p:spPr>
          <a:xfrm>
            <a:off x="286436" y="110167"/>
            <a:ext cx="4472850" cy="54619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t>Contribution to the Health Gap</a:t>
            </a:r>
            <a:endParaRPr lang="en-AU" sz="2400" b="1" dirty="0"/>
          </a:p>
        </p:txBody>
      </p:sp>
      <p:grpSp>
        <p:nvGrpSpPr>
          <p:cNvPr id="14" name="Group 13"/>
          <p:cNvGrpSpPr/>
          <p:nvPr/>
        </p:nvGrpSpPr>
        <p:grpSpPr>
          <a:xfrm>
            <a:off x="165250" y="882351"/>
            <a:ext cx="5960127" cy="4708530"/>
            <a:chOff x="6431566" y="1239022"/>
            <a:chExt cx="6348391" cy="4835849"/>
          </a:xfrm>
        </p:grpSpPr>
        <p:sp>
          <p:nvSpPr>
            <p:cNvPr id="15" name="TextBox 14"/>
            <p:cNvSpPr txBox="1"/>
            <p:nvPr/>
          </p:nvSpPr>
          <p:spPr>
            <a:xfrm>
              <a:off x="8132838" y="5411063"/>
              <a:ext cx="2675717" cy="663808"/>
            </a:xfrm>
            <a:prstGeom prst="rect">
              <a:avLst/>
            </a:prstGeom>
            <a:noFill/>
          </p:spPr>
          <p:txBody>
            <a:bodyPr wrap="square" rtlCol="0">
              <a:spAutoFit/>
            </a:bodyPr>
            <a:lstStyle/>
            <a:p>
              <a:pPr algn="ctr"/>
              <a:r>
                <a:rPr lang="en-AU" dirty="0" smtClean="0"/>
                <a:t>Equalised Household Income</a:t>
              </a:r>
              <a:endParaRPr lang="en-AU" dirty="0"/>
            </a:p>
          </p:txBody>
        </p:sp>
        <p:sp>
          <p:nvSpPr>
            <p:cNvPr id="16" name="TextBox 15"/>
            <p:cNvSpPr txBox="1"/>
            <p:nvPr/>
          </p:nvSpPr>
          <p:spPr>
            <a:xfrm>
              <a:off x="6752058" y="4394535"/>
              <a:ext cx="1942020" cy="646331"/>
            </a:xfrm>
            <a:prstGeom prst="rect">
              <a:avLst/>
            </a:prstGeom>
            <a:noFill/>
          </p:spPr>
          <p:txBody>
            <a:bodyPr wrap="square" rtlCol="0">
              <a:spAutoFit/>
            </a:bodyPr>
            <a:lstStyle/>
            <a:p>
              <a:pPr algn="ctr"/>
              <a:r>
                <a:rPr lang="en-AU" dirty="0" smtClean="0"/>
                <a:t>Employment Status</a:t>
              </a:r>
              <a:endParaRPr lang="en-AU" dirty="0"/>
            </a:p>
          </p:txBody>
        </p:sp>
        <p:grpSp>
          <p:nvGrpSpPr>
            <p:cNvPr id="17" name="Group 16"/>
            <p:cNvGrpSpPr/>
            <p:nvPr/>
          </p:nvGrpSpPr>
          <p:grpSpPr>
            <a:xfrm>
              <a:off x="7369757" y="1754583"/>
              <a:ext cx="5410200" cy="3837565"/>
              <a:chOff x="7369757" y="1754583"/>
              <a:chExt cx="5410200" cy="3837565"/>
            </a:xfrm>
          </p:grpSpPr>
          <p:graphicFrame>
            <p:nvGraphicFramePr>
              <p:cNvPr id="21" name="Chart 20"/>
              <p:cNvGraphicFramePr>
                <a:graphicFrameLocks/>
              </p:cNvGraphicFramePr>
              <p:nvPr>
                <p:extLst/>
              </p:nvPr>
            </p:nvGraphicFramePr>
            <p:xfrm>
              <a:off x="7369757" y="1754583"/>
              <a:ext cx="5410200" cy="383756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0108435" y="2456964"/>
                <a:ext cx="1475299" cy="1323439"/>
              </a:xfrm>
              <a:prstGeom prst="rect">
                <a:avLst/>
              </a:prstGeom>
              <a:noFill/>
            </p:spPr>
            <p:txBody>
              <a:bodyPr wrap="square" rtlCol="0">
                <a:spAutoFit/>
              </a:bodyPr>
              <a:lstStyle/>
              <a:p>
                <a:pPr algn="ctr"/>
                <a:r>
                  <a:rPr lang="en-AU" sz="2000" dirty="0" smtClean="0">
                    <a:solidFill>
                      <a:schemeClr val="bg1"/>
                    </a:solidFill>
                  </a:rPr>
                  <a:t>Gap due to other unknown factors</a:t>
                </a:r>
                <a:endParaRPr lang="en-AU" sz="2000" dirty="0">
                  <a:solidFill>
                    <a:schemeClr val="bg1"/>
                  </a:solidFill>
                </a:endParaRPr>
              </a:p>
            </p:txBody>
          </p:sp>
          <p:sp>
            <p:nvSpPr>
              <p:cNvPr id="23" name="TextBox 22"/>
              <p:cNvSpPr txBox="1"/>
              <p:nvPr/>
            </p:nvSpPr>
            <p:spPr>
              <a:xfrm>
                <a:off x="10413894" y="3920922"/>
                <a:ext cx="1077640" cy="400110"/>
              </a:xfrm>
              <a:prstGeom prst="rect">
                <a:avLst/>
              </a:prstGeom>
              <a:noFill/>
            </p:spPr>
            <p:txBody>
              <a:bodyPr wrap="square" rtlCol="0">
                <a:spAutoFit/>
              </a:bodyPr>
              <a:lstStyle/>
              <a:p>
                <a:r>
                  <a:rPr lang="en-AU" sz="2000" dirty="0" smtClean="0">
                    <a:solidFill>
                      <a:schemeClr val="bg1"/>
                    </a:solidFill>
                  </a:rPr>
                  <a:t>38.8%</a:t>
                </a:r>
                <a:endParaRPr lang="en-AU" sz="2000" dirty="0">
                  <a:solidFill>
                    <a:schemeClr val="bg1"/>
                  </a:solidFill>
                </a:endParaRPr>
              </a:p>
            </p:txBody>
          </p:sp>
          <p:sp>
            <p:nvSpPr>
              <p:cNvPr id="24" name="TextBox 23"/>
              <p:cNvSpPr txBox="1"/>
              <p:nvPr/>
            </p:nvSpPr>
            <p:spPr>
              <a:xfrm>
                <a:off x="9311777" y="4691619"/>
                <a:ext cx="1077640" cy="410929"/>
              </a:xfrm>
              <a:prstGeom prst="rect">
                <a:avLst/>
              </a:prstGeom>
              <a:noFill/>
            </p:spPr>
            <p:txBody>
              <a:bodyPr wrap="square" rtlCol="0">
                <a:spAutoFit/>
              </a:bodyPr>
              <a:lstStyle/>
              <a:p>
                <a:r>
                  <a:rPr lang="en-AU" sz="2000" dirty="0" smtClean="0">
                    <a:solidFill>
                      <a:schemeClr val="bg1"/>
                    </a:solidFill>
                  </a:rPr>
                  <a:t>13.7%</a:t>
                </a:r>
                <a:endParaRPr lang="en-AU" sz="2000" dirty="0">
                  <a:solidFill>
                    <a:schemeClr val="bg1"/>
                  </a:solidFill>
                </a:endParaRPr>
              </a:p>
            </p:txBody>
          </p:sp>
          <p:sp>
            <p:nvSpPr>
              <p:cNvPr id="25" name="TextBox 24"/>
              <p:cNvSpPr txBox="1"/>
              <p:nvPr/>
            </p:nvSpPr>
            <p:spPr>
              <a:xfrm>
                <a:off x="8456674" y="3992503"/>
                <a:ext cx="1077640" cy="410929"/>
              </a:xfrm>
              <a:prstGeom prst="rect">
                <a:avLst/>
              </a:prstGeom>
              <a:noFill/>
            </p:spPr>
            <p:txBody>
              <a:bodyPr wrap="square" rtlCol="0">
                <a:spAutoFit/>
              </a:bodyPr>
              <a:lstStyle/>
              <a:p>
                <a:r>
                  <a:rPr lang="en-AU" sz="2000" dirty="0" smtClean="0">
                    <a:solidFill>
                      <a:schemeClr val="bg1"/>
                    </a:solidFill>
                  </a:rPr>
                  <a:t>12.3%</a:t>
                </a:r>
                <a:endParaRPr lang="en-AU" sz="2000" dirty="0">
                  <a:solidFill>
                    <a:schemeClr val="bg1"/>
                  </a:solidFill>
                </a:endParaRPr>
              </a:p>
            </p:txBody>
          </p:sp>
          <p:sp>
            <p:nvSpPr>
              <p:cNvPr id="26" name="TextBox 25"/>
              <p:cNvSpPr txBox="1"/>
              <p:nvPr/>
            </p:nvSpPr>
            <p:spPr>
              <a:xfrm>
                <a:off x="8365243" y="3306392"/>
                <a:ext cx="1077640" cy="410929"/>
              </a:xfrm>
              <a:prstGeom prst="rect">
                <a:avLst/>
              </a:prstGeom>
              <a:noFill/>
            </p:spPr>
            <p:txBody>
              <a:bodyPr wrap="square" rtlCol="0">
                <a:spAutoFit/>
              </a:bodyPr>
              <a:lstStyle/>
              <a:p>
                <a:r>
                  <a:rPr lang="en-AU" sz="2000" dirty="0" smtClean="0">
                    <a:solidFill>
                      <a:schemeClr val="bg1"/>
                    </a:solidFill>
                  </a:rPr>
                  <a:t>8.7%</a:t>
                </a:r>
                <a:endParaRPr lang="en-AU" sz="2000" dirty="0">
                  <a:solidFill>
                    <a:schemeClr val="bg1"/>
                  </a:solidFill>
                </a:endParaRPr>
              </a:p>
            </p:txBody>
          </p:sp>
        </p:grpSp>
        <p:sp>
          <p:nvSpPr>
            <p:cNvPr id="18" name="TextBox 17"/>
            <p:cNvSpPr txBox="1"/>
            <p:nvPr/>
          </p:nvSpPr>
          <p:spPr>
            <a:xfrm>
              <a:off x="6431566" y="3230286"/>
              <a:ext cx="1942020" cy="646331"/>
            </a:xfrm>
            <a:prstGeom prst="rect">
              <a:avLst/>
            </a:prstGeom>
            <a:noFill/>
          </p:spPr>
          <p:txBody>
            <a:bodyPr wrap="square" rtlCol="0">
              <a:spAutoFit/>
            </a:bodyPr>
            <a:lstStyle/>
            <a:p>
              <a:pPr algn="ctr"/>
              <a:r>
                <a:rPr lang="en-AU" dirty="0" smtClean="0"/>
                <a:t>Highest school level completed</a:t>
              </a:r>
              <a:endParaRPr lang="en-AU" dirty="0"/>
            </a:p>
          </p:txBody>
        </p:sp>
        <p:sp>
          <p:nvSpPr>
            <p:cNvPr id="19" name="TextBox 18"/>
            <p:cNvSpPr txBox="1"/>
            <p:nvPr/>
          </p:nvSpPr>
          <p:spPr>
            <a:xfrm>
              <a:off x="7394234" y="1942710"/>
              <a:ext cx="1942020" cy="646331"/>
            </a:xfrm>
            <a:prstGeom prst="rect">
              <a:avLst/>
            </a:prstGeom>
            <a:noFill/>
          </p:spPr>
          <p:txBody>
            <a:bodyPr wrap="square" rtlCol="0">
              <a:spAutoFit/>
            </a:bodyPr>
            <a:lstStyle/>
            <a:p>
              <a:pPr algn="ctr"/>
              <a:r>
                <a:rPr lang="en-AU" dirty="0" smtClean="0"/>
                <a:t>Smoking </a:t>
              </a:r>
            </a:p>
            <a:p>
              <a:pPr algn="ctr"/>
              <a:r>
                <a:rPr lang="en-AU" dirty="0" smtClean="0"/>
                <a:t>10%</a:t>
              </a:r>
              <a:endParaRPr lang="en-AU" dirty="0"/>
            </a:p>
          </p:txBody>
        </p:sp>
        <p:sp>
          <p:nvSpPr>
            <p:cNvPr id="20" name="TextBox 19"/>
            <p:cNvSpPr txBox="1"/>
            <p:nvPr/>
          </p:nvSpPr>
          <p:spPr>
            <a:xfrm>
              <a:off x="8995494" y="1239022"/>
              <a:ext cx="763839" cy="707886"/>
            </a:xfrm>
            <a:prstGeom prst="rect">
              <a:avLst/>
            </a:prstGeom>
            <a:noFill/>
          </p:spPr>
          <p:txBody>
            <a:bodyPr wrap="square" rtlCol="0">
              <a:spAutoFit/>
            </a:bodyPr>
            <a:lstStyle/>
            <a:p>
              <a:pPr algn="ctr"/>
              <a:r>
                <a:rPr lang="en-AU" dirty="0" smtClean="0"/>
                <a:t>BMI</a:t>
              </a:r>
              <a:r>
                <a:rPr lang="en-AU" sz="2000" dirty="0" smtClean="0"/>
                <a:t>  </a:t>
              </a:r>
              <a:r>
                <a:rPr lang="en-AU" dirty="0" smtClean="0"/>
                <a:t>7.2%</a:t>
              </a:r>
              <a:endParaRPr lang="en-AU" dirty="0"/>
            </a:p>
          </p:txBody>
        </p:sp>
      </p:grpSp>
      <p:sp>
        <p:nvSpPr>
          <p:cNvPr id="13" name="TextBox 12"/>
          <p:cNvSpPr txBox="1"/>
          <p:nvPr/>
        </p:nvSpPr>
        <p:spPr>
          <a:xfrm>
            <a:off x="5903292" y="989621"/>
            <a:ext cx="6006642" cy="5016758"/>
          </a:xfrm>
          <a:prstGeom prst="rect">
            <a:avLst/>
          </a:prstGeom>
          <a:noFill/>
        </p:spPr>
        <p:txBody>
          <a:bodyPr wrap="square" rtlCol="0">
            <a:spAutoFit/>
          </a:bodyPr>
          <a:lstStyle/>
          <a:p>
            <a:pPr marL="342900" indent="-342900">
              <a:spcBef>
                <a:spcPts val="2400"/>
              </a:spcBef>
              <a:buFont typeface="Arial" panose="020B0604020202020204" pitchFamily="34" charset="0"/>
              <a:buChar char="•"/>
            </a:pPr>
            <a:r>
              <a:rPr lang="en-US" sz="2400" dirty="0" smtClean="0"/>
              <a:t>Expanded social support services</a:t>
            </a:r>
          </a:p>
          <a:p>
            <a:pPr marL="342900" indent="-342900">
              <a:spcBef>
                <a:spcPts val="2400"/>
              </a:spcBef>
              <a:buFont typeface="Arial" panose="020B0604020202020204" pitchFamily="34" charset="0"/>
              <a:buChar char="•"/>
            </a:pPr>
            <a:r>
              <a:rPr lang="en-US" sz="2400" dirty="0" smtClean="0"/>
              <a:t>Strategies targeting social and cultural connection</a:t>
            </a:r>
          </a:p>
          <a:p>
            <a:pPr marL="342900" indent="-342900">
              <a:spcBef>
                <a:spcPts val="2400"/>
              </a:spcBef>
              <a:buFont typeface="Arial" panose="020B0604020202020204" pitchFamily="34" charset="0"/>
              <a:buChar char="•"/>
            </a:pPr>
            <a:r>
              <a:rPr lang="en-US" sz="2400" dirty="0" smtClean="0"/>
              <a:t>Rights and social justice – a health justice partnership</a:t>
            </a:r>
            <a:endParaRPr lang="en-US" sz="2400" dirty="0"/>
          </a:p>
          <a:p>
            <a:pPr marL="342900" indent="-342900">
              <a:spcBef>
                <a:spcPts val="2400"/>
              </a:spcBef>
              <a:buFont typeface="Arial" panose="020B0604020202020204" pitchFamily="34" charset="0"/>
              <a:buChar char="•"/>
            </a:pPr>
            <a:r>
              <a:rPr lang="en-US" sz="2400" dirty="0" smtClean="0"/>
              <a:t>Best start to life – birth, parenting and early childhood education and development</a:t>
            </a:r>
          </a:p>
          <a:p>
            <a:pPr marL="342900" indent="-342900">
              <a:spcBef>
                <a:spcPts val="2400"/>
              </a:spcBef>
              <a:buFont typeface="Arial" panose="020B0604020202020204" pitchFamily="34" charset="0"/>
              <a:buChar char="•"/>
            </a:pPr>
            <a:r>
              <a:rPr lang="en-US" sz="2400" dirty="0" smtClean="0"/>
              <a:t>Strategic Workforce Development – training, employment, increased household income</a:t>
            </a:r>
            <a:endParaRPr lang="en-AU" sz="2400" dirty="0"/>
          </a:p>
        </p:txBody>
      </p:sp>
      <p:sp>
        <p:nvSpPr>
          <p:cNvPr id="2" name="Rounded Rectangle 1"/>
          <p:cNvSpPr/>
          <p:nvPr/>
        </p:nvSpPr>
        <p:spPr>
          <a:xfrm>
            <a:off x="5903292" y="2641600"/>
            <a:ext cx="5770548" cy="1016000"/>
          </a:xfrm>
          <a:prstGeom prst="round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a:p>
        </p:txBody>
      </p:sp>
    </p:spTree>
    <p:extLst>
      <p:ext uri="{BB962C8B-B14F-4D97-AF65-F5344CB8AC3E}">
        <p14:creationId xmlns:p14="http://schemas.microsoft.com/office/powerpoint/2010/main" val="693815253"/>
      </p:ext>
    </p:extLst>
  </p:cSld>
  <p:clrMapOvr>
    <a:masterClrMapping/>
  </p:clrMapOvr>
  <p:transition spd="slow" advTm="3865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4CB1BC"/>
            </a:gs>
            <a:gs pos="100000">
              <a:schemeClr val="dk1">
                <a:lumMod val="105000"/>
                <a:satMod val="103000"/>
                <a:tint val="73000"/>
              </a:schemeClr>
            </a:gs>
            <a:gs pos="100000">
              <a:schemeClr val="dk1">
                <a:lumMod val="105000"/>
                <a:satMod val="109000"/>
                <a:tint val="81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Content Placeholder 2"/>
          <p:cNvSpPr txBox="1">
            <a:spLocks/>
          </p:cNvSpPr>
          <p:nvPr/>
        </p:nvSpPr>
        <p:spPr bwMode="auto">
          <a:xfrm>
            <a:off x="347132" y="1797051"/>
            <a:ext cx="11722947" cy="422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AU"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3"/>
          <a:srcRect l="59628" t="4532" r="9974" b="12458"/>
          <a:stretch/>
        </p:blipFill>
        <p:spPr>
          <a:xfrm>
            <a:off x="1750555" y="187286"/>
            <a:ext cx="8552342" cy="6391094"/>
          </a:xfrm>
          <a:prstGeom prst="rect">
            <a:avLst/>
          </a:prstGeom>
          <a:ln w="53975">
            <a:solidFill>
              <a:srgbClr val="576766"/>
            </a:solidFill>
          </a:ln>
          <a:effectLst>
            <a:outerShdw blurRad="431800" dist="101600" algn="l" rotWithShape="0">
              <a:prstClr val="black">
                <a:alpha val="40000"/>
              </a:prstClr>
            </a:outerShdw>
          </a:effectLst>
        </p:spPr>
      </p:pic>
    </p:spTree>
    <p:extLst>
      <p:ext uri="{BB962C8B-B14F-4D97-AF65-F5344CB8AC3E}">
        <p14:creationId xmlns:p14="http://schemas.microsoft.com/office/powerpoint/2010/main" val="2600476309"/>
      </p:ext>
    </p:extLst>
  </p:cSld>
  <p:clrMapOvr>
    <a:masterClrMapping/>
  </p:clrMapOvr>
  <p:transition spd="slow" advTm="716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r>
              <a:rPr lang="en-AU" b="1" dirty="0" smtClean="0"/>
              <a:t>STRATEGIC  PLAN</a:t>
            </a:r>
            <a:endParaRPr lang="en-AU" b="1" dirty="0"/>
          </a:p>
        </p:txBody>
      </p:sp>
      <p:sp>
        <p:nvSpPr>
          <p:cNvPr id="3" name="Content Placeholder 2"/>
          <p:cNvSpPr>
            <a:spLocks noGrp="1"/>
          </p:cNvSpPr>
          <p:nvPr>
            <p:ph idx="1"/>
          </p:nvPr>
        </p:nvSpPr>
        <p:spPr/>
        <p:txBody>
          <a:bodyPr/>
          <a:lstStyle/>
          <a:p>
            <a:pPr marL="0" indent="0">
              <a:buNone/>
              <a:defRPr/>
            </a:pPr>
            <a:r>
              <a:rPr lang="en-US" dirty="0"/>
              <a:t>In keeping with the </a:t>
            </a:r>
            <a:r>
              <a:rPr lang="en-US" dirty="0" smtClean="0"/>
              <a:t>IUIH Strategic </a:t>
            </a:r>
            <a:r>
              <a:rPr lang="en-US" dirty="0"/>
              <a:t>Plan (2017-2020)  IUIH articulated in its accompanying Regional Service Plan the strategic action to:</a:t>
            </a:r>
          </a:p>
          <a:p>
            <a:pPr marL="514350" indent="-514350">
              <a:buFont typeface="+mj-lt"/>
              <a:buAutoNum type="arabicPeriod"/>
              <a:defRPr/>
            </a:pPr>
            <a:r>
              <a:rPr lang="en-US" b="1" u="sng" dirty="0"/>
              <a:t>Establish</a:t>
            </a:r>
            <a:r>
              <a:rPr lang="en-US" dirty="0"/>
              <a:t> a Health Justice partnership, providing   </a:t>
            </a:r>
            <a:r>
              <a:rPr lang="en-US" dirty="0" smtClean="0"/>
              <a:t>quality legal </a:t>
            </a:r>
            <a:r>
              <a:rPr lang="en-US" dirty="0"/>
              <a:t>services within the IUIH Network of primary health care clinics. </a:t>
            </a:r>
          </a:p>
          <a:p>
            <a:pPr marL="514350" indent="-514350">
              <a:buFont typeface="+mj-lt"/>
              <a:buAutoNum type="arabicPeriod"/>
              <a:defRPr/>
            </a:pPr>
            <a:r>
              <a:rPr lang="en-US" b="1" u="sng" dirty="0" smtClean="0"/>
              <a:t>Intent </a:t>
            </a:r>
            <a:r>
              <a:rPr lang="en-US" u="sng" dirty="0"/>
              <a:t> </a:t>
            </a:r>
            <a:r>
              <a:rPr lang="en-US" dirty="0" smtClean="0"/>
              <a:t>is to </a:t>
            </a:r>
            <a:r>
              <a:rPr lang="en-US" dirty="0"/>
              <a:t>integrate legal expertise and a justice framework into the delivery of comprehensive health services for vulnerable individuals and families. </a:t>
            </a:r>
            <a:endParaRPr lang="en-AU" dirty="0"/>
          </a:p>
        </p:txBody>
      </p:sp>
    </p:spTree>
    <p:extLst>
      <p:ext uri="{BB962C8B-B14F-4D97-AF65-F5344CB8AC3E}">
        <p14:creationId xmlns:p14="http://schemas.microsoft.com/office/powerpoint/2010/main" val="57572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4807" y="972589"/>
            <a:ext cx="7373389" cy="5078313"/>
          </a:xfrm>
          <a:prstGeom prst="rect">
            <a:avLst/>
          </a:prstGeom>
        </p:spPr>
        <p:txBody>
          <a:bodyPr wrap="square">
            <a:spAutoFit/>
          </a:bodyPr>
          <a:lstStyle/>
          <a:p>
            <a:pPr>
              <a:defRPr/>
            </a:pPr>
            <a:r>
              <a:rPr lang="en-AU" dirty="0"/>
              <a:t>Internal Referral Service-  </a:t>
            </a:r>
            <a:r>
              <a:rPr lang="en-AU" dirty="0" smtClean="0"/>
              <a:t>“IUIH” </a:t>
            </a:r>
            <a:r>
              <a:rPr lang="en-AU" dirty="0"/>
              <a:t>GP’s and Allied Health Staff.</a:t>
            </a:r>
          </a:p>
          <a:p>
            <a:pPr>
              <a:defRPr/>
            </a:pPr>
            <a:r>
              <a:rPr lang="en-AU" dirty="0" smtClean="0"/>
              <a:t>Initial Legal </a:t>
            </a:r>
            <a:r>
              <a:rPr lang="en-AU" dirty="0"/>
              <a:t>focus </a:t>
            </a:r>
            <a:r>
              <a:rPr lang="en-AU" dirty="0" smtClean="0"/>
              <a:t>-  Vulnerable </a:t>
            </a:r>
            <a:r>
              <a:rPr lang="en-AU" dirty="0"/>
              <a:t>families with </a:t>
            </a:r>
            <a:r>
              <a:rPr lang="en-AU" dirty="0" smtClean="0"/>
              <a:t>children.</a:t>
            </a:r>
            <a:endParaRPr lang="en-AU" dirty="0"/>
          </a:p>
          <a:p>
            <a:pPr>
              <a:defRPr/>
            </a:pPr>
            <a:endParaRPr lang="en-AU" dirty="0"/>
          </a:p>
          <a:p>
            <a:pPr>
              <a:defRPr/>
            </a:pPr>
            <a:r>
              <a:rPr lang="en-AU" dirty="0" smtClean="0"/>
              <a:t>High influx and referrals/client engagement for legal </a:t>
            </a:r>
            <a:r>
              <a:rPr lang="en-AU" dirty="0"/>
              <a:t>issues </a:t>
            </a:r>
            <a:r>
              <a:rPr lang="en-AU" dirty="0" smtClean="0"/>
              <a:t>including, </a:t>
            </a:r>
            <a:r>
              <a:rPr lang="en-AU" dirty="0"/>
              <a:t>but not limited </a:t>
            </a:r>
            <a:r>
              <a:rPr lang="en-AU" dirty="0" smtClean="0"/>
              <a:t>to; </a:t>
            </a:r>
          </a:p>
          <a:p>
            <a:pPr marL="342900" indent="-342900">
              <a:buAutoNum type="arabicPeriod"/>
              <a:defRPr/>
            </a:pPr>
            <a:r>
              <a:rPr lang="en-AU" dirty="0" smtClean="0"/>
              <a:t>Family </a:t>
            </a:r>
            <a:r>
              <a:rPr lang="en-AU" dirty="0"/>
              <a:t>law, </a:t>
            </a:r>
            <a:endParaRPr lang="en-AU" dirty="0" smtClean="0"/>
          </a:p>
          <a:p>
            <a:pPr marL="342900" indent="-342900">
              <a:buAutoNum type="arabicPeriod"/>
              <a:defRPr/>
            </a:pPr>
            <a:r>
              <a:rPr lang="en-AU" dirty="0" smtClean="0"/>
              <a:t>Education</a:t>
            </a:r>
            <a:r>
              <a:rPr lang="en-AU" dirty="0"/>
              <a:t>, </a:t>
            </a:r>
            <a:endParaRPr lang="en-AU" dirty="0" smtClean="0"/>
          </a:p>
          <a:p>
            <a:pPr marL="342900" indent="-342900">
              <a:buAutoNum type="arabicPeriod"/>
              <a:defRPr/>
            </a:pPr>
            <a:r>
              <a:rPr lang="en-AU" dirty="0" smtClean="0"/>
              <a:t>Tenancy</a:t>
            </a:r>
            <a:r>
              <a:rPr lang="en-AU" dirty="0"/>
              <a:t>, </a:t>
            </a:r>
            <a:endParaRPr lang="en-AU" dirty="0" smtClean="0"/>
          </a:p>
          <a:p>
            <a:pPr marL="342900" indent="-342900">
              <a:buAutoNum type="arabicPeriod"/>
              <a:defRPr/>
            </a:pPr>
            <a:r>
              <a:rPr lang="en-AU" dirty="0" smtClean="0"/>
              <a:t>Debt</a:t>
            </a:r>
            <a:r>
              <a:rPr lang="en-AU" dirty="0"/>
              <a:t>, </a:t>
            </a:r>
            <a:endParaRPr lang="en-AU" dirty="0" smtClean="0"/>
          </a:p>
          <a:p>
            <a:pPr marL="342900" indent="-342900">
              <a:buAutoNum type="arabicPeriod"/>
              <a:defRPr/>
            </a:pPr>
            <a:r>
              <a:rPr lang="en-AU" dirty="0" smtClean="0"/>
              <a:t>Domestic Violence; </a:t>
            </a:r>
            <a:r>
              <a:rPr lang="en-AU" dirty="0"/>
              <a:t>and </a:t>
            </a:r>
            <a:endParaRPr lang="en-AU" dirty="0" smtClean="0"/>
          </a:p>
          <a:p>
            <a:pPr marL="342900" indent="-342900">
              <a:buAutoNum type="arabicPeriod"/>
              <a:defRPr/>
            </a:pPr>
            <a:r>
              <a:rPr lang="en-AU" dirty="0" smtClean="0"/>
              <a:t>Elder </a:t>
            </a:r>
            <a:r>
              <a:rPr lang="en-AU" dirty="0"/>
              <a:t>abuse.</a:t>
            </a:r>
          </a:p>
          <a:p>
            <a:pPr>
              <a:defRPr/>
            </a:pPr>
            <a:endParaRPr lang="en-AU" dirty="0" smtClean="0"/>
          </a:p>
          <a:p>
            <a:pPr>
              <a:defRPr/>
            </a:pPr>
            <a:r>
              <a:rPr lang="en-AU" dirty="0" smtClean="0"/>
              <a:t>Since inception June 2017, the unit has assisted in over 178 legal matters, including some multiple and extensive </a:t>
            </a:r>
            <a:r>
              <a:rPr lang="en-AU" dirty="0" smtClean="0"/>
              <a:t>engagements with clients.</a:t>
            </a:r>
          </a:p>
          <a:p>
            <a:pPr>
              <a:defRPr/>
            </a:pPr>
            <a:endParaRPr lang="en-AU" dirty="0"/>
          </a:p>
          <a:p>
            <a:pPr>
              <a:defRPr/>
            </a:pPr>
            <a:r>
              <a:rPr lang="en-AU" dirty="0" smtClean="0"/>
              <a:t>Due to the legal unit being woven into the very fabric and culture of IUIH and its system of care; mob engagement  continues to rise with positive feedback and successful legal outcomes. </a:t>
            </a:r>
            <a:endParaRPr lang="en-AU" dirty="0"/>
          </a:p>
        </p:txBody>
      </p:sp>
    </p:spTree>
    <p:extLst>
      <p:ext uri="{BB962C8B-B14F-4D97-AF65-F5344CB8AC3E}">
        <p14:creationId xmlns:p14="http://schemas.microsoft.com/office/powerpoint/2010/main" val="3189752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0" ma:contentTypeDescription="Create a new document." ma:contentTypeScope="" ma:versionID="55b4b18d212e05abf62428adcaaa803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0620b6b2b139a79408c2cf230be55d0"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6F77E-F781-4043-8E37-4300C4F1C2C8}"/>
</file>

<file path=customXml/itemProps2.xml><?xml version="1.0" encoding="utf-8"?>
<ds:datastoreItem xmlns:ds="http://schemas.openxmlformats.org/officeDocument/2006/customXml" ds:itemID="{12643A1B-EA7E-49A3-8973-0DEAFDDAACD3}"/>
</file>

<file path=customXml/itemProps3.xml><?xml version="1.0" encoding="utf-8"?>
<ds:datastoreItem xmlns:ds="http://schemas.openxmlformats.org/officeDocument/2006/customXml" ds:itemID="{C9E0DA95-5900-469D-A164-F48555C16772}"/>
</file>

<file path=docProps/app.xml><?xml version="1.0" encoding="utf-8"?>
<Properties xmlns="http://schemas.openxmlformats.org/officeDocument/2006/extended-properties" xmlns:vt="http://schemas.openxmlformats.org/officeDocument/2006/docPropsVTypes">
  <TotalTime>4673</TotalTime>
  <Words>564</Words>
  <Application>Microsoft Office PowerPoint</Application>
  <PresentationFormat>Widescreen</PresentationFormat>
  <Paragraphs>66</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    STRATEGIC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Kelly</dc:creator>
  <cp:lastModifiedBy>Simone Matthews</cp:lastModifiedBy>
  <cp:revision>20</cp:revision>
  <dcterms:created xsi:type="dcterms:W3CDTF">2018-07-08T23:12:24Z</dcterms:created>
  <dcterms:modified xsi:type="dcterms:W3CDTF">2018-10-25T04:01:52Z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