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Layouts/slideLayout1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599"/>
  </p:normalViewPr>
  <p:slideViewPr>
    <p:cSldViewPr snapToGrid="0" snapToObjects="1">
      <p:cViewPr varScale="1">
        <p:scale>
          <a:sx n="76" d="100"/>
          <a:sy n="76" d="100"/>
        </p:scale>
        <p:origin x="216" y="9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a:pPr/>
              <a:t>10/29/18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a:t>10/29/18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a:t>10/29/18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a:t>10/29/18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a:t>10/29/18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a:t>10/29/18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a:t>10/29/18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a:t>10/29/18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a:t>10/29/18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a:t>10/29/18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a:t>10/29/18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a:t>10/29/18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B106C-0BE1-BE44-A8EE-1A07176112E7}"/>
              </a:ext>
            </a:extLst>
          </p:cNvPr>
          <p:cNvSpPr>
            <a:spLocks noGrp="1"/>
          </p:cNvSpPr>
          <p:nvPr>
            <p:ph type="ctrTitle"/>
          </p:nvPr>
        </p:nvSpPr>
        <p:spPr/>
        <p:txBody>
          <a:bodyPr/>
          <a:lstStyle/>
          <a:p>
            <a:r>
              <a:rPr lang="en-US" dirty="0"/>
              <a:t>Planning a sector-wide campaign for alternative government funding </a:t>
            </a:r>
          </a:p>
        </p:txBody>
      </p:sp>
      <p:sp>
        <p:nvSpPr>
          <p:cNvPr id="3" name="Subtitle 2">
            <a:extLst>
              <a:ext uri="{FF2B5EF4-FFF2-40B4-BE49-F238E27FC236}">
                <a16:creationId xmlns:a16="http://schemas.microsoft.com/office/drawing/2014/main" id="{B1F633B5-D228-7A48-856F-B4C24F1323FE}"/>
              </a:ext>
            </a:extLst>
          </p:cNvPr>
          <p:cNvSpPr>
            <a:spLocks noGrp="1"/>
          </p:cNvSpPr>
          <p:nvPr>
            <p:ph type="subTitle" idx="1"/>
          </p:nvPr>
        </p:nvSpPr>
        <p:spPr/>
        <p:txBody>
          <a:bodyPr/>
          <a:lstStyle/>
          <a:p>
            <a:r>
              <a:rPr lang="en-US" dirty="0"/>
              <a:t>Community legal centres queensland </a:t>
            </a:r>
          </a:p>
        </p:txBody>
      </p:sp>
    </p:spTree>
    <p:extLst>
      <p:ext uri="{BB962C8B-B14F-4D97-AF65-F5344CB8AC3E}">
        <p14:creationId xmlns:p14="http://schemas.microsoft.com/office/powerpoint/2010/main" val="818767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BABBD-A343-AF45-A823-BB72DC2E6B78}"/>
              </a:ext>
            </a:extLst>
          </p:cNvPr>
          <p:cNvSpPr>
            <a:spLocks noGrp="1"/>
          </p:cNvSpPr>
          <p:nvPr>
            <p:ph type="title"/>
          </p:nvPr>
        </p:nvSpPr>
        <p:spPr/>
        <p:txBody>
          <a:bodyPr/>
          <a:lstStyle/>
          <a:p>
            <a:r>
              <a:rPr lang="en-US" dirty="0"/>
              <a:t>Some assumptions</a:t>
            </a:r>
          </a:p>
        </p:txBody>
      </p:sp>
      <p:sp>
        <p:nvSpPr>
          <p:cNvPr id="3" name="Content Placeholder 2">
            <a:extLst>
              <a:ext uri="{FF2B5EF4-FFF2-40B4-BE49-F238E27FC236}">
                <a16:creationId xmlns:a16="http://schemas.microsoft.com/office/drawing/2014/main" id="{57B5405B-E60D-4C4F-A9A2-8B096C4EFD1C}"/>
              </a:ext>
            </a:extLst>
          </p:cNvPr>
          <p:cNvSpPr>
            <a:spLocks noGrp="1"/>
          </p:cNvSpPr>
          <p:nvPr>
            <p:ph idx="1"/>
          </p:nvPr>
        </p:nvSpPr>
        <p:spPr/>
        <p:txBody>
          <a:bodyPr>
            <a:normAutofit lnSpcReduction="10000"/>
          </a:bodyPr>
          <a:lstStyle/>
          <a:p>
            <a:r>
              <a:rPr lang="en-AU" dirty="0"/>
              <a:t>The level of Qld government funding is currently known. Extra Qld government funding is not anticipated (at least not at any significant level).</a:t>
            </a:r>
          </a:p>
          <a:p>
            <a:r>
              <a:rPr lang="en-AU" dirty="0"/>
              <a:t>Commonwealth funding is known to end June 2010. No indications there will be significant Commonwealth enhancements to NPA funding from a Coalition government. No guarantees from Labor either.</a:t>
            </a:r>
          </a:p>
          <a:p>
            <a:r>
              <a:rPr lang="en-AU" dirty="0"/>
              <a:t>Individual Qld centres have had some luck scoring funding for specific projects, however these amounts are generally modest and not long-term. Funding not always secured by the centre/s best placed to deliver the services. Ad hoc funding like this does not always strengthen the sector.</a:t>
            </a:r>
          </a:p>
          <a:p>
            <a:r>
              <a:rPr lang="en-AU" dirty="0"/>
              <a:t>There is extensive unmet legal need in Qld.</a:t>
            </a:r>
          </a:p>
          <a:p>
            <a:endParaRPr lang="en-AU" dirty="0"/>
          </a:p>
        </p:txBody>
      </p:sp>
    </p:spTree>
    <p:extLst>
      <p:ext uri="{BB962C8B-B14F-4D97-AF65-F5344CB8AC3E}">
        <p14:creationId xmlns:p14="http://schemas.microsoft.com/office/powerpoint/2010/main" val="22778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E5CF1-D3CB-4748-8AE2-1E720F43400A}"/>
              </a:ext>
            </a:extLst>
          </p:cNvPr>
          <p:cNvSpPr>
            <a:spLocks noGrp="1"/>
          </p:cNvSpPr>
          <p:nvPr>
            <p:ph type="title"/>
          </p:nvPr>
        </p:nvSpPr>
        <p:spPr/>
        <p:txBody>
          <a:bodyPr/>
          <a:lstStyle/>
          <a:p>
            <a:r>
              <a:rPr lang="en-US" dirty="0"/>
              <a:t>Some more assumptions</a:t>
            </a:r>
          </a:p>
        </p:txBody>
      </p:sp>
      <p:sp>
        <p:nvSpPr>
          <p:cNvPr id="3" name="Content Placeholder 2">
            <a:extLst>
              <a:ext uri="{FF2B5EF4-FFF2-40B4-BE49-F238E27FC236}">
                <a16:creationId xmlns:a16="http://schemas.microsoft.com/office/drawing/2014/main" id="{97D3ADAE-EAF1-3E4D-829B-289F141C72C7}"/>
              </a:ext>
            </a:extLst>
          </p:cNvPr>
          <p:cNvSpPr>
            <a:spLocks noGrp="1"/>
          </p:cNvSpPr>
          <p:nvPr>
            <p:ph idx="1"/>
          </p:nvPr>
        </p:nvSpPr>
        <p:spPr>
          <a:xfrm>
            <a:off x="1154954" y="2603500"/>
            <a:ext cx="8825659" cy="3797300"/>
          </a:xfrm>
        </p:spPr>
        <p:txBody>
          <a:bodyPr>
            <a:normAutofit fontScale="92500" lnSpcReduction="20000"/>
          </a:bodyPr>
          <a:lstStyle/>
          <a:p>
            <a:r>
              <a:rPr lang="en-AU" dirty="0"/>
              <a:t>If centres want to meet this legal need in a significant and ongoing way, it will be necessary to explore options for funding from new sources (new departments or other non-government sources). A new ‘pitch’ will be required. </a:t>
            </a:r>
          </a:p>
          <a:p>
            <a:r>
              <a:rPr lang="en-AU" dirty="0"/>
              <a:t>It is worthwhile exploring whether this funding may be better secured through a sector-wide approach whereby the sector as a whole seeks and procures funding, with funding being then distributed to those centres best placed to meet the need (or indeed to all centres depending on the funding).</a:t>
            </a:r>
          </a:p>
          <a:p>
            <a:r>
              <a:rPr lang="en-AU" dirty="0"/>
              <a:t>In the life of this NPA there has been additional funding announced (e.g. DV, elder abuse), but this generally bypasses the NPA and individual centres often struggle to put together attractive proposals. Funders may be put off by multiple bids from individual centres and more attracted to state-wide bids from peaks or single entities (such as Legal Aid, Relationships Australia, large national or state-wide charities). Governments like fewer contracts not more contracts. </a:t>
            </a:r>
          </a:p>
          <a:p>
            <a:r>
              <a:rPr lang="en-AU" dirty="0"/>
              <a:t>Failure to develop coordinated bids reduces the likelihood the sector will secure large-scale funding from government.</a:t>
            </a:r>
          </a:p>
        </p:txBody>
      </p:sp>
    </p:spTree>
    <p:extLst>
      <p:ext uri="{BB962C8B-B14F-4D97-AF65-F5344CB8AC3E}">
        <p14:creationId xmlns:p14="http://schemas.microsoft.com/office/powerpoint/2010/main" val="2592357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3ED75-8437-0D47-AF8F-FAB664EBEB77}"/>
              </a:ext>
            </a:extLst>
          </p:cNvPr>
          <p:cNvSpPr>
            <a:spLocks noGrp="1"/>
          </p:cNvSpPr>
          <p:nvPr>
            <p:ph type="title"/>
          </p:nvPr>
        </p:nvSpPr>
        <p:spPr/>
        <p:txBody>
          <a:bodyPr/>
          <a:lstStyle/>
          <a:p>
            <a:r>
              <a:rPr lang="en-US" dirty="0"/>
              <a:t>5 questions</a:t>
            </a:r>
          </a:p>
        </p:txBody>
      </p:sp>
      <p:sp>
        <p:nvSpPr>
          <p:cNvPr id="3" name="Content Placeholder 2">
            <a:extLst>
              <a:ext uri="{FF2B5EF4-FFF2-40B4-BE49-F238E27FC236}">
                <a16:creationId xmlns:a16="http://schemas.microsoft.com/office/drawing/2014/main" id="{9FEF8C04-3CEC-FF48-86BA-1A066440583B}"/>
              </a:ext>
            </a:extLst>
          </p:cNvPr>
          <p:cNvSpPr>
            <a:spLocks noGrp="1"/>
          </p:cNvSpPr>
          <p:nvPr>
            <p:ph idx="1"/>
          </p:nvPr>
        </p:nvSpPr>
        <p:spPr/>
        <p:txBody>
          <a:bodyPr>
            <a:normAutofit/>
          </a:bodyPr>
          <a:lstStyle/>
          <a:p>
            <a:pPr>
              <a:buFont typeface="+mj-lt"/>
              <a:buAutoNum type="arabicPeriod"/>
            </a:pPr>
            <a:r>
              <a:rPr lang="en-AU" dirty="0"/>
              <a:t>Do these assumptions seem sound?</a:t>
            </a:r>
          </a:p>
          <a:p>
            <a:pPr>
              <a:buFont typeface="+mj-lt"/>
              <a:buAutoNum type="arabicPeriod"/>
            </a:pPr>
            <a:r>
              <a:rPr lang="en-AU" dirty="0"/>
              <a:t>Is there an appetite for coordinated sector bids for funding to address priority needs?</a:t>
            </a:r>
          </a:p>
          <a:p>
            <a:pPr>
              <a:buFont typeface="+mj-lt"/>
              <a:buAutoNum type="arabicPeriod"/>
            </a:pPr>
            <a:r>
              <a:rPr lang="en-AU" dirty="0"/>
              <a:t>What might some of these state-wide priorities be?</a:t>
            </a:r>
          </a:p>
          <a:p>
            <a:pPr>
              <a:buFont typeface="+mj-lt"/>
              <a:buAutoNum type="arabicPeriod"/>
            </a:pPr>
            <a:r>
              <a:rPr lang="en-AU" dirty="0"/>
              <a:t>Is there any likelihood of additional funding in key areas? Any government (and/or community) priorities likely to attract funding in the next three years?</a:t>
            </a:r>
          </a:p>
          <a:p>
            <a:pPr>
              <a:buFont typeface="+mj-lt"/>
              <a:buAutoNum type="arabicPeriod"/>
            </a:pPr>
            <a:r>
              <a:rPr lang="en-AU" dirty="0"/>
              <a:t>Would any individual centres feel disadvantaged by sector-wide approaches?</a:t>
            </a:r>
          </a:p>
          <a:p>
            <a:endParaRPr lang="en-AU" dirty="0"/>
          </a:p>
        </p:txBody>
      </p:sp>
    </p:spTree>
    <p:extLst>
      <p:ext uri="{BB962C8B-B14F-4D97-AF65-F5344CB8AC3E}">
        <p14:creationId xmlns:p14="http://schemas.microsoft.com/office/powerpoint/2010/main" val="3855771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7EBBF-49E3-9D49-B698-F2A6B3327B79}"/>
              </a:ext>
            </a:extLst>
          </p:cNvPr>
          <p:cNvSpPr>
            <a:spLocks noGrp="1"/>
          </p:cNvSpPr>
          <p:nvPr>
            <p:ph type="title"/>
          </p:nvPr>
        </p:nvSpPr>
        <p:spPr/>
        <p:txBody>
          <a:bodyPr/>
          <a:lstStyle/>
          <a:p>
            <a:r>
              <a:rPr lang="en-US" dirty="0"/>
              <a:t>4 more for good measure</a:t>
            </a:r>
          </a:p>
        </p:txBody>
      </p:sp>
      <p:sp>
        <p:nvSpPr>
          <p:cNvPr id="3" name="Content Placeholder 2">
            <a:extLst>
              <a:ext uri="{FF2B5EF4-FFF2-40B4-BE49-F238E27FC236}">
                <a16:creationId xmlns:a16="http://schemas.microsoft.com/office/drawing/2014/main" id="{93D4732D-E2F8-744A-987F-F0EE5CDB33C7}"/>
              </a:ext>
            </a:extLst>
          </p:cNvPr>
          <p:cNvSpPr>
            <a:spLocks noGrp="1"/>
          </p:cNvSpPr>
          <p:nvPr>
            <p:ph idx="1"/>
          </p:nvPr>
        </p:nvSpPr>
        <p:spPr/>
        <p:txBody>
          <a:bodyPr/>
          <a:lstStyle/>
          <a:p>
            <a:pPr>
              <a:buFont typeface="+mj-lt"/>
              <a:buAutoNum type="arabicPeriod"/>
            </a:pPr>
            <a:r>
              <a:rPr lang="en-AU" dirty="0"/>
              <a:t>Is there a mechanism for identifying priorities and approving sector bids for funding in QLD?</a:t>
            </a:r>
          </a:p>
          <a:p>
            <a:pPr>
              <a:buFont typeface="+mj-lt"/>
              <a:buAutoNum type="arabicPeriod"/>
            </a:pPr>
            <a:r>
              <a:rPr lang="en-AU" dirty="0"/>
              <a:t>Who’s got money the sector might be able to secure?</a:t>
            </a:r>
          </a:p>
          <a:p>
            <a:pPr>
              <a:buFont typeface="+mj-lt"/>
              <a:buAutoNum type="arabicPeriod"/>
            </a:pPr>
            <a:r>
              <a:rPr lang="en-AU" dirty="0"/>
              <a:t>Does the sector have a well articulated ‘product’ to sell to funders?</a:t>
            </a:r>
          </a:p>
          <a:p>
            <a:pPr>
              <a:buFont typeface="+mj-lt"/>
              <a:buAutoNum type="arabicPeriod"/>
            </a:pPr>
            <a:r>
              <a:rPr lang="en-AU" dirty="0"/>
              <a:t>What do you want to do as a sector?</a:t>
            </a:r>
          </a:p>
          <a:p>
            <a:endParaRPr lang="en-US" dirty="0"/>
          </a:p>
        </p:txBody>
      </p:sp>
    </p:spTree>
    <p:extLst>
      <p:ext uri="{BB962C8B-B14F-4D97-AF65-F5344CB8AC3E}">
        <p14:creationId xmlns:p14="http://schemas.microsoft.com/office/powerpoint/2010/main" val="22600294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0" ma:contentTypeDescription="Create a new document." ma:contentTypeScope="" ma:versionID="55b4b18d212e05abf62428adcaaa803d">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0620b6b2b139a79408c2cf230be55d0"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B64E4F-0956-4CD2-800C-D1B4DC107BB8}"/>
</file>

<file path=customXml/itemProps2.xml><?xml version="1.0" encoding="utf-8"?>
<ds:datastoreItem xmlns:ds="http://schemas.openxmlformats.org/officeDocument/2006/customXml" ds:itemID="{03BE07F6-8503-41F1-BA93-863B46E66012}"/>
</file>

<file path=customXml/itemProps3.xml><?xml version="1.0" encoding="utf-8"?>
<ds:datastoreItem xmlns:ds="http://schemas.openxmlformats.org/officeDocument/2006/customXml" ds:itemID="{91EDC41B-0606-4D72-B055-1EAED3B6CDE0}"/>
</file>

<file path=docProps/app.xml><?xml version="1.0" encoding="utf-8"?>
<Properties xmlns="http://schemas.openxmlformats.org/officeDocument/2006/extended-properties" xmlns:vt="http://schemas.openxmlformats.org/officeDocument/2006/docPropsVTypes">
  <Template>Ion Boardroom</Template>
  <TotalTime>11</TotalTime>
  <Words>307</Words>
  <Application>Microsoft Macintosh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 Boardroom</vt:lpstr>
      <vt:lpstr>Planning a sector-wide campaign for alternative government funding </vt:lpstr>
      <vt:lpstr>Some assumptions</vt:lpstr>
      <vt:lpstr>Some more assumptions</vt:lpstr>
      <vt:lpstr>5 questions</vt:lpstr>
      <vt:lpstr>4 more for good measure</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Sector-wide fund sourcing</dc:title>
  <dc:creator>Tim Leach</dc:creator>
  <cp:lastModifiedBy>Tim Leach</cp:lastModifiedBy>
  <cp:revision>2</cp:revision>
  <dcterms:created xsi:type="dcterms:W3CDTF">2018-10-29T01:08:59Z</dcterms:created>
  <dcterms:modified xsi:type="dcterms:W3CDTF">2018-10-29T03:14:50Z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