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4"/>
  </p:sldMasterIdLst>
  <p:notesMasterIdLst>
    <p:notesMasterId r:id="rId16"/>
  </p:notesMasterIdLst>
  <p:handoutMasterIdLst>
    <p:handoutMasterId r:id="rId17"/>
  </p:handoutMasterIdLst>
  <p:sldIdLst>
    <p:sldId id="256" r:id="rId5"/>
    <p:sldId id="535" r:id="rId6"/>
    <p:sldId id="507" r:id="rId7"/>
    <p:sldId id="506" r:id="rId8"/>
    <p:sldId id="523" r:id="rId9"/>
    <p:sldId id="522" r:id="rId10"/>
    <p:sldId id="524" r:id="rId11"/>
    <p:sldId id="485" r:id="rId12"/>
    <p:sldId id="533" r:id="rId13"/>
    <p:sldId id="536" r:id="rId14"/>
    <p:sldId id="500" r:id="rId15"/>
  </p:sldIdLst>
  <p:sldSz cx="9144000" cy="6858000" type="screen4x3"/>
  <p:notesSz cx="6794500" cy="9931400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  <a:srgbClr val="FF3300"/>
    <a:srgbClr val="0033CC"/>
    <a:srgbClr val="EFEFFF"/>
    <a:srgbClr val="33CC33"/>
    <a:srgbClr val="FF9900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52" autoAdjust="0"/>
    <p:restoredTop sz="55621" autoAdjust="0"/>
  </p:normalViewPr>
  <p:slideViewPr>
    <p:cSldViewPr>
      <p:cViewPr varScale="1">
        <p:scale>
          <a:sx n="47" d="100"/>
          <a:sy n="47" d="100"/>
        </p:scale>
        <p:origin x="241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32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>
        <p:scale>
          <a:sx n="100" d="100"/>
          <a:sy n="100" d="100"/>
        </p:scale>
        <p:origin x="3486" y="-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438" cy="49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77" tIns="45739" rIns="91477" bIns="45739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80000"/>
              </a:lnSpc>
              <a:defRPr sz="1200" b="1">
                <a:solidFill>
                  <a:srgbClr val="404040"/>
                </a:solidFill>
                <a:latin typeface="Gill Sans" pitchFamily="-115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5053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063" y="0"/>
            <a:ext cx="2943437" cy="49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77" tIns="45739" rIns="91477" bIns="45739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80000"/>
              </a:lnSpc>
              <a:defRPr sz="1200" b="1">
                <a:solidFill>
                  <a:srgbClr val="404040"/>
                </a:solidFill>
                <a:latin typeface="Gill Sans" pitchFamily="-115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5053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7451"/>
            <a:ext cx="2943438" cy="49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77" tIns="45739" rIns="91477" bIns="45739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80000"/>
              </a:lnSpc>
              <a:defRPr sz="1200" b="1">
                <a:solidFill>
                  <a:srgbClr val="404040"/>
                </a:solidFill>
                <a:latin typeface="Gill Sans" pitchFamily="-115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5053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063" y="9437451"/>
            <a:ext cx="2943437" cy="49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77" tIns="45739" rIns="91477" bIns="45739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80000"/>
              </a:lnSpc>
              <a:defRPr sz="1200" b="1">
                <a:solidFill>
                  <a:srgbClr val="404040"/>
                </a:solidFill>
                <a:latin typeface="Gill Sans" pitchFamily="-115" charset="0"/>
              </a:defRPr>
            </a:lvl1pPr>
          </a:lstStyle>
          <a:p>
            <a:pPr>
              <a:defRPr/>
            </a:pPr>
            <a:fld id="{7457649F-F44C-45F7-A705-EF941490F1D8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2308580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438" cy="49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77" tIns="45739" rIns="91477" bIns="4573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063" y="0"/>
            <a:ext cx="2943437" cy="49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77" tIns="45739" rIns="91477" bIns="4573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2813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039" y="4717137"/>
            <a:ext cx="4982422" cy="4469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77" tIns="45739" rIns="91477" bIns="457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noProof="0"/>
              <a:t>Click to edit Master text styles</a:t>
            </a:r>
          </a:p>
          <a:p>
            <a:pPr lvl="1"/>
            <a:r>
              <a:rPr lang="en-AU" altLang="en-US" noProof="0"/>
              <a:t>Second level</a:t>
            </a:r>
          </a:p>
          <a:p>
            <a:pPr lvl="2"/>
            <a:r>
              <a:rPr lang="en-AU" altLang="en-US" noProof="0"/>
              <a:t>Third level</a:t>
            </a:r>
          </a:p>
          <a:p>
            <a:pPr lvl="3"/>
            <a:r>
              <a:rPr lang="en-AU" altLang="en-US" noProof="0"/>
              <a:t>Fourth level</a:t>
            </a:r>
          </a:p>
          <a:p>
            <a:pPr lvl="4"/>
            <a:r>
              <a:rPr lang="en-AU" alt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7451"/>
            <a:ext cx="2943438" cy="49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77" tIns="45739" rIns="91477" bIns="4573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063" y="9437451"/>
            <a:ext cx="2943437" cy="49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77" tIns="45739" rIns="91477" bIns="4573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67E83C42-F365-413F-BA07-13283C63F639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499906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E9C14FF-A35C-41EA-934C-EB09756C2990}" type="slidenum">
              <a:rPr lang="en-AU" altLang="en-US" sz="1200" smtClean="0"/>
              <a:pPr/>
              <a:t>1</a:t>
            </a:fld>
            <a:endParaRPr lang="en-AU" altLang="en-US" sz="1200"/>
          </a:p>
        </p:txBody>
      </p:sp>
    </p:spTree>
    <p:extLst>
      <p:ext uri="{BB962C8B-B14F-4D97-AF65-F5344CB8AC3E}">
        <p14:creationId xmlns:p14="http://schemas.microsoft.com/office/powerpoint/2010/main" val="697548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E83C42-F365-413F-BA07-13283C63F639}" type="slidenum">
              <a:rPr lang="en-AU" altLang="en-US" smtClean="0"/>
              <a:pPr>
                <a:defRPr/>
              </a:pPr>
              <a:t>3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0575805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E83C42-F365-413F-BA07-13283C63F639}" type="slidenum">
              <a:rPr lang="en-AU" altLang="en-US" smtClean="0"/>
              <a:pPr>
                <a:defRPr/>
              </a:pPr>
              <a:t>4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8719100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E83C42-F365-413F-BA07-13283C63F639}" type="slidenum">
              <a:rPr lang="en-AU" altLang="en-US" smtClean="0"/>
              <a:pPr>
                <a:defRPr/>
              </a:pPr>
              <a:t>5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1985313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E83C42-F365-413F-BA07-13283C63F639}" type="slidenum">
              <a:rPr lang="en-AU" altLang="en-US" smtClean="0"/>
              <a:pPr>
                <a:defRPr/>
              </a:pPr>
              <a:t>6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497351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altLang="en-US" baseline="0" dirty="0">
              <a:latin typeface="Arial" panose="020B0604020202020204" pitchFamily="34" charset="0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E83C42-F365-413F-BA07-13283C63F639}" type="slidenum">
              <a:rPr lang="en-AU" altLang="en-US" smtClean="0"/>
              <a:pPr>
                <a:defRPr/>
              </a:pPr>
              <a:t>7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1169705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xfrm>
            <a:off x="488722" y="4717137"/>
            <a:ext cx="5866247" cy="446936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dirty="0">
              <a:latin typeface="Arial" panose="020B0604020202020204" pitchFamily="34" charset="0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4A73D7-5E40-490B-BA1C-F5A608F66410}" type="slidenum">
              <a:rPr lang="en-AU" altLang="en-US" sz="1200" smtClean="0"/>
              <a:pPr/>
              <a:t>8</a:t>
            </a:fld>
            <a:endParaRPr lang="en-AU" altLang="en-US" sz="1200"/>
          </a:p>
        </p:txBody>
      </p:sp>
    </p:spTree>
    <p:extLst>
      <p:ext uri="{BB962C8B-B14F-4D97-AF65-F5344CB8AC3E}">
        <p14:creationId xmlns:p14="http://schemas.microsoft.com/office/powerpoint/2010/main" val="3558522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xfrm>
            <a:off x="488722" y="4717137"/>
            <a:ext cx="5866247" cy="446936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dirty="0">
              <a:latin typeface="Arial" panose="020B0604020202020204" pitchFamily="34" charset="0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4A73D7-5E40-490B-BA1C-F5A608F66410}" type="slidenum">
              <a:rPr lang="en-AU" altLang="en-US" sz="1200" smtClean="0"/>
              <a:pPr/>
              <a:t>11</a:t>
            </a:fld>
            <a:endParaRPr lang="en-AU" altLang="en-US" sz="1200"/>
          </a:p>
        </p:txBody>
      </p:sp>
    </p:spTree>
    <p:extLst>
      <p:ext uri="{BB962C8B-B14F-4D97-AF65-F5344CB8AC3E}">
        <p14:creationId xmlns:p14="http://schemas.microsoft.com/office/powerpoint/2010/main" val="1358817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005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9" name="Oval 19"/>
          <p:cNvSpPr>
            <a:spLocks noChangeArrowheads="1"/>
          </p:cNvSpPr>
          <p:nvPr/>
        </p:nvSpPr>
        <p:spPr bwMode="auto">
          <a:xfrm>
            <a:off x="76200" y="6858000"/>
            <a:ext cx="762000" cy="762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144463" y="6602413"/>
            <a:ext cx="60118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AU" altLang="en-US" sz="900">
                <a:solidFill>
                  <a:schemeClr val="bg1"/>
                </a:solidFill>
              </a:rPr>
              <a:t>© Queensland Police Service. All rights reserved. Confidential.</a:t>
            </a:r>
          </a:p>
        </p:txBody>
      </p:sp>
      <p:grpSp>
        <p:nvGrpSpPr>
          <p:cNvPr id="21" name="Group 25"/>
          <p:cNvGrpSpPr>
            <a:grpSpLocks/>
          </p:cNvGrpSpPr>
          <p:nvPr/>
        </p:nvGrpSpPr>
        <p:grpSpPr bwMode="auto">
          <a:xfrm>
            <a:off x="0" y="6381750"/>
            <a:ext cx="9144000" cy="323850"/>
            <a:chOff x="0" y="4020"/>
            <a:chExt cx="5760" cy="204"/>
          </a:xfrm>
        </p:grpSpPr>
        <p:pic>
          <p:nvPicPr>
            <p:cNvPr id="22" name="Picture 26" descr="checks-long2"/>
            <p:cNvPicPr>
              <a:picLocks noChangeAspect="1" noChangeArrowheads="1"/>
            </p:cNvPicPr>
            <p:nvPr userDrawn="1"/>
          </p:nvPicPr>
          <p:blipFill>
            <a:blip r:embed="rId2">
              <a:clrChange>
                <a:clrFrom>
                  <a:srgbClr val="000066"/>
                </a:clrFrom>
                <a:clrTo>
                  <a:srgbClr val="00006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020"/>
              <a:ext cx="3008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Picture 27" descr="checks-long2"/>
            <p:cNvPicPr>
              <a:picLocks noChangeAspect="1" noChangeArrowheads="1"/>
            </p:cNvPicPr>
            <p:nvPr userDrawn="1"/>
          </p:nvPicPr>
          <p:blipFill>
            <a:blip r:embed="rId2">
              <a:clrChange>
                <a:clrFrom>
                  <a:srgbClr val="000066"/>
                </a:clrFrom>
                <a:clrTo>
                  <a:srgbClr val="00006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94" r="6483"/>
            <a:stretch>
              <a:fillRect/>
            </a:stretch>
          </p:blipFill>
          <p:spPr bwMode="auto">
            <a:xfrm>
              <a:off x="3007" y="4020"/>
              <a:ext cx="2753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4" name="Picture 25" descr="QPS Badge-CMYK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3" y="361950"/>
            <a:ext cx="1184275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522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2843213" y="1773238"/>
            <a:ext cx="6121400" cy="1223962"/>
          </a:xfrm>
        </p:spPr>
        <p:txBody>
          <a:bodyPr anchor="t"/>
          <a:lstStyle>
            <a:lvl1pPr>
              <a:defRPr sz="2800"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en-AU" altLang="en-US" noProof="0"/>
              <a:t>Click to edit Master title style</a:t>
            </a:r>
          </a:p>
        </p:txBody>
      </p:sp>
      <p:sp>
        <p:nvSpPr>
          <p:cNvPr id="107523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2843213" y="3068638"/>
            <a:ext cx="6121400" cy="1152525"/>
          </a:xfrm>
        </p:spPr>
        <p:txBody>
          <a:bodyPr anchor="b"/>
          <a:lstStyle>
            <a:lvl1pPr marL="0" indent="0">
              <a:buFont typeface="Wingdings" panose="05000000000000000000" pitchFamily="2" charset="2"/>
              <a:buNone/>
              <a:defRPr sz="2000"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en-AU" altLang="en-US" noProof="0"/>
              <a:t>Click to edit Master subtitle style</a:t>
            </a:r>
          </a:p>
        </p:txBody>
      </p:sp>
      <p:sp>
        <p:nvSpPr>
          <p:cNvPr id="25" name="Rectangle 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180DD-14D2-45D2-930A-F9E325244B1A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  <p:sp>
        <p:nvSpPr>
          <p:cNvPr id="26" name="Rectangle 16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3397B-B1A8-4502-824A-1183D4C5DD75}" type="datetime1">
              <a:rPr lang="en-AU" altLang="en-US"/>
              <a:pPr>
                <a:defRPr/>
              </a:pPr>
              <a:t>13/12/2018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069586900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C6548-0919-4500-9DF8-A72DC94A95B5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04B8B-70CA-44E9-9380-0FFABC7C5B6C}" type="datetime1">
              <a:rPr lang="en-AU" altLang="en-US"/>
              <a:pPr>
                <a:defRPr/>
              </a:pPr>
              <a:t>13/12/2018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532795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81825" y="457200"/>
            <a:ext cx="1982788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1875" y="457200"/>
            <a:ext cx="579755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AAE3F-1BDF-4697-8222-8525E9BA4165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29A3F-4249-48F1-A5C0-FC64DD264BE7}" type="datetime1">
              <a:rPr lang="en-AU" altLang="en-US"/>
              <a:pPr>
                <a:defRPr/>
              </a:pPr>
              <a:t>13/12/2018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717524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3EC73-BF1A-4994-BA00-4D74B8D57BAF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8FB932-3AA3-4479-B987-A4F9B6D237FD}" type="datetime1">
              <a:rPr lang="en-AU" altLang="en-US"/>
              <a:pPr>
                <a:defRPr/>
              </a:pPr>
              <a:t>13/12/2018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084839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991C8-1153-47F6-85CB-A13745AC6AA0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67D97-05BF-40E8-820B-EE6B4333D8EC}" type="datetime1">
              <a:rPr lang="en-AU" altLang="en-US"/>
              <a:pPr>
                <a:defRPr/>
              </a:pPr>
              <a:t>13/12/2018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233481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1875" y="1844675"/>
            <a:ext cx="3751263" cy="4022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5538" y="1844675"/>
            <a:ext cx="3751262" cy="4022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1835A-D5E2-4A7E-B62E-84EA341C35B9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3AED8-B7CC-47C2-928C-FF886AB4AEB4}" type="datetime1">
              <a:rPr lang="en-AU" altLang="en-US"/>
              <a:pPr>
                <a:defRPr/>
              </a:pPr>
              <a:t>13/12/2018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670381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F40A1B-074C-4EEA-A510-0FF45C008C72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39420-16A9-44B6-9ACA-D3409D5813E7}" type="datetime1">
              <a:rPr lang="en-AU" altLang="en-US"/>
              <a:pPr>
                <a:defRPr/>
              </a:pPr>
              <a:t>13/12/2018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930225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5B8343-D274-4D6D-9917-DB59A6FAC5FA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68E01-95FE-4B2B-A0CA-C6F644102AF5}" type="datetime1">
              <a:rPr lang="en-AU" altLang="en-US"/>
              <a:pPr>
                <a:defRPr/>
              </a:pPr>
              <a:t>13/12/2018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205305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48C7F-F003-4C13-9D50-3C25ECAF79C3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2C446-5034-4483-B83F-C69CD43EC2B3}" type="datetime1">
              <a:rPr lang="en-AU" altLang="en-US"/>
              <a:pPr>
                <a:defRPr/>
              </a:pPr>
              <a:t>13/12/2018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273342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4D5A3-1F2B-4F43-A3C8-23A5FF32E606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D2309-E016-44BA-A620-BFA1F312E193}" type="datetime1">
              <a:rPr lang="en-AU" altLang="en-US"/>
              <a:pPr>
                <a:defRPr/>
              </a:pPr>
              <a:t>13/12/2018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531105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532C6-E997-4B4A-860F-1CC5C4FDAAA1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1CE66-0AB4-4147-B8F7-77907D9AFC2E}" type="datetime1">
              <a:rPr lang="en-AU" altLang="en-US"/>
              <a:pPr>
                <a:defRPr/>
              </a:pPr>
              <a:t>13/12/2018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222188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260350"/>
            <a:ext cx="7921625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/>
              <a:t>Click to edit Master title style</a:t>
            </a:r>
          </a:p>
        </p:txBody>
      </p:sp>
      <p:sp>
        <p:nvSpPr>
          <p:cNvPr id="10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31875" y="1557338"/>
            <a:ext cx="7861300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/>
              <a:t>Click to edit Master text styles</a:t>
            </a:r>
          </a:p>
          <a:p>
            <a:pPr lvl="1"/>
            <a:r>
              <a:rPr lang="en-AU" altLang="en-US"/>
              <a:t>Second level</a:t>
            </a:r>
          </a:p>
          <a:p>
            <a:pPr lvl="2"/>
            <a:r>
              <a:rPr lang="en-AU" altLang="en-US"/>
              <a:t>Third level</a:t>
            </a:r>
          </a:p>
          <a:p>
            <a:pPr lvl="3"/>
            <a:r>
              <a:rPr lang="en-AU" altLang="en-US"/>
              <a:t>Fourth level</a:t>
            </a:r>
          </a:p>
          <a:p>
            <a:pPr lvl="4"/>
            <a:r>
              <a:rPr lang="en-AU" altLang="en-US"/>
              <a:t>Fifth level</a:t>
            </a:r>
          </a:p>
        </p:txBody>
      </p:sp>
      <p:sp>
        <p:nvSpPr>
          <p:cNvPr id="1028" name="Rectangle 17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005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29" name="Line 18"/>
          <p:cNvSpPr>
            <a:spLocks noChangeShapeType="1"/>
          </p:cNvSpPr>
          <p:nvPr/>
        </p:nvSpPr>
        <p:spPr bwMode="auto">
          <a:xfrm>
            <a:off x="0" y="1295400"/>
            <a:ext cx="7239000" cy="0"/>
          </a:xfrm>
          <a:prstGeom prst="line">
            <a:avLst/>
          </a:prstGeom>
          <a:noFill/>
          <a:ln w="25400">
            <a:solidFill>
              <a:srgbClr val="FFC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0" name="Oval 19"/>
          <p:cNvSpPr>
            <a:spLocks noChangeArrowheads="1"/>
          </p:cNvSpPr>
          <p:nvPr/>
        </p:nvSpPr>
        <p:spPr bwMode="auto">
          <a:xfrm>
            <a:off x="76200" y="6858000"/>
            <a:ext cx="762000" cy="762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507924" name="Text Box 20"/>
          <p:cNvSpPr txBox="1">
            <a:spLocks noChangeArrowheads="1"/>
          </p:cNvSpPr>
          <p:nvPr/>
        </p:nvSpPr>
        <p:spPr bwMode="auto">
          <a:xfrm>
            <a:off x="144463" y="6602413"/>
            <a:ext cx="60118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AU" altLang="en-US" sz="900">
                <a:solidFill>
                  <a:schemeClr val="bg1"/>
                </a:solidFill>
              </a:rPr>
              <a:t>© Queensland Police Service. All rights reserved. Confidential.</a:t>
            </a:r>
          </a:p>
        </p:txBody>
      </p:sp>
      <p:pic>
        <p:nvPicPr>
          <p:cNvPr id="1032" name="Picture 21" descr="QPS Badge-CMYK 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7207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33" name="Group 25"/>
          <p:cNvGrpSpPr>
            <a:grpSpLocks/>
          </p:cNvGrpSpPr>
          <p:nvPr/>
        </p:nvGrpSpPr>
        <p:grpSpPr bwMode="auto">
          <a:xfrm>
            <a:off x="0" y="6381750"/>
            <a:ext cx="9144000" cy="323850"/>
            <a:chOff x="0" y="4020"/>
            <a:chExt cx="5760" cy="204"/>
          </a:xfrm>
        </p:grpSpPr>
        <p:pic>
          <p:nvPicPr>
            <p:cNvPr id="1036" name="Picture 26" descr="checks-long2"/>
            <p:cNvPicPr>
              <a:picLocks noChangeAspect="1" noChangeArrowheads="1"/>
            </p:cNvPicPr>
            <p:nvPr userDrawn="1"/>
          </p:nvPicPr>
          <p:blipFill>
            <a:blip r:embed="rId15">
              <a:clrChange>
                <a:clrFrom>
                  <a:srgbClr val="000066"/>
                </a:clrFrom>
                <a:clrTo>
                  <a:srgbClr val="00006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020"/>
              <a:ext cx="3008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7" name="Picture 27" descr="checks-long2"/>
            <p:cNvPicPr>
              <a:picLocks noChangeAspect="1" noChangeArrowheads="1"/>
            </p:cNvPicPr>
            <p:nvPr userDrawn="1"/>
          </p:nvPicPr>
          <p:blipFill>
            <a:blip r:embed="rId15">
              <a:clrChange>
                <a:clrFrom>
                  <a:srgbClr val="000066"/>
                </a:clrFrom>
                <a:clrTo>
                  <a:srgbClr val="00006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94" r="6483"/>
            <a:stretch>
              <a:fillRect/>
            </a:stretch>
          </p:blipFill>
          <p:spPr bwMode="auto">
            <a:xfrm>
              <a:off x="3007" y="4020"/>
              <a:ext cx="2753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0790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43888" y="6597650"/>
            <a:ext cx="693737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9E89318F-23BD-4F7C-91F8-4BAC09E30901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  <p:sp>
        <p:nvSpPr>
          <p:cNvPr id="50792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84888" y="6597650"/>
            <a:ext cx="21336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C9D0F95-C37B-4DED-86BF-679042E9C533}" type="datetime1">
              <a:rPr lang="en-AU" altLang="en-US"/>
              <a:pPr>
                <a:defRPr/>
              </a:pPr>
              <a:t>13/12/2018</a:t>
            </a:fld>
            <a:endParaRPr lang="en-A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16" r:id="rId1"/>
    <p:sldLayoutId id="2147485006" r:id="rId2"/>
    <p:sldLayoutId id="2147485007" r:id="rId3"/>
    <p:sldLayoutId id="2147485008" r:id="rId4"/>
    <p:sldLayoutId id="2147485009" r:id="rId5"/>
    <p:sldLayoutId id="2147485010" r:id="rId6"/>
    <p:sldLayoutId id="2147485011" r:id="rId7"/>
    <p:sldLayoutId id="2147485012" r:id="rId8"/>
    <p:sldLayoutId id="2147485013" r:id="rId9"/>
    <p:sldLayoutId id="2147485014" r:id="rId10"/>
    <p:sldLayoutId id="214748501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D4D4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D4D4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D4D4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D4D4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D4D4D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4D4D4D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4D4D4D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4D4D4D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4D4D4D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E7F1B9C-6F94-4467-87C5-977A86E43B13}" type="slidenum">
              <a:rPr lang="en-AU" altLang="en-US" sz="900" smtClean="0">
                <a:solidFill>
                  <a:schemeClr val="bg1"/>
                </a:solidFill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AU" altLang="en-US" sz="90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513853" y="1916832"/>
            <a:ext cx="6444208" cy="1923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D4D4D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D4D4D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D4D4D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D4D4D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D4D4D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D4D4D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D4D4D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D4D4D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AU" altLang="en-US" sz="3000" kern="0" cap="small" dirty="0">
                <a:latin typeface="Calibri" panose="020F0502020204030204" pitchFamily="34" charset="0"/>
              </a:rPr>
              <a:t>Queensland Policing Response to Domestic and Family Violence </a:t>
            </a:r>
          </a:p>
          <a:p>
            <a:pPr algn="ctr">
              <a:defRPr/>
            </a:pPr>
            <a:endParaRPr lang="en-AU" altLang="en-US" sz="3000" kern="0" cap="small" dirty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en-AU" altLang="en-US" sz="3500" kern="0" cap="small" dirty="0">
                <a:latin typeface="Calibri" panose="020F0502020204030204" pitchFamily="34" charset="0"/>
              </a:rPr>
              <a:t>HIGH RISK TEAMS </a:t>
            </a:r>
            <a:r>
              <a:rPr lang="en-AU" altLang="en-US" sz="3149" kern="0" cap="small" dirty="0">
                <a:latin typeface="Calibri" panose="020F0502020204030204" pitchFamily="34" charset="0"/>
              </a:rPr>
              <a:t/>
            </a:r>
            <a:br>
              <a:rPr lang="en-AU" altLang="en-US" sz="3149" kern="0" cap="small" dirty="0">
                <a:latin typeface="Calibri" panose="020F0502020204030204" pitchFamily="34" charset="0"/>
              </a:rPr>
            </a:br>
            <a:endParaRPr lang="en-AU" altLang="en-US" sz="3149" kern="0" cap="small" dirty="0">
              <a:latin typeface="Calibri" panose="020F050202020403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098993" y="4509120"/>
            <a:ext cx="6838632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D4D4D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D4D4D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D4D4D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D4D4D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D4D4D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D4D4D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D4D4D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D4D4D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AU" altLang="en-US" sz="2000" kern="0" cap="small" dirty="0">
                <a:solidFill>
                  <a:schemeClr val="tx1"/>
                </a:solidFill>
                <a:latin typeface="Calibri" panose="020F0502020204030204" pitchFamily="34" charset="0"/>
              </a:rPr>
              <a:t>Domestic, Family Violence and Vulnerable Persons Unit</a:t>
            </a:r>
            <a:br>
              <a:rPr lang="en-AU" altLang="en-US" sz="2000" kern="0" cap="small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AU" altLang="en-US" sz="2000" kern="0" cap="small" dirty="0">
                <a:solidFill>
                  <a:schemeClr val="tx1"/>
                </a:solidFill>
                <a:latin typeface="Calibri" panose="020F0502020204030204" pitchFamily="34" charset="0"/>
              </a:rPr>
              <a:t>Community Contact Command</a:t>
            </a:r>
            <a:endParaRPr lang="en-AU" altLang="en-US" sz="3149" kern="0" cap="small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A8C077-1474-4B53-AE90-886A8B802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>
                <a:solidFill>
                  <a:srgbClr val="FF0000"/>
                </a:solidFill>
              </a:rPr>
              <a:t>CAVEAT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D48380-2C37-4CDD-A799-CEC2AABAF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AU" dirty="0">
                <a:solidFill>
                  <a:srgbClr val="FF0000"/>
                </a:solidFill>
              </a:rPr>
              <a:t>The information provided throughout this presentation is not to be disseminated outside of its intended use.</a:t>
            </a:r>
          </a:p>
          <a:p>
            <a:pPr marL="0" indent="0" algn="ctr">
              <a:buNone/>
            </a:pPr>
            <a:r>
              <a:rPr lang="en-AU" dirty="0">
                <a:solidFill>
                  <a:srgbClr val="FF0000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en-AU" dirty="0">
                <a:solidFill>
                  <a:srgbClr val="FF0000"/>
                </a:solidFill>
              </a:rPr>
              <a:t>If you wish to use any of the information contained </a:t>
            </a:r>
            <a:r>
              <a:rPr lang="en-AU">
                <a:solidFill>
                  <a:srgbClr val="FF0000"/>
                </a:solidFill>
              </a:rPr>
              <a:t>within the presentation </a:t>
            </a:r>
            <a:r>
              <a:rPr lang="en-AU" dirty="0">
                <a:solidFill>
                  <a:srgbClr val="FF0000"/>
                </a:solidFill>
              </a:rPr>
              <a:t>please contact the Queensland Police Service Domestic, Family Violence and Vulnerable Persons Unit for approval.</a:t>
            </a:r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9F58496-A6BF-4EDF-924F-DDE56AE489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F3EC73-BF1A-4994-BA00-4D74B8D57BAF}" type="slidenum">
              <a:rPr lang="en-AU" altLang="en-US" smtClean="0"/>
              <a:pPr>
                <a:defRPr/>
              </a:pPr>
              <a:t>10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036252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CEFCCD0-4EC0-4A6C-A8FC-C0F627C7AF5D}" type="slidenum">
              <a:rPr lang="en-AU" altLang="en-US" sz="900" smtClean="0">
                <a:solidFill>
                  <a:schemeClr val="bg1"/>
                </a:solidFill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AU" altLang="en-US" sz="90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252536" y="116632"/>
            <a:ext cx="9396536" cy="1368152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D4D4D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D4D4D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D4D4D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D4D4D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D4D4D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D4D4D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D4D4D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D4D4D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D4D4D"/>
                </a:solidFill>
                <a:latin typeface="Arial" charset="0"/>
              </a:defRPr>
            </a:lvl9pPr>
          </a:lstStyle>
          <a:p>
            <a:pPr algn="ctr">
              <a:defRPr/>
            </a:pPr>
            <a:endParaRPr lang="en-AU" sz="2800" cap="small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377710" y="3352423"/>
            <a:ext cx="7934325" cy="482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ts val="2600"/>
              </a:lnSpc>
              <a:spcBef>
                <a:spcPts val="1800"/>
              </a:spcBef>
              <a:spcAft>
                <a:spcPts val="1200"/>
              </a:spcAft>
              <a:buNone/>
            </a:pPr>
            <a:r>
              <a:rPr lang="en-AU" altLang="en-US" sz="4000" dirty="0">
                <a:latin typeface="Book Antiqua" panose="02040602050305030304" pitchFamily="18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445078094"/>
      </p:ext>
    </p:extLst>
  </p:cSld>
  <p:clrMapOvr>
    <a:masterClrMapping/>
  </p:clrMapOvr>
  <p:transition spd="slow"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7D5B9B-1079-414A-9C79-C52BF7DB1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>
                <a:solidFill>
                  <a:srgbClr val="FF0000"/>
                </a:solidFill>
              </a:rPr>
              <a:t>CAVEAT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9169B04-9128-4197-8687-72B65AB3D6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AU" dirty="0">
                <a:solidFill>
                  <a:srgbClr val="FF0000"/>
                </a:solidFill>
              </a:rPr>
              <a:t>The information provided in the following presentation is not to be disseminated outside of its intended use.</a:t>
            </a:r>
          </a:p>
          <a:p>
            <a:pPr marL="0" indent="0" algn="ctr">
              <a:buNone/>
            </a:pPr>
            <a:r>
              <a:rPr lang="en-AU" dirty="0">
                <a:solidFill>
                  <a:srgbClr val="FF0000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en-AU" dirty="0">
                <a:solidFill>
                  <a:srgbClr val="FF0000"/>
                </a:solidFill>
              </a:rPr>
              <a:t>If you wish to use any of the information contained in the following presentation please contact the Queensland Police Service Domestic, Family Violence and Vulnerable Persons Unit for approval.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D186EB2-F026-4D45-9263-CA10BA976B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F3EC73-BF1A-4994-BA00-4D74B8D57BAF}" type="slidenum">
              <a:rPr lang="en-AU" altLang="en-US" smtClean="0"/>
              <a:pPr>
                <a:defRPr/>
              </a:pPr>
              <a:t>2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942267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sz="2800" dirty="0">
                <a:latin typeface="Book Antiqua" panose="02040602050305030304" pitchFamily="18" charset="0"/>
              </a:rPr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sz="240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AU" sz="2400" dirty="0">
                <a:latin typeface="Book Antiqua" panose="02040602050305030304" pitchFamily="18" charset="0"/>
              </a:rPr>
              <a:t>Not Now, Not Ever Report (2015) Recommendations 74 to 78</a:t>
            </a:r>
          </a:p>
          <a:p>
            <a:pPr lvl="1"/>
            <a:r>
              <a:rPr lang="en-AU" sz="2000" dirty="0">
                <a:latin typeface="Book Antiqua" panose="02040602050305030304" pitchFamily="18" charset="0"/>
              </a:rPr>
              <a:t>Led by the Department of Communities, Child Safety and Disability Services (DCCSDS)</a:t>
            </a:r>
          </a:p>
          <a:p>
            <a:pPr lvl="1"/>
            <a:r>
              <a:rPr lang="en-AU" sz="2000" dirty="0">
                <a:latin typeface="Book Antiqua" panose="02040602050305030304" pitchFamily="18" charset="0"/>
              </a:rPr>
              <a:t>Establishment of Integrated Service Response Trials (74)</a:t>
            </a:r>
          </a:p>
          <a:p>
            <a:pPr lvl="1"/>
            <a:r>
              <a:rPr lang="en-AU" sz="2000" dirty="0">
                <a:latin typeface="Book Antiqua" panose="02040602050305030304" pitchFamily="18" charset="0"/>
              </a:rPr>
              <a:t>Review and Evaluation of Trial Sites and Expansion (75)</a:t>
            </a:r>
          </a:p>
          <a:p>
            <a:pPr lvl="1"/>
            <a:r>
              <a:rPr lang="en-AU" sz="2000" dirty="0">
                <a:latin typeface="Book Antiqua" panose="02040602050305030304" pitchFamily="18" charset="0"/>
              </a:rPr>
              <a:t>Establishment of High Risk Teams (76)</a:t>
            </a:r>
          </a:p>
          <a:p>
            <a:pPr lvl="1"/>
            <a:r>
              <a:rPr lang="en-AU" sz="2000" dirty="0">
                <a:latin typeface="Book Antiqua" panose="02040602050305030304" pitchFamily="18" charset="0"/>
              </a:rPr>
              <a:t>Common Risk Assessment Framework (77)</a:t>
            </a:r>
          </a:p>
          <a:p>
            <a:pPr lvl="1"/>
            <a:r>
              <a:rPr lang="en-AU" sz="2000" dirty="0">
                <a:latin typeface="Book Antiqua" panose="02040602050305030304" pitchFamily="18" charset="0"/>
              </a:rPr>
              <a:t>Enable Information Sharing through Legislation (78)</a:t>
            </a:r>
          </a:p>
          <a:p>
            <a:pPr marL="0" indent="0">
              <a:buNone/>
            </a:pPr>
            <a:endParaRPr lang="en-AU" sz="200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en-AU" sz="200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en-AU" sz="2000" dirty="0">
              <a:latin typeface="Book Antiqua" panose="02040602050305030304" pitchFamily="18" charset="0"/>
            </a:endParaRPr>
          </a:p>
          <a:p>
            <a:endParaRPr lang="en-AU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F3EC73-BF1A-4994-BA00-4D74B8D57BAF}" type="slidenum">
              <a:rPr lang="en-AU" altLang="en-US" smtClean="0"/>
              <a:pPr>
                <a:defRPr/>
              </a:pPr>
              <a:t>3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85914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sz="2800" dirty="0">
                <a:latin typeface="Book Antiqua" panose="02040602050305030304" pitchFamily="18" charset="0"/>
              </a:rPr>
              <a:t>INTEGRATED SERVICE RESPONSE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F3EC73-BF1A-4994-BA00-4D74B8D57BAF}" type="slidenum">
              <a:rPr lang="en-AU" altLang="en-US" smtClean="0"/>
              <a:pPr>
                <a:defRPr/>
              </a:pPr>
              <a:t>4</a:t>
            </a:fld>
            <a:endParaRPr lang="en-AU" altLang="en-US"/>
          </a:p>
        </p:txBody>
      </p:sp>
      <p:pic>
        <p:nvPicPr>
          <p:cNvPr id="5" name="Content Placeholder 8">
            <a:extLst>
              <a:ext uri="{FF2B5EF4-FFF2-40B4-BE49-F238E27FC236}">
                <a16:creationId xmlns:a16="http://schemas.microsoft.com/office/drawing/2014/main" xmlns="" id="{062AD848-B198-4D0F-A356-1901E5F863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23528" y="1916832"/>
            <a:ext cx="3607324" cy="3600400"/>
          </a:xfrm>
          <a:prstGeom prst="rect">
            <a:avLst/>
          </a:prstGeom>
        </p:spPr>
      </p:pic>
      <p:sp>
        <p:nvSpPr>
          <p:cNvPr id="6" name="Content Placeholder 9">
            <a:extLst>
              <a:ext uri="{FF2B5EF4-FFF2-40B4-BE49-F238E27FC236}">
                <a16:creationId xmlns:a16="http://schemas.microsoft.com/office/drawing/2014/main" xmlns="" id="{7BF9C17B-F3AD-4803-9A84-D67D3EACA227}"/>
              </a:ext>
            </a:extLst>
          </p:cNvPr>
          <p:cNvSpPr txBox="1">
            <a:spLocks/>
          </p:cNvSpPr>
          <p:nvPr/>
        </p:nvSpPr>
        <p:spPr>
          <a:xfrm>
            <a:off x="4355976" y="1916832"/>
            <a:ext cx="4395985" cy="410445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AU" sz="2400" kern="0" dirty="0">
                <a:latin typeface="Book Antiqua" panose="02040602050305030304" pitchFamily="18" charset="0"/>
              </a:rPr>
              <a:t>Benefits</a:t>
            </a:r>
          </a:p>
          <a:p>
            <a:pPr lvl="1"/>
            <a:r>
              <a:rPr lang="en-AU" sz="2000" kern="0" dirty="0">
                <a:latin typeface="Book Antiqua" panose="02040602050305030304" pitchFamily="18" charset="0"/>
              </a:rPr>
              <a:t>Reduce secondary victimisation</a:t>
            </a:r>
          </a:p>
          <a:p>
            <a:pPr lvl="1"/>
            <a:r>
              <a:rPr lang="en-AU" sz="2000" kern="0" dirty="0">
                <a:latin typeface="Book Antiqua" panose="02040602050305030304" pitchFamily="18" charset="0"/>
              </a:rPr>
              <a:t>Increase focus on victim safety</a:t>
            </a:r>
          </a:p>
          <a:p>
            <a:pPr lvl="1"/>
            <a:r>
              <a:rPr lang="en-AU" sz="2000" kern="0" dirty="0">
                <a:latin typeface="Book Antiqua" panose="02040602050305030304" pitchFamily="18" charset="0"/>
              </a:rPr>
              <a:t>Increase perpetrator accountability</a:t>
            </a:r>
          </a:p>
          <a:p>
            <a:r>
              <a:rPr lang="en-AU" sz="2400" kern="0" dirty="0">
                <a:latin typeface="Book Antiqua" panose="02040602050305030304" pitchFamily="18" charset="0"/>
              </a:rPr>
              <a:t>Challenges</a:t>
            </a:r>
          </a:p>
          <a:p>
            <a:pPr lvl="1"/>
            <a:r>
              <a:rPr lang="en-AU" sz="2000" kern="0" dirty="0">
                <a:latin typeface="Book Antiqua" panose="02040602050305030304" pitchFamily="18" charset="0"/>
              </a:rPr>
              <a:t>Power imbalance</a:t>
            </a:r>
          </a:p>
          <a:p>
            <a:pPr lvl="1"/>
            <a:r>
              <a:rPr lang="en-AU" sz="2000" kern="0" dirty="0">
                <a:latin typeface="Book Antiqua" panose="02040602050305030304" pitchFamily="18" charset="0"/>
              </a:rPr>
              <a:t>Difference in approaches</a:t>
            </a:r>
          </a:p>
          <a:p>
            <a:pPr lvl="1"/>
            <a:r>
              <a:rPr lang="en-AU" sz="2000" kern="0" dirty="0">
                <a:latin typeface="Book Antiqua" panose="02040602050305030304" pitchFamily="18" charset="0"/>
              </a:rPr>
              <a:t>Resources</a:t>
            </a:r>
          </a:p>
          <a:p>
            <a:pPr lvl="1"/>
            <a:endParaRPr lang="en-AU" kern="0" dirty="0"/>
          </a:p>
        </p:txBody>
      </p:sp>
    </p:spTree>
    <p:extLst>
      <p:ext uri="{BB962C8B-B14F-4D97-AF65-F5344CB8AC3E}">
        <p14:creationId xmlns:p14="http://schemas.microsoft.com/office/powerpoint/2010/main" val="3698744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741F0A-013F-4A02-A1AD-65561A01B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sz="2800" dirty="0">
                <a:latin typeface="Book Antiqua" panose="02040602050305030304" pitchFamily="18" charset="0"/>
              </a:rPr>
              <a:t>REVIEW AND EVALUATION OF TRIAL SITES AND EXPANSION</a:t>
            </a:r>
            <a:endParaRPr lang="en-AU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5363FC1-A4D3-4982-ADDC-55E5500A5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400" dirty="0">
                <a:latin typeface="Book Antiqua" panose="02040602050305030304" pitchFamily="18" charset="0"/>
              </a:rPr>
              <a:t>Conducted by the Office of Women, Department of Communities, Child Safety and Disability Services</a:t>
            </a:r>
          </a:p>
          <a:p>
            <a:r>
              <a:rPr lang="en-AU" sz="2400" dirty="0">
                <a:latin typeface="Book Antiqua" panose="02040602050305030304" pitchFamily="18" charset="0"/>
              </a:rPr>
              <a:t>Central Queensland University</a:t>
            </a:r>
          </a:p>
          <a:p>
            <a:r>
              <a:rPr lang="en-AU" sz="2400" dirty="0">
                <a:latin typeface="Book Antiqua" panose="02040602050305030304" pitchFamily="18" charset="0"/>
              </a:rPr>
              <a:t>Individual Agencies may Conduct Internal Evaluations</a:t>
            </a:r>
            <a:endParaRPr lang="en-AU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7A23E32-0E42-4EFB-8700-8712962791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F3EC73-BF1A-4994-BA00-4D74B8D57BAF}" type="slidenum">
              <a:rPr lang="en-AU" altLang="en-US" smtClean="0"/>
              <a:pPr>
                <a:defRPr/>
              </a:pPr>
              <a:t>5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655874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1F69C2-00D5-43E6-8EE2-EEBDB6568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sz="2800" dirty="0">
                <a:latin typeface="Book Antiqua" panose="02040602050305030304" pitchFamily="18" charset="0"/>
              </a:rPr>
              <a:t>ESTABLISHMENT OF HIGH RISK TEAMS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6F4E11-F85A-4DE0-81A5-F7C2F30B9F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400" dirty="0">
                <a:latin typeface="Book Antiqua" panose="02040602050305030304" pitchFamily="18" charset="0"/>
              </a:rPr>
              <a:t>Urban Models</a:t>
            </a:r>
          </a:p>
          <a:p>
            <a:pPr lvl="1"/>
            <a:r>
              <a:rPr lang="en-AU" sz="2000" dirty="0"/>
              <a:t>Logan-Beenleigh</a:t>
            </a:r>
          </a:p>
          <a:p>
            <a:pPr lvl="1"/>
            <a:r>
              <a:rPr lang="en-AU" sz="2000" dirty="0"/>
              <a:t>Ipswich</a:t>
            </a:r>
          </a:p>
          <a:p>
            <a:pPr lvl="1"/>
            <a:r>
              <a:rPr lang="en-AU" sz="2000" dirty="0"/>
              <a:t>Brisbane</a:t>
            </a:r>
          </a:p>
          <a:p>
            <a:pPr marL="457200" lvl="1" indent="0">
              <a:buNone/>
            </a:pPr>
            <a:endParaRPr lang="en-AU" sz="1600" dirty="0"/>
          </a:p>
          <a:p>
            <a:r>
              <a:rPr lang="en-AU" sz="2400" dirty="0">
                <a:latin typeface="Book Antiqua" panose="02040602050305030304" pitchFamily="18" charset="0"/>
              </a:rPr>
              <a:t>Regional with Outreach Models</a:t>
            </a:r>
          </a:p>
          <a:p>
            <a:pPr lvl="1"/>
            <a:r>
              <a:rPr lang="en-AU" sz="2000" dirty="0"/>
              <a:t>Mount Isa</a:t>
            </a:r>
          </a:p>
          <a:p>
            <a:pPr lvl="1"/>
            <a:r>
              <a:rPr lang="en-AU" sz="2000" dirty="0"/>
              <a:t>Cairns-Mossman</a:t>
            </a:r>
          </a:p>
          <a:p>
            <a:pPr marL="457200" lvl="1" indent="0">
              <a:buNone/>
            </a:pPr>
            <a:endParaRPr lang="en-AU" sz="1600" dirty="0"/>
          </a:p>
          <a:p>
            <a:r>
              <a:rPr lang="en-AU" sz="2400" dirty="0">
                <a:latin typeface="Book Antiqua" panose="02040602050305030304" pitchFamily="18" charset="0"/>
              </a:rPr>
              <a:t>Discrete (Indigenous) Model</a:t>
            </a:r>
          </a:p>
          <a:p>
            <a:pPr lvl="1"/>
            <a:r>
              <a:rPr lang="en-AU" sz="2000" dirty="0"/>
              <a:t>Cherbourg</a:t>
            </a:r>
            <a:r>
              <a:rPr lang="en-AU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305EC91-54ED-4CEB-9C72-EF3A198716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F3EC73-BF1A-4994-BA00-4D74B8D57BAF}" type="slidenum">
              <a:rPr lang="en-AU" altLang="en-US" smtClean="0"/>
              <a:pPr>
                <a:defRPr/>
              </a:pPr>
              <a:t>6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260617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035249-F390-475B-8212-4CD13763F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sz="2800" dirty="0">
                <a:latin typeface="Book Antiqua" panose="02040602050305030304" pitchFamily="18" charset="0"/>
              </a:rPr>
              <a:t>COMMON RISK ASSESSMENT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DB59055-3103-4C23-A760-E30882499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400" dirty="0">
                <a:latin typeface="Book Antiqua" panose="02040602050305030304" pitchFamily="18" charset="0"/>
              </a:rPr>
              <a:t>Develop a common language and understanding of definitions*</a:t>
            </a:r>
          </a:p>
          <a:p>
            <a:pPr lvl="1"/>
            <a:r>
              <a:rPr lang="en-AU" sz="2000" dirty="0">
                <a:latin typeface="Book Antiqua" panose="02040602050305030304" pitchFamily="18" charset="0"/>
              </a:rPr>
              <a:t>Developed through Literature Review</a:t>
            </a:r>
          </a:p>
          <a:p>
            <a:pPr lvl="1"/>
            <a:r>
              <a:rPr lang="en-AU" sz="2000" dirty="0">
                <a:latin typeface="Book Antiqua" panose="02040602050305030304" pitchFamily="18" charset="0"/>
              </a:rPr>
              <a:t>Analysis of Existing Policies</a:t>
            </a:r>
          </a:p>
          <a:p>
            <a:pPr lvl="1"/>
            <a:r>
              <a:rPr lang="en-AU" sz="2000" dirty="0">
                <a:latin typeface="Book Antiqua" panose="02040602050305030304" pitchFamily="18" charset="0"/>
              </a:rPr>
              <a:t>Review of the Queensland Context in terms of Policy, Legislation and Service Delivery</a:t>
            </a:r>
          </a:p>
          <a:p>
            <a:pPr lvl="1"/>
            <a:r>
              <a:rPr lang="en-AU" sz="2000" dirty="0">
                <a:latin typeface="Book Antiqua" panose="02040602050305030304" pitchFamily="18" charset="0"/>
              </a:rPr>
              <a:t>Co-Design with Key Stakeholders</a:t>
            </a:r>
          </a:p>
          <a:p>
            <a:r>
              <a:rPr lang="en-AU" sz="2000" dirty="0">
                <a:latin typeface="Book Antiqua" panose="02040602050305030304" pitchFamily="18" charset="0"/>
              </a:rPr>
              <a:t>Based on Action Research</a:t>
            </a:r>
          </a:p>
          <a:p>
            <a:r>
              <a:rPr lang="en-AU" sz="2000" dirty="0">
                <a:latin typeface="Book Antiqua" panose="02040602050305030304" pitchFamily="18" charset="0"/>
              </a:rPr>
              <a:t>Risk Assessment Based on both Victims and Offenders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8367CAF-BAC7-4F9E-AF81-A957861C4DE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F3EC73-BF1A-4994-BA00-4D74B8D57BAF}" type="slidenum">
              <a:rPr lang="en-AU" altLang="en-US" smtClean="0"/>
              <a:pPr>
                <a:defRPr/>
              </a:pPr>
              <a:t>7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484656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F871E0-2F27-4A0E-9C21-AE44F9D42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sz="2800" dirty="0">
                <a:latin typeface="Book Antiqua" panose="02040602050305030304" pitchFamily="18" charset="0"/>
              </a:rPr>
              <a:t>ENABLING LEGISLATION, POLICIES AND PROCEDURES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7B7D57B-4F6E-4A2E-BB0C-6A2C3DD0A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400" dirty="0">
                <a:latin typeface="Book Antiqua" panose="02040602050305030304" pitchFamily="18" charset="0"/>
              </a:rPr>
              <a:t>Domestic and Family Violence Protection Act 2012</a:t>
            </a:r>
          </a:p>
          <a:p>
            <a:pPr lvl="1"/>
            <a:r>
              <a:rPr lang="en-AU" sz="2000" dirty="0">
                <a:latin typeface="Book Antiqua" panose="02040602050305030304" pitchFamily="18" charset="0"/>
              </a:rPr>
              <a:t>Part 5A, Information Sharing</a:t>
            </a:r>
          </a:p>
          <a:p>
            <a:pPr lvl="1"/>
            <a:r>
              <a:rPr lang="en-AU" sz="2000" dirty="0">
                <a:latin typeface="Book Antiqua" panose="02040602050305030304" pitchFamily="18" charset="0"/>
              </a:rPr>
              <a:t>169D Sharing Information for Assessing Domestic Violence Threat</a:t>
            </a:r>
          </a:p>
          <a:p>
            <a:pPr lvl="1"/>
            <a:r>
              <a:rPr lang="en-AU" sz="2000" dirty="0">
                <a:latin typeface="Book Antiqua" panose="02040602050305030304" pitchFamily="18" charset="0"/>
              </a:rPr>
              <a:t>169E Sharing Information for Responding to Serious Domestic Violence Threat</a:t>
            </a:r>
          </a:p>
          <a:p>
            <a:pPr lvl="1"/>
            <a:r>
              <a:rPr lang="en-AU" sz="2000" dirty="0">
                <a:latin typeface="Book Antiqua" panose="02040602050305030304" pitchFamily="18" charset="0"/>
              </a:rPr>
              <a:t>169G Permitted Uses of Shared Information</a:t>
            </a:r>
            <a:endParaRPr lang="en-AU" dirty="0"/>
          </a:p>
          <a:p>
            <a:r>
              <a:rPr lang="en-AU" sz="2400" dirty="0">
                <a:latin typeface="Book Antiqua" panose="02040602050305030304" pitchFamily="18" charset="0"/>
              </a:rPr>
              <a:t>Domestic and Family Violence Information Sharing Guidelines (May 2017)</a:t>
            </a:r>
          </a:p>
          <a:p>
            <a:r>
              <a:rPr lang="en-AU" sz="2400" dirty="0">
                <a:latin typeface="Book Antiqua" panose="02040602050305030304" pitchFamily="18" charset="0"/>
              </a:rPr>
              <a:t>Queensland Domestic and Family Violence Common Risk and Safety Framework (June 2017)</a:t>
            </a:r>
          </a:p>
        </p:txBody>
      </p:sp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CEFCCD0-4EC0-4A6C-A8FC-C0F627C7AF5D}" type="slidenum">
              <a:rPr lang="en-AU" altLang="en-US" sz="900" smtClean="0">
                <a:solidFill>
                  <a:schemeClr val="bg1"/>
                </a:solidFill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AU" altLang="en-US" sz="90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sp>
        <p:nvSpPr>
          <p:cNvPr id="38" name="Title 1"/>
          <p:cNvSpPr txBox="1">
            <a:spLocks/>
          </p:cNvSpPr>
          <p:nvPr/>
        </p:nvSpPr>
        <p:spPr>
          <a:xfrm>
            <a:off x="539551" y="260350"/>
            <a:ext cx="8569523" cy="8112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D4D4D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D4D4D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D4D4D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D4D4D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D4D4D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D4D4D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D4D4D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D4D4D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D4D4D"/>
                </a:solidFill>
                <a:latin typeface="Arial" charset="0"/>
              </a:defRPr>
            </a:lvl9pPr>
          </a:lstStyle>
          <a:p>
            <a:pPr algn="ctr">
              <a:defRPr/>
            </a:pPr>
            <a:endParaRPr lang="en-AU" sz="2800" cap="small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909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525185-CD33-4046-8200-D39D3D763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Benefits to the QPS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704FE64-2745-4F58-9804-7257C5C80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400" dirty="0">
                <a:latin typeface="Book Antiqua" panose="02040602050305030304" pitchFamily="18" charset="0"/>
              </a:rPr>
              <a:t>Reduction in calls for service</a:t>
            </a:r>
          </a:p>
          <a:p>
            <a:r>
              <a:rPr lang="en-AU" sz="2400" dirty="0">
                <a:latin typeface="Book Antiqua" panose="02040602050305030304" pitchFamily="18" charset="0"/>
              </a:rPr>
              <a:t>Efficient/cost effective use of resources – not continually attending and investigating repeat jobs with same couple</a:t>
            </a:r>
          </a:p>
          <a:p>
            <a:r>
              <a:rPr lang="en-AU" sz="2400" dirty="0">
                <a:latin typeface="Book Antiqua" panose="02040602050305030304" pitchFamily="18" charset="0"/>
              </a:rPr>
              <a:t>Increased availability of staff to address other policing activities</a:t>
            </a:r>
          </a:p>
          <a:p>
            <a:r>
              <a:rPr lang="en-AU" sz="2400" dirty="0">
                <a:latin typeface="Book Antiqua" panose="02040602050305030304" pitchFamily="18" charset="0"/>
              </a:rPr>
              <a:t>Increased action and accountability by other agencies </a:t>
            </a:r>
            <a:r>
              <a:rPr lang="en-AU" sz="2400" dirty="0" err="1">
                <a:latin typeface="Book Antiqua" panose="02040602050305030304" pitchFamily="18" charset="0"/>
              </a:rPr>
              <a:t>eg</a:t>
            </a:r>
            <a:r>
              <a:rPr lang="en-AU" sz="2400" dirty="0">
                <a:latin typeface="Book Antiqua" panose="02040602050305030304" pitchFamily="18" charset="0"/>
              </a:rPr>
              <a:t>. Probation and Parole –  </a:t>
            </a:r>
          </a:p>
          <a:p>
            <a:r>
              <a:rPr lang="en-AU" sz="2400" dirty="0">
                <a:latin typeface="Book Antiqua" panose="02040602050305030304" pitchFamily="18" charset="0"/>
              </a:rPr>
              <a:t>tightened supervision conditions.</a:t>
            </a:r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B76C6D4-EC41-4704-8B6A-54C51E54E2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F3EC73-BF1A-4994-BA00-4D74B8D57BAF}" type="slidenum">
              <a:rPr lang="en-AU" altLang="en-US" smtClean="0"/>
              <a:pPr>
                <a:defRPr/>
              </a:pPr>
              <a:t>9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902501568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template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213BCDAAC44346A0C2307F1A368ADB" ma:contentTypeVersion="8" ma:contentTypeDescription="Create a new document." ma:contentTypeScope="" ma:versionID="40b5f1771031ac1bc6dc77d62e5b69f6">
  <xsd:schema xmlns:xsd="http://www.w3.org/2001/XMLSchema" xmlns:xs="http://www.w3.org/2001/XMLSchema" xmlns:p="http://schemas.microsoft.com/office/2006/metadata/properties" xmlns:ns2="9fe8a190-a5f8-4773-adac-e0e3a19b90d9" xmlns:ns3="06c72f1e-0326-4e87-a981-e79a536aa6e5" targetNamespace="http://schemas.microsoft.com/office/2006/metadata/properties" ma:root="true" ma:fieldsID="fb803f97fa8e124e06e3c5657e865318" ns2:_="" ns3:_="">
    <xsd:import namespace="9fe8a190-a5f8-4773-adac-e0e3a19b90d9"/>
    <xsd:import namespace="06c72f1e-0326-4e87-a981-e79a536aa6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e8a190-a5f8-4773-adac-e0e3a19b90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c72f1e-0326-4e87-a981-e79a536aa6e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417AC2E-A4C2-4D05-885A-81F48C79E11B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9fe8a190-a5f8-4773-adac-e0e3a19b90d9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06c72f1e-0326-4e87-a981-e79a536aa6e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E5A8D9A-EDAE-41F7-9F61-BD200DB83A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fe8a190-a5f8-4773-adac-e0e3a19b90d9"/>
    <ds:schemaRef ds:uri="06c72f1e-0326-4e87-a981-e79a536aa6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D3FEAE-5AD0-4425-A3F3-7A4C1ED4A11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</Template>
  <TotalTime>16064</TotalTime>
  <Words>459</Words>
  <Application>Microsoft Office PowerPoint</Application>
  <PresentationFormat>On-screen Show (4:3)</PresentationFormat>
  <Paragraphs>90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Arial Black</vt:lpstr>
      <vt:lpstr>Book Antiqua</vt:lpstr>
      <vt:lpstr>Calibri</vt:lpstr>
      <vt:lpstr>Gill Sans</vt:lpstr>
      <vt:lpstr>Times New Roman</vt:lpstr>
      <vt:lpstr>Wingdings</vt:lpstr>
      <vt:lpstr>Powerpoint template</vt:lpstr>
      <vt:lpstr>PowerPoint Presentation</vt:lpstr>
      <vt:lpstr>CAVEAT</vt:lpstr>
      <vt:lpstr>OVERVIEW</vt:lpstr>
      <vt:lpstr>INTEGRATED SERVICE RESPONSE</vt:lpstr>
      <vt:lpstr>REVIEW AND EVALUATION OF TRIAL SITES AND EXPANSION</vt:lpstr>
      <vt:lpstr>ESTABLISHMENT OF HIGH RISK TEAMS</vt:lpstr>
      <vt:lpstr>COMMON RISK ASSESSMENT FRAMEWORK</vt:lpstr>
      <vt:lpstr>ENABLING LEGISLATION, POLICIES AND PROCEDURES</vt:lpstr>
      <vt:lpstr>Benefits to the QPS</vt:lpstr>
      <vt:lpstr>CAVEAT</vt:lpstr>
      <vt:lpstr>PowerPoint Presentation</vt:lpstr>
    </vt:vector>
  </TitlesOfParts>
  <Company>Queensland Police Service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Wallace.KarenL[IMD]</dc:creator>
  <cp:lastModifiedBy>Carly Hanson</cp:lastModifiedBy>
  <cp:revision>1203</cp:revision>
  <cp:lastPrinted>2018-02-07T04:20:59Z</cp:lastPrinted>
  <dcterms:created xsi:type="dcterms:W3CDTF">2010-05-12T05:53:00Z</dcterms:created>
  <dcterms:modified xsi:type="dcterms:W3CDTF">2018-12-12T23:44:35Z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0x01010004213BCDAAC44346A0C2307F1A368ADB</vt:lpwstr>
  </property>
</Properties>
</file>