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slides/slide27.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44.xml" ContentType="application/vnd.openxmlformats-officedocument.presentationml.slideLayout+xml"/>
  <Override PartName="/ppt/slideLayouts/slideLayout40.xml" ContentType="application/vnd.openxmlformats-officedocument.presentationml.slideLayout+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5.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9.xml" ContentType="application/vnd.openxmlformats-officedocument.presentationml.notesSlide+xml"/>
  <Override PartName="/ppt/notesSlides/notesSlide2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5.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 id="2147483972" r:id="rId2"/>
    <p:sldMasterId id="2147483984" r:id="rId3"/>
    <p:sldMasterId id="2147483996" r:id="rId4"/>
  </p:sldMasterIdLst>
  <p:notesMasterIdLst>
    <p:notesMasterId r:id="rId32"/>
  </p:notesMasterIdLst>
  <p:sldIdLst>
    <p:sldId id="278" r:id="rId5"/>
    <p:sldId id="279" r:id="rId6"/>
    <p:sldId id="280" r:id="rId7"/>
    <p:sldId id="281" r:id="rId8"/>
    <p:sldId id="282" r:id="rId9"/>
    <p:sldId id="256" r:id="rId10"/>
    <p:sldId id="258" r:id="rId11"/>
    <p:sldId id="259" r:id="rId12"/>
    <p:sldId id="286" r:id="rId13"/>
    <p:sldId id="273" r:id="rId14"/>
    <p:sldId id="274" r:id="rId15"/>
    <p:sldId id="277" r:id="rId16"/>
    <p:sldId id="276" r:id="rId17"/>
    <p:sldId id="260" r:id="rId18"/>
    <p:sldId id="263" r:id="rId19"/>
    <p:sldId id="262" r:id="rId20"/>
    <p:sldId id="264" r:id="rId21"/>
    <p:sldId id="265" r:id="rId22"/>
    <p:sldId id="266" r:id="rId23"/>
    <p:sldId id="267" r:id="rId24"/>
    <p:sldId id="268" r:id="rId25"/>
    <p:sldId id="288" r:id="rId26"/>
    <p:sldId id="289" r:id="rId27"/>
    <p:sldId id="290" r:id="rId28"/>
    <p:sldId id="287" r:id="rId29"/>
    <p:sldId id="271" r:id="rId30"/>
    <p:sldId id="285"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39"/>
    <p:restoredTop sz="50074" autoAdjust="0"/>
  </p:normalViewPr>
  <p:slideViewPr>
    <p:cSldViewPr>
      <p:cViewPr varScale="1">
        <p:scale>
          <a:sx n="58" d="100"/>
          <a:sy n="58" d="100"/>
        </p:scale>
        <p:origin x="276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45B0322-B70B-4339-92F1-3505AC123601}" type="datetimeFigureOut">
              <a:rPr lang="en-AU" smtClean="0"/>
              <a:t>22/01/2019</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235E675-4399-49F5-B454-0D427CAE7A84}" type="slidenum">
              <a:rPr lang="en-AU" smtClean="0"/>
              <a:t>‹#›</a:t>
            </a:fld>
            <a:endParaRPr lang="en-AU"/>
          </a:p>
        </p:txBody>
      </p:sp>
    </p:spTree>
    <p:extLst>
      <p:ext uri="{BB962C8B-B14F-4D97-AF65-F5344CB8AC3E}">
        <p14:creationId xmlns:p14="http://schemas.microsoft.com/office/powerpoint/2010/main" val="333600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91EC0DC7-718A-4BEF-A8E3-A7D850CB5DBD}"/>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D066DA8-AA2A-4DC6-A382-EB7D6D3D7D95}" type="slidenum">
              <a:rPr lang="en-US" altLang="en-US" sz="1000" smtClean="0">
                <a:solidFill>
                  <a:prstClr val="black"/>
                </a:solidFill>
              </a:rPr>
              <a:pPr/>
              <a:t>1</a:t>
            </a:fld>
            <a:endParaRPr lang="en-US" altLang="en-US" sz="1000">
              <a:solidFill>
                <a:prstClr val="black"/>
              </a:solidFill>
            </a:endParaRPr>
          </a:p>
        </p:txBody>
      </p:sp>
      <p:sp>
        <p:nvSpPr>
          <p:cNvPr id="6147" name="Rectangle 2">
            <a:extLst>
              <a:ext uri="{FF2B5EF4-FFF2-40B4-BE49-F238E27FC236}">
                <a16:creationId xmlns:a16="http://schemas.microsoft.com/office/drawing/2014/main" xmlns="" id="{1DC5A852-E972-418F-AAC5-15BC32F0628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AB32E041-7629-4A28-B92C-593566A4CD58}"/>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3992630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9235E675-4399-49F5-B454-0D427CAE7A84}" type="slidenum">
              <a:rPr lang="en-AU" smtClean="0"/>
              <a:t>10</a:t>
            </a:fld>
            <a:endParaRPr lang="en-AU"/>
          </a:p>
        </p:txBody>
      </p:sp>
    </p:spTree>
    <p:extLst>
      <p:ext uri="{BB962C8B-B14F-4D97-AF65-F5344CB8AC3E}">
        <p14:creationId xmlns:p14="http://schemas.microsoft.com/office/powerpoint/2010/main" val="453328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Explanatory Memorandum to the 2006 Amending Bill as cited in Keith Slack FM, </a:t>
            </a:r>
            <a:r>
              <a:rPr lang="en-AU" i="1" baseline="0" dirty="0" smtClean="0"/>
              <a:t>The Approach of the Family Law Courts to the Investigation of Allegations of Child Abuse: The Unacceptable Risk Test</a:t>
            </a:r>
            <a:r>
              <a:rPr lang="en-AU" i="0" baseline="0" dirty="0" smtClean="0"/>
              <a:t>, 13 August 2010</a:t>
            </a:r>
            <a:endParaRPr lang="en-AU" baseline="0" dirty="0" smtClean="0"/>
          </a:p>
        </p:txBody>
      </p:sp>
      <p:sp>
        <p:nvSpPr>
          <p:cNvPr id="4" name="Slide Number Placeholder 3"/>
          <p:cNvSpPr>
            <a:spLocks noGrp="1"/>
          </p:cNvSpPr>
          <p:nvPr>
            <p:ph type="sldNum" sz="quarter" idx="10"/>
          </p:nvPr>
        </p:nvSpPr>
        <p:spPr/>
        <p:txBody>
          <a:bodyPr/>
          <a:lstStyle/>
          <a:p>
            <a:fld id="{9235E675-4399-49F5-B454-0D427CAE7A84}" type="slidenum">
              <a:rPr lang="en-AU" smtClean="0"/>
              <a:t>11</a:t>
            </a:fld>
            <a:endParaRPr lang="en-AU"/>
          </a:p>
        </p:txBody>
      </p:sp>
    </p:spTree>
    <p:extLst>
      <p:ext uri="{BB962C8B-B14F-4D97-AF65-F5344CB8AC3E}">
        <p14:creationId xmlns:p14="http://schemas.microsoft.com/office/powerpoint/2010/main" val="1504142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35E675-4399-49F5-B454-0D427CAE7A84}" type="slidenum">
              <a:rPr lang="en-AU" smtClean="0"/>
              <a:t>12</a:t>
            </a:fld>
            <a:endParaRPr lang="en-AU"/>
          </a:p>
        </p:txBody>
      </p:sp>
    </p:spTree>
    <p:extLst>
      <p:ext uri="{BB962C8B-B14F-4D97-AF65-F5344CB8AC3E}">
        <p14:creationId xmlns:p14="http://schemas.microsoft.com/office/powerpoint/2010/main" val="3266802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35E675-4399-49F5-B454-0D427CAE7A84}" type="slidenum">
              <a:rPr lang="en-AU" smtClean="0"/>
              <a:t>13</a:t>
            </a:fld>
            <a:endParaRPr lang="en-AU"/>
          </a:p>
        </p:txBody>
      </p:sp>
    </p:spTree>
    <p:extLst>
      <p:ext uri="{BB962C8B-B14F-4D97-AF65-F5344CB8AC3E}">
        <p14:creationId xmlns:p14="http://schemas.microsoft.com/office/powerpoint/2010/main" val="3871497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35E675-4399-49F5-B454-0D427CAE7A84}" type="slidenum">
              <a:rPr lang="en-AU" smtClean="0"/>
              <a:t>14</a:t>
            </a:fld>
            <a:endParaRPr lang="en-AU"/>
          </a:p>
        </p:txBody>
      </p:sp>
    </p:spTree>
    <p:extLst>
      <p:ext uri="{BB962C8B-B14F-4D97-AF65-F5344CB8AC3E}">
        <p14:creationId xmlns:p14="http://schemas.microsoft.com/office/powerpoint/2010/main" val="2860945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35E675-4399-49F5-B454-0D427CAE7A84}" type="slidenum">
              <a:rPr lang="en-AU" smtClean="0"/>
              <a:t>15</a:t>
            </a:fld>
            <a:endParaRPr lang="en-AU"/>
          </a:p>
        </p:txBody>
      </p:sp>
    </p:spTree>
    <p:extLst>
      <p:ext uri="{BB962C8B-B14F-4D97-AF65-F5344CB8AC3E}">
        <p14:creationId xmlns:p14="http://schemas.microsoft.com/office/powerpoint/2010/main" val="3887683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35E675-4399-49F5-B454-0D427CAE7A84}" type="slidenum">
              <a:rPr lang="en-AU" smtClean="0"/>
              <a:t>16</a:t>
            </a:fld>
            <a:endParaRPr lang="en-AU"/>
          </a:p>
        </p:txBody>
      </p:sp>
    </p:spTree>
    <p:extLst>
      <p:ext uri="{BB962C8B-B14F-4D97-AF65-F5344CB8AC3E}">
        <p14:creationId xmlns:p14="http://schemas.microsoft.com/office/powerpoint/2010/main" val="2582816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9235E675-4399-49F5-B454-0D427CAE7A84}" type="slidenum">
              <a:rPr lang="en-AU" smtClean="0"/>
              <a:t>17</a:t>
            </a:fld>
            <a:endParaRPr lang="en-AU"/>
          </a:p>
        </p:txBody>
      </p:sp>
    </p:spTree>
    <p:extLst>
      <p:ext uri="{BB962C8B-B14F-4D97-AF65-F5344CB8AC3E}">
        <p14:creationId xmlns:p14="http://schemas.microsoft.com/office/powerpoint/2010/main" val="3057586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baseline="0" dirty="0" smtClean="0"/>
              <a:t>Case Notes – </a:t>
            </a:r>
            <a:r>
              <a:rPr lang="en-AU" i="1" baseline="0" dirty="0" err="1" smtClean="0"/>
              <a:t>Naber</a:t>
            </a:r>
            <a:r>
              <a:rPr lang="en-AU" i="1" baseline="0" dirty="0" smtClean="0"/>
              <a:t> &amp; Grogan</a:t>
            </a:r>
            <a:r>
              <a:rPr lang="en-AU" i="0" baseline="0" dirty="0" smtClean="0"/>
              <a:t> [2018] FCCA 1562 (22 January 2018), The Family Law Book, 2018, https://www.thefamilylawbook.com.au/</a:t>
            </a:r>
          </a:p>
          <a:p>
            <a:endParaRPr lang="en-AU" i="0" baseline="0" dirty="0" smtClean="0"/>
          </a:p>
          <a:p>
            <a:endParaRPr lang="en-AU" i="0" dirty="0"/>
          </a:p>
        </p:txBody>
      </p:sp>
      <p:sp>
        <p:nvSpPr>
          <p:cNvPr id="4" name="Slide Number Placeholder 3"/>
          <p:cNvSpPr>
            <a:spLocks noGrp="1"/>
          </p:cNvSpPr>
          <p:nvPr>
            <p:ph type="sldNum" sz="quarter" idx="10"/>
          </p:nvPr>
        </p:nvSpPr>
        <p:spPr/>
        <p:txBody>
          <a:bodyPr/>
          <a:lstStyle/>
          <a:p>
            <a:fld id="{9235E675-4399-49F5-B454-0D427CAE7A84}" type="slidenum">
              <a:rPr lang="en-AU" smtClean="0"/>
              <a:t>18</a:t>
            </a:fld>
            <a:endParaRPr lang="en-AU"/>
          </a:p>
        </p:txBody>
      </p:sp>
    </p:spTree>
    <p:extLst>
      <p:ext uri="{BB962C8B-B14F-4D97-AF65-F5344CB8AC3E}">
        <p14:creationId xmlns:p14="http://schemas.microsoft.com/office/powerpoint/2010/main" val="3945768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9235E675-4399-49F5-B454-0D427CAE7A84}" type="slidenum">
              <a:rPr lang="en-AU" smtClean="0"/>
              <a:t>19</a:t>
            </a:fld>
            <a:endParaRPr lang="en-AU"/>
          </a:p>
        </p:txBody>
      </p:sp>
    </p:spTree>
    <p:extLst>
      <p:ext uri="{BB962C8B-B14F-4D97-AF65-F5344CB8AC3E}">
        <p14:creationId xmlns:p14="http://schemas.microsoft.com/office/powerpoint/2010/main" val="284215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2BD6033A-73F0-4A0E-AAC7-6F1C913932FF}" type="slidenum">
              <a:rPr lang="en-US" altLang="en-US" smtClean="0">
                <a:solidFill>
                  <a:prstClr val="black"/>
                </a:solidFill>
              </a:rPr>
              <a:pPr>
                <a:defRPr/>
              </a:pPr>
              <a:t>2</a:t>
            </a:fld>
            <a:endParaRPr lang="en-US" altLang="en-US">
              <a:solidFill>
                <a:prstClr val="black"/>
              </a:solidFill>
            </a:endParaRPr>
          </a:p>
        </p:txBody>
      </p:sp>
    </p:spTree>
    <p:extLst>
      <p:ext uri="{BB962C8B-B14F-4D97-AF65-F5344CB8AC3E}">
        <p14:creationId xmlns:p14="http://schemas.microsoft.com/office/powerpoint/2010/main" val="143649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p:txBody>
      </p:sp>
      <p:sp>
        <p:nvSpPr>
          <p:cNvPr id="4" name="Slide Number Placeholder 3"/>
          <p:cNvSpPr>
            <a:spLocks noGrp="1"/>
          </p:cNvSpPr>
          <p:nvPr>
            <p:ph type="sldNum" sz="quarter" idx="10"/>
          </p:nvPr>
        </p:nvSpPr>
        <p:spPr/>
        <p:txBody>
          <a:bodyPr/>
          <a:lstStyle/>
          <a:p>
            <a:fld id="{9235E675-4399-49F5-B454-0D427CAE7A84}" type="slidenum">
              <a:rPr lang="en-AU" smtClean="0"/>
              <a:t>20</a:t>
            </a:fld>
            <a:endParaRPr lang="en-AU"/>
          </a:p>
        </p:txBody>
      </p:sp>
    </p:spTree>
    <p:extLst>
      <p:ext uri="{BB962C8B-B14F-4D97-AF65-F5344CB8AC3E}">
        <p14:creationId xmlns:p14="http://schemas.microsoft.com/office/powerpoint/2010/main" val="653498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endParaRPr lang="en-AU" baseline="0" dirty="0" smtClean="0"/>
          </a:p>
          <a:p>
            <a:pPr marL="0" indent="0">
              <a:buFontTx/>
              <a:buNone/>
            </a:pPr>
            <a:endParaRPr lang="en-AU" baseline="0" dirty="0" smtClean="0"/>
          </a:p>
        </p:txBody>
      </p:sp>
      <p:sp>
        <p:nvSpPr>
          <p:cNvPr id="4" name="Slide Number Placeholder 3"/>
          <p:cNvSpPr>
            <a:spLocks noGrp="1"/>
          </p:cNvSpPr>
          <p:nvPr>
            <p:ph type="sldNum" sz="quarter" idx="10"/>
          </p:nvPr>
        </p:nvSpPr>
        <p:spPr/>
        <p:txBody>
          <a:bodyPr/>
          <a:lstStyle/>
          <a:p>
            <a:fld id="{9235E675-4399-49F5-B454-0D427CAE7A84}" type="slidenum">
              <a:rPr lang="en-AU" smtClean="0"/>
              <a:t>21</a:t>
            </a:fld>
            <a:endParaRPr lang="en-AU"/>
          </a:p>
        </p:txBody>
      </p:sp>
    </p:spTree>
    <p:extLst>
      <p:ext uri="{BB962C8B-B14F-4D97-AF65-F5344CB8AC3E}">
        <p14:creationId xmlns:p14="http://schemas.microsoft.com/office/powerpoint/2010/main" val="2174664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35E675-4399-49F5-B454-0D427CAE7A84}" type="slidenum">
              <a:rPr lang="en-AU" smtClean="0"/>
              <a:t>22</a:t>
            </a:fld>
            <a:endParaRPr lang="en-AU"/>
          </a:p>
        </p:txBody>
      </p:sp>
    </p:spTree>
    <p:extLst>
      <p:ext uri="{BB962C8B-B14F-4D97-AF65-F5344CB8AC3E}">
        <p14:creationId xmlns:p14="http://schemas.microsoft.com/office/powerpoint/2010/main" val="678333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p:txBody>
      </p:sp>
      <p:sp>
        <p:nvSpPr>
          <p:cNvPr id="4" name="Slide Number Placeholder 3"/>
          <p:cNvSpPr>
            <a:spLocks noGrp="1"/>
          </p:cNvSpPr>
          <p:nvPr>
            <p:ph type="sldNum" sz="quarter" idx="10"/>
          </p:nvPr>
        </p:nvSpPr>
        <p:spPr/>
        <p:txBody>
          <a:bodyPr/>
          <a:lstStyle/>
          <a:p>
            <a:fld id="{9235E675-4399-49F5-B454-0D427CAE7A84}" type="slidenum">
              <a:rPr lang="en-AU" smtClean="0"/>
              <a:t>23</a:t>
            </a:fld>
            <a:endParaRPr lang="en-AU"/>
          </a:p>
        </p:txBody>
      </p:sp>
    </p:spTree>
    <p:extLst>
      <p:ext uri="{BB962C8B-B14F-4D97-AF65-F5344CB8AC3E}">
        <p14:creationId xmlns:p14="http://schemas.microsoft.com/office/powerpoint/2010/main" val="2849095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35E675-4399-49F5-B454-0D427CAE7A84}" type="slidenum">
              <a:rPr lang="en-AU" smtClean="0"/>
              <a:t>24</a:t>
            </a:fld>
            <a:endParaRPr lang="en-AU"/>
          </a:p>
        </p:txBody>
      </p:sp>
    </p:spTree>
    <p:extLst>
      <p:ext uri="{BB962C8B-B14F-4D97-AF65-F5344CB8AC3E}">
        <p14:creationId xmlns:p14="http://schemas.microsoft.com/office/powerpoint/2010/main" val="2482558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35E675-4399-49F5-B454-0D427CAE7A84}" type="slidenum">
              <a:rPr lang="en-AU" smtClean="0"/>
              <a:t>25</a:t>
            </a:fld>
            <a:endParaRPr lang="en-AU"/>
          </a:p>
        </p:txBody>
      </p:sp>
    </p:spTree>
    <p:extLst>
      <p:ext uri="{BB962C8B-B14F-4D97-AF65-F5344CB8AC3E}">
        <p14:creationId xmlns:p14="http://schemas.microsoft.com/office/powerpoint/2010/main" val="2881033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5E675-4399-49F5-B454-0D427CAE7A84}" type="slidenum">
              <a:rPr lang="en-AU" smtClean="0"/>
              <a:t>26</a:t>
            </a:fld>
            <a:endParaRPr lang="en-AU"/>
          </a:p>
        </p:txBody>
      </p:sp>
    </p:spTree>
    <p:extLst>
      <p:ext uri="{BB962C8B-B14F-4D97-AF65-F5344CB8AC3E}">
        <p14:creationId xmlns:p14="http://schemas.microsoft.com/office/powerpoint/2010/main" val="1102024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 xmlns:a16="http://schemas.microsoft.com/office/drawing/2014/main" id="{A1F309E2-D5F8-4AA9-BC7F-109DCC1ABA67}"/>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1013E5-131F-4D9B-8200-47185DFFE15C}" type="slidenum">
              <a:rPr lang="en-US" altLang="en-US" sz="1000" smtClean="0">
                <a:solidFill>
                  <a:prstClr val="black"/>
                </a:solidFill>
              </a:rPr>
              <a:pPr/>
              <a:t>27</a:t>
            </a:fld>
            <a:endParaRPr lang="en-US" altLang="en-US" sz="1000">
              <a:solidFill>
                <a:prstClr val="black"/>
              </a:solidFill>
            </a:endParaRPr>
          </a:p>
        </p:txBody>
      </p:sp>
      <p:sp>
        <p:nvSpPr>
          <p:cNvPr id="22531" name="Rectangle 2">
            <a:extLst>
              <a:ext uri="{FF2B5EF4-FFF2-40B4-BE49-F238E27FC236}">
                <a16:creationId xmlns="" xmlns:a16="http://schemas.microsoft.com/office/drawing/2014/main" id="{56DCD442-1FF3-4B80-AD9A-451EBA6473D6}"/>
              </a:ext>
            </a:extLst>
          </p:cNvPr>
          <p:cNvSpPr>
            <a:spLocks noGrp="1" noRot="1" noChangeAspect="1" noChangeArrowheads="1" noTextEdit="1"/>
          </p:cNvSpPr>
          <p:nvPr>
            <p:ph type="sldImg"/>
          </p:nvPr>
        </p:nvSpPr>
        <p:spPr>
          <a:ln/>
        </p:spPr>
      </p:sp>
      <p:sp>
        <p:nvSpPr>
          <p:cNvPr id="22532" name="Rectangle 3">
            <a:extLst>
              <a:ext uri="{FF2B5EF4-FFF2-40B4-BE49-F238E27FC236}">
                <a16:creationId xmlns="" xmlns:a16="http://schemas.microsoft.com/office/drawing/2014/main" id="{5DC5DEE0-4B06-4736-B4EB-3BDA0FF222FF}"/>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5131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2BD6033A-73F0-4A0E-AAC7-6F1C913932FF}" type="slidenum">
              <a:rPr lang="en-US" altLang="en-US" smtClean="0">
                <a:solidFill>
                  <a:prstClr val="black"/>
                </a:solidFill>
              </a:rPr>
              <a:pPr>
                <a:defRPr/>
              </a:pPr>
              <a:t>3</a:t>
            </a:fld>
            <a:endParaRPr lang="en-US" altLang="en-US">
              <a:solidFill>
                <a:prstClr val="black"/>
              </a:solidFill>
            </a:endParaRPr>
          </a:p>
        </p:txBody>
      </p:sp>
    </p:spTree>
    <p:extLst>
      <p:ext uri="{BB962C8B-B14F-4D97-AF65-F5344CB8AC3E}">
        <p14:creationId xmlns:p14="http://schemas.microsoft.com/office/powerpoint/2010/main" val="2132095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235E675-4399-49F5-B454-0D427CAE7A84}" type="slidenum">
              <a:rPr lang="en-AU" smtClean="0"/>
              <a:t>4</a:t>
            </a:fld>
            <a:endParaRPr lang="en-AU"/>
          </a:p>
        </p:txBody>
      </p:sp>
    </p:spTree>
    <p:extLst>
      <p:ext uri="{BB962C8B-B14F-4D97-AF65-F5344CB8AC3E}">
        <p14:creationId xmlns:p14="http://schemas.microsoft.com/office/powerpoint/2010/main" val="165605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235E675-4399-49F5-B454-0D427CAE7A84}" type="slidenum">
              <a:rPr lang="en-AU" smtClean="0"/>
              <a:t>5</a:t>
            </a:fld>
            <a:endParaRPr lang="en-AU"/>
          </a:p>
        </p:txBody>
      </p:sp>
    </p:spTree>
    <p:extLst>
      <p:ext uri="{BB962C8B-B14F-4D97-AF65-F5344CB8AC3E}">
        <p14:creationId xmlns:p14="http://schemas.microsoft.com/office/powerpoint/2010/main" val="319306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endParaRPr lang="en-AU" dirty="0"/>
          </a:p>
        </p:txBody>
      </p:sp>
      <p:sp>
        <p:nvSpPr>
          <p:cNvPr id="4" name="Slide Number Placeholder 3"/>
          <p:cNvSpPr>
            <a:spLocks noGrp="1"/>
          </p:cNvSpPr>
          <p:nvPr>
            <p:ph type="sldNum" sz="quarter" idx="10"/>
          </p:nvPr>
        </p:nvSpPr>
        <p:spPr/>
        <p:txBody>
          <a:bodyPr/>
          <a:lstStyle/>
          <a:p>
            <a:fld id="{9235E675-4399-49F5-B454-0D427CAE7A84}" type="slidenum">
              <a:rPr lang="en-AU" smtClean="0"/>
              <a:t>6</a:t>
            </a:fld>
            <a:endParaRPr lang="en-AU"/>
          </a:p>
        </p:txBody>
      </p:sp>
    </p:spTree>
    <p:extLst>
      <p:ext uri="{BB962C8B-B14F-4D97-AF65-F5344CB8AC3E}">
        <p14:creationId xmlns:p14="http://schemas.microsoft.com/office/powerpoint/2010/main" val="389477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35E675-4399-49F5-B454-0D427CAE7A84}" type="slidenum">
              <a:rPr lang="en-AU" smtClean="0"/>
              <a:t>7</a:t>
            </a:fld>
            <a:endParaRPr lang="en-AU"/>
          </a:p>
        </p:txBody>
      </p:sp>
    </p:spTree>
    <p:extLst>
      <p:ext uri="{BB962C8B-B14F-4D97-AF65-F5344CB8AC3E}">
        <p14:creationId xmlns:p14="http://schemas.microsoft.com/office/powerpoint/2010/main" val="3217343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Thea Brown, Margherita </a:t>
            </a:r>
            <a:r>
              <a:rPr lang="en-AU" baseline="0" dirty="0" err="1" smtClean="0"/>
              <a:t>Frederico</a:t>
            </a:r>
            <a:r>
              <a:rPr lang="en-AU" baseline="0" dirty="0" smtClean="0"/>
              <a:t>, Lesley Hewitt and Rosemary Sheehan, </a:t>
            </a:r>
            <a:r>
              <a:rPr lang="en-AU" i="1" baseline="0" dirty="0" smtClean="0"/>
              <a:t>Violence in Families – Report Number One: The Management of Child Abuse Allegations in Custody and Access Disputes before the FCA of Australia</a:t>
            </a:r>
            <a:r>
              <a:rPr lang="en-AU" i="0" baseline="0" dirty="0" smtClean="0"/>
              <a:t>, Monash University, Clayton, 1998, Chapters 5 and 6; as cited in Belinda Fehlberg</a:t>
            </a:r>
            <a:r>
              <a:rPr lang="en-AU" baseline="0" dirty="0" smtClean="0"/>
              <a:t> and Juliet Behrens, </a:t>
            </a:r>
            <a:r>
              <a:rPr lang="en-AU" i="1" baseline="0" dirty="0" smtClean="0"/>
              <a:t>Australian Family Law: The Contemporary Context</a:t>
            </a:r>
            <a:r>
              <a:rPr lang="en-AU" i="0" baseline="0" dirty="0" smtClean="0"/>
              <a:t>, Oxford University Press, 2008 at p 91</a:t>
            </a:r>
            <a:endParaRPr lang="en-AU" baseline="0" dirty="0" smtClean="0"/>
          </a:p>
        </p:txBody>
      </p:sp>
      <p:sp>
        <p:nvSpPr>
          <p:cNvPr id="4" name="Slide Number Placeholder 3"/>
          <p:cNvSpPr>
            <a:spLocks noGrp="1"/>
          </p:cNvSpPr>
          <p:nvPr>
            <p:ph type="sldNum" sz="quarter" idx="10"/>
          </p:nvPr>
        </p:nvSpPr>
        <p:spPr/>
        <p:txBody>
          <a:bodyPr/>
          <a:lstStyle/>
          <a:p>
            <a:fld id="{9235E675-4399-49F5-B454-0D427CAE7A84}" type="slidenum">
              <a:rPr lang="en-AU" smtClean="0"/>
              <a:t>8</a:t>
            </a:fld>
            <a:endParaRPr lang="en-AU"/>
          </a:p>
        </p:txBody>
      </p:sp>
    </p:spTree>
    <p:extLst>
      <p:ext uri="{BB962C8B-B14F-4D97-AF65-F5344CB8AC3E}">
        <p14:creationId xmlns:p14="http://schemas.microsoft.com/office/powerpoint/2010/main" val="1453185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235E675-4399-49F5-B454-0D427CAE7A84}" type="slidenum">
              <a:rPr lang="en-AU" smtClean="0"/>
              <a:t>9</a:t>
            </a:fld>
            <a:endParaRPr lang="en-AU"/>
          </a:p>
        </p:txBody>
      </p:sp>
    </p:spTree>
    <p:extLst>
      <p:ext uri="{BB962C8B-B14F-4D97-AF65-F5344CB8AC3E}">
        <p14:creationId xmlns:p14="http://schemas.microsoft.com/office/powerpoint/2010/main" val="422191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January 22,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Tuesday, January 22,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January 22,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CLCQ-PPT-1">
            <a:extLst>
              <a:ext uri="{FF2B5EF4-FFF2-40B4-BE49-F238E27FC236}">
                <a16:creationId xmlns:a16="http://schemas.microsoft.com/office/drawing/2014/main" xmlns="" id="{F64A81AB-3F9D-43D0-9A63-80AABDBAC1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88950" y="2590800"/>
            <a:ext cx="7239000" cy="1295400"/>
          </a:xfrm>
        </p:spPr>
        <p:txBody>
          <a:bodyPr/>
          <a:lstStyle>
            <a:lvl1pPr>
              <a:defRPr sz="3800">
                <a:solidFill>
                  <a:schemeClr val="bg1"/>
                </a:solidFill>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488950" y="3733800"/>
            <a:ext cx="6400800" cy="1600200"/>
          </a:xfrm>
        </p:spPr>
        <p:txBody>
          <a:bodyPr/>
          <a:lstStyle>
            <a:lvl1pPr marL="0" indent="0">
              <a:buFont typeface="Times" panose="02020603050405020304" pitchFamily="18" charset="0"/>
              <a:buNone/>
              <a:defRPr sz="2000">
                <a:solidFill>
                  <a:schemeClr val="bg1"/>
                </a:solidFill>
              </a:defRPr>
            </a:lvl1pPr>
          </a:lstStyle>
          <a:p>
            <a:pPr lvl="0"/>
            <a:r>
              <a:rPr lang="en-US" altLang="en-US" noProof="0"/>
              <a:t>Click to edit Master subtitle style</a:t>
            </a:r>
          </a:p>
        </p:txBody>
      </p:sp>
    </p:spTree>
    <p:extLst>
      <p:ext uri="{BB962C8B-B14F-4D97-AF65-F5344CB8AC3E}">
        <p14:creationId xmlns:p14="http://schemas.microsoft.com/office/powerpoint/2010/main" val="2320847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CB96BBE4-5553-4E41-971C-00056BFA621B}"/>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209061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xmlns="" id="{A04BD54B-AB16-4120-8877-FF950955DA7A}"/>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913901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5240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5240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xmlns="" id="{9F937B1E-D3CE-4AEC-8AB7-A774BAD445BD}"/>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1331907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xmlns="" id="{41AC8062-7BF9-477C-AB17-67120F9FF8B8}"/>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3886838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xmlns="" id="{CF6B78F9-813A-4DC8-8B8F-BA767BCE3C18}"/>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4048840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B11C90FA-2606-4BF4-87C5-F9B8E29865B1}"/>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1020332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xmlns="" id="{785A2F13-EB92-40B4-AAD2-D1F4620B39C3}"/>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194849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Tuesday, January 22,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xmlns="" id="{CD0A9359-62BF-4A94-BEE2-43F7EEC959F6}"/>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3748126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E464862A-8C08-4975-9A82-F400462E37F1}"/>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2365600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304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04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43E808B8-F92E-4FD0-BD17-54A196E8B572}"/>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1479135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CLCQ-PPT-1">
            <a:extLst>
              <a:ext uri="{FF2B5EF4-FFF2-40B4-BE49-F238E27FC236}">
                <a16:creationId xmlns:a16="http://schemas.microsoft.com/office/drawing/2014/main" xmlns="" id="{F64A81AB-3F9D-43D0-9A63-80AABDBAC1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88950" y="2590800"/>
            <a:ext cx="7239000" cy="1295400"/>
          </a:xfrm>
        </p:spPr>
        <p:txBody>
          <a:bodyPr/>
          <a:lstStyle>
            <a:lvl1pPr>
              <a:defRPr sz="3800">
                <a:solidFill>
                  <a:schemeClr val="bg1"/>
                </a:solidFill>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488950" y="3733800"/>
            <a:ext cx="6400800" cy="1600200"/>
          </a:xfrm>
        </p:spPr>
        <p:txBody>
          <a:bodyPr/>
          <a:lstStyle>
            <a:lvl1pPr marL="0" indent="0">
              <a:buFont typeface="Times" panose="02020603050405020304" pitchFamily="18" charset="0"/>
              <a:buNone/>
              <a:defRPr sz="2000">
                <a:solidFill>
                  <a:schemeClr val="bg1"/>
                </a:solidFill>
              </a:defRPr>
            </a:lvl1pPr>
          </a:lstStyle>
          <a:p>
            <a:pPr lvl="0"/>
            <a:r>
              <a:rPr lang="en-US" altLang="en-US" noProof="0"/>
              <a:t>Click to edit Master subtitle style</a:t>
            </a:r>
          </a:p>
        </p:txBody>
      </p:sp>
    </p:spTree>
    <p:extLst>
      <p:ext uri="{BB962C8B-B14F-4D97-AF65-F5344CB8AC3E}">
        <p14:creationId xmlns:p14="http://schemas.microsoft.com/office/powerpoint/2010/main" val="105940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CB96BBE4-5553-4E41-971C-00056BFA621B}"/>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3134207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a16="http://schemas.microsoft.com/office/drawing/2014/main" xmlns="" id="{A04BD54B-AB16-4120-8877-FF950955DA7A}"/>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639253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5240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5240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xmlns="" id="{9F937B1E-D3CE-4AEC-8AB7-A774BAD445BD}"/>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2438401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xmlns="" id="{41AC8062-7BF9-477C-AB17-67120F9FF8B8}"/>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2777784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xmlns="" id="{CF6B78F9-813A-4DC8-8B8F-BA767BCE3C18}"/>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1509201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B11C90FA-2606-4BF4-87C5-F9B8E29865B1}"/>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1520495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January 22, 2019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xmlns="" id="{785A2F13-EB92-40B4-AAD2-D1F4620B39C3}"/>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3718088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a16="http://schemas.microsoft.com/office/drawing/2014/main" xmlns="" id="{CD0A9359-62BF-4A94-BEE2-43F7EEC959F6}"/>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2460882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E464862A-8C08-4975-9A82-F400462E37F1}"/>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1498667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304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04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xmlns="" id="{43E808B8-F92E-4FD0-BD17-54A196E8B572}"/>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2535680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3" descr="CLCQ-PPT-1">
            <a:extLst>
              <a:ext uri="{FF2B5EF4-FFF2-40B4-BE49-F238E27FC236}">
                <a16:creationId xmlns="" xmlns:a16="http://schemas.microsoft.com/office/drawing/2014/main" id="{F64A81AB-3F9D-43D0-9A63-80AABDBAC1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88950" y="2590800"/>
            <a:ext cx="7239000" cy="1295400"/>
          </a:xfrm>
        </p:spPr>
        <p:txBody>
          <a:bodyPr/>
          <a:lstStyle>
            <a:lvl1pPr>
              <a:defRPr sz="3800">
                <a:solidFill>
                  <a:schemeClr val="bg1"/>
                </a:solidFill>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488950" y="3733800"/>
            <a:ext cx="6400800" cy="1600200"/>
          </a:xfrm>
        </p:spPr>
        <p:txBody>
          <a:bodyPr/>
          <a:lstStyle>
            <a:lvl1pPr marL="0" indent="0">
              <a:buFont typeface="Times" panose="02020603050405020304" pitchFamily="18" charset="0"/>
              <a:buNone/>
              <a:defRPr sz="2000">
                <a:solidFill>
                  <a:schemeClr val="bg1"/>
                </a:solidFill>
              </a:defRPr>
            </a:lvl1pPr>
          </a:lstStyle>
          <a:p>
            <a:pPr lvl="0"/>
            <a:r>
              <a:rPr lang="en-US" altLang="en-US" noProof="0"/>
              <a:t>Click to edit Master subtitle style</a:t>
            </a:r>
          </a:p>
        </p:txBody>
      </p:sp>
    </p:spTree>
    <p:extLst>
      <p:ext uri="{BB962C8B-B14F-4D97-AF65-F5344CB8AC3E}">
        <p14:creationId xmlns:p14="http://schemas.microsoft.com/office/powerpoint/2010/main" val="3264201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 xmlns:a16="http://schemas.microsoft.com/office/drawing/2014/main" id="{CB96BBE4-5553-4E41-971C-00056BFA621B}"/>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11174817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a:extLst>
              <a:ext uri="{FF2B5EF4-FFF2-40B4-BE49-F238E27FC236}">
                <a16:creationId xmlns="" xmlns:a16="http://schemas.microsoft.com/office/drawing/2014/main" id="{A04BD54B-AB16-4120-8877-FF950955DA7A}"/>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38889233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5240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524000"/>
            <a:ext cx="38100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 xmlns:a16="http://schemas.microsoft.com/office/drawing/2014/main" id="{9F937B1E-D3CE-4AEC-8AB7-A774BAD445BD}"/>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30066475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 xmlns:a16="http://schemas.microsoft.com/office/drawing/2014/main" id="{41AC8062-7BF9-477C-AB17-67120F9FF8B8}"/>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2122615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 xmlns:a16="http://schemas.microsoft.com/office/drawing/2014/main" id="{CF6B78F9-813A-4DC8-8B8F-BA767BCE3C18}"/>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3504309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January 22,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 xmlns:a16="http://schemas.microsoft.com/office/drawing/2014/main" id="{B11C90FA-2606-4BF4-87C5-F9B8E29865B1}"/>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6549539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 xmlns:a16="http://schemas.microsoft.com/office/drawing/2014/main" id="{785A2F13-EB92-40B4-AAD2-D1F4620B39C3}"/>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2080827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a:extLst>
              <a:ext uri="{FF2B5EF4-FFF2-40B4-BE49-F238E27FC236}">
                <a16:creationId xmlns="" xmlns:a16="http://schemas.microsoft.com/office/drawing/2014/main" id="{CD0A9359-62BF-4A94-BEE2-43F7EEC959F6}"/>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3125912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 xmlns:a16="http://schemas.microsoft.com/office/drawing/2014/main" id="{E464862A-8C08-4975-9A82-F400462E37F1}"/>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6468135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304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04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 xmlns:a16="http://schemas.microsoft.com/office/drawing/2014/main" id="{43E808B8-F92E-4FD0-BD17-54A196E8B572}"/>
              </a:ext>
            </a:extLst>
          </p:cNvPr>
          <p:cNvSpPr>
            <a:spLocks noGrp="1" noChangeArrowheads="1"/>
          </p:cNvSpPr>
          <p:nvPr>
            <p:ph type="ftr" sz="quarter" idx="10"/>
          </p:nvPr>
        </p:nvSpPr>
        <p:spPr>
          <a:ln/>
        </p:spPr>
        <p:txBody>
          <a:bodyPr/>
          <a:lstStyle>
            <a:lvl1pPr>
              <a:defRPr/>
            </a:lvl1pPr>
          </a:lstStyle>
          <a:p>
            <a:pPr>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2456393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January 22, 2019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Tuesday, January 22, 2019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January 22, 2019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January 22,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January 22, 2019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January 22, 2019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E49BC7E-03C3-4987-9BAF-6D7FA357D4DE}"/>
              </a:ext>
            </a:extLst>
          </p:cNvPr>
          <p:cNvSpPr>
            <a:spLocks noGrp="1" noChangeArrowheads="1"/>
          </p:cNvSpPr>
          <p:nvPr>
            <p:ph type="title"/>
          </p:nvPr>
        </p:nvSpPr>
        <p:spPr bwMode="auto">
          <a:xfrm>
            <a:off x="5334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5A39E036-6326-48A0-AADC-75E32719DC5C}"/>
              </a:ext>
            </a:extLst>
          </p:cNvPr>
          <p:cNvSpPr>
            <a:spLocks noGrp="1" noChangeArrowheads="1"/>
          </p:cNvSpPr>
          <p:nvPr>
            <p:ph type="body" idx="1"/>
          </p:nvPr>
        </p:nvSpPr>
        <p:spPr bwMode="auto">
          <a:xfrm>
            <a:off x="533400" y="1524000"/>
            <a:ext cx="7772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24" descr="CLCQ-PPT-2-logo">
            <a:extLst>
              <a:ext uri="{FF2B5EF4-FFF2-40B4-BE49-F238E27FC236}">
                <a16:creationId xmlns:a16="http://schemas.microsoft.com/office/drawing/2014/main" xmlns="" id="{633EC5EE-8253-406C-9712-2FEFC12712B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8425" y="6226175"/>
            <a:ext cx="29511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a:extLst>
              <a:ext uri="{FF2B5EF4-FFF2-40B4-BE49-F238E27FC236}">
                <a16:creationId xmlns:a16="http://schemas.microsoft.com/office/drawing/2014/main" xmlns="" id="{AF21321B-E678-48D7-A6B2-76BDD4D52B4F}"/>
              </a:ext>
            </a:extLst>
          </p:cNvPr>
          <p:cNvSpPr>
            <a:spLocks noGrp="1" noChangeArrowheads="1"/>
          </p:cNvSpPr>
          <p:nvPr>
            <p:ph type="ftr" sz="quarter" idx="3"/>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800">
                <a:solidFill>
                  <a:schemeClr val="bg2"/>
                </a:solidFill>
              </a:defRPr>
            </a:lvl1pPr>
          </a:lstStyle>
          <a:p>
            <a:pPr eaLnBrk="0" fontAlgn="base" hangingPunct="0">
              <a:spcBef>
                <a:spcPct val="0"/>
              </a:spcBef>
              <a:spcAft>
                <a:spcPct val="0"/>
              </a:spcAft>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197182045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9pPr>
    </p:titleStyle>
    <p:bodyStyle>
      <a:lvl1pPr marL="282575" indent="-282575" algn="l" rtl="0" eaLnBrk="0" fontAlgn="base" hangingPunct="0">
        <a:spcBef>
          <a:spcPct val="20000"/>
        </a:spcBef>
        <a:spcAft>
          <a:spcPct val="0"/>
        </a:spcAft>
        <a:buClr>
          <a:schemeClr val="hlink"/>
        </a:buClr>
        <a:buFont typeface="Times" panose="02020603050405020304" pitchFamily="18" charset="0"/>
        <a:buChar char="•"/>
        <a:defRPr kern="1200">
          <a:solidFill>
            <a:schemeClr val="tx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E49BC7E-03C3-4987-9BAF-6D7FA357D4DE}"/>
              </a:ext>
            </a:extLst>
          </p:cNvPr>
          <p:cNvSpPr>
            <a:spLocks noGrp="1" noChangeArrowheads="1"/>
          </p:cNvSpPr>
          <p:nvPr>
            <p:ph type="title"/>
          </p:nvPr>
        </p:nvSpPr>
        <p:spPr bwMode="auto">
          <a:xfrm>
            <a:off x="5334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5A39E036-6326-48A0-AADC-75E32719DC5C}"/>
              </a:ext>
            </a:extLst>
          </p:cNvPr>
          <p:cNvSpPr>
            <a:spLocks noGrp="1" noChangeArrowheads="1"/>
          </p:cNvSpPr>
          <p:nvPr>
            <p:ph type="body" idx="1"/>
          </p:nvPr>
        </p:nvSpPr>
        <p:spPr bwMode="auto">
          <a:xfrm>
            <a:off x="533400" y="1524000"/>
            <a:ext cx="7772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24" descr="CLCQ-PPT-2-logo">
            <a:extLst>
              <a:ext uri="{FF2B5EF4-FFF2-40B4-BE49-F238E27FC236}">
                <a16:creationId xmlns:a16="http://schemas.microsoft.com/office/drawing/2014/main" xmlns="" id="{633EC5EE-8253-406C-9712-2FEFC12712B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8425" y="6226175"/>
            <a:ext cx="29511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a:extLst>
              <a:ext uri="{FF2B5EF4-FFF2-40B4-BE49-F238E27FC236}">
                <a16:creationId xmlns:a16="http://schemas.microsoft.com/office/drawing/2014/main" xmlns="" id="{AF21321B-E678-48D7-A6B2-76BDD4D52B4F}"/>
              </a:ext>
            </a:extLst>
          </p:cNvPr>
          <p:cNvSpPr>
            <a:spLocks noGrp="1" noChangeArrowheads="1"/>
          </p:cNvSpPr>
          <p:nvPr>
            <p:ph type="ftr" sz="quarter" idx="3"/>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800">
                <a:solidFill>
                  <a:schemeClr val="bg2"/>
                </a:solidFill>
              </a:defRPr>
            </a:lvl1pPr>
          </a:lstStyle>
          <a:p>
            <a:pPr eaLnBrk="0" fontAlgn="base" hangingPunct="0">
              <a:spcBef>
                <a:spcPct val="0"/>
              </a:spcBef>
              <a:spcAft>
                <a:spcPct val="0"/>
              </a:spcAft>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112345850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9pPr>
    </p:titleStyle>
    <p:bodyStyle>
      <a:lvl1pPr marL="282575" indent="-282575" algn="l" rtl="0" eaLnBrk="0" fontAlgn="base" hangingPunct="0">
        <a:spcBef>
          <a:spcPct val="20000"/>
        </a:spcBef>
        <a:spcAft>
          <a:spcPct val="0"/>
        </a:spcAft>
        <a:buClr>
          <a:schemeClr val="hlink"/>
        </a:buClr>
        <a:buFont typeface="Times" panose="02020603050405020304" pitchFamily="18" charset="0"/>
        <a:buChar char="•"/>
        <a:defRPr kern="1200">
          <a:solidFill>
            <a:schemeClr val="tx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AE49BC7E-03C3-4987-9BAF-6D7FA357D4DE}"/>
              </a:ext>
            </a:extLst>
          </p:cNvPr>
          <p:cNvSpPr>
            <a:spLocks noGrp="1" noChangeArrowheads="1"/>
          </p:cNvSpPr>
          <p:nvPr>
            <p:ph type="title"/>
          </p:nvPr>
        </p:nvSpPr>
        <p:spPr bwMode="auto">
          <a:xfrm>
            <a:off x="533400" y="3048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 xmlns:a16="http://schemas.microsoft.com/office/drawing/2014/main" id="{5A39E036-6326-48A0-AADC-75E32719DC5C}"/>
              </a:ext>
            </a:extLst>
          </p:cNvPr>
          <p:cNvSpPr>
            <a:spLocks noGrp="1" noChangeArrowheads="1"/>
          </p:cNvSpPr>
          <p:nvPr>
            <p:ph type="body" idx="1"/>
          </p:nvPr>
        </p:nvSpPr>
        <p:spPr bwMode="auto">
          <a:xfrm>
            <a:off x="533400" y="1524000"/>
            <a:ext cx="7772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24" descr="CLCQ-PPT-2-logo">
            <a:extLst>
              <a:ext uri="{FF2B5EF4-FFF2-40B4-BE49-F238E27FC236}">
                <a16:creationId xmlns="" xmlns:a16="http://schemas.microsoft.com/office/drawing/2014/main" id="{633EC5EE-8253-406C-9712-2FEFC12712B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8425" y="6226175"/>
            <a:ext cx="29511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a:extLst>
              <a:ext uri="{FF2B5EF4-FFF2-40B4-BE49-F238E27FC236}">
                <a16:creationId xmlns="" xmlns:a16="http://schemas.microsoft.com/office/drawing/2014/main" id="{AF21321B-E678-48D7-A6B2-76BDD4D52B4F}"/>
              </a:ext>
            </a:extLst>
          </p:cNvPr>
          <p:cNvSpPr>
            <a:spLocks noGrp="1" noChangeArrowheads="1"/>
          </p:cNvSpPr>
          <p:nvPr>
            <p:ph type="ftr" sz="quarter" idx="3"/>
          </p:nvPr>
        </p:nvSpPr>
        <p:spPr bwMode="auto">
          <a:xfrm>
            <a:off x="4843463" y="6324600"/>
            <a:ext cx="37338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800">
                <a:solidFill>
                  <a:schemeClr val="bg2"/>
                </a:solidFill>
              </a:defRPr>
            </a:lvl1pPr>
          </a:lstStyle>
          <a:p>
            <a:pPr eaLnBrk="0" fontAlgn="base" hangingPunct="0">
              <a:spcBef>
                <a:spcPct val="0"/>
              </a:spcBef>
              <a:spcAft>
                <a:spcPct val="0"/>
              </a:spcAft>
              <a:defRPr/>
            </a:pPr>
            <a:r>
              <a:rPr lang="en-AU" altLang="en-US">
                <a:solidFill>
                  <a:srgbClr val="818382"/>
                </a:solidFill>
              </a:rPr>
              <a:t>Presentation Title and Footer Information (change on Master page) | 2</a:t>
            </a:r>
            <a:endParaRPr lang="en-US" altLang="en-US">
              <a:solidFill>
                <a:srgbClr val="818382"/>
              </a:solidFill>
            </a:endParaRPr>
          </a:p>
        </p:txBody>
      </p:sp>
    </p:spTree>
    <p:extLst>
      <p:ext uri="{BB962C8B-B14F-4D97-AF65-F5344CB8AC3E}">
        <p14:creationId xmlns:p14="http://schemas.microsoft.com/office/powerpoint/2010/main" val="2914162640"/>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5pPr>
      <a:lvl6pPr marL="4572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3200">
          <a:solidFill>
            <a:schemeClr val="tx2"/>
          </a:solidFill>
          <a:latin typeface="Arial" panose="020B0604020202020204" pitchFamily="34" charset="0"/>
          <a:ea typeface="ＭＳ Ｐゴシック" panose="020B0600070205080204" pitchFamily="34" charset="-128"/>
        </a:defRPr>
      </a:lvl9pPr>
    </p:titleStyle>
    <p:bodyStyle>
      <a:lvl1pPr marL="282575" indent="-282575" algn="l" rtl="0" eaLnBrk="0" fontAlgn="base" hangingPunct="0">
        <a:spcBef>
          <a:spcPct val="20000"/>
        </a:spcBef>
        <a:spcAft>
          <a:spcPct val="0"/>
        </a:spcAft>
        <a:buClr>
          <a:schemeClr val="hlink"/>
        </a:buClr>
        <a:buFont typeface="Times" panose="02020603050405020304" pitchFamily="18" charset="0"/>
        <a:buChar char="•"/>
        <a:defRPr kern="1200">
          <a:solidFill>
            <a:schemeClr val="tx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amilylawexpress.com.au/family-law-brief/children/childabuse/falseallegations-childabuse/unacceptable-risk-standard-of-proof-in-determining-child-abuse-in-family-law/2880/"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www.csyw.qld.gov.au/about-us/partners/child-family/our-government-partners/queensland-child-protection-guid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syw.qld.gov.au/childsafety/child-safety-practice-manua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3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hyperlink" Target="https://communitylegalqld.org.au/clc-staff/staff-training-and-cle"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hyperlink" Target="mailto:sdo@communitylegalqld.org.a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communitylegalqld.org.au/keepsafe"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2BC48BAF-1E0D-4A69-9FC8-19372EFDC129}"/>
              </a:ext>
            </a:extLst>
          </p:cNvPr>
          <p:cNvSpPr>
            <a:spLocks noGrp="1" noChangeArrowheads="1"/>
          </p:cNvSpPr>
          <p:nvPr>
            <p:ph type="ctrTitle"/>
          </p:nvPr>
        </p:nvSpPr>
        <p:spPr>
          <a:xfrm>
            <a:off x="511175" y="2624138"/>
            <a:ext cx="7239000" cy="1295400"/>
          </a:xfrm>
        </p:spPr>
        <p:txBody>
          <a:bodyPr/>
          <a:lstStyle/>
          <a:p>
            <a:pPr eaLnBrk="1" hangingPunct="1"/>
            <a:r>
              <a:rPr lang="en-AU" altLang="en-US" sz="3200" dirty="0" smtClean="0">
                <a:cs typeface="Arial"/>
              </a:rPr>
              <a:t>Today’s webinar: </a:t>
            </a:r>
            <a:br>
              <a:rPr lang="en-AU" altLang="en-US" sz="3200" dirty="0" smtClean="0">
                <a:cs typeface="Arial"/>
              </a:rPr>
            </a:br>
            <a:r>
              <a:rPr lang="en-AU" sz="3200" dirty="0" smtClean="0"/>
              <a:t>Practicalities </a:t>
            </a:r>
            <a:r>
              <a:rPr lang="en-AU" sz="3200" dirty="0"/>
              <a:t>of Parenting matters with </a:t>
            </a:r>
            <a:r>
              <a:rPr lang="en-AU" sz="3200" dirty="0" smtClean="0"/>
              <a:t>Child Safety Involvement</a:t>
            </a:r>
            <a:endParaRPr lang="en-US" altLang="en-US" sz="3200" dirty="0"/>
          </a:p>
        </p:txBody>
      </p:sp>
      <p:sp>
        <p:nvSpPr>
          <p:cNvPr id="5123" name="Rectangle 3">
            <a:extLst>
              <a:ext uri="{FF2B5EF4-FFF2-40B4-BE49-F238E27FC236}">
                <a16:creationId xmlns:a16="http://schemas.microsoft.com/office/drawing/2014/main" xmlns="" id="{1EB38544-8E9A-4019-AC15-A70737F2148C}"/>
              </a:ext>
            </a:extLst>
          </p:cNvPr>
          <p:cNvSpPr>
            <a:spLocks noGrp="1" noChangeArrowheads="1"/>
          </p:cNvSpPr>
          <p:nvPr>
            <p:ph type="subTitle" idx="1"/>
          </p:nvPr>
        </p:nvSpPr>
        <p:spPr>
          <a:xfrm>
            <a:off x="539552" y="4581128"/>
            <a:ext cx="6400800" cy="1600200"/>
          </a:xfrm>
        </p:spPr>
        <p:txBody>
          <a:bodyPr/>
          <a:lstStyle/>
          <a:p>
            <a:pPr eaLnBrk="1" hangingPunct="1"/>
            <a:r>
              <a:rPr lang="en-AU" altLang="en-US" sz="1600" dirty="0" smtClean="0">
                <a:cs typeface="Arial"/>
              </a:rPr>
              <a:t>23 January 2019</a:t>
            </a:r>
            <a:endParaRPr lang="en-AU" altLang="en-US" sz="1600" dirty="0">
              <a:cs typeface="Arial"/>
            </a:endParaRPr>
          </a:p>
        </p:txBody>
      </p:sp>
      <p:sp>
        <p:nvSpPr>
          <p:cNvPr id="4" name="Subtitle 2"/>
          <p:cNvSpPr txBox="1">
            <a:spLocks/>
          </p:cNvSpPr>
          <p:nvPr/>
        </p:nvSpPr>
        <p:spPr bwMode="auto">
          <a:xfrm>
            <a:off x="541784" y="4000872"/>
            <a:ext cx="7846640" cy="499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chemeClr val="hlink"/>
              </a:buClr>
              <a:buFont typeface="Times" panose="02020603050405020304" pitchFamily="18" charset="0"/>
              <a:buNone/>
              <a:defRPr sz="2000" kern="1200">
                <a:solidFill>
                  <a:schemeClr val="bg1"/>
                </a:solidFill>
                <a:latin typeface="+mn-lt"/>
                <a:ea typeface="+mn-ea"/>
                <a:cs typeface="+mn-cs"/>
              </a:defRPr>
            </a:lvl1pPr>
            <a:lvl2pPr marL="571500" indent="-287338" algn="l" rtl="0" eaLnBrk="0" fontAlgn="base" hangingPunct="0">
              <a:spcBef>
                <a:spcPct val="20000"/>
              </a:spcBef>
              <a:spcAft>
                <a:spcPct val="0"/>
              </a:spcAft>
              <a:buFont typeface="Times" panose="02020603050405020304" pitchFamily="18" charset="0"/>
              <a:buChar char="–"/>
              <a:defRPr sz="1600" kern="1200">
                <a:solidFill>
                  <a:schemeClr val="tx1"/>
                </a:solidFill>
                <a:latin typeface="+mn-lt"/>
                <a:ea typeface="+mn-ea"/>
                <a:cs typeface="+mn-cs"/>
              </a:defRPr>
            </a:lvl2pPr>
            <a:lvl3pPr marL="952500" indent="-190500" algn="l" rtl="0" eaLnBrk="0" fontAlgn="base" hangingPunct="0">
              <a:spcBef>
                <a:spcPct val="20000"/>
              </a:spcBef>
              <a:spcAft>
                <a:spcPct val="0"/>
              </a:spcAft>
              <a:buClr>
                <a:schemeClr val="bg2"/>
              </a:buClr>
              <a:buChar char="–"/>
              <a:defRPr sz="1400" kern="1200">
                <a:solidFill>
                  <a:srgbClr val="4C4C4C"/>
                </a:solidFill>
                <a:latin typeface="+mn-lt"/>
                <a:ea typeface="+mn-ea"/>
                <a:cs typeface="+mn-cs"/>
              </a:defRPr>
            </a:lvl3pPr>
            <a:lvl4pPr marL="1331913" indent="-188913"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4pPr>
            <a:lvl5pPr marL="1714500" indent="-192088" algn="l" rtl="0" eaLnBrk="0" fontAlgn="base" hangingPunct="0">
              <a:spcBef>
                <a:spcPct val="20000"/>
              </a:spcBef>
              <a:spcAft>
                <a:spcPct val="0"/>
              </a:spcAft>
              <a:buClr>
                <a:schemeClr val="bg2"/>
              </a:buClr>
              <a:buChar char="–"/>
              <a:defRPr sz="1200" kern="1200">
                <a:solidFill>
                  <a:srgbClr val="4C4C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i="1" dirty="0" smtClean="0"/>
              <a:t>The interrelationship between family law and child protection</a:t>
            </a:r>
            <a:endParaRPr lang="en-AU" i="1" dirty="0"/>
          </a:p>
        </p:txBody>
      </p:sp>
    </p:spTree>
    <p:extLst>
      <p:ext uri="{BB962C8B-B14F-4D97-AF65-F5344CB8AC3E}">
        <p14:creationId xmlns:p14="http://schemas.microsoft.com/office/powerpoint/2010/main" val="315770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990600"/>
          </a:xfrm>
        </p:spPr>
        <p:txBody>
          <a:bodyPr>
            <a:normAutofit/>
          </a:bodyPr>
          <a:lstStyle/>
          <a:p>
            <a:pPr algn="ctr"/>
            <a:r>
              <a:rPr lang="en-AU" dirty="0" smtClean="0"/>
              <a:t>Harm &amp; Risk of Harm</a:t>
            </a:r>
            <a:endParaRPr lang="en-AU" dirty="0"/>
          </a:p>
        </p:txBody>
      </p:sp>
      <p:sp>
        <p:nvSpPr>
          <p:cNvPr id="3" name="Text Placeholder 2"/>
          <p:cNvSpPr>
            <a:spLocks noGrp="1"/>
          </p:cNvSpPr>
          <p:nvPr>
            <p:ph type="body" idx="1"/>
          </p:nvPr>
        </p:nvSpPr>
        <p:spPr>
          <a:xfrm>
            <a:off x="467544" y="980728"/>
            <a:ext cx="3931920" cy="639762"/>
          </a:xfrm>
        </p:spPr>
        <p:txBody>
          <a:bodyPr/>
          <a:lstStyle/>
          <a:p>
            <a:r>
              <a:rPr lang="en-AU" dirty="0" smtClean="0"/>
              <a:t>Child Protection Act</a:t>
            </a:r>
            <a:endParaRPr lang="en-AU" dirty="0"/>
          </a:p>
        </p:txBody>
      </p:sp>
      <p:sp>
        <p:nvSpPr>
          <p:cNvPr id="4" name="Content Placeholder 3"/>
          <p:cNvSpPr>
            <a:spLocks noGrp="1"/>
          </p:cNvSpPr>
          <p:nvPr>
            <p:ph sz="half" idx="2"/>
          </p:nvPr>
        </p:nvSpPr>
        <p:spPr>
          <a:xfrm>
            <a:off x="179512" y="1628800"/>
            <a:ext cx="4209608" cy="4824536"/>
          </a:xfrm>
        </p:spPr>
        <p:txBody>
          <a:bodyPr>
            <a:noAutofit/>
          </a:bodyPr>
          <a:lstStyle/>
          <a:p>
            <a:pPr marL="0" indent="0">
              <a:buNone/>
            </a:pPr>
            <a:r>
              <a:rPr lang="en-AU" sz="1200" b="1" dirty="0" smtClean="0"/>
              <a:t>Section 9 - WHAT </a:t>
            </a:r>
            <a:r>
              <a:rPr lang="en-AU" sz="1200" b="1" dirty="0"/>
              <a:t>IS HARM</a:t>
            </a:r>
          </a:p>
          <a:p>
            <a:r>
              <a:rPr lang="en-AU" sz="1200" dirty="0"/>
              <a:t>(1) "Harm" , to a child, is any detrimental effect of a significant nature on the child’s physical, psychological or emotional wellbeing.</a:t>
            </a:r>
          </a:p>
          <a:p>
            <a:r>
              <a:rPr lang="en-AU" sz="1200" dirty="0"/>
              <a:t>(2) It is immaterial how the harm is caused.</a:t>
            </a:r>
          </a:p>
          <a:p>
            <a:r>
              <a:rPr lang="en-AU" sz="1200" dirty="0"/>
              <a:t>(3) Harm can be caused by—</a:t>
            </a:r>
          </a:p>
          <a:p>
            <a:pPr lvl="1"/>
            <a:r>
              <a:rPr lang="en-AU" sz="1200" dirty="0"/>
              <a:t>(a) physical, psychological or emotional abuse or neglect; or</a:t>
            </a:r>
          </a:p>
          <a:p>
            <a:pPr lvl="1"/>
            <a:r>
              <a:rPr lang="en-AU" sz="1200" dirty="0"/>
              <a:t>(b) sexual abuse or exploitation.</a:t>
            </a:r>
          </a:p>
          <a:p>
            <a:r>
              <a:rPr lang="en-AU" sz="1200" dirty="0"/>
              <a:t>(4) Harm can be caused by—</a:t>
            </a:r>
          </a:p>
          <a:p>
            <a:pPr lvl="1"/>
            <a:r>
              <a:rPr lang="en-AU" sz="1200" dirty="0"/>
              <a:t>(a) a single act, omission or circumstance; or</a:t>
            </a:r>
          </a:p>
          <a:p>
            <a:pPr lvl="1"/>
            <a:r>
              <a:rPr lang="en-AU" sz="1200" dirty="0"/>
              <a:t>(b) a series or combination of acts, omissions or circumstances</a:t>
            </a:r>
            <a:r>
              <a:rPr lang="en-AU" sz="1200" dirty="0" smtClean="0"/>
              <a:t>.</a:t>
            </a:r>
          </a:p>
          <a:p>
            <a:endParaRPr lang="en-AU" sz="1200" dirty="0"/>
          </a:p>
          <a:p>
            <a:pPr marL="0" indent="0">
              <a:buNone/>
            </a:pPr>
            <a:r>
              <a:rPr lang="en-AU" sz="1200" b="1" dirty="0" smtClean="0"/>
              <a:t>Section 10 - WHO </a:t>
            </a:r>
            <a:r>
              <a:rPr lang="en-AU" sz="1200" b="1" dirty="0"/>
              <a:t>IS A CHILD IN NEED OF PROTECTION</a:t>
            </a:r>
          </a:p>
          <a:p>
            <a:r>
              <a:rPr lang="en-AU" sz="1200" dirty="0"/>
              <a:t>A "child in need of protection" is a child who—</a:t>
            </a:r>
          </a:p>
          <a:p>
            <a:pPr lvl="1"/>
            <a:r>
              <a:rPr lang="en-AU" sz="1200" dirty="0"/>
              <a:t>(a) has suffered significant harm, is suffering significant harm, or is at unacceptable risk of suffering significant harm; and</a:t>
            </a:r>
          </a:p>
          <a:p>
            <a:pPr lvl="1"/>
            <a:r>
              <a:rPr lang="en-AU" sz="1200" dirty="0"/>
              <a:t>(b) does not have a parent able and willing to protect the child from the harm</a:t>
            </a:r>
            <a:r>
              <a:rPr lang="en-AU" sz="1200" dirty="0" smtClean="0"/>
              <a:t>.</a:t>
            </a:r>
            <a:endParaRPr lang="en-AU" sz="1200" dirty="0"/>
          </a:p>
        </p:txBody>
      </p:sp>
      <p:sp>
        <p:nvSpPr>
          <p:cNvPr id="5" name="Text Placeholder 4"/>
          <p:cNvSpPr>
            <a:spLocks noGrp="1"/>
          </p:cNvSpPr>
          <p:nvPr>
            <p:ph type="body" sz="quarter" idx="3"/>
          </p:nvPr>
        </p:nvSpPr>
        <p:spPr>
          <a:xfrm>
            <a:off x="4716016" y="980728"/>
            <a:ext cx="3931920" cy="639762"/>
          </a:xfrm>
        </p:spPr>
        <p:txBody>
          <a:bodyPr/>
          <a:lstStyle/>
          <a:p>
            <a:r>
              <a:rPr lang="en-AU" dirty="0" smtClean="0"/>
              <a:t>Family Law Act</a:t>
            </a:r>
            <a:endParaRPr lang="en-AU" dirty="0"/>
          </a:p>
        </p:txBody>
      </p:sp>
      <p:sp>
        <p:nvSpPr>
          <p:cNvPr id="6" name="Content Placeholder 5"/>
          <p:cNvSpPr>
            <a:spLocks noGrp="1"/>
          </p:cNvSpPr>
          <p:nvPr>
            <p:ph sz="quarter" idx="4"/>
          </p:nvPr>
        </p:nvSpPr>
        <p:spPr>
          <a:xfrm>
            <a:off x="4754880" y="1548432"/>
            <a:ext cx="3931920" cy="4472856"/>
          </a:xfrm>
        </p:spPr>
        <p:txBody>
          <a:bodyPr>
            <a:noAutofit/>
          </a:bodyPr>
          <a:lstStyle/>
          <a:p>
            <a:r>
              <a:rPr lang="en-AU" sz="1200" b="1" dirty="0" smtClean="0"/>
              <a:t>Section 4 - INTERPRETATION</a:t>
            </a:r>
            <a:endParaRPr lang="en-AU" sz="1200" dirty="0" smtClean="0"/>
          </a:p>
          <a:p>
            <a:r>
              <a:rPr lang="en-AU" sz="1200" b="1" i="1" dirty="0"/>
              <a:t>"abuse " </a:t>
            </a:r>
            <a:r>
              <a:rPr lang="en-AU" sz="1200" dirty="0"/>
              <a:t>, in relation to a child, means:</a:t>
            </a:r>
          </a:p>
          <a:p>
            <a:pPr lvl="1"/>
            <a:r>
              <a:rPr lang="en-AU" sz="1200" dirty="0"/>
              <a:t>(a)  an assault, including a sexual assault, of the child; or</a:t>
            </a:r>
          </a:p>
          <a:p>
            <a:pPr lvl="1"/>
            <a:r>
              <a:rPr lang="en-AU" sz="1200" dirty="0"/>
              <a:t> (b)  a person (the first person ) involving the child in a sexual activity with the first person or another person in which the child is used, directly or indirectly, as a sexual object by the first person or the other person, and where there is unequal power in the relationship between the child and the first person; or</a:t>
            </a:r>
          </a:p>
          <a:p>
            <a:pPr lvl="1"/>
            <a:r>
              <a:rPr lang="en-AU" sz="1200" dirty="0"/>
              <a:t> (c)  causing the child to suffer serious psychological harm, including (but not </a:t>
            </a:r>
            <a:r>
              <a:rPr lang="en-AU" sz="1200" dirty="0" smtClean="0"/>
              <a:t>limited to</a:t>
            </a:r>
            <a:r>
              <a:rPr lang="en-AU" sz="1200" dirty="0"/>
              <a:t>) when that harm is caused by the child being subjected to, or exposed to, family violence; or</a:t>
            </a:r>
          </a:p>
          <a:p>
            <a:pPr lvl="1"/>
            <a:r>
              <a:rPr lang="en-AU" sz="1200" dirty="0"/>
              <a:t> (d)  serious neglect of the child</a:t>
            </a:r>
            <a:r>
              <a:rPr lang="en-AU" sz="1200" dirty="0" smtClean="0"/>
              <a:t>.</a:t>
            </a:r>
          </a:p>
          <a:p>
            <a:r>
              <a:rPr lang="en-AU" sz="1200" b="1" dirty="0"/>
              <a:t>Section 4AB </a:t>
            </a:r>
            <a:r>
              <a:rPr lang="en-AU" sz="1200" b="1" dirty="0" smtClean="0"/>
              <a:t>- Definition </a:t>
            </a:r>
            <a:r>
              <a:rPr lang="en-AU" sz="1200" b="1" dirty="0"/>
              <a:t>of family </a:t>
            </a:r>
            <a:r>
              <a:rPr lang="en-AU" sz="1200" b="1" dirty="0" smtClean="0"/>
              <a:t>violence</a:t>
            </a:r>
            <a:endParaRPr lang="en-AU" sz="1200" dirty="0"/>
          </a:p>
          <a:p>
            <a:r>
              <a:rPr lang="en-AU" sz="1200" dirty="0"/>
              <a:t>(1)  For the purposes of this Act, family violence means violent, threatening or other behaviour by a person that coerces or controls a member of the person's family (the family </a:t>
            </a:r>
            <a:r>
              <a:rPr lang="en-AU" sz="1200" dirty="0" smtClean="0"/>
              <a:t>member), </a:t>
            </a:r>
            <a:r>
              <a:rPr lang="en-AU" sz="1200" dirty="0"/>
              <a:t>or causes the family member to be fearful.</a:t>
            </a:r>
          </a:p>
          <a:p>
            <a:r>
              <a:rPr lang="en-AU" sz="1200" dirty="0"/>
              <a:t>(3)  For the purposes of this Act, a child is exposed to family violence if the child sees or hears family violence or otherwise experiences the effects of family violence</a:t>
            </a:r>
            <a:r>
              <a:rPr lang="en-AU" sz="1200" dirty="0" smtClean="0"/>
              <a:t>.</a:t>
            </a:r>
            <a:endParaRPr lang="en-AU" sz="1200" dirty="0"/>
          </a:p>
        </p:txBody>
      </p:sp>
    </p:spTree>
    <p:extLst>
      <p:ext uri="{BB962C8B-B14F-4D97-AF65-F5344CB8AC3E}">
        <p14:creationId xmlns:p14="http://schemas.microsoft.com/office/powerpoint/2010/main" val="1765042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smtClean="0"/>
              <a:t>Protection Under the FLA</a:t>
            </a:r>
            <a:endParaRPr lang="en-AU" dirty="0"/>
          </a:p>
        </p:txBody>
      </p:sp>
      <p:sp>
        <p:nvSpPr>
          <p:cNvPr id="3" name="Content Placeholder 2"/>
          <p:cNvSpPr>
            <a:spLocks noGrp="1"/>
          </p:cNvSpPr>
          <p:nvPr>
            <p:ph idx="1"/>
          </p:nvPr>
        </p:nvSpPr>
        <p:spPr>
          <a:xfrm>
            <a:off x="457200" y="1600200"/>
            <a:ext cx="8229600" cy="5257800"/>
          </a:xfrm>
        </p:spPr>
        <p:txBody>
          <a:bodyPr>
            <a:normAutofit/>
          </a:bodyPr>
          <a:lstStyle/>
          <a:p>
            <a:r>
              <a:rPr lang="en-AU" b="1" dirty="0" smtClean="0"/>
              <a:t>FLA, s 60CC - How </a:t>
            </a:r>
            <a:r>
              <a:rPr lang="en-AU" b="1" dirty="0"/>
              <a:t>a court determines what is in a </a:t>
            </a:r>
            <a:r>
              <a:rPr lang="en-AU" b="1" dirty="0" smtClean="0"/>
              <a:t>child's best interests - </a:t>
            </a:r>
            <a:r>
              <a:rPr lang="en-AU" dirty="0" smtClean="0"/>
              <a:t>(2</a:t>
            </a:r>
            <a:r>
              <a:rPr lang="en-AU" dirty="0"/>
              <a:t>)  </a:t>
            </a:r>
            <a:r>
              <a:rPr lang="en-AU" dirty="0" smtClean="0"/>
              <a:t>Primary </a:t>
            </a:r>
            <a:r>
              <a:rPr lang="en-AU" dirty="0"/>
              <a:t>considerations are:</a:t>
            </a:r>
          </a:p>
          <a:p>
            <a:pPr lvl="1"/>
            <a:r>
              <a:rPr lang="en-AU" dirty="0"/>
              <a:t>(a)  the benefit to the child of having a meaningful relationship with both of the child's parents; and</a:t>
            </a:r>
          </a:p>
          <a:p>
            <a:pPr lvl="1"/>
            <a:r>
              <a:rPr lang="en-AU" dirty="0"/>
              <a:t>(b)  the need to protect the child from physical or psychological harm from being subjected to, or exposed to, abuse, neglect or family </a:t>
            </a:r>
            <a:r>
              <a:rPr lang="en-AU" dirty="0" smtClean="0"/>
              <a:t>violence.</a:t>
            </a:r>
          </a:p>
          <a:p>
            <a:pPr lvl="1"/>
            <a:r>
              <a:rPr lang="en-AU" dirty="0" smtClean="0"/>
              <a:t>Also see s 60CC(3) (j) and (k), and s 60CG(1)(a) – Court must have regard to any family violence order (and ensure it is consistent)</a:t>
            </a:r>
          </a:p>
          <a:p>
            <a:pPr marL="0" indent="0">
              <a:buNone/>
            </a:pPr>
            <a:endParaRPr lang="en-AU" dirty="0"/>
          </a:p>
        </p:txBody>
      </p:sp>
    </p:spTree>
    <p:extLst>
      <p:ext uri="{BB962C8B-B14F-4D97-AF65-F5344CB8AC3E}">
        <p14:creationId xmlns:p14="http://schemas.microsoft.com/office/powerpoint/2010/main" val="563003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Unacceptable Risk Test</a:t>
            </a:r>
            <a:endParaRPr lang="en-AU" dirty="0"/>
          </a:p>
        </p:txBody>
      </p:sp>
      <p:sp>
        <p:nvSpPr>
          <p:cNvPr id="3" name="Content Placeholder 2"/>
          <p:cNvSpPr>
            <a:spLocks noGrp="1"/>
          </p:cNvSpPr>
          <p:nvPr>
            <p:ph idx="1"/>
          </p:nvPr>
        </p:nvSpPr>
        <p:spPr/>
        <p:txBody>
          <a:bodyPr>
            <a:normAutofit fontScale="85000" lnSpcReduction="10000"/>
          </a:bodyPr>
          <a:lstStyle/>
          <a:p>
            <a:r>
              <a:rPr lang="en-AU" b="1" dirty="0" smtClean="0"/>
              <a:t>FLA, s </a:t>
            </a:r>
            <a:r>
              <a:rPr lang="en-AU" b="1" dirty="0"/>
              <a:t>60CG(1)(b)</a:t>
            </a:r>
          </a:p>
          <a:p>
            <a:pPr lvl="1"/>
            <a:r>
              <a:rPr lang="en-AU" dirty="0"/>
              <a:t>(1)  In considering what order to make, the court must, to the extent that it is possible to do so consistently with the child's best interests being the paramount consideration, ensure that the order… (b)  does not expose a person to an unacceptable risk of family violence</a:t>
            </a:r>
          </a:p>
          <a:p>
            <a:r>
              <a:rPr lang="en-AU" b="1" i="1" dirty="0"/>
              <a:t>M v M </a:t>
            </a:r>
            <a:r>
              <a:rPr lang="en-AU" b="1" dirty="0"/>
              <a:t>(1988) 82 ALR </a:t>
            </a:r>
            <a:r>
              <a:rPr lang="en-AU" b="1" dirty="0" smtClean="0"/>
              <a:t>577 </a:t>
            </a:r>
            <a:r>
              <a:rPr lang="en-AU" dirty="0" smtClean="0"/>
              <a:t>- </a:t>
            </a:r>
            <a:r>
              <a:rPr lang="en-AU" dirty="0"/>
              <a:t>the Court does not have an obligation or a duty to resolve in a definitive way the disputed allegation of sexual </a:t>
            </a:r>
            <a:r>
              <a:rPr lang="en-AU" dirty="0" smtClean="0"/>
              <a:t>abuse. Court must determine whether, on the evidence, that </a:t>
            </a:r>
            <a:r>
              <a:rPr lang="en-AU" dirty="0"/>
              <a:t>there would be an unacceptable risk to the children if the person about whom the allegations are made is to have contact or supervised contact with the </a:t>
            </a:r>
            <a:r>
              <a:rPr lang="en-AU" dirty="0" smtClean="0"/>
              <a:t>children</a:t>
            </a:r>
          </a:p>
          <a:p>
            <a:r>
              <a:rPr lang="en-AU" b="1" i="1" dirty="0"/>
              <a:t>B and B</a:t>
            </a:r>
            <a:r>
              <a:rPr lang="en-AU" b="1" dirty="0"/>
              <a:t> (1993) FLC 92-357 </a:t>
            </a:r>
            <a:r>
              <a:rPr lang="en-AU" dirty="0" smtClean="0"/>
              <a:t>- A </a:t>
            </a:r>
            <a:r>
              <a:rPr lang="en-AU" dirty="0"/>
              <a:t>risk would be unacceptable if it outweighs the benefit of the child maintaining a meaningful relationship with that parent </a:t>
            </a:r>
            <a:endParaRPr lang="en-AU" i="1" dirty="0"/>
          </a:p>
          <a:p>
            <a:r>
              <a:rPr lang="en-AU" b="1" dirty="0" smtClean="0"/>
              <a:t>Balance of probabilities </a:t>
            </a:r>
            <a:r>
              <a:rPr lang="en-AU" dirty="0" smtClean="0"/>
              <a:t>- Evidence </a:t>
            </a:r>
            <a:r>
              <a:rPr lang="en-AU" dirty="0"/>
              <a:t>Act 1995, s 140 – Civil proceedings standard of proof / </a:t>
            </a:r>
            <a:r>
              <a:rPr lang="en-AU" i="1" dirty="0" err="1"/>
              <a:t>Briginshaw</a:t>
            </a:r>
            <a:r>
              <a:rPr lang="en-AU" i="1" dirty="0"/>
              <a:t> v </a:t>
            </a:r>
            <a:r>
              <a:rPr lang="en-AU" i="1" dirty="0" err="1"/>
              <a:t>Briginshaw</a:t>
            </a:r>
            <a:r>
              <a:rPr lang="en-AU" dirty="0"/>
              <a:t>  (1938) 60 CLR 336</a:t>
            </a:r>
          </a:p>
          <a:p>
            <a:endParaRPr lang="en-AU" dirty="0"/>
          </a:p>
        </p:txBody>
      </p:sp>
    </p:spTree>
    <p:extLst>
      <p:ext uri="{BB962C8B-B14F-4D97-AF65-F5344CB8AC3E}">
        <p14:creationId xmlns:p14="http://schemas.microsoft.com/office/powerpoint/2010/main" val="672060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5864827"/>
            <a:ext cx="7560840" cy="990600"/>
          </a:xfrm>
        </p:spPr>
        <p:txBody>
          <a:bodyPr>
            <a:normAutofit/>
          </a:bodyPr>
          <a:lstStyle/>
          <a:p>
            <a:r>
              <a:rPr lang="en-AU" sz="1400" dirty="0"/>
              <a:t>Taken from </a:t>
            </a:r>
            <a:r>
              <a:rPr lang="en-AU" sz="1400" dirty="0">
                <a:hlinkClick r:id="rId3"/>
              </a:rPr>
              <a:t>http://www.familylawexpress.com.au/family-law-brief/children/childabuse/falseallegations-childabuse/unacceptable-risk-standard-of-proof-in-determining-child-abuse-in-family-law/2880</a:t>
            </a:r>
            <a:r>
              <a:rPr lang="en-AU" sz="1400" dirty="0" smtClean="0">
                <a:hlinkClick r:id="rId3"/>
              </a:rPr>
              <a:t>/</a:t>
            </a:r>
            <a:r>
              <a:rPr lang="en-AU" sz="1400" dirty="0" smtClean="0"/>
              <a:t> </a:t>
            </a:r>
            <a:endParaRPr lang="en-AU" sz="1400" dirty="0"/>
          </a:p>
        </p:txBody>
      </p:sp>
      <p:pic>
        <p:nvPicPr>
          <p:cNvPr id="1026" name="Picture 2" descr="G:\CLE Projects\Webinar CLCQ\unacceptable-risk-standard-of-proof-in-child-abuse-family-law-cas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577" y="404664"/>
            <a:ext cx="6791791" cy="5711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104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smtClean="0"/>
              <a:t>Child Safety Notifications</a:t>
            </a:r>
            <a:endParaRPr lang="en-AU" dirty="0"/>
          </a:p>
        </p:txBody>
      </p:sp>
      <p:sp>
        <p:nvSpPr>
          <p:cNvPr id="3" name="Content Placeholder 2"/>
          <p:cNvSpPr>
            <a:spLocks noGrp="1"/>
          </p:cNvSpPr>
          <p:nvPr>
            <p:ph idx="1"/>
          </p:nvPr>
        </p:nvSpPr>
        <p:spPr/>
        <p:txBody>
          <a:bodyPr/>
          <a:lstStyle/>
          <a:p>
            <a:r>
              <a:rPr lang="en-AU" dirty="0" smtClean="0"/>
              <a:t>Sources:</a:t>
            </a:r>
          </a:p>
          <a:p>
            <a:pPr lvl="1"/>
            <a:r>
              <a:rPr lang="en-AU" dirty="0" smtClean="0"/>
              <a:t>Reports via Police and Child Safety Intake services</a:t>
            </a:r>
          </a:p>
          <a:p>
            <a:pPr lvl="1"/>
            <a:r>
              <a:rPr lang="en-AU" dirty="0" smtClean="0"/>
              <a:t>Mandatory Reporting under CPA, s 13G: (s 13E and 13F)</a:t>
            </a:r>
          </a:p>
          <a:p>
            <a:pPr lvl="1"/>
            <a:r>
              <a:rPr lang="en-AU" dirty="0"/>
              <a:t>Family court jurisdiction: FLA, s67ZA</a:t>
            </a:r>
          </a:p>
          <a:p>
            <a:pPr lvl="1"/>
            <a:r>
              <a:rPr lang="en-AU" dirty="0"/>
              <a:t>Notice of Risk when initiating proceedings in the family law court </a:t>
            </a:r>
            <a:r>
              <a:rPr lang="en-AU" dirty="0" smtClean="0"/>
              <a:t>jurisdiction: FLA, s 67Z and 67ZBA</a:t>
            </a:r>
            <a:endParaRPr lang="en-AU" dirty="0"/>
          </a:p>
          <a:p>
            <a:pPr lvl="1"/>
            <a:r>
              <a:rPr lang="en-AU" dirty="0" smtClean="0"/>
              <a:t>QLD </a:t>
            </a:r>
            <a:r>
              <a:rPr lang="en-AU" dirty="0"/>
              <a:t>Child Protection Guide: </a:t>
            </a:r>
            <a:r>
              <a:rPr lang="en-AU" dirty="0">
                <a:hlinkClick r:id="rId3"/>
              </a:rPr>
              <a:t>https://</a:t>
            </a:r>
            <a:r>
              <a:rPr lang="en-AU" dirty="0" smtClean="0">
                <a:hlinkClick r:id="rId3"/>
              </a:rPr>
              <a:t>www.csyw.qld.gov.au/about-us/partners/child-family/our-government-partners/queensland-child-protection-guide</a:t>
            </a:r>
            <a:r>
              <a:rPr lang="en-AU" dirty="0" smtClean="0"/>
              <a:t> </a:t>
            </a:r>
          </a:p>
          <a:p>
            <a:r>
              <a:rPr lang="en-AU" dirty="0" smtClean="0"/>
              <a:t>Confidentiality of Notifier Details</a:t>
            </a:r>
          </a:p>
          <a:p>
            <a:r>
              <a:rPr lang="en-AU" dirty="0" smtClean="0"/>
              <a:t>Protection for Mandatory/family court notification reporters: CPA s197A, FLA s 67ZB</a:t>
            </a:r>
          </a:p>
          <a:p>
            <a:pPr lvl="1"/>
            <a:endParaRPr lang="en-AU" dirty="0"/>
          </a:p>
        </p:txBody>
      </p:sp>
    </p:spTree>
    <p:extLst>
      <p:ext uri="{BB962C8B-B14F-4D97-AF65-F5344CB8AC3E}">
        <p14:creationId xmlns:p14="http://schemas.microsoft.com/office/powerpoint/2010/main" val="3434245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Investigation Process</a:t>
            </a:r>
            <a:endParaRPr lang="en-AU" dirty="0"/>
          </a:p>
        </p:txBody>
      </p:sp>
      <p:sp>
        <p:nvSpPr>
          <p:cNvPr id="3" name="Content Placeholder 2"/>
          <p:cNvSpPr>
            <a:spLocks noGrp="1"/>
          </p:cNvSpPr>
          <p:nvPr>
            <p:ph idx="1"/>
          </p:nvPr>
        </p:nvSpPr>
        <p:spPr/>
        <p:txBody>
          <a:bodyPr>
            <a:normAutofit fontScale="85000" lnSpcReduction="20000"/>
          </a:bodyPr>
          <a:lstStyle/>
          <a:p>
            <a:r>
              <a:rPr lang="en-AU" dirty="0"/>
              <a:t>As part of the investigation and assessment Child Safety will:</a:t>
            </a:r>
          </a:p>
          <a:p>
            <a:pPr lvl="1"/>
            <a:r>
              <a:rPr lang="en-AU" dirty="0"/>
              <a:t>determine if the child is safe</a:t>
            </a:r>
          </a:p>
          <a:p>
            <a:pPr lvl="1"/>
            <a:r>
              <a:rPr lang="en-AU" dirty="0"/>
              <a:t>investigate allegations of significant harm and significant risk of harm</a:t>
            </a:r>
          </a:p>
          <a:p>
            <a:pPr lvl="1"/>
            <a:r>
              <a:rPr lang="en-AU" dirty="0"/>
              <a:t>undertake a holistic assessment of the child and family within their usual home environment</a:t>
            </a:r>
          </a:p>
          <a:p>
            <a:pPr lvl="1"/>
            <a:r>
              <a:rPr lang="en-AU" dirty="0"/>
              <a:t>determine if the child is in need of protection</a:t>
            </a:r>
          </a:p>
          <a:p>
            <a:pPr lvl="1"/>
            <a:r>
              <a:rPr lang="en-AU" dirty="0"/>
              <a:t>decide whether there are supports that Child Safety or other agencies can provide to the child and family</a:t>
            </a:r>
            <a:r>
              <a:rPr lang="en-AU" dirty="0" smtClean="0"/>
              <a:t>.</a:t>
            </a:r>
          </a:p>
          <a:p>
            <a:pPr lvl="1"/>
            <a:endParaRPr lang="en-AU" dirty="0"/>
          </a:p>
          <a:p>
            <a:r>
              <a:rPr lang="en-AU" dirty="0"/>
              <a:t>If the </a:t>
            </a:r>
            <a:r>
              <a:rPr lang="en-AU" dirty="0" smtClean="0"/>
              <a:t>parents/carers/guardians </a:t>
            </a:r>
            <a:r>
              <a:rPr lang="en-AU" dirty="0"/>
              <a:t>are unwilling to facilitate </a:t>
            </a:r>
            <a:r>
              <a:rPr lang="en-AU" dirty="0" smtClean="0"/>
              <a:t>the urgent </a:t>
            </a:r>
            <a:r>
              <a:rPr lang="en-AU" dirty="0"/>
              <a:t>investigation process by </a:t>
            </a:r>
            <a:r>
              <a:rPr lang="en-AU" dirty="0" smtClean="0"/>
              <a:t>consent or it is not practical to seek that consent, then QPS or an officer of Child Safety may apply for a Temporary Assessment Order (duration of 3 days): CPA, s27</a:t>
            </a:r>
          </a:p>
          <a:p>
            <a:r>
              <a:rPr lang="en-AU" dirty="0" smtClean="0"/>
              <a:t>Investigation over a period of 28 days may be necessary and a Court Assessment Order may need to be sought: CPA, s44</a:t>
            </a:r>
            <a:endParaRPr lang="en-AU" dirty="0"/>
          </a:p>
          <a:p>
            <a:pPr marL="274320" lvl="1" indent="0">
              <a:buNone/>
            </a:pPr>
            <a:endParaRPr lang="en-AU" dirty="0"/>
          </a:p>
          <a:p>
            <a:r>
              <a:rPr lang="en-AU" dirty="0"/>
              <a:t>Child Safety </a:t>
            </a:r>
            <a:r>
              <a:rPr lang="en-AU" dirty="0" smtClean="0"/>
              <a:t>Manual: </a:t>
            </a:r>
            <a:r>
              <a:rPr lang="en-AU" dirty="0" smtClean="0">
                <a:hlinkClick r:id="rId3"/>
              </a:rPr>
              <a:t>https</a:t>
            </a:r>
            <a:r>
              <a:rPr lang="en-AU" dirty="0">
                <a:hlinkClick r:id="rId3"/>
              </a:rPr>
              <a:t>://</a:t>
            </a:r>
            <a:r>
              <a:rPr lang="en-AU" dirty="0" smtClean="0">
                <a:hlinkClick r:id="rId3"/>
              </a:rPr>
              <a:t>www.csyw.qld.gov.au/childsafety/child-safety-practice-manual</a:t>
            </a:r>
            <a:r>
              <a:rPr lang="en-AU" dirty="0" smtClean="0"/>
              <a:t> </a:t>
            </a:r>
            <a:endParaRPr lang="en-AU" dirty="0"/>
          </a:p>
          <a:p>
            <a:endParaRPr lang="en-AU" dirty="0"/>
          </a:p>
        </p:txBody>
      </p:sp>
    </p:spTree>
    <p:extLst>
      <p:ext uri="{BB962C8B-B14F-4D97-AF65-F5344CB8AC3E}">
        <p14:creationId xmlns:p14="http://schemas.microsoft.com/office/powerpoint/2010/main" val="1440774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Child Safety Intervention</a:t>
            </a:r>
            <a:endParaRPr lang="en-AU" dirty="0"/>
          </a:p>
        </p:txBody>
      </p:sp>
      <p:sp>
        <p:nvSpPr>
          <p:cNvPr id="3" name="Content Placeholder 2"/>
          <p:cNvSpPr>
            <a:spLocks noGrp="1"/>
          </p:cNvSpPr>
          <p:nvPr>
            <p:ph idx="1"/>
          </p:nvPr>
        </p:nvSpPr>
        <p:spPr/>
        <p:txBody>
          <a:bodyPr>
            <a:normAutofit lnSpcReduction="10000"/>
          </a:bodyPr>
          <a:lstStyle/>
          <a:p>
            <a:r>
              <a:rPr lang="en-AU" dirty="0"/>
              <a:t>There are </a:t>
            </a:r>
            <a:r>
              <a:rPr lang="en-AU" dirty="0" smtClean="0"/>
              <a:t>3 types</a:t>
            </a:r>
            <a:r>
              <a:rPr lang="en-AU" dirty="0"/>
              <a:t> of ongoing intervention cases:</a:t>
            </a:r>
          </a:p>
          <a:p>
            <a:pPr lvl="1"/>
            <a:r>
              <a:rPr lang="en-AU" dirty="0"/>
              <a:t>a support service case</a:t>
            </a:r>
          </a:p>
          <a:p>
            <a:pPr lvl="1"/>
            <a:r>
              <a:rPr lang="en-AU" dirty="0"/>
              <a:t>intervention with parental agreement</a:t>
            </a:r>
          </a:p>
          <a:p>
            <a:pPr lvl="1"/>
            <a:r>
              <a:rPr lang="en-AU" dirty="0"/>
              <a:t>intervention with a child protection order</a:t>
            </a:r>
            <a:r>
              <a:rPr lang="en-AU" dirty="0" smtClean="0"/>
              <a:t>.</a:t>
            </a:r>
          </a:p>
          <a:p>
            <a:pPr lvl="1"/>
            <a:endParaRPr lang="en-AU" dirty="0"/>
          </a:p>
          <a:p>
            <a:r>
              <a:rPr lang="en-AU" dirty="0" smtClean="0"/>
              <a:t>Child Protection Orders</a:t>
            </a:r>
          </a:p>
          <a:p>
            <a:pPr lvl="1"/>
            <a:r>
              <a:rPr lang="en-AU" dirty="0" smtClean="0"/>
              <a:t>Short (around 2 years) v Long Orders</a:t>
            </a:r>
          </a:p>
          <a:p>
            <a:pPr lvl="1"/>
            <a:r>
              <a:rPr lang="en-AU" dirty="0" smtClean="0"/>
              <a:t>Directive </a:t>
            </a:r>
            <a:r>
              <a:rPr lang="en-AU" dirty="0"/>
              <a:t>order </a:t>
            </a:r>
            <a:endParaRPr lang="en-AU" dirty="0" smtClean="0"/>
          </a:p>
          <a:p>
            <a:pPr lvl="1"/>
            <a:r>
              <a:rPr lang="en-AU" dirty="0" smtClean="0"/>
              <a:t>Supervision </a:t>
            </a:r>
            <a:r>
              <a:rPr lang="en-AU" dirty="0"/>
              <a:t>order </a:t>
            </a:r>
          </a:p>
          <a:p>
            <a:pPr lvl="1"/>
            <a:r>
              <a:rPr lang="en-AU" dirty="0"/>
              <a:t>Custody order </a:t>
            </a:r>
          </a:p>
          <a:p>
            <a:pPr lvl="1"/>
            <a:r>
              <a:rPr lang="en-AU" dirty="0"/>
              <a:t>Guardianship order </a:t>
            </a:r>
            <a:endParaRPr lang="en-AU" dirty="0" smtClean="0"/>
          </a:p>
          <a:p>
            <a:pPr lvl="1"/>
            <a:endParaRPr lang="en-AU" dirty="0"/>
          </a:p>
          <a:p>
            <a:r>
              <a:rPr lang="en-AU" dirty="0" smtClean="0"/>
              <a:t>Variation/Revocation – CPA s65</a:t>
            </a:r>
            <a:endParaRPr lang="en-AU" dirty="0"/>
          </a:p>
          <a:p>
            <a:endParaRPr lang="en-AU" dirty="0" smtClean="0"/>
          </a:p>
          <a:p>
            <a:pPr marL="0" indent="0">
              <a:buNone/>
            </a:pPr>
            <a:endParaRPr lang="en-AU" dirty="0"/>
          </a:p>
        </p:txBody>
      </p:sp>
    </p:spTree>
    <p:extLst>
      <p:ext uri="{BB962C8B-B14F-4D97-AF65-F5344CB8AC3E}">
        <p14:creationId xmlns:p14="http://schemas.microsoft.com/office/powerpoint/2010/main" val="4007731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Family Law Jurisdiction </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Child Protection Orders override Orders made in the Family courts jurisdiction: FLA, s 69ZK</a:t>
            </a:r>
          </a:p>
          <a:p>
            <a:pPr marL="0" indent="0">
              <a:buNone/>
            </a:pPr>
            <a:endParaRPr lang="en-AU" dirty="0" smtClean="0"/>
          </a:p>
          <a:p>
            <a:r>
              <a:rPr lang="en-AU" dirty="0" smtClean="0"/>
              <a:t>FLA, s69ZK(1): The Court cannot make a parenting order when a child is under the care of a child welfare law unless: </a:t>
            </a:r>
          </a:p>
          <a:p>
            <a:pPr lvl="1"/>
            <a:r>
              <a:rPr lang="en-AU" dirty="0" smtClean="0"/>
              <a:t>The order is expressed to come into effect when the child ceases to be under that care or</a:t>
            </a:r>
          </a:p>
          <a:p>
            <a:pPr lvl="1"/>
            <a:r>
              <a:rPr lang="en-AU" dirty="0" smtClean="0"/>
              <a:t>The order is made in proceedings relating to the child or continuation of which the written consent of a child welfare officer has been obtained. </a:t>
            </a:r>
          </a:p>
          <a:p>
            <a:pPr lvl="1"/>
            <a:r>
              <a:rPr lang="en-AU" dirty="0" smtClean="0"/>
              <a:t>See </a:t>
            </a:r>
            <a:r>
              <a:rPr lang="en-AU" i="1" dirty="0" smtClean="0"/>
              <a:t>Tanner &amp; Wagner</a:t>
            </a:r>
            <a:r>
              <a:rPr lang="en-AU" dirty="0" smtClean="0"/>
              <a:t> [2011] </a:t>
            </a:r>
            <a:r>
              <a:rPr lang="en-AU" dirty="0" err="1" smtClean="0"/>
              <a:t>FMCAfam</a:t>
            </a:r>
            <a:r>
              <a:rPr lang="en-AU" dirty="0" smtClean="0"/>
              <a:t> 663 where a maternal grandmother’s application for parenting orders where the child was under a NSW welfare order was dismissed for want of jurisdiction. </a:t>
            </a:r>
          </a:p>
          <a:p>
            <a:pPr lvl="1"/>
            <a:endParaRPr lang="en-AU" dirty="0" smtClean="0"/>
          </a:p>
          <a:p>
            <a:r>
              <a:rPr lang="en-AU" dirty="0" smtClean="0"/>
              <a:t>When </a:t>
            </a:r>
            <a:r>
              <a:rPr lang="en-AU" dirty="0"/>
              <a:t>there is a Child Protection Order in place, a child welfare authority can give jurisdiction to the Court to make parenting orders in respect of a child under the care of that authority: </a:t>
            </a:r>
            <a:r>
              <a:rPr lang="en-AU" i="1" dirty="0"/>
              <a:t>Dunstan &amp; Jarrod and Anor</a:t>
            </a:r>
            <a:r>
              <a:rPr lang="en-AU" dirty="0"/>
              <a:t> [2009] </a:t>
            </a:r>
            <a:r>
              <a:rPr lang="en-AU" dirty="0" err="1"/>
              <a:t>FamCA</a:t>
            </a:r>
            <a:r>
              <a:rPr lang="en-AU" dirty="0"/>
              <a:t> 480) </a:t>
            </a:r>
            <a:endParaRPr lang="en-AU" dirty="0" smtClean="0"/>
          </a:p>
          <a:p>
            <a:endParaRPr lang="en-AU" dirty="0" smtClean="0"/>
          </a:p>
        </p:txBody>
      </p:sp>
    </p:spTree>
    <p:extLst>
      <p:ext uri="{BB962C8B-B14F-4D97-AF65-F5344CB8AC3E}">
        <p14:creationId xmlns:p14="http://schemas.microsoft.com/office/powerpoint/2010/main" val="3394685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Interventions by Child Safety</a:t>
            </a:r>
            <a:endParaRPr lang="en-AU" dirty="0"/>
          </a:p>
        </p:txBody>
      </p:sp>
      <p:sp>
        <p:nvSpPr>
          <p:cNvPr id="3" name="Content Placeholder 2"/>
          <p:cNvSpPr>
            <a:spLocks noGrp="1"/>
          </p:cNvSpPr>
          <p:nvPr>
            <p:ph idx="1"/>
          </p:nvPr>
        </p:nvSpPr>
        <p:spPr/>
        <p:txBody>
          <a:bodyPr>
            <a:normAutofit fontScale="92500"/>
          </a:bodyPr>
          <a:lstStyle/>
          <a:p>
            <a:r>
              <a:rPr lang="en-AU" dirty="0" smtClean="0"/>
              <a:t>FLA s 91B allows the Court to request intervention by a child welfare authority (see also s 92A)</a:t>
            </a:r>
          </a:p>
          <a:p>
            <a:r>
              <a:rPr lang="en-AU" dirty="0" smtClean="0"/>
              <a:t>Must be consensual – a Court cannot compel Child Safety to intervene as a party to proceedings without its consent: </a:t>
            </a:r>
            <a:r>
              <a:rPr lang="en-AU" i="1" dirty="0" err="1" smtClean="0"/>
              <a:t>Naber</a:t>
            </a:r>
            <a:r>
              <a:rPr lang="en-AU" i="1" dirty="0" smtClean="0"/>
              <a:t> &amp; Grogan </a:t>
            </a:r>
            <a:r>
              <a:rPr lang="en-AU" dirty="0" smtClean="0"/>
              <a:t>[2018] FCCA 1562 (22 January 2018)</a:t>
            </a:r>
          </a:p>
          <a:p>
            <a:r>
              <a:rPr lang="en-AU" dirty="0" smtClean="0"/>
              <a:t>Family courts make an order where:</a:t>
            </a:r>
          </a:p>
          <a:p>
            <a:pPr lvl="1"/>
            <a:r>
              <a:rPr lang="en-AU" dirty="0" smtClean="0"/>
              <a:t>Neither parent/party to proceedings is a viable carer for the child;</a:t>
            </a:r>
          </a:p>
          <a:p>
            <a:pPr lvl="1"/>
            <a:r>
              <a:rPr lang="en-AU" dirty="0" smtClean="0"/>
              <a:t>A report of harm or risk has been done to Child Safety</a:t>
            </a:r>
          </a:p>
          <a:p>
            <a:pPr lvl="1"/>
            <a:r>
              <a:rPr lang="en-AU" dirty="0" smtClean="0"/>
              <a:t>There is evidence of prior involvement of Child Safety</a:t>
            </a:r>
          </a:p>
          <a:p>
            <a:pPr lvl="1"/>
            <a:r>
              <a:rPr lang="en-AU" dirty="0" smtClean="0"/>
              <a:t>An ICL has been appointed</a:t>
            </a:r>
          </a:p>
          <a:p>
            <a:r>
              <a:rPr lang="en-AU" dirty="0" smtClean="0"/>
              <a:t>Parental responsibility can be allocated by a judicial officer to a Child welfare authority: </a:t>
            </a:r>
            <a:r>
              <a:rPr lang="en-AU" i="1" dirty="0" smtClean="0"/>
              <a:t>Falcon and Anor</a:t>
            </a:r>
            <a:r>
              <a:rPr lang="en-AU" dirty="0" smtClean="0"/>
              <a:t> [2010] </a:t>
            </a:r>
            <a:r>
              <a:rPr lang="en-AU" dirty="0" err="1" smtClean="0"/>
              <a:t>FamCA</a:t>
            </a:r>
            <a:r>
              <a:rPr lang="en-AU" dirty="0" smtClean="0"/>
              <a:t> 396,</a:t>
            </a:r>
            <a:r>
              <a:rPr lang="en-AU" i="1" dirty="0" smtClean="0"/>
              <a:t>Seldon &amp; Denny and Anor</a:t>
            </a:r>
            <a:r>
              <a:rPr lang="en-AU" dirty="0" smtClean="0"/>
              <a:t> [2010] </a:t>
            </a:r>
            <a:r>
              <a:rPr lang="en-AU" dirty="0" err="1" smtClean="0"/>
              <a:t>FamCa</a:t>
            </a:r>
            <a:r>
              <a:rPr lang="en-AU" dirty="0" smtClean="0"/>
              <a:t> 1029</a:t>
            </a:r>
            <a:endParaRPr lang="en-AU" dirty="0"/>
          </a:p>
        </p:txBody>
      </p:sp>
    </p:spTree>
    <p:extLst>
      <p:ext uri="{BB962C8B-B14F-4D97-AF65-F5344CB8AC3E}">
        <p14:creationId xmlns:p14="http://schemas.microsoft.com/office/powerpoint/2010/main" val="2098981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2276880"/>
          </a:xfrm>
        </p:spPr>
        <p:txBody>
          <a:bodyPr/>
          <a:lstStyle/>
          <a:p>
            <a:pPr algn="r"/>
            <a:r>
              <a:rPr lang="en-AU" b="1" dirty="0" smtClean="0"/>
              <a:t>Family court processes to assist where child abuse allegations are made</a:t>
            </a:r>
            <a:endParaRPr lang="en-AU" b="1" dirty="0"/>
          </a:p>
        </p:txBody>
      </p:sp>
      <p:sp>
        <p:nvSpPr>
          <p:cNvPr id="3" name="Content Placeholder 2"/>
          <p:cNvSpPr>
            <a:spLocks noGrp="1"/>
          </p:cNvSpPr>
          <p:nvPr>
            <p:ph idx="1"/>
          </p:nvPr>
        </p:nvSpPr>
        <p:spPr>
          <a:xfrm>
            <a:off x="2971800" y="792080"/>
            <a:ext cx="5715000" cy="5805272"/>
          </a:xfrm>
        </p:spPr>
        <p:txBody>
          <a:bodyPr>
            <a:normAutofit fontScale="85000" lnSpcReduction="10000"/>
          </a:bodyPr>
          <a:lstStyle/>
          <a:p>
            <a:r>
              <a:rPr lang="en-AU" dirty="0" smtClean="0"/>
              <a:t>Mediation not necessary: </a:t>
            </a:r>
            <a:r>
              <a:rPr lang="en-AU" dirty="0"/>
              <a:t>FLA s60J</a:t>
            </a:r>
          </a:p>
          <a:p>
            <a:r>
              <a:rPr lang="en-AU" dirty="0" smtClean="0"/>
              <a:t>Independent Children’s Lawyer (“ICL”) appointment</a:t>
            </a:r>
          </a:p>
          <a:p>
            <a:r>
              <a:rPr lang="en-AU" dirty="0"/>
              <a:t>Family Report process</a:t>
            </a:r>
          </a:p>
          <a:p>
            <a:r>
              <a:rPr lang="en-AU" dirty="0" smtClean="0"/>
              <a:t>Subpoena process / Order under FLA s 69ZW for material to be produced</a:t>
            </a:r>
          </a:p>
          <a:p>
            <a:r>
              <a:rPr lang="en-AU" dirty="0" smtClean="0"/>
              <a:t>S 67ZBB requires court to take prompt action in cases with allegations (and consider interim/procedural orders re: evidence and the protection of children or parties as Court considers appropriate)</a:t>
            </a:r>
            <a:endParaRPr lang="en-AU" dirty="0"/>
          </a:p>
        </p:txBody>
      </p:sp>
      <p:pic>
        <p:nvPicPr>
          <p:cNvPr id="2050" name="Picture 2" descr="C:\Users\rikkib\Downloads\lady-justice-2388500_1920.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67544" y="3140968"/>
            <a:ext cx="2130311" cy="316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264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5788829B-7DC7-4151-893D-BCF34C555A6F}"/>
              </a:ext>
            </a:extLst>
          </p:cNvPr>
          <p:cNvSpPr>
            <a:spLocks noGrp="1"/>
          </p:cNvSpPr>
          <p:nvPr>
            <p:ph type="title"/>
          </p:nvPr>
        </p:nvSpPr>
        <p:spPr/>
        <p:txBody>
          <a:bodyPr/>
          <a:lstStyle/>
          <a:p>
            <a:r>
              <a:rPr lang="en-AU" altLang="en-US" dirty="0"/>
              <a:t>Acknowledgement</a:t>
            </a:r>
            <a:r>
              <a:rPr lang="en-AU" altLang="en-US" dirty="0">
                <a:cs typeface="Arial"/>
              </a:rPr>
              <a:t> of country</a:t>
            </a:r>
            <a:endParaRPr lang="en-US" altLang="en-US" dirty="0"/>
          </a:p>
        </p:txBody>
      </p:sp>
      <p:sp>
        <p:nvSpPr>
          <p:cNvPr id="7171" name="Content Placeholder 2">
            <a:extLst>
              <a:ext uri="{FF2B5EF4-FFF2-40B4-BE49-F238E27FC236}">
                <a16:creationId xmlns:a16="http://schemas.microsoft.com/office/drawing/2014/main" xmlns="" id="{DB96FBA5-AB5D-479C-A9C5-EBE877AF8AD1}"/>
              </a:ext>
            </a:extLst>
          </p:cNvPr>
          <p:cNvSpPr>
            <a:spLocks noGrp="1"/>
          </p:cNvSpPr>
          <p:nvPr>
            <p:ph idx="1"/>
          </p:nvPr>
        </p:nvSpPr>
        <p:spPr/>
        <p:txBody>
          <a:bodyPr/>
          <a:lstStyle/>
          <a:p>
            <a:pPr marL="0">
              <a:buNone/>
            </a:pPr>
            <a:r>
              <a:rPr lang="en-AU" i="1" dirty="0">
                <a:cs typeface="Arial"/>
              </a:rPr>
              <a:t>Community Legal Centres Queensland acknowledges the traditional owners of the land on which we are holding this presentation, the </a:t>
            </a:r>
            <a:r>
              <a:rPr lang="en-AU" i="1" dirty="0" err="1">
                <a:cs typeface="Arial"/>
              </a:rPr>
              <a:t>Turrbul</a:t>
            </a:r>
            <a:r>
              <a:rPr lang="en-AU" i="1" dirty="0">
                <a:cs typeface="Arial"/>
              </a:rPr>
              <a:t> and </a:t>
            </a:r>
            <a:r>
              <a:rPr lang="en-AU" i="1" dirty="0" err="1">
                <a:cs typeface="Arial"/>
              </a:rPr>
              <a:t>Jaggara</a:t>
            </a:r>
            <a:r>
              <a:rPr lang="en-AU" i="1" dirty="0">
                <a:cs typeface="Arial"/>
              </a:rPr>
              <a:t> people. </a:t>
            </a:r>
            <a:endParaRPr lang="en-AU" i="1" dirty="0" smtClean="0">
              <a:cs typeface="Arial"/>
            </a:endParaRPr>
          </a:p>
          <a:p>
            <a:pPr marL="0">
              <a:buNone/>
            </a:pPr>
            <a:endParaRPr lang="en-US" dirty="0">
              <a:cs typeface="Arial"/>
            </a:endParaRPr>
          </a:p>
          <a:p>
            <a:pPr marL="0">
              <a:buNone/>
            </a:pPr>
            <a:r>
              <a:rPr lang="en-AU" i="1" dirty="0">
                <a:cs typeface="Arial"/>
              </a:rPr>
              <a:t>We pay our respects to their elders, past, present and emerging, and acknowledge the important role Aboriginal and Torres Strait Islanders continue to play in our society. </a:t>
            </a:r>
            <a:endParaRPr lang="en-AU" i="1" dirty="0" smtClean="0">
              <a:cs typeface="Arial"/>
            </a:endParaRPr>
          </a:p>
          <a:p>
            <a:pPr marL="0">
              <a:buNone/>
            </a:pPr>
            <a:endParaRPr lang="en-US" dirty="0">
              <a:cs typeface="Arial"/>
            </a:endParaRPr>
          </a:p>
          <a:p>
            <a:pPr marL="0">
              <a:buNone/>
            </a:pPr>
            <a:r>
              <a:rPr lang="en-AU" i="1" dirty="0">
                <a:cs typeface="Arial"/>
              </a:rPr>
              <a:t>As this presentation is being viewed throughout Queensland, we also pay respect to the traditional owners of the land throughout the country and extend a warm welcome to any First Australians listening to this presentation.</a:t>
            </a:r>
            <a:endParaRPr lang="en-US" dirty="0">
              <a:cs typeface="Arial"/>
            </a:endParaRPr>
          </a:p>
          <a:p>
            <a:pPr marL="0" indent="0">
              <a:buFont typeface="Times" panose="02020603050405020304" pitchFamily="18" charset="0"/>
              <a:buNone/>
            </a:pPr>
            <a:endParaRPr lang="en-AU" altLang="en-US" dirty="0">
              <a:cs typeface="Arial"/>
            </a:endParaRPr>
          </a:p>
          <a:p>
            <a:pPr marL="0" indent="0">
              <a:buFont typeface="Times" panose="02020603050405020304" pitchFamily="18" charset="0"/>
              <a:buNone/>
            </a:pPr>
            <a:endParaRPr lang="en-AU" altLang="en-US" dirty="0"/>
          </a:p>
          <a:p>
            <a:pPr marL="0" indent="0">
              <a:buFont typeface="Times" panose="02020603050405020304" pitchFamily="18" charset="0"/>
              <a:buNone/>
            </a:pPr>
            <a:endParaRPr lang="en-US" altLang="en-US" dirty="0"/>
          </a:p>
        </p:txBody>
      </p:sp>
    </p:spTree>
    <p:extLst>
      <p:ext uri="{BB962C8B-B14F-4D97-AF65-F5344CB8AC3E}">
        <p14:creationId xmlns:p14="http://schemas.microsoft.com/office/powerpoint/2010/main" val="2350977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4776192"/>
          </a:xfrm>
        </p:spPr>
        <p:txBody>
          <a:bodyPr>
            <a:normAutofit lnSpcReduction="10000"/>
          </a:bodyPr>
          <a:lstStyle/>
          <a:p>
            <a:r>
              <a:rPr lang="en-AU" dirty="0" smtClean="0"/>
              <a:t>Family Court of Australia case management system for cases involving serious allegations of physical and sexual child abuse</a:t>
            </a:r>
          </a:p>
          <a:p>
            <a:r>
              <a:rPr lang="en-AU" dirty="0" smtClean="0"/>
              <a:t>Fast-tracked process – aims for trial to be listed within 6 months </a:t>
            </a:r>
          </a:p>
          <a:p>
            <a:pPr lvl="1"/>
            <a:r>
              <a:rPr lang="en-AU" dirty="0" smtClean="0"/>
              <a:t>Referral to Magellan Registrar for consideration</a:t>
            </a:r>
          </a:p>
          <a:p>
            <a:pPr lvl="1"/>
            <a:r>
              <a:rPr lang="en-AU" dirty="0" smtClean="0"/>
              <a:t>Magellan Team – judicial officers, registrars, family consultants </a:t>
            </a:r>
          </a:p>
          <a:p>
            <a:pPr lvl="1"/>
            <a:r>
              <a:rPr lang="en-AU" dirty="0" smtClean="0"/>
              <a:t>Appointment of ICL</a:t>
            </a:r>
          </a:p>
          <a:p>
            <a:pPr lvl="1"/>
            <a:r>
              <a:rPr lang="en-AU" dirty="0" smtClean="0"/>
              <a:t>Procedural or interim orders that must be made to enable child to be protected from harm or risk of harm </a:t>
            </a:r>
          </a:p>
          <a:p>
            <a:pPr lvl="1"/>
            <a:r>
              <a:rPr lang="en-AU" dirty="0" smtClean="0"/>
              <a:t>Request for intervention of Child Safety authorities and a report about the allegations (the Magellan Report)</a:t>
            </a:r>
          </a:p>
          <a:p>
            <a:pPr lvl="1"/>
            <a:r>
              <a:rPr lang="en-AU" dirty="0" smtClean="0"/>
              <a:t>Order of a Family Report to be completed</a:t>
            </a:r>
          </a:p>
        </p:txBody>
      </p:sp>
      <p:sp>
        <p:nvSpPr>
          <p:cNvPr id="4" name="Title 1"/>
          <p:cNvSpPr>
            <a:spLocks noGrp="1"/>
          </p:cNvSpPr>
          <p:nvPr>
            <p:ph type="title"/>
          </p:nvPr>
        </p:nvSpPr>
        <p:spPr>
          <a:xfrm>
            <a:off x="457200" y="533400"/>
            <a:ext cx="8229600" cy="990600"/>
          </a:xfrm>
        </p:spPr>
        <p:txBody>
          <a:bodyPr/>
          <a:lstStyle/>
          <a:p>
            <a:pPr algn="ctr"/>
            <a:r>
              <a:rPr lang="en-AU" dirty="0" smtClean="0"/>
              <a:t>The Magellan List</a:t>
            </a:r>
            <a:endParaRPr lang="en-AU" dirty="0"/>
          </a:p>
        </p:txBody>
      </p:sp>
    </p:spTree>
    <p:extLst>
      <p:ext uri="{BB962C8B-B14F-4D97-AF65-F5344CB8AC3E}">
        <p14:creationId xmlns:p14="http://schemas.microsoft.com/office/powerpoint/2010/main" val="1440397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Advising Clients</a:t>
            </a:r>
            <a:endParaRPr lang="en-AU" dirty="0"/>
          </a:p>
        </p:txBody>
      </p:sp>
      <p:sp>
        <p:nvSpPr>
          <p:cNvPr id="3" name="Content Placeholder 2"/>
          <p:cNvSpPr>
            <a:spLocks noGrp="1"/>
          </p:cNvSpPr>
          <p:nvPr>
            <p:ph idx="1"/>
          </p:nvPr>
        </p:nvSpPr>
        <p:spPr/>
        <p:txBody>
          <a:bodyPr>
            <a:normAutofit/>
          </a:bodyPr>
          <a:lstStyle/>
          <a:p>
            <a:r>
              <a:rPr lang="en-AU" dirty="0" smtClean="0"/>
              <a:t>Advantages and disadvantages to both systems</a:t>
            </a:r>
          </a:p>
          <a:p>
            <a:r>
              <a:rPr lang="en-AU" dirty="0" smtClean="0"/>
              <a:t>Accuser or alleged perpetrator </a:t>
            </a:r>
          </a:p>
          <a:p>
            <a:r>
              <a:rPr lang="en-AU" dirty="0" smtClean="0"/>
              <a:t>Practical tips for lawyers</a:t>
            </a:r>
          </a:p>
          <a:p>
            <a:endParaRPr lang="en-AU" dirty="0" smtClean="0"/>
          </a:p>
        </p:txBody>
      </p:sp>
    </p:spTree>
    <p:extLst>
      <p:ext uri="{BB962C8B-B14F-4D97-AF65-F5344CB8AC3E}">
        <p14:creationId xmlns:p14="http://schemas.microsoft.com/office/powerpoint/2010/main" val="3900149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Child Protection</a:t>
            </a:r>
            <a:endParaRPr lang="en-AU" dirty="0"/>
          </a:p>
        </p:txBody>
      </p:sp>
      <p:sp>
        <p:nvSpPr>
          <p:cNvPr id="3" name="Text Placeholder 2"/>
          <p:cNvSpPr>
            <a:spLocks noGrp="1"/>
          </p:cNvSpPr>
          <p:nvPr>
            <p:ph type="body" idx="1"/>
          </p:nvPr>
        </p:nvSpPr>
        <p:spPr>
          <a:xfrm>
            <a:off x="457200" y="1268760"/>
            <a:ext cx="3931920" cy="639762"/>
          </a:xfrm>
        </p:spPr>
        <p:txBody>
          <a:bodyPr/>
          <a:lstStyle/>
          <a:p>
            <a:r>
              <a:rPr lang="en-AU" dirty="0" smtClean="0"/>
              <a:t>Advantages</a:t>
            </a:r>
            <a:endParaRPr lang="en-AU" dirty="0"/>
          </a:p>
        </p:txBody>
      </p:sp>
      <p:sp>
        <p:nvSpPr>
          <p:cNvPr id="4" name="Content Placeholder 3"/>
          <p:cNvSpPr>
            <a:spLocks noGrp="1"/>
          </p:cNvSpPr>
          <p:nvPr>
            <p:ph sz="half" idx="2"/>
          </p:nvPr>
        </p:nvSpPr>
        <p:spPr>
          <a:xfrm>
            <a:off x="457200" y="1844824"/>
            <a:ext cx="3931920" cy="4544864"/>
          </a:xfrm>
        </p:spPr>
        <p:txBody>
          <a:bodyPr>
            <a:normAutofit lnSpcReduction="10000"/>
          </a:bodyPr>
          <a:lstStyle/>
          <a:p>
            <a:r>
              <a:rPr lang="en-AU" dirty="0" smtClean="0"/>
              <a:t>Investigative processes not available in FL courts</a:t>
            </a:r>
          </a:p>
          <a:p>
            <a:r>
              <a:rPr lang="en-AU" dirty="0" smtClean="0"/>
              <a:t>Timely/urgent intervention</a:t>
            </a:r>
          </a:p>
          <a:p>
            <a:r>
              <a:rPr lang="en-AU" dirty="0" smtClean="0"/>
              <a:t>Court not bound by rules of evidence (CPA s105)</a:t>
            </a:r>
          </a:p>
          <a:p>
            <a:r>
              <a:rPr lang="en-AU" dirty="0" smtClean="0"/>
              <a:t>Child can be directly involved</a:t>
            </a:r>
          </a:p>
          <a:p>
            <a:r>
              <a:rPr lang="en-AU" dirty="0" smtClean="0"/>
              <a:t>Independent Aboriginal or Torres Strait Islander entity</a:t>
            </a:r>
          </a:p>
          <a:p>
            <a:r>
              <a:rPr lang="en-AU" dirty="0"/>
              <a:t>Review processes – </a:t>
            </a:r>
            <a:r>
              <a:rPr lang="en-AU" dirty="0" smtClean="0"/>
              <a:t>QCAT</a:t>
            </a:r>
          </a:p>
          <a:p>
            <a:endParaRPr lang="en-AU" dirty="0"/>
          </a:p>
        </p:txBody>
      </p:sp>
      <p:sp>
        <p:nvSpPr>
          <p:cNvPr id="5" name="Text Placeholder 4"/>
          <p:cNvSpPr>
            <a:spLocks noGrp="1"/>
          </p:cNvSpPr>
          <p:nvPr>
            <p:ph type="body" sz="quarter" idx="3"/>
          </p:nvPr>
        </p:nvSpPr>
        <p:spPr>
          <a:xfrm>
            <a:off x="4754880" y="1196752"/>
            <a:ext cx="3931920" cy="639762"/>
          </a:xfrm>
        </p:spPr>
        <p:txBody>
          <a:bodyPr/>
          <a:lstStyle/>
          <a:p>
            <a:r>
              <a:rPr lang="en-AU" dirty="0" smtClean="0"/>
              <a:t>Disadvantages</a:t>
            </a:r>
            <a:endParaRPr lang="en-AU" dirty="0"/>
          </a:p>
        </p:txBody>
      </p:sp>
      <p:sp>
        <p:nvSpPr>
          <p:cNvPr id="6" name="Content Placeholder 5"/>
          <p:cNvSpPr>
            <a:spLocks noGrp="1"/>
          </p:cNvSpPr>
          <p:nvPr>
            <p:ph sz="quarter" idx="4"/>
          </p:nvPr>
        </p:nvSpPr>
        <p:spPr>
          <a:xfrm>
            <a:off x="4754880" y="1844824"/>
            <a:ext cx="3931920" cy="4544864"/>
          </a:xfrm>
        </p:spPr>
        <p:txBody>
          <a:bodyPr>
            <a:normAutofit lnSpcReduction="10000"/>
          </a:bodyPr>
          <a:lstStyle/>
          <a:p>
            <a:r>
              <a:rPr lang="en-AU" dirty="0" smtClean="0"/>
              <a:t>Ongoing and intrusive intervention </a:t>
            </a:r>
          </a:p>
          <a:p>
            <a:r>
              <a:rPr lang="en-AU" dirty="0"/>
              <a:t>Investigation/intervention at discretion of Child Safety/DCPL/Children’s Court</a:t>
            </a:r>
          </a:p>
          <a:p>
            <a:r>
              <a:rPr lang="en-AU" dirty="0" smtClean="0"/>
              <a:t>Consent of both parties required or Court application possible</a:t>
            </a:r>
          </a:p>
          <a:p>
            <a:r>
              <a:rPr lang="en-AU" dirty="0" smtClean="0"/>
              <a:t>Lack of support/ supervision after expiry of CPO</a:t>
            </a:r>
          </a:p>
        </p:txBody>
      </p:sp>
    </p:spTree>
    <p:extLst>
      <p:ext uri="{BB962C8B-B14F-4D97-AF65-F5344CB8AC3E}">
        <p14:creationId xmlns:p14="http://schemas.microsoft.com/office/powerpoint/2010/main" val="1705436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Family Law</a:t>
            </a:r>
            <a:endParaRPr lang="en-AU" dirty="0"/>
          </a:p>
        </p:txBody>
      </p:sp>
      <p:sp>
        <p:nvSpPr>
          <p:cNvPr id="3" name="Text Placeholder 2"/>
          <p:cNvSpPr>
            <a:spLocks noGrp="1"/>
          </p:cNvSpPr>
          <p:nvPr>
            <p:ph type="body" idx="1"/>
          </p:nvPr>
        </p:nvSpPr>
        <p:spPr>
          <a:xfrm>
            <a:off x="457200" y="1268760"/>
            <a:ext cx="3931920" cy="639762"/>
          </a:xfrm>
        </p:spPr>
        <p:txBody>
          <a:bodyPr/>
          <a:lstStyle/>
          <a:p>
            <a:r>
              <a:rPr lang="en-AU" dirty="0" smtClean="0"/>
              <a:t>Advantages</a:t>
            </a:r>
            <a:endParaRPr lang="en-AU" dirty="0"/>
          </a:p>
        </p:txBody>
      </p:sp>
      <p:sp>
        <p:nvSpPr>
          <p:cNvPr id="4" name="Content Placeholder 3"/>
          <p:cNvSpPr>
            <a:spLocks noGrp="1"/>
          </p:cNvSpPr>
          <p:nvPr>
            <p:ph sz="half" idx="2"/>
          </p:nvPr>
        </p:nvSpPr>
        <p:spPr>
          <a:xfrm>
            <a:off x="457200" y="1844824"/>
            <a:ext cx="3931920" cy="4544864"/>
          </a:xfrm>
        </p:spPr>
        <p:txBody>
          <a:bodyPr>
            <a:normAutofit/>
          </a:bodyPr>
          <a:lstStyle/>
          <a:p>
            <a:r>
              <a:rPr lang="en-AU" dirty="0" smtClean="0"/>
              <a:t>Significantly less intrusive than CSS</a:t>
            </a:r>
          </a:p>
          <a:p>
            <a:r>
              <a:rPr lang="en-AU" dirty="0"/>
              <a:t>Contravention processes</a:t>
            </a:r>
          </a:p>
          <a:p>
            <a:r>
              <a:rPr lang="en-AU" dirty="0" smtClean="0"/>
              <a:t>Magellan program</a:t>
            </a:r>
          </a:p>
          <a:p>
            <a:r>
              <a:rPr lang="en-AU" dirty="0" smtClean="0"/>
              <a:t>Intervention by Child Safety</a:t>
            </a:r>
          </a:p>
          <a:p>
            <a:r>
              <a:rPr lang="en-AU" dirty="0"/>
              <a:t>Decision-making benefits to parties (subject to family report recommendations/ICL</a:t>
            </a:r>
            <a:r>
              <a:rPr lang="en-AU" dirty="0" smtClean="0"/>
              <a:t>)</a:t>
            </a:r>
            <a:endParaRPr lang="en-AU" dirty="0"/>
          </a:p>
        </p:txBody>
      </p:sp>
      <p:sp>
        <p:nvSpPr>
          <p:cNvPr id="5" name="Text Placeholder 4"/>
          <p:cNvSpPr>
            <a:spLocks noGrp="1"/>
          </p:cNvSpPr>
          <p:nvPr>
            <p:ph type="body" sz="quarter" idx="3"/>
          </p:nvPr>
        </p:nvSpPr>
        <p:spPr>
          <a:xfrm>
            <a:off x="4754880" y="1196752"/>
            <a:ext cx="3931920" cy="639762"/>
          </a:xfrm>
        </p:spPr>
        <p:txBody>
          <a:bodyPr/>
          <a:lstStyle/>
          <a:p>
            <a:r>
              <a:rPr lang="en-AU" dirty="0" smtClean="0"/>
              <a:t>Disadvantages</a:t>
            </a:r>
            <a:endParaRPr lang="en-AU" dirty="0"/>
          </a:p>
        </p:txBody>
      </p:sp>
      <p:sp>
        <p:nvSpPr>
          <p:cNvPr id="6" name="Content Placeholder 5"/>
          <p:cNvSpPr>
            <a:spLocks noGrp="1"/>
          </p:cNvSpPr>
          <p:nvPr>
            <p:ph sz="quarter" idx="4"/>
          </p:nvPr>
        </p:nvSpPr>
        <p:spPr>
          <a:xfrm>
            <a:off x="4754880" y="1844824"/>
            <a:ext cx="3931920" cy="4544864"/>
          </a:xfrm>
        </p:spPr>
        <p:txBody>
          <a:bodyPr>
            <a:normAutofit/>
          </a:bodyPr>
          <a:lstStyle/>
          <a:p>
            <a:r>
              <a:rPr lang="en-AU" dirty="0"/>
              <a:t>No ongoing support offered to parties</a:t>
            </a:r>
          </a:p>
          <a:p>
            <a:r>
              <a:rPr lang="en-AU" dirty="0" smtClean="0"/>
              <a:t>Significant delays and costs, multiple court occasions</a:t>
            </a:r>
          </a:p>
          <a:p>
            <a:r>
              <a:rPr lang="en-AU" dirty="0"/>
              <a:t>Unpredictability</a:t>
            </a:r>
          </a:p>
          <a:p>
            <a:r>
              <a:rPr lang="en-AU" dirty="0" smtClean="0"/>
              <a:t>Adversarial nature of proceedings</a:t>
            </a:r>
          </a:p>
          <a:p>
            <a:r>
              <a:rPr lang="en-AU" dirty="0" smtClean="0"/>
              <a:t>Evidence rules</a:t>
            </a:r>
          </a:p>
          <a:p>
            <a:r>
              <a:rPr lang="en-AU" dirty="0" smtClean="0"/>
              <a:t>Unacceptable risk of harm vs best interests of child</a:t>
            </a:r>
          </a:p>
        </p:txBody>
      </p:sp>
    </p:spTree>
    <p:extLst>
      <p:ext uri="{BB962C8B-B14F-4D97-AF65-F5344CB8AC3E}">
        <p14:creationId xmlns:p14="http://schemas.microsoft.com/office/powerpoint/2010/main" val="261763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Practical Tips for Lawyers</a:t>
            </a:r>
            <a:endParaRPr lang="en-AU" dirty="0"/>
          </a:p>
        </p:txBody>
      </p:sp>
      <p:sp>
        <p:nvSpPr>
          <p:cNvPr id="3" name="Content Placeholder 2"/>
          <p:cNvSpPr>
            <a:spLocks noGrp="1"/>
          </p:cNvSpPr>
          <p:nvPr>
            <p:ph idx="1"/>
          </p:nvPr>
        </p:nvSpPr>
        <p:spPr/>
        <p:txBody>
          <a:bodyPr/>
          <a:lstStyle/>
          <a:p>
            <a:r>
              <a:rPr lang="en-AU" dirty="0" smtClean="0"/>
              <a:t>Advising someone making allegations vs advising someone who has had allegations made against them</a:t>
            </a:r>
          </a:p>
          <a:p>
            <a:r>
              <a:rPr lang="en-AU" dirty="0" smtClean="0"/>
              <a:t>Avoid conflict of interest situations</a:t>
            </a:r>
          </a:p>
          <a:p>
            <a:pPr lvl="0"/>
            <a:r>
              <a:rPr lang="en-AU" dirty="0">
                <a:solidFill>
                  <a:prstClr val="black"/>
                </a:solidFill>
              </a:rPr>
              <a:t>Importance of listening to the client’s </a:t>
            </a:r>
            <a:r>
              <a:rPr lang="en-AU" dirty="0" smtClean="0">
                <a:solidFill>
                  <a:prstClr val="black"/>
                </a:solidFill>
              </a:rPr>
              <a:t>instructions</a:t>
            </a:r>
          </a:p>
          <a:p>
            <a:r>
              <a:rPr lang="en-AU" dirty="0">
                <a:solidFill>
                  <a:prstClr val="black"/>
                </a:solidFill>
              </a:rPr>
              <a:t>Make appropriate referrals </a:t>
            </a:r>
          </a:p>
          <a:p>
            <a:pPr lvl="0"/>
            <a:r>
              <a:rPr lang="en-AU" dirty="0" smtClean="0">
                <a:solidFill>
                  <a:prstClr val="black"/>
                </a:solidFill>
              </a:rPr>
              <a:t>Give practical advice to clients</a:t>
            </a:r>
          </a:p>
          <a:p>
            <a:pPr lvl="0"/>
            <a:r>
              <a:rPr lang="en-AU" dirty="0" smtClean="0">
                <a:solidFill>
                  <a:prstClr val="black"/>
                </a:solidFill>
              </a:rPr>
              <a:t>Advise them to be mindful of their communication with agencies</a:t>
            </a:r>
          </a:p>
          <a:p>
            <a:pPr lvl="1"/>
            <a:r>
              <a:rPr lang="en-AU" dirty="0">
                <a:solidFill>
                  <a:prstClr val="black"/>
                </a:solidFill>
              </a:rPr>
              <a:t>Correspondence can be utilised in evidence</a:t>
            </a:r>
          </a:p>
          <a:p>
            <a:pPr lvl="1"/>
            <a:r>
              <a:rPr lang="en-AU" dirty="0" smtClean="0">
                <a:solidFill>
                  <a:prstClr val="black"/>
                </a:solidFill>
              </a:rPr>
              <a:t>Start a diary for communication/appointments/interactions with parties + Email correspondence confirming what was stated on the phone</a:t>
            </a:r>
          </a:p>
          <a:p>
            <a:endParaRPr lang="en-AU" dirty="0" smtClean="0"/>
          </a:p>
          <a:p>
            <a:endParaRPr lang="en-AU" dirty="0" smtClean="0"/>
          </a:p>
          <a:p>
            <a:pPr lvl="1"/>
            <a:endParaRPr lang="en-AU" b="1" dirty="0"/>
          </a:p>
        </p:txBody>
      </p:sp>
    </p:spTree>
    <p:extLst>
      <p:ext uri="{BB962C8B-B14F-4D97-AF65-F5344CB8AC3E}">
        <p14:creationId xmlns:p14="http://schemas.microsoft.com/office/powerpoint/2010/main" val="4014302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Practical Tips for Lawyers</a:t>
            </a:r>
            <a:endParaRPr lang="en-AU" dirty="0"/>
          </a:p>
        </p:txBody>
      </p:sp>
      <p:sp>
        <p:nvSpPr>
          <p:cNvPr id="3" name="Content Placeholder 2"/>
          <p:cNvSpPr>
            <a:spLocks noGrp="1"/>
          </p:cNvSpPr>
          <p:nvPr>
            <p:ph idx="1"/>
          </p:nvPr>
        </p:nvSpPr>
        <p:spPr/>
        <p:txBody>
          <a:bodyPr/>
          <a:lstStyle/>
          <a:p>
            <a:pPr>
              <a:buClr>
                <a:srgbClr val="0F6FC6"/>
              </a:buClr>
            </a:pPr>
            <a:r>
              <a:rPr lang="en-AU" sz="1900" dirty="0" smtClean="0">
                <a:solidFill>
                  <a:prstClr val="black"/>
                </a:solidFill>
              </a:rPr>
              <a:t>Evidence </a:t>
            </a:r>
            <a:r>
              <a:rPr lang="en-AU" sz="1900" dirty="0">
                <a:solidFill>
                  <a:prstClr val="black"/>
                </a:solidFill>
              </a:rPr>
              <a:t>gathering </a:t>
            </a:r>
          </a:p>
          <a:p>
            <a:pPr>
              <a:buClr>
                <a:srgbClr val="0F6FC6"/>
              </a:buClr>
            </a:pPr>
            <a:r>
              <a:rPr lang="en-AU" sz="1900" dirty="0">
                <a:solidFill>
                  <a:prstClr val="black"/>
                </a:solidFill>
              </a:rPr>
              <a:t>Caution: subpoena of records and FLA s 61C/s61DA(2</a:t>
            </a:r>
            <a:r>
              <a:rPr lang="en-AU" sz="1900" dirty="0" smtClean="0">
                <a:solidFill>
                  <a:prstClr val="black"/>
                </a:solidFill>
              </a:rPr>
              <a:t>) – Parental responsibility </a:t>
            </a:r>
          </a:p>
          <a:p>
            <a:pPr>
              <a:buClr>
                <a:srgbClr val="0F6FC6"/>
              </a:buClr>
            </a:pPr>
            <a:r>
              <a:rPr lang="en-AU" sz="1900" dirty="0" smtClean="0">
                <a:solidFill>
                  <a:prstClr val="black"/>
                </a:solidFill>
              </a:rPr>
              <a:t>Inform the client about the Unacceptable Risk test and how it works with the best interests of the child principles. Encourage boundaries as opposed to withholding the child from another parent or party. </a:t>
            </a:r>
          </a:p>
          <a:p>
            <a:pPr lvl="1">
              <a:buClr>
                <a:srgbClr val="0F6FC6"/>
              </a:buClr>
            </a:pPr>
            <a:r>
              <a:rPr lang="en-AU" sz="1500" dirty="0">
                <a:solidFill>
                  <a:prstClr val="black"/>
                </a:solidFill>
              </a:rPr>
              <a:t>Urgent application </a:t>
            </a:r>
            <a:r>
              <a:rPr lang="en-AU" sz="1500" dirty="0" smtClean="0">
                <a:solidFill>
                  <a:prstClr val="black"/>
                </a:solidFill>
              </a:rPr>
              <a:t>to Federal Circuit Court/Family Court due to allegations </a:t>
            </a:r>
          </a:p>
          <a:p>
            <a:pPr lvl="1">
              <a:buClr>
                <a:srgbClr val="0F6FC6"/>
              </a:buClr>
            </a:pPr>
            <a:r>
              <a:rPr lang="en-AU" sz="1500" dirty="0" smtClean="0">
                <a:solidFill>
                  <a:prstClr val="black"/>
                </a:solidFill>
              </a:rPr>
              <a:t>Consider </a:t>
            </a:r>
            <a:r>
              <a:rPr lang="en-AU" sz="1500" i="1" dirty="0" smtClean="0">
                <a:solidFill>
                  <a:prstClr val="black"/>
                </a:solidFill>
              </a:rPr>
              <a:t>Domestic and Family Violence Protection Act 2012 </a:t>
            </a:r>
            <a:r>
              <a:rPr lang="en-AU" sz="1500" dirty="0" smtClean="0">
                <a:solidFill>
                  <a:prstClr val="black"/>
                </a:solidFill>
              </a:rPr>
              <a:t>(Qld), s 78</a:t>
            </a:r>
          </a:p>
          <a:p>
            <a:pPr lvl="1">
              <a:buClr>
                <a:srgbClr val="0F6FC6"/>
              </a:buClr>
            </a:pPr>
            <a:r>
              <a:rPr lang="en-AU" sz="1500" dirty="0" smtClean="0">
                <a:solidFill>
                  <a:prstClr val="black"/>
                </a:solidFill>
              </a:rPr>
              <a:t>Correspondence to the other party seeking alternate arrangements </a:t>
            </a:r>
          </a:p>
          <a:p>
            <a:pPr>
              <a:buClr>
                <a:srgbClr val="0F6FC6"/>
              </a:buClr>
            </a:pPr>
            <a:r>
              <a:rPr lang="en-AU" sz="1900" dirty="0" smtClean="0">
                <a:solidFill>
                  <a:prstClr val="black"/>
                </a:solidFill>
              </a:rPr>
              <a:t>Correspond with Child Safety before the expiry of a Child Protection Order</a:t>
            </a:r>
          </a:p>
          <a:p>
            <a:pPr>
              <a:buClr>
                <a:srgbClr val="0F6FC6"/>
              </a:buClr>
            </a:pPr>
            <a:r>
              <a:rPr lang="en-AU" sz="1900" dirty="0" smtClean="0">
                <a:solidFill>
                  <a:prstClr val="black"/>
                </a:solidFill>
              </a:rPr>
              <a:t>Disclosure in affidavits</a:t>
            </a:r>
          </a:p>
        </p:txBody>
      </p:sp>
    </p:spTree>
    <p:extLst>
      <p:ext uri="{BB962C8B-B14F-4D97-AF65-F5344CB8AC3E}">
        <p14:creationId xmlns:p14="http://schemas.microsoft.com/office/powerpoint/2010/main" val="3281029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Questions?</a:t>
            </a:r>
            <a:endParaRPr lang="en-AU" dirty="0"/>
          </a:p>
        </p:txBody>
      </p:sp>
      <p:sp>
        <p:nvSpPr>
          <p:cNvPr id="3" name="Text Placeholder 2"/>
          <p:cNvSpPr>
            <a:spLocks noGrp="1"/>
          </p:cNvSpPr>
          <p:nvPr>
            <p:ph type="body" idx="1"/>
          </p:nvPr>
        </p:nvSpPr>
        <p:spPr/>
        <p:txBody>
          <a:bodyPr/>
          <a:lstStyle/>
          <a:p>
            <a:r>
              <a:rPr lang="en-AU" i="1" dirty="0">
                <a:solidFill>
                  <a:schemeClr val="accent3"/>
                </a:solidFill>
              </a:rPr>
              <a:t>Rikki-Jane Buckland, Solicitor</a:t>
            </a:r>
          </a:p>
          <a:p>
            <a:r>
              <a:rPr lang="en-AU" i="1" dirty="0">
                <a:solidFill>
                  <a:schemeClr val="accent3"/>
                </a:solidFill>
              </a:rPr>
              <a:t>Skye Worth, Solicitor</a:t>
            </a:r>
          </a:p>
          <a:p>
            <a:endParaRPr lang="en-AU" dirty="0"/>
          </a:p>
        </p:txBody>
      </p:sp>
    </p:spTree>
    <p:extLst>
      <p:ext uri="{BB962C8B-B14F-4D97-AF65-F5344CB8AC3E}">
        <p14:creationId xmlns:p14="http://schemas.microsoft.com/office/powerpoint/2010/main" val="731817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a:extLst>
              <a:ext uri="{FF2B5EF4-FFF2-40B4-BE49-F238E27FC236}">
                <a16:creationId xmlns="" xmlns:a16="http://schemas.microsoft.com/office/drawing/2014/main" id="{B1324A56-F76E-4FC8-B2D7-FE371E32EA05}"/>
              </a:ext>
            </a:extLst>
          </p:cNvPr>
          <p:cNvSpPr>
            <a:spLocks noGrp="1"/>
          </p:cNvSpPr>
          <p:nvPr>
            <p:ph type="ftr" sz="quarter" idx="10"/>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AU" altLang="en-US" sz="800">
                <a:solidFill>
                  <a:srgbClr val="818382"/>
                </a:solidFill>
              </a:rPr>
              <a:t>Presentation Title and Footer Information (change on Master page) | 2</a:t>
            </a:r>
            <a:endParaRPr lang="en-US" altLang="en-US" sz="800">
              <a:solidFill>
                <a:srgbClr val="818382"/>
              </a:solidFill>
            </a:endParaRPr>
          </a:p>
        </p:txBody>
      </p:sp>
      <p:grpSp>
        <p:nvGrpSpPr>
          <p:cNvPr id="21507" name="Group 14">
            <a:extLst>
              <a:ext uri="{FF2B5EF4-FFF2-40B4-BE49-F238E27FC236}">
                <a16:creationId xmlns="" xmlns:a16="http://schemas.microsoft.com/office/drawing/2014/main" id="{BB7252F4-3720-4C52-80CF-8965579C4F7B}"/>
              </a:ext>
            </a:extLst>
          </p:cNvPr>
          <p:cNvGrpSpPr>
            <a:grpSpLocks/>
          </p:cNvGrpSpPr>
          <p:nvPr/>
        </p:nvGrpSpPr>
        <p:grpSpPr bwMode="auto">
          <a:xfrm>
            <a:off x="0" y="0"/>
            <a:ext cx="9144000" cy="6858000"/>
            <a:chOff x="0" y="0"/>
            <a:chExt cx="5760" cy="4320"/>
          </a:xfrm>
        </p:grpSpPr>
        <p:sp>
          <p:nvSpPr>
            <p:cNvPr id="21508" name="Rectangle 8">
              <a:extLst>
                <a:ext uri="{FF2B5EF4-FFF2-40B4-BE49-F238E27FC236}">
                  <a16:creationId xmlns="" xmlns:a16="http://schemas.microsoft.com/office/drawing/2014/main" id="{F74E4BF0-BD86-4F67-A603-7DD8EBF828B6}"/>
                </a:ext>
              </a:extLst>
            </p:cNvPr>
            <p:cNvSpPr>
              <a:spLocks noChangeArrowheads="1"/>
            </p:cNvSpPr>
            <p:nvPr/>
          </p:nvSpPr>
          <p:spPr bwMode="auto">
            <a:xfrm>
              <a:off x="0" y="0"/>
              <a:ext cx="5760" cy="432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endParaRPr lang="en-US" altLang="en-US">
                <a:solidFill>
                  <a:srgbClr val="000000"/>
                </a:solidFill>
              </a:endParaRPr>
            </a:p>
          </p:txBody>
        </p:sp>
        <p:pic>
          <p:nvPicPr>
            <p:cNvPr id="21509" name="Picture 12" descr="CLCQ-PPT-3-thankyou">
              <a:extLst>
                <a:ext uri="{FF2B5EF4-FFF2-40B4-BE49-F238E27FC236}">
                  <a16:creationId xmlns="" xmlns:a16="http://schemas.microsoft.com/office/drawing/2014/main" id="{A6EB68C1-5931-45F5-8FC6-70C830F48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 y="0"/>
              <a:ext cx="3423" cy="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9" descr="CLCQ-PPT-3-logo">
              <a:extLst>
                <a:ext uri="{FF2B5EF4-FFF2-40B4-BE49-F238E27FC236}">
                  <a16:creationId xmlns="" xmlns:a16="http://schemas.microsoft.com/office/drawing/2014/main" id="{1F033C8E-D1DC-4AC4-8887-9B4C051D4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086" cy="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 descr="CLCQ-PPT-3-address">
              <a:extLst>
                <a:ext uri="{FF2B5EF4-FFF2-40B4-BE49-F238E27FC236}">
                  <a16:creationId xmlns="" xmlns:a16="http://schemas.microsoft.com/office/drawing/2014/main" id="{BE9D9230-0A33-444F-8C98-225EB4D9F7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 y="3169"/>
              <a:ext cx="3199"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1" descr="CLCQ-PPT-3-website">
              <a:extLst>
                <a:ext uri="{FF2B5EF4-FFF2-40B4-BE49-F238E27FC236}">
                  <a16:creationId xmlns="" xmlns:a16="http://schemas.microsoft.com/office/drawing/2014/main" id="{EDAD09A5-ED86-4331-94D3-F5013C048E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 y="3819"/>
              <a:ext cx="3199"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88987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548D1EF1-7DB6-44AA-A908-D451C095A65C}"/>
              </a:ext>
            </a:extLst>
          </p:cNvPr>
          <p:cNvSpPr>
            <a:spLocks noGrp="1"/>
          </p:cNvSpPr>
          <p:nvPr>
            <p:ph type="title"/>
          </p:nvPr>
        </p:nvSpPr>
        <p:spPr/>
        <p:txBody>
          <a:bodyPr/>
          <a:lstStyle/>
          <a:p>
            <a:r>
              <a:rPr lang="en-AU" altLang="en-US" dirty="0" err="1" smtClean="0"/>
              <a:t>GoToWebinar</a:t>
            </a:r>
            <a:r>
              <a:rPr lang="en-AU" altLang="en-US" dirty="0" smtClean="0"/>
              <a:t> housekeeping</a:t>
            </a:r>
            <a:endParaRPr lang="en-US" altLang="en-US" dirty="0"/>
          </a:p>
        </p:txBody>
      </p:sp>
      <p:sp>
        <p:nvSpPr>
          <p:cNvPr id="10243" name="Content Placeholder 2">
            <a:extLst>
              <a:ext uri="{FF2B5EF4-FFF2-40B4-BE49-F238E27FC236}">
                <a16:creationId xmlns:a16="http://schemas.microsoft.com/office/drawing/2014/main" xmlns="" id="{EC1F6989-71C3-474F-A910-A08B97D45D7C}"/>
              </a:ext>
            </a:extLst>
          </p:cNvPr>
          <p:cNvSpPr>
            <a:spLocks noGrp="1"/>
          </p:cNvSpPr>
          <p:nvPr>
            <p:ph idx="1"/>
          </p:nvPr>
        </p:nvSpPr>
        <p:spPr>
          <a:xfrm>
            <a:off x="533400" y="1524000"/>
            <a:ext cx="7772400" cy="4648200"/>
          </a:xfrm>
        </p:spPr>
        <p:txBody>
          <a:bodyPr/>
          <a:lstStyle/>
          <a:p>
            <a:r>
              <a:rPr lang="en-AU" altLang="en-US" dirty="0" smtClean="0"/>
              <a:t>Facilitator:</a:t>
            </a:r>
          </a:p>
          <a:p>
            <a:pPr lvl="1"/>
            <a:r>
              <a:rPr lang="en-AU" altLang="en-US" dirty="0" smtClean="0"/>
              <a:t>Carly Hanson, Sector Development Officer</a:t>
            </a:r>
            <a:r>
              <a:rPr lang="en-AU" altLang="en-US" dirty="0"/>
              <a:t>, Community Legal Centres </a:t>
            </a:r>
            <a:r>
              <a:rPr lang="en-AU" altLang="en-US" dirty="0" smtClean="0"/>
              <a:t>Queensland</a:t>
            </a:r>
            <a:endParaRPr lang="en-AU" altLang="en-US" dirty="0"/>
          </a:p>
          <a:p>
            <a:r>
              <a:rPr lang="en-AU" altLang="en-US" dirty="0" smtClean="0"/>
              <a:t>Recording: </a:t>
            </a:r>
          </a:p>
          <a:p>
            <a:pPr lvl="1"/>
            <a:r>
              <a:rPr lang="en-AU" altLang="en-US" dirty="0" smtClean="0"/>
              <a:t>This webinar is being recorded and will be available on the Staff Training page of </a:t>
            </a:r>
            <a:r>
              <a:rPr lang="en-AU" altLang="en-US" dirty="0"/>
              <a:t>our website: </a:t>
            </a:r>
            <a:r>
              <a:rPr lang="en-AU" altLang="en-US" dirty="0">
                <a:hlinkClick r:id="rId3"/>
              </a:rPr>
              <a:t>https://</a:t>
            </a:r>
            <a:r>
              <a:rPr lang="en-AU" altLang="en-US" dirty="0" smtClean="0">
                <a:hlinkClick r:id="rId3"/>
              </a:rPr>
              <a:t>communitylegalqld.org.au/clc-staff/staff-training-and-cle</a:t>
            </a:r>
            <a:r>
              <a:rPr lang="en-AU" altLang="en-US" dirty="0" smtClean="0"/>
              <a:t> </a:t>
            </a:r>
            <a:endParaRPr lang="en-AU" altLang="en-US" dirty="0"/>
          </a:p>
          <a:p>
            <a:r>
              <a:rPr lang="en-AU" altLang="en-US" dirty="0" smtClean="0"/>
              <a:t>PowerPoint / webinar materials: </a:t>
            </a:r>
          </a:p>
          <a:p>
            <a:pPr lvl="1"/>
            <a:r>
              <a:rPr lang="en-AU" altLang="en-US" dirty="0" smtClean="0"/>
              <a:t>Emailed prior to today’s session</a:t>
            </a:r>
          </a:p>
          <a:p>
            <a:pPr lvl="1"/>
            <a:r>
              <a:rPr lang="en-AU" altLang="en-US" dirty="0" smtClean="0"/>
              <a:t>Available to download from Handouts section of GTW control panel </a:t>
            </a:r>
            <a:endParaRPr lang="en-AU" altLang="en-US" dirty="0"/>
          </a:p>
          <a:p>
            <a:r>
              <a:rPr lang="en-AU" altLang="en-US" dirty="0" smtClean="0"/>
              <a:t>Questions:</a:t>
            </a:r>
          </a:p>
          <a:p>
            <a:pPr lvl="1"/>
            <a:r>
              <a:rPr lang="en-AU" altLang="en-US" dirty="0"/>
              <a:t>T</a:t>
            </a:r>
            <a:r>
              <a:rPr lang="en-AU" altLang="en-US" dirty="0" smtClean="0"/>
              <a:t>ype your questions/comments into question box on GTW control panel OR</a:t>
            </a:r>
          </a:p>
          <a:p>
            <a:pPr lvl="1"/>
            <a:r>
              <a:rPr lang="en-AU" altLang="en-US" dirty="0" smtClean="0"/>
              <a:t>Raise your hand and we will unmute your microphone </a:t>
            </a:r>
          </a:p>
          <a:p>
            <a:pPr lvl="1"/>
            <a:r>
              <a:rPr lang="en-AU" altLang="en-US" dirty="0" smtClean="0"/>
              <a:t>Questions will be addressed at the end   </a:t>
            </a:r>
          </a:p>
          <a:p>
            <a:r>
              <a:rPr lang="en-AU" altLang="en-US" dirty="0" smtClean="0"/>
              <a:t>Technical help: </a:t>
            </a:r>
          </a:p>
          <a:p>
            <a:pPr lvl="1"/>
            <a:r>
              <a:rPr lang="en-AU" altLang="en-US" dirty="0" smtClean="0"/>
              <a:t>Email </a:t>
            </a:r>
            <a:r>
              <a:rPr lang="en-AU" altLang="en-US" dirty="0" smtClean="0">
                <a:hlinkClick r:id="rId4"/>
              </a:rPr>
              <a:t>sdo@communitylegalqld.org.au</a:t>
            </a:r>
            <a:r>
              <a:rPr lang="en-AU" altLang="en-US" dirty="0" smtClean="0"/>
              <a:t> or use question box in GTW</a:t>
            </a:r>
            <a:endParaRPr lang="en-AU" altLang="en-US" dirty="0"/>
          </a:p>
          <a:p>
            <a:endParaRPr lang="en-AU" altLang="en-US" dirty="0"/>
          </a:p>
          <a:p>
            <a:endParaRPr lang="en-AU" altLang="en-US" dirty="0"/>
          </a:p>
          <a:p>
            <a:endParaRPr lang="en-US" altLang="en-US" dirty="0"/>
          </a:p>
        </p:txBody>
      </p:sp>
    </p:spTree>
    <p:extLst>
      <p:ext uri="{BB962C8B-B14F-4D97-AF65-F5344CB8AC3E}">
        <p14:creationId xmlns:p14="http://schemas.microsoft.com/office/powerpoint/2010/main" val="3898238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5788829B-7DC7-4151-893D-BCF34C555A6F}"/>
              </a:ext>
            </a:extLst>
          </p:cNvPr>
          <p:cNvSpPr>
            <a:spLocks noGrp="1"/>
          </p:cNvSpPr>
          <p:nvPr>
            <p:ph type="title"/>
          </p:nvPr>
        </p:nvSpPr>
        <p:spPr/>
        <p:txBody>
          <a:bodyPr/>
          <a:lstStyle/>
          <a:p>
            <a:r>
              <a:rPr lang="en-AU" altLang="en-US" dirty="0" smtClean="0">
                <a:cs typeface="Arial"/>
              </a:rPr>
              <a:t>Legal disclaimer</a:t>
            </a:r>
            <a:endParaRPr lang="en-AU" altLang="en-US" dirty="0">
              <a:cs typeface="Arial"/>
            </a:endParaRPr>
          </a:p>
        </p:txBody>
      </p:sp>
      <p:sp>
        <p:nvSpPr>
          <p:cNvPr id="7171" name="Content Placeholder 2">
            <a:extLst>
              <a:ext uri="{FF2B5EF4-FFF2-40B4-BE49-F238E27FC236}">
                <a16:creationId xmlns:a16="http://schemas.microsoft.com/office/drawing/2014/main" xmlns="" id="{DB96FBA5-AB5D-479C-A9C5-EBE877AF8AD1}"/>
              </a:ext>
            </a:extLst>
          </p:cNvPr>
          <p:cNvSpPr>
            <a:spLocks noGrp="1"/>
          </p:cNvSpPr>
          <p:nvPr>
            <p:ph idx="1"/>
          </p:nvPr>
        </p:nvSpPr>
        <p:spPr>
          <a:xfrm>
            <a:off x="533400" y="1413832"/>
            <a:ext cx="7772400" cy="4301168"/>
          </a:xfrm>
        </p:spPr>
        <p:txBody>
          <a:bodyPr/>
          <a:lstStyle/>
          <a:p>
            <a:pPr marL="0">
              <a:buNone/>
            </a:pPr>
            <a:r>
              <a:rPr lang="en-AU" i="1" dirty="0" smtClean="0">
                <a:cs typeface="Arial"/>
              </a:rPr>
              <a:t>This </a:t>
            </a:r>
            <a:r>
              <a:rPr lang="en-AU" i="1" dirty="0">
                <a:cs typeface="Arial"/>
              </a:rPr>
              <a:t>presentation is for professional development and education purposes only. The information provided in this presentation is not legal advice and is designed for lawyers and other staff working and volunteering in a community legal centre setting in Queensland.</a:t>
            </a:r>
            <a:endParaRPr lang="en-AU" dirty="0">
              <a:cs typeface="Arial"/>
            </a:endParaRPr>
          </a:p>
          <a:p>
            <a:pPr marL="0">
              <a:buNone/>
            </a:pPr>
            <a:endParaRPr lang="en-AU" dirty="0">
              <a:cs typeface="Arial"/>
            </a:endParaRPr>
          </a:p>
          <a:p>
            <a:pPr marL="0">
              <a:buNone/>
            </a:pPr>
            <a:r>
              <a:rPr lang="en-AU" i="1" dirty="0">
                <a:cs typeface="Arial"/>
              </a:rPr>
              <a:t>This presentation and webinar is not to be published or reproduced for commercial purposes without the express permission of the author.</a:t>
            </a:r>
            <a:endParaRPr lang="en-AU" dirty="0">
              <a:cs typeface="Arial"/>
            </a:endParaRPr>
          </a:p>
          <a:p>
            <a:pPr marL="0">
              <a:buNone/>
            </a:pPr>
            <a:endParaRPr lang="en-AU" dirty="0">
              <a:cs typeface="Arial"/>
            </a:endParaRPr>
          </a:p>
          <a:p>
            <a:pPr marL="0">
              <a:buNone/>
            </a:pPr>
            <a:r>
              <a:rPr lang="en-AU" i="1" dirty="0">
                <a:cs typeface="Arial"/>
              </a:rPr>
              <a:t>Information is current as at </a:t>
            </a:r>
            <a:r>
              <a:rPr lang="en-AU" b="1" i="1" dirty="0" smtClean="0">
                <a:solidFill>
                  <a:srgbClr val="FF0000"/>
                </a:solidFill>
                <a:cs typeface="Arial"/>
              </a:rPr>
              <a:t>23 January 2019</a:t>
            </a:r>
            <a:r>
              <a:rPr lang="en-AU" i="1" dirty="0" smtClean="0">
                <a:cs typeface="Arial"/>
              </a:rPr>
              <a:t>. </a:t>
            </a:r>
            <a:r>
              <a:rPr lang="en-AU" i="1" dirty="0">
                <a:cs typeface="Arial"/>
              </a:rPr>
              <a:t>Community Legal Centres Queensland does not accept any liability for the accuracy of the information in the presentation</a:t>
            </a:r>
            <a:r>
              <a:rPr lang="en-AU" i="1" dirty="0" smtClean="0">
                <a:cs typeface="Arial"/>
              </a:rPr>
              <a:t>.</a:t>
            </a:r>
            <a:endParaRPr lang="en-AU" altLang="en-US" dirty="0">
              <a:cs typeface="Arial"/>
            </a:endParaRPr>
          </a:p>
          <a:p>
            <a:pPr marL="0" indent="0">
              <a:buFont typeface="Times" panose="02020603050405020304" pitchFamily="18" charset="0"/>
              <a:buNone/>
            </a:pPr>
            <a:endParaRPr lang="en-AU" altLang="en-US" dirty="0"/>
          </a:p>
          <a:p>
            <a:pPr marL="0" indent="0">
              <a:buFont typeface="Times" panose="02020603050405020304" pitchFamily="18" charset="0"/>
              <a:buNone/>
            </a:pPr>
            <a:endParaRPr lang="en-US" altLang="en-US" dirty="0"/>
          </a:p>
        </p:txBody>
      </p:sp>
    </p:spTree>
    <p:extLst>
      <p:ext uri="{BB962C8B-B14F-4D97-AF65-F5344CB8AC3E}">
        <p14:creationId xmlns:p14="http://schemas.microsoft.com/office/powerpoint/2010/main" val="3123579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xmlns="" id="{5788829B-7DC7-4151-893D-BCF34C555A6F}"/>
              </a:ext>
            </a:extLst>
          </p:cNvPr>
          <p:cNvSpPr>
            <a:spLocks noGrp="1"/>
          </p:cNvSpPr>
          <p:nvPr>
            <p:ph type="title"/>
          </p:nvPr>
        </p:nvSpPr>
        <p:spPr/>
        <p:txBody>
          <a:bodyPr/>
          <a:lstStyle/>
          <a:p>
            <a:r>
              <a:rPr lang="en-AU" altLang="en-US" dirty="0" smtClean="0">
                <a:cs typeface="Arial"/>
              </a:rPr>
              <a:t>Keep safe – content note</a:t>
            </a:r>
            <a:endParaRPr lang="en-AU" altLang="en-US" dirty="0">
              <a:cs typeface="Arial"/>
            </a:endParaRPr>
          </a:p>
        </p:txBody>
      </p:sp>
      <p:sp>
        <p:nvSpPr>
          <p:cNvPr id="7171" name="Content Placeholder 2">
            <a:extLst>
              <a:ext uri="{FF2B5EF4-FFF2-40B4-BE49-F238E27FC236}">
                <a16:creationId xmlns:a16="http://schemas.microsoft.com/office/drawing/2014/main" xmlns="" id="{DB96FBA5-AB5D-479C-A9C5-EBE877AF8AD1}"/>
              </a:ext>
            </a:extLst>
          </p:cNvPr>
          <p:cNvSpPr>
            <a:spLocks noGrp="1"/>
          </p:cNvSpPr>
          <p:nvPr>
            <p:ph idx="1"/>
          </p:nvPr>
        </p:nvSpPr>
        <p:spPr>
          <a:xfrm>
            <a:off x="533400" y="1413832"/>
            <a:ext cx="7772400" cy="4301168"/>
          </a:xfrm>
        </p:spPr>
        <p:txBody>
          <a:bodyPr/>
          <a:lstStyle/>
          <a:p>
            <a:pPr marL="0">
              <a:buNone/>
            </a:pPr>
            <a:r>
              <a:rPr lang="en-AU" sz="1600" i="1" dirty="0" smtClean="0">
                <a:cs typeface="Arial"/>
              </a:rPr>
              <a:t>Community </a:t>
            </a:r>
            <a:r>
              <a:rPr lang="en-AU" sz="1600" i="1" dirty="0">
                <a:cs typeface="Arial"/>
              </a:rPr>
              <a:t>Legal Centres Queensland wants to ensure that community legal centre workers and others accessing these training materials feel safe, and are able to access appropriate and timely help and support. </a:t>
            </a:r>
            <a:endParaRPr lang="en-AU" sz="1600" dirty="0">
              <a:cs typeface="Arial"/>
            </a:endParaRPr>
          </a:p>
          <a:p>
            <a:pPr marL="0">
              <a:buNone/>
            </a:pPr>
            <a:endParaRPr lang="en-AU" sz="1600" dirty="0">
              <a:cs typeface="Arial"/>
            </a:endParaRPr>
          </a:p>
          <a:p>
            <a:pPr marL="0">
              <a:buNone/>
            </a:pPr>
            <a:r>
              <a:rPr lang="en-AU" sz="1600" i="1" dirty="0">
                <a:cs typeface="Arial"/>
              </a:rPr>
              <a:t>Some content in these training materials may be disturbing, upsetting or trigger strong/negative emotions for victims and survivors of violence and trauma, and others</a:t>
            </a:r>
            <a:r>
              <a:rPr lang="en-AU" sz="1600" i="1" dirty="0" smtClean="0">
                <a:cs typeface="Arial"/>
              </a:rPr>
              <a:t>.</a:t>
            </a:r>
          </a:p>
          <a:p>
            <a:pPr marL="0">
              <a:buNone/>
            </a:pPr>
            <a:endParaRPr lang="en-AU" sz="1600" dirty="0">
              <a:cs typeface="Arial"/>
            </a:endParaRPr>
          </a:p>
          <a:p>
            <a:pPr marL="0">
              <a:buNone/>
            </a:pPr>
            <a:r>
              <a:rPr lang="en-AU" sz="1600" i="1" dirty="0">
                <a:cs typeface="Arial"/>
              </a:rPr>
              <a:t>Community Legal Centres Queensland respects your autonomy. If you feel triggered or upset by any of the content or materials provided here, we encourage you to use your discretion as to whether you should continue reading, watching or listening to the material</a:t>
            </a:r>
            <a:r>
              <a:rPr lang="en-AU" sz="1600" i="1" dirty="0" smtClean="0">
                <a:cs typeface="Arial"/>
              </a:rPr>
              <a:t>.</a:t>
            </a:r>
          </a:p>
          <a:p>
            <a:pPr marL="0">
              <a:buNone/>
            </a:pPr>
            <a:endParaRPr lang="en-AU" sz="1600" dirty="0">
              <a:cs typeface="Arial"/>
            </a:endParaRPr>
          </a:p>
          <a:p>
            <a:pPr marL="0">
              <a:buNone/>
            </a:pPr>
            <a:r>
              <a:rPr lang="en-AU" sz="1600" i="1" dirty="0">
                <a:cs typeface="Arial"/>
              </a:rPr>
              <a:t>You may also wish to access more information and resources, as well as professional support or advice from one of the free and confidential organisations listed on our Keep Safe website page: </a:t>
            </a:r>
            <a:r>
              <a:rPr lang="en-AU" sz="1600" i="1" dirty="0">
                <a:cs typeface="Arial"/>
                <a:hlinkClick r:id="rId3"/>
              </a:rPr>
              <a:t>http://communitylegalqld.org.au/keepsafe</a:t>
            </a:r>
            <a:r>
              <a:rPr lang="en-AU" sz="1600" i="1" dirty="0">
                <a:cs typeface="Arial"/>
              </a:rPr>
              <a:t>.</a:t>
            </a:r>
            <a:endParaRPr lang="en-AU" sz="1600" dirty="0"/>
          </a:p>
          <a:p>
            <a:pPr marL="0" indent="0">
              <a:buNone/>
            </a:pPr>
            <a:endParaRPr lang="en-AU" altLang="en-US" dirty="0">
              <a:cs typeface="Arial"/>
            </a:endParaRPr>
          </a:p>
          <a:p>
            <a:pPr marL="0" indent="0">
              <a:buFont typeface="Times" panose="02020603050405020304" pitchFamily="18" charset="0"/>
              <a:buNone/>
            </a:pPr>
            <a:endParaRPr lang="en-AU" altLang="en-US" dirty="0"/>
          </a:p>
          <a:p>
            <a:pPr marL="0" indent="0">
              <a:buFont typeface="Times" panose="02020603050405020304" pitchFamily="18" charset="0"/>
              <a:buNone/>
            </a:pPr>
            <a:endParaRPr lang="en-US" altLang="en-US" dirty="0"/>
          </a:p>
        </p:txBody>
      </p:sp>
    </p:spTree>
    <p:extLst>
      <p:ext uri="{BB962C8B-B14F-4D97-AF65-F5344CB8AC3E}">
        <p14:creationId xmlns:p14="http://schemas.microsoft.com/office/powerpoint/2010/main" val="2141218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5616"/>
            <a:ext cx="7848600" cy="1927225"/>
          </a:xfrm>
        </p:spPr>
        <p:txBody>
          <a:bodyPr/>
          <a:lstStyle/>
          <a:p>
            <a:r>
              <a:rPr lang="en-AU" sz="3600" dirty="0" smtClean="0"/>
              <a:t>Practicalities of Parenting matters with child safety involvement</a:t>
            </a:r>
            <a:endParaRPr lang="en-AU" sz="3600" dirty="0"/>
          </a:p>
        </p:txBody>
      </p:sp>
      <p:sp>
        <p:nvSpPr>
          <p:cNvPr id="3" name="Subtitle 2"/>
          <p:cNvSpPr>
            <a:spLocks noGrp="1"/>
          </p:cNvSpPr>
          <p:nvPr>
            <p:ph type="subTitle" idx="1"/>
          </p:nvPr>
        </p:nvSpPr>
        <p:spPr>
          <a:xfrm>
            <a:off x="685800" y="3501008"/>
            <a:ext cx="7846640" cy="499864"/>
          </a:xfrm>
        </p:spPr>
        <p:txBody>
          <a:bodyPr>
            <a:normAutofit/>
          </a:bodyPr>
          <a:lstStyle/>
          <a:p>
            <a:r>
              <a:rPr lang="en-AU" sz="2000" i="1" dirty="0" smtClean="0"/>
              <a:t>The interrelationship between family law and child protection</a:t>
            </a:r>
            <a:endParaRPr lang="en-AU" sz="2000" i="1" dirty="0"/>
          </a:p>
        </p:txBody>
      </p:sp>
      <p:sp>
        <p:nvSpPr>
          <p:cNvPr id="4" name="Subtitle 2"/>
          <p:cNvSpPr txBox="1">
            <a:spLocks/>
          </p:cNvSpPr>
          <p:nvPr/>
        </p:nvSpPr>
        <p:spPr>
          <a:xfrm>
            <a:off x="698363" y="4509120"/>
            <a:ext cx="6400800" cy="1080120"/>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en-AU" sz="1800" i="1" dirty="0" smtClean="0">
                <a:solidFill>
                  <a:schemeClr val="accent2"/>
                </a:solidFill>
              </a:rPr>
              <a:t>Webinar – 23 January 2019</a:t>
            </a:r>
          </a:p>
          <a:p>
            <a:endParaRPr lang="en-AU" sz="1800" i="1" dirty="0" smtClean="0">
              <a:solidFill>
                <a:schemeClr val="accent2"/>
              </a:solidFill>
            </a:endParaRPr>
          </a:p>
          <a:p>
            <a:r>
              <a:rPr lang="en-AU" sz="1800" i="1" dirty="0" smtClean="0">
                <a:solidFill>
                  <a:schemeClr val="accent2"/>
                </a:solidFill>
              </a:rPr>
              <a:t>Rikki-Jane Buckland, Solicitor</a:t>
            </a:r>
          </a:p>
          <a:p>
            <a:r>
              <a:rPr lang="en-AU" sz="1800" i="1" dirty="0" smtClean="0">
                <a:solidFill>
                  <a:schemeClr val="accent2"/>
                </a:solidFill>
              </a:rPr>
              <a:t>Skye Worth, Solicitor</a:t>
            </a:r>
          </a:p>
          <a:p>
            <a:endParaRPr lang="en-AU" sz="1800" i="1" dirty="0">
              <a:solidFill>
                <a:schemeClr val="accent2"/>
              </a:solidFill>
            </a:endParaRP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7687" t="30521" r="35729" b="30820"/>
          <a:stretch/>
        </p:blipFill>
        <p:spPr bwMode="auto">
          <a:xfrm>
            <a:off x="683568" y="548680"/>
            <a:ext cx="4276090" cy="904875"/>
          </a:xfrm>
          <a:prstGeom prst="rect">
            <a:avLst/>
          </a:prstGeom>
          <a:ln>
            <a:noFill/>
          </a:ln>
          <a:extLst>
            <a:ext uri="{53640926-AAD7-44D8-BBD7-CCE9431645EC}">
              <a14:shadowObscured xmlns:a14="http://schemas.microsoft.com/office/drawing/2010/main"/>
            </a:ext>
            <a:ext uri="{FAA26D3D-D897-4be2-8F04-BA451C77F1D7}">
              <ma14:placeholderFlag xmlns="" xmlns:ma14="http://schemas.microsoft.com/office/mac/drawingml/2011/main"/>
            </a:ext>
          </a:extLst>
        </p:spPr>
      </p:pic>
    </p:spTree>
    <p:extLst>
      <p:ext uri="{BB962C8B-B14F-4D97-AF65-F5344CB8AC3E}">
        <p14:creationId xmlns:p14="http://schemas.microsoft.com/office/powerpoint/2010/main" val="3321121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Aims of this Webinar</a:t>
            </a:r>
            <a:endParaRPr lang="en-AU" dirty="0"/>
          </a:p>
        </p:txBody>
      </p:sp>
      <p:sp>
        <p:nvSpPr>
          <p:cNvPr id="3" name="Content Placeholder 2"/>
          <p:cNvSpPr>
            <a:spLocks noGrp="1"/>
          </p:cNvSpPr>
          <p:nvPr>
            <p:ph idx="1"/>
          </p:nvPr>
        </p:nvSpPr>
        <p:spPr/>
        <p:txBody>
          <a:bodyPr>
            <a:normAutofit fontScale="92500" lnSpcReduction="10000"/>
          </a:bodyPr>
          <a:lstStyle/>
          <a:p>
            <a:r>
              <a:rPr lang="en-AU" dirty="0" smtClean="0"/>
              <a:t>Aimed at providing information and practical advice about the overlap of child protection and family law</a:t>
            </a:r>
          </a:p>
          <a:p>
            <a:endParaRPr lang="en-AU" dirty="0"/>
          </a:p>
          <a:p>
            <a:endParaRPr lang="en-AU" dirty="0" smtClean="0"/>
          </a:p>
          <a:p>
            <a:endParaRPr lang="en-AU" dirty="0" smtClean="0"/>
          </a:p>
          <a:p>
            <a:r>
              <a:rPr lang="en-AU" dirty="0"/>
              <a:t>Situations where family law and child protection collide </a:t>
            </a:r>
          </a:p>
          <a:p>
            <a:r>
              <a:rPr lang="en-AU" dirty="0" smtClean="0"/>
              <a:t>QLD Department of Child Safety, Youth and Women (“Department of Child Safety”) processes where there is a child in need of protection who is suffering or is at risk of suffering harm</a:t>
            </a:r>
          </a:p>
          <a:p>
            <a:r>
              <a:rPr lang="en-AU" dirty="0" smtClean="0"/>
              <a:t>Family law court processes where Child Safety are or may become involved and will affect the ability of the Court to make parenting orders</a:t>
            </a:r>
          </a:p>
          <a:p>
            <a:r>
              <a:rPr lang="en-AU" dirty="0"/>
              <a:t>Advising clients about the dual </a:t>
            </a:r>
            <a:r>
              <a:rPr lang="en-AU" dirty="0" smtClean="0"/>
              <a:t>systems – practical tips</a:t>
            </a:r>
            <a:endParaRPr lang="en-AU" dirty="0"/>
          </a:p>
          <a:p>
            <a:pPr lvl="1"/>
            <a:endParaRPr lang="en-AU" dirty="0" smtClean="0"/>
          </a:p>
          <a:p>
            <a:pPr lvl="1"/>
            <a:endParaRPr lang="en-AU" dirty="0" smtClean="0"/>
          </a:p>
          <a:p>
            <a:pPr lvl="1"/>
            <a:endParaRPr lang="en-AU" dirty="0" smtClean="0"/>
          </a:p>
          <a:p>
            <a:endParaRPr lang="en-AU" dirty="0" smtClean="0"/>
          </a:p>
          <a:p>
            <a:endParaRPr lang="en-AU" dirty="0" smtClean="0"/>
          </a:p>
        </p:txBody>
      </p:sp>
      <p:sp>
        <p:nvSpPr>
          <p:cNvPr id="4" name="Title 1"/>
          <p:cNvSpPr txBox="1">
            <a:spLocks/>
          </p:cNvSpPr>
          <p:nvPr/>
        </p:nvSpPr>
        <p:spPr>
          <a:xfrm>
            <a:off x="446856" y="2348880"/>
            <a:ext cx="8229600"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AU" dirty="0" smtClean="0"/>
              <a:t>Overview</a:t>
            </a:r>
            <a:endParaRPr lang="en-AU" dirty="0"/>
          </a:p>
        </p:txBody>
      </p:sp>
    </p:spTree>
    <p:extLst>
      <p:ext uri="{BB962C8B-B14F-4D97-AF65-F5344CB8AC3E}">
        <p14:creationId xmlns:p14="http://schemas.microsoft.com/office/powerpoint/2010/main" val="2024872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916840"/>
          </a:xfrm>
        </p:spPr>
        <p:txBody>
          <a:bodyPr/>
          <a:lstStyle/>
          <a:p>
            <a:pPr algn="r"/>
            <a:r>
              <a:rPr lang="en-AU" b="1" dirty="0" smtClean="0"/>
              <a:t>Situations where family law and child protection collide</a:t>
            </a:r>
            <a:endParaRPr lang="en-AU" b="1" dirty="0"/>
          </a:p>
        </p:txBody>
      </p:sp>
      <p:sp>
        <p:nvSpPr>
          <p:cNvPr id="3" name="Content Placeholder 2"/>
          <p:cNvSpPr>
            <a:spLocks noGrp="1"/>
          </p:cNvSpPr>
          <p:nvPr>
            <p:ph idx="1"/>
          </p:nvPr>
        </p:nvSpPr>
        <p:spPr>
          <a:xfrm>
            <a:off x="2971800" y="792080"/>
            <a:ext cx="5715000" cy="5805272"/>
          </a:xfrm>
        </p:spPr>
        <p:txBody>
          <a:bodyPr>
            <a:noAutofit/>
          </a:bodyPr>
          <a:lstStyle/>
          <a:p>
            <a:r>
              <a:rPr lang="en-AU" sz="2000" dirty="0" smtClean="0"/>
              <a:t>No orders in place</a:t>
            </a:r>
          </a:p>
          <a:p>
            <a:pPr lvl="1"/>
            <a:r>
              <a:rPr lang="en-AU" sz="2000" dirty="0" smtClean="0"/>
              <a:t>Child Safety notification and investigation</a:t>
            </a:r>
          </a:p>
          <a:p>
            <a:pPr lvl="1"/>
            <a:r>
              <a:rPr lang="en-AU" sz="2000" dirty="0" smtClean="0"/>
              <a:t>Allegations of family violence, child abuse or risk of abuse</a:t>
            </a:r>
          </a:p>
          <a:p>
            <a:r>
              <a:rPr lang="en-AU" sz="2000" dirty="0" smtClean="0"/>
              <a:t>Child Protection Order in place (under </a:t>
            </a:r>
            <a:r>
              <a:rPr lang="en-AU" sz="2000" i="1" dirty="0" smtClean="0"/>
              <a:t>Child Protection Act 1999 (Qld) “CPA”</a:t>
            </a:r>
            <a:r>
              <a:rPr lang="en-AU" sz="2000" dirty="0" smtClean="0"/>
              <a:t>)</a:t>
            </a:r>
          </a:p>
          <a:p>
            <a:pPr lvl="1"/>
            <a:r>
              <a:rPr lang="en-AU" sz="2000" dirty="0" smtClean="0"/>
              <a:t>Expiry of Order imminent</a:t>
            </a:r>
          </a:p>
          <a:p>
            <a:pPr lvl="1"/>
            <a:r>
              <a:rPr lang="en-AU" sz="2000" dirty="0" smtClean="0"/>
              <a:t>Whether ongoing protection is needed</a:t>
            </a:r>
          </a:p>
          <a:p>
            <a:r>
              <a:rPr lang="en-AU" sz="2000" dirty="0" smtClean="0"/>
              <a:t>Federal Circuit Court / Family Court Order in place (under Part VII of the </a:t>
            </a:r>
            <a:r>
              <a:rPr lang="en-AU" sz="2000" i="1" dirty="0" smtClean="0"/>
              <a:t>Family Law Act 1975 (as amended) “FLA”</a:t>
            </a:r>
            <a:r>
              <a:rPr lang="en-AU" sz="2000" dirty="0" smtClean="0"/>
              <a:t>)</a:t>
            </a:r>
          </a:p>
          <a:p>
            <a:pPr lvl="1"/>
            <a:r>
              <a:rPr lang="en-AU" sz="2000" dirty="0" smtClean="0"/>
              <a:t>Interim order in place and incident happens or is discovered to have occurred</a:t>
            </a:r>
          </a:p>
          <a:p>
            <a:pPr lvl="1"/>
            <a:r>
              <a:rPr lang="en-AU" sz="2000" dirty="0" smtClean="0"/>
              <a:t>Allegations of family violence, child abuse or risk of abuse happen after Order is made final</a:t>
            </a:r>
            <a:endParaRPr lang="en-AU" sz="2000" dirty="0"/>
          </a:p>
        </p:txBody>
      </p:sp>
      <p:pic>
        <p:nvPicPr>
          <p:cNvPr id="1026" name="Picture 2" descr="C:\Users\rikkib\Downloads\architecture-boys-brick-wall-551594.jpg"/>
          <p:cNvPicPr>
            <a:picLocks noChangeAspect="1" noChangeArrowheads="1"/>
          </p:cNvPicPr>
          <p:nvPr/>
        </p:nvPicPr>
        <p:blipFill rotWithShape="1">
          <a:blip r:embed="rId3" cstate="print">
            <a:clrChange>
              <a:clrFrom>
                <a:srgbClr val="A5A5A5"/>
              </a:clrFrom>
              <a:clrTo>
                <a:srgbClr val="A5A5A5">
                  <a:alpha val="0"/>
                </a:srgbClr>
              </a:clrTo>
            </a:clrChange>
            <a:extLst>
              <a:ext uri="{BEBA8EAE-BF5A-486C-A8C5-ECC9F3942E4B}">
                <a14:imgProps xmlns:a14="http://schemas.microsoft.com/office/drawing/2010/main">
                  <a14:imgLayer r:embed="rId4">
                    <a14:imgEffect>
                      <a14:saturation sat="250000"/>
                    </a14:imgEffect>
                  </a14:imgLayer>
                </a14:imgProps>
              </a:ext>
              <a:ext uri="{28A0092B-C50C-407E-A947-70E740481C1C}">
                <a14:useLocalDpi xmlns:a14="http://schemas.microsoft.com/office/drawing/2010/main" val="0"/>
              </a:ext>
            </a:extLst>
          </a:blip>
          <a:srcRect t="2614"/>
          <a:stretch/>
        </p:blipFill>
        <p:spPr bwMode="auto">
          <a:xfrm>
            <a:off x="539552" y="2756848"/>
            <a:ext cx="2001811" cy="357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00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The Client</a:t>
            </a:r>
            <a:endParaRPr lang="en-AU" dirty="0"/>
          </a:p>
        </p:txBody>
      </p:sp>
      <p:sp>
        <p:nvSpPr>
          <p:cNvPr id="3" name="Content Placeholder 2"/>
          <p:cNvSpPr>
            <a:spLocks noGrp="1"/>
          </p:cNvSpPr>
          <p:nvPr>
            <p:ph idx="1"/>
          </p:nvPr>
        </p:nvSpPr>
        <p:spPr/>
        <p:txBody>
          <a:bodyPr/>
          <a:lstStyle/>
          <a:p>
            <a:r>
              <a:rPr lang="en-AU" dirty="0" smtClean="0"/>
              <a:t>Mother</a:t>
            </a:r>
          </a:p>
          <a:p>
            <a:r>
              <a:rPr lang="en-AU" dirty="0" smtClean="0"/>
              <a:t>Father</a:t>
            </a:r>
          </a:p>
          <a:p>
            <a:r>
              <a:rPr lang="en-AU" dirty="0" smtClean="0"/>
              <a:t>Non-parties (CPA, s113)</a:t>
            </a:r>
          </a:p>
          <a:p>
            <a:r>
              <a:rPr lang="en-AU" dirty="0" smtClean="0"/>
              <a:t>Grandparents</a:t>
            </a:r>
          </a:p>
          <a:p>
            <a:r>
              <a:rPr lang="en-AU" dirty="0" smtClean="0"/>
              <a:t>Biological/non-biological same sex parents</a:t>
            </a:r>
          </a:p>
          <a:p>
            <a:r>
              <a:rPr lang="en-AU" dirty="0" smtClean="0"/>
              <a:t>Foster carers</a:t>
            </a:r>
          </a:p>
          <a:p>
            <a:r>
              <a:rPr lang="en-AU" dirty="0" smtClean="0"/>
              <a:t>The child</a:t>
            </a:r>
          </a:p>
          <a:p>
            <a:endParaRPr lang="en-AU" dirty="0"/>
          </a:p>
          <a:p>
            <a:r>
              <a:rPr lang="en-AU" b="1" dirty="0" smtClean="0"/>
              <a:t>Importance of conflict checks on </a:t>
            </a:r>
            <a:r>
              <a:rPr lang="en-AU" b="1" u="sng" dirty="0" smtClean="0"/>
              <a:t>all parties</a:t>
            </a:r>
            <a:endParaRPr lang="en-AU" b="1" dirty="0"/>
          </a:p>
        </p:txBody>
      </p:sp>
    </p:spTree>
    <p:extLst>
      <p:ext uri="{BB962C8B-B14F-4D97-AF65-F5344CB8AC3E}">
        <p14:creationId xmlns:p14="http://schemas.microsoft.com/office/powerpoint/2010/main" val="34467731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Blank Presentation">
  <a:themeElements>
    <a:clrScheme name="">
      <a:dk1>
        <a:srgbClr val="000000"/>
      </a:dk1>
      <a:lt1>
        <a:srgbClr val="FFFFFF"/>
      </a:lt1>
      <a:dk2>
        <a:srgbClr val="12A1CE"/>
      </a:dk2>
      <a:lt2>
        <a:srgbClr val="818382"/>
      </a:lt2>
      <a:accent1>
        <a:srgbClr val="4CB199"/>
      </a:accent1>
      <a:accent2>
        <a:srgbClr val="EA992B"/>
      </a:accent2>
      <a:accent3>
        <a:srgbClr val="FFFFFF"/>
      </a:accent3>
      <a:accent4>
        <a:srgbClr val="000000"/>
      </a:accent4>
      <a:accent5>
        <a:srgbClr val="B2D5CA"/>
      </a:accent5>
      <a:accent6>
        <a:srgbClr val="D48A26"/>
      </a:accent6>
      <a:hlink>
        <a:srgbClr val="F04E63"/>
      </a:hlink>
      <a:folHlink>
        <a:srgbClr val="5B5289"/>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lank Presentation">
  <a:themeElements>
    <a:clrScheme name="">
      <a:dk1>
        <a:srgbClr val="000000"/>
      </a:dk1>
      <a:lt1>
        <a:srgbClr val="FFFFFF"/>
      </a:lt1>
      <a:dk2>
        <a:srgbClr val="12A1CE"/>
      </a:dk2>
      <a:lt2>
        <a:srgbClr val="818382"/>
      </a:lt2>
      <a:accent1>
        <a:srgbClr val="4CB199"/>
      </a:accent1>
      <a:accent2>
        <a:srgbClr val="EA992B"/>
      </a:accent2>
      <a:accent3>
        <a:srgbClr val="FFFFFF"/>
      </a:accent3>
      <a:accent4>
        <a:srgbClr val="000000"/>
      </a:accent4>
      <a:accent5>
        <a:srgbClr val="B2D5CA"/>
      </a:accent5>
      <a:accent6>
        <a:srgbClr val="D48A26"/>
      </a:accent6>
      <a:hlink>
        <a:srgbClr val="F04E63"/>
      </a:hlink>
      <a:folHlink>
        <a:srgbClr val="5B5289"/>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Blank Presentation">
  <a:themeElements>
    <a:clrScheme name="">
      <a:dk1>
        <a:srgbClr val="000000"/>
      </a:dk1>
      <a:lt1>
        <a:srgbClr val="FFFFFF"/>
      </a:lt1>
      <a:dk2>
        <a:srgbClr val="12A1CE"/>
      </a:dk2>
      <a:lt2>
        <a:srgbClr val="818382"/>
      </a:lt2>
      <a:accent1>
        <a:srgbClr val="4CB199"/>
      </a:accent1>
      <a:accent2>
        <a:srgbClr val="EA992B"/>
      </a:accent2>
      <a:accent3>
        <a:srgbClr val="FFFFFF"/>
      </a:accent3>
      <a:accent4>
        <a:srgbClr val="000000"/>
      </a:accent4>
      <a:accent5>
        <a:srgbClr val="B2D5CA"/>
      </a:accent5>
      <a:accent6>
        <a:srgbClr val="D48A26"/>
      </a:accent6>
      <a:hlink>
        <a:srgbClr val="F04E63"/>
      </a:hlink>
      <a:folHlink>
        <a:srgbClr val="5B5289"/>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0" ma:contentTypeDescription="Create a new document." ma:contentTypeScope="" ma:versionID="23d18dd955f2d716d380e87eb271af30">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8b3805e187afc8f90986c2d36c4aa9b1"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4B016EA-3A6A-4DD2-BF75-5B3E706F9587}"/>
</file>

<file path=customXml/itemProps2.xml><?xml version="1.0" encoding="utf-8"?>
<ds:datastoreItem xmlns:ds="http://schemas.openxmlformats.org/officeDocument/2006/customXml" ds:itemID="{F8A9A060-CB57-4056-B2DF-D8275429A427}"/>
</file>

<file path=customXml/itemProps3.xml><?xml version="1.0" encoding="utf-8"?>
<ds:datastoreItem xmlns:ds="http://schemas.openxmlformats.org/officeDocument/2006/customXml" ds:itemID="{41255798-DCD3-4747-A2DF-DECC035A53EE}"/>
</file>

<file path=docProps/app.xml><?xml version="1.0" encoding="utf-8"?>
<Properties xmlns="http://schemas.openxmlformats.org/officeDocument/2006/extended-properties" xmlns:vt="http://schemas.openxmlformats.org/officeDocument/2006/docPropsVTypes">
  <Template>Clarity</Template>
  <TotalTime>2179</TotalTime>
  <Words>2283</Words>
  <Application>Microsoft Office PowerPoint</Application>
  <PresentationFormat>On-screen Show (4:3)</PresentationFormat>
  <Paragraphs>273</Paragraphs>
  <Slides>27</Slides>
  <Notes>27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27</vt:i4>
      </vt:variant>
    </vt:vector>
  </HeadingPairs>
  <TitlesOfParts>
    <vt:vector size="35" baseType="lpstr">
      <vt:lpstr>ＭＳ Ｐゴシック</vt:lpstr>
      <vt:lpstr>Arial</vt:lpstr>
      <vt:lpstr>Calibri</vt:lpstr>
      <vt:lpstr>Times</vt:lpstr>
      <vt:lpstr>Clarity</vt:lpstr>
      <vt:lpstr>Blank Presentation</vt:lpstr>
      <vt:lpstr>1_Blank Presentation</vt:lpstr>
      <vt:lpstr>2_Blank Presentation</vt:lpstr>
      <vt:lpstr>Today’s webinar:  Practicalities of Parenting matters with Child Safety Involvement</vt:lpstr>
      <vt:lpstr>Acknowledgement of country</vt:lpstr>
      <vt:lpstr>GoToWebinar housekeeping</vt:lpstr>
      <vt:lpstr>Legal disclaimer</vt:lpstr>
      <vt:lpstr>Keep safe – content note</vt:lpstr>
      <vt:lpstr>Practicalities of Parenting matters with child safety involvement</vt:lpstr>
      <vt:lpstr>Aims of this Webinar</vt:lpstr>
      <vt:lpstr>Situations where family law and child protection collide</vt:lpstr>
      <vt:lpstr>The Client</vt:lpstr>
      <vt:lpstr>Harm &amp; Risk of Harm</vt:lpstr>
      <vt:lpstr>Protection Under the FLA</vt:lpstr>
      <vt:lpstr>The Unacceptable Risk Test</vt:lpstr>
      <vt:lpstr>Taken from http://www.familylawexpress.com.au/family-law-brief/children/childabuse/falseallegations-childabuse/unacceptable-risk-standard-of-proof-in-determining-child-abuse-in-family-law/2880/ </vt:lpstr>
      <vt:lpstr>Child Safety Notifications</vt:lpstr>
      <vt:lpstr>Investigation Process</vt:lpstr>
      <vt:lpstr>Child Safety Intervention</vt:lpstr>
      <vt:lpstr>Family Law Jurisdiction </vt:lpstr>
      <vt:lpstr>Interventions by Child Safety</vt:lpstr>
      <vt:lpstr>Family court processes to assist where child abuse allegations are made</vt:lpstr>
      <vt:lpstr>The Magellan List</vt:lpstr>
      <vt:lpstr>Advising Clients</vt:lpstr>
      <vt:lpstr>Child Protection</vt:lpstr>
      <vt:lpstr>Family Law</vt:lpstr>
      <vt:lpstr>Practical Tips for Lawyers</vt:lpstr>
      <vt:lpstr>Practical Tips for Lawyers</vt:lpstr>
      <vt:lpstr>Questions?</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Practicalities of Parenting matters with child safety involvement</dc:title>
  <dc:creator>Rikki-Jane Bucklan</dc:creator>
  <cp:lastModifiedBy>Carly Hanson</cp:lastModifiedBy>
  <cp:revision>186</cp:revision>
  <dcterms:created xsi:type="dcterms:W3CDTF">2018-12-17T22:57:24Z</dcterms:created>
  <dcterms:modified xsi:type="dcterms:W3CDTF">2019-01-22T06:34:44Z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