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74" r:id="rId3"/>
    <p:sldId id="275" r:id="rId4"/>
    <p:sldId id="276" r:id="rId5"/>
    <p:sldId id="281" r:id="rId6"/>
    <p:sldId id="259" r:id="rId7"/>
    <p:sldId id="262" r:id="rId8"/>
    <p:sldId id="260" r:id="rId9"/>
    <p:sldId id="257" r:id="rId10"/>
    <p:sldId id="273" r:id="rId11"/>
    <p:sldId id="264" r:id="rId12"/>
    <p:sldId id="258" r:id="rId13"/>
    <p:sldId id="271" r:id="rId14"/>
    <p:sldId id="261" r:id="rId15"/>
    <p:sldId id="263" r:id="rId16"/>
    <p:sldId id="283" r:id="rId17"/>
    <p:sldId id="272" r:id="rId18"/>
    <p:sldId id="277" r:id="rId19"/>
    <p:sldId id="284" r:id="rId20"/>
    <p:sldId id="265" r:id="rId21"/>
    <p:sldId id="278" r:id="rId22"/>
    <p:sldId id="279" r:id="rId23"/>
    <p:sldId id="280" r:id="rId24"/>
    <p:sldId id="267" r:id="rId25"/>
    <p:sldId id="268"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6AAE"/>
    <a:srgbClr val="87BDE5"/>
    <a:srgbClr val="FFF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486" autoAdjust="0"/>
  </p:normalViewPr>
  <p:slideViewPr>
    <p:cSldViewPr snapToGrid="0" snapToObjects="1">
      <p:cViewPr varScale="1">
        <p:scale>
          <a:sx n="62" d="100"/>
          <a:sy n="62" d="100"/>
        </p:scale>
        <p:origin x="1459" y="67"/>
      </p:cViewPr>
      <p:guideLst/>
    </p:cSldViewPr>
  </p:slideViewPr>
  <p:notesTextViewPr>
    <p:cViewPr>
      <p:scale>
        <a:sx n="1" d="1"/>
        <a:sy n="1" d="1"/>
      </p:scale>
      <p:origin x="0" y="0"/>
    </p:cViewPr>
  </p:notesTextViewPr>
  <p:sorterViewPr>
    <p:cViewPr>
      <p:scale>
        <a:sx n="100" d="100"/>
        <a:sy n="100" d="100"/>
      </p:scale>
      <p:origin x="0" y="-44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97D72CF6-5833-7448-8E4F-FBDD035FEF1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0A60993-5A25-7A44-B36B-CE9813B3A81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DF5A8D-5B45-AB4A-AE71-DEF2E1F1DCDE}" type="datetimeFigureOut">
              <a:rPr lang="en-US" smtClean="0"/>
              <a:t>3/20/2019</a:t>
            </a:fld>
            <a:endParaRPr lang="en-US"/>
          </a:p>
        </p:txBody>
      </p:sp>
      <p:sp>
        <p:nvSpPr>
          <p:cNvPr id="4" name="Footer Placeholder 3">
            <a:extLst>
              <a:ext uri="{FF2B5EF4-FFF2-40B4-BE49-F238E27FC236}">
                <a16:creationId xmlns="" xmlns:a16="http://schemas.microsoft.com/office/drawing/2014/main" id="{B81B2DB2-CB1C-3E4F-A01D-E3142B55A33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2D029F77-412F-7D4B-9960-8D25935F6B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7E8D86-A52B-454D-8ED7-13DD3F904210}" type="slidenum">
              <a:rPr lang="en-US" smtClean="0"/>
              <a:t>‹#›</a:t>
            </a:fld>
            <a:endParaRPr lang="en-US"/>
          </a:p>
        </p:txBody>
      </p:sp>
    </p:spTree>
    <p:extLst>
      <p:ext uri="{BB962C8B-B14F-4D97-AF65-F5344CB8AC3E}">
        <p14:creationId xmlns:p14="http://schemas.microsoft.com/office/powerpoint/2010/main" val="12746783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905DBE-D5A2-CB4D-91E0-E48E731085BB}" type="datetimeFigureOut">
              <a:rPr lang="en-US" smtClean="0"/>
              <a:t>3/20/2019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670958-B3E4-B24A-B4BD-D5EBEC578C15}" type="slidenum">
              <a:rPr lang="en-US" smtClean="0"/>
              <a:t>‹#›</a:t>
            </a:fld>
            <a:endParaRPr lang="en-US"/>
          </a:p>
        </p:txBody>
      </p:sp>
    </p:spTree>
    <p:extLst>
      <p:ext uri="{BB962C8B-B14F-4D97-AF65-F5344CB8AC3E}">
        <p14:creationId xmlns:p14="http://schemas.microsoft.com/office/powerpoint/2010/main" val="378359102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NGOApplications@hpw.qld.gov.au"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Introducing</a:t>
            </a:r>
            <a:r>
              <a:rPr lang="en-AU" baseline="0" dirty="0" smtClean="0"/>
              <a:t> ourselves </a:t>
            </a:r>
          </a:p>
          <a:p>
            <a:endParaRPr lang="en-AU" baseline="0" dirty="0" smtClean="0"/>
          </a:p>
          <a:p>
            <a:r>
              <a:rPr lang="en-AU" baseline="0" dirty="0" smtClean="0"/>
              <a:t>Rachel </a:t>
            </a:r>
          </a:p>
          <a:p>
            <a:endParaRPr lang="en-AU" baseline="0" dirty="0" smtClean="0"/>
          </a:p>
          <a:p>
            <a:r>
              <a:rPr lang="en-AU" baseline="0" dirty="0" smtClean="0"/>
              <a:t>Sheena </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a:t>
            </a:fld>
            <a:endParaRPr lang="en-US"/>
          </a:p>
        </p:txBody>
      </p:sp>
    </p:spTree>
    <p:extLst>
      <p:ext uri="{BB962C8B-B14F-4D97-AF65-F5344CB8AC3E}">
        <p14:creationId xmlns:p14="http://schemas.microsoft.com/office/powerpoint/2010/main" val="226404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Interpreters</a:t>
            </a:r>
          </a:p>
          <a:p>
            <a:pPr marL="171450" indent="-171450">
              <a:buFont typeface="Arial" panose="020B0604020202020204" pitchFamily="34" charset="0"/>
              <a:buChar char="•"/>
            </a:pPr>
            <a:r>
              <a:rPr lang="en-AU" dirty="0" smtClean="0"/>
              <a:t>Different</a:t>
            </a:r>
            <a:r>
              <a:rPr lang="en-AU" baseline="0" dirty="0" smtClean="0"/>
              <a:t> levels – certified provisional, certified, certified conference levels (at minimum you need a certified interpreter with experience working in legal settings for legal appointments)</a:t>
            </a:r>
          </a:p>
          <a:p>
            <a:pPr marL="171450" indent="-171450">
              <a:buFont typeface="Arial" panose="020B0604020202020204" pitchFamily="34" charset="0"/>
              <a:buChar char="•"/>
            </a:pPr>
            <a:r>
              <a:rPr lang="en-AU" baseline="0" dirty="0" smtClean="0"/>
              <a:t>Different types – Auslan interpreters, Auslan interpreters with speciality (e.g. Legal/Medical), Deafblind interpreters, Deaf Interpreters (working with people with different types of sign </a:t>
            </a:r>
            <a:r>
              <a:rPr lang="en-AU" baseline="0" dirty="0" err="1" smtClean="0"/>
              <a:t>langugaes</a:t>
            </a:r>
            <a:r>
              <a:rPr lang="en-AU" baseline="0" dirty="0" smtClean="0"/>
              <a:t>)</a:t>
            </a:r>
          </a:p>
          <a:p>
            <a:pPr marL="171450" indent="-171450">
              <a:buFont typeface="Arial" panose="020B0604020202020204" pitchFamily="34" charset="0"/>
              <a:buChar char="•"/>
            </a:pPr>
            <a:r>
              <a:rPr lang="en-AU" baseline="0" dirty="0" smtClean="0"/>
              <a:t>All bound by the ASLIA (Australian Sign Language Interpreters Assoc.) Code of Ethics – some of these ethics includes:</a:t>
            </a:r>
          </a:p>
          <a:p>
            <a:pPr marL="171450" indent="-171450">
              <a:buFont typeface="Arial" panose="020B0604020202020204" pitchFamily="34" charset="0"/>
              <a:buChar char="•"/>
            </a:pPr>
            <a:endParaRPr lang="en-AU" baseline="0" dirty="0" smtClean="0"/>
          </a:p>
          <a:p>
            <a:pPr marL="628650" lvl="1" indent="-171450">
              <a:buFont typeface="Arial" panose="020B0604020202020204" pitchFamily="34" charset="0"/>
              <a:buChar char="•"/>
            </a:pPr>
            <a:r>
              <a:rPr lang="en-AU" baseline="0" dirty="0" smtClean="0"/>
              <a:t>Competence (knowing their own abilities, not accepting jobs that they don’t have the skills for, upkeep of skills by attending professional development) </a:t>
            </a:r>
          </a:p>
          <a:p>
            <a:pPr marL="628650" lvl="1" indent="-171450">
              <a:buFont typeface="Arial" panose="020B0604020202020204" pitchFamily="34" charset="0"/>
              <a:buChar char="•"/>
            </a:pPr>
            <a:r>
              <a:rPr lang="en-AU" baseline="0" dirty="0" smtClean="0"/>
              <a:t>Confidentiality</a:t>
            </a:r>
          </a:p>
          <a:p>
            <a:pPr marL="628650" lvl="1" indent="-171450">
              <a:buFont typeface="Arial" panose="020B0604020202020204" pitchFamily="34" charset="0"/>
              <a:buChar char="•"/>
            </a:pPr>
            <a:r>
              <a:rPr lang="en-AU" baseline="0" dirty="0" smtClean="0"/>
              <a:t>Impartiality (not adding/omitting information – just their to feed information from one language to another) </a:t>
            </a:r>
          </a:p>
          <a:p>
            <a:pPr marL="628650" lvl="1" indent="-171450">
              <a:buFont typeface="Arial" panose="020B0604020202020204" pitchFamily="34" charset="0"/>
              <a:buChar char="•"/>
            </a:pPr>
            <a:r>
              <a:rPr lang="en-AU" baseline="0" dirty="0" smtClean="0"/>
              <a:t>Non-discrimination</a:t>
            </a:r>
            <a:endParaRPr lang="en-AU" dirty="0" smtClean="0"/>
          </a:p>
          <a:p>
            <a:pPr lvl="0"/>
            <a:endParaRPr lang="en-AU" dirty="0" smtClean="0"/>
          </a:p>
          <a:p>
            <a:pPr lvl="0"/>
            <a:endParaRPr lang="en-AU" dirty="0" smtClean="0"/>
          </a:p>
          <a:p>
            <a:pPr lvl="0"/>
            <a:r>
              <a:rPr lang="en-AU" dirty="0" smtClean="0"/>
              <a:t>Auslan</a:t>
            </a:r>
            <a:r>
              <a:rPr lang="en-AU" baseline="0" dirty="0" smtClean="0"/>
              <a:t> Connections:</a:t>
            </a:r>
          </a:p>
          <a:p>
            <a:pPr marL="628650" lvl="1" indent="-171450">
              <a:buFont typeface="Arial" panose="020B0604020202020204" pitchFamily="34" charset="0"/>
              <a:buChar char="•"/>
            </a:pPr>
            <a:r>
              <a:rPr lang="en-AU" dirty="0" smtClean="0"/>
              <a:t>Joint venture between Deaf Services &amp; Expression Australia</a:t>
            </a:r>
          </a:p>
          <a:p>
            <a:pPr marL="628650" lvl="1" indent="-171450">
              <a:buFont typeface="Arial" panose="020B0604020202020204" pitchFamily="34" charset="0"/>
              <a:buChar char="•"/>
            </a:pPr>
            <a:r>
              <a:rPr lang="en-AU" dirty="0" smtClean="0"/>
              <a:t>National interpreting service</a:t>
            </a:r>
          </a:p>
          <a:p>
            <a:pPr marL="628650" lvl="1" indent="-171450">
              <a:buFont typeface="Arial" panose="020B0604020202020204" pitchFamily="34" charset="0"/>
              <a:buChar char="•"/>
            </a:pPr>
            <a:r>
              <a:rPr lang="en-AU" dirty="0" smtClean="0"/>
              <a:t>Onsite &amp; Video Remote Interpreting (VRI)</a:t>
            </a:r>
          </a:p>
          <a:p>
            <a:pPr marL="628650" lvl="1" indent="-171450">
              <a:buFont typeface="Arial" panose="020B0604020202020204" pitchFamily="34" charset="0"/>
              <a:buChar char="•"/>
            </a:pPr>
            <a:r>
              <a:rPr lang="en-AU" dirty="0" smtClean="0"/>
              <a:t>NAATI</a:t>
            </a:r>
            <a:r>
              <a:rPr lang="en-AU" baseline="0" dirty="0" smtClean="0"/>
              <a:t> (National Accreditation Authority for Translators &amp; Interpreters) accredited Auslan Interpreters &amp; NAATI recognised Deaf Interpreters.  We do not provide unrecognised interpreters.</a:t>
            </a:r>
            <a:endParaRPr lang="en-AU" dirty="0" smtClean="0"/>
          </a:p>
          <a:p>
            <a:pPr marL="628650" lvl="1" indent="-171450">
              <a:buFont typeface="Arial" panose="020B0604020202020204" pitchFamily="34" charset="0"/>
              <a:buChar char="•"/>
            </a:pPr>
            <a:r>
              <a:rPr lang="en-AU" dirty="0" smtClean="0"/>
              <a:t>Job matching – matching the</a:t>
            </a:r>
            <a:r>
              <a:rPr lang="en-AU" baseline="0" dirty="0" smtClean="0"/>
              <a:t> interpreter to the job (e.g. preference for higher qualified interpreters over lesser qualified interpreters, allocating experienced interpreters over lesser experienced interpreters for the job – e.g. allocating interpreters with legal experience for court work, client preferences – clients may prefer certain interpreters over others </a:t>
            </a:r>
            <a:r>
              <a:rPr lang="en-AU" baseline="0" dirty="0" err="1" smtClean="0"/>
              <a:t>etc</a:t>
            </a:r>
            <a:r>
              <a:rPr lang="en-AU" baseline="0" dirty="0" smtClean="0"/>
              <a:t>)</a:t>
            </a:r>
            <a:endParaRPr lang="en-AU" dirty="0" smtClean="0"/>
          </a:p>
          <a:p>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16</a:t>
            </a:fld>
            <a:endParaRPr lang="en-US"/>
          </a:p>
        </p:txBody>
      </p:sp>
    </p:spTree>
    <p:extLst>
      <p:ext uri="{BB962C8B-B14F-4D97-AF65-F5344CB8AC3E}">
        <p14:creationId xmlns:p14="http://schemas.microsoft.com/office/powerpoint/2010/main" val="574970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Whole of Government interpreting &amp; translation arrangement</a:t>
            </a:r>
          </a:p>
          <a:p>
            <a:pPr lvl="1"/>
            <a:r>
              <a:rPr lang="en-AU" dirty="0" smtClean="0"/>
              <a:t>HSQ81638 Provision of Interpreter &amp; Translation Services</a:t>
            </a:r>
          </a:p>
          <a:p>
            <a:r>
              <a:rPr lang="en-AU" dirty="0" smtClean="0"/>
              <a:t>Standing offer arrangement (SOA)</a:t>
            </a:r>
          </a:p>
          <a:p>
            <a:r>
              <a:rPr lang="en-AU" dirty="0" smtClean="0"/>
              <a:t>Panel of six (6) interpreting service providers:</a:t>
            </a:r>
          </a:p>
          <a:p>
            <a:pPr lvl="1"/>
            <a:r>
              <a:rPr lang="en-AU" b="1" dirty="0" err="1" smtClean="0"/>
              <a:t>Oncall</a:t>
            </a:r>
            <a:r>
              <a:rPr lang="en-AU" dirty="0" smtClean="0"/>
              <a:t> (Foreign language onsite &amp; telephone interpreting)</a:t>
            </a:r>
          </a:p>
          <a:p>
            <a:pPr lvl="1"/>
            <a:r>
              <a:rPr lang="en-AU" b="1" dirty="0" smtClean="0"/>
              <a:t>2M</a:t>
            </a:r>
            <a:r>
              <a:rPr lang="en-AU" dirty="0" smtClean="0"/>
              <a:t> (Indigenous languages)</a:t>
            </a:r>
          </a:p>
          <a:p>
            <a:pPr lvl="1"/>
            <a:r>
              <a:rPr lang="en-AU" b="1" dirty="0" smtClean="0"/>
              <a:t>Language Loop </a:t>
            </a:r>
            <a:r>
              <a:rPr lang="en-AU" dirty="0" smtClean="0"/>
              <a:t>(Foreign language telephone interpreting)</a:t>
            </a:r>
          </a:p>
          <a:p>
            <a:pPr lvl="1"/>
            <a:r>
              <a:rPr lang="en-AU" b="1" dirty="0" err="1" smtClean="0"/>
              <a:t>Ezispeak</a:t>
            </a:r>
            <a:r>
              <a:rPr lang="en-AU" dirty="0" smtClean="0"/>
              <a:t> (Foreign language telephone interpreting)</a:t>
            </a:r>
          </a:p>
          <a:p>
            <a:pPr lvl="1"/>
            <a:r>
              <a:rPr lang="en-AU" b="1" dirty="0" err="1" smtClean="0"/>
              <a:t>Translationz</a:t>
            </a:r>
            <a:r>
              <a:rPr lang="en-AU" dirty="0" smtClean="0"/>
              <a:t> (Foreign language translations)</a:t>
            </a:r>
          </a:p>
          <a:p>
            <a:pPr lvl="1"/>
            <a:r>
              <a:rPr lang="en-AU" dirty="0" smtClean="0"/>
              <a:t>Deaf Services Limited trading as “</a:t>
            </a:r>
            <a:r>
              <a:rPr lang="en-AU" b="1" dirty="0" smtClean="0"/>
              <a:t>Auslan Connections</a:t>
            </a:r>
            <a:r>
              <a:rPr lang="en-AU" dirty="0" smtClean="0"/>
              <a:t>” (Auslan &amp; other Deaf languages)</a:t>
            </a:r>
          </a:p>
          <a:p>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17</a:t>
            </a:fld>
            <a:endParaRPr lang="en-US"/>
          </a:p>
        </p:txBody>
      </p:sp>
    </p:spTree>
    <p:extLst>
      <p:ext uri="{BB962C8B-B14F-4D97-AF65-F5344CB8AC3E}">
        <p14:creationId xmlns:p14="http://schemas.microsoft.com/office/powerpoint/2010/main" val="586352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Auslan Connections</a:t>
            </a:r>
            <a:r>
              <a:rPr lang="en-AU" baseline="0" dirty="0" smtClean="0"/>
              <a:t> is a speciality service provider as it is the only organisation on the panel that solely provides sign language interpreting AND has extensive knowledge of the Deaf and </a:t>
            </a:r>
            <a:r>
              <a:rPr lang="en-AU" baseline="0" dirty="0" err="1" smtClean="0"/>
              <a:t>HoH</a:t>
            </a:r>
            <a:r>
              <a:rPr lang="en-AU" baseline="0" dirty="0" smtClean="0"/>
              <a:t> community to be able to deliver against the following criteria set out in the SOA.</a:t>
            </a:r>
            <a:endParaRPr lang="en-AU" dirty="0" smtClean="0"/>
          </a:p>
          <a:p>
            <a:endParaRPr lang="en-AU" dirty="0" smtClean="0"/>
          </a:p>
          <a:p>
            <a:r>
              <a:rPr lang="en-AU" dirty="0" smtClean="0"/>
              <a:t>In summary</a:t>
            </a:r>
          </a:p>
          <a:p>
            <a:endParaRPr lang="en-AU" dirty="0" smtClean="0"/>
          </a:p>
          <a:p>
            <a:r>
              <a:rPr lang="en-AU" dirty="0" smtClean="0"/>
              <a:t>Any sign language –</a:t>
            </a:r>
            <a:r>
              <a:rPr lang="en-AU" baseline="0" dirty="0" smtClean="0"/>
              <a:t> whether it is Auslan or a recognised overseas sign language.  </a:t>
            </a:r>
          </a:p>
          <a:p>
            <a:r>
              <a:rPr lang="en-AU" baseline="0" dirty="0" smtClean="0"/>
              <a:t>Experience working with people that are Deaf with additional disabilities</a:t>
            </a:r>
          </a:p>
          <a:p>
            <a:r>
              <a:rPr lang="en-AU" baseline="0" dirty="0" smtClean="0"/>
              <a:t>Experience working with people that are Indigenous and Deaf</a:t>
            </a:r>
          </a:p>
          <a:p>
            <a:r>
              <a:rPr lang="en-AU" baseline="0" dirty="0" smtClean="0"/>
              <a:t>Experience working with people that do not have any recognisable sign language</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18</a:t>
            </a:fld>
            <a:endParaRPr lang="en-US"/>
          </a:p>
        </p:txBody>
      </p:sp>
    </p:spTree>
    <p:extLst>
      <p:ext uri="{BB962C8B-B14F-4D97-AF65-F5344CB8AC3E}">
        <p14:creationId xmlns:p14="http://schemas.microsoft.com/office/powerpoint/2010/main" val="61526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3200" dirty="0" smtClean="0">
                <a:solidFill>
                  <a:schemeClr val="tx1">
                    <a:lumMod val="65000"/>
                    <a:lumOff val="35000"/>
                  </a:schemeClr>
                </a:solidFill>
              </a:rPr>
              <a:t>Available to any Queensland Government Agency (e.g. JAG)</a:t>
            </a:r>
          </a:p>
          <a:p>
            <a:r>
              <a:rPr lang="en-AU" sz="3200" dirty="0" smtClean="0">
                <a:solidFill>
                  <a:schemeClr val="tx1">
                    <a:lumMod val="65000"/>
                    <a:lumOff val="35000"/>
                  </a:schemeClr>
                </a:solidFill>
              </a:rPr>
              <a:t>Available to any not for profit organisation funded by the Queensland Government if they meet the following criteria:</a:t>
            </a:r>
          </a:p>
          <a:p>
            <a:pPr lvl="2"/>
            <a:r>
              <a:rPr lang="en-AU" b="1" dirty="0" smtClean="0"/>
              <a:t>Criteria 1 </a:t>
            </a:r>
            <a:r>
              <a:rPr lang="en-AU" dirty="0" smtClean="0"/>
              <a:t>The NGO must be in receipt of </a:t>
            </a:r>
            <a:r>
              <a:rPr lang="en-AU" b="1" i="1" dirty="0" smtClean="0"/>
              <a:t>current </a:t>
            </a:r>
            <a:r>
              <a:rPr lang="en-AU" dirty="0" smtClean="0"/>
              <a:t>funding from the Queensland State Government; and</a:t>
            </a:r>
          </a:p>
          <a:p>
            <a:pPr lvl="2"/>
            <a:r>
              <a:rPr lang="en-AU" b="1" dirty="0" smtClean="0"/>
              <a:t>Criteria 2</a:t>
            </a:r>
            <a:r>
              <a:rPr lang="en-AU" dirty="0" smtClean="0"/>
              <a:t> The NGO must be in a similar category to organisations already on the approval list, that is, the NGO must be an </a:t>
            </a:r>
            <a:r>
              <a:rPr lang="en-AU" b="1" i="1" dirty="0" smtClean="0"/>
              <a:t>Australian Tax Office (ATO) approved</a:t>
            </a:r>
            <a:r>
              <a:rPr lang="en-AU" dirty="0" smtClean="0"/>
              <a:t> </a:t>
            </a:r>
            <a:r>
              <a:rPr lang="en-AU" b="1" i="1" dirty="0" smtClean="0"/>
              <a:t>charitable institution</a:t>
            </a:r>
            <a:r>
              <a:rPr lang="en-AU" dirty="0" smtClean="0"/>
              <a:t>, of a non-profit, community based, usually philanthropic service type.</a:t>
            </a:r>
          </a:p>
          <a:p>
            <a:r>
              <a:rPr lang="en-AU" dirty="0" smtClean="0"/>
              <a:t>Complete and send an non-government organisation procurement application form to </a:t>
            </a:r>
            <a:r>
              <a:rPr lang="en-AU" dirty="0" smtClean="0">
                <a:hlinkClick r:id="rId3"/>
              </a:rPr>
              <a:t>NGOApplications@hpw.qld.gov.au</a:t>
            </a:r>
            <a:r>
              <a:rPr lang="en-AU" dirty="0" smtClean="0"/>
              <a:t> </a:t>
            </a:r>
          </a:p>
          <a:p>
            <a:endParaRPr lang="en-AU" dirty="0" smtClean="0"/>
          </a:p>
          <a:p>
            <a:r>
              <a:rPr lang="en-AU" dirty="0" smtClean="0"/>
              <a:t>I have copies of the application</a:t>
            </a:r>
            <a:r>
              <a:rPr lang="en-AU" baseline="0" dirty="0" smtClean="0"/>
              <a:t> form with me so if you would like a copy please see me after this presentation OR contact me my email.  I will list my email address at the end of this presentation.</a:t>
            </a:r>
            <a:endParaRPr lang="en-AU" dirty="0" smtClean="0"/>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19</a:t>
            </a:fld>
            <a:endParaRPr lang="en-US"/>
          </a:p>
        </p:txBody>
      </p:sp>
    </p:spTree>
    <p:extLst>
      <p:ext uri="{BB962C8B-B14F-4D97-AF65-F5344CB8AC3E}">
        <p14:creationId xmlns:p14="http://schemas.microsoft.com/office/powerpoint/2010/main" val="3361819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Quotes</a:t>
            </a:r>
            <a:r>
              <a:rPr lang="en-AU" baseline="0" dirty="0" smtClean="0"/>
              <a:t>. </a:t>
            </a:r>
          </a:p>
          <a:p>
            <a:r>
              <a:rPr lang="en-AU" baseline="0" dirty="0" smtClean="0"/>
              <a:t>Sheena </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20</a:t>
            </a:fld>
            <a:endParaRPr lang="en-US"/>
          </a:p>
        </p:txBody>
      </p:sp>
    </p:spTree>
    <p:extLst>
      <p:ext uri="{BB962C8B-B14F-4D97-AF65-F5344CB8AC3E}">
        <p14:creationId xmlns:p14="http://schemas.microsoft.com/office/powerpoint/2010/main" val="2891835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man, name </a:t>
            </a:r>
            <a:r>
              <a:rPr lang="en-AU" dirty="0" err="1" smtClean="0"/>
              <a:t>Edan</a:t>
            </a:r>
            <a:r>
              <a:rPr lang="en-AU" baseline="0" dirty="0" smtClean="0"/>
              <a:t> Chapman, he is deaf and have usher, will become deaf blind. See his quote. </a:t>
            </a:r>
          </a:p>
          <a:p>
            <a:endParaRPr lang="en-AU" baseline="0" dirty="0" smtClean="0"/>
          </a:p>
          <a:p>
            <a:r>
              <a:rPr lang="en-AU" baseline="0" dirty="0" smtClean="0"/>
              <a:t>Yes, we are tired of explain, we are tired of beg for resources, beg for access to our needs, beg to understand us and ‘deafness’. </a:t>
            </a:r>
          </a:p>
          <a:p>
            <a:endParaRPr lang="en-AU" baseline="0" dirty="0" smtClean="0"/>
          </a:p>
          <a:p>
            <a:r>
              <a:rPr lang="en-AU" baseline="0" dirty="0" smtClean="0"/>
              <a:t>My area is Auslan Translations Service at Deaf Services, I have to explain why need Auslan Translations video and advocate to accept. That is really hard work to get them understand, get it, why should have Auslan video as well, Deaf people have rights to access information in their first language and feel equality.  I feel I will never see hearing and Deaf equal the same, we will ALWAYS be behind but I don’t want see us more behind like 20 years behind, we just want be just behind you. </a:t>
            </a:r>
          </a:p>
          <a:p>
            <a:endParaRPr lang="en-AU" baseline="0" dirty="0" smtClean="0"/>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21</a:t>
            </a:fld>
            <a:endParaRPr lang="en-US"/>
          </a:p>
        </p:txBody>
      </p:sp>
    </p:spTree>
    <p:extLst>
      <p:ext uri="{BB962C8B-B14F-4D97-AF65-F5344CB8AC3E}">
        <p14:creationId xmlns:p14="http://schemas.microsoft.com/office/powerpoint/2010/main" val="2450020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Want</a:t>
            </a:r>
            <a:r>
              <a:rPr lang="en-AU" baseline="0" dirty="0" smtClean="0"/>
              <a:t> make disability Right real (happened), we who have disability cant success that unless you all willing help, support and put wall down let us have access to our needs. </a:t>
            </a:r>
          </a:p>
          <a:p>
            <a:endParaRPr lang="en-AU" baseline="0" dirty="0" smtClean="0"/>
          </a:p>
          <a:p>
            <a:r>
              <a:rPr lang="en-AU" baseline="0" dirty="0" smtClean="0"/>
              <a:t>Fifth quote – that is same thing as ‘Deaf people suffer with the barriers to resources, interpreter, captioning, </a:t>
            </a:r>
            <a:r>
              <a:rPr lang="en-AU" baseline="0" dirty="0" err="1" smtClean="0"/>
              <a:t>etc</a:t>
            </a:r>
            <a:r>
              <a:rPr lang="en-AU" baseline="0" dirty="0" smtClean="0"/>
              <a:t> and everyone know it, yet they let it happen and let us suffer while next generation will go through the same?’ when will that change – tomorrow, next month, 1 year, 5 year, 10, 50 years ahead or never? Will we suffer for life? Why? I will never know. </a:t>
            </a:r>
          </a:p>
          <a:p>
            <a:endParaRPr lang="en-AU" baseline="0" dirty="0" smtClean="0"/>
          </a:p>
          <a:p>
            <a:r>
              <a:rPr lang="en-AU" baseline="0" dirty="0" smtClean="0"/>
              <a:t>My family are deaf, my parents are deaf and they went to deaf school when young, have problem access to education, and me deaf, went to deaf school same problem but one good about my year is what, can sign but still have problem points, now days I see still have problem, never changes anything.. Same for in the society, have problem, never changes suit their needs. Fee like not listen, bother us. Go to court, no interpreter why, obviously I know I need interpreter and already told but didn’t listen then say oh you do need interpreter, set new date for next court but who pay for next court? Being Deaf is very expensive. </a:t>
            </a:r>
          </a:p>
          <a:p>
            <a:endParaRPr lang="en-AU" baseline="0" dirty="0" smtClean="0"/>
          </a:p>
          <a:p>
            <a:r>
              <a:rPr lang="en-AU" baseline="0" dirty="0" smtClean="0"/>
              <a:t>Last quote by </a:t>
            </a:r>
            <a:r>
              <a:rPr lang="en-AU" baseline="0" dirty="0" err="1" smtClean="0"/>
              <a:t>Nyle</a:t>
            </a:r>
            <a:r>
              <a:rPr lang="en-AU" baseline="0" dirty="0" smtClean="0"/>
              <a:t> – I sometime find hard to find my ability, I know I can do but person stop me from success mean that person remind me that I have disability. Never easy to find ability when someone stop you. I still fight for my ability and use it. </a:t>
            </a:r>
          </a:p>
          <a:p>
            <a:endParaRPr lang="en-AU" baseline="0" dirty="0" smtClean="0"/>
          </a:p>
          <a:p>
            <a:endParaRPr lang="en-AU" baseline="0" dirty="0" smtClean="0"/>
          </a:p>
          <a:p>
            <a:endParaRPr lang="en-AU" baseline="0" dirty="0" smtClean="0"/>
          </a:p>
          <a:p>
            <a:endParaRPr lang="en-AU" baseline="0" dirty="0" smtClean="0"/>
          </a:p>
          <a:p>
            <a:endParaRPr lang="en-AU" baseline="0"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22</a:t>
            </a:fld>
            <a:endParaRPr lang="en-US"/>
          </a:p>
        </p:txBody>
      </p:sp>
    </p:spTree>
    <p:extLst>
      <p:ext uri="{BB962C8B-B14F-4D97-AF65-F5344CB8AC3E}">
        <p14:creationId xmlns:p14="http://schemas.microsoft.com/office/powerpoint/2010/main" val="2658921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i="0" kern="1200" dirty="0" smtClean="0">
                <a:solidFill>
                  <a:schemeClr val="tx1"/>
                </a:solidFill>
                <a:effectLst/>
                <a:latin typeface="+mn-lt"/>
                <a:ea typeface="+mn-ea"/>
                <a:cs typeface="+mn-cs"/>
              </a:rPr>
              <a:t>Mr. Ali claimed that the court officer wrote down the words “guilty” and “not guilty” on a sheet of paper, “evidently requiring him to point to one or the other.” Mr. Ali communicated that he did not believe it was fair for him to select a guilty or not guilty plea without a hearing where he could understand the charges against him.  According to Mr. Ali, “The judge … yelled at him to decide whether he was guilty or not and sign the paper and screamed at him loudly stating… ‘That’s a lie! You can hear me!'” the suit alleges. “The plaintiff pointed to his hearing aid so that the judge would understand that he is Deaf and stated: ‘I am not lying, I am Deaf.’” https://brombergtranslations.com/2017/07/10/ada-discrimination-deaf-rights/ </a:t>
            </a:r>
          </a:p>
          <a:p>
            <a:endParaRPr lang="en-AU" sz="1200" b="0" i="0" kern="1200" dirty="0" smtClean="0">
              <a:solidFill>
                <a:schemeClr val="tx1"/>
              </a:solidFill>
              <a:effectLst/>
              <a:latin typeface="+mn-lt"/>
              <a:ea typeface="+mn-ea"/>
              <a:cs typeface="+mn-cs"/>
            </a:endParaRPr>
          </a:p>
          <a:p>
            <a:r>
              <a:rPr lang="en-AU" sz="1200" b="0" i="0" kern="1200" dirty="0" smtClean="0">
                <a:solidFill>
                  <a:schemeClr val="tx1"/>
                </a:solidFill>
                <a:effectLst/>
                <a:latin typeface="+mn-lt"/>
                <a:ea typeface="+mn-ea"/>
                <a:cs typeface="+mn-cs"/>
              </a:rPr>
              <a:t>Sheena: This</a:t>
            </a:r>
            <a:r>
              <a:rPr lang="en-AU" sz="1200" b="0" i="0" kern="1200" baseline="0" dirty="0" smtClean="0">
                <a:solidFill>
                  <a:schemeClr val="tx1"/>
                </a:solidFill>
                <a:effectLst/>
                <a:latin typeface="+mn-lt"/>
                <a:ea typeface="+mn-ea"/>
                <a:cs typeface="+mn-cs"/>
              </a:rPr>
              <a:t> actually case happened in USA in 2016. Want read full story, can look up ‘ADA Discrimination The Law is What the Courts Say. Under paragraph “ALI V City of Newark and the State of New Jersey. That happen in 2016, only 4 years ago, still happen to us. </a:t>
            </a:r>
          </a:p>
          <a:p>
            <a:endParaRPr lang="en-AU" sz="1200" b="0" i="0" kern="1200" baseline="0" dirty="0" smtClean="0">
              <a:solidFill>
                <a:schemeClr val="tx1"/>
              </a:solidFill>
              <a:effectLst/>
              <a:latin typeface="+mn-lt"/>
              <a:ea typeface="+mn-ea"/>
              <a:cs typeface="+mn-cs"/>
            </a:endParaRPr>
          </a:p>
          <a:p>
            <a:r>
              <a:rPr lang="en-AU" sz="1200" b="0" i="0" kern="1200" baseline="0" dirty="0" smtClean="0">
                <a:solidFill>
                  <a:schemeClr val="tx1"/>
                </a:solidFill>
                <a:effectLst/>
                <a:latin typeface="+mn-lt"/>
                <a:ea typeface="+mn-ea"/>
                <a:cs typeface="+mn-cs"/>
              </a:rPr>
              <a:t>This is not only case happened, many case involved Deaf people have (wrong) unfortunately happens, really frustrating. Misinterpreted the situation, assumption, not listen, have negative points. </a:t>
            </a:r>
          </a:p>
          <a:p>
            <a:endParaRPr lang="en-AU" sz="1200" b="0" i="0" kern="1200" baseline="0" dirty="0" smtClean="0">
              <a:solidFill>
                <a:schemeClr val="tx1"/>
              </a:solidFill>
              <a:effectLst/>
              <a:latin typeface="+mn-lt"/>
              <a:ea typeface="+mn-ea"/>
              <a:cs typeface="+mn-cs"/>
            </a:endParaRPr>
          </a:p>
          <a:p>
            <a:r>
              <a:rPr lang="en-AU" sz="1200" b="0" i="0" kern="1200" baseline="0" dirty="0" smtClean="0">
                <a:solidFill>
                  <a:schemeClr val="tx1"/>
                </a:solidFill>
                <a:effectLst/>
                <a:latin typeface="+mn-lt"/>
                <a:ea typeface="+mn-ea"/>
                <a:cs typeface="+mn-cs"/>
              </a:rPr>
              <a:t>Let you know Deaf people have cochlear implants or hearing aides, that doesn’t mean they can hear or talk well. Maybe they like listen sound around or sound beep or anything help know around.  Again, look assumed no, not always right. Everyone are different. </a:t>
            </a:r>
          </a:p>
          <a:p>
            <a:endParaRPr lang="en-AU" sz="1200" b="0" i="0" kern="1200" baseline="0" dirty="0" smtClean="0">
              <a:solidFill>
                <a:schemeClr val="tx1"/>
              </a:solidFill>
              <a:effectLst/>
              <a:latin typeface="+mn-lt"/>
              <a:ea typeface="+mn-ea"/>
              <a:cs typeface="+mn-cs"/>
            </a:endParaRPr>
          </a:p>
          <a:p>
            <a:r>
              <a:rPr lang="en-AU" sz="1200" b="0" i="0" kern="1200" baseline="0" dirty="0" smtClean="0">
                <a:solidFill>
                  <a:schemeClr val="tx1"/>
                </a:solidFill>
                <a:effectLst/>
                <a:latin typeface="+mn-lt"/>
                <a:ea typeface="+mn-ea"/>
                <a:cs typeface="+mn-cs"/>
              </a:rPr>
              <a:t> </a:t>
            </a:r>
          </a:p>
          <a:p>
            <a:endParaRPr lang="en-AU" sz="1200" b="0" i="0" kern="1200" baseline="0" dirty="0" smtClean="0">
              <a:solidFill>
                <a:schemeClr val="tx1"/>
              </a:solidFill>
              <a:effectLst/>
              <a:latin typeface="+mn-lt"/>
              <a:ea typeface="+mn-ea"/>
              <a:cs typeface="+mn-cs"/>
            </a:endParaRPr>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23</a:t>
            </a:fld>
            <a:endParaRPr lang="en-US"/>
          </a:p>
        </p:txBody>
      </p:sp>
    </p:spTree>
    <p:extLst>
      <p:ext uri="{BB962C8B-B14F-4D97-AF65-F5344CB8AC3E}">
        <p14:creationId xmlns:p14="http://schemas.microsoft.com/office/powerpoint/2010/main" val="4101388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Rachel</a:t>
            </a:r>
            <a:r>
              <a:rPr lang="en-AU" baseline="0" dirty="0" smtClean="0"/>
              <a:t> – everything </a:t>
            </a:r>
          </a:p>
          <a:p>
            <a:endParaRPr lang="en-AU" baseline="0" dirty="0" smtClean="0"/>
          </a:p>
          <a:p>
            <a:r>
              <a:rPr lang="en-AU" baseline="0" dirty="0" smtClean="0"/>
              <a:t>Want translations videos etc. -  contact Sheena. </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25</a:t>
            </a:fld>
            <a:endParaRPr lang="en-US"/>
          </a:p>
        </p:txBody>
      </p:sp>
    </p:spTree>
    <p:extLst>
      <p:ext uri="{BB962C8B-B14F-4D97-AF65-F5344CB8AC3E}">
        <p14:creationId xmlns:p14="http://schemas.microsoft.com/office/powerpoint/2010/main" val="290284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Established in 1903,</a:t>
            </a:r>
            <a:r>
              <a:rPr lang="en-AU" baseline="0" dirty="0" smtClean="0"/>
              <a:t> Deaf Services is a state-wide</a:t>
            </a:r>
            <a:r>
              <a:rPr lang="en-AU" dirty="0" smtClean="0"/>
              <a:t> service</a:t>
            </a:r>
            <a:r>
              <a:rPr lang="en-AU" baseline="0" dirty="0" smtClean="0"/>
              <a:t> focusing on people that are Deaf and Hard of Hearing.</a:t>
            </a:r>
            <a:endParaRPr lang="en-AU" dirty="0" smtClean="0"/>
          </a:p>
          <a:p>
            <a:endParaRPr lang="en-AU" dirty="0" smtClean="0"/>
          </a:p>
          <a:p>
            <a:r>
              <a:rPr lang="en-AU" dirty="0" smtClean="0"/>
              <a:t>Under</a:t>
            </a:r>
            <a:r>
              <a:rPr lang="en-AU" baseline="0" dirty="0" smtClean="0"/>
              <a:t> direction from the Board &amp; Executive Management team which comprises of the CEO, COO &amp; Executive General Manager we have over 450 staff across 8 service areas:</a:t>
            </a:r>
          </a:p>
          <a:p>
            <a:endParaRPr lang="en-AU" baseline="0" dirty="0" smtClean="0"/>
          </a:p>
          <a:p>
            <a:r>
              <a:rPr lang="en-AU" b="1" baseline="0" dirty="0" smtClean="0"/>
              <a:t>Hear for Kids: </a:t>
            </a:r>
            <a:r>
              <a:rPr lang="en-AU" baseline="0" dirty="0" smtClean="0"/>
              <a:t>Early intervention service for children 0-5 years of age</a:t>
            </a:r>
          </a:p>
          <a:p>
            <a:endParaRPr lang="en-AU" baseline="0" dirty="0" smtClean="0"/>
          </a:p>
          <a:p>
            <a:r>
              <a:rPr lang="en-AU" b="1" baseline="0" dirty="0" smtClean="0"/>
              <a:t>Access Training &amp; Education:  </a:t>
            </a:r>
            <a:r>
              <a:rPr lang="en-AU" baseline="0" dirty="0" smtClean="0"/>
              <a:t>Accredited &amp; non-accredited courses.  From community Auslan classes through to the Diploma of Auslan &amp; Diploma of Interpreting</a:t>
            </a:r>
          </a:p>
          <a:p>
            <a:endParaRPr lang="en-AU" baseline="0" dirty="0" smtClean="0"/>
          </a:p>
          <a:p>
            <a:r>
              <a:rPr lang="en-AU" b="1" baseline="0" dirty="0" smtClean="0"/>
              <a:t>Lifestyle Support Services:  </a:t>
            </a:r>
            <a:r>
              <a:rPr lang="en-AU" baseline="0" dirty="0" smtClean="0"/>
              <a:t>Support for people that are Deaf or Hard of Hearing with additional disabilities</a:t>
            </a:r>
          </a:p>
          <a:p>
            <a:endParaRPr lang="en-AU" baseline="0" dirty="0" smtClean="0"/>
          </a:p>
          <a:p>
            <a:r>
              <a:rPr lang="en-AU" b="1" baseline="0" dirty="0" smtClean="0"/>
              <a:t>Language Services:  </a:t>
            </a:r>
            <a:r>
              <a:rPr lang="en-AU" baseline="0" dirty="0" smtClean="0"/>
              <a:t>The interpreting arm of Deaf Services which trades as “Auslan Connections”.  Provides onsite &amp; video remote interpreting.  SWITC program for interpreting &amp; translating service which is provided free of charge to any not for profit organisation funded by the Department of Communities, Child Safety &amp; Disability Services.  The program is likely to close after the end of June this year due to the transitioning of clients to the NDIS.  This leave a gap for </a:t>
            </a:r>
            <a:r>
              <a:rPr lang="en-AU" baseline="0" dirty="0" err="1" smtClean="0"/>
              <a:t>organisaitons</a:t>
            </a:r>
            <a:r>
              <a:rPr lang="en-AU" baseline="0" dirty="0" smtClean="0"/>
              <a:t> that provide services to people that are ineligible for the NDIS.</a:t>
            </a:r>
          </a:p>
          <a:p>
            <a:endParaRPr lang="en-AU" baseline="0" dirty="0" smtClean="0"/>
          </a:p>
          <a:p>
            <a:r>
              <a:rPr lang="en-AU" b="1" baseline="0" dirty="0" smtClean="0"/>
              <a:t>Community:  </a:t>
            </a:r>
            <a:r>
              <a:rPr lang="en-AU" baseline="0" dirty="0" smtClean="0"/>
              <a:t>Where Sheena &amp; I sit.  I will explain in more detail what the Department oversees in the next slides.</a:t>
            </a:r>
          </a:p>
          <a:p>
            <a:endParaRPr lang="en-AU" baseline="0" dirty="0" smtClean="0"/>
          </a:p>
          <a:p>
            <a:r>
              <a:rPr lang="en-AU" baseline="0" dirty="0" smtClean="0"/>
              <a:t>Underpinning all these services are our corporate services area and our marketing and sales area which also oversees our art union (The Deaf Lottery) and our telemarketers.</a:t>
            </a:r>
          </a:p>
          <a:p>
            <a:endParaRPr lang="en-AU" baseline="0" dirty="0" smtClean="0"/>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3</a:t>
            </a:fld>
            <a:endParaRPr lang="en-US"/>
          </a:p>
        </p:txBody>
      </p:sp>
    </p:spTree>
    <p:extLst>
      <p:ext uri="{BB962C8B-B14F-4D97-AF65-F5344CB8AC3E}">
        <p14:creationId xmlns:p14="http://schemas.microsoft.com/office/powerpoint/2010/main" val="115320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Community provides information and referral services to Deaf and Hard of Hearing people organisations such as yourselves right across the state.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We have regional office locations in Brisbane (both on the north and south of the river), Gold &amp; Sunshine Coasts, Maryborough, Mackay, Townsville &amp; </a:t>
            </a:r>
            <a:r>
              <a:rPr lang="en-AU" baseline="0" dirty="0" err="1" smtClean="0"/>
              <a:t>Carins</a:t>
            </a: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And community outreach locations where we travel to: Ipswich, Toowoomba, Rockhampton, Bundaberg, Charters Towers &amp; Home Hill/Ayr (south of Townsville)</a:t>
            </a:r>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4</a:t>
            </a:fld>
            <a:endParaRPr lang="en-US"/>
          </a:p>
        </p:txBody>
      </p:sp>
    </p:spTree>
    <p:extLst>
      <p:ext uri="{BB962C8B-B14F-4D97-AF65-F5344CB8AC3E}">
        <p14:creationId xmlns:p14="http://schemas.microsoft.com/office/powerpoint/2010/main" val="3667901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Within the Community Department there are a broad range of services that we provide to the Deaf and </a:t>
            </a:r>
            <a:r>
              <a:rPr lang="en-AU" baseline="0" dirty="0" err="1" smtClean="0"/>
              <a:t>HoH</a:t>
            </a:r>
            <a:r>
              <a:rPr lang="en-AU" baseline="0" dirty="0" smtClean="0"/>
              <a:t> community across the state: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Community Access is a drop-in service that we provide at dedicated times/days across all our regional offices where clients can come to us for information &amp; referral services or individual advocacy and where we host community workshops and events where we can bring in presenters from within the organisation or work with external organisations such as yourselves to increase the awareness of the various different services and supports available to the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We provide NDIS services such as support coordination, life skills facilitation &amp; plan management for people that are Deaf or </a:t>
            </a:r>
            <a:r>
              <a:rPr lang="en-AU" baseline="0" dirty="0" err="1" smtClean="0"/>
              <a:t>HoH</a:t>
            </a:r>
            <a:r>
              <a:rPr lang="en-AU"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We have an innovation stream that focuses on providing services to clients through the use of technology (for example, </a:t>
            </a:r>
            <a:r>
              <a:rPr lang="en-AU" baseline="0" dirty="0" err="1" smtClean="0"/>
              <a:t>telepractice</a:t>
            </a:r>
            <a:r>
              <a:rPr lang="en-AU" baseline="0" dirty="0" smtClean="0"/>
              <a:t> where we can connect regional or remote clients to a speech pathologist or OT through video connection, or where we can provide access to interpreters for people that are in regional or remote areas where the supply of local interpreters is limited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And finally we have the Auslan Translation services which the service that Sheena manages where we can provide Auslan resources such as videos for organisations that provide services to people that are Deaf or </a:t>
            </a:r>
            <a:r>
              <a:rPr lang="en-AU" baseline="0" dirty="0" err="1" smtClean="0"/>
              <a:t>HoH</a:t>
            </a:r>
            <a:r>
              <a:rPr lang="en-AU" baseline="0" dirty="0" smtClean="0"/>
              <a:t>.  For example, if a government organisation wanted their Disability inclusion plan translated into Auslan, they would come to us to produce a video translation in Auslan of the written English document)</a:t>
            </a:r>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5</a:t>
            </a:fld>
            <a:endParaRPr lang="en-US"/>
          </a:p>
        </p:txBody>
      </p:sp>
    </p:spTree>
    <p:extLst>
      <p:ext uri="{BB962C8B-B14F-4D97-AF65-F5344CB8AC3E}">
        <p14:creationId xmlns:p14="http://schemas.microsoft.com/office/powerpoint/2010/main" val="317607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Deaf (with a capitalised D)</a:t>
            </a:r>
          </a:p>
          <a:p>
            <a:pPr marL="171450" indent="-171450">
              <a:buFont typeface="Arial" panose="020B0604020202020204" pitchFamily="34" charset="0"/>
              <a:buChar char="•"/>
            </a:pPr>
            <a:r>
              <a:rPr lang="en-AU" dirty="0" smtClean="0"/>
              <a:t>Used to describe those who use Auslan (Australian</a:t>
            </a:r>
            <a:r>
              <a:rPr lang="en-AU" baseline="0" dirty="0" smtClean="0"/>
              <a:t> Sign Language) to communicate.</a:t>
            </a:r>
          </a:p>
          <a:p>
            <a:pPr marL="171450" indent="-171450">
              <a:buFont typeface="Arial" panose="020B0604020202020204" pitchFamily="34" charset="0"/>
              <a:buChar char="•"/>
            </a:pPr>
            <a:r>
              <a:rPr lang="en-AU" baseline="0" dirty="0" smtClean="0"/>
              <a:t>Those that may also identify themselves as ‘culturally’ Deaf”</a:t>
            </a:r>
          </a:p>
          <a:p>
            <a:pPr marL="171450" indent="-171450">
              <a:buFont typeface="Arial" panose="020B0604020202020204" pitchFamily="34" charset="0"/>
              <a:buChar char="•"/>
            </a:pPr>
            <a:r>
              <a:rPr lang="en-AU" baseline="0" dirty="0" smtClean="0"/>
              <a:t>They are more likely to have been born deaf or become deaf early in life.</a:t>
            </a:r>
          </a:p>
          <a:p>
            <a:pPr marL="0" indent="0">
              <a:buFont typeface="Arial" panose="020B0604020202020204" pitchFamily="34" charset="0"/>
              <a:buNone/>
            </a:pPr>
            <a:endParaRPr lang="en-AU" dirty="0" smtClean="0"/>
          </a:p>
          <a:p>
            <a:r>
              <a:rPr lang="en-AU" dirty="0" smtClean="0"/>
              <a:t>deaf (with a lowercase d)</a:t>
            </a:r>
          </a:p>
          <a:p>
            <a:pPr marL="171450" indent="-171450">
              <a:buFont typeface="Arial" panose="020B0604020202020204" pitchFamily="34" charset="0"/>
              <a:buChar char="•"/>
            </a:pPr>
            <a:r>
              <a:rPr lang="en-AU" dirty="0" smtClean="0"/>
              <a:t>More general term to used</a:t>
            </a:r>
            <a:r>
              <a:rPr lang="en-AU" baseline="0" dirty="0" smtClean="0"/>
              <a:t> to describe the physical condition of not hearing</a:t>
            </a:r>
          </a:p>
          <a:p>
            <a:pPr marL="171450" indent="-171450">
              <a:buFont typeface="Arial" panose="020B0604020202020204" pitchFamily="34" charset="0"/>
              <a:buChar char="•"/>
            </a:pPr>
            <a:r>
              <a:rPr lang="en-AU" baseline="0" dirty="0" smtClean="0"/>
              <a:t>Also used to describe people who are physically deaf but do not identify as members of the signing Deaf community</a:t>
            </a:r>
            <a:endParaRPr lang="en-AU" dirty="0" smtClean="0"/>
          </a:p>
          <a:p>
            <a:endParaRPr lang="en-AU" dirty="0" smtClean="0"/>
          </a:p>
          <a:p>
            <a:r>
              <a:rPr lang="en-AU" dirty="0" smtClean="0"/>
              <a:t>Hard of Hearing (</a:t>
            </a:r>
            <a:r>
              <a:rPr lang="en-AU" dirty="0" err="1" smtClean="0"/>
              <a:t>HoH</a:t>
            </a:r>
            <a:r>
              <a:rPr lang="en-AU" dirty="0" smtClean="0"/>
              <a:t>)</a:t>
            </a:r>
          </a:p>
          <a:p>
            <a:pPr marL="171450" indent="-171450">
              <a:buFont typeface="Arial" panose="020B0604020202020204" pitchFamily="34" charset="0"/>
              <a:buChar char="•"/>
            </a:pPr>
            <a:r>
              <a:rPr lang="en-AU" dirty="0" smtClean="0"/>
              <a:t>Those that have acquired a hearing loss</a:t>
            </a:r>
            <a:r>
              <a:rPr lang="en-AU" baseline="0" dirty="0" smtClean="0"/>
              <a:t> late in childhood or adulthood</a:t>
            </a:r>
          </a:p>
          <a:p>
            <a:pPr marL="171450" indent="-171450">
              <a:buFont typeface="Arial" panose="020B0604020202020204" pitchFamily="34" charset="0"/>
              <a:buChar char="•"/>
            </a:pPr>
            <a:r>
              <a:rPr lang="en-AU" baseline="0" dirty="0" smtClean="0"/>
              <a:t>Those that have a mild or moderate hearing loss</a:t>
            </a:r>
          </a:p>
          <a:p>
            <a:pPr marL="171450" indent="-171450">
              <a:buFont typeface="Arial" panose="020B0604020202020204" pitchFamily="34" charset="0"/>
              <a:buChar char="•"/>
            </a:pPr>
            <a:r>
              <a:rPr lang="en-AU" baseline="0" dirty="0" smtClean="0"/>
              <a:t>Those that usually communicate through speech, lip-reading and residual hearing (often amplified by hearing aids or cochlear implants.  Some </a:t>
            </a:r>
            <a:r>
              <a:rPr lang="en-AU" baseline="0" dirty="0" err="1" smtClean="0"/>
              <a:t>HoH</a:t>
            </a:r>
            <a:r>
              <a:rPr lang="en-AU" baseline="0" dirty="0" smtClean="0"/>
              <a:t> people also rely on captioning)</a:t>
            </a:r>
            <a:endParaRPr lang="en-AU" dirty="0" smtClean="0"/>
          </a:p>
          <a:p>
            <a:endParaRPr lang="en-AU" dirty="0" smtClean="0"/>
          </a:p>
          <a:p>
            <a:r>
              <a:rPr lang="en-AU" dirty="0" smtClean="0"/>
              <a:t>Hearing Impaired</a:t>
            </a:r>
          </a:p>
          <a:p>
            <a:pPr marL="171450" indent="-171450">
              <a:buFont typeface="Arial" panose="020B0604020202020204" pitchFamily="34" charset="0"/>
              <a:buChar char="•"/>
            </a:pPr>
            <a:r>
              <a:rPr lang="en-AU" dirty="0" smtClean="0"/>
              <a:t>Used my many people as their preferred alternative term for ‘hard of hearing’</a:t>
            </a:r>
          </a:p>
          <a:p>
            <a:endParaRPr lang="en-AU" dirty="0" smtClean="0"/>
          </a:p>
          <a:p>
            <a:r>
              <a:rPr lang="en-AU" dirty="0" smtClean="0"/>
              <a:t>Deafblind</a:t>
            </a:r>
          </a:p>
          <a:p>
            <a:pPr marL="171450" indent="-171450">
              <a:buFont typeface="Arial" panose="020B0604020202020204" pitchFamily="34" charset="0"/>
              <a:buChar char="•"/>
            </a:pPr>
            <a:r>
              <a:rPr lang="en-AU" dirty="0" smtClean="0"/>
              <a:t>People that are Deaf</a:t>
            </a:r>
            <a:r>
              <a:rPr lang="en-AU" baseline="0" dirty="0" smtClean="0"/>
              <a:t> and blind</a:t>
            </a:r>
          </a:p>
          <a:p>
            <a:pPr marL="171450" indent="-171450">
              <a:buFont typeface="Arial" panose="020B0604020202020204" pitchFamily="34" charset="0"/>
              <a:buChar char="•"/>
            </a:pPr>
            <a:r>
              <a:rPr lang="en-AU" baseline="0" dirty="0" smtClean="0"/>
              <a:t>Some have acquired their blindness later in life through genetic conditions or conditions such as Ushers Syndrome</a:t>
            </a:r>
          </a:p>
          <a:p>
            <a:pPr marL="171450" indent="-171450">
              <a:buFont typeface="Arial" panose="020B0604020202020204" pitchFamily="34" charset="0"/>
              <a:buChar char="•"/>
            </a:pPr>
            <a:r>
              <a:rPr lang="en-AU" baseline="0" dirty="0" smtClean="0"/>
              <a:t>Usually communicate through the use of ‘tactile’ communication (provide example)</a:t>
            </a:r>
          </a:p>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endParaRPr lang="en-AU" baseline="0" dirty="0" smtClean="0"/>
          </a:p>
          <a:p>
            <a:pPr marL="0" indent="0">
              <a:buFont typeface="Arial" panose="020B0604020202020204" pitchFamily="34" charset="0"/>
              <a:buNone/>
            </a:pPr>
            <a:r>
              <a:rPr lang="en-AU" baseline="0" dirty="0" smtClean="0">
                <a:solidFill>
                  <a:srgbClr val="7030A0"/>
                </a:solidFill>
              </a:rPr>
              <a:t>Sheena: We will identify ourselves, so recommend if you want put in your resources, best say Deaf and Hard of Hearing. Before use hearing impaired and Deaf people don’t feel connected to that word as we feel like hide the Deaf or say we can hear little bit but actually I cant hear at all! Its FULL silent so I rather identify myself Deaf.  If you not sure to identify person, best say Deaf or Hard of Hearing until confirm know their identify. </a:t>
            </a:r>
          </a:p>
          <a:p>
            <a:pPr marL="0" indent="0">
              <a:buFont typeface="Arial" panose="020B0604020202020204" pitchFamily="34" charset="0"/>
              <a:buNone/>
            </a:pPr>
            <a:endParaRPr lang="en-AU" baseline="0" dirty="0" smtClean="0"/>
          </a:p>
          <a:p>
            <a:pPr marL="0" indent="0">
              <a:buFont typeface="Arial" panose="020B0604020202020204" pitchFamily="34" charset="0"/>
              <a:buNone/>
            </a:pPr>
            <a:endParaRPr lang="en-AU" baseline="0" dirty="0" smtClean="0"/>
          </a:p>
          <a:p>
            <a:pPr marL="0" indent="0">
              <a:buFont typeface="Arial" panose="020B0604020202020204" pitchFamily="34" charset="0"/>
              <a:buNone/>
            </a:pPr>
            <a:endParaRPr lang="en-AU" baseline="0" dirty="0" smtClean="0"/>
          </a:p>
          <a:p>
            <a:pPr marL="0" indent="0">
              <a:buFont typeface="Arial" panose="020B0604020202020204" pitchFamily="34" charset="0"/>
              <a:buNone/>
            </a:pPr>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7</a:t>
            </a:fld>
            <a:endParaRPr lang="en-US"/>
          </a:p>
        </p:txBody>
      </p:sp>
    </p:spTree>
    <p:extLst>
      <p:ext uri="{BB962C8B-B14F-4D97-AF65-F5344CB8AC3E}">
        <p14:creationId xmlns:p14="http://schemas.microsoft.com/office/powerpoint/2010/main" val="3498594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All have different needs</a:t>
            </a:r>
          </a:p>
          <a:p>
            <a:endParaRPr lang="en-AU" dirty="0" smtClean="0"/>
          </a:p>
          <a:p>
            <a:r>
              <a:rPr lang="en-AU" dirty="0" smtClean="0"/>
              <a:t>Some have additional disabilities </a:t>
            </a:r>
          </a:p>
          <a:p>
            <a:pPr marL="171450" indent="-171450">
              <a:buFont typeface="Arial" panose="020B0604020202020204" pitchFamily="34" charset="0"/>
              <a:buChar char="•"/>
            </a:pPr>
            <a:r>
              <a:rPr lang="en-AU" dirty="0" smtClean="0"/>
              <a:t>E.g. Cerebral Palsy, mental health</a:t>
            </a:r>
            <a:r>
              <a:rPr lang="en-AU" baseline="0" dirty="0" smtClean="0"/>
              <a:t> </a:t>
            </a:r>
            <a:endParaRPr lang="en-AU" dirty="0" smtClean="0"/>
          </a:p>
          <a:p>
            <a:endParaRPr lang="en-AU" dirty="0" smtClean="0"/>
          </a:p>
          <a:p>
            <a:r>
              <a:rPr lang="en-AU" dirty="0" smtClean="0"/>
              <a:t>Educational background &amp; intelligence</a:t>
            </a:r>
          </a:p>
          <a:p>
            <a:pPr marL="171450" indent="-171450">
              <a:buFont typeface="Arial" panose="020B0604020202020204" pitchFamily="34" charset="0"/>
              <a:buChar char="•"/>
            </a:pPr>
            <a:r>
              <a:rPr lang="en-AU" dirty="0" smtClean="0"/>
              <a:t>The</a:t>
            </a:r>
            <a:r>
              <a:rPr lang="en-AU" baseline="0" dirty="0" smtClean="0"/>
              <a:t> way in which the Deaf community have been educated over generations has changed (e.g. signed English, cued speech, lip-reading, Auslan)</a:t>
            </a:r>
            <a:endParaRPr lang="en-AU" dirty="0" smtClean="0"/>
          </a:p>
          <a:p>
            <a:endParaRPr lang="en-AU" dirty="0" smtClean="0"/>
          </a:p>
          <a:p>
            <a:r>
              <a:rPr lang="en-AU" dirty="0" smtClean="0"/>
              <a:t>Age</a:t>
            </a:r>
          </a:p>
          <a:p>
            <a:pPr marL="171450" indent="-171450">
              <a:buFont typeface="Arial" panose="020B0604020202020204" pitchFamily="34" charset="0"/>
              <a:buChar char="•"/>
            </a:pPr>
            <a:r>
              <a:rPr lang="en-AU" dirty="0" smtClean="0"/>
              <a:t>The age of the Deaf person</a:t>
            </a:r>
            <a:r>
              <a:rPr lang="en-AU" baseline="0" dirty="0" smtClean="0"/>
              <a:t> has an impact on their signing (e.g. As children are learning sign language sometimes how they structure their signing is incorrect or they digress mid-conversation)</a:t>
            </a:r>
            <a:endParaRPr lang="en-AU" dirty="0" smtClean="0"/>
          </a:p>
          <a:p>
            <a:endParaRPr lang="en-AU" dirty="0" smtClean="0"/>
          </a:p>
          <a:p>
            <a:r>
              <a:rPr lang="en-AU" dirty="0" smtClean="0"/>
              <a:t>Region</a:t>
            </a:r>
          </a:p>
          <a:p>
            <a:pPr marL="171450" indent="-171450">
              <a:buFont typeface="Arial" panose="020B0604020202020204" pitchFamily="34" charset="0"/>
              <a:buChar char="•"/>
            </a:pPr>
            <a:r>
              <a:rPr lang="en-AU" dirty="0" smtClean="0"/>
              <a:t>Where</a:t>
            </a:r>
            <a:r>
              <a:rPr lang="en-AU" baseline="0" dirty="0" smtClean="0"/>
              <a:t> a person grew up or lives can impact on their signs (e.g. Northern/Southern dialect differences, growing up on a farm without any contact with the Deaf community vs. growing up in the city actively involved in the Deaf community)</a:t>
            </a:r>
            <a:endParaRPr lang="en-AU" dirty="0" smtClean="0"/>
          </a:p>
          <a:p>
            <a:endParaRPr lang="en-AU" dirty="0" smtClean="0"/>
          </a:p>
          <a:p>
            <a:r>
              <a:rPr lang="en-AU" dirty="0" smtClean="0"/>
              <a:t>Indigenous cultures</a:t>
            </a:r>
          </a:p>
          <a:p>
            <a:pPr marL="171450" indent="-171450">
              <a:buFont typeface="Arial" panose="020B0604020202020204" pitchFamily="34" charset="0"/>
              <a:buChar char="•"/>
            </a:pPr>
            <a:r>
              <a:rPr lang="en-AU" dirty="0" smtClean="0"/>
              <a:t>Aboriginal</a:t>
            </a:r>
            <a:r>
              <a:rPr lang="en-AU" baseline="0" dirty="0" smtClean="0"/>
              <a:t> &amp; Torres Strait Islander peoples have their own sign languages which are different to Auslan</a:t>
            </a:r>
          </a:p>
          <a:p>
            <a:pPr marL="171450" indent="-171450">
              <a:buFont typeface="Arial" panose="020B0604020202020204" pitchFamily="34" charset="0"/>
              <a:buChar char="•"/>
            </a:pPr>
            <a:endParaRPr lang="en-AU" baseline="0" dirty="0" smtClean="0"/>
          </a:p>
          <a:p>
            <a:pPr marL="0" indent="0">
              <a:buFont typeface="Arial" panose="020B0604020202020204" pitchFamily="34" charset="0"/>
              <a:buNone/>
            </a:pPr>
            <a:r>
              <a:rPr lang="en-AU" baseline="0" dirty="0" smtClean="0"/>
              <a:t>Home signs</a:t>
            </a:r>
          </a:p>
          <a:p>
            <a:pPr marL="171450" indent="-171450">
              <a:buFont typeface="Arial" panose="020B0604020202020204" pitchFamily="34" charset="0"/>
              <a:buChar char="•"/>
            </a:pPr>
            <a:r>
              <a:rPr lang="en-AU" baseline="0" dirty="0" smtClean="0"/>
              <a:t>Some people use different signs to communicate with members of their family.  These are called “home signs”</a:t>
            </a:r>
          </a:p>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8</a:t>
            </a:fld>
            <a:endParaRPr lang="en-US"/>
          </a:p>
        </p:txBody>
      </p:sp>
    </p:spTree>
    <p:extLst>
      <p:ext uri="{BB962C8B-B14F-4D97-AF65-F5344CB8AC3E}">
        <p14:creationId xmlns:p14="http://schemas.microsoft.com/office/powerpoint/2010/main" val="2165741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0" u="none" dirty="0" smtClean="0"/>
              <a:t>Auslan</a:t>
            </a:r>
            <a:r>
              <a:rPr lang="en-AU" b="1" u="none" dirty="0" smtClean="0"/>
              <a:t> </a:t>
            </a:r>
            <a:r>
              <a:rPr lang="en-AU" b="0" u="none" dirty="0" smtClean="0"/>
              <a:t>=</a:t>
            </a:r>
            <a:r>
              <a:rPr lang="en-AU" b="1" u="none" baseline="0" dirty="0" smtClean="0"/>
              <a:t> </a:t>
            </a:r>
            <a:r>
              <a:rPr lang="en-AU" b="1" u="sng" dirty="0" smtClean="0"/>
              <a:t>Aus</a:t>
            </a:r>
            <a:r>
              <a:rPr lang="en-AU" b="1" dirty="0" smtClean="0"/>
              <a:t>tralian Sign </a:t>
            </a:r>
            <a:r>
              <a:rPr lang="en-AU" b="1" u="sng" dirty="0" smtClean="0"/>
              <a:t>Lan</a:t>
            </a:r>
            <a:r>
              <a:rPr lang="en-AU" b="1" dirty="0" smtClean="0"/>
              <a:t>guage</a:t>
            </a:r>
          </a:p>
          <a:p>
            <a:endParaRPr lang="en-AU" b="1" dirty="0" smtClean="0"/>
          </a:p>
          <a:p>
            <a:r>
              <a:rPr lang="en-AU" dirty="0" smtClean="0"/>
              <a:t>Different from other sign languages.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Same as spoken languages</a:t>
            </a:r>
            <a:endParaRPr lang="en-AU" dirty="0" smtClean="0"/>
          </a:p>
          <a:p>
            <a:pPr marL="171450" indent="-171450">
              <a:buFont typeface="Arial" panose="020B0604020202020204" pitchFamily="34" charset="0"/>
              <a:buChar char="•"/>
            </a:pPr>
            <a:r>
              <a:rPr lang="en-AU" dirty="0" smtClean="0"/>
              <a:t>Different</a:t>
            </a:r>
            <a:r>
              <a:rPr lang="en-AU" baseline="0" dirty="0" smtClean="0"/>
              <a:t> sign languages are used across the world</a:t>
            </a:r>
          </a:p>
          <a:p>
            <a:endParaRPr lang="en-AU" dirty="0" smtClean="0"/>
          </a:p>
          <a:p>
            <a:r>
              <a:rPr lang="en-AU" dirty="0" smtClean="0"/>
              <a:t>Different to English</a:t>
            </a:r>
          </a:p>
          <a:p>
            <a:pPr marL="171450" indent="-171450">
              <a:buFont typeface="Arial" panose="020B0604020202020204" pitchFamily="34" charset="0"/>
              <a:buChar char="•"/>
            </a:pPr>
            <a:r>
              <a:rPr lang="en-AU" dirty="0" smtClean="0"/>
              <a:t>It is not “English</a:t>
            </a:r>
            <a:r>
              <a:rPr lang="en-AU" baseline="0" dirty="0" smtClean="0"/>
              <a:t> on the hands”</a:t>
            </a:r>
          </a:p>
          <a:p>
            <a:pPr marL="171450" indent="-171450">
              <a:buFont typeface="Arial" panose="020B0604020202020204" pitchFamily="34" charset="0"/>
              <a:buChar char="•"/>
            </a:pPr>
            <a:r>
              <a:rPr lang="en-AU" baseline="0" dirty="0" smtClean="0"/>
              <a:t>Has its’ own grammar, syntax and vocabulary</a:t>
            </a:r>
            <a:endParaRPr lang="en-AU" dirty="0" smtClean="0"/>
          </a:p>
          <a:p>
            <a:endParaRPr lang="en-AU" dirty="0" smtClean="0"/>
          </a:p>
          <a:p>
            <a:r>
              <a:rPr lang="en-AU" dirty="0" smtClean="0"/>
              <a:t>Formally recognised in Australia as a language in 1989</a:t>
            </a:r>
          </a:p>
          <a:p>
            <a:pPr marL="0" indent="0">
              <a:buNone/>
            </a:pPr>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10</a:t>
            </a:fld>
            <a:endParaRPr lang="en-US"/>
          </a:p>
        </p:txBody>
      </p:sp>
    </p:spTree>
    <p:extLst>
      <p:ext uri="{BB962C8B-B14F-4D97-AF65-F5344CB8AC3E}">
        <p14:creationId xmlns:p14="http://schemas.microsoft.com/office/powerpoint/2010/main" val="1268784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Queensland Human Rights Act passed 2019</a:t>
            </a:r>
          </a:p>
          <a:p>
            <a:endParaRPr lang="en-AU" dirty="0" smtClean="0"/>
          </a:p>
          <a:p>
            <a:r>
              <a:rPr lang="en-AU" dirty="0" smtClean="0"/>
              <a:t>Convention of Rights for Persons with Disabilities (CRPD)</a:t>
            </a:r>
          </a:p>
          <a:p>
            <a:pPr marL="171450" lvl="0" indent="-171450">
              <a:buFont typeface="Arial" panose="020B0604020202020204" pitchFamily="34" charset="0"/>
              <a:buChar char="•"/>
            </a:pPr>
            <a:r>
              <a:rPr lang="en-AU" dirty="0" smtClean="0"/>
              <a:t>Article 9: Accessibility (1.b.), (2.f. &amp; 2.e.) </a:t>
            </a:r>
          </a:p>
          <a:p>
            <a:pPr marL="171450" lvl="0" indent="-171450">
              <a:buFont typeface="Arial" panose="020B0604020202020204" pitchFamily="34" charset="0"/>
              <a:buChar char="•"/>
            </a:pPr>
            <a:r>
              <a:rPr lang="en-AU" dirty="0" smtClean="0"/>
              <a:t>Ensure that information and communication is accessible</a:t>
            </a:r>
            <a:r>
              <a:rPr lang="en-AU" baseline="0" dirty="0" smtClean="0"/>
              <a:t> for people that use sign language</a:t>
            </a:r>
            <a:endParaRPr lang="en-AU" dirty="0" smtClean="0"/>
          </a:p>
          <a:p>
            <a:endParaRPr lang="en-AU" dirty="0" smtClean="0"/>
          </a:p>
          <a:p>
            <a:r>
              <a:rPr lang="en-AU" dirty="0" smtClean="0"/>
              <a:t>Queensland Government Language Services Policy</a:t>
            </a:r>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11</a:t>
            </a:fld>
            <a:endParaRPr lang="en-US"/>
          </a:p>
        </p:txBody>
      </p:sp>
    </p:spTree>
    <p:extLst>
      <p:ext uri="{BB962C8B-B14F-4D97-AF65-F5344CB8AC3E}">
        <p14:creationId xmlns:p14="http://schemas.microsoft.com/office/powerpoint/2010/main" val="4190070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DON’T ASSUME!</a:t>
            </a:r>
          </a:p>
          <a:p>
            <a:endParaRPr lang="en-AU" dirty="0" smtClean="0"/>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9670958-B3E4-B24A-B4BD-D5EBEC578C15}" type="slidenum">
              <a:rPr lang="en-US" smtClean="0"/>
              <a:t>14</a:t>
            </a:fld>
            <a:endParaRPr lang="en-US"/>
          </a:p>
        </p:txBody>
      </p:sp>
    </p:spTree>
    <p:extLst>
      <p:ext uri="{BB962C8B-B14F-4D97-AF65-F5344CB8AC3E}">
        <p14:creationId xmlns:p14="http://schemas.microsoft.com/office/powerpoint/2010/main" val="7951556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6">
            <a:extLst>
              <a:ext uri="{FF2B5EF4-FFF2-40B4-BE49-F238E27FC236}">
                <a16:creationId xmlns="" xmlns:a16="http://schemas.microsoft.com/office/drawing/2014/main" id="{E6F9312D-4C7F-AA4F-A242-7F35A7E2EF02}"/>
              </a:ext>
            </a:extLst>
          </p:cNvPr>
          <p:cNvPicPr>
            <a:picLocks noChangeAspect="1"/>
          </p:cNvPicPr>
          <p:nvPr userDrawn="1"/>
        </p:nvPicPr>
        <p:blipFill>
          <a:blip r:embed="rId2"/>
          <a:stretch>
            <a:fillRect/>
          </a:stretch>
        </p:blipFill>
        <p:spPr>
          <a:xfrm>
            <a:off x="0" y="-1"/>
            <a:ext cx="12192000" cy="6927011"/>
          </a:xfrm>
          <a:prstGeom prst="rect">
            <a:avLst/>
          </a:prstGeom>
        </p:spPr>
      </p:pic>
      <p:pic>
        <p:nvPicPr>
          <p:cNvPr id="8" name="Picture 7">
            <a:extLst>
              <a:ext uri="{FF2B5EF4-FFF2-40B4-BE49-F238E27FC236}">
                <a16:creationId xmlns="" xmlns:a16="http://schemas.microsoft.com/office/drawing/2014/main" id="{48CA96F2-9148-7F42-87ED-670F6D9C843A}"/>
              </a:ext>
            </a:extLst>
          </p:cNvPr>
          <p:cNvPicPr>
            <a:picLocks noChangeAspect="1"/>
          </p:cNvPicPr>
          <p:nvPr userDrawn="1"/>
        </p:nvPicPr>
        <p:blipFill>
          <a:blip r:embed="rId3"/>
          <a:stretch>
            <a:fillRect/>
          </a:stretch>
        </p:blipFill>
        <p:spPr>
          <a:xfrm>
            <a:off x="0" y="-127899"/>
            <a:ext cx="10972800" cy="6858000"/>
          </a:xfrm>
          <a:prstGeom prst="rect">
            <a:avLst/>
          </a:prstGeom>
        </p:spPr>
      </p:pic>
      <p:sp>
        <p:nvSpPr>
          <p:cNvPr id="2" name="Title 1">
            <a:extLst>
              <a:ext uri="{FF2B5EF4-FFF2-40B4-BE49-F238E27FC236}">
                <a16:creationId xmlns="" xmlns:a16="http://schemas.microsoft.com/office/drawing/2014/main" id="{16BFEC9B-018F-7145-9FD9-9D2D781A0621}"/>
              </a:ext>
            </a:extLst>
          </p:cNvPr>
          <p:cNvSpPr>
            <a:spLocks noGrp="1"/>
          </p:cNvSpPr>
          <p:nvPr>
            <p:ph type="ctrTitle"/>
          </p:nvPr>
        </p:nvSpPr>
        <p:spPr>
          <a:xfrm>
            <a:off x="592347" y="1351614"/>
            <a:ext cx="5308121" cy="1898005"/>
          </a:xfrm>
        </p:spPr>
        <p:txBody>
          <a:bodyPr anchor="ctr">
            <a:normAutofit/>
          </a:bodyPr>
          <a:lstStyle>
            <a:lvl1pPr algn="l">
              <a:defRPr sz="5000">
                <a:solidFill>
                  <a:schemeClr val="bg1"/>
                </a:solidFill>
              </a:defRPr>
            </a:lvl1pPr>
          </a:lstStyle>
          <a:p>
            <a:r>
              <a:rPr lang="en-US" dirty="0"/>
              <a:t>Click to edit Master title style</a:t>
            </a:r>
          </a:p>
        </p:txBody>
      </p:sp>
      <p:sp>
        <p:nvSpPr>
          <p:cNvPr id="3" name="Subtitle 2">
            <a:extLst>
              <a:ext uri="{FF2B5EF4-FFF2-40B4-BE49-F238E27FC236}">
                <a16:creationId xmlns="" xmlns:a16="http://schemas.microsoft.com/office/drawing/2014/main" id="{09894E74-6B38-8041-9231-CEA4DBAF024E}"/>
              </a:ext>
            </a:extLst>
          </p:cNvPr>
          <p:cNvSpPr>
            <a:spLocks noGrp="1"/>
          </p:cNvSpPr>
          <p:nvPr>
            <p:ph type="subTitle" idx="1" hasCustomPrompt="1"/>
          </p:nvPr>
        </p:nvSpPr>
        <p:spPr>
          <a:xfrm>
            <a:off x="592347" y="3429000"/>
            <a:ext cx="5308120" cy="584903"/>
          </a:xfrm>
        </p:spPr>
        <p:txBody>
          <a:bodyPr>
            <a:normAutofit/>
          </a:bodyPr>
          <a:lstStyle>
            <a:lvl1pPr marL="0" indent="0" algn="l">
              <a:buNone/>
              <a:defRPr sz="1600" b="1" i="0">
                <a:solidFill>
                  <a:srgbClr val="87BDE5"/>
                </a:solidFill>
                <a:latin typeface="Averta Std Semi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a:extLst>
              <a:ext uri="{FF2B5EF4-FFF2-40B4-BE49-F238E27FC236}">
                <a16:creationId xmlns="" xmlns:a16="http://schemas.microsoft.com/office/drawing/2014/main" id="{604124DC-8504-C843-9B02-97ABA6C256E1}"/>
              </a:ext>
            </a:extLst>
          </p:cNvPr>
          <p:cNvSpPr/>
          <p:nvPr userDrawn="1"/>
        </p:nvSpPr>
        <p:spPr>
          <a:xfrm>
            <a:off x="592347" y="4511616"/>
            <a:ext cx="529087" cy="60385"/>
          </a:xfrm>
          <a:prstGeom prst="rect">
            <a:avLst/>
          </a:prstGeom>
          <a:solidFill>
            <a:srgbClr val="FFF4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 xmlns:a16="http://schemas.microsoft.com/office/drawing/2014/main" id="{924EFD69-8603-964F-80BF-7EEF56BF4B61}"/>
              </a:ext>
            </a:extLst>
          </p:cNvPr>
          <p:cNvPicPr>
            <a:picLocks noChangeAspect="1"/>
          </p:cNvPicPr>
          <p:nvPr userDrawn="1"/>
        </p:nvPicPr>
        <p:blipFill>
          <a:blip r:embed="rId4"/>
          <a:stretch>
            <a:fillRect/>
          </a:stretch>
        </p:blipFill>
        <p:spPr>
          <a:xfrm>
            <a:off x="8279604" y="18764"/>
            <a:ext cx="3650247" cy="3026554"/>
          </a:xfrm>
          <a:prstGeom prst="rect">
            <a:avLst/>
          </a:prstGeom>
        </p:spPr>
      </p:pic>
    </p:spTree>
    <p:extLst>
      <p:ext uri="{BB962C8B-B14F-4D97-AF65-F5344CB8AC3E}">
        <p14:creationId xmlns:p14="http://schemas.microsoft.com/office/powerpoint/2010/main" val="98746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65FF83-174D-E74B-AF81-71FF7149EF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10DA037-907E-D94B-87DD-B2147CEEDC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 xmlns:a16="http://schemas.microsoft.com/office/drawing/2014/main" id="{7ADF118E-A681-3348-B069-48AABECDE173}"/>
              </a:ext>
            </a:extLst>
          </p:cNvPr>
          <p:cNvSpPr>
            <a:spLocks noGrp="1"/>
          </p:cNvSpPr>
          <p:nvPr>
            <p:ph type="sldNum" sz="quarter" idx="12"/>
          </p:nvPr>
        </p:nvSpPr>
        <p:spPr/>
        <p:txBody>
          <a:bodyPr/>
          <a:lstStyle>
            <a:lvl1pPr>
              <a:defRPr sz="1000" b="0" i="0">
                <a:solidFill>
                  <a:schemeClr val="tx1"/>
                </a:solidFill>
                <a:latin typeface="Averta Std" pitchFamily="2" charset="77"/>
              </a:defRPr>
            </a:lvl1pPr>
          </a:lstStyle>
          <a:p>
            <a:fld id="{F049D782-199A-F44C-B58F-B458D09B2718}" type="slidenum">
              <a:rPr lang="en-US" smtClean="0"/>
              <a:pPr/>
              <a:t>‹#›</a:t>
            </a:fld>
            <a:endParaRPr lang="en-US" dirty="0"/>
          </a:p>
        </p:txBody>
      </p:sp>
    </p:spTree>
    <p:extLst>
      <p:ext uri="{BB962C8B-B14F-4D97-AF65-F5344CB8AC3E}">
        <p14:creationId xmlns:p14="http://schemas.microsoft.com/office/powerpoint/2010/main" val="372048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D7F73BB3-FA17-5D4F-98FE-0428306CDB49}"/>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2" name="Picture 11">
            <a:extLst>
              <a:ext uri="{FF2B5EF4-FFF2-40B4-BE49-F238E27FC236}">
                <a16:creationId xmlns="" xmlns:a16="http://schemas.microsoft.com/office/drawing/2014/main" id="{709CAFCD-D1DF-D946-BFC5-D7AC27C69D29}"/>
              </a:ext>
            </a:extLst>
          </p:cNvPr>
          <p:cNvPicPr>
            <a:picLocks noChangeAspect="1"/>
          </p:cNvPicPr>
          <p:nvPr userDrawn="1"/>
        </p:nvPicPr>
        <p:blipFill>
          <a:blip r:embed="rId3"/>
          <a:stretch>
            <a:fillRect/>
          </a:stretch>
        </p:blipFill>
        <p:spPr>
          <a:xfrm>
            <a:off x="0" y="-25140"/>
            <a:ext cx="11071952" cy="6919970"/>
          </a:xfrm>
          <a:prstGeom prst="rect">
            <a:avLst/>
          </a:prstGeom>
        </p:spPr>
      </p:pic>
      <p:sp>
        <p:nvSpPr>
          <p:cNvPr id="2" name="Title 1">
            <a:extLst>
              <a:ext uri="{FF2B5EF4-FFF2-40B4-BE49-F238E27FC236}">
                <a16:creationId xmlns="" xmlns:a16="http://schemas.microsoft.com/office/drawing/2014/main" id="{B326ED44-DE45-774C-BA98-19A21A8910C7}"/>
              </a:ext>
            </a:extLst>
          </p:cNvPr>
          <p:cNvSpPr>
            <a:spLocks noGrp="1"/>
          </p:cNvSpPr>
          <p:nvPr>
            <p:ph type="title"/>
          </p:nvPr>
        </p:nvSpPr>
        <p:spPr>
          <a:xfrm>
            <a:off x="831850" y="870487"/>
            <a:ext cx="6846907" cy="3051518"/>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78407124-4B45-4248-93EB-012CDF1400F3}"/>
              </a:ext>
            </a:extLst>
          </p:cNvPr>
          <p:cNvSpPr>
            <a:spLocks noGrp="1"/>
          </p:cNvSpPr>
          <p:nvPr>
            <p:ph type="body" idx="1"/>
          </p:nvPr>
        </p:nvSpPr>
        <p:spPr>
          <a:xfrm>
            <a:off x="831850" y="4325058"/>
            <a:ext cx="6846907" cy="1500187"/>
          </a:xfrm>
        </p:spPr>
        <p:txBody>
          <a:bodyPr/>
          <a:lstStyle>
            <a:lvl1pPr marL="0" indent="0">
              <a:buNone/>
              <a:defRPr sz="2400">
                <a:solidFill>
                  <a:srgbClr val="4C6AA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13" name="Picture 12">
            <a:extLst>
              <a:ext uri="{FF2B5EF4-FFF2-40B4-BE49-F238E27FC236}">
                <a16:creationId xmlns="" xmlns:a16="http://schemas.microsoft.com/office/drawing/2014/main" id="{3C963B0C-A337-BE4B-B84B-AA1767D9CAED}"/>
              </a:ext>
            </a:extLst>
          </p:cNvPr>
          <p:cNvPicPr>
            <a:picLocks noChangeAspect="1"/>
          </p:cNvPicPr>
          <p:nvPr userDrawn="1"/>
        </p:nvPicPr>
        <p:blipFill>
          <a:blip r:embed="rId4"/>
          <a:stretch>
            <a:fillRect/>
          </a:stretch>
        </p:blipFill>
        <p:spPr>
          <a:xfrm>
            <a:off x="9022815" y="4179457"/>
            <a:ext cx="2958135" cy="2452697"/>
          </a:xfrm>
          <a:prstGeom prst="rect">
            <a:avLst/>
          </a:prstGeom>
        </p:spPr>
      </p:pic>
      <p:sp>
        <p:nvSpPr>
          <p:cNvPr id="14" name="Rectangle 13">
            <a:extLst>
              <a:ext uri="{FF2B5EF4-FFF2-40B4-BE49-F238E27FC236}">
                <a16:creationId xmlns="" xmlns:a16="http://schemas.microsoft.com/office/drawing/2014/main" id="{521BB775-73FC-C04B-81E0-8B21D8039776}"/>
              </a:ext>
            </a:extLst>
          </p:cNvPr>
          <p:cNvSpPr/>
          <p:nvPr userDrawn="1"/>
        </p:nvSpPr>
        <p:spPr>
          <a:xfrm>
            <a:off x="831850" y="4093339"/>
            <a:ext cx="529087" cy="60385"/>
          </a:xfrm>
          <a:prstGeom prst="rect">
            <a:avLst/>
          </a:prstGeom>
          <a:solidFill>
            <a:srgbClr val="FFF4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89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230B3E-6B16-8947-A012-0C1E439FF9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BAF8420-195D-4B44-B11D-E5AA959BB1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AA1DFCF9-246D-4D4E-8D35-9EA6E4636B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 xmlns:a16="http://schemas.microsoft.com/office/drawing/2014/main" id="{4C630A4A-ABAA-924D-B507-F97E3C2038DF}"/>
              </a:ext>
            </a:extLst>
          </p:cNvPr>
          <p:cNvSpPr>
            <a:spLocks noGrp="1"/>
          </p:cNvSpPr>
          <p:nvPr>
            <p:ph type="ftr" sz="quarter" idx="11"/>
          </p:nvPr>
        </p:nvSpPr>
        <p:spPr>
          <a:xfrm>
            <a:off x="467264" y="6478751"/>
            <a:ext cx="4114800" cy="365125"/>
          </a:xfrm>
          <a:prstGeom prst="rect">
            <a:avLst/>
          </a:prstGeom>
        </p:spPr>
        <p:txBody>
          <a:bodyPr/>
          <a:lstStyle/>
          <a:p>
            <a:endParaRPr lang="en-US"/>
          </a:p>
        </p:txBody>
      </p:sp>
      <p:sp>
        <p:nvSpPr>
          <p:cNvPr id="7" name="Slide Number Placeholder 6">
            <a:extLst>
              <a:ext uri="{FF2B5EF4-FFF2-40B4-BE49-F238E27FC236}">
                <a16:creationId xmlns="" xmlns:a16="http://schemas.microsoft.com/office/drawing/2014/main" id="{F2BEA753-8F9D-F94E-87F3-3CBC965F7B82}"/>
              </a:ext>
            </a:extLst>
          </p:cNvPr>
          <p:cNvSpPr>
            <a:spLocks noGrp="1"/>
          </p:cNvSpPr>
          <p:nvPr>
            <p:ph type="sldNum" sz="quarter" idx="12"/>
          </p:nvPr>
        </p:nvSpPr>
        <p:spPr/>
        <p:txBody>
          <a:bodyPr/>
          <a:lstStyle/>
          <a:p>
            <a:fld id="{F049D782-199A-F44C-B58F-B458D09B2718}" type="slidenum">
              <a:rPr lang="en-US" smtClean="0"/>
              <a:t>‹#›</a:t>
            </a:fld>
            <a:endParaRPr lang="en-US"/>
          </a:p>
        </p:txBody>
      </p:sp>
    </p:spTree>
    <p:extLst>
      <p:ext uri="{BB962C8B-B14F-4D97-AF65-F5344CB8AC3E}">
        <p14:creationId xmlns:p14="http://schemas.microsoft.com/office/powerpoint/2010/main" val="3824823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504F12-FA59-6441-B136-1DB0E0938678}"/>
              </a:ext>
            </a:extLst>
          </p:cNvPr>
          <p:cNvSpPr>
            <a:spLocks noGrp="1"/>
          </p:cNvSpPr>
          <p:nvPr>
            <p:ph type="title"/>
          </p:nvPr>
        </p:nvSpPr>
        <p:spPr>
          <a:xfrm>
            <a:off x="465215"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B409488-2CE6-D149-BA28-1FF5B821AD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8C81C526-106B-4545-B5DF-27ACC51A0AD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7E167BE1-A435-5244-B3DD-DED6B65FDA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45D22E52-8D61-A14C-B02C-0464B5E3A9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 xmlns:a16="http://schemas.microsoft.com/office/drawing/2014/main" id="{8DEDFDE3-D283-BE4C-A850-2B864AA0166B}"/>
              </a:ext>
            </a:extLst>
          </p:cNvPr>
          <p:cNvSpPr>
            <a:spLocks noGrp="1"/>
          </p:cNvSpPr>
          <p:nvPr>
            <p:ph type="ftr" sz="quarter" idx="11"/>
          </p:nvPr>
        </p:nvSpPr>
        <p:spPr>
          <a:xfrm>
            <a:off x="461790" y="6478751"/>
            <a:ext cx="4114800" cy="365125"/>
          </a:xfrm>
          <a:prstGeom prst="rect">
            <a:avLst/>
          </a:prstGeom>
        </p:spPr>
        <p:txBody>
          <a:bodyPr/>
          <a:lstStyle/>
          <a:p>
            <a:endParaRPr lang="en-US"/>
          </a:p>
        </p:txBody>
      </p:sp>
      <p:sp>
        <p:nvSpPr>
          <p:cNvPr id="9" name="Slide Number Placeholder 8">
            <a:extLst>
              <a:ext uri="{FF2B5EF4-FFF2-40B4-BE49-F238E27FC236}">
                <a16:creationId xmlns="" xmlns:a16="http://schemas.microsoft.com/office/drawing/2014/main" id="{BE76334B-37E9-B14D-B6F2-02EAC655AFEF}"/>
              </a:ext>
            </a:extLst>
          </p:cNvPr>
          <p:cNvSpPr>
            <a:spLocks noGrp="1"/>
          </p:cNvSpPr>
          <p:nvPr>
            <p:ph type="sldNum" sz="quarter" idx="12"/>
          </p:nvPr>
        </p:nvSpPr>
        <p:spPr/>
        <p:txBody>
          <a:bodyPr/>
          <a:lstStyle/>
          <a:p>
            <a:fld id="{F049D782-199A-F44C-B58F-B458D09B2718}" type="slidenum">
              <a:rPr lang="en-US" smtClean="0"/>
              <a:t>‹#›</a:t>
            </a:fld>
            <a:endParaRPr lang="en-US"/>
          </a:p>
        </p:txBody>
      </p:sp>
    </p:spTree>
    <p:extLst>
      <p:ext uri="{BB962C8B-B14F-4D97-AF65-F5344CB8AC3E}">
        <p14:creationId xmlns:p14="http://schemas.microsoft.com/office/powerpoint/2010/main" val="306343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5B66DA-A54B-334F-AD33-B7623AD27796}"/>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 xmlns:a16="http://schemas.microsoft.com/office/drawing/2014/main" id="{F8F87ED3-B7CB-624F-A690-7C61CE9806CB}"/>
              </a:ext>
            </a:extLst>
          </p:cNvPr>
          <p:cNvSpPr>
            <a:spLocks noGrp="1"/>
          </p:cNvSpPr>
          <p:nvPr>
            <p:ph type="ftr" sz="quarter" idx="11"/>
          </p:nvPr>
        </p:nvSpPr>
        <p:spPr>
          <a:xfrm>
            <a:off x="467264" y="6478751"/>
            <a:ext cx="4114800" cy="365125"/>
          </a:xfrm>
          <a:prstGeom prst="rect">
            <a:avLst/>
          </a:prstGeom>
        </p:spPr>
        <p:txBody>
          <a:bodyPr/>
          <a:lstStyle/>
          <a:p>
            <a:endParaRPr lang="en-US"/>
          </a:p>
        </p:txBody>
      </p:sp>
      <p:sp>
        <p:nvSpPr>
          <p:cNvPr id="5" name="Slide Number Placeholder 4">
            <a:extLst>
              <a:ext uri="{FF2B5EF4-FFF2-40B4-BE49-F238E27FC236}">
                <a16:creationId xmlns="" xmlns:a16="http://schemas.microsoft.com/office/drawing/2014/main" id="{9318067F-75CA-934E-942F-08479284AB95}"/>
              </a:ext>
            </a:extLst>
          </p:cNvPr>
          <p:cNvSpPr>
            <a:spLocks noGrp="1"/>
          </p:cNvSpPr>
          <p:nvPr>
            <p:ph type="sldNum" sz="quarter" idx="12"/>
          </p:nvPr>
        </p:nvSpPr>
        <p:spPr/>
        <p:txBody>
          <a:bodyPr/>
          <a:lstStyle/>
          <a:p>
            <a:fld id="{F049D782-199A-F44C-B58F-B458D09B2718}" type="slidenum">
              <a:rPr lang="en-US" smtClean="0"/>
              <a:t>‹#›</a:t>
            </a:fld>
            <a:endParaRPr lang="en-US"/>
          </a:p>
        </p:txBody>
      </p:sp>
    </p:spTree>
    <p:extLst>
      <p:ext uri="{BB962C8B-B14F-4D97-AF65-F5344CB8AC3E}">
        <p14:creationId xmlns:p14="http://schemas.microsoft.com/office/powerpoint/2010/main" val="356702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 xmlns:a16="http://schemas.microsoft.com/office/drawing/2014/main" id="{F3F06956-FA48-F948-A84A-8E3B06D3289D}"/>
              </a:ext>
            </a:extLst>
          </p:cNvPr>
          <p:cNvSpPr>
            <a:spLocks noGrp="1"/>
          </p:cNvSpPr>
          <p:nvPr>
            <p:ph type="ftr" sz="quarter" idx="11"/>
          </p:nvPr>
        </p:nvSpPr>
        <p:spPr>
          <a:xfrm>
            <a:off x="590320" y="6478751"/>
            <a:ext cx="4114800" cy="365125"/>
          </a:xfrm>
          <a:prstGeom prst="rect">
            <a:avLst/>
          </a:prstGeom>
        </p:spPr>
        <p:txBody>
          <a:bodyPr/>
          <a:lstStyle/>
          <a:p>
            <a:endParaRPr lang="en-US"/>
          </a:p>
        </p:txBody>
      </p:sp>
      <p:sp>
        <p:nvSpPr>
          <p:cNvPr id="4" name="Slide Number Placeholder 3">
            <a:extLst>
              <a:ext uri="{FF2B5EF4-FFF2-40B4-BE49-F238E27FC236}">
                <a16:creationId xmlns="" xmlns:a16="http://schemas.microsoft.com/office/drawing/2014/main" id="{0F902CE6-3CED-7448-9166-B38A577411E6}"/>
              </a:ext>
            </a:extLst>
          </p:cNvPr>
          <p:cNvSpPr>
            <a:spLocks noGrp="1"/>
          </p:cNvSpPr>
          <p:nvPr>
            <p:ph type="sldNum" sz="quarter" idx="12"/>
          </p:nvPr>
        </p:nvSpPr>
        <p:spPr/>
        <p:txBody>
          <a:bodyPr/>
          <a:lstStyle/>
          <a:p>
            <a:fld id="{F049D782-199A-F44C-B58F-B458D09B2718}" type="slidenum">
              <a:rPr lang="en-US" smtClean="0"/>
              <a:t>‹#›</a:t>
            </a:fld>
            <a:endParaRPr lang="en-US"/>
          </a:p>
        </p:txBody>
      </p:sp>
    </p:spTree>
    <p:extLst>
      <p:ext uri="{BB962C8B-B14F-4D97-AF65-F5344CB8AC3E}">
        <p14:creationId xmlns:p14="http://schemas.microsoft.com/office/powerpoint/2010/main" val="2323944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F4BA2E-29DF-A34B-AC62-C219FACDB1C7}"/>
              </a:ext>
            </a:extLst>
          </p:cNvPr>
          <p:cNvSpPr>
            <a:spLocks noGrp="1"/>
          </p:cNvSpPr>
          <p:nvPr>
            <p:ph type="title"/>
          </p:nvPr>
        </p:nvSpPr>
        <p:spPr>
          <a:xfrm>
            <a:off x="469135" y="457200"/>
            <a:ext cx="44113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509FDDCF-55FF-6845-B9B5-E95096CC0E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79DFF25E-CEC3-044A-BC7A-BAE31F5E720E}"/>
              </a:ext>
            </a:extLst>
          </p:cNvPr>
          <p:cNvSpPr>
            <a:spLocks noGrp="1"/>
          </p:cNvSpPr>
          <p:nvPr>
            <p:ph type="body" sz="half" idx="2"/>
          </p:nvPr>
        </p:nvSpPr>
        <p:spPr>
          <a:xfrm>
            <a:off x="469135" y="2057400"/>
            <a:ext cx="44113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 xmlns:a16="http://schemas.microsoft.com/office/drawing/2014/main" id="{FBCA7C15-A7D0-6D46-ABDE-58EE002D6C1A}"/>
              </a:ext>
            </a:extLst>
          </p:cNvPr>
          <p:cNvSpPr>
            <a:spLocks noGrp="1"/>
          </p:cNvSpPr>
          <p:nvPr>
            <p:ph type="ftr" sz="quarter" idx="11"/>
          </p:nvPr>
        </p:nvSpPr>
        <p:spPr>
          <a:xfrm>
            <a:off x="469135" y="6478751"/>
            <a:ext cx="4114800" cy="365125"/>
          </a:xfrm>
          <a:prstGeom prst="rect">
            <a:avLst/>
          </a:prstGeom>
        </p:spPr>
        <p:txBody>
          <a:bodyPr/>
          <a:lstStyle/>
          <a:p>
            <a:endParaRPr lang="en-US"/>
          </a:p>
        </p:txBody>
      </p:sp>
      <p:sp>
        <p:nvSpPr>
          <p:cNvPr id="7" name="Slide Number Placeholder 6">
            <a:extLst>
              <a:ext uri="{FF2B5EF4-FFF2-40B4-BE49-F238E27FC236}">
                <a16:creationId xmlns="" xmlns:a16="http://schemas.microsoft.com/office/drawing/2014/main" id="{B702FCEF-BB45-1344-907E-337627838A6D}"/>
              </a:ext>
            </a:extLst>
          </p:cNvPr>
          <p:cNvSpPr>
            <a:spLocks noGrp="1"/>
          </p:cNvSpPr>
          <p:nvPr>
            <p:ph type="sldNum" sz="quarter" idx="12"/>
          </p:nvPr>
        </p:nvSpPr>
        <p:spPr/>
        <p:txBody>
          <a:bodyPr/>
          <a:lstStyle/>
          <a:p>
            <a:fld id="{F049D782-199A-F44C-B58F-B458D09B2718}" type="slidenum">
              <a:rPr lang="en-US" smtClean="0"/>
              <a:t>‹#›</a:t>
            </a:fld>
            <a:endParaRPr lang="en-US"/>
          </a:p>
        </p:txBody>
      </p:sp>
    </p:spTree>
    <p:extLst>
      <p:ext uri="{BB962C8B-B14F-4D97-AF65-F5344CB8AC3E}">
        <p14:creationId xmlns:p14="http://schemas.microsoft.com/office/powerpoint/2010/main" val="326624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0C8045-164B-9F4A-8F82-766C276A1C1C}"/>
              </a:ext>
            </a:extLst>
          </p:cNvPr>
          <p:cNvSpPr>
            <a:spLocks noGrp="1"/>
          </p:cNvSpPr>
          <p:nvPr>
            <p:ph type="title"/>
          </p:nvPr>
        </p:nvSpPr>
        <p:spPr>
          <a:xfrm>
            <a:off x="446431" y="457200"/>
            <a:ext cx="4478109"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4DB4A031-83A0-E64A-ACA1-95ED52F150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BC0B004C-84D6-9546-9D3E-04D3158058F3}"/>
              </a:ext>
            </a:extLst>
          </p:cNvPr>
          <p:cNvSpPr>
            <a:spLocks noGrp="1"/>
          </p:cNvSpPr>
          <p:nvPr>
            <p:ph type="body" sz="half" idx="2"/>
          </p:nvPr>
        </p:nvSpPr>
        <p:spPr>
          <a:xfrm>
            <a:off x="446431" y="2057400"/>
            <a:ext cx="447810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 xmlns:a16="http://schemas.microsoft.com/office/drawing/2014/main" id="{406C27BE-373F-2B4A-A568-5FD78F64818F}"/>
              </a:ext>
            </a:extLst>
          </p:cNvPr>
          <p:cNvSpPr>
            <a:spLocks noGrp="1"/>
          </p:cNvSpPr>
          <p:nvPr>
            <p:ph type="ftr" sz="quarter" idx="11"/>
          </p:nvPr>
        </p:nvSpPr>
        <p:spPr>
          <a:xfrm>
            <a:off x="447101" y="6478751"/>
            <a:ext cx="4114800" cy="365125"/>
          </a:xfrm>
          <a:prstGeom prst="rect">
            <a:avLst/>
          </a:prstGeom>
        </p:spPr>
        <p:txBody>
          <a:bodyPr/>
          <a:lstStyle/>
          <a:p>
            <a:endParaRPr lang="en-US"/>
          </a:p>
        </p:txBody>
      </p:sp>
      <p:sp>
        <p:nvSpPr>
          <p:cNvPr id="7" name="Slide Number Placeholder 6">
            <a:extLst>
              <a:ext uri="{FF2B5EF4-FFF2-40B4-BE49-F238E27FC236}">
                <a16:creationId xmlns="" xmlns:a16="http://schemas.microsoft.com/office/drawing/2014/main" id="{38E347A4-0460-084E-AC3B-0B32C36B12C6}"/>
              </a:ext>
            </a:extLst>
          </p:cNvPr>
          <p:cNvSpPr>
            <a:spLocks noGrp="1"/>
          </p:cNvSpPr>
          <p:nvPr>
            <p:ph type="sldNum" sz="quarter" idx="12"/>
          </p:nvPr>
        </p:nvSpPr>
        <p:spPr/>
        <p:txBody>
          <a:bodyPr/>
          <a:lstStyle/>
          <a:p>
            <a:fld id="{F049D782-199A-F44C-B58F-B458D09B2718}" type="slidenum">
              <a:rPr lang="en-US" smtClean="0"/>
              <a:t>‹#›</a:t>
            </a:fld>
            <a:endParaRPr lang="en-US"/>
          </a:p>
        </p:txBody>
      </p:sp>
    </p:spTree>
    <p:extLst>
      <p:ext uri="{BB962C8B-B14F-4D97-AF65-F5344CB8AC3E}">
        <p14:creationId xmlns:p14="http://schemas.microsoft.com/office/powerpoint/2010/main" val="363220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DD661D3B-3575-654D-A23F-85BDE257FA9B}"/>
              </a:ext>
            </a:extLst>
          </p:cNvPr>
          <p:cNvPicPr>
            <a:picLocks noChangeAspect="1"/>
          </p:cNvPicPr>
          <p:nvPr userDrawn="1"/>
        </p:nvPicPr>
        <p:blipFill>
          <a:blip r:embed="rId11"/>
          <a:stretch>
            <a:fillRect/>
          </a:stretch>
        </p:blipFill>
        <p:spPr>
          <a:xfrm>
            <a:off x="0" y="0"/>
            <a:ext cx="12180498" cy="6858000"/>
          </a:xfrm>
          <a:prstGeom prst="rect">
            <a:avLst/>
          </a:prstGeom>
        </p:spPr>
      </p:pic>
      <p:pic>
        <p:nvPicPr>
          <p:cNvPr id="12" name="Picture 11">
            <a:extLst>
              <a:ext uri="{FF2B5EF4-FFF2-40B4-BE49-F238E27FC236}">
                <a16:creationId xmlns="" xmlns:a16="http://schemas.microsoft.com/office/drawing/2014/main" id="{065F2604-028D-B04D-AE8F-2D44FD4DE40D}"/>
              </a:ext>
            </a:extLst>
          </p:cNvPr>
          <p:cNvPicPr>
            <a:picLocks noChangeAspect="1"/>
          </p:cNvPicPr>
          <p:nvPr userDrawn="1"/>
        </p:nvPicPr>
        <p:blipFill>
          <a:blip r:embed="rId12"/>
          <a:stretch>
            <a:fillRect/>
          </a:stretch>
        </p:blipFill>
        <p:spPr>
          <a:xfrm>
            <a:off x="-953" y="8626"/>
            <a:ext cx="10972800" cy="6858000"/>
          </a:xfrm>
          <a:prstGeom prst="rect">
            <a:avLst/>
          </a:prstGeom>
        </p:spPr>
      </p:pic>
      <p:sp>
        <p:nvSpPr>
          <p:cNvPr id="2" name="Title Placeholder 1">
            <a:extLst>
              <a:ext uri="{FF2B5EF4-FFF2-40B4-BE49-F238E27FC236}">
                <a16:creationId xmlns="" xmlns:a16="http://schemas.microsoft.com/office/drawing/2014/main" id="{E626F473-2B49-D745-B7A3-A532FA932721}"/>
              </a:ext>
            </a:extLst>
          </p:cNvPr>
          <p:cNvSpPr>
            <a:spLocks noGrp="1"/>
          </p:cNvSpPr>
          <p:nvPr>
            <p:ph type="title"/>
          </p:nvPr>
        </p:nvSpPr>
        <p:spPr>
          <a:xfrm>
            <a:off x="467264" y="365125"/>
            <a:ext cx="9082177"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C4CE0535-6C6F-3446-A1A1-0A030354511A}"/>
              </a:ext>
            </a:extLst>
          </p:cNvPr>
          <p:cNvSpPr>
            <a:spLocks noGrp="1"/>
          </p:cNvSpPr>
          <p:nvPr>
            <p:ph type="body" idx="1"/>
          </p:nvPr>
        </p:nvSpPr>
        <p:spPr>
          <a:xfrm>
            <a:off x="467264"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 xmlns:a16="http://schemas.microsoft.com/office/drawing/2014/main" id="{3F1C365A-328E-864E-94DA-22E293A9E8FB}"/>
              </a:ext>
            </a:extLst>
          </p:cNvPr>
          <p:cNvSpPr>
            <a:spLocks noGrp="1"/>
          </p:cNvSpPr>
          <p:nvPr>
            <p:ph type="sldNum" sz="quarter" idx="4"/>
          </p:nvPr>
        </p:nvSpPr>
        <p:spPr>
          <a:xfrm>
            <a:off x="8386349" y="6478752"/>
            <a:ext cx="911888" cy="365125"/>
          </a:xfrm>
          <a:prstGeom prst="rect">
            <a:avLst/>
          </a:prstGeom>
        </p:spPr>
        <p:txBody>
          <a:bodyPr vert="horz" lIns="91440" tIns="45720" rIns="91440" bIns="45720" rtlCol="0" anchor="ctr"/>
          <a:lstStyle>
            <a:lvl1pPr algn="l">
              <a:defRPr sz="1200">
                <a:solidFill>
                  <a:schemeClr val="tx1"/>
                </a:solidFill>
              </a:defRPr>
            </a:lvl1pPr>
          </a:lstStyle>
          <a:p>
            <a:fld id="{F049D782-199A-F44C-B58F-B458D09B2718}" type="slidenum">
              <a:rPr lang="en-US" smtClean="0"/>
              <a:pPr/>
              <a:t>‹#›</a:t>
            </a:fld>
            <a:endParaRPr lang="en-US" dirty="0"/>
          </a:p>
        </p:txBody>
      </p:sp>
      <p:pic>
        <p:nvPicPr>
          <p:cNvPr id="10" name="Picture 9">
            <a:extLst>
              <a:ext uri="{FF2B5EF4-FFF2-40B4-BE49-F238E27FC236}">
                <a16:creationId xmlns="" xmlns:a16="http://schemas.microsoft.com/office/drawing/2014/main" id="{C956AAA8-1DCD-2D4E-92D8-FACACCC6C37B}"/>
              </a:ext>
            </a:extLst>
          </p:cNvPr>
          <p:cNvPicPr>
            <a:picLocks noChangeAspect="1"/>
          </p:cNvPicPr>
          <p:nvPr userDrawn="1"/>
        </p:nvPicPr>
        <p:blipFill>
          <a:blip r:embed="rId13"/>
          <a:stretch>
            <a:fillRect/>
          </a:stretch>
        </p:blipFill>
        <p:spPr>
          <a:xfrm>
            <a:off x="10103089" y="60025"/>
            <a:ext cx="1964785" cy="1629075"/>
          </a:xfrm>
          <a:prstGeom prst="rect">
            <a:avLst/>
          </a:prstGeom>
        </p:spPr>
      </p:pic>
      <p:sp>
        <p:nvSpPr>
          <p:cNvPr id="13" name="Footer Placeholder 12">
            <a:extLst>
              <a:ext uri="{FF2B5EF4-FFF2-40B4-BE49-F238E27FC236}">
                <a16:creationId xmlns="" xmlns:a16="http://schemas.microsoft.com/office/drawing/2014/main" id="{33C782CA-F134-3441-BE98-D32957C5152B}"/>
              </a:ext>
            </a:extLst>
          </p:cNvPr>
          <p:cNvSpPr>
            <a:spLocks noGrp="1"/>
          </p:cNvSpPr>
          <p:nvPr>
            <p:ph type="ftr" sz="quarter" idx="3"/>
          </p:nvPr>
        </p:nvSpPr>
        <p:spPr>
          <a:xfrm>
            <a:off x="467264" y="6469833"/>
            <a:ext cx="4114800" cy="365125"/>
          </a:xfrm>
          <a:prstGeom prst="rect">
            <a:avLst/>
          </a:prstGeom>
        </p:spPr>
        <p:txBody>
          <a:bodyPr vert="horz" lIns="91440" tIns="45720" rIns="91440" bIns="45720" rtlCol="0" anchor="ctr"/>
          <a:lstStyle>
            <a:lvl1pPr algn="l">
              <a:defRPr sz="1000" b="1" i="0">
                <a:solidFill>
                  <a:schemeClr val="bg1"/>
                </a:solidFill>
                <a:latin typeface="Averta Std Semibold" pitchFamily="2" charset="77"/>
              </a:defRPr>
            </a:lvl1pPr>
          </a:lstStyle>
          <a:p>
            <a:endParaRPr lang="en-US" dirty="0"/>
          </a:p>
        </p:txBody>
      </p:sp>
    </p:spTree>
    <p:extLst>
      <p:ext uri="{BB962C8B-B14F-4D97-AF65-F5344CB8AC3E}">
        <p14:creationId xmlns:p14="http://schemas.microsoft.com/office/powerpoint/2010/main" val="19594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l" defTabSz="914400" rtl="0" eaLnBrk="1" latinLnBrk="0" hangingPunct="1">
        <a:lnSpc>
          <a:spcPct val="90000"/>
        </a:lnSpc>
        <a:spcBef>
          <a:spcPct val="0"/>
        </a:spcBef>
        <a:buNone/>
        <a:defRPr sz="4400" b="1" i="0" kern="1200">
          <a:solidFill>
            <a:srgbClr val="4C6AAE"/>
          </a:solidFill>
          <a:latin typeface="Averta Std Semibold" pitchFamily="2" charset="77"/>
          <a:ea typeface="+mj-ea"/>
          <a:cs typeface="+mj-cs"/>
        </a:defRPr>
      </a:lvl1pPr>
    </p:titleStyle>
    <p:bodyStyle>
      <a:lvl1pPr marL="228600" indent="-228600" algn="l" defTabSz="914400" rtl="0" eaLnBrk="1" latinLnBrk="0" hangingPunct="1">
        <a:lnSpc>
          <a:spcPct val="90000"/>
        </a:lnSpc>
        <a:spcBef>
          <a:spcPts val="1000"/>
        </a:spcBef>
        <a:buClr>
          <a:srgbClr val="4C6AAE"/>
        </a:buClr>
        <a:buFont typeface="Lucida Grande" panose="020B0600040502020204" pitchFamily="34" charset="0"/>
        <a:buChar char="■"/>
        <a:defRPr sz="2800" b="0" i="0" kern="1200">
          <a:solidFill>
            <a:schemeClr val="tx1">
              <a:lumMod val="65000"/>
              <a:lumOff val="35000"/>
            </a:schemeClr>
          </a:solidFill>
          <a:latin typeface="Averta Std" pitchFamily="2" charset="77"/>
          <a:ea typeface="+mn-ea"/>
          <a:cs typeface="+mn-cs"/>
        </a:defRPr>
      </a:lvl1pPr>
      <a:lvl2pPr marL="685800" indent="-228600" algn="l" defTabSz="914400" rtl="0" eaLnBrk="1" latinLnBrk="0" hangingPunct="1">
        <a:lnSpc>
          <a:spcPct val="90000"/>
        </a:lnSpc>
        <a:spcBef>
          <a:spcPts val="500"/>
        </a:spcBef>
        <a:buClr>
          <a:srgbClr val="87BDE5"/>
        </a:buClr>
        <a:buFont typeface="Wingdings" pitchFamily="2" charset="2"/>
        <a:buChar char="§"/>
        <a:defRPr sz="2400" b="0" i="0" kern="1200">
          <a:solidFill>
            <a:schemeClr val="tx1">
              <a:lumMod val="50000"/>
              <a:lumOff val="50000"/>
            </a:schemeClr>
          </a:solidFill>
          <a:latin typeface="Averta Std" pitchFamily="2" charset="77"/>
          <a:ea typeface="+mn-ea"/>
          <a:cs typeface="+mn-cs"/>
        </a:defRPr>
      </a:lvl2pPr>
      <a:lvl3pPr marL="1143000" indent="-228600" algn="l" defTabSz="914400" rtl="0" eaLnBrk="1" latinLnBrk="0" hangingPunct="1">
        <a:lnSpc>
          <a:spcPct val="90000"/>
        </a:lnSpc>
        <a:spcBef>
          <a:spcPts val="500"/>
        </a:spcBef>
        <a:buClr>
          <a:srgbClr val="87BDE5"/>
        </a:buClr>
        <a:buFont typeface="Wingdings" pitchFamily="2" charset="2"/>
        <a:buChar char="§"/>
        <a:defRPr sz="2000" b="0" i="0" kern="1200">
          <a:solidFill>
            <a:schemeClr val="tx1">
              <a:lumMod val="50000"/>
              <a:lumOff val="50000"/>
            </a:schemeClr>
          </a:solidFill>
          <a:latin typeface="Averta Std" pitchFamily="2" charset="77"/>
          <a:ea typeface="+mn-ea"/>
          <a:cs typeface="+mn-cs"/>
        </a:defRPr>
      </a:lvl3pPr>
      <a:lvl4pPr marL="1600200" indent="-228600" algn="l" defTabSz="914400" rtl="0" eaLnBrk="1" latinLnBrk="0" hangingPunct="1">
        <a:lnSpc>
          <a:spcPct val="90000"/>
        </a:lnSpc>
        <a:spcBef>
          <a:spcPts val="500"/>
        </a:spcBef>
        <a:buClr>
          <a:srgbClr val="87BDE5"/>
        </a:buClr>
        <a:buFont typeface="Wingdings" pitchFamily="2" charset="2"/>
        <a:buChar char="§"/>
        <a:defRPr sz="1800" b="0" i="0" kern="1200">
          <a:solidFill>
            <a:schemeClr val="tx1">
              <a:lumMod val="50000"/>
              <a:lumOff val="50000"/>
            </a:schemeClr>
          </a:solidFill>
          <a:latin typeface="Averta Std" pitchFamily="2" charset="77"/>
          <a:ea typeface="+mn-ea"/>
          <a:cs typeface="+mn-cs"/>
        </a:defRPr>
      </a:lvl4pPr>
      <a:lvl5pPr marL="2057400" indent="-228600" algn="l" defTabSz="914400" rtl="0" eaLnBrk="1" latinLnBrk="0" hangingPunct="1">
        <a:lnSpc>
          <a:spcPct val="90000"/>
        </a:lnSpc>
        <a:spcBef>
          <a:spcPts val="500"/>
        </a:spcBef>
        <a:buClr>
          <a:srgbClr val="87BDE5"/>
        </a:buClr>
        <a:buFont typeface="Wingdings" pitchFamily="2" charset="2"/>
        <a:buChar char="§"/>
        <a:defRPr sz="1800" b="0" i="0" kern="1200">
          <a:solidFill>
            <a:schemeClr val="tx1">
              <a:lumMod val="50000"/>
              <a:lumOff val="50000"/>
            </a:schemeClr>
          </a:solidFill>
          <a:latin typeface="Averta Std"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NGOApplications@hpw.qld.gov.a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ABBDA0-E9DD-A740-A41B-971CB491C3CA}"/>
              </a:ext>
            </a:extLst>
          </p:cNvPr>
          <p:cNvSpPr>
            <a:spLocks noGrp="1"/>
          </p:cNvSpPr>
          <p:nvPr>
            <p:ph type="ctrTitle"/>
          </p:nvPr>
        </p:nvSpPr>
        <p:spPr/>
        <p:txBody>
          <a:bodyPr/>
          <a:lstStyle/>
          <a:p>
            <a:r>
              <a:rPr lang="en-US" dirty="0" smtClean="0"/>
              <a:t>Make Disability Rights Real</a:t>
            </a:r>
            <a:endParaRPr lang="en-US" dirty="0"/>
          </a:p>
        </p:txBody>
      </p:sp>
      <p:sp>
        <p:nvSpPr>
          <p:cNvPr id="3" name="Subtitle 2">
            <a:extLst>
              <a:ext uri="{FF2B5EF4-FFF2-40B4-BE49-F238E27FC236}">
                <a16:creationId xmlns="" xmlns:a16="http://schemas.microsoft.com/office/drawing/2014/main" id="{3D063FE3-CED0-044D-9A33-7DB1835BB59A}"/>
              </a:ext>
            </a:extLst>
          </p:cNvPr>
          <p:cNvSpPr>
            <a:spLocks noGrp="1"/>
          </p:cNvSpPr>
          <p:nvPr>
            <p:ph type="subTitle" idx="1"/>
          </p:nvPr>
        </p:nvSpPr>
        <p:spPr/>
        <p:txBody>
          <a:bodyPr>
            <a:normAutofit fontScale="92500" lnSpcReduction="10000"/>
          </a:bodyPr>
          <a:lstStyle/>
          <a:p>
            <a:r>
              <a:rPr lang="en-US" dirty="0" smtClean="0"/>
              <a:t>Presentation by Rachel Lai and Sheena Helton </a:t>
            </a:r>
          </a:p>
          <a:p>
            <a:r>
              <a:rPr lang="en-US" dirty="0" smtClean="0"/>
              <a:t>Deaf Services Limited</a:t>
            </a:r>
            <a:endParaRPr lang="en-US" dirty="0"/>
          </a:p>
        </p:txBody>
      </p:sp>
    </p:spTree>
    <p:extLst>
      <p:ext uri="{BB962C8B-B14F-4D97-AF65-F5344CB8AC3E}">
        <p14:creationId xmlns:p14="http://schemas.microsoft.com/office/powerpoint/2010/main" val="2350627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Sign language</a:t>
            </a:r>
            <a:endParaRPr lang="en-AU" dirty="0"/>
          </a:p>
        </p:txBody>
      </p:sp>
      <p:sp>
        <p:nvSpPr>
          <p:cNvPr id="5" name="Content Placeholder 4"/>
          <p:cNvSpPr>
            <a:spLocks noGrp="1"/>
          </p:cNvSpPr>
          <p:nvPr>
            <p:ph idx="1"/>
          </p:nvPr>
        </p:nvSpPr>
        <p:spPr/>
        <p:txBody>
          <a:bodyPr/>
          <a:lstStyle/>
          <a:p>
            <a:r>
              <a:rPr lang="en-AU" b="1" u="sng" dirty="0" smtClean="0"/>
              <a:t>Aus</a:t>
            </a:r>
            <a:r>
              <a:rPr lang="en-AU" dirty="0" smtClean="0"/>
              <a:t>tralian Sign </a:t>
            </a:r>
            <a:r>
              <a:rPr lang="en-AU" b="1" u="sng" dirty="0" smtClean="0"/>
              <a:t>Lan</a:t>
            </a:r>
            <a:r>
              <a:rPr lang="en-AU" dirty="0" smtClean="0"/>
              <a:t>guage = Auslan</a:t>
            </a:r>
          </a:p>
          <a:p>
            <a:r>
              <a:rPr lang="en-AU" dirty="0" smtClean="0"/>
              <a:t>Different from other sign languages</a:t>
            </a:r>
          </a:p>
          <a:p>
            <a:r>
              <a:rPr lang="en-AU" dirty="0"/>
              <a:t>Different to English</a:t>
            </a:r>
          </a:p>
          <a:p>
            <a:r>
              <a:rPr lang="en-AU" dirty="0" smtClean="0"/>
              <a:t>Formally recognised in Australia as a language in 1989</a:t>
            </a:r>
          </a:p>
          <a:p>
            <a:pPr marL="0" indent="0">
              <a:buNone/>
            </a:pPr>
            <a:endParaRPr lang="en-AU" dirty="0" smtClean="0"/>
          </a:p>
          <a:p>
            <a:endParaRPr lang="en-AU" dirty="0" smtClean="0"/>
          </a:p>
          <a:p>
            <a:endParaRPr lang="en-AU" dirty="0"/>
          </a:p>
        </p:txBody>
      </p:sp>
    </p:spTree>
    <p:extLst>
      <p:ext uri="{BB962C8B-B14F-4D97-AF65-F5344CB8AC3E}">
        <p14:creationId xmlns:p14="http://schemas.microsoft.com/office/powerpoint/2010/main" val="1002207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Human rights &amp; language</a:t>
            </a:r>
            <a:endParaRPr lang="en-AU" dirty="0"/>
          </a:p>
        </p:txBody>
      </p:sp>
      <p:sp>
        <p:nvSpPr>
          <p:cNvPr id="5" name="Content Placeholder 4"/>
          <p:cNvSpPr>
            <a:spLocks noGrp="1"/>
          </p:cNvSpPr>
          <p:nvPr>
            <p:ph idx="1"/>
          </p:nvPr>
        </p:nvSpPr>
        <p:spPr/>
        <p:txBody>
          <a:bodyPr/>
          <a:lstStyle/>
          <a:p>
            <a:r>
              <a:rPr lang="en-AU" dirty="0" smtClean="0"/>
              <a:t>Queensland Human Rights Act passed 2019</a:t>
            </a:r>
          </a:p>
          <a:p>
            <a:r>
              <a:rPr lang="en-AU" dirty="0" smtClean="0"/>
              <a:t>Convention of Rights for Persons with Disabilities (CRPD)</a:t>
            </a:r>
          </a:p>
          <a:p>
            <a:pPr lvl="1"/>
            <a:r>
              <a:rPr lang="en-AU" dirty="0" smtClean="0"/>
              <a:t>Article 9: Accessibility (1.b.), (2.f. &amp; 2.e.) </a:t>
            </a:r>
          </a:p>
          <a:p>
            <a:r>
              <a:rPr lang="en-AU" dirty="0" smtClean="0"/>
              <a:t>Queensland Government Language Services Policy</a:t>
            </a:r>
            <a:endParaRPr lang="en-AU" dirty="0"/>
          </a:p>
        </p:txBody>
      </p:sp>
    </p:spTree>
    <p:extLst>
      <p:ext uri="{BB962C8B-B14F-4D97-AF65-F5344CB8AC3E}">
        <p14:creationId xmlns:p14="http://schemas.microsoft.com/office/powerpoint/2010/main" val="3093794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Should have</a:t>
            </a:r>
            <a:endParaRPr lang="en-AU" dirty="0"/>
          </a:p>
        </p:txBody>
      </p:sp>
      <p:sp>
        <p:nvSpPr>
          <p:cNvPr id="5" name="Content Placeholder 4"/>
          <p:cNvSpPr>
            <a:spLocks noGrp="1"/>
          </p:cNvSpPr>
          <p:nvPr>
            <p:ph idx="1"/>
          </p:nvPr>
        </p:nvSpPr>
        <p:spPr/>
        <p:txBody>
          <a:bodyPr/>
          <a:lstStyle/>
          <a:p>
            <a:r>
              <a:rPr lang="en-AU" dirty="0" smtClean="0"/>
              <a:t>Information in Auslan</a:t>
            </a:r>
          </a:p>
          <a:p>
            <a:r>
              <a:rPr lang="en-AU" dirty="0" smtClean="0"/>
              <a:t>Qualified interpreters </a:t>
            </a:r>
            <a:r>
              <a:rPr lang="en-AU" dirty="0"/>
              <a:t>and Deaf </a:t>
            </a:r>
            <a:r>
              <a:rPr lang="en-AU" dirty="0" smtClean="0"/>
              <a:t>interpreters </a:t>
            </a:r>
            <a:r>
              <a:rPr lang="en-AU" dirty="0"/>
              <a:t>(if needed)</a:t>
            </a:r>
          </a:p>
          <a:p>
            <a:r>
              <a:rPr lang="en-AU" dirty="0" smtClean="0"/>
              <a:t>Client support if needed (e.g. Deaf Services Community staff) </a:t>
            </a:r>
            <a:endParaRPr lang="en-AU" dirty="0"/>
          </a:p>
          <a:p>
            <a:r>
              <a:rPr lang="en-AU" dirty="0" smtClean="0"/>
              <a:t>Resources and/or training about Deafness available to staff</a:t>
            </a:r>
          </a:p>
          <a:p>
            <a:endParaRPr lang="en-AU" dirty="0"/>
          </a:p>
        </p:txBody>
      </p:sp>
    </p:spTree>
    <p:extLst>
      <p:ext uri="{BB962C8B-B14F-4D97-AF65-F5344CB8AC3E}">
        <p14:creationId xmlns:p14="http://schemas.microsoft.com/office/powerpoint/2010/main" val="27005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Should not</a:t>
            </a:r>
            <a:endParaRPr lang="en-AU" dirty="0"/>
          </a:p>
        </p:txBody>
      </p:sp>
      <p:sp>
        <p:nvSpPr>
          <p:cNvPr id="5" name="Content Placeholder 4"/>
          <p:cNvSpPr>
            <a:spLocks noGrp="1"/>
          </p:cNvSpPr>
          <p:nvPr>
            <p:ph idx="1"/>
          </p:nvPr>
        </p:nvSpPr>
        <p:spPr/>
        <p:txBody>
          <a:bodyPr/>
          <a:lstStyle/>
          <a:p>
            <a:r>
              <a:rPr lang="en-AU" dirty="0" smtClean="0"/>
              <a:t>Use of friends or family members to interpret</a:t>
            </a:r>
          </a:p>
          <a:p>
            <a:r>
              <a:rPr lang="en-AU" dirty="0" smtClean="0"/>
              <a:t>Use of unqualified interpreters</a:t>
            </a:r>
          </a:p>
          <a:p>
            <a:r>
              <a:rPr lang="en-AU" dirty="0" smtClean="0"/>
              <a:t>Inaccessible services, information or resources</a:t>
            </a:r>
          </a:p>
          <a:p>
            <a:r>
              <a:rPr lang="en-AU" dirty="0" smtClean="0"/>
              <a:t>Client meetings without an interpreter</a:t>
            </a:r>
          </a:p>
          <a:p>
            <a:r>
              <a:rPr lang="en-AU" dirty="0" smtClean="0"/>
              <a:t>Proceed to court without an interpreter </a:t>
            </a:r>
          </a:p>
          <a:p>
            <a:endParaRPr lang="en-AU" dirty="0" smtClean="0"/>
          </a:p>
          <a:p>
            <a:endParaRPr lang="en-AU" dirty="0" smtClean="0"/>
          </a:p>
        </p:txBody>
      </p:sp>
    </p:spTree>
    <p:extLst>
      <p:ext uri="{BB962C8B-B14F-4D97-AF65-F5344CB8AC3E}">
        <p14:creationId xmlns:p14="http://schemas.microsoft.com/office/powerpoint/2010/main" val="168308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Listen to people’s needs</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30406757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Interpreting</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1041344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Auslan interpreting</a:t>
            </a:r>
            <a:endParaRPr lang="en-AU" dirty="0"/>
          </a:p>
        </p:txBody>
      </p:sp>
      <p:sp>
        <p:nvSpPr>
          <p:cNvPr id="5" name="Content Placeholder 4"/>
          <p:cNvSpPr>
            <a:spLocks noGrp="1"/>
          </p:cNvSpPr>
          <p:nvPr>
            <p:ph idx="1"/>
          </p:nvPr>
        </p:nvSpPr>
        <p:spPr/>
        <p:txBody>
          <a:bodyPr>
            <a:normAutofit lnSpcReduction="10000"/>
          </a:bodyPr>
          <a:lstStyle/>
          <a:p>
            <a:r>
              <a:rPr lang="en-AU" dirty="0"/>
              <a:t>Interpreters</a:t>
            </a:r>
          </a:p>
          <a:p>
            <a:pPr lvl="1"/>
            <a:r>
              <a:rPr lang="en-AU" dirty="0"/>
              <a:t>Different levels of interpreters </a:t>
            </a:r>
          </a:p>
          <a:p>
            <a:pPr lvl="1"/>
            <a:r>
              <a:rPr lang="en-AU" dirty="0"/>
              <a:t>Different types of interpreters</a:t>
            </a:r>
          </a:p>
          <a:p>
            <a:pPr lvl="1"/>
            <a:r>
              <a:rPr lang="en-AU" dirty="0"/>
              <a:t>ASLIA Code of Ethics</a:t>
            </a:r>
          </a:p>
          <a:p>
            <a:pPr marL="0" indent="0">
              <a:buNone/>
            </a:pPr>
            <a:endParaRPr lang="en-AU" dirty="0" smtClean="0"/>
          </a:p>
          <a:p>
            <a:r>
              <a:rPr lang="en-AU" dirty="0" smtClean="0"/>
              <a:t>Auslan Connections</a:t>
            </a:r>
          </a:p>
          <a:p>
            <a:pPr lvl="1"/>
            <a:r>
              <a:rPr lang="en-AU" dirty="0" smtClean="0"/>
              <a:t>Joint venture between Deaf Services &amp; Expression Australia</a:t>
            </a:r>
          </a:p>
          <a:p>
            <a:pPr lvl="1"/>
            <a:r>
              <a:rPr lang="en-AU" dirty="0" smtClean="0"/>
              <a:t>National interpreting service</a:t>
            </a:r>
          </a:p>
          <a:p>
            <a:pPr lvl="1"/>
            <a:r>
              <a:rPr lang="en-AU" dirty="0" smtClean="0"/>
              <a:t>Onsite &amp; Video Remote Interpreting (VRI)</a:t>
            </a:r>
          </a:p>
          <a:p>
            <a:pPr lvl="1"/>
            <a:r>
              <a:rPr lang="en-AU" dirty="0" smtClean="0"/>
              <a:t>NAATI certified interpreters</a:t>
            </a:r>
          </a:p>
          <a:p>
            <a:pPr lvl="1"/>
            <a:r>
              <a:rPr lang="en-AU" dirty="0"/>
              <a:t>Job matching</a:t>
            </a:r>
          </a:p>
          <a:p>
            <a:pPr marL="457200" lvl="1" indent="0">
              <a:buNone/>
            </a:pPr>
            <a:endParaRPr lang="en-AU" dirty="0"/>
          </a:p>
        </p:txBody>
      </p:sp>
    </p:spTree>
    <p:extLst>
      <p:ext uri="{BB962C8B-B14F-4D97-AF65-F5344CB8AC3E}">
        <p14:creationId xmlns:p14="http://schemas.microsoft.com/office/powerpoint/2010/main" val="4446025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Interpreter &amp; Translation Service</a:t>
            </a:r>
            <a:endParaRPr lang="en-AU" dirty="0"/>
          </a:p>
        </p:txBody>
      </p:sp>
      <p:sp>
        <p:nvSpPr>
          <p:cNvPr id="5" name="Content Placeholder 4"/>
          <p:cNvSpPr>
            <a:spLocks noGrp="1"/>
          </p:cNvSpPr>
          <p:nvPr>
            <p:ph idx="1"/>
          </p:nvPr>
        </p:nvSpPr>
        <p:spPr/>
        <p:txBody>
          <a:bodyPr>
            <a:normAutofit/>
          </a:bodyPr>
          <a:lstStyle/>
          <a:p>
            <a:r>
              <a:rPr lang="en-AU" dirty="0" smtClean="0"/>
              <a:t>Whole of Government interpreting &amp; translation arrangement</a:t>
            </a:r>
          </a:p>
          <a:p>
            <a:pPr lvl="1"/>
            <a:r>
              <a:rPr lang="en-AU" dirty="0"/>
              <a:t>HSQ81638 Provision of Interpreter &amp; Translation Services</a:t>
            </a:r>
            <a:endParaRPr lang="en-AU" dirty="0" smtClean="0"/>
          </a:p>
          <a:p>
            <a:r>
              <a:rPr lang="en-AU" dirty="0" smtClean="0"/>
              <a:t>Standing offer arrangement (SOA)</a:t>
            </a:r>
          </a:p>
          <a:p>
            <a:r>
              <a:rPr lang="en-AU" dirty="0" smtClean="0"/>
              <a:t>Panel </a:t>
            </a:r>
            <a:r>
              <a:rPr lang="en-AU" dirty="0"/>
              <a:t>of six (6) </a:t>
            </a:r>
            <a:r>
              <a:rPr lang="en-AU" dirty="0" smtClean="0"/>
              <a:t>interpreting service providers</a:t>
            </a:r>
            <a:r>
              <a:rPr lang="en-AU" dirty="0"/>
              <a:t>:</a:t>
            </a:r>
          </a:p>
          <a:p>
            <a:pPr lvl="1"/>
            <a:r>
              <a:rPr lang="en-AU" b="1" dirty="0" err="1"/>
              <a:t>Oncall</a:t>
            </a:r>
            <a:r>
              <a:rPr lang="en-AU" dirty="0"/>
              <a:t> </a:t>
            </a:r>
            <a:r>
              <a:rPr lang="en-AU" dirty="0" smtClean="0"/>
              <a:t>(Foreign language onsite &amp; telephone interpreting)</a:t>
            </a:r>
            <a:endParaRPr lang="en-AU" dirty="0"/>
          </a:p>
          <a:p>
            <a:pPr lvl="1"/>
            <a:r>
              <a:rPr lang="en-AU" b="1" dirty="0"/>
              <a:t>2M</a:t>
            </a:r>
            <a:r>
              <a:rPr lang="en-AU" dirty="0"/>
              <a:t> </a:t>
            </a:r>
            <a:r>
              <a:rPr lang="en-AU" dirty="0" smtClean="0"/>
              <a:t>(Indigenous </a:t>
            </a:r>
            <a:r>
              <a:rPr lang="en-AU" dirty="0"/>
              <a:t>languages)</a:t>
            </a:r>
          </a:p>
          <a:p>
            <a:pPr lvl="1"/>
            <a:r>
              <a:rPr lang="en-AU" b="1" dirty="0"/>
              <a:t>Language Loop </a:t>
            </a:r>
            <a:r>
              <a:rPr lang="en-AU" dirty="0" smtClean="0"/>
              <a:t>(Foreign </a:t>
            </a:r>
            <a:r>
              <a:rPr lang="en-AU" dirty="0"/>
              <a:t>language telephone interpreting)</a:t>
            </a:r>
          </a:p>
          <a:p>
            <a:pPr lvl="1"/>
            <a:r>
              <a:rPr lang="en-AU" b="1" dirty="0" err="1"/>
              <a:t>Ezispeak</a:t>
            </a:r>
            <a:r>
              <a:rPr lang="en-AU" dirty="0"/>
              <a:t> </a:t>
            </a:r>
            <a:r>
              <a:rPr lang="en-AU" dirty="0" smtClean="0"/>
              <a:t>(Foreign </a:t>
            </a:r>
            <a:r>
              <a:rPr lang="en-AU" dirty="0"/>
              <a:t>language telephone interpreting)</a:t>
            </a:r>
          </a:p>
          <a:p>
            <a:pPr lvl="1"/>
            <a:r>
              <a:rPr lang="en-AU" b="1" dirty="0" err="1"/>
              <a:t>Translationz</a:t>
            </a:r>
            <a:r>
              <a:rPr lang="en-AU" dirty="0"/>
              <a:t> </a:t>
            </a:r>
            <a:r>
              <a:rPr lang="en-AU" dirty="0" smtClean="0"/>
              <a:t>(Foreign </a:t>
            </a:r>
            <a:r>
              <a:rPr lang="en-AU" dirty="0"/>
              <a:t>language translations)</a:t>
            </a:r>
          </a:p>
          <a:p>
            <a:pPr lvl="1"/>
            <a:r>
              <a:rPr lang="en-AU" dirty="0"/>
              <a:t>Deaf Services Limited trading as “</a:t>
            </a:r>
            <a:r>
              <a:rPr lang="en-AU" b="1" dirty="0"/>
              <a:t>Auslan Connections</a:t>
            </a:r>
            <a:r>
              <a:rPr lang="en-AU" dirty="0"/>
              <a:t>” (Auslan &amp; other Deaf languages</a:t>
            </a:r>
            <a:r>
              <a:rPr lang="en-AU" dirty="0" smtClean="0"/>
              <a:t>)</a:t>
            </a:r>
          </a:p>
          <a:p>
            <a:pPr marL="457200" lvl="1" indent="0">
              <a:buNone/>
            </a:pPr>
            <a:endParaRPr lang="en-AU" dirty="0"/>
          </a:p>
        </p:txBody>
      </p:sp>
    </p:spTree>
    <p:extLst>
      <p:ext uri="{BB962C8B-B14F-4D97-AF65-F5344CB8AC3E}">
        <p14:creationId xmlns:p14="http://schemas.microsoft.com/office/powerpoint/2010/main" val="213196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Definition of “Other Deaf languages”</a:t>
            </a:r>
            <a:endParaRPr lang="en-AU" dirty="0"/>
          </a:p>
        </p:txBody>
      </p:sp>
      <p:sp>
        <p:nvSpPr>
          <p:cNvPr id="5" name="Content Placeholder 4"/>
          <p:cNvSpPr>
            <a:spLocks noGrp="1"/>
          </p:cNvSpPr>
          <p:nvPr>
            <p:ph idx="1"/>
          </p:nvPr>
        </p:nvSpPr>
        <p:spPr>
          <a:xfrm>
            <a:off x="467264" y="1825625"/>
            <a:ext cx="11461500" cy="4351338"/>
          </a:xfrm>
        </p:spPr>
        <p:txBody>
          <a:bodyPr>
            <a:noAutofit/>
          </a:bodyPr>
          <a:lstStyle/>
          <a:p>
            <a:pPr lvl="1">
              <a:lnSpc>
                <a:spcPct val="110000"/>
              </a:lnSpc>
            </a:pPr>
            <a:r>
              <a:rPr lang="en-US" sz="1650" dirty="0"/>
              <a:t>Other deaf languages’ refer to languages used by people who are deaf and: </a:t>
            </a:r>
          </a:p>
          <a:p>
            <a:pPr lvl="1">
              <a:lnSpc>
                <a:spcPct val="110000"/>
              </a:lnSpc>
            </a:pPr>
            <a:r>
              <a:rPr lang="en-US" sz="1650" dirty="0"/>
              <a:t>Use idiosyncratic non-standard signs or gestures such as those commonly referred to as “home signs” which are unique to a family or original village community </a:t>
            </a:r>
          </a:p>
          <a:p>
            <a:pPr lvl="1">
              <a:lnSpc>
                <a:spcPct val="110000"/>
              </a:lnSpc>
            </a:pPr>
            <a:r>
              <a:rPr lang="en-US" sz="1650" dirty="0"/>
              <a:t>Have a cognitive disability (mild or more severe) or multiple disabilities that compromise communication and result in dysfluency </a:t>
            </a:r>
          </a:p>
          <a:p>
            <a:pPr lvl="1">
              <a:lnSpc>
                <a:spcPct val="110000"/>
              </a:lnSpc>
            </a:pPr>
            <a:r>
              <a:rPr lang="en-US" sz="1650" dirty="0"/>
              <a:t>Are linguistically and/or socially isolated with limited conventional language proficiency </a:t>
            </a:r>
          </a:p>
          <a:p>
            <a:pPr lvl="1">
              <a:lnSpc>
                <a:spcPct val="110000"/>
              </a:lnSpc>
            </a:pPr>
            <a:r>
              <a:rPr lang="en-US" sz="1650" dirty="0"/>
              <a:t>Are blind, or deaf with low vision, using tactile or visually modified sign language </a:t>
            </a:r>
          </a:p>
          <a:p>
            <a:pPr lvl="1">
              <a:lnSpc>
                <a:spcPct val="110000"/>
              </a:lnSpc>
            </a:pPr>
            <a:r>
              <a:rPr lang="en-US" sz="1650" dirty="0"/>
              <a:t>Use signs particular to a given region, ethnic or age group that are inaccessible by other qualified interpreters, for example Indigenous Deaf people </a:t>
            </a:r>
          </a:p>
          <a:p>
            <a:pPr lvl="1">
              <a:lnSpc>
                <a:spcPct val="110000"/>
              </a:lnSpc>
            </a:pPr>
            <a:r>
              <a:rPr lang="en-US" sz="1650" dirty="0"/>
              <a:t>Are experiencing complex trust issues where cultural sensitivity/comfort factor is paramount, for example, trauma counselling </a:t>
            </a:r>
          </a:p>
          <a:p>
            <a:pPr lvl="1">
              <a:lnSpc>
                <a:spcPct val="110000"/>
              </a:lnSpc>
            </a:pPr>
            <a:r>
              <a:rPr lang="en-US" sz="1650" dirty="0"/>
              <a:t>Use a foreign sign language and there are no accredited or qualified foreign sign language interpreters available </a:t>
            </a:r>
          </a:p>
          <a:p>
            <a:pPr lvl="1">
              <a:lnSpc>
                <a:spcPct val="110000"/>
              </a:lnSpc>
            </a:pPr>
            <a:r>
              <a:rPr lang="en-US" sz="1650" dirty="0"/>
              <a:t>Are users of a pidgin or contact variety of sign languages or a common international lingua franca known as “International Sign” (I.S</a:t>
            </a:r>
            <a:r>
              <a:rPr lang="en-US" sz="1650" dirty="0" smtClean="0"/>
              <a:t>.)</a:t>
            </a:r>
            <a:endParaRPr lang="en-US" sz="1650" dirty="0"/>
          </a:p>
        </p:txBody>
      </p:sp>
    </p:spTree>
    <p:extLst>
      <p:ext uri="{BB962C8B-B14F-4D97-AF65-F5344CB8AC3E}">
        <p14:creationId xmlns:p14="http://schemas.microsoft.com/office/powerpoint/2010/main" val="1031408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Eligibility Criteria</a:t>
            </a:r>
            <a:endParaRPr lang="en-AU" dirty="0"/>
          </a:p>
        </p:txBody>
      </p:sp>
      <p:sp>
        <p:nvSpPr>
          <p:cNvPr id="5" name="Content Placeholder 4"/>
          <p:cNvSpPr>
            <a:spLocks noGrp="1"/>
          </p:cNvSpPr>
          <p:nvPr>
            <p:ph idx="1"/>
          </p:nvPr>
        </p:nvSpPr>
        <p:spPr>
          <a:xfrm>
            <a:off x="467264" y="1825625"/>
            <a:ext cx="11461500" cy="4351338"/>
          </a:xfrm>
        </p:spPr>
        <p:txBody>
          <a:bodyPr>
            <a:noAutofit/>
          </a:bodyPr>
          <a:lstStyle/>
          <a:p>
            <a:r>
              <a:rPr lang="en-AU" sz="3200" dirty="0">
                <a:solidFill>
                  <a:schemeClr val="tx1">
                    <a:lumMod val="65000"/>
                    <a:lumOff val="35000"/>
                  </a:schemeClr>
                </a:solidFill>
              </a:rPr>
              <a:t>Available to any Queensland Government Agency (e.g. </a:t>
            </a:r>
            <a:r>
              <a:rPr lang="en-AU" sz="3200" dirty="0" smtClean="0">
                <a:solidFill>
                  <a:schemeClr val="tx1">
                    <a:lumMod val="65000"/>
                    <a:lumOff val="35000"/>
                  </a:schemeClr>
                </a:solidFill>
              </a:rPr>
              <a:t>JAG)</a:t>
            </a:r>
            <a:endParaRPr lang="en-AU" sz="3200" dirty="0">
              <a:solidFill>
                <a:schemeClr val="tx1">
                  <a:lumMod val="65000"/>
                  <a:lumOff val="35000"/>
                </a:schemeClr>
              </a:solidFill>
            </a:endParaRPr>
          </a:p>
          <a:p>
            <a:r>
              <a:rPr lang="en-AU" sz="3200" dirty="0">
                <a:solidFill>
                  <a:schemeClr val="tx1">
                    <a:lumMod val="65000"/>
                    <a:lumOff val="35000"/>
                  </a:schemeClr>
                </a:solidFill>
              </a:rPr>
              <a:t>Available to any not for profit organisation funded by the Queensland Government if </a:t>
            </a:r>
            <a:r>
              <a:rPr lang="en-AU" sz="3200" dirty="0" smtClean="0">
                <a:solidFill>
                  <a:schemeClr val="tx1">
                    <a:lumMod val="65000"/>
                    <a:lumOff val="35000"/>
                  </a:schemeClr>
                </a:solidFill>
              </a:rPr>
              <a:t>they </a:t>
            </a:r>
            <a:r>
              <a:rPr lang="en-AU" sz="3200" dirty="0">
                <a:solidFill>
                  <a:schemeClr val="tx1">
                    <a:lumMod val="65000"/>
                    <a:lumOff val="35000"/>
                  </a:schemeClr>
                </a:solidFill>
              </a:rPr>
              <a:t>meet the following criteria:</a:t>
            </a:r>
          </a:p>
          <a:p>
            <a:pPr lvl="2"/>
            <a:r>
              <a:rPr lang="en-AU" b="1" dirty="0" smtClean="0"/>
              <a:t>Criteria </a:t>
            </a:r>
            <a:r>
              <a:rPr lang="en-AU" b="1" dirty="0"/>
              <a:t>1 </a:t>
            </a:r>
            <a:r>
              <a:rPr lang="en-AU" dirty="0"/>
              <a:t>The NGO must be in receipt of </a:t>
            </a:r>
            <a:r>
              <a:rPr lang="en-AU" b="1" i="1" dirty="0"/>
              <a:t>current </a:t>
            </a:r>
            <a:r>
              <a:rPr lang="en-AU" dirty="0"/>
              <a:t>funding from the Queensland State Government; and</a:t>
            </a:r>
          </a:p>
          <a:p>
            <a:pPr lvl="2"/>
            <a:r>
              <a:rPr lang="en-AU" b="1" dirty="0" smtClean="0"/>
              <a:t>Criteria </a:t>
            </a:r>
            <a:r>
              <a:rPr lang="en-AU" b="1" dirty="0"/>
              <a:t>2</a:t>
            </a:r>
            <a:r>
              <a:rPr lang="en-AU" dirty="0"/>
              <a:t> The NGO must be in a similar category to organisations already on the approval list, that is, the NGO must be an </a:t>
            </a:r>
            <a:r>
              <a:rPr lang="en-AU" b="1" i="1" dirty="0"/>
              <a:t>Australian Tax Office (ATO) approved</a:t>
            </a:r>
            <a:r>
              <a:rPr lang="en-AU" dirty="0"/>
              <a:t> </a:t>
            </a:r>
            <a:r>
              <a:rPr lang="en-AU" b="1" i="1" dirty="0"/>
              <a:t>charitable institution</a:t>
            </a:r>
            <a:r>
              <a:rPr lang="en-AU" dirty="0"/>
              <a:t>, of a non-profit, community based, usually philanthropic service type</a:t>
            </a:r>
            <a:r>
              <a:rPr lang="en-AU" dirty="0" smtClean="0"/>
              <a:t>.</a:t>
            </a:r>
          </a:p>
          <a:p>
            <a:r>
              <a:rPr lang="en-AU" dirty="0" smtClean="0"/>
              <a:t>Complete and send an non-government organisation procurement application form to </a:t>
            </a:r>
            <a:r>
              <a:rPr lang="en-AU" dirty="0" smtClean="0">
                <a:hlinkClick r:id="rId3"/>
              </a:rPr>
              <a:t>NGOApplications@hpw.qld.gov.au</a:t>
            </a:r>
            <a:r>
              <a:rPr lang="en-AU" dirty="0" smtClean="0"/>
              <a:t> </a:t>
            </a:r>
            <a:endParaRPr lang="en-AU" dirty="0"/>
          </a:p>
          <a:p>
            <a:pPr marL="0" indent="0">
              <a:buNone/>
            </a:pPr>
            <a:endParaRPr lang="en-AU" dirty="0"/>
          </a:p>
        </p:txBody>
      </p:sp>
    </p:spTree>
    <p:extLst>
      <p:ext uri="{BB962C8B-B14F-4D97-AF65-F5344CB8AC3E}">
        <p14:creationId xmlns:p14="http://schemas.microsoft.com/office/powerpoint/2010/main" val="3159082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About</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5663607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Quotes</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398718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47207" y="1397077"/>
            <a:ext cx="5291847" cy="4370427"/>
          </a:xfrm>
          <a:prstGeom prst="rect">
            <a:avLst/>
          </a:prstGeom>
          <a:noFill/>
        </p:spPr>
        <p:txBody>
          <a:bodyPr wrap="square" rtlCol="0">
            <a:spAutoFit/>
          </a:bodyPr>
          <a:lstStyle/>
          <a:p>
            <a:pPr algn="ctr"/>
            <a:r>
              <a:rPr lang="en-AU" sz="2400" i="1" dirty="0" smtClean="0"/>
              <a:t>‘I do not consider Deafness a disability per se. It does not stop the natural enjoyment of life. The only obstacle is actually other people and their attitudes towards Deafness. And for this reason, we endlessly advocate. Going to the shop, we explain. Sitting next to someone, we explain. Applying for a job, we explain. Going to school, we explain. And we get tired. So tired”</a:t>
            </a:r>
          </a:p>
          <a:p>
            <a:pPr algn="ctr"/>
            <a:r>
              <a:rPr lang="en-AU" sz="2000" i="1" dirty="0" smtClean="0"/>
              <a:t> </a:t>
            </a:r>
          </a:p>
          <a:p>
            <a:pPr algn="ctr"/>
            <a:r>
              <a:rPr lang="en-AU" dirty="0" smtClean="0"/>
              <a:t>- </a:t>
            </a:r>
            <a:r>
              <a:rPr lang="en-AU" dirty="0" err="1" smtClean="0"/>
              <a:t>Edan</a:t>
            </a:r>
            <a:r>
              <a:rPr lang="en-AU" dirty="0" smtClean="0"/>
              <a:t>, 35</a:t>
            </a:r>
            <a:endParaRPr lang="en-AU"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0109" y="702040"/>
            <a:ext cx="3893644" cy="4862180"/>
          </a:xfrm>
          <a:prstGeom prst="rect">
            <a:avLst/>
          </a:prstGeom>
        </p:spPr>
      </p:pic>
    </p:spTree>
    <p:extLst>
      <p:ext uri="{BB962C8B-B14F-4D97-AF65-F5344CB8AC3E}">
        <p14:creationId xmlns:p14="http://schemas.microsoft.com/office/powerpoint/2010/main" val="2297984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118" y="246550"/>
            <a:ext cx="7580340" cy="923330"/>
          </a:xfrm>
          <a:prstGeom prst="rect">
            <a:avLst/>
          </a:prstGeom>
          <a:noFill/>
        </p:spPr>
        <p:txBody>
          <a:bodyPr wrap="square" rtlCol="0">
            <a:spAutoFit/>
          </a:bodyPr>
          <a:lstStyle/>
          <a:p>
            <a:r>
              <a:rPr lang="en-AU" i="1" dirty="0" smtClean="0"/>
              <a:t>“We need to make every single thing accessible to every single person with a disability”</a:t>
            </a:r>
          </a:p>
          <a:p>
            <a:r>
              <a:rPr lang="en-AU" dirty="0" smtClean="0"/>
              <a:t>– Stevie Wonder</a:t>
            </a:r>
            <a:endParaRPr lang="en-AU" dirty="0"/>
          </a:p>
        </p:txBody>
      </p:sp>
      <p:sp>
        <p:nvSpPr>
          <p:cNvPr id="5" name="TextBox 4"/>
          <p:cNvSpPr txBox="1"/>
          <p:nvPr/>
        </p:nvSpPr>
        <p:spPr>
          <a:xfrm>
            <a:off x="3099564" y="1262213"/>
            <a:ext cx="7538698" cy="923330"/>
          </a:xfrm>
          <a:prstGeom prst="rect">
            <a:avLst/>
          </a:prstGeom>
          <a:noFill/>
        </p:spPr>
        <p:txBody>
          <a:bodyPr wrap="square" rtlCol="0">
            <a:spAutoFit/>
          </a:bodyPr>
          <a:lstStyle/>
          <a:p>
            <a:pPr algn="r"/>
            <a:r>
              <a:rPr lang="en-AU" i="1" dirty="0" smtClean="0"/>
              <a:t>“I hope I inspire people who hear. Hearing people have the ability to remove barriers that prevent deaf people from achieving their dreams.” </a:t>
            </a:r>
          </a:p>
          <a:p>
            <a:pPr algn="r"/>
            <a:r>
              <a:rPr lang="en-AU" dirty="0" smtClean="0"/>
              <a:t>– Marlee Martin</a:t>
            </a:r>
            <a:endParaRPr lang="en-AU" dirty="0"/>
          </a:p>
        </p:txBody>
      </p:sp>
      <p:sp>
        <p:nvSpPr>
          <p:cNvPr id="6" name="TextBox 5"/>
          <p:cNvSpPr txBox="1"/>
          <p:nvPr/>
        </p:nvSpPr>
        <p:spPr>
          <a:xfrm>
            <a:off x="3099564" y="5878863"/>
            <a:ext cx="7538698" cy="646331"/>
          </a:xfrm>
          <a:prstGeom prst="rect">
            <a:avLst/>
          </a:prstGeom>
          <a:noFill/>
        </p:spPr>
        <p:txBody>
          <a:bodyPr wrap="square" rtlCol="0">
            <a:spAutoFit/>
          </a:bodyPr>
          <a:lstStyle/>
          <a:p>
            <a:pPr algn="r"/>
            <a:r>
              <a:rPr lang="en-AU" i="1" dirty="0" smtClean="0"/>
              <a:t>“Find your ability in your disability.” </a:t>
            </a:r>
          </a:p>
          <a:p>
            <a:pPr algn="r"/>
            <a:r>
              <a:rPr lang="en-AU" dirty="0" smtClean="0"/>
              <a:t>– </a:t>
            </a:r>
            <a:r>
              <a:rPr lang="en-AU" dirty="0" err="1" smtClean="0"/>
              <a:t>Nyle</a:t>
            </a:r>
            <a:r>
              <a:rPr lang="en-AU" dirty="0" smtClean="0"/>
              <a:t> </a:t>
            </a:r>
            <a:r>
              <a:rPr lang="en-AU" dirty="0" err="1" smtClean="0"/>
              <a:t>DiMarco</a:t>
            </a:r>
            <a:r>
              <a:rPr lang="en-AU" dirty="0" smtClean="0"/>
              <a:t> </a:t>
            </a:r>
            <a:endParaRPr lang="en-AU" dirty="0"/>
          </a:p>
        </p:txBody>
      </p:sp>
      <p:sp>
        <p:nvSpPr>
          <p:cNvPr id="7" name="TextBox 6"/>
          <p:cNvSpPr txBox="1"/>
          <p:nvPr/>
        </p:nvSpPr>
        <p:spPr>
          <a:xfrm>
            <a:off x="270118" y="2554875"/>
            <a:ext cx="7566458" cy="923330"/>
          </a:xfrm>
          <a:prstGeom prst="rect">
            <a:avLst/>
          </a:prstGeom>
          <a:noFill/>
        </p:spPr>
        <p:txBody>
          <a:bodyPr wrap="square" rtlCol="0">
            <a:spAutoFit/>
          </a:bodyPr>
          <a:lstStyle/>
          <a:p>
            <a:r>
              <a:rPr lang="en-AU" dirty="0" smtClean="0"/>
              <a:t>I subscribe to what’s called the social model of disability, which tells us that we are more disabled by society than by our bodies and our diagnoses.” </a:t>
            </a:r>
          </a:p>
          <a:p>
            <a:r>
              <a:rPr lang="en-AU" dirty="0" smtClean="0"/>
              <a:t>– Stella Young</a:t>
            </a:r>
            <a:endParaRPr lang="en-AU" dirty="0"/>
          </a:p>
        </p:txBody>
      </p:sp>
      <p:sp>
        <p:nvSpPr>
          <p:cNvPr id="8" name="TextBox 7"/>
          <p:cNvSpPr txBox="1"/>
          <p:nvPr/>
        </p:nvSpPr>
        <p:spPr>
          <a:xfrm>
            <a:off x="3099564" y="3847537"/>
            <a:ext cx="7538698" cy="923330"/>
          </a:xfrm>
          <a:prstGeom prst="rect">
            <a:avLst/>
          </a:prstGeom>
          <a:noFill/>
        </p:spPr>
        <p:txBody>
          <a:bodyPr wrap="square" rtlCol="0">
            <a:spAutoFit/>
          </a:bodyPr>
          <a:lstStyle/>
          <a:p>
            <a:pPr algn="r"/>
            <a:r>
              <a:rPr lang="en-AU" dirty="0" smtClean="0"/>
              <a:t>“Being deaf or hard of hearing does not cause language delay; it is language deprivation that causes language delay.” </a:t>
            </a:r>
          </a:p>
          <a:p>
            <a:pPr algn="r"/>
            <a:r>
              <a:rPr lang="en-AU" dirty="0" smtClean="0"/>
              <a:t>-  Nancy Grosz Sager</a:t>
            </a:r>
            <a:endParaRPr lang="en-AU" dirty="0"/>
          </a:p>
        </p:txBody>
      </p:sp>
      <p:sp>
        <p:nvSpPr>
          <p:cNvPr id="9" name="TextBox 8"/>
          <p:cNvSpPr txBox="1"/>
          <p:nvPr/>
        </p:nvSpPr>
        <p:spPr>
          <a:xfrm>
            <a:off x="270117" y="4863200"/>
            <a:ext cx="7566459" cy="923330"/>
          </a:xfrm>
          <a:prstGeom prst="rect">
            <a:avLst/>
          </a:prstGeom>
          <a:noFill/>
        </p:spPr>
        <p:txBody>
          <a:bodyPr wrap="square" rtlCol="0">
            <a:spAutoFit/>
          </a:bodyPr>
          <a:lstStyle/>
          <a:p>
            <a:r>
              <a:rPr lang="en-AU" dirty="0" smtClean="0"/>
              <a:t>“Deaf children suffer language deprivation and everyone know it. It just goes on, to the ruin of yet another generation of deaf children.” </a:t>
            </a:r>
          </a:p>
          <a:p>
            <a:r>
              <a:rPr lang="en-AU" dirty="0" smtClean="0"/>
              <a:t>– Tom Humphries</a:t>
            </a:r>
            <a:endParaRPr lang="en-AU" dirty="0"/>
          </a:p>
        </p:txBody>
      </p:sp>
    </p:spTree>
    <p:extLst>
      <p:ext uri="{BB962C8B-B14F-4D97-AF65-F5344CB8AC3E}">
        <p14:creationId xmlns:p14="http://schemas.microsoft.com/office/powerpoint/2010/main" val="40708885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5260" y="1867771"/>
            <a:ext cx="11062008" cy="4247317"/>
          </a:xfrm>
          <a:prstGeom prst="rect">
            <a:avLst/>
          </a:prstGeom>
          <a:noFill/>
        </p:spPr>
        <p:txBody>
          <a:bodyPr wrap="square" rtlCol="0">
            <a:spAutoFit/>
          </a:bodyPr>
          <a:lstStyle/>
          <a:p>
            <a:pPr algn="ctr"/>
            <a:r>
              <a:rPr lang="en-AU" sz="2400" i="1" dirty="0" smtClean="0"/>
              <a:t>Mr. Ali claimed that the court officer wrote down the words “guilty” and “not guilty” on a sheet of paper, “evidently requiring him to point to one or the other.” </a:t>
            </a:r>
          </a:p>
          <a:p>
            <a:pPr algn="ctr"/>
            <a:r>
              <a:rPr lang="en-AU" sz="2400" i="1" dirty="0" smtClean="0"/>
              <a:t>Mr. Ali communicated that he did not believe it was fair for him to select a guilty or not guilty plea without a hearing where he could understand the charges against him.  </a:t>
            </a:r>
          </a:p>
          <a:p>
            <a:pPr algn="ctr"/>
            <a:r>
              <a:rPr lang="en-AU" sz="2400" i="1" dirty="0" smtClean="0"/>
              <a:t>According to Mr. Ali, “The judge … yelled at him to decide whether he was guilty or not and sign the paper and screamed at him loudly stating… ‘That’s a lie! You can hear me!'” the suit alleges. </a:t>
            </a:r>
          </a:p>
          <a:p>
            <a:pPr algn="ctr"/>
            <a:r>
              <a:rPr lang="en-AU" sz="2400" i="1" dirty="0" smtClean="0"/>
              <a:t>“The plaintiff pointed to his hearing aid so that the judge would understand that he is Deaf and stated: ‘I am not lying, I am Deaf.’” </a:t>
            </a:r>
          </a:p>
          <a:p>
            <a:pPr algn="ctr"/>
            <a:endParaRPr lang="en-AU" dirty="0" smtClean="0"/>
          </a:p>
          <a:p>
            <a:pPr algn="ctr"/>
            <a:endParaRPr lang="en-AU" dirty="0" smtClean="0"/>
          </a:p>
          <a:p>
            <a:pPr algn="ctr"/>
            <a:r>
              <a:rPr lang="en-AU" dirty="0" smtClean="0"/>
              <a:t> – ADA Discrimination: The Law is What the Courts Say</a:t>
            </a:r>
            <a:endParaRPr lang="en-AU" dirty="0"/>
          </a:p>
        </p:txBody>
      </p:sp>
    </p:spTree>
    <p:extLst>
      <p:ext uri="{BB962C8B-B14F-4D97-AF65-F5344CB8AC3E}">
        <p14:creationId xmlns:p14="http://schemas.microsoft.com/office/powerpoint/2010/main" val="98196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Contacts</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523821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Contacts</a:t>
            </a:r>
            <a:endParaRPr lang="en-AU" dirty="0"/>
          </a:p>
        </p:txBody>
      </p:sp>
      <p:sp>
        <p:nvSpPr>
          <p:cNvPr id="5" name="Content Placeholder 4"/>
          <p:cNvSpPr>
            <a:spLocks noGrp="1"/>
          </p:cNvSpPr>
          <p:nvPr>
            <p:ph idx="1"/>
          </p:nvPr>
        </p:nvSpPr>
        <p:spPr>
          <a:xfrm>
            <a:off x="730500" y="1836305"/>
            <a:ext cx="4492663" cy="4351338"/>
          </a:xfrm>
        </p:spPr>
        <p:txBody>
          <a:bodyPr/>
          <a:lstStyle/>
          <a:p>
            <a:pPr marL="0" indent="0">
              <a:buNone/>
            </a:pPr>
            <a:r>
              <a:rPr lang="en-AU" sz="2400" dirty="0" smtClean="0"/>
              <a:t>Rachel Lai</a:t>
            </a:r>
          </a:p>
          <a:p>
            <a:pPr marL="0" indent="0">
              <a:buNone/>
            </a:pPr>
            <a:r>
              <a:rPr lang="en-AU" sz="2400" dirty="0" smtClean="0"/>
              <a:t>Community Services Manager </a:t>
            </a:r>
          </a:p>
          <a:p>
            <a:pPr marL="0" indent="0">
              <a:buNone/>
            </a:pPr>
            <a:r>
              <a:rPr lang="en-AU" sz="2400" dirty="0" smtClean="0"/>
              <a:t>E: </a:t>
            </a:r>
            <a:r>
              <a:rPr lang="en-AU" sz="2000" dirty="0" smtClean="0"/>
              <a:t>Rachel.Lai@deafservices.org.au</a:t>
            </a:r>
            <a:endParaRPr lang="en-AU" sz="2400" dirty="0" smtClean="0"/>
          </a:p>
          <a:p>
            <a:pPr marL="0" indent="0">
              <a:buNone/>
            </a:pPr>
            <a:r>
              <a:rPr lang="en-AU" sz="2400" dirty="0" smtClean="0"/>
              <a:t>P: (07) 3892 8512</a:t>
            </a:r>
          </a:p>
          <a:p>
            <a:pPr marL="0" indent="0">
              <a:buNone/>
            </a:pPr>
            <a:endParaRPr lang="en-AU" dirty="0" smtClean="0"/>
          </a:p>
        </p:txBody>
      </p:sp>
      <p:sp>
        <p:nvSpPr>
          <p:cNvPr id="6" name="Content Placeholder 4"/>
          <p:cNvSpPr txBox="1">
            <a:spLocks/>
          </p:cNvSpPr>
          <p:nvPr/>
        </p:nvSpPr>
        <p:spPr>
          <a:xfrm>
            <a:off x="6151417" y="1836305"/>
            <a:ext cx="577734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4C6AAE"/>
              </a:buClr>
              <a:buFont typeface="Lucida Grande" panose="020B0600040502020204" pitchFamily="34" charset="0"/>
              <a:buChar char="■"/>
              <a:defRPr sz="2800" b="0" i="0" kern="1200">
                <a:solidFill>
                  <a:schemeClr val="tx1">
                    <a:lumMod val="65000"/>
                    <a:lumOff val="35000"/>
                  </a:schemeClr>
                </a:solidFill>
                <a:latin typeface="Averta Std" pitchFamily="2" charset="77"/>
                <a:ea typeface="+mn-ea"/>
                <a:cs typeface="+mn-cs"/>
              </a:defRPr>
            </a:lvl1pPr>
            <a:lvl2pPr marL="685800" indent="-228600" algn="l" defTabSz="914400" rtl="0" eaLnBrk="1" latinLnBrk="0" hangingPunct="1">
              <a:lnSpc>
                <a:spcPct val="90000"/>
              </a:lnSpc>
              <a:spcBef>
                <a:spcPts val="500"/>
              </a:spcBef>
              <a:buClr>
                <a:srgbClr val="87BDE5"/>
              </a:buClr>
              <a:buFont typeface="Wingdings" pitchFamily="2" charset="2"/>
              <a:buChar char="§"/>
              <a:defRPr sz="2400" b="0" i="0" kern="1200">
                <a:solidFill>
                  <a:schemeClr val="tx1">
                    <a:lumMod val="50000"/>
                    <a:lumOff val="50000"/>
                  </a:schemeClr>
                </a:solidFill>
                <a:latin typeface="Averta Std" pitchFamily="2" charset="77"/>
                <a:ea typeface="+mn-ea"/>
                <a:cs typeface="+mn-cs"/>
              </a:defRPr>
            </a:lvl2pPr>
            <a:lvl3pPr marL="1143000" indent="-228600" algn="l" defTabSz="914400" rtl="0" eaLnBrk="1" latinLnBrk="0" hangingPunct="1">
              <a:lnSpc>
                <a:spcPct val="90000"/>
              </a:lnSpc>
              <a:spcBef>
                <a:spcPts val="500"/>
              </a:spcBef>
              <a:buClr>
                <a:srgbClr val="87BDE5"/>
              </a:buClr>
              <a:buFont typeface="Wingdings" pitchFamily="2" charset="2"/>
              <a:buChar char="§"/>
              <a:defRPr sz="2000" b="0" i="0" kern="1200">
                <a:solidFill>
                  <a:schemeClr val="tx1">
                    <a:lumMod val="50000"/>
                    <a:lumOff val="50000"/>
                  </a:schemeClr>
                </a:solidFill>
                <a:latin typeface="Averta Std" pitchFamily="2" charset="77"/>
                <a:ea typeface="+mn-ea"/>
                <a:cs typeface="+mn-cs"/>
              </a:defRPr>
            </a:lvl3pPr>
            <a:lvl4pPr marL="1600200" indent="-228600" algn="l" defTabSz="914400" rtl="0" eaLnBrk="1" latinLnBrk="0" hangingPunct="1">
              <a:lnSpc>
                <a:spcPct val="90000"/>
              </a:lnSpc>
              <a:spcBef>
                <a:spcPts val="500"/>
              </a:spcBef>
              <a:buClr>
                <a:srgbClr val="87BDE5"/>
              </a:buClr>
              <a:buFont typeface="Wingdings" pitchFamily="2" charset="2"/>
              <a:buChar char="§"/>
              <a:defRPr sz="1800" b="0" i="0" kern="1200">
                <a:solidFill>
                  <a:schemeClr val="tx1">
                    <a:lumMod val="50000"/>
                    <a:lumOff val="50000"/>
                  </a:schemeClr>
                </a:solidFill>
                <a:latin typeface="Averta Std" pitchFamily="2" charset="77"/>
                <a:ea typeface="+mn-ea"/>
                <a:cs typeface="+mn-cs"/>
              </a:defRPr>
            </a:lvl4pPr>
            <a:lvl5pPr marL="2057400" indent="-228600" algn="l" defTabSz="914400" rtl="0" eaLnBrk="1" latinLnBrk="0" hangingPunct="1">
              <a:lnSpc>
                <a:spcPct val="90000"/>
              </a:lnSpc>
              <a:spcBef>
                <a:spcPts val="500"/>
              </a:spcBef>
              <a:buClr>
                <a:srgbClr val="87BDE5"/>
              </a:buClr>
              <a:buFont typeface="Wingdings" pitchFamily="2" charset="2"/>
              <a:buChar char="§"/>
              <a:defRPr sz="1800" b="0" i="0" kern="1200">
                <a:solidFill>
                  <a:schemeClr val="tx1">
                    <a:lumMod val="50000"/>
                    <a:lumOff val="50000"/>
                  </a:schemeClr>
                </a:solidFill>
                <a:latin typeface="Averta Std"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Lucida Grande" panose="020B0600040502020204" pitchFamily="34" charset="0"/>
              <a:buNone/>
            </a:pPr>
            <a:r>
              <a:rPr lang="en-AU" sz="2400" dirty="0" smtClean="0"/>
              <a:t>Sheena Helton </a:t>
            </a:r>
          </a:p>
          <a:p>
            <a:pPr marL="0" indent="0">
              <a:buFont typeface="Lucida Grande" panose="020B0600040502020204" pitchFamily="34" charset="0"/>
              <a:buNone/>
            </a:pPr>
            <a:r>
              <a:rPr lang="en-AU" sz="2400" dirty="0" smtClean="0"/>
              <a:t>Auslan Communications Officer</a:t>
            </a:r>
          </a:p>
          <a:p>
            <a:pPr marL="0" indent="0">
              <a:buFont typeface="Lucida Grande" panose="020B0600040502020204" pitchFamily="34" charset="0"/>
              <a:buNone/>
            </a:pPr>
            <a:r>
              <a:rPr lang="en-AU" sz="2400" dirty="0" smtClean="0"/>
              <a:t>E: </a:t>
            </a:r>
            <a:r>
              <a:rPr lang="en-AU" sz="2000" dirty="0" smtClean="0"/>
              <a:t>Sheena.Helton@deafservices.org.au </a:t>
            </a:r>
          </a:p>
          <a:p>
            <a:pPr marL="0" indent="0">
              <a:buFont typeface="Lucida Grande" panose="020B0600040502020204" pitchFamily="34" charset="0"/>
              <a:buNone/>
            </a:pPr>
            <a:r>
              <a:rPr lang="en-AU" sz="2400" dirty="0" smtClean="0"/>
              <a:t>M: 0481 726 745 (Text) </a:t>
            </a:r>
          </a:p>
          <a:p>
            <a:pPr marL="0" indent="0">
              <a:buFont typeface="Lucida Grande" panose="020B0600040502020204" pitchFamily="34" charset="0"/>
              <a:buNone/>
            </a:pPr>
            <a:endParaRPr lang="en-AU" dirty="0" smtClean="0"/>
          </a:p>
        </p:txBody>
      </p:sp>
    </p:spTree>
    <p:extLst>
      <p:ext uri="{BB962C8B-B14F-4D97-AF65-F5344CB8AC3E}">
        <p14:creationId xmlns:p14="http://schemas.microsoft.com/office/powerpoint/2010/main" val="408078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Thank you</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3898345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535" y="420174"/>
            <a:ext cx="9082177" cy="1325563"/>
          </a:xfrm>
        </p:spPr>
        <p:txBody>
          <a:bodyPr/>
          <a:lstStyle/>
          <a:p>
            <a:r>
              <a:rPr lang="en-AU" dirty="0" smtClean="0"/>
              <a:t>Deaf Services</a:t>
            </a:r>
            <a:endParaRPr lang="en-AU" dirty="0"/>
          </a:p>
        </p:txBody>
      </p:sp>
      <p:pic>
        <p:nvPicPr>
          <p:cNvPr id="3" name="Picture 2"/>
          <p:cNvPicPr>
            <a:picLocks noChangeAspect="1"/>
          </p:cNvPicPr>
          <p:nvPr/>
        </p:nvPicPr>
        <p:blipFill>
          <a:blip r:embed="rId3"/>
          <a:stretch>
            <a:fillRect/>
          </a:stretch>
        </p:blipFill>
        <p:spPr>
          <a:xfrm>
            <a:off x="83047" y="1711782"/>
            <a:ext cx="11962128" cy="4037853"/>
          </a:xfrm>
          <a:prstGeom prst="rect">
            <a:avLst/>
          </a:prstGeom>
        </p:spPr>
      </p:pic>
    </p:spTree>
    <p:extLst>
      <p:ext uri="{BB962C8B-B14F-4D97-AF65-F5344CB8AC3E}">
        <p14:creationId xmlns:p14="http://schemas.microsoft.com/office/powerpoint/2010/main" val="1395158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Community</a:t>
            </a:r>
            <a:endParaRPr lang="en-AU" dirty="0"/>
          </a:p>
        </p:txBody>
      </p:sp>
      <p:sp>
        <p:nvSpPr>
          <p:cNvPr id="5" name="Content Placeholder 4"/>
          <p:cNvSpPr>
            <a:spLocks noGrp="1"/>
          </p:cNvSpPr>
          <p:nvPr>
            <p:ph idx="1"/>
          </p:nvPr>
        </p:nvSpPr>
        <p:spPr/>
        <p:txBody>
          <a:bodyPr>
            <a:normAutofit fontScale="85000" lnSpcReduction="20000"/>
          </a:bodyPr>
          <a:lstStyle/>
          <a:p>
            <a:r>
              <a:rPr lang="en-AU" dirty="0" smtClean="0"/>
              <a:t>Office locations:</a:t>
            </a:r>
          </a:p>
          <a:p>
            <a:pPr lvl="1"/>
            <a:r>
              <a:rPr lang="en-AU" dirty="0" smtClean="0"/>
              <a:t>Brisbane (</a:t>
            </a:r>
            <a:r>
              <a:rPr lang="en-AU" dirty="0" err="1" smtClean="0"/>
              <a:t>Northside</a:t>
            </a:r>
            <a:r>
              <a:rPr lang="en-AU" dirty="0" smtClean="0"/>
              <a:t> &amp; Southside)</a:t>
            </a:r>
          </a:p>
          <a:p>
            <a:pPr lvl="1"/>
            <a:r>
              <a:rPr lang="en-AU" dirty="0" smtClean="0"/>
              <a:t>Gold Coast</a:t>
            </a:r>
          </a:p>
          <a:p>
            <a:pPr lvl="1"/>
            <a:r>
              <a:rPr lang="en-AU" dirty="0" smtClean="0"/>
              <a:t>Sunshine Coast</a:t>
            </a:r>
          </a:p>
          <a:p>
            <a:pPr lvl="1"/>
            <a:r>
              <a:rPr lang="en-AU" dirty="0" smtClean="0"/>
              <a:t>Maryborough</a:t>
            </a:r>
          </a:p>
          <a:p>
            <a:pPr lvl="1"/>
            <a:r>
              <a:rPr lang="en-AU" dirty="0" smtClean="0"/>
              <a:t>Mackay</a:t>
            </a:r>
          </a:p>
          <a:p>
            <a:pPr lvl="1"/>
            <a:r>
              <a:rPr lang="en-AU" dirty="0" smtClean="0"/>
              <a:t>Townsville</a:t>
            </a:r>
          </a:p>
          <a:p>
            <a:pPr lvl="1"/>
            <a:r>
              <a:rPr lang="en-AU" dirty="0" smtClean="0"/>
              <a:t>Cairns</a:t>
            </a:r>
            <a:endParaRPr lang="en-AU" dirty="0"/>
          </a:p>
          <a:p>
            <a:r>
              <a:rPr lang="en-AU" dirty="0" smtClean="0"/>
              <a:t>Community Outreach</a:t>
            </a:r>
          </a:p>
          <a:p>
            <a:pPr lvl="1"/>
            <a:r>
              <a:rPr lang="en-AU" dirty="0" smtClean="0"/>
              <a:t>Ipswich</a:t>
            </a:r>
          </a:p>
          <a:p>
            <a:pPr lvl="1"/>
            <a:r>
              <a:rPr lang="en-AU" dirty="0" smtClean="0"/>
              <a:t>Toowoomba</a:t>
            </a:r>
          </a:p>
          <a:p>
            <a:pPr lvl="1"/>
            <a:r>
              <a:rPr lang="en-AU" dirty="0" smtClean="0"/>
              <a:t>Rockhampton</a:t>
            </a:r>
          </a:p>
          <a:p>
            <a:pPr lvl="1"/>
            <a:r>
              <a:rPr lang="en-AU" dirty="0" smtClean="0"/>
              <a:t>Bundaberg</a:t>
            </a:r>
          </a:p>
          <a:p>
            <a:pPr lvl="1"/>
            <a:r>
              <a:rPr lang="en-AU" dirty="0" smtClean="0"/>
              <a:t>Charters Towers</a:t>
            </a:r>
          </a:p>
          <a:p>
            <a:pPr lvl="1"/>
            <a:r>
              <a:rPr lang="en-AU" dirty="0" smtClean="0"/>
              <a:t>Ayr/Home Hill</a:t>
            </a:r>
          </a:p>
        </p:txBody>
      </p:sp>
    </p:spTree>
    <p:extLst>
      <p:ext uri="{BB962C8B-B14F-4D97-AF65-F5344CB8AC3E}">
        <p14:creationId xmlns:p14="http://schemas.microsoft.com/office/powerpoint/2010/main" val="3657228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Community</a:t>
            </a:r>
            <a:endParaRPr lang="en-AU" dirty="0"/>
          </a:p>
        </p:txBody>
      </p:sp>
      <p:sp>
        <p:nvSpPr>
          <p:cNvPr id="5" name="Content Placeholder 4"/>
          <p:cNvSpPr>
            <a:spLocks noGrp="1"/>
          </p:cNvSpPr>
          <p:nvPr>
            <p:ph idx="1"/>
          </p:nvPr>
        </p:nvSpPr>
        <p:spPr/>
        <p:txBody>
          <a:bodyPr>
            <a:normAutofit fontScale="62500" lnSpcReduction="20000"/>
          </a:bodyPr>
          <a:lstStyle/>
          <a:p>
            <a:r>
              <a:rPr lang="en-AU" dirty="0" smtClean="0"/>
              <a:t>Community Access:</a:t>
            </a:r>
          </a:p>
          <a:p>
            <a:pPr lvl="1"/>
            <a:r>
              <a:rPr lang="en-AU" dirty="0" smtClean="0"/>
              <a:t>Information &amp; referral</a:t>
            </a:r>
          </a:p>
          <a:p>
            <a:pPr lvl="1"/>
            <a:r>
              <a:rPr lang="en-AU" dirty="0" smtClean="0"/>
              <a:t>Community workshops/events</a:t>
            </a:r>
          </a:p>
          <a:p>
            <a:pPr lvl="1"/>
            <a:r>
              <a:rPr lang="en-AU" dirty="0" smtClean="0"/>
              <a:t>Individual advocacy</a:t>
            </a:r>
          </a:p>
          <a:p>
            <a:r>
              <a:rPr lang="en-AU" dirty="0" smtClean="0"/>
              <a:t>NDIS</a:t>
            </a:r>
          </a:p>
          <a:p>
            <a:pPr lvl="1"/>
            <a:r>
              <a:rPr lang="en-AU" dirty="0" smtClean="0"/>
              <a:t>Supports coordination</a:t>
            </a:r>
          </a:p>
          <a:p>
            <a:pPr lvl="1"/>
            <a:r>
              <a:rPr lang="en-AU" dirty="0" smtClean="0"/>
              <a:t>Life skills development</a:t>
            </a:r>
          </a:p>
          <a:p>
            <a:pPr lvl="1"/>
            <a:r>
              <a:rPr lang="en-AU" dirty="0" smtClean="0"/>
              <a:t>Plan Management</a:t>
            </a:r>
            <a:endParaRPr lang="en-AU" dirty="0"/>
          </a:p>
          <a:p>
            <a:r>
              <a:rPr lang="en-AU" dirty="0" smtClean="0"/>
              <a:t>Innovation</a:t>
            </a:r>
          </a:p>
          <a:p>
            <a:pPr lvl="1"/>
            <a:r>
              <a:rPr lang="en-AU" dirty="0" smtClean="0"/>
              <a:t>Auslan Hub Program</a:t>
            </a:r>
          </a:p>
          <a:p>
            <a:pPr lvl="2"/>
            <a:r>
              <a:rPr lang="en-AU" dirty="0" smtClean="0"/>
              <a:t>Tele-practice:  Speech Pathology / Occupational Therapy </a:t>
            </a:r>
          </a:p>
          <a:p>
            <a:pPr lvl="2"/>
            <a:r>
              <a:rPr lang="en-AU" dirty="0" smtClean="0"/>
              <a:t>Community access</a:t>
            </a:r>
          </a:p>
          <a:p>
            <a:pPr lvl="2"/>
            <a:r>
              <a:rPr lang="en-AU" dirty="0" smtClean="0"/>
              <a:t>Auslan classes</a:t>
            </a:r>
          </a:p>
          <a:p>
            <a:pPr lvl="2"/>
            <a:r>
              <a:rPr lang="en-AU" dirty="0" smtClean="0"/>
              <a:t>Video Remote Interpreting</a:t>
            </a:r>
          </a:p>
          <a:p>
            <a:pPr lvl="1"/>
            <a:r>
              <a:rPr lang="en-AU" dirty="0" smtClean="0"/>
              <a:t>Information Linkage &amp; Capacity (ILC) building programs</a:t>
            </a:r>
          </a:p>
          <a:p>
            <a:r>
              <a:rPr lang="en-AU" dirty="0"/>
              <a:t>Auslan Translations</a:t>
            </a:r>
          </a:p>
          <a:p>
            <a:pPr lvl="1"/>
            <a:r>
              <a:rPr lang="en-AU" dirty="0" smtClean="0"/>
              <a:t>Resources</a:t>
            </a:r>
            <a:endParaRPr lang="en-AU" dirty="0"/>
          </a:p>
        </p:txBody>
      </p:sp>
    </p:spTree>
    <p:extLst>
      <p:ext uri="{BB962C8B-B14F-4D97-AF65-F5344CB8AC3E}">
        <p14:creationId xmlns:p14="http://schemas.microsoft.com/office/powerpoint/2010/main" val="3020654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Deafness</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140582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Terminology</a:t>
            </a:r>
            <a:endParaRPr lang="en-AU" dirty="0"/>
          </a:p>
        </p:txBody>
      </p:sp>
      <p:sp>
        <p:nvSpPr>
          <p:cNvPr id="5" name="Content Placeholder 4"/>
          <p:cNvSpPr>
            <a:spLocks noGrp="1"/>
          </p:cNvSpPr>
          <p:nvPr>
            <p:ph idx="1"/>
          </p:nvPr>
        </p:nvSpPr>
        <p:spPr/>
        <p:txBody>
          <a:bodyPr/>
          <a:lstStyle/>
          <a:p>
            <a:r>
              <a:rPr lang="en-AU" dirty="0" smtClean="0"/>
              <a:t>Deaf (with a capitalised D)</a:t>
            </a:r>
          </a:p>
          <a:p>
            <a:r>
              <a:rPr lang="en-AU" dirty="0" smtClean="0"/>
              <a:t>deaf (with a lowercase d)</a:t>
            </a:r>
          </a:p>
          <a:p>
            <a:r>
              <a:rPr lang="en-AU" dirty="0" smtClean="0"/>
              <a:t>Hard of Hearing (</a:t>
            </a:r>
            <a:r>
              <a:rPr lang="en-AU" dirty="0" err="1" smtClean="0"/>
              <a:t>HoH</a:t>
            </a:r>
            <a:r>
              <a:rPr lang="en-AU" dirty="0" smtClean="0"/>
              <a:t>)</a:t>
            </a:r>
          </a:p>
          <a:p>
            <a:r>
              <a:rPr lang="en-AU" dirty="0" smtClean="0"/>
              <a:t>Hearing Impaired</a:t>
            </a:r>
          </a:p>
          <a:p>
            <a:r>
              <a:rPr lang="en-AU" dirty="0" smtClean="0"/>
              <a:t>Deafblind</a:t>
            </a:r>
          </a:p>
          <a:p>
            <a:endParaRPr lang="en-AU" dirty="0"/>
          </a:p>
        </p:txBody>
      </p:sp>
    </p:spTree>
    <p:extLst>
      <p:ext uri="{BB962C8B-B14F-4D97-AF65-F5344CB8AC3E}">
        <p14:creationId xmlns:p14="http://schemas.microsoft.com/office/powerpoint/2010/main" val="3818802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Is everyone the same?</a:t>
            </a:r>
            <a:endParaRPr lang="en-AU" dirty="0"/>
          </a:p>
        </p:txBody>
      </p:sp>
      <p:sp>
        <p:nvSpPr>
          <p:cNvPr id="5" name="Content Placeholder 4"/>
          <p:cNvSpPr>
            <a:spLocks noGrp="1"/>
          </p:cNvSpPr>
          <p:nvPr>
            <p:ph idx="1"/>
          </p:nvPr>
        </p:nvSpPr>
        <p:spPr/>
        <p:txBody>
          <a:bodyPr/>
          <a:lstStyle/>
          <a:p>
            <a:r>
              <a:rPr lang="en-AU" dirty="0" smtClean="0"/>
              <a:t>All have different needs</a:t>
            </a:r>
          </a:p>
          <a:p>
            <a:r>
              <a:rPr lang="en-AU" dirty="0" smtClean="0"/>
              <a:t>Some have additional disabilities </a:t>
            </a:r>
          </a:p>
          <a:p>
            <a:r>
              <a:rPr lang="en-AU" dirty="0" smtClean="0"/>
              <a:t>Educational background &amp; intelligence</a:t>
            </a:r>
          </a:p>
          <a:p>
            <a:r>
              <a:rPr lang="en-AU" dirty="0" smtClean="0"/>
              <a:t>Age</a:t>
            </a:r>
          </a:p>
          <a:p>
            <a:r>
              <a:rPr lang="en-AU" dirty="0" smtClean="0"/>
              <a:t>Region</a:t>
            </a:r>
          </a:p>
          <a:p>
            <a:r>
              <a:rPr lang="en-AU" dirty="0" smtClean="0"/>
              <a:t>Indigenous cultures</a:t>
            </a:r>
          </a:p>
          <a:p>
            <a:r>
              <a:rPr lang="en-AU" dirty="0" smtClean="0"/>
              <a:t>Home signs</a:t>
            </a:r>
          </a:p>
          <a:p>
            <a:endParaRPr lang="en-AU" dirty="0" smtClean="0"/>
          </a:p>
          <a:p>
            <a:endParaRPr lang="en-AU" dirty="0"/>
          </a:p>
        </p:txBody>
      </p:sp>
    </p:spTree>
    <p:extLst>
      <p:ext uri="{BB962C8B-B14F-4D97-AF65-F5344CB8AC3E}">
        <p14:creationId xmlns:p14="http://schemas.microsoft.com/office/powerpoint/2010/main" val="1048554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 Communication</a:t>
            </a:r>
            <a:endParaRPr lang="en-AU" dirty="0"/>
          </a:p>
        </p:txBody>
      </p:sp>
      <p:sp>
        <p:nvSpPr>
          <p:cNvPr id="5" name="Text Placeholder 4"/>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168045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23d18dd955f2d716d380e87eb271af30">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8b3805e187afc8f90986c2d36c4aa9b1"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6ACA45-C0DE-4CA3-A2DC-A902B6A38D26}"/>
</file>

<file path=customXml/itemProps2.xml><?xml version="1.0" encoding="utf-8"?>
<ds:datastoreItem xmlns:ds="http://schemas.openxmlformats.org/officeDocument/2006/customXml" ds:itemID="{3602833F-314F-439B-BCD5-0FAF5E6D96BB}"/>
</file>

<file path=customXml/itemProps3.xml><?xml version="1.0" encoding="utf-8"?>
<ds:datastoreItem xmlns:ds="http://schemas.openxmlformats.org/officeDocument/2006/customXml" ds:itemID="{0061BAA8-F6FD-42C4-A46E-3B3248D1EE53}"/>
</file>

<file path=docProps/app.xml><?xml version="1.0" encoding="utf-8"?>
<Properties xmlns="http://schemas.openxmlformats.org/officeDocument/2006/extended-properties" xmlns:vt="http://schemas.openxmlformats.org/officeDocument/2006/docPropsVTypes">
  <TotalTime>1041</TotalTime>
  <Words>3313</Words>
  <Application>Microsoft Office PowerPoint</Application>
  <PresentationFormat>Widescreen</PresentationFormat>
  <Paragraphs>339</Paragraphs>
  <Slides>26</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Averta Std</vt:lpstr>
      <vt:lpstr>Averta Std Semibold</vt:lpstr>
      <vt:lpstr>Calibri</vt:lpstr>
      <vt:lpstr>Lucida Grande</vt:lpstr>
      <vt:lpstr>Wingdings</vt:lpstr>
      <vt:lpstr>Office Theme</vt:lpstr>
      <vt:lpstr>Make Disability Rights Real</vt:lpstr>
      <vt:lpstr> About</vt:lpstr>
      <vt:lpstr>Deaf Services</vt:lpstr>
      <vt:lpstr>Community</vt:lpstr>
      <vt:lpstr>Community</vt:lpstr>
      <vt:lpstr> Deafness</vt:lpstr>
      <vt:lpstr>Terminology</vt:lpstr>
      <vt:lpstr>Is everyone the same?</vt:lpstr>
      <vt:lpstr> Communication</vt:lpstr>
      <vt:lpstr>Sign language</vt:lpstr>
      <vt:lpstr>Human rights &amp; language</vt:lpstr>
      <vt:lpstr>Should have</vt:lpstr>
      <vt:lpstr>Should not</vt:lpstr>
      <vt:lpstr> Listen to people’s needs</vt:lpstr>
      <vt:lpstr> Interpreting</vt:lpstr>
      <vt:lpstr>Auslan interpreting</vt:lpstr>
      <vt:lpstr>Interpreter &amp; Translation Service</vt:lpstr>
      <vt:lpstr>Definition of “Other Deaf languages”</vt:lpstr>
      <vt:lpstr>Eligibility Criteria</vt:lpstr>
      <vt:lpstr> Quotes</vt:lpstr>
      <vt:lpstr>PowerPoint Presentation</vt:lpstr>
      <vt:lpstr>PowerPoint Presentation</vt:lpstr>
      <vt:lpstr>PowerPoint Presentation</vt:lpstr>
      <vt:lpstr> Contacts</vt:lpstr>
      <vt:lpstr>Contacts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Mogridge</dc:creator>
  <cp:lastModifiedBy>Sheena Helton</cp:lastModifiedBy>
  <cp:revision>54</cp:revision>
  <dcterms:created xsi:type="dcterms:W3CDTF">2018-10-22T01:08:07Z</dcterms:created>
  <dcterms:modified xsi:type="dcterms:W3CDTF">2019-03-20T02:48:41Z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