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</p:sldIdLst>
  <p:sldSz cx="9144000" cy="6858000" type="screen4x3"/>
  <p:notesSz cx="6858000" cy="9144000"/>
  <p:custShowLst>
    <p:custShow name="IMC" id="0">
      <p:sldLst/>
    </p:custShow>
  </p:custShowLst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rgbClr val="003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rgbClr val="003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rgbClr val="003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rgbClr val="003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AEAD67"/>
    <a:srgbClr val="EEC42B"/>
    <a:srgbClr val="8E8471"/>
    <a:srgbClr val="A79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7" autoAdjust="0"/>
  </p:normalViewPr>
  <p:slideViewPr>
    <p:cSldViewPr snapToObjects="1">
      <p:cViewPr varScale="1">
        <p:scale>
          <a:sx n="112" d="100"/>
          <a:sy n="112" d="100"/>
        </p:scale>
        <p:origin x="8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316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A87316BE-890E-40B1-BC03-66BC5D752165}" type="datetime1">
              <a:rPr lang="en-AU"/>
              <a:pPr/>
              <a:t>20/03/2019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74469BBF-4BD8-4E9A-BBB1-6A45D2121C3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66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8A6E0DB7-7D0B-4AA8-ACED-2777082DD977}" type="datetime1">
              <a:rPr lang="en-AU"/>
              <a:pPr/>
              <a:t>20/03/2019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AD786C8-19C2-4297-9F3A-83DC9068962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6195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ＭＳ Ｐゴシック" pitchFamily="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3489325"/>
            <a:ext cx="6985000" cy="1368425"/>
          </a:xfrm>
        </p:spPr>
        <p:txBody>
          <a:bodyPr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838201"/>
            <a:ext cx="4032697" cy="287337"/>
          </a:xfrm>
        </p:spPr>
        <p:txBody>
          <a:bodyPr/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AU" dirty="0" smtClean="0"/>
              <a:t>Click to add service area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116013" y="1963740"/>
            <a:ext cx="6985000" cy="1393824"/>
          </a:xfrm>
        </p:spPr>
        <p:txBody>
          <a:bodyPr anchor="b" anchorCtr="0"/>
          <a:lstStyle>
            <a:lvl1pPr marL="0" indent="0"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 smtClean="0">
                <a:solidFill>
                  <a:srgbClr val="003366"/>
                </a:solidFill>
                <a:ea typeface="ＭＳ Ｐゴシック" panose="020B0600070205080204" pitchFamily="34" charset="-128"/>
              </a:rPr>
              <a:t>Click to add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242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873A7D-306F-4425-AC6D-B83A097BFD49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00567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873A7D-306F-4425-AC6D-B83A097BFD4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884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3707E1-C90A-460B-960B-A417FC315A9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788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1DE6FC-25FF-45B5-BF8D-AF3BF502A7C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988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B6194D-E347-4126-9ED4-6637798FC8C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625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09D97D-23ED-43B0-BDC4-18FA06A4648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945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9FDBC9-B1B2-4AB1-8863-151EDA488CC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33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91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78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757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908E9C-7EBE-43D3-8466-7B909951443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147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4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8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366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366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366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366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366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8350" y="3433243"/>
            <a:ext cx="7312082" cy="2011981"/>
          </a:xfrm>
        </p:spPr>
        <p:txBody>
          <a:bodyPr/>
          <a:lstStyle/>
          <a:p>
            <a:pPr algn="ctr"/>
            <a:r>
              <a:rPr lang="en-AU" dirty="0" smtClean="0"/>
              <a:t>Future funding of the CLC sector</a:t>
            </a:r>
          </a:p>
          <a:p>
            <a:pPr algn="ctr"/>
            <a:r>
              <a:rPr lang="en-AU" sz="2000" dirty="0" smtClean="0"/>
              <a:t>Amanda </a:t>
            </a:r>
            <a:r>
              <a:rPr lang="en-AU" sz="2000" dirty="0" smtClean="0"/>
              <a:t>Shipway</a:t>
            </a:r>
            <a:endParaRPr lang="en-AU" sz="2000" dirty="0" smtClean="0"/>
          </a:p>
          <a:p>
            <a:pPr algn="ctr"/>
            <a:r>
              <a:rPr lang="en-AU" sz="2000" b="1" dirty="0" smtClean="0"/>
              <a:t>Legal Assistance Strategy and Funding</a:t>
            </a:r>
          </a:p>
          <a:p>
            <a:pPr algn="ctr"/>
            <a:r>
              <a:rPr lang="en-AU" sz="2000" b="1" dirty="0" smtClean="0"/>
              <a:t>Department of Justice and Attorney-General</a:t>
            </a:r>
            <a:endParaRPr lang="en-AU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 smtClean="0"/>
              <a:t>Justice Services Division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AU" dirty="0" smtClean="0"/>
              <a:t>Community Legal Centres Queensland Conference 2019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18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AU" dirty="0"/>
              <a:t>Background</a:t>
            </a:r>
          </a:p>
          <a:p>
            <a:pPr lvl="0"/>
            <a:r>
              <a:rPr lang="en-AU" dirty="0" smtClean="0"/>
              <a:t>Service delivery funding</a:t>
            </a:r>
          </a:p>
          <a:p>
            <a:pPr lvl="0"/>
            <a:r>
              <a:rPr lang="en-AU" dirty="0" smtClean="0"/>
              <a:t>Timeframes</a:t>
            </a:r>
            <a:endParaRPr lang="en-AU" dirty="0"/>
          </a:p>
          <a:p>
            <a:pPr lvl="0"/>
            <a:r>
              <a:rPr lang="en-AU" dirty="0"/>
              <a:t>Questions</a:t>
            </a:r>
          </a:p>
          <a:p>
            <a:pPr lvl="0"/>
            <a:r>
              <a:rPr lang="en-AU" dirty="0" smtClean="0"/>
              <a:t>Contacts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lum bright="20000" contrast="-40000"/>
          </a:blip>
          <a:srcRect t="1446" b="-1446"/>
          <a:stretch/>
        </p:blipFill>
        <p:spPr>
          <a:xfrm>
            <a:off x="5039544" y="1215384"/>
            <a:ext cx="4104456" cy="567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648" y="1412776"/>
            <a:ext cx="4923392" cy="3415109"/>
          </a:xfrm>
        </p:spPr>
        <p:txBody>
          <a:bodyPr/>
          <a:lstStyle/>
          <a:p>
            <a:r>
              <a:rPr lang="en-AU" sz="2800" b="1" dirty="0" smtClean="0"/>
              <a:t>Funding program reviews</a:t>
            </a:r>
            <a:endParaRPr lang="en-AU" sz="2800" b="1" dirty="0"/>
          </a:p>
          <a:p>
            <a:r>
              <a:rPr lang="en-AU" sz="2800" b="1" dirty="0" smtClean="0"/>
              <a:t>Federal budget &amp; election</a:t>
            </a:r>
          </a:p>
          <a:p>
            <a:r>
              <a:rPr lang="en-AU" sz="2800" b="1" dirty="0" smtClean="0"/>
              <a:t>State budget</a:t>
            </a:r>
            <a:endParaRPr lang="en-AU" sz="2800" b="1" dirty="0"/>
          </a:p>
          <a:p>
            <a:pPr marL="0" indent="0">
              <a:buNone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426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Service Delivery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AU" dirty="0" smtClean="0"/>
              <a:t>2017-20</a:t>
            </a:r>
            <a:endParaRPr lang="en-AU" dirty="0"/>
          </a:p>
          <a:p>
            <a:pPr lvl="0"/>
            <a:r>
              <a:rPr lang="en-AU" dirty="0"/>
              <a:t>2020 – </a:t>
            </a:r>
            <a:r>
              <a:rPr lang="en-AU" dirty="0" smtClean="0"/>
              <a:t>25 </a:t>
            </a:r>
            <a:r>
              <a:rPr lang="en-AU" dirty="0"/>
              <a:t>(or 2023)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44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Timeframes (2020-25)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Anticipated</a:t>
            </a:r>
            <a:r>
              <a:rPr lang="en-AU" dirty="0"/>
              <a:t> </a:t>
            </a:r>
            <a:r>
              <a:rPr lang="en-AU" dirty="0" smtClean="0"/>
              <a:t>service </a:t>
            </a:r>
            <a:r>
              <a:rPr lang="en-AU" dirty="0"/>
              <a:t>d</a:t>
            </a:r>
            <a:r>
              <a:rPr lang="en-AU" dirty="0" smtClean="0"/>
              <a:t>elivery </a:t>
            </a:r>
            <a:r>
              <a:rPr lang="en-AU" dirty="0"/>
              <a:t>f</a:t>
            </a:r>
            <a:r>
              <a:rPr lang="en-AU" dirty="0" smtClean="0"/>
              <a:t>unding </a:t>
            </a:r>
            <a:endParaRPr lang="en-AU" dirty="0"/>
          </a:p>
          <a:p>
            <a:pPr lvl="1"/>
            <a:r>
              <a:rPr lang="en-AU" dirty="0" smtClean="0"/>
              <a:t>October </a:t>
            </a:r>
            <a:r>
              <a:rPr lang="en-AU" dirty="0"/>
              <a:t>2019 – Tenders open for </a:t>
            </a:r>
            <a:r>
              <a:rPr lang="en-AU" dirty="0" smtClean="0"/>
              <a:t>service </a:t>
            </a:r>
            <a:r>
              <a:rPr lang="en-AU" dirty="0"/>
              <a:t>d</a:t>
            </a:r>
            <a:r>
              <a:rPr lang="en-AU" dirty="0" smtClean="0"/>
              <a:t>elivery </a:t>
            </a:r>
            <a:r>
              <a:rPr lang="en-AU" dirty="0"/>
              <a:t>f</a:t>
            </a:r>
            <a:r>
              <a:rPr lang="en-AU" dirty="0" smtClean="0"/>
              <a:t>unding</a:t>
            </a:r>
            <a:endParaRPr lang="en-AU" dirty="0"/>
          </a:p>
          <a:p>
            <a:pPr lvl="1"/>
            <a:r>
              <a:rPr lang="en-AU" dirty="0"/>
              <a:t>November – February 2020 – </a:t>
            </a:r>
            <a:r>
              <a:rPr lang="en-AU" dirty="0" smtClean="0"/>
              <a:t>Applications evaluated</a:t>
            </a:r>
            <a:endParaRPr lang="en-AU" dirty="0"/>
          </a:p>
          <a:p>
            <a:pPr lvl="1"/>
            <a:r>
              <a:rPr lang="en-AU" dirty="0"/>
              <a:t>March 2020 – Funding </a:t>
            </a:r>
            <a:r>
              <a:rPr lang="en-AU" dirty="0" smtClean="0"/>
              <a:t>announcements</a:t>
            </a:r>
            <a:endParaRPr lang="en-AU" dirty="0"/>
          </a:p>
          <a:p>
            <a:pPr lvl="1"/>
            <a:r>
              <a:rPr lang="en-AU" dirty="0"/>
              <a:t>May 2020 – Service Agreements </a:t>
            </a:r>
            <a:r>
              <a:rPr lang="en-AU" dirty="0" smtClean="0"/>
              <a:t>signed</a:t>
            </a:r>
            <a:endParaRPr lang="en-AU" dirty="0"/>
          </a:p>
          <a:p>
            <a:pPr lvl="1"/>
            <a:r>
              <a:rPr lang="en-AU" dirty="0" smtClean="0"/>
              <a:t>1 July </a:t>
            </a:r>
            <a:r>
              <a:rPr lang="en-AU" dirty="0"/>
              <a:t>2020 – </a:t>
            </a:r>
            <a:r>
              <a:rPr lang="en-AU" dirty="0" smtClean="0"/>
              <a:t>Start of new funding cycle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56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  <p:pic>
        <p:nvPicPr>
          <p:cNvPr id="1028" name="Picture 4" descr="https://static.thenounproject.com/png/285656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7612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Contacts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7504" y="1268761"/>
            <a:ext cx="8229600" cy="576064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Amanda Shipway</a:t>
            </a:r>
          </a:p>
        </p:txBody>
      </p:sp>
      <p:pic>
        <p:nvPicPr>
          <p:cNvPr id="2050" name="Picture 2" descr="https://static.thenounproject.com/png/2286401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6" y="2072840"/>
            <a:ext cx="660064" cy="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9600" y="2204864"/>
            <a:ext cx="4506496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AU" sz="2400" dirty="0" smtClean="0"/>
              <a:t>Amanda.Shipway@justice.qld.gov.au</a:t>
            </a: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3323" y="2792919"/>
            <a:ext cx="4506496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AU" sz="2400" dirty="0" smtClean="0"/>
              <a:t>3738 9422</a:t>
            </a:r>
            <a:endParaRPr lang="en-AU" sz="2400" dirty="0"/>
          </a:p>
        </p:txBody>
      </p:sp>
      <p:pic>
        <p:nvPicPr>
          <p:cNvPr id="2052" name="Picture 4" descr="https://static.thenounproject.com/png/1995585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5" y="2595989"/>
            <a:ext cx="643787" cy="5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6816" y="3573016"/>
            <a:ext cx="82296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03366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03366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3366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3366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/>
              <a:t>Sarah Chase</a:t>
            </a:r>
          </a:p>
        </p:txBody>
      </p:sp>
      <p:pic>
        <p:nvPicPr>
          <p:cNvPr id="10" name="Picture 2" descr="https://static.thenounproject.com/png/2286401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5088"/>
            <a:ext cx="660064" cy="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tatic.thenounproject.com/png/1995585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5" y="4877000"/>
            <a:ext cx="643787" cy="5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9600" y="5013176"/>
            <a:ext cx="4506496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AU" sz="2400" dirty="0" smtClean="0"/>
              <a:t>3738 9426</a:t>
            </a:r>
            <a:endParaRPr lang="en-A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6046" y="4477036"/>
            <a:ext cx="4506496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AU" sz="2400" dirty="0" smtClean="0"/>
              <a:t>Sarah.Chase@justice.qld.gov.au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6094780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v2">
  <a:themeElements>
    <a:clrScheme name="DJAG - Corporate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366"/>
      </a:accent1>
      <a:accent2>
        <a:srgbClr val="7FBA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ED7D31"/>
      </a:accent6>
      <a:hlink>
        <a:srgbClr val="0563C1"/>
      </a:hlink>
      <a:folHlink>
        <a:srgbClr val="954F72"/>
      </a:folHlink>
    </a:clrScheme>
    <a:fontScheme name="DJAG - Style Gu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rporate Presentation.potx" id="{0B086751-0B39-43DE-9347-D14175D103D2}" vid="{53A3E038-1D7D-4AF2-A6DB-91286FF2F0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13BCDAAC44346A0C2307F1A368ADB" ma:contentTypeVersion="10" ma:contentTypeDescription="Create a new document." ma:contentTypeScope="" ma:versionID="23d18dd955f2d716d380e87eb271af30">
  <xsd:schema xmlns:xsd="http://www.w3.org/2001/XMLSchema" xmlns:xs="http://www.w3.org/2001/XMLSchema" xmlns:p="http://schemas.microsoft.com/office/2006/metadata/properties" xmlns:ns2="9fe8a190-a5f8-4773-adac-e0e3a19b90d9" xmlns:ns3="06c72f1e-0326-4e87-a981-e79a536aa6e5" targetNamespace="http://schemas.microsoft.com/office/2006/metadata/properties" ma:root="true" ma:fieldsID="8b3805e187afc8f90986c2d36c4aa9b1" ns2:_="" ns3:_="">
    <xsd:import namespace="9fe8a190-a5f8-4773-adac-e0e3a19b90d9"/>
    <xsd:import namespace="06c72f1e-0326-4e87-a981-e79a536aa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8a190-a5f8-4773-adac-e0e3a19b9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72f1e-0326-4e87-a981-e79a536aa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6A648C-B0C7-4FCC-BAEF-B61A89C38813}"/>
</file>

<file path=customXml/itemProps2.xml><?xml version="1.0" encoding="utf-8"?>
<ds:datastoreItem xmlns:ds="http://schemas.openxmlformats.org/officeDocument/2006/customXml" ds:itemID="{4BD7DFF4-7B81-40B6-9A48-C9F34FC216F0}"/>
</file>

<file path=customXml/itemProps3.xml><?xml version="1.0" encoding="utf-8"?>
<ds:datastoreItem xmlns:ds="http://schemas.openxmlformats.org/officeDocument/2006/customXml" ds:itemID="{64E91C06-184B-477A-A580-CB07546E7FC3}"/>
</file>

<file path=docProps/app.xml><?xml version="1.0" encoding="utf-8"?>
<Properties xmlns="http://schemas.openxmlformats.org/officeDocument/2006/extended-properties" xmlns:vt="http://schemas.openxmlformats.org/officeDocument/2006/docPropsVTypes">
  <Template>Corporate Presentation</Template>
  <TotalTime>2347</TotalTime>
  <Words>113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ＭＳ Ｐゴシック</vt:lpstr>
      <vt:lpstr>Arial</vt:lpstr>
      <vt:lpstr>Calibri</vt:lpstr>
      <vt:lpstr>PowerPoint-template-v2</vt:lpstr>
      <vt:lpstr>PowerPoint Presentation</vt:lpstr>
      <vt:lpstr>Introduction</vt:lpstr>
      <vt:lpstr>Background</vt:lpstr>
      <vt:lpstr>Service Delivery Funding</vt:lpstr>
      <vt:lpstr>Timeframes (2020-25)</vt:lpstr>
      <vt:lpstr>Questions?</vt:lpstr>
      <vt:lpstr>Contacts</vt:lpstr>
      <vt:lpstr>IMC</vt:lpstr>
    </vt:vector>
  </TitlesOfParts>
  <Manager/>
  <Company>Department of Justice and Attorney-General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Damian Smiechowski</dc:creator>
  <cp:keywords/>
  <dc:description/>
  <cp:lastModifiedBy>Sarah Chase</cp:lastModifiedBy>
  <cp:revision>27</cp:revision>
  <dcterms:created xsi:type="dcterms:W3CDTF">2019-03-12T06:32:35Z</dcterms:created>
  <dcterms:modified xsi:type="dcterms:W3CDTF">2019-03-20T06:06:41Z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-1955975161</vt:i4>
  </property>
  <property fmtid="{D5CDD505-2E9C-101B-9397-08002B2CF9AE}" pid="3" name="_NewReviewCycle">
    <vt:lpwstr/>
  </property>
  <property fmtid="{D5CDD505-2E9C-101B-9397-08002B2CF9AE}" pid="4" name="_EmailSubject">
    <vt:lpwstr>DJAG presentation - CLCQ conference</vt:lpwstr>
  </property>
  <property fmtid="{D5CDD505-2E9C-101B-9397-08002B2CF9AE}" pid="5" name="_AuthorEmail">
    <vt:lpwstr>Sarah.Chase@justice.qld.gov.au</vt:lpwstr>
  </property>
  <property fmtid="{D5CDD505-2E9C-101B-9397-08002B2CF9AE}" pid="6" name="_AuthorEmailDisplayName">
    <vt:lpwstr>Sarah Chase</vt:lpwstr>
  </property>
  <property fmtid="{D5CDD505-2E9C-101B-9397-08002B2CF9AE}" pid="7" name="ContentTypeId">
    <vt:lpwstr>0x01010004213BCDAAC44346A0C2307F1A368ADB</vt:lpwstr>
  </property>
</Properties>
</file>