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4.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259" r:id="rId4"/>
    <p:sldId id="258" r:id="rId5"/>
    <p:sldId id="260" r:id="rId6"/>
    <p:sldId id="261" r:id="rId7"/>
    <p:sldId id="262" r:id="rId8"/>
    <p:sldId id="263" r:id="rId9"/>
    <p:sldId id="315" r:id="rId10"/>
    <p:sldId id="332" r:id="rId11"/>
    <p:sldId id="312" r:id="rId12"/>
    <p:sldId id="326" r:id="rId13"/>
    <p:sldId id="327" r:id="rId14"/>
    <p:sldId id="331" r:id="rId15"/>
    <p:sldId id="330" r:id="rId16"/>
    <p:sldId id="319" r:id="rId17"/>
    <p:sldId id="333" r:id="rId18"/>
  </p:sldIdLst>
  <p:sldSz cx="12192000" cy="6858000"/>
  <p:notesSz cx="6858000" cy="9144000"/>
  <p:defaultTextStyle>
    <a:defPPr>
      <a:defRPr lang="en-AU"/>
    </a:defPPr>
    <a:lvl1pPr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60C30"/>
    <a:srgbClr val="F1E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9" autoAdjust="0"/>
    <p:restoredTop sz="65394" autoAdjust="0"/>
  </p:normalViewPr>
  <p:slideViewPr>
    <p:cSldViewPr>
      <p:cViewPr varScale="1">
        <p:scale>
          <a:sx n="87" d="100"/>
          <a:sy n="87" d="100"/>
        </p:scale>
        <p:origin x="6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Net support for a HRA</c:v>
                </c:pt>
              </c:strCache>
            </c:strRef>
          </c:tx>
          <c:dPt>
            <c:idx val="0"/>
            <c:bubble3D val="0"/>
            <c:spPr>
              <a:solidFill>
                <a:srgbClr val="FF0000"/>
              </a:solidFill>
            </c:spPr>
            <c:extLst>
              <c:ext xmlns:c16="http://schemas.microsoft.com/office/drawing/2014/chart" uri="{C3380CC4-5D6E-409C-BE32-E72D297353CC}">
                <c16:uniqueId val="{00000001-00AA-D041-B9CD-309110B3234E}"/>
              </c:ext>
            </c:extLst>
          </c:dPt>
          <c:dPt>
            <c:idx val="1"/>
            <c:bubble3D val="0"/>
            <c:explosion val="16"/>
            <c:spPr>
              <a:solidFill>
                <a:srgbClr val="00B0F0"/>
              </a:solidFill>
            </c:spPr>
            <c:extLst>
              <c:ext xmlns:c16="http://schemas.microsoft.com/office/drawing/2014/chart" uri="{C3380CC4-5D6E-409C-BE32-E72D297353CC}">
                <c16:uniqueId val="{00000003-00AA-D041-B9CD-309110B3234E}"/>
              </c:ext>
            </c:extLst>
          </c:dPt>
          <c:dPt>
            <c:idx val="2"/>
            <c:bubble3D val="0"/>
            <c:spPr>
              <a:solidFill>
                <a:schemeClr val="bg1">
                  <a:alpha val="50000"/>
                </a:schemeClr>
              </a:solidFill>
            </c:spPr>
            <c:extLst>
              <c:ext xmlns:c16="http://schemas.microsoft.com/office/drawing/2014/chart" uri="{C3380CC4-5D6E-409C-BE32-E72D297353CC}">
                <c16:uniqueId val="{00000005-00AA-D041-B9CD-309110B3234E}"/>
              </c:ext>
            </c:extLst>
          </c:dPt>
          <c:dLbls>
            <c:dLbl>
              <c:idx val="0"/>
              <c:layout>
                <c:manualLayout>
                  <c:x val="-0.19158143899128499"/>
                  <c:y val="-2.738517300972570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0AA-D041-B9CD-309110B3234E}"/>
                </c:ext>
              </c:extLst>
            </c:dLbl>
            <c:dLbl>
              <c:idx val="1"/>
              <c:layout>
                <c:manualLayout>
                  <c:x val="0.13863186947326001"/>
                  <c:y val="-0.16459908841052301"/>
                </c:manualLayout>
              </c:layout>
              <c:tx>
                <c:rich>
                  <a:bodyPr/>
                  <a:lstStyle/>
                  <a:p>
                    <a:r>
                      <a:rPr lang="en-US" sz="1600" dirty="0"/>
                      <a:t>Net opposed
14%</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0AA-D041-B9CD-309110B3234E}"/>
                </c:ext>
              </c:extLst>
            </c:dLbl>
            <c:dLbl>
              <c:idx val="2"/>
              <c:layout>
                <c:manualLayout>
                  <c:x val="0.20331452726768001"/>
                  <c:y val="0.1424608732934750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0AA-D041-B9CD-309110B3234E}"/>
                </c:ext>
              </c:extLst>
            </c:dLbl>
            <c:spPr>
              <a:noFill/>
              <a:ln>
                <a:noFill/>
              </a:ln>
              <a:effectLst/>
            </c:sp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Net support</c:v>
                </c:pt>
                <c:pt idx="1">
                  <c:v>Net opposed</c:v>
                </c:pt>
                <c:pt idx="2">
                  <c:v>Neutral</c:v>
                </c:pt>
              </c:strCache>
            </c:strRef>
          </c:cat>
          <c:val>
            <c:numRef>
              <c:f>Sheet1!$B$2:$B$4</c:f>
              <c:numCache>
                <c:formatCode>0%</c:formatCode>
                <c:ptCount val="3"/>
                <c:pt idx="0">
                  <c:v>0.56999999999999995</c:v>
                </c:pt>
                <c:pt idx="1">
                  <c:v>0.14000000000000001</c:v>
                </c:pt>
                <c:pt idx="2">
                  <c:v>0.3</c:v>
                </c:pt>
              </c:numCache>
            </c:numRef>
          </c:val>
          <c:extLst>
            <c:ext xmlns:c16="http://schemas.microsoft.com/office/drawing/2014/chart" uri="{C3380CC4-5D6E-409C-BE32-E72D297353CC}">
              <c16:uniqueId val="{00000006-00AA-D041-B9CD-309110B3234E}"/>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Support for a HRA: official polling</c:v>
                </c:pt>
              </c:strCache>
            </c:strRef>
          </c:tx>
          <c:dPt>
            <c:idx val="0"/>
            <c:bubble3D val="0"/>
            <c:spPr>
              <a:solidFill>
                <a:srgbClr val="FF0000"/>
              </a:solidFill>
            </c:spPr>
            <c:extLst>
              <c:ext xmlns:c16="http://schemas.microsoft.com/office/drawing/2014/chart" uri="{C3380CC4-5D6E-409C-BE32-E72D297353CC}">
                <c16:uniqueId val="{00000001-1C63-FB4A-88FA-A4D2B21E3754}"/>
              </c:ext>
            </c:extLst>
          </c:dPt>
          <c:dPt>
            <c:idx val="1"/>
            <c:bubble3D val="0"/>
            <c:spPr>
              <a:solidFill>
                <a:srgbClr val="FFC000"/>
              </a:solidFill>
            </c:spPr>
            <c:extLst>
              <c:ext xmlns:c16="http://schemas.microsoft.com/office/drawing/2014/chart" uri="{C3380CC4-5D6E-409C-BE32-E72D297353CC}">
                <c16:uniqueId val="{00000001-E584-BC43-8E60-24D296979B41}"/>
              </c:ext>
            </c:extLst>
          </c:dPt>
          <c:dPt>
            <c:idx val="2"/>
            <c:bubble3D val="0"/>
            <c:explosion val="1"/>
            <c:spPr>
              <a:solidFill>
                <a:schemeClr val="bg2">
                  <a:lumMod val="20000"/>
                  <a:lumOff val="80000"/>
                </a:schemeClr>
              </a:solidFill>
            </c:spPr>
            <c:extLst>
              <c:ext xmlns:c16="http://schemas.microsoft.com/office/drawing/2014/chart" uri="{C3380CC4-5D6E-409C-BE32-E72D297353CC}">
                <c16:uniqueId val="{00000000-E584-BC43-8E60-24D296979B41}"/>
              </c:ext>
            </c:extLst>
          </c:dPt>
          <c:dPt>
            <c:idx val="3"/>
            <c:bubble3D val="0"/>
            <c:spPr>
              <a:solidFill>
                <a:srgbClr val="00B0F0"/>
              </a:solidFill>
            </c:spPr>
            <c:extLst>
              <c:ext xmlns:c16="http://schemas.microsoft.com/office/drawing/2014/chart" uri="{C3380CC4-5D6E-409C-BE32-E72D297353CC}">
                <c16:uniqueId val="{00000002-E584-BC43-8E60-24D296979B41}"/>
              </c:ext>
            </c:extLst>
          </c:dPt>
          <c:dPt>
            <c:idx val="4"/>
            <c:bubble3D val="0"/>
            <c:spPr>
              <a:solidFill>
                <a:srgbClr val="0070C0"/>
              </a:solidFill>
            </c:spPr>
            <c:extLst>
              <c:ext xmlns:c16="http://schemas.microsoft.com/office/drawing/2014/chart" uri="{C3380CC4-5D6E-409C-BE32-E72D297353CC}">
                <c16:uniqueId val="{00000002-1C63-FB4A-88FA-A4D2B21E3754}"/>
              </c:ext>
            </c:extLst>
          </c:dPt>
          <c:dLbls>
            <c:dLbl>
              <c:idx val="1"/>
              <c:layout>
                <c:manualLayout>
                  <c:x val="-0.120432325155302"/>
                  <c:y val="-0.1037184341666899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584-BC43-8E60-24D296979B41}"/>
                </c:ext>
              </c:extLst>
            </c:dLbl>
            <c:dLbl>
              <c:idx val="2"/>
              <c:layout>
                <c:manualLayout>
                  <c:x val="0.164386134363597"/>
                  <c:y val="-1.92730497074386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584-BC43-8E60-24D296979B41}"/>
                </c:ext>
              </c:extLst>
            </c:dLbl>
            <c:dLbl>
              <c:idx val="3"/>
              <c:layout>
                <c:manualLayout>
                  <c:x val="9.5401555142869299E-2"/>
                  <c:y val="8.85147604960589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584-BC43-8E60-24D296979B41}"/>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Strongly support</c:v>
                </c:pt>
                <c:pt idx="1">
                  <c:v>Support</c:v>
                </c:pt>
                <c:pt idx="2">
                  <c:v>Neutral</c:v>
                </c:pt>
                <c:pt idx="3">
                  <c:v>Oppose</c:v>
                </c:pt>
                <c:pt idx="4">
                  <c:v>Strongly oppose</c:v>
                </c:pt>
              </c:strCache>
            </c:strRef>
          </c:cat>
          <c:val>
            <c:numRef>
              <c:f>'Sheet1'!$B$2:$B$6</c:f>
              <c:numCache>
                <c:formatCode>General</c:formatCode>
                <c:ptCount val="5"/>
                <c:pt idx="0">
                  <c:v>23</c:v>
                </c:pt>
                <c:pt idx="1">
                  <c:v>34</c:v>
                </c:pt>
                <c:pt idx="2">
                  <c:v>30</c:v>
                </c:pt>
                <c:pt idx="3">
                  <c:v>7</c:v>
                </c:pt>
                <c:pt idx="4">
                  <c:v>7</c:v>
                </c:pt>
              </c:numCache>
            </c:numRef>
          </c:val>
          <c:extLst>
            <c:ext xmlns:c16="http://schemas.microsoft.com/office/drawing/2014/chart" uri="{C3380CC4-5D6E-409C-BE32-E72D297353CC}">
              <c16:uniqueId val="{00000003-E584-BC43-8E60-24D296979B41}"/>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7.0328012998580505E-2"/>
          <c:y val="0.7261245223667997"/>
          <c:w val="0.888973137027394"/>
          <c:h val="0.2554848330262161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Support for some form of HRA</c:v>
                </c:pt>
              </c:strCache>
            </c:strRef>
          </c:tx>
          <c:dPt>
            <c:idx val="0"/>
            <c:bubble3D val="0"/>
            <c:spPr>
              <a:solidFill>
                <a:srgbClr val="FF0000"/>
              </a:solidFill>
            </c:spPr>
            <c:extLst>
              <c:ext xmlns:c16="http://schemas.microsoft.com/office/drawing/2014/chart" uri="{C3380CC4-5D6E-409C-BE32-E72D297353CC}">
                <c16:uniqueId val="{00000000-275C-344E-9E42-C24FCD806DCF}"/>
              </c:ext>
            </c:extLst>
          </c:dPt>
          <c:dPt>
            <c:idx val="1"/>
            <c:bubble3D val="0"/>
            <c:spPr>
              <a:solidFill>
                <a:srgbClr val="00B0F0"/>
              </a:solidFill>
            </c:spPr>
            <c:extLst>
              <c:ext xmlns:c16="http://schemas.microsoft.com/office/drawing/2014/chart" uri="{C3380CC4-5D6E-409C-BE32-E72D297353CC}">
                <c16:uniqueId val="{00000001-275C-344E-9E42-C24FCD806DCF}"/>
              </c:ext>
            </c:extLst>
          </c:dPt>
          <c:dPt>
            <c:idx val="2"/>
            <c:bubble3D val="0"/>
            <c:spPr>
              <a:solidFill>
                <a:schemeClr val="bg2">
                  <a:lumMod val="20000"/>
                  <a:lumOff val="80000"/>
                </a:schemeClr>
              </a:solidFill>
            </c:spPr>
            <c:extLst>
              <c:ext xmlns:c16="http://schemas.microsoft.com/office/drawing/2014/chart" uri="{C3380CC4-5D6E-409C-BE32-E72D297353CC}">
                <c16:uniqueId val="{00000002-275C-344E-9E42-C24FCD806DCF}"/>
              </c:ext>
            </c:extLst>
          </c:dPt>
          <c:dLbls>
            <c:dLbl>
              <c:idx val="0"/>
              <c:layout>
                <c:manualLayout>
                  <c:x val="-9.0632169242733499E-2"/>
                  <c:y val="-0.24251148319153301"/>
                </c:manualLayout>
              </c:layout>
              <c:tx>
                <c:rich>
                  <a:bodyPr/>
                  <a:lstStyle/>
                  <a:p>
                    <a:r>
                      <a:rPr lang="en-US"/>
                      <a:t>Support </a:t>
                    </a:r>
                    <a:r>
                      <a:rPr lang="en-US" dirty="0"/>
                      <a:t>
83%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75C-344E-9E42-C24FCD806DCF}"/>
                </c:ext>
              </c:extLst>
            </c:dLbl>
            <c:dLbl>
              <c:idx val="1"/>
              <c:tx>
                <c:rich>
                  <a:bodyPr/>
                  <a:lstStyle/>
                  <a:p>
                    <a:r>
                      <a:rPr lang="en-US"/>
                      <a:t>Oppose </a:t>
                    </a:r>
                    <a:r>
                      <a:rPr lang="en-US" dirty="0"/>
                      <a:t>
12%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5C-344E-9E42-C24FCD806DCF}"/>
                </c:ext>
              </c:extLst>
            </c:dLbl>
            <c:dLbl>
              <c:idx val="2"/>
              <c:tx>
                <c:rich>
                  <a:bodyPr/>
                  <a:lstStyle/>
                  <a:p>
                    <a:r>
                      <a:rPr lang="en-US" dirty="0"/>
                      <a:t>No </a:t>
                    </a:r>
                    <a:r>
                      <a:rPr lang="en-US"/>
                      <a:t>view </a:t>
                    </a:r>
                    <a:r>
                      <a:rPr lang="en-US" dirty="0"/>
                      <a:t>
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75C-344E-9E42-C24FCD806DCF}"/>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Support (29,153)</c:v>
                </c:pt>
                <c:pt idx="1">
                  <c:v>Oppose (4203)</c:v>
                </c:pt>
                <c:pt idx="2">
                  <c:v>No view (1658)</c:v>
                </c:pt>
              </c:strCache>
            </c:strRef>
          </c:cat>
          <c:val>
            <c:numRef>
              <c:f>Sheet1!$B$2:$B$4</c:f>
              <c:numCache>
                <c:formatCode>General</c:formatCode>
                <c:ptCount val="3"/>
                <c:pt idx="0" formatCode="#,##0">
                  <c:v>29153</c:v>
                </c:pt>
                <c:pt idx="1">
                  <c:v>4203</c:v>
                </c:pt>
                <c:pt idx="2">
                  <c:v>1658</c:v>
                </c:pt>
              </c:numCache>
            </c:numRef>
          </c:val>
          <c:extLst>
            <c:ext xmlns:c16="http://schemas.microsoft.com/office/drawing/2014/chart" uri="{C3380CC4-5D6E-409C-BE32-E72D297353CC}">
              <c16:uniqueId val="{00000003-275C-344E-9E42-C24FCD806DCF}"/>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0.05119</cdr:x>
      <cdr:y>0.03145</cdr:y>
    </cdr:from>
    <cdr:to>
      <cdr:x>0.95564</cdr:x>
      <cdr:y>0.1431</cdr:y>
    </cdr:to>
    <cdr:sp macro="" textlink="">
      <cdr:nvSpPr>
        <cdr:cNvPr id="2" name="TextBox 1"/>
        <cdr:cNvSpPr txBox="1"/>
      </cdr:nvSpPr>
      <cdr:spPr>
        <a:xfrm xmlns:a="http://schemas.openxmlformats.org/drawingml/2006/main">
          <a:off x="214314" y="147369"/>
          <a:ext cx="3786214" cy="523220"/>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ctr"/>
          <a:r>
            <a:rPr lang="en-AU" sz="2800" b="1" dirty="0"/>
            <a:t>Net support for a HRA</a:t>
          </a:r>
          <a:endParaRPr lang="en-GB" sz="2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pitchFamily="84" charset="-128"/>
                <a:cs typeface="+mn-cs"/>
              </a:defRPr>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pitchFamily="84" charset="-128"/>
                <a:cs typeface="+mn-cs"/>
              </a:defRPr>
            </a:lvl1pPr>
          </a:lstStyle>
          <a:p>
            <a:pPr>
              <a:defRPr/>
            </a:pPr>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ヒラギノ角ゴ Pro W3" pitchFamily="84" charset="-128"/>
                <a:cs typeface="+mn-cs"/>
              </a:defRPr>
            </a:lvl1pPr>
          </a:lstStyle>
          <a:p>
            <a:pPr>
              <a:defRPr/>
            </a:pPr>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68F2BE37-BD54-41A8-A8F7-C5A5841831F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pitchFamily="84"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pitchFamily="84"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ヒラギノ角ゴ Pro W3" pitchFamily="8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8CD1F761-B659-427E-9CDA-01F3D6CCB70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E329C42D-0E61-4811-942B-4C336DA25B14}" type="slidenum">
              <a:rPr lang="en-AU" altLang="en-US" sz="1200"/>
              <a:pPr/>
              <a:t>1</a:t>
            </a:fld>
            <a:endParaRPr lang="en-AU" altLang="en-US" sz="1200"/>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200" b="1" noProof="0" dirty="0">
                <a:latin typeface="Arial" panose="020B0604020202020204" pitchFamily="34" charset="0"/>
                <a:ea typeface="ヒラギノ角ゴ Pro W3"/>
                <a:cs typeface="Arial" panose="020B0604020202020204" pitchFamily="34" charset="0"/>
              </a:rPr>
              <a:t>Acknowledgements</a:t>
            </a:r>
          </a:p>
          <a:p>
            <a:pPr marL="285750" indent="-285750" eaLnBrk="1" hangingPunct="1">
              <a:buFont typeface="Arial" panose="020B0604020202020204" pitchFamily="34" charset="0"/>
              <a:buChar char="•"/>
            </a:pPr>
            <a:r>
              <a:rPr lang="en-GB" altLang="en-US" sz="1200" b="0" noProof="0" dirty="0">
                <a:latin typeface="Arial" panose="020B0604020202020204" pitchFamily="34" charset="0"/>
                <a:ea typeface="ヒラギノ角ゴ Pro W3"/>
                <a:cs typeface="Arial" panose="020B0604020202020204" pitchFamily="34" charset="0"/>
              </a:rPr>
              <a:t>Traditional owners:</a:t>
            </a:r>
            <a:endParaRPr lang="en-AU" dirty="0">
              <a:effectLst/>
            </a:endParaRPr>
          </a:p>
          <a:p>
            <a:pPr marL="0" indent="0" eaLnBrk="1" hangingPunct="1">
              <a:buFont typeface="Arial" panose="020B0604020202020204" pitchFamily="34" charset="0"/>
              <a:buNone/>
            </a:pPr>
            <a:endParaRPr lang="en-GB" altLang="en-US" sz="1200" b="1" noProof="0" dirty="0">
              <a:latin typeface="Arial" panose="020B0604020202020204" pitchFamily="34" charset="0"/>
              <a:ea typeface="ヒラギノ角ゴ Pro W3"/>
              <a:cs typeface="Arial" panose="020B0604020202020204" pitchFamily="34" charset="0"/>
            </a:endParaRPr>
          </a:p>
          <a:p>
            <a:r>
              <a:rPr lang="en-AU" b="1" dirty="0">
                <a:latin typeface="Calibri" charset="0"/>
              </a:rPr>
              <a:t>Proposals for an Australian bill of rights:</a:t>
            </a:r>
          </a:p>
          <a:p>
            <a:pPr marL="171450" indent="-171450">
              <a:buFont typeface="Arial" panose="020B0604020202020204" pitchFamily="34" charset="0"/>
              <a:buChar char="•"/>
            </a:pPr>
            <a:r>
              <a:rPr lang="en-AU" b="0" dirty="0">
                <a:latin typeface="Calibri" charset="0"/>
              </a:rPr>
              <a:t>There have been proposals for an Australian bill of rights going back as far</a:t>
            </a:r>
            <a:r>
              <a:rPr lang="en-AU" dirty="0">
                <a:latin typeface="Calibri" charset="0"/>
              </a:rPr>
              <a:t> as the 1898 Constitutional Convention. </a:t>
            </a:r>
          </a:p>
          <a:p>
            <a:pPr marL="171450" indent="-171450">
              <a:buFont typeface="Arial" panose="020B0604020202020204" pitchFamily="34" charset="0"/>
              <a:buChar char="•"/>
            </a:pPr>
            <a:r>
              <a:rPr lang="en-AU" dirty="0">
                <a:latin typeface="Calibri" charset="0"/>
              </a:rPr>
              <a:t>A US-style Bill of Rights was rejected for reasons including that it might protect “Chinamen, Japanese, </a:t>
            </a:r>
            <a:r>
              <a:rPr lang="en-AU" dirty="0" err="1">
                <a:latin typeface="Calibri" charset="0"/>
              </a:rPr>
              <a:t>Hindoos</a:t>
            </a:r>
            <a:r>
              <a:rPr lang="en-AU" dirty="0">
                <a:latin typeface="Calibri" charset="0"/>
              </a:rPr>
              <a:t>, and other barbarians” (Dr Quick).</a:t>
            </a:r>
          </a:p>
          <a:p>
            <a:pPr marL="171450" indent="-171450">
              <a:buFont typeface="Arial" panose="020B0604020202020204" pitchFamily="34" charset="0"/>
              <a:buChar char="•"/>
            </a:pPr>
            <a:r>
              <a:rPr lang="en-AU" dirty="0">
                <a:latin typeface="Calibri" charset="0"/>
              </a:rPr>
              <a:t>More recent attempts, </a:t>
            </a:r>
            <a:r>
              <a:rPr lang="en-AU" dirty="0" err="1">
                <a:latin typeface="Calibri" charset="0"/>
              </a:rPr>
              <a:t>eg</a:t>
            </a:r>
            <a:r>
              <a:rPr lang="en-AU" dirty="0">
                <a:latin typeface="Calibri" charset="0"/>
              </a:rPr>
              <a:t>, under Hawke Govt. </a:t>
            </a:r>
          </a:p>
          <a:p>
            <a:endParaRPr lang="en-AU" dirty="0">
              <a:latin typeface="Calibri" charset="0"/>
            </a:endParaRPr>
          </a:p>
          <a:p>
            <a:r>
              <a:rPr lang="en-AU" b="1" dirty="0">
                <a:latin typeface="Calibri" charset="0"/>
              </a:rPr>
              <a:t>State and Territory HRAs</a:t>
            </a:r>
          </a:p>
          <a:p>
            <a:r>
              <a:rPr lang="en-AU" dirty="0">
                <a:latin typeface="Calibri" charset="0"/>
              </a:rPr>
              <a:t>In the last decade, attention has focussed on the states: NSW, ACT, Victoria, WA, Tasmania and – now – Queensland.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Rights Bill 2018 (</a:t>
            </a:r>
            <a:r>
              <a:rPr lang="en-US" dirty="0" err="1"/>
              <a:t>Qld</a:t>
            </a:r>
            <a:r>
              <a:rPr lang="en-US" dirty="0"/>
              <a:t>) passed on 27 February 2019.</a:t>
            </a:r>
          </a:p>
        </p:txBody>
      </p:sp>
      <p:sp>
        <p:nvSpPr>
          <p:cNvPr id="4" name="Slide Number Placeholder 3"/>
          <p:cNvSpPr>
            <a:spLocks noGrp="1"/>
          </p:cNvSpPr>
          <p:nvPr>
            <p:ph type="sldNum" sz="quarter" idx="5"/>
          </p:nvPr>
        </p:nvSpPr>
        <p:spPr/>
        <p:txBody>
          <a:bodyPr/>
          <a:lstStyle/>
          <a:p>
            <a:fld id="{8CD1F761-B659-427E-9CDA-01F3D6CCB707}" type="slidenum">
              <a:rPr lang="en-US" altLang="en-US" smtClean="0"/>
              <a:pPr/>
              <a:t>9</a:t>
            </a:fld>
            <a:endParaRPr lang="en-US" altLang="en-US"/>
          </a:p>
        </p:txBody>
      </p:sp>
    </p:spTree>
    <p:extLst>
      <p:ext uri="{BB962C8B-B14F-4D97-AF65-F5344CB8AC3E}">
        <p14:creationId xmlns:p14="http://schemas.microsoft.com/office/powerpoint/2010/main" val="50455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(Waiting for Godot)</a:t>
            </a:r>
          </a:p>
        </p:txBody>
      </p:sp>
      <p:sp>
        <p:nvSpPr>
          <p:cNvPr id="4" name="Slide Number Placeholder 3"/>
          <p:cNvSpPr>
            <a:spLocks noGrp="1"/>
          </p:cNvSpPr>
          <p:nvPr>
            <p:ph type="sldNum" sz="quarter" idx="5"/>
          </p:nvPr>
        </p:nvSpPr>
        <p:spPr/>
        <p:txBody>
          <a:bodyPr/>
          <a:lstStyle/>
          <a:p>
            <a:fld id="{8CD1F761-B659-427E-9CDA-01F3D6CCB707}" type="slidenum">
              <a:rPr lang="en-US" altLang="en-US" smtClean="0"/>
              <a:pPr/>
              <a:t>10</a:t>
            </a:fld>
            <a:endParaRPr lang="en-US" altLang="en-US"/>
          </a:p>
        </p:txBody>
      </p:sp>
    </p:spTree>
    <p:extLst>
      <p:ext uri="{BB962C8B-B14F-4D97-AF65-F5344CB8AC3E}">
        <p14:creationId xmlns:p14="http://schemas.microsoft.com/office/powerpoint/2010/main" val="377593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1F761-B659-427E-9CDA-01F3D6CCB707}" type="slidenum">
              <a:rPr lang="en-US" altLang="en-US" smtClean="0"/>
              <a:pPr/>
              <a:t>11</a:t>
            </a:fld>
            <a:endParaRPr lang="en-US" altLang="en-US"/>
          </a:p>
        </p:txBody>
      </p:sp>
    </p:spTree>
    <p:extLst>
      <p:ext uri="{BB962C8B-B14F-4D97-AF65-F5344CB8AC3E}">
        <p14:creationId xmlns:p14="http://schemas.microsoft.com/office/powerpoint/2010/main" val="12587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If you</a:t>
            </a:r>
            <a:r>
              <a:rPr lang="en-AU" baseline="0" dirty="0"/>
              <a:t> take out those who were neutral, then about 80% of </a:t>
            </a:r>
            <a:r>
              <a:rPr lang="en-AU" baseline="0" dirty="0" err="1"/>
              <a:t>ppl</a:t>
            </a:r>
            <a:r>
              <a:rPr lang="en-AU" baseline="0" dirty="0"/>
              <a:t> polled were in favour of a HRA, and only 20% opposed. Moreover, there is strong evidence suggesting that when people learn more about the likely impact of a HRA, they’re more likely to be positively disposed towards a HRA.</a:t>
            </a:r>
            <a:endParaRPr lang="en-GB" dirty="0"/>
          </a:p>
        </p:txBody>
      </p:sp>
      <p:sp>
        <p:nvSpPr>
          <p:cNvPr id="4" name="Slide Number Placeholder 3"/>
          <p:cNvSpPr>
            <a:spLocks noGrp="1"/>
          </p:cNvSpPr>
          <p:nvPr>
            <p:ph type="sldNum" sz="quarter" idx="10"/>
          </p:nvPr>
        </p:nvSpPr>
        <p:spPr/>
        <p:txBody>
          <a:bodyPr/>
          <a:lstStyle/>
          <a:p>
            <a:fld id="{B96548DE-F153-43A9-B717-A36BD28A626C}" type="slidenum">
              <a:rPr lang="en-GB" smtClean="0"/>
              <a:pPr/>
              <a:t>12</a:t>
            </a:fld>
            <a:endParaRPr lang="en-GB"/>
          </a:p>
        </p:txBody>
      </p:sp>
    </p:spTree>
    <p:extLst>
      <p:ext uri="{BB962C8B-B14F-4D97-AF65-F5344CB8AC3E}">
        <p14:creationId xmlns:p14="http://schemas.microsoft.com/office/powerpoint/2010/main" val="161990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If you take out those</a:t>
            </a:r>
            <a:r>
              <a:rPr lang="en-AU" baseline="0" dirty="0"/>
              <a:t> who did not express a view, 87% of submissions favoured a HRA.</a:t>
            </a:r>
            <a:endParaRPr lang="en-GB" dirty="0"/>
          </a:p>
        </p:txBody>
      </p:sp>
      <p:sp>
        <p:nvSpPr>
          <p:cNvPr id="4" name="Slide Number Placeholder 3"/>
          <p:cNvSpPr>
            <a:spLocks noGrp="1"/>
          </p:cNvSpPr>
          <p:nvPr>
            <p:ph type="sldNum" sz="quarter" idx="10"/>
          </p:nvPr>
        </p:nvSpPr>
        <p:spPr/>
        <p:txBody>
          <a:bodyPr/>
          <a:lstStyle/>
          <a:p>
            <a:fld id="{B96548DE-F153-43A9-B717-A36BD28A626C}" type="slidenum">
              <a:rPr lang="en-GB" smtClean="0"/>
              <a:pPr/>
              <a:t>13</a:t>
            </a:fld>
            <a:endParaRPr lang="en-GB"/>
          </a:p>
        </p:txBody>
      </p:sp>
    </p:spTree>
    <p:extLst>
      <p:ext uri="{BB962C8B-B14F-4D97-AF65-F5344CB8AC3E}">
        <p14:creationId xmlns:p14="http://schemas.microsoft.com/office/powerpoint/2010/main" val="256701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a:t> Dialogue model:</a:t>
            </a:r>
          </a:p>
          <a:p>
            <a:pPr lvl="1">
              <a:buFont typeface="Arial" pitchFamily="34" charset="0"/>
              <a:buChar char="•"/>
            </a:pPr>
            <a:r>
              <a:rPr lang="en-GB" dirty="0"/>
              <a:t> Ordinary Act of </a:t>
            </a:r>
            <a:r>
              <a:rPr lang="en-GB" dirty="0" err="1"/>
              <a:t>Parl’t</a:t>
            </a:r>
            <a:r>
              <a:rPr lang="en-GB" dirty="0"/>
              <a:t> (not constitutionally entrenched)</a:t>
            </a:r>
          </a:p>
          <a:p>
            <a:pPr lvl="1">
              <a:buFont typeface="Arial" pitchFamily="34" charset="0"/>
              <a:buChar char="•"/>
            </a:pPr>
            <a:r>
              <a:rPr lang="en-GB" dirty="0"/>
              <a:t> Parliament is supreme</a:t>
            </a:r>
          </a:p>
          <a:p>
            <a:pPr lvl="1">
              <a:buFont typeface="Arial" pitchFamily="34" charset="0"/>
              <a:buChar char="•"/>
            </a:pPr>
            <a:r>
              <a:rPr lang="en-GB" dirty="0"/>
              <a:t> Limited role of the courts</a:t>
            </a:r>
          </a:p>
        </p:txBody>
      </p:sp>
      <p:sp>
        <p:nvSpPr>
          <p:cNvPr id="4" name="Slide Number Placeholder 3"/>
          <p:cNvSpPr>
            <a:spLocks noGrp="1"/>
          </p:cNvSpPr>
          <p:nvPr>
            <p:ph type="sldNum" sz="quarter" idx="10"/>
          </p:nvPr>
        </p:nvSpPr>
        <p:spPr/>
        <p:txBody>
          <a:bodyPr/>
          <a:lstStyle/>
          <a:p>
            <a:fld id="{B96548DE-F153-43A9-B717-A36BD28A626C}" type="slidenum">
              <a:rPr lang="en-GB" smtClean="0"/>
              <a:pPr/>
              <a:t>15</a:t>
            </a:fld>
            <a:endParaRPr lang="en-GB"/>
          </a:p>
        </p:txBody>
      </p:sp>
    </p:spTree>
    <p:extLst>
      <p:ext uri="{BB962C8B-B14F-4D97-AF65-F5344CB8AC3E}">
        <p14:creationId xmlns:p14="http://schemas.microsoft.com/office/powerpoint/2010/main" val="419722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AU" dirty="0"/>
              <a:t>National Human Rights Consultation Report: </a:t>
            </a:r>
          </a:p>
          <a:p>
            <a:pPr>
              <a:buFont typeface="Arial" pitchFamily="34" charset="0"/>
              <a:buChar char="•"/>
            </a:pPr>
            <a:r>
              <a:rPr lang="en-AU" dirty="0"/>
              <a:t> On the </a:t>
            </a:r>
            <a:r>
              <a:rPr lang="en-AU" b="1" dirty="0"/>
              <a:t>Zimbabwe/USSR</a:t>
            </a:r>
            <a:r>
              <a:rPr lang="en-AU" b="1" baseline="0" dirty="0"/>
              <a:t> myth</a:t>
            </a:r>
            <a:r>
              <a:rPr lang="en-AU" baseline="0" dirty="0"/>
              <a:t>, the report said that “the rule of law and existing democratic institutions” distinguish Australia from such countries, and these are of course necessary preconditions to the success of this or any other law (p296).</a:t>
            </a:r>
          </a:p>
          <a:p>
            <a:pPr>
              <a:buFont typeface="Arial" pitchFamily="34" charset="0"/>
              <a:buChar char="•"/>
            </a:pPr>
            <a:r>
              <a:rPr lang="en-AU" baseline="0" dirty="0"/>
              <a:t> The report concluded that the argument that a HRA would involve an anti-democratic shift of power from </a:t>
            </a:r>
            <a:r>
              <a:rPr lang="en-AU" b="1" baseline="0" dirty="0" err="1"/>
              <a:t>Parl’t</a:t>
            </a:r>
            <a:r>
              <a:rPr lang="en-AU" b="1" baseline="0" dirty="0"/>
              <a:t> to the Judiciary </a:t>
            </a:r>
            <a:r>
              <a:rPr lang="en-AU" baseline="0" dirty="0"/>
              <a:t>was “particularly weak in the case of a legislative (as opposed to constitutional) charter of rights. In addition, the separation of powers under the Australian Constitution is designed specifically to allow the sharing of sovereignty, recognising the limits of </a:t>
            </a:r>
            <a:r>
              <a:rPr lang="en-AU" baseline="0" dirty="0" err="1"/>
              <a:t>majoritarian</a:t>
            </a:r>
            <a:r>
              <a:rPr lang="en-AU" baseline="0" dirty="0"/>
              <a:t> democracy and the benefits of an independent judiciary.” (p296)</a:t>
            </a:r>
          </a:p>
          <a:p>
            <a:pPr>
              <a:buFont typeface="Arial" pitchFamily="34" charset="0"/>
              <a:buChar char="•"/>
            </a:pPr>
            <a:r>
              <a:rPr lang="en-AU" dirty="0"/>
              <a:t> On the </a:t>
            </a:r>
            <a:r>
              <a:rPr lang="en-AU" b="1" dirty="0"/>
              <a:t>“lawyers’ picnic” myth</a:t>
            </a:r>
            <a:r>
              <a:rPr lang="en-AU" dirty="0"/>
              <a:t>, the</a:t>
            </a:r>
            <a:r>
              <a:rPr lang="en-AU" baseline="0" dirty="0"/>
              <a:t> report accepted that the predicted “flood of litigation has not come” in the UK, and other jurisdictions that have introduced a dialogue-model HRA (pp251 and 297).</a:t>
            </a:r>
            <a:endParaRPr lang="en-GB" dirty="0"/>
          </a:p>
        </p:txBody>
      </p:sp>
      <p:sp>
        <p:nvSpPr>
          <p:cNvPr id="4" name="Slide Number Placeholder 3"/>
          <p:cNvSpPr>
            <a:spLocks noGrp="1"/>
          </p:cNvSpPr>
          <p:nvPr>
            <p:ph type="sldNum" sz="quarter" idx="10"/>
          </p:nvPr>
        </p:nvSpPr>
        <p:spPr/>
        <p:txBody>
          <a:bodyPr/>
          <a:lstStyle/>
          <a:p>
            <a:fld id="{B96548DE-F153-43A9-B717-A36BD28A626C}" type="slidenum">
              <a:rPr lang="en-GB" smtClean="0"/>
              <a:pPr/>
              <a:t>16</a:t>
            </a:fld>
            <a:endParaRPr lang="en-GB"/>
          </a:p>
        </p:txBody>
      </p:sp>
    </p:spTree>
    <p:extLst>
      <p:ext uri="{BB962C8B-B14F-4D97-AF65-F5344CB8AC3E}">
        <p14:creationId xmlns:p14="http://schemas.microsoft.com/office/powerpoint/2010/main" val="168122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Institutional change</a:t>
            </a:r>
          </a:p>
          <a:p>
            <a:pPr marL="171450" indent="-171450">
              <a:buFont typeface="Arial" panose="020B0604020202020204" pitchFamily="34" charset="0"/>
              <a:buChar char="•"/>
            </a:pPr>
            <a:r>
              <a:rPr lang="en-GB" dirty="0"/>
              <a:t>Link to civil society (</a:t>
            </a:r>
            <a:r>
              <a:rPr lang="en-GB" dirty="0" err="1"/>
              <a:t>eg</a:t>
            </a:r>
            <a:r>
              <a:rPr lang="en-GB" dirty="0"/>
              <a:t>, advent of HRLC linked to Vic Charter coming into force)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CD1F761-B659-427E-9CDA-01F3D6CCB707}" type="slidenum">
              <a:rPr lang="en-US" altLang="en-US" smtClean="0"/>
              <a:pPr/>
              <a:t>17</a:t>
            </a:fld>
            <a:endParaRPr lang="en-US" altLang="en-US"/>
          </a:p>
        </p:txBody>
      </p:sp>
    </p:spTree>
    <p:extLst>
      <p:ext uri="{BB962C8B-B14F-4D97-AF65-F5344CB8AC3E}">
        <p14:creationId xmlns:p14="http://schemas.microsoft.com/office/powerpoint/2010/main" val="1925800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903389" y="981082"/>
            <a:ext cx="5177367" cy="9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r" eaLnBrk="0" hangingPunct="0">
              <a:lnSpc>
                <a:spcPts val="3700"/>
              </a:lnSpc>
              <a:defRPr/>
            </a:pPr>
            <a:r>
              <a:rPr lang="en-AU" sz="2600" b="1">
                <a:solidFill>
                  <a:schemeClr val="bg1"/>
                </a:solidFill>
                <a:cs typeface="+mn-cs"/>
              </a:rPr>
              <a:t>Speaker Name</a:t>
            </a:r>
          </a:p>
          <a:p>
            <a:pPr algn="r" eaLnBrk="0" hangingPunct="0">
              <a:lnSpc>
                <a:spcPts val="3700"/>
              </a:lnSpc>
              <a:defRPr/>
            </a:pPr>
            <a:r>
              <a:rPr lang="en-AU" sz="2600">
                <a:solidFill>
                  <a:schemeClr val="bg1"/>
                </a:solidFill>
                <a:cs typeface="+mn-cs"/>
              </a:rPr>
              <a:t>Speaker Title</a:t>
            </a:r>
          </a:p>
        </p:txBody>
      </p:sp>
      <p:sp>
        <p:nvSpPr>
          <p:cNvPr id="4" name="TextBox 1"/>
          <p:cNvSpPr txBox="1">
            <a:spLocks noChangeArrowheads="1"/>
          </p:cNvSpPr>
          <p:nvPr/>
        </p:nvSpPr>
        <p:spPr bwMode="auto">
          <a:xfrm>
            <a:off x="10322524" y="2020888"/>
            <a:ext cx="726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pitchFamily="84" charset="-128"/>
              </a:defRPr>
            </a:lvl1pPr>
            <a:lvl2pPr marL="742950" indent="-285750">
              <a:defRPr sz="2400">
                <a:solidFill>
                  <a:schemeClr val="tx1"/>
                </a:solidFill>
                <a:latin typeface="Arial" charset="0"/>
                <a:ea typeface="ヒラギノ角ゴ Pro W3" pitchFamily="84" charset="-128"/>
              </a:defRPr>
            </a:lvl2pPr>
            <a:lvl3pPr marL="1143000" indent="-228600">
              <a:defRPr sz="2400">
                <a:solidFill>
                  <a:schemeClr val="tx1"/>
                </a:solidFill>
                <a:latin typeface="Arial" charset="0"/>
                <a:ea typeface="ヒラギノ角ゴ Pro W3" pitchFamily="84" charset="-128"/>
              </a:defRPr>
            </a:lvl3pPr>
            <a:lvl4pPr marL="1600200" indent="-228600">
              <a:defRPr sz="2400">
                <a:solidFill>
                  <a:schemeClr val="tx1"/>
                </a:solidFill>
                <a:latin typeface="Arial" charset="0"/>
                <a:ea typeface="ヒラギノ角ゴ Pro W3" pitchFamily="84" charset="-128"/>
              </a:defRPr>
            </a:lvl4pPr>
            <a:lvl5pPr marL="2057400" indent="-228600">
              <a:defRPr sz="2400">
                <a:solidFill>
                  <a:schemeClr val="tx1"/>
                </a:solidFill>
                <a:latin typeface="Arial"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r" eaLnBrk="0" hangingPunct="0">
              <a:defRPr/>
            </a:pPr>
            <a:r>
              <a:rPr lang="en-AU" sz="2000">
                <a:solidFill>
                  <a:srgbClr val="00FFFF"/>
                </a:solidFill>
                <a:cs typeface="+mn-cs"/>
              </a:rPr>
              <a:t>Date</a:t>
            </a:r>
          </a:p>
        </p:txBody>
      </p:sp>
      <p:sp>
        <p:nvSpPr>
          <p:cNvPr id="8" name="Rectangle 2"/>
          <p:cNvSpPr>
            <a:spLocks noGrp="1" noChangeArrowheads="1"/>
          </p:cNvSpPr>
          <p:nvPr>
            <p:ph type="ctrTitle"/>
          </p:nvPr>
        </p:nvSpPr>
        <p:spPr>
          <a:xfrm>
            <a:off x="1117600" y="3946525"/>
            <a:ext cx="9448800" cy="2362200"/>
          </a:xfrm>
        </p:spPr>
        <p:txBody>
          <a:bodyPr/>
          <a:lstStyle>
            <a:lvl1pPr>
              <a:defRPr sz="4200" b="1" i="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2252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3990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9400" y="2057400"/>
            <a:ext cx="2260600" cy="44196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1117600" y="2057400"/>
            <a:ext cx="6578600" cy="4419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123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5212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8907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1"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884" y="3460750"/>
            <a:ext cx="628861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117600" y="3886200"/>
            <a:ext cx="44196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740400" y="3886200"/>
            <a:ext cx="44196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1318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889843"/>
            <a:ext cx="10574965"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2150318"/>
            <a:ext cx="51983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790080"/>
            <a:ext cx="5198368" cy="35192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5999991" y="2150318"/>
            <a:ext cx="51832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999991" y="2790080"/>
            <a:ext cx="5183220" cy="35192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07771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78570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54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816247"/>
            <a:ext cx="4011084" cy="1162050"/>
          </a:xfrm>
        </p:spPr>
        <p:txBody>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6" y="816252"/>
            <a:ext cx="6321821" cy="55650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3" y="1978304"/>
            <a:ext cx="4011084" cy="44030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369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81736"/>
            <a:ext cx="7315200" cy="566738"/>
          </a:xfrm>
        </p:spPr>
        <p:txBody>
          <a:bodyPr/>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893911"/>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2389717" y="5648474"/>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432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7600" y="981075"/>
            <a:ext cx="95863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Heading</a:t>
            </a:r>
          </a:p>
        </p:txBody>
      </p:sp>
      <p:sp>
        <p:nvSpPr>
          <p:cNvPr id="1027" name="Rectangle 3"/>
          <p:cNvSpPr>
            <a:spLocks noGrp="1" noChangeArrowheads="1"/>
          </p:cNvSpPr>
          <p:nvPr>
            <p:ph type="body" idx="1"/>
          </p:nvPr>
        </p:nvSpPr>
        <p:spPr bwMode="auto">
          <a:xfrm>
            <a:off x="1117600" y="2809875"/>
            <a:ext cx="9586384"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First level bullet point</a:t>
            </a:r>
          </a:p>
          <a:p>
            <a:pPr lvl="1"/>
            <a:r>
              <a:rPr lang="en-AU" altLang="en-US"/>
              <a:t>Second level bullet point</a:t>
            </a:r>
          </a:p>
          <a:p>
            <a:pPr lvl="2"/>
            <a:r>
              <a:rPr lang="en-AU" altLang="en-US"/>
              <a:t>Third level bullet point</a:t>
            </a:r>
          </a:p>
          <a:p>
            <a:pPr lvl="3"/>
            <a:r>
              <a:rPr lang="en-AU" altLang="en-US"/>
              <a:t>Fourth level bullet point</a:t>
            </a:r>
          </a:p>
          <a:p>
            <a:pPr lvl="4"/>
            <a:r>
              <a:rPr lang="en-AU" altLang="en-US"/>
              <a:t>Fifth level bullet point</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29" r:id="rId3"/>
    <p:sldLayoutId id="214748373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fontAlgn="base" hangingPunct="1">
        <a:spcBef>
          <a:spcPct val="0"/>
        </a:spcBef>
        <a:spcAft>
          <a:spcPct val="0"/>
        </a:spcAft>
        <a:defRPr sz="3800">
          <a:solidFill>
            <a:schemeClr val="tx2"/>
          </a:solidFill>
          <a:latin typeface="+mj-lt"/>
          <a:ea typeface="+mj-ea"/>
          <a:cs typeface="ヒラギノ角ゴ Pro W3"/>
        </a:defRPr>
      </a:lvl1pPr>
      <a:lvl2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2pPr>
      <a:lvl3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3pPr>
      <a:lvl4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4pPr>
      <a:lvl5pPr algn="l" rtl="0" eaLnBrk="1" fontAlgn="base" hangingPunct="1">
        <a:spcBef>
          <a:spcPct val="0"/>
        </a:spcBef>
        <a:spcAft>
          <a:spcPct val="0"/>
        </a:spcAft>
        <a:defRPr sz="3800">
          <a:solidFill>
            <a:schemeClr val="tx2"/>
          </a:solidFill>
          <a:latin typeface="Arial" charset="0"/>
          <a:ea typeface="ヒラギノ角ゴ Pro W3" pitchFamily="84" charset="-128"/>
          <a:cs typeface="ヒラギノ角ゴ Pro W3"/>
        </a:defRPr>
      </a:lvl5pPr>
      <a:lvl6pPr marL="457200" algn="l" rtl="0" eaLnBrk="1" fontAlgn="base" hangingPunct="1">
        <a:spcBef>
          <a:spcPct val="0"/>
        </a:spcBef>
        <a:spcAft>
          <a:spcPct val="0"/>
        </a:spcAft>
        <a:defRPr sz="3800">
          <a:solidFill>
            <a:schemeClr val="tx2"/>
          </a:solidFill>
          <a:latin typeface="Arial" charset="0"/>
          <a:ea typeface="ヒラギノ角ゴ Pro W3" pitchFamily="84" charset="-128"/>
        </a:defRPr>
      </a:lvl6pPr>
      <a:lvl7pPr marL="914400" algn="l" rtl="0" eaLnBrk="1" fontAlgn="base" hangingPunct="1">
        <a:spcBef>
          <a:spcPct val="0"/>
        </a:spcBef>
        <a:spcAft>
          <a:spcPct val="0"/>
        </a:spcAft>
        <a:defRPr sz="3800">
          <a:solidFill>
            <a:schemeClr val="tx2"/>
          </a:solidFill>
          <a:latin typeface="Arial" charset="0"/>
          <a:ea typeface="ヒラギノ角ゴ Pro W3" pitchFamily="84" charset="-128"/>
        </a:defRPr>
      </a:lvl7pPr>
      <a:lvl8pPr marL="1371600" algn="l" rtl="0" eaLnBrk="1" fontAlgn="base" hangingPunct="1">
        <a:spcBef>
          <a:spcPct val="0"/>
        </a:spcBef>
        <a:spcAft>
          <a:spcPct val="0"/>
        </a:spcAft>
        <a:defRPr sz="3800">
          <a:solidFill>
            <a:schemeClr val="tx2"/>
          </a:solidFill>
          <a:latin typeface="Arial" charset="0"/>
          <a:ea typeface="ヒラギノ角ゴ Pro W3" pitchFamily="84" charset="-128"/>
        </a:defRPr>
      </a:lvl8pPr>
      <a:lvl9pPr marL="1828800" algn="l" rtl="0" eaLnBrk="1" fontAlgn="base" hangingPunct="1">
        <a:spcBef>
          <a:spcPct val="0"/>
        </a:spcBef>
        <a:spcAft>
          <a:spcPct val="0"/>
        </a:spcAft>
        <a:defRPr sz="3800">
          <a:solidFill>
            <a:schemeClr val="tx2"/>
          </a:solidFill>
          <a:latin typeface="Arial" charset="0"/>
          <a:ea typeface="ヒラギノ角ゴ Pro W3" pitchFamily="84"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0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buChar char="–"/>
        <a:defRPr sz="16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14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5231911" y="981082"/>
            <a:ext cx="4602659" cy="9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lnSpc>
                <a:spcPts val="3700"/>
              </a:lnSpc>
            </a:pPr>
            <a:r>
              <a:rPr lang="en-AU" altLang="en-US" sz="2600" b="1" dirty="0">
                <a:solidFill>
                  <a:schemeClr val="bg1"/>
                </a:solidFill>
              </a:rPr>
              <a:t>Edward Santow</a:t>
            </a:r>
          </a:p>
          <a:p>
            <a:pPr algn="r">
              <a:lnSpc>
                <a:spcPts val="3700"/>
              </a:lnSpc>
            </a:pPr>
            <a:r>
              <a:rPr lang="en-AU" altLang="en-US" sz="2600" dirty="0">
                <a:solidFill>
                  <a:schemeClr val="bg1"/>
                </a:solidFill>
              </a:rPr>
              <a:t>Human Rights Commissioner</a:t>
            </a:r>
          </a:p>
        </p:txBody>
      </p:sp>
      <p:sp>
        <p:nvSpPr>
          <p:cNvPr id="5123" name="TextBox 1"/>
          <p:cNvSpPr txBox="1">
            <a:spLocks noChangeArrowheads="1"/>
          </p:cNvSpPr>
          <p:nvPr/>
        </p:nvSpPr>
        <p:spPr bwMode="auto">
          <a:xfrm>
            <a:off x="7896583" y="2020888"/>
            <a:ext cx="18934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r>
              <a:rPr lang="en-AU" altLang="en-US" sz="2000" dirty="0">
                <a:solidFill>
                  <a:srgbClr val="00FFFF"/>
                </a:solidFill>
              </a:rPr>
              <a:t>22 March 2019</a:t>
            </a:r>
          </a:p>
        </p:txBody>
      </p:sp>
      <p:sp>
        <p:nvSpPr>
          <p:cNvPr id="5124" name="Rectangle 2"/>
          <p:cNvSpPr>
            <a:spLocks noGrp="1" noChangeArrowheads="1"/>
          </p:cNvSpPr>
          <p:nvPr>
            <p:ph type="ctrTitle"/>
          </p:nvPr>
        </p:nvSpPr>
        <p:spPr>
          <a:xfrm>
            <a:off x="2063552" y="2564904"/>
            <a:ext cx="7992888" cy="2362200"/>
          </a:xfrm>
        </p:spPr>
        <p:txBody>
          <a:bodyPr/>
          <a:lstStyle/>
          <a:p>
            <a:pPr algn="r"/>
            <a:br>
              <a:rPr lang="en-AU" sz="3200" i="1" dirty="0"/>
            </a:br>
            <a:r>
              <a:rPr lang="en-AU" sz="3200" i="1" dirty="0"/>
              <a:t>A Human Rights Act for Queensland: From supplicant to rights holder</a:t>
            </a:r>
            <a:br>
              <a:rPr lang="en-AU" sz="3200" i="1" dirty="0"/>
            </a:br>
            <a:br>
              <a:rPr lang="en-AU" sz="3200" dirty="0"/>
            </a:br>
            <a:br>
              <a:rPr lang="en-AU" sz="3200" dirty="0"/>
            </a:br>
            <a:br>
              <a:rPr lang="en-AU" sz="3200" u="sng" dirty="0"/>
            </a:br>
            <a:r>
              <a:rPr lang="en-AU" sz="2800" dirty="0"/>
              <a:t>‘Making Rights Real’</a:t>
            </a:r>
            <a:br>
              <a:rPr lang="en-AU" sz="2800" dirty="0"/>
            </a:br>
            <a:r>
              <a:rPr lang="en-AU" sz="2800" dirty="0"/>
              <a:t>Queensland Community Legal Centres Conference</a:t>
            </a:r>
            <a:br>
              <a:rPr lang="en-AU" sz="2800" dirty="0"/>
            </a:br>
            <a:br>
              <a:rPr lang="en-AU" sz="2800" dirty="0"/>
            </a:br>
            <a:endParaRPr lang="en-US" altLang="en-US" sz="28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EB2BA0-95B8-0A4A-9B33-59AEC64FC97A}"/>
              </a:ext>
            </a:extLst>
          </p:cNvPr>
          <p:cNvPicPr>
            <a:picLocks noChangeAspect="1"/>
          </p:cNvPicPr>
          <p:nvPr/>
        </p:nvPicPr>
        <p:blipFill rotWithShape="1">
          <a:blip r:embed="rId3">
            <a:extLst>
              <a:ext uri="{28A0092B-C50C-407E-A947-70E740481C1C}">
                <a14:useLocalDpi xmlns:a14="http://schemas.microsoft.com/office/drawing/2010/main" val="0"/>
              </a:ext>
            </a:extLst>
          </a:blip>
          <a:srcRect l="-73" t="12030" r="683" b="10540"/>
          <a:stretch/>
        </p:blipFill>
        <p:spPr>
          <a:xfrm>
            <a:off x="-8896" y="0"/>
            <a:ext cx="12200896" cy="7128872"/>
          </a:xfrm>
          <a:prstGeom prst="rect">
            <a:avLst/>
          </a:prstGeom>
        </p:spPr>
      </p:pic>
    </p:spTree>
    <p:extLst>
      <p:ext uri="{BB962C8B-B14F-4D97-AF65-F5344CB8AC3E}">
        <p14:creationId xmlns:p14="http://schemas.microsoft.com/office/powerpoint/2010/main" val="230086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734C-FF3D-3840-8D1A-E71B56CFD2E0}"/>
              </a:ext>
            </a:extLst>
          </p:cNvPr>
          <p:cNvSpPr>
            <a:spLocks noGrp="1"/>
          </p:cNvSpPr>
          <p:nvPr>
            <p:ph type="title"/>
          </p:nvPr>
        </p:nvSpPr>
        <p:spPr/>
        <p:txBody>
          <a:bodyPr/>
          <a:lstStyle/>
          <a:p>
            <a:r>
              <a:rPr lang="en-GB" dirty="0"/>
              <a:t>Support for a Human Rights Act?</a:t>
            </a:r>
          </a:p>
        </p:txBody>
      </p:sp>
      <p:sp>
        <p:nvSpPr>
          <p:cNvPr id="3" name="Text Placeholder 2">
            <a:extLst>
              <a:ext uri="{FF2B5EF4-FFF2-40B4-BE49-F238E27FC236}">
                <a16:creationId xmlns:a16="http://schemas.microsoft.com/office/drawing/2014/main" id="{00508A57-D809-A045-BAB9-DC994056DE0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2256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116632"/>
            <a:ext cx="8208912" cy="720080"/>
          </a:xfrm>
        </p:spPr>
        <p:txBody>
          <a:bodyPr/>
          <a:lstStyle/>
          <a:p>
            <a:r>
              <a:rPr lang="en-AU" dirty="0">
                <a:solidFill>
                  <a:schemeClr val="tx1"/>
                </a:solidFill>
              </a:rPr>
              <a:t>Opinion polling on a HRA (2009)</a:t>
            </a:r>
            <a:endParaRPr lang="en-GB"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0579615"/>
              </p:ext>
            </p:extLst>
          </p:nvPr>
        </p:nvGraphicFramePr>
        <p:xfrm>
          <a:off x="6167438" y="1052736"/>
          <a:ext cx="5545186" cy="5805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679394647"/>
              </p:ext>
            </p:extLst>
          </p:nvPr>
        </p:nvGraphicFramePr>
        <p:xfrm>
          <a:off x="119336" y="1196752"/>
          <a:ext cx="5616624" cy="5661248"/>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p:cNvSpPr>
            <a:spLocks noGrp="1"/>
          </p:cNvSpPr>
          <p:nvPr>
            <p:ph type="sldNum" sz="quarter" idx="12"/>
          </p:nvPr>
        </p:nvSpPr>
        <p:spPr/>
        <p:txBody>
          <a:bodyPr/>
          <a:lstStyle/>
          <a:p>
            <a:pPr>
              <a:defRPr/>
            </a:pPr>
            <a:fld id="{59A57B82-6EEB-448B-B527-8802599B8220}" type="slidenum">
              <a:rPr lang="en-AU" smtClean="0"/>
              <a:pPr>
                <a:defRPr/>
              </a:pPr>
              <a:t>12</a:t>
            </a:fld>
            <a:endParaRPr lang="en-AU"/>
          </a:p>
        </p:txBody>
      </p:sp>
    </p:spTree>
    <p:extLst>
      <p:ext uri="{BB962C8B-B14F-4D97-AF65-F5344CB8AC3E}">
        <p14:creationId xmlns:p14="http://schemas.microsoft.com/office/powerpoint/2010/main" val="24619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9946424" cy="1143000"/>
          </a:xfrm>
        </p:spPr>
        <p:txBody>
          <a:bodyPr/>
          <a:lstStyle/>
          <a:p>
            <a:r>
              <a:rPr lang="en-AU" dirty="0">
                <a:solidFill>
                  <a:schemeClr val="tx1"/>
                </a:solidFill>
              </a:rPr>
              <a:t>Support for HRA: submissions to 2009 NHRC</a:t>
            </a:r>
            <a:endParaRPr lang="en-GB"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6270099"/>
              </p:ext>
            </p:extLst>
          </p:nvPr>
        </p:nvGraphicFramePr>
        <p:xfrm>
          <a:off x="695400" y="1124744"/>
          <a:ext cx="10297144" cy="573325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59A57B82-6EEB-448B-B527-8802599B8220}" type="slidenum">
              <a:rPr lang="en-AU" smtClean="0"/>
              <a:pPr>
                <a:defRPr/>
              </a:pPr>
              <a:t>13</a:t>
            </a:fld>
            <a:endParaRPr lang="en-AU"/>
          </a:p>
        </p:txBody>
      </p:sp>
    </p:spTree>
    <p:extLst>
      <p:ext uri="{BB962C8B-B14F-4D97-AF65-F5344CB8AC3E}">
        <p14:creationId xmlns:p14="http://schemas.microsoft.com/office/powerpoint/2010/main" val="209119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3E62A-1C01-9144-B022-27AF1EC2C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6" y="1673424"/>
            <a:ext cx="7362818" cy="5184576"/>
          </a:xfrm>
          <a:prstGeom prst="rect">
            <a:avLst/>
          </a:prstGeom>
        </p:spPr>
      </p:pic>
      <p:pic>
        <p:nvPicPr>
          <p:cNvPr id="5" name="Picture 4">
            <a:extLst>
              <a:ext uri="{FF2B5EF4-FFF2-40B4-BE49-F238E27FC236}">
                <a16:creationId xmlns:a16="http://schemas.microsoft.com/office/drawing/2014/main" id="{AC54A3A7-F2C6-AA42-B21A-B5BBED5B0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900" y="0"/>
            <a:ext cx="6388100" cy="4965700"/>
          </a:xfrm>
          <a:prstGeom prst="rect">
            <a:avLst/>
          </a:prstGeom>
        </p:spPr>
      </p:pic>
    </p:spTree>
    <p:extLst>
      <p:ext uri="{BB962C8B-B14F-4D97-AF65-F5344CB8AC3E}">
        <p14:creationId xmlns:p14="http://schemas.microsoft.com/office/powerpoint/2010/main" val="229738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60648"/>
            <a:ext cx="9361040" cy="1143000"/>
          </a:xfrm>
        </p:spPr>
        <p:txBody>
          <a:bodyPr/>
          <a:lstStyle/>
          <a:p>
            <a:r>
              <a:rPr lang="en-AU" dirty="0">
                <a:solidFill>
                  <a:schemeClr val="tx1"/>
                </a:solidFill>
              </a:rPr>
              <a:t>Qld Human Rights Act: key features</a:t>
            </a:r>
            <a:endParaRPr lang="en-GB" dirty="0">
              <a:solidFill>
                <a:schemeClr val="tx1"/>
              </a:solidFill>
            </a:endParaRPr>
          </a:p>
        </p:txBody>
      </p:sp>
      <p:sp>
        <p:nvSpPr>
          <p:cNvPr id="3" name="Content Placeholder 2"/>
          <p:cNvSpPr>
            <a:spLocks noGrp="1"/>
          </p:cNvSpPr>
          <p:nvPr>
            <p:ph idx="1"/>
          </p:nvPr>
        </p:nvSpPr>
        <p:spPr>
          <a:xfrm>
            <a:off x="1117600" y="1700808"/>
            <a:ext cx="9586384" cy="4607917"/>
          </a:xfrm>
        </p:spPr>
        <p:txBody>
          <a:bodyPr/>
          <a:lstStyle/>
          <a:p>
            <a:r>
              <a:rPr lang="en-AU" dirty="0"/>
              <a:t>A ‘dialogue model’ HRA.</a:t>
            </a:r>
          </a:p>
          <a:p>
            <a:r>
              <a:rPr lang="en-AU" dirty="0"/>
              <a:t>Focus on ICCPR rights (plus health &amp; education)</a:t>
            </a:r>
          </a:p>
          <a:p>
            <a:r>
              <a:rPr lang="en-AU" dirty="0"/>
              <a:t>Interpretation of laws</a:t>
            </a:r>
          </a:p>
          <a:p>
            <a:r>
              <a:rPr lang="en-AU" dirty="0"/>
              <a:t>‘Public entities’ must comply with human rights</a:t>
            </a:r>
          </a:p>
          <a:p>
            <a:r>
              <a:rPr lang="en-AU" dirty="0"/>
              <a:t>Full range of remedies (</a:t>
            </a:r>
            <a:r>
              <a:rPr lang="en-AU" dirty="0" err="1"/>
              <a:t>inc</a:t>
            </a:r>
            <a:r>
              <a:rPr lang="en-AU" dirty="0"/>
              <a:t> damages) for breach</a:t>
            </a:r>
          </a:p>
          <a:p>
            <a:r>
              <a:rPr lang="en-AU" dirty="0"/>
              <a:t>Qld Human Rights Commission mediation function</a:t>
            </a:r>
          </a:p>
          <a:p>
            <a:r>
              <a:rPr lang="en-AU" dirty="0"/>
              <a:t>Review in 2023</a:t>
            </a:r>
          </a:p>
          <a:p>
            <a:endParaRPr lang="en-AU" dirty="0"/>
          </a:p>
          <a:p>
            <a:endParaRPr lang="en-AU" dirty="0"/>
          </a:p>
          <a:p>
            <a:endParaRPr lang="en-GB" dirty="0"/>
          </a:p>
        </p:txBody>
      </p:sp>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15</a:t>
            </a:fld>
            <a:endParaRPr lang="en-AU" dirty="0"/>
          </a:p>
        </p:txBody>
      </p:sp>
    </p:spTree>
    <p:extLst>
      <p:ext uri="{BB962C8B-B14F-4D97-AF65-F5344CB8AC3E}">
        <p14:creationId xmlns:p14="http://schemas.microsoft.com/office/powerpoint/2010/main" val="160559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2423592" y="188640"/>
            <a:ext cx="9586384" cy="1143000"/>
          </a:xfrm>
        </p:spPr>
        <p:txBody>
          <a:bodyPr/>
          <a:lstStyle/>
          <a:p>
            <a:r>
              <a:rPr lang="en-AU" dirty="0">
                <a:solidFill>
                  <a:schemeClr val="tx1"/>
                </a:solidFill>
              </a:rPr>
              <a:t>Controversies and myths</a:t>
            </a:r>
          </a:p>
        </p:txBody>
      </p:sp>
      <p:sp>
        <p:nvSpPr>
          <p:cNvPr id="17411" name="Rectangle 3"/>
          <p:cNvSpPr>
            <a:spLocks noGrp="1"/>
          </p:cNvSpPr>
          <p:nvPr>
            <p:ph type="body" idx="1"/>
          </p:nvPr>
        </p:nvSpPr>
        <p:spPr>
          <a:xfrm>
            <a:off x="1117600" y="1484784"/>
            <a:ext cx="9586384" cy="5040560"/>
          </a:xfrm>
        </p:spPr>
        <p:txBody>
          <a:bodyPr/>
          <a:lstStyle/>
          <a:p>
            <a:pPr marL="0" indent="0">
              <a:buNone/>
            </a:pPr>
            <a:r>
              <a:rPr lang="en-AU" b="1" dirty="0"/>
              <a:t>This porridge is too hot</a:t>
            </a:r>
          </a:p>
          <a:p>
            <a:pPr marL="0" indent="0">
              <a:buNone/>
            </a:pPr>
            <a:r>
              <a:rPr lang="en-AU" dirty="0"/>
              <a:t>Lawyers and unelected judges…</a:t>
            </a:r>
          </a:p>
          <a:p>
            <a:pPr marL="0" indent="0">
              <a:buNone/>
            </a:pPr>
            <a:endParaRPr lang="en-AU" dirty="0"/>
          </a:p>
          <a:p>
            <a:pPr marL="0" indent="0">
              <a:buNone/>
            </a:pPr>
            <a:r>
              <a:rPr lang="en-AU" b="1" dirty="0"/>
              <a:t>This porridge is too cold</a:t>
            </a:r>
          </a:p>
          <a:p>
            <a:r>
              <a:rPr lang="en-AU" dirty="0"/>
              <a:t>Exemptions for religious bodies</a:t>
            </a:r>
          </a:p>
          <a:p>
            <a:r>
              <a:rPr lang="en-AU" dirty="0"/>
              <a:t>Need for standalone cause of action and broader remedies</a:t>
            </a:r>
          </a:p>
          <a:p>
            <a:r>
              <a:rPr lang="en-AU" dirty="0"/>
              <a:t>Youth justice and corrections.</a:t>
            </a:r>
          </a:p>
          <a:p>
            <a:endParaRPr lang="en-AU" dirty="0"/>
          </a:p>
          <a:p>
            <a:pPr marL="0" indent="0">
              <a:buNone/>
            </a:pPr>
            <a:r>
              <a:rPr lang="en-AU" b="1" dirty="0"/>
              <a:t>Myths</a:t>
            </a:r>
          </a:p>
          <a:p>
            <a:r>
              <a:rPr lang="en-AU" dirty="0"/>
              <a:t>‘But Zimbabwe and the Soviet Union had bills of rights.’</a:t>
            </a:r>
          </a:p>
          <a:p>
            <a:r>
              <a:rPr lang="en-AU" dirty="0"/>
              <a:t>‘Our system already protects human rights.’</a:t>
            </a:r>
          </a:p>
        </p:txBody>
      </p:sp>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16</a:t>
            </a:fld>
            <a:endParaRPr lang="en-AU"/>
          </a:p>
        </p:txBody>
      </p:sp>
    </p:spTree>
    <p:extLst>
      <p:ext uri="{BB962C8B-B14F-4D97-AF65-F5344CB8AC3E}">
        <p14:creationId xmlns:p14="http://schemas.microsoft.com/office/powerpoint/2010/main" val="293773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734C-FF3D-3840-8D1A-E71B56CFD2E0}"/>
              </a:ext>
            </a:extLst>
          </p:cNvPr>
          <p:cNvSpPr>
            <a:spLocks noGrp="1"/>
          </p:cNvSpPr>
          <p:nvPr>
            <p:ph type="title"/>
          </p:nvPr>
        </p:nvSpPr>
        <p:spPr/>
        <p:txBody>
          <a:bodyPr/>
          <a:lstStyle/>
          <a:p>
            <a:r>
              <a:rPr lang="en-GB" dirty="0"/>
              <a:t>What’s the Practical </a:t>
            </a:r>
            <a:r>
              <a:rPr lang="en-GB" dirty="0" err="1"/>
              <a:t>IMpact</a:t>
            </a:r>
            <a:r>
              <a:rPr lang="en-GB" dirty="0"/>
              <a:t>?</a:t>
            </a:r>
          </a:p>
        </p:txBody>
      </p:sp>
      <p:sp>
        <p:nvSpPr>
          <p:cNvPr id="3" name="Text Placeholder 2">
            <a:extLst>
              <a:ext uri="{FF2B5EF4-FFF2-40B4-BE49-F238E27FC236}">
                <a16:creationId xmlns:a16="http://schemas.microsoft.com/office/drawing/2014/main" id="{00508A57-D809-A045-BAB9-DC994056DE0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8801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AU" dirty="0">
                <a:solidFill>
                  <a:schemeClr val="tx1"/>
                </a:solidFill>
              </a:rPr>
              <a:t>2002</a:t>
            </a:r>
          </a:p>
        </p:txBody>
      </p:sp>
      <p:pic>
        <p:nvPicPr>
          <p:cNvPr id="6147" name="Content Placeholder 3" descr="Aus map1.png"/>
          <p:cNvPicPr>
            <a:picLocks noGrp="1" noChangeAspect="1"/>
          </p:cNvPicPr>
          <p:nvPr>
            <p:ph idx="1"/>
          </p:nvPr>
        </p:nvPicPr>
        <p:blipFill>
          <a:blip r:embed="rId2" cstate="print"/>
          <a:srcRect/>
          <a:stretch>
            <a:fillRect/>
          </a:stretch>
        </p:blipFill>
        <p:spPr>
          <a:xfrm>
            <a:off x="3636964" y="1600201"/>
            <a:ext cx="4918075" cy="4525963"/>
          </a:xfrm>
        </p:spPr>
      </p:pic>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2</a:t>
            </a:fld>
            <a:endParaRPr lang="en-AU"/>
          </a:p>
        </p:txBody>
      </p:sp>
    </p:spTree>
    <p:extLst>
      <p:ext uri="{BB962C8B-B14F-4D97-AF65-F5344CB8AC3E}">
        <p14:creationId xmlns:p14="http://schemas.microsoft.com/office/powerpoint/2010/main" val="4211542542"/>
      </p:ext>
    </p:extLst>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AU" dirty="0">
                <a:solidFill>
                  <a:schemeClr val="tx1"/>
                </a:solidFill>
              </a:rPr>
              <a:t>2003</a:t>
            </a:r>
          </a:p>
        </p:txBody>
      </p:sp>
      <p:pic>
        <p:nvPicPr>
          <p:cNvPr id="7171" name="Content Placeholder 3" descr="Aus map1A.PNG"/>
          <p:cNvPicPr>
            <a:picLocks noGrp="1" noChangeAspect="1"/>
          </p:cNvPicPr>
          <p:nvPr>
            <p:ph idx="1"/>
          </p:nvPr>
        </p:nvPicPr>
        <p:blipFill>
          <a:blip r:embed="rId2" cstate="print"/>
          <a:srcRect/>
          <a:stretch>
            <a:fillRect/>
          </a:stretch>
        </p:blipFill>
        <p:spPr>
          <a:xfrm>
            <a:off x="3636964" y="1600201"/>
            <a:ext cx="4918075" cy="4525963"/>
          </a:xfrm>
        </p:spPr>
      </p:pic>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3</a:t>
            </a:fld>
            <a:endParaRPr lang="en-AU"/>
          </a:p>
        </p:txBody>
      </p:sp>
    </p:spTree>
    <p:extLst>
      <p:ext uri="{BB962C8B-B14F-4D97-AF65-F5344CB8AC3E}">
        <p14:creationId xmlns:p14="http://schemas.microsoft.com/office/powerpoint/2010/main" val="982242660"/>
      </p:ext>
    </p:extLst>
  </p:cSld>
  <p:clrMapOvr>
    <a:masterClrMapping/>
  </p:clrMapOvr>
  <p:transition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AU" dirty="0">
                <a:solidFill>
                  <a:schemeClr val="tx1"/>
                </a:solidFill>
              </a:rPr>
              <a:t>2004</a:t>
            </a:r>
          </a:p>
        </p:txBody>
      </p:sp>
      <p:pic>
        <p:nvPicPr>
          <p:cNvPr id="8195" name="Content Placeholder 3" descr="Aus map2.PNG"/>
          <p:cNvPicPr>
            <a:picLocks noGrp="1" noChangeAspect="1"/>
          </p:cNvPicPr>
          <p:nvPr>
            <p:ph idx="1"/>
          </p:nvPr>
        </p:nvPicPr>
        <p:blipFill>
          <a:blip r:embed="rId2" cstate="print"/>
          <a:srcRect/>
          <a:stretch>
            <a:fillRect/>
          </a:stretch>
        </p:blipFill>
        <p:spPr>
          <a:xfrm>
            <a:off x="3636964" y="1600201"/>
            <a:ext cx="4918075" cy="4525963"/>
          </a:xfrm>
        </p:spPr>
      </p:pic>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4</a:t>
            </a:fld>
            <a:endParaRPr lang="en-AU"/>
          </a:p>
        </p:txBody>
      </p:sp>
    </p:spTree>
    <p:extLst>
      <p:ext uri="{BB962C8B-B14F-4D97-AF65-F5344CB8AC3E}">
        <p14:creationId xmlns:p14="http://schemas.microsoft.com/office/powerpoint/2010/main" val="1852860052"/>
      </p:ext>
    </p:extLst>
  </p:cSld>
  <p:clrMapOvr>
    <a:masterClrMapping/>
  </p:clrMapOvr>
  <p:transition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AU" dirty="0">
                <a:solidFill>
                  <a:schemeClr val="tx1"/>
                </a:solidFill>
              </a:rPr>
              <a:t>2005</a:t>
            </a:r>
          </a:p>
        </p:txBody>
      </p:sp>
      <p:pic>
        <p:nvPicPr>
          <p:cNvPr id="9219" name="Content Placeholder 3" descr="Aus map2A.PNG"/>
          <p:cNvPicPr>
            <a:picLocks noGrp="1" noChangeAspect="1"/>
          </p:cNvPicPr>
          <p:nvPr>
            <p:ph idx="1"/>
          </p:nvPr>
        </p:nvPicPr>
        <p:blipFill>
          <a:blip r:embed="rId2" cstate="print"/>
          <a:srcRect/>
          <a:stretch>
            <a:fillRect/>
          </a:stretch>
        </p:blipFill>
        <p:spPr>
          <a:xfrm>
            <a:off x="3636964" y="1600201"/>
            <a:ext cx="4918075" cy="4525963"/>
          </a:xfrm>
        </p:spPr>
      </p:pic>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5</a:t>
            </a:fld>
            <a:endParaRPr lang="en-AU"/>
          </a:p>
        </p:txBody>
      </p:sp>
    </p:spTree>
    <p:extLst>
      <p:ext uri="{BB962C8B-B14F-4D97-AF65-F5344CB8AC3E}">
        <p14:creationId xmlns:p14="http://schemas.microsoft.com/office/powerpoint/2010/main" val="1791713163"/>
      </p:ext>
    </p:extLst>
  </p:cSld>
  <p:clrMapOvr>
    <a:masterClrMapping/>
  </p:clrMapOvr>
  <p:transition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AU" dirty="0">
                <a:solidFill>
                  <a:schemeClr val="tx1"/>
                </a:solidFill>
              </a:rPr>
              <a:t>2006</a:t>
            </a:r>
          </a:p>
        </p:txBody>
      </p:sp>
      <p:pic>
        <p:nvPicPr>
          <p:cNvPr id="10243" name="Content Placeholder 3" descr="Aus map3.PNG"/>
          <p:cNvPicPr>
            <a:picLocks noGrp="1" noChangeAspect="1"/>
          </p:cNvPicPr>
          <p:nvPr>
            <p:ph idx="1"/>
          </p:nvPr>
        </p:nvPicPr>
        <p:blipFill>
          <a:blip r:embed="rId2" cstate="print"/>
          <a:srcRect/>
          <a:stretch>
            <a:fillRect/>
          </a:stretch>
        </p:blipFill>
        <p:spPr>
          <a:xfrm>
            <a:off x="3636964" y="1600201"/>
            <a:ext cx="4918075" cy="4525963"/>
          </a:xfrm>
        </p:spPr>
      </p:pic>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6</a:t>
            </a:fld>
            <a:endParaRPr lang="en-AU"/>
          </a:p>
        </p:txBody>
      </p:sp>
    </p:spTree>
    <p:extLst>
      <p:ext uri="{BB962C8B-B14F-4D97-AF65-F5344CB8AC3E}">
        <p14:creationId xmlns:p14="http://schemas.microsoft.com/office/powerpoint/2010/main" val="2950482999"/>
      </p:ext>
    </p:extLst>
  </p:cSld>
  <p:clrMapOvr>
    <a:masterClrMapping/>
  </p:clrMapOvr>
  <p:transition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AU" dirty="0">
                <a:solidFill>
                  <a:schemeClr val="tx1"/>
                </a:solidFill>
              </a:rPr>
              <a:t>October 2007</a:t>
            </a:r>
          </a:p>
        </p:txBody>
      </p:sp>
      <p:pic>
        <p:nvPicPr>
          <p:cNvPr id="11267" name="Content Placeholder 3" descr="Aus map4.PNG"/>
          <p:cNvPicPr>
            <a:picLocks noGrp="1" noChangeAspect="1"/>
          </p:cNvPicPr>
          <p:nvPr>
            <p:ph idx="1"/>
          </p:nvPr>
        </p:nvPicPr>
        <p:blipFill>
          <a:blip r:embed="rId2" cstate="print"/>
          <a:srcRect/>
          <a:stretch>
            <a:fillRect/>
          </a:stretch>
        </p:blipFill>
        <p:spPr>
          <a:xfrm>
            <a:off x="3636964" y="1600201"/>
            <a:ext cx="4918075" cy="4525963"/>
          </a:xfrm>
        </p:spPr>
      </p:pic>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7</a:t>
            </a:fld>
            <a:endParaRPr lang="en-AU"/>
          </a:p>
        </p:txBody>
      </p:sp>
    </p:spTree>
    <p:extLst>
      <p:ext uri="{BB962C8B-B14F-4D97-AF65-F5344CB8AC3E}">
        <p14:creationId xmlns:p14="http://schemas.microsoft.com/office/powerpoint/2010/main" val="198349260"/>
      </p:ext>
    </p:extLst>
  </p:cSld>
  <p:clrMapOvr>
    <a:masterClrMapping/>
  </p:clrMapOvr>
  <p:transition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AU" dirty="0">
                <a:solidFill>
                  <a:schemeClr val="tx1"/>
                </a:solidFill>
              </a:rPr>
              <a:t>December 2007</a:t>
            </a:r>
          </a:p>
        </p:txBody>
      </p:sp>
      <p:pic>
        <p:nvPicPr>
          <p:cNvPr id="12291" name="Content Placeholder 3" descr="Aus map5.PNG"/>
          <p:cNvPicPr>
            <a:picLocks noGrp="1" noChangeAspect="1"/>
          </p:cNvPicPr>
          <p:nvPr>
            <p:ph idx="1"/>
          </p:nvPr>
        </p:nvPicPr>
        <p:blipFill>
          <a:blip r:embed="rId2" cstate="print"/>
          <a:srcRect/>
          <a:stretch>
            <a:fillRect/>
          </a:stretch>
        </p:blipFill>
        <p:spPr>
          <a:xfrm>
            <a:off x="3636964" y="1600201"/>
            <a:ext cx="4918075" cy="4525963"/>
          </a:xfrm>
        </p:spPr>
      </p:pic>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8</a:t>
            </a:fld>
            <a:endParaRPr lang="en-AU"/>
          </a:p>
        </p:txBody>
      </p:sp>
    </p:spTree>
    <p:extLst>
      <p:ext uri="{BB962C8B-B14F-4D97-AF65-F5344CB8AC3E}">
        <p14:creationId xmlns:p14="http://schemas.microsoft.com/office/powerpoint/2010/main" val="2524013285"/>
      </p:ext>
    </p:extLst>
  </p:cSld>
  <p:clrMapOvr>
    <a:masterClrMapping/>
  </p:clrMapOvr>
  <p:transition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AU" dirty="0">
                <a:solidFill>
                  <a:schemeClr val="tx1"/>
                </a:solidFill>
              </a:rPr>
              <a:t>2009</a:t>
            </a:r>
          </a:p>
        </p:txBody>
      </p:sp>
      <p:pic>
        <p:nvPicPr>
          <p:cNvPr id="18435" name="Content Placeholder 3" descr="Aus map5.PNG"/>
          <p:cNvPicPr>
            <a:picLocks noGrp="1" noChangeAspect="1"/>
          </p:cNvPicPr>
          <p:nvPr>
            <p:ph idx="1"/>
          </p:nvPr>
        </p:nvPicPr>
        <p:blipFill>
          <a:blip r:embed="rId3" cstate="print">
            <a:duotone>
              <a:prstClr val="black"/>
              <a:srgbClr val="FF00FF">
                <a:tint val="45000"/>
                <a:satMod val="400000"/>
              </a:srgbClr>
            </a:duotone>
          </a:blip>
          <a:srcRect/>
          <a:stretch>
            <a:fillRect/>
          </a:stretch>
        </p:blipFill>
        <p:spPr>
          <a:xfrm>
            <a:off x="3636964" y="1600201"/>
            <a:ext cx="4918075" cy="4525963"/>
          </a:xfrm>
        </p:spPr>
      </p:pic>
      <p:sp>
        <p:nvSpPr>
          <p:cNvPr id="4" name="Slide Number Placeholder 3"/>
          <p:cNvSpPr>
            <a:spLocks noGrp="1"/>
          </p:cNvSpPr>
          <p:nvPr>
            <p:ph type="sldNum" sz="quarter" idx="12"/>
          </p:nvPr>
        </p:nvSpPr>
        <p:spPr/>
        <p:txBody>
          <a:bodyPr/>
          <a:lstStyle/>
          <a:p>
            <a:pPr>
              <a:defRPr/>
            </a:pPr>
            <a:fld id="{59A57B82-6EEB-448B-B527-8802599B8220}" type="slidenum">
              <a:rPr lang="en-AU" smtClean="0"/>
              <a:pPr>
                <a:defRPr/>
              </a:pPr>
              <a:t>9</a:t>
            </a:fld>
            <a:endParaRPr lang="en-AU" dirty="0"/>
          </a:p>
        </p:txBody>
      </p:sp>
    </p:spTree>
    <p:extLst>
      <p:ext uri="{BB962C8B-B14F-4D97-AF65-F5344CB8AC3E}">
        <p14:creationId xmlns:p14="http://schemas.microsoft.com/office/powerpoint/2010/main" val="3349891448"/>
      </p:ext>
    </p:extLst>
  </p:cSld>
  <p:clrMapOvr>
    <a:masterClrMapping/>
  </p:clrMapOvr>
  <p:transition/>
</p:sld>
</file>

<file path=ppt/theme/theme1.xml><?xml version="1.0" encoding="utf-8"?>
<a:theme xmlns:a="http://schemas.openxmlformats.org/drawingml/2006/main" name="Commission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0" ma:contentTypeDescription="Create a new document." ma:contentTypeScope="" ma:versionID="23d18dd955f2d716d380e87eb271af30">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8b3805e187afc8f90986c2d36c4aa9b1"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602609-C141-434B-BE19-2285B2E7C6F0}"/>
</file>

<file path=customXml/itemProps2.xml><?xml version="1.0" encoding="utf-8"?>
<ds:datastoreItem xmlns:ds="http://schemas.openxmlformats.org/officeDocument/2006/customXml" ds:itemID="{69C8B557-DACC-41E6-B711-747A5DD37BAF}"/>
</file>

<file path=customXml/itemProps3.xml><?xml version="1.0" encoding="utf-8"?>
<ds:datastoreItem xmlns:ds="http://schemas.openxmlformats.org/officeDocument/2006/customXml" ds:itemID="{39410448-98CE-4650-877A-7C4F7E9A4311}"/>
</file>

<file path=docProps/app.xml><?xml version="1.0" encoding="utf-8"?>
<Properties xmlns="http://schemas.openxmlformats.org/officeDocument/2006/extended-properties" xmlns:vt="http://schemas.openxmlformats.org/officeDocument/2006/docPropsVTypes">
  <Template>Commission Presentation</Template>
  <TotalTime>7089</TotalTime>
  <Words>614</Words>
  <Application>Microsoft Macintosh PowerPoint</Application>
  <PresentationFormat>Widescreen</PresentationFormat>
  <Paragraphs>92</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ヒラギノ角ゴ Pro W3</vt:lpstr>
      <vt:lpstr>Arial</vt:lpstr>
      <vt:lpstr>Calibri</vt:lpstr>
      <vt:lpstr>Commission Presentation</vt:lpstr>
      <vt:lpstr> A Human Rights Act for Queensland: From supplicant to rights holder    ‘Making Rights Real’ Queensland Community Legal Centres Conference  </vt:lpstr>
      <vt:lpstr>2002</vt:lpstr>
      <vt:lpstr>2003</vt:lpstr>
      <vt:lpstr>2004</vt:lpstr>
      <vt:lpstr>2005</vt:lpstr>
      <vt:lpstr>2006</vt:lpstr>
      <vt:lpstr>October 2007</vt:lpstr>
      <vt:lpstr>December 2007</vt:lpstr>
      <vt:lpstr>2009</vt:lpstr>
      <vt:lpstr>PowerPoint Presentation</vt:lpstr>
      <vt:lpstr>Support for a Human Rights Act?</vt:lpstr>
      <vt:lpstr>Opinion polling on a HRA (2009)</vt:lpstr>
      <vt:lpstr>Support for HRA: submissions to 2009 NHRC</vt:lpstr>
      <vt:lpstr>PowerPoint Presentation</vt:lpstr>
      <vt:lpstr>Qld Human Rights Act: key features</vt:lpstr>
      <vt:lpstr>Controversies and myths</vt:lpstr>
      <vt:lpstr>What’s the Practical IMpact?</vt:lpstr>
    </vt:vector>
  </TitlesOfParts>
  <Company>Australian Human Rights Commission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Forced Migration and Human Rights in International Law.</dc:title>
  <dc:creator>Katie Price</dc:creator>
  <cp:lastModifiedBy>Edward Santow</cp:lastModifiedBy>
  <cp:revision>145</cp:revision>
  <cp:lastPrinted>2018-09-10T03:28:29Z</cp:lastPrinted>
  <dcterms:created xsi:type="dcterms:W3CDTF">2017-08-30T02:29:54Z</dcterms:created>
  <dcterms:modified xsi:type="dcterms:W3CDTF">2019-03-19T05:32:57Z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