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0"/>
  </p:notesMasterIdLst>
  <p:handoutMasterIdLst>
    <p:handoutMasterId r:id="rId41"/>
  </p:handoutMasterIdLst>
  <p:sldIdLst>
    <p:sldId id="256" r:id="rId2"/>
    <p:sldId id="259" r:id="rId3"/>
    <p:sldId id="257" r:id="rId4"/>
    <p:sldId id="301" r:id="rId5"/>
    <p:sldId id="302" r:id="rId6"/>
    <p:sldId id="263" r:id="rId7"/>
    <p:sldId id="262" r:id="rId8"/>
    <p:sldId id="264" r:id="rId9"/>
    <p:sldId id="265" r:id="rId10"/>
    <p:sldId id="266" r:id="rId11"/>
    <p:sldId id="267" r:id="rId12"/>
    <p:sldId id="268" r:id="rId13"/>
    <p:sldId id="303" r:id="rId14"/>
    <p:sldId id="269" r:id="rId15"/>
    <p:sldId id="270" r:id="rId16"/>
    <p:sldId id="304" r:id="rId17"/>
    <p:sldId id="274" r:id="rId18"/>
    <p:sldId id="275" r:id="rId19"/>
    <p:sldId id="276" r:id="rId20"/>
    <p:sldId id="277" r:id="rId21"/>
    <p:sldId id="278" r:id="rId22"/>
    <p:sldId id="279" r:id="rId23"/>
    <p:sldId id="280" r:id="rId24"/>
    <p:sldId id="287" r:id="rId25"/>
    <p:sldId id="288" r:id="rId26"/>
    <p:sldId id="289" r:id="rId27"/>
    <p:sldId id="291" r:id="rId28"/>
    <p:sldId id="292" r:id="rId29"/>
    <p:sldId id="296" r:id="rId30"/>
    <p:sldId id="297" r:id="rId31"/>
    <p:sldId id="305" r:id="rId32"/>
    <p:sldId id="306" r:id="rId33"/>
    <p:sldId id="307" r:id="rId34"/>
    <p:sldId id="308" r:id="rId35"/>
    <p:sldId id="295" r:id="rId36"/>
    <p:sldId id="258" r:id="rId37"/>
    <p:sldId id="299" r:id="rId38"/>
    <p:sldId id="310" r:id="rId39"/>
  </p:sldIdLst>
  <p:sldSz cx="9144000" cy="6858000" type="screen4x3"/>
  <p:notesSz cx="6797675" cy="9926638"/>
  <p:embeddedFontLst>
    <p:embeddedFont>
      <p:font typeface="Roboto Slab" panose="020B0604020202020204" charset="0"/>
      <p:regular r:id="rId42"/>
      <p:bold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82"/>
    <a:srgbClr val="0332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63" autoAdjust="0"/>
  </p:normalViewPr>
  <p:slideViewPr>
    <p:cSldViewPr snapToGrid="0">
      <p:cViewPr varScale="1">
        <p:scale>
          <a:sx n="99" d="100"/>
          <a:sy n="99" d="100"/>
        </p:scale>
        <p:origin x="194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F887A70-09FF-4B44-AE44-1D4A3D5BE4B4}" type="datetimeFigureOut">
              <a:rPr lang="en-AU" smtClean="0"/>
              <a:t>21/03/2019</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D73D3CB-822B-4AE0-ABAE-9EE4B5AD8DC0}" type="slidenum">
              <a:rPr lang="en-AU" smtClean="0"/>
              <a:t>‹#›</a:t>
            </a:fld>
            <a:endParaRPr lang="en-AU"/>
          </a:p>
        </p:txBody>
      </p:sp>
    </p:spTree>
    <p:extLst>
      <p:ext uri="{BB962C8B-B14F-4D97-AF65-F5344CB8AC3E}">
        <p14:creationId xmlns:p14="http://schemas.microsoft.com/office/powerpoint/2010/main" val="675874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dirty="0"/>
              <a:t>Also includes sexuality, race, religion</a:t>
            </a:r>
            <a:endParaRPr dirty="0"/>
          </a:p>
          <a:p>
            <a:pPr marL="0" lvl="0" indent="0" algn="l" rtl="0">
              <a:spcBef>
                <a:spcPts val="0"/>
              </a:spcBef>
              <a:spcAft>
                <a:spcPts val="0"/>
              </a:spcAft>
              <a:buNone/>
            </a:pPr>
            <a:endParaRPr dirty="0"/>
          </a:p>
        </p:txBody>
      </p:sp>
      <p:sp>
        <p:nvSpPr>
          <p:cNvPr id="196" name="Google Shape;196;p1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200">
                <a:solidFill>
                  <a:schemeClr val="dk1"/>
                </a:solidFill>
                <a:latin typeface="Calibri"/>
                <a:ea typeface="Calibri"/>
                <a:cs typeface="Calibri"/>
                <a:sym typeface="Calibri"/>
              </a:rPr>
              <a:t>Trans women and non binary cant be discriminated against</a:t>
            </a:r>
            <a:endParaRPr/>
          </a:p>
          <a:p>
            <a:pPr marL="0" lvl="0" indent="0" algn="l" rtl="0">
              <a:spcBef>
                <a:spcPts val="0"/>
              </a:spcBef>
              <a:spcAft>
                <a:spcPts val="0"/>
              </a:spcAft>
              <a:buNone/>
            </a:pPr>
            <a:r>
              <a:rPr lang="en-AU" sz="1200">
                <a:solidFill>
                  <a:schemeClr val="dk1"/>
                </a:solidFill>
                <a:latin typeface="Calibri"/>
                <a:ea typeface="Calibri"/>
                <a:cs typeface="Calibri"/>
                <a:sym typeface="Calibri"/>
              </a:rPr>
              <a:t>Trans men</a:t>
            </a:r>
            <a:endParaRPr/>
          </a:p>
        </p:txBody>
      </p:sp>
      <p:sp>
        <p:nvSpPr>
          <p:cNvPr id="251" name="Google Shape;251;p2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Gender identity is personal information.  Can be collected </a:t>
            </a:r>
            <a:endParaRPr/>
          </a:p>
          <a:p>
            <a:pPr marL="0" lvl="0" indent="0" algn="l" rtl="0">
              <a:spcBef>
                <a:spcPts val="0"/>
              </a:spcBef>
              <a:spcAft>
                <a:spcPts val="0"/>
              </a:spcAft>
              <a:buNone/>
            </a:pPr>
            <a:r>
              <a:rPr lang="en-AU"/>
              <a:t>health related information. This may cover hormone treatment and counselling.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Consistent with Australian Privacy Principle 11, to protect the privacy of an individual who has changed their sex and/or gender on Australian Government records, departments and agencies should ensure an individual’s history of changes of sex/gender or name is protected from interference, subject to appropriate security controls and is recorded and accessed only when the person’s history is relevant to a decision being made. Information which is no longer needed or required must be de-identified or destroyed.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4" name="Google Shape;264;p2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200">
                <a:solidFill>
                  <a:schemeClr val="dk1"/>
                </a:solidFill>
              </a:rPr>
              <a:t>Now, throughout this presentation and I want you to hold the following question in your mind.</a:t>
            </a:r>
            <a:endParaRPr/>
          </a:p>
          <a:p>
            <a:pPr marL="0" lvl="0" indent="0" algn="l" rtl="0">
              <a:spcBef>
                <a:spcPts val="0"/>
              </a:spcBef>
              <a:spcAft>
                <a:spcPts val="0"/>
              </a:spcAft>
              <a:buNone/>
            </a:pPr>
            <a:r>
              <a:rPr lang="en-AU" sz="1200">
                <a:solidFill>
                  <a:schemeClr val="dk1"/>
                </a:solidFill>
              </a:rPr>
              <a:t>How can we make our workplaces more safe for LGBTIQ+ people including staff, volunteers, visitors, and of course – clients?</a:t>
            </a:r>
            <a:endParaRPr sz="1200">
              <a:solidFill>
                <a:schemeClr val="dk1"/>
              </a:solidFill>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a:solidFill>
                  <a:schemeClr val="dk1"/>
                </a:solidFill>
                <a:latin typeface="Calibri"/>
                <a:ea typeface="Calibri"/>
                <a:cs typeface="Calibri"/>
                <a:sym typeface="Calibri"/>
              </a:rPr>
              <a:t>Today I will give you a quick intro to the acronyms and some practical tips.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a:solidFill>
                  <a:schemeClr val="dk1"/>
                </a:solidFill>
                <a:latin typeface="Calibri"/>
                <a:ea typeface="Calibri"/>
                <a:cs typeface="Calibri"/>
                <a:sym typeface="Calibri"/>
              </a:rPr>
              <a:t>Then looking specifically at the T in the acronym I want to help you to understand the way that gender exists outside the binary of man/woman and talk about non-binary transgender identities.</a:t>
            </a:r>
            <a:endParaRPr/>
          </a:p>
          <a:p>
            <a:pPr marL="0" marR="0" lvl="0" indent="0" algn="l" rtl="0">
              <a:lnSpc>
                <a:spcPct val="100000"/>
              </a:lnSpc>
              <a:spcBef>
                <a:spcPts val="0"/>
              </a:spcBef>
              <a:spcAft>
                <a:spcPts val="0"/>
              </a:spcAft>
              <a:buClr>
                <a:schemeClr val="dk1"/>
              </a:buClr>
              <a:buSzPts val="1200"/>
              <a:buFont typeface="Calibri"/>
              <a:buNone/>
            </a:pPr>
            <a:r>
              <a:rPr lang="en-AU" sz="1200">
                <a:solidFill>
                  <a:schemeClr val="dk1"/>
                </a:solidFill>
                <a:latin typeface="Calibri"/>
                <a:ea typeface="Calibri"/>
                <a:cs typeface="Calibri"/>
                <a:sym typeface="Calibri"/>
              </a:rPr>
              <a:t>Finally, Drew will….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Trans have long history, dating back thousands of years</a:t>
            </a:r>
            <a:endParaRPr/>
          </a:p>
          <a:p>
            <a:pPr marL="0" lvl="0" indent="0" algn="l" rtl="0">
              <a:spcBef>
                <a:spcPts val="0"/>
              </a:spcBef>
              <a:spcAft>
                <a:spcPts val="0"/>
              </a:spcAft>
              <a:buNone/>
            </a:pPr>
            <a:endParaRPr/>
          </a:p>
        </p:txBody>
      </p:sp>
      <p:sp>
        <p:nvSpPr>
          <p:cNvPr id="308" name="Google Shape;308;p3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3" name="Google Shape;313;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9" name="Google Shape;319;p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5" name="Google Shape;335;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9" name="Google Shape;359;p4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4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Transgender people are often wary about revealing that they are transgender and may feel</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particularly uncomfortable about discussing their gender identity in person and may not</a:t>
            </a:r>
            <a:endParaRPr/>
          </a:p>
          <a:p>
            <a:pPr marL="0" lvl="0" indent="0" algn="l" rtl="0">
              <a:spcBef>
                <a:spcPts val="0"/>
              </a:spcBef>
              <a:spcAft>
                <a:spcPts val="0"/>
              </a:spcAft>
              <a:buNone/>
            </a:pPr>
            <a:r>
              <a:rPr lang="en-AU" sz="1200" b="0" i="0" u="none" strike="noStrike">
                <a:solidFill>
                  <a:schemeClr val="dk1"/>
                </a:solidFill>
                <a:latin typeface="Calibri"/>
                <a:ea typeface="Calibri"/>
                <a:cs typeface="Calibri"/>
                <a:sym typeface="Calibri"/>
              </a:rPr>
              <a:t>feel able to answer a question relating to their gender identity directly.</a:t>
            </a:r>
            <a:endParaRPr/>
          </a:p>
        </p:txBody>
      </p:sp>
      <p:sp>
        <p:nvSpPr>
          <p:cNvPr id="367" name="Google Shape;367;p4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t>31</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3059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a:t>
            </a:r>
            <a:r>
              <a:rPr lang="en-AU" baseline="0" dirty="0" smtClean="0"/>
              <a:t> you make a mistake – apologise briefly and move on. Don’t make it a big deal.</a:t>
            </a:r>
          </a:p>
          <a:p>
            <a:r>
              <a:rPr lang="en-AU" baseline="0" dirty="0" smtClean="0"/>
              <a:t>If you realise afterwards that you’ve </a:t>
            </a:r>
            <a:r>
              <a:rPr lang="en-AU" baseline="0" dirty="0" err="1" smtClean="0"/>
              <a:t>misgendered</a:t>
            </a:r>
            <a:r>
              <a:rPr lang="en-AU" baseline="0" dirty="0" smtClean="0"/>
              <a:t> someone, find an appropriate way to have a private conversation and apologise. </a:t>
            </a:r>
          </a:p>
          <a:p>
            <a:r>
              <a:rPr lang="en-AU" baseline="0" dirty="0" smtClean="0"/>
              <a:t>Another great thing to do is include your pronouns in your email signature or ask what it is in your intake form.</a:t>
            </a:r>
          </a:p>
          <a:p>
            <a:r>
              <a:rPr lang="en-AU" baseline="0" dirty="0" smtClean="0"/>
              <a:t>This normalises a wider discussion and visibility of the issue. </a:t>
            </a:r>
            <a:endParaRPr lang="en-AU"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t>32</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9668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t>33</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340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AU" dirty="0" smtClean="0"/>
          </a:p>
          <a:p>
            <a:pPr marL="0" lvl="0" indent="0" algn="l" rtl="0">
              <a:spcBef>
                <a:spcPts val="0"/>
              </a:spcBef>
              <a:spcAft>
                <a:spcPts val="0"/>
              </a:spcAft>
              <a:buNone/>
            </a:pPr>
            <a:endParaRPr dirty="0"/>
          </a:p>
        </p:txBody>
      </p:sp>
      <p:sp>
        <p:nvSpPr>
          <p:cNvPr id="116" name="Google Shape;116;p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4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Plan for client or employee reluctance</a:t>
            </a:r>
            <a:endParaRPr/>
          </a:p>
        </p:txBody>
      </p:sp>
      <p:sp>
        <p:nvSpPr>
          <p:cNvPr id="353" name="Google Shape;353;p4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35</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AU" sz="1200" dirty="0">
                <a:solidFill>
                  <a:schemeClr val="dk1"/>
                </a:solidFill>
                <a:latin typeface="Calibri"/>
                <a:ea typeface="Calibri"/>
                <a:cs typeface="Calibri"/>
                <a:sym typeface="Calibri"/>
              </a:rPr>
              <a:t>Achieving a just future for LGBTIQ+ people involves creating a safer and more inclusive world. CLCs are able to play a role in this by Firstly </a:t>
            </a:r>
            <a:r>
              <a:rPr lang="en-AU" sz="1200" b="1" dirty="0">
                <a:solidFill>
                  <a:schemeClr val="dk1"/>
                </a:solidFill>
                <a:latin typeface="Calibri"/>
                <a:ea typeface="Calibri"/>
                <a:cs typeface="Calibri"/>
                <a:sym typeface="Calibri"/>
              </a:rPr>
              <a:t>being a place that people feel safe to visit, </a:t>
            </a:r>
            <a:r>
              <a:rPr lang="en-AU" sz="1200" dirty="0">
                <a:solidFill>
                  <a:schemeClr val="dk1"/>
                </a:solidFill>
                <a:latin typeface="Calibri"/>
                <a:ea typeface="Calibri"/>
                <a:cs typeface="Calibri"/>
                <a:sym typeface="Calibri"/>
              </a:rPr>
              <a:t>secondly, for LGBTIQ+ people to </a:t>
            </a:r>
            <a:r>
              <a:rPr lang="en-AU" sz="1200" b="1" dirty="0">
                <a:solidFill>
                  <a:schemeClr val="dk1"/>
                </a:solidFill>
                <a:latin typeface="Calibri"/>
                <a:ea typeface="Calibri"/>
                <a:cs typeface="Calibri"/>
                <a:sym typeface="Calibri"/>
              </a:rPr>
              <a:t>feel safe and supported to talk about the problems they face, </a:t>
            </a:r>
            <a:r>
              <a:rPr lang="en-AU" sz="1200" dirty="0">
                <a:solidFill>
                  <a:schemeClr val="dk1"/>
                </a:solidFill>
                <a:latin typeface="Calibri"/>
                <a:ea typeface="Calibri"/>
                <a:cs typeface="Calibri"/>
                <a:sym typeface="Calibri"/>
              </a:rPr>
              <a:t>thirdly, for CLCs to have the </a:t>
            </a:r>
            <a:r>
              <a:rPr lang="en-AU" sz="1200" b="1" dirty="0">
                <a:solidFill>
                  <a:schemeClr val="dk1"/>
                </a:solidFill>
                <a:latin typeface="Calibri"/>
                <a:ea typeface="Calibri"/>
                <a:cs typeface="Calibri"/>
                <a:sym typeface="Calibri"/>
              </a:rPr>
              <a:t>ongoing</a:t>
            </a:r>
            <a:r>
              <a:rPr lang="en-AU" sz="1200" dirty="0">
                <a:solidFill>
                  <a:schemeClr val="dk1"/>
                </a:solidFill>
                <a:latin typeface="Calibri"/>
                <a:ea typeface="Calibri"/>
                <a:cs typeface="Calibri"/>
                <a:sym typeface="Calibri"/>
              </a:rPr>
              <a:t> </a:t>
            </a:r>
            <a:r>
              <a:rPr lang="en-AU" sz="1200" b="1" dirty="0">
                <a:solidFill>
                  <a:schemeClr val="dk1"/>
                </a:solidFill>
                <a:latin typeface="Calibri"/>
                <a:ea typeface="Calibri"/>
                <a:cs typeface="Calibri"/>
                <a:sym typeface="Calibri"/>
              </a:rPr>
              <a:t>knowledge and skills to support LGBTIQ+ clients </a:t>
            </a:r>
            <a:r>
              <a:rPr lang="en-AU" sz="1200" dirty="0">
                <a:solidFill>
                  <a:schemeClr val="dk1"/>
                </a:solidFill>
                <a:latin typeface="Calibri"/>
                <a:ea typeface="Calibri"/>
                <a:cs typeface="Calibri"/>
                <a:sym typeface="Calibri"/>
              </a:rPr>
              <a:t>and lastly, </a:t>
            </a:r>
            <a:r>
              <a:rPr lang="en-AU" sz="1200" b="1" dirty="0">
                <a:solidFill>
                  <a:schemeClr val="dk1"/>
                </a:solidFill>
                <a:latin typeface="Calibri"/>
                <a:ea typeface="Calibri"/>
                <a:cs typeface="Calibri"/>
                <a:sym typeface="Calibri"/>
              </a:rPr>
              <a:t>to advocate for the rights and issues that affect LGBTIQ+ people.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22" name="Google Shape;122;p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36</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4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Show of hands Q1 – who has a policy in place currently?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AU" dirty="0"/>
              <a:t>Q2 &amp; Q3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AU" dirty="0"/>
              <a:t>Ask audience to talk in small groups for 5-10 </a:t>
            </a:r>
            <a:r>
              <a:rPr lang="en-AU" dirty="0" err="1"/>
              <a:t>mins</a:t>
            </a:r>
            <a:r>
              <a:rPr lang="en-AU" dirty="0"/>
              <a:t> and go through the WIRE policy </a:t>
            </a:r>
            <a:endParaRPr dirty="0"/>
          </a:p>
          <a:p>
            <a:pPr marL="0" lvl="0" indent="0" algn="l" rtl="0">
              <a:spcBef>
                <a:spcPts val="0"/>
              </a:spcBef>
              <a:spcAft>
                <a:spcPts val="0"/>
              </a:spcAft>
              <a:buNone/>
            </a:pPr>
            <a:r>
              <a:rPr lang="en-AU" dirty="0"/>
              <a:t>Consider both the client perspective and the service/staff perspective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AU" dirty="0"/>
              <a:t>One person from each group to report back</a:t>
            </a:r>
            <a:endParaRPr dirty="0"/>
          </a:p>
        </p:txBody>
      </p:sp>
      <p:sp>
        <p:nvSpPr>
          <p:cNvPr id="381" name="Google Shape;381;p4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37</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59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1200" dirty="0">
                <a:solidFill>
                  <a:schemeClr val="dk1"/>
                </a:solidFill>
                <a:latin typeface="Calibri"/>
                <a:ea typeface="Calibri"/>
                <a:cs typeface="Calibri"/>
                <a:sym typeface="Calibri"/>
              </a:rPr>
              <a:t>I’m sure some of you may have seen an infographic like this before.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AU" sz="1200" dirty="0">
                <a:solidFill>
                  <a:schemeClr val="dk1"/>
                </a:solidFill>
                <a:latin typeface="Calibri"/>
                <a:ea typeface="Calibri"/>
                <a:cs typeface="Calibri"/>
                <a:sym typeface="Calibri"/>
              </a:rPr>
              <a:t>These resources are really helpful to understand the way that sex, gender and sexuality are all distinct from one another but can be understood in relation to one another.</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AU"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AU" sz="1200" dirty="0">
                <a:solidFill>
                  <a:schemeClr val="dk1"/>
                </a:solidFill>
                <a:latin typeface="Calibri"/>
                <a:ea typeface="Calibri"/>
                <a:cs typeface="Calibri"/>
                <a:sym typeface="Calibri"/>
              </a:rPr>
              <a:t>Biological sex or sex assigned at birth refers to the physical, hormonal, chromosomal and genital make up that corresponds to the box that doctors tick on our birth certificates.</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AU" sz="1200" i="0" dirty="0">
                <a:solidFill>
                  <a:schemeClr val="dk1"/>
                </a:solidFill>
                <a:latin typeface="Calibri"/>
                <a:ea typeface="Calibri"/>
                <a:cs typeface="Calibri"/>
                <a:sym typeface="Calibri"/>
              </a:rPr>
              <a:t>The term ‘intersex’ refers to people who are born with genetic, hormonal or physical sex characteristics that are not typically ‘male’ or ‘female’. Intersex people have a diversity of bodies and identities.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AU" sz="1200" dirty="0">
                <a:solidFill>
                  <a:schemeClr val="dk1"/>
                </a:solidFill>
                <a:latin typeface="Calibri"/>
                <a:ea typeface="Calibri"/>
                <a:cs typeface="Calibri"/>
                <a:sym typeface="Calibri"/>
              </a:rPr>
              <a:t>Gender Identity refers to the inner sense of how someone feels about their own gender. It exists separately to Gender expression to demonstrate that someone’s gender identity and gender expression can be different. Being a feminine man or a masculine woman does not take away from that person’s identity with their gender.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AU" sz="1200" dirty="0">
                <a:solidFill>
                  <a:schemeClr val="dk1"/>
                </a:solidFill>
                <a:latin typeface="Calibri"/>
                <a:ea typeface="Calibri"/>
                <a:cs typeface="Calibri"/>
                <a:sym typeface="Calibri"/>
              </a:rPr>
              <a:t>This is just a very quick overview but the key point I would like to stress is that understanding the distinction between sex and gender is essential to accepting transgender people.</a:t>
            </a:r>
            <a:endParaRPr dirty="0"/>
          </a:p>
        </p:txBody>
      </p:sp>
      <p:sp>
        <p:nvSpPr>
          <p:cNvPr id="157" name="Google Shape;157;p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So most people here would be familiar with, or have at least heard these terms before.</a:t>
            </a:r>
            <a:endParaRPr dirty="0"/>
          </a:p>
        </p:txBody>
      </p:sp>
      <p:sp>
        <p:nvSpPr>
          <p:cNvPr id="150" name="Google Shape;150;p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Ask audience to talk in small groups for 5 mins</a:t>
            </a:r>
            <a:endParaRPr/>
          </a:p>
          <a:p>
            <a:pPr marL="0" lvl="0" indent="0" algn="l" rtl="0">
              <a:spcBef>
                <a:spcPts val="0"/>
              </a:spcBef>
              <a:spcAft>
                <a:spcPts val="0"/>
              </a:spcAft>
              <a:buNone/>
            </a:pPr>
            <a:r>
              <a:rPr lang="en-AU"/>
              <a:t>Consider both the client perspective and the service/staff perspective </a:t>
            </a:r>
            <a:endParaRPr/>
          </a:p>
          <a:p>
            <a:pPr marL="0" lvl="0" indent="0" algn="l" rtl="0">
              <a:spcBef>
                <a:spcPts val="0"/>
              </a:spcBef>
              <a:spcAft>
                <a:spcPts val="0"/>
              </a:spcAft>
              <a:buNone/>
            </a:pPr>
            <a:r>
              <a:rPr lang="en-AU"/>
              <a:t>One person from each group to report back</a:t>
            </a:r>
            <a:endParaRPr/>
          </a:p>
        </p:txBody>
      </p:sp>
      <p:sp>
        <p:nvSpPr>
          <p:cNvPr id="164" name="Google Shape;164;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Vilification and Unlawful requests only protected in Qld </a:t>
            </a:r>
            <a:endParaRPr/>
          </a:p>
        </p:txBody>
      </p:sp>
      <p:sp>
        <p:nvSpPr>
          <p:cNvPr id="182" name="Google Shape;182;p1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 descr="PPT_title_bg.jpg"/>
          <p:cNvPicPr preferRelativeResize="0"/>
          <p:nvPr/>
        </p:nvPicPr>
        <p:blipFill rotWithShape="1">
          <a:blip r:embed="rId2">
            <a:alphaModFix/>
          </a:blip>
          <a:srcRect/>
          <a:stretch/>
        </p:blipFill>
        <p:spPr>
          <a:xfrm>
            <a:off x="-1" y="0"/>
            <a:ext cx="9239853" cy="6946850"/>
          </a:xfrm>
          <a:prstGeom prst="rect">
            <a:avLst/>
          </a:prstGeom>
          <a:noFill/>
          <a:ln>
            <a:noFill/>
          </a:ln>
        </p:spPr>
      </p:pic>
      <p:pic>
        <p:nvPicPr>
          <p:cNvPr id="18" name="Google Shape;18;p2" descr="LAQ_logo_800px_r.png"/>
          <p:cNvPicPr preferRelativeResize="0"/>
          <p:nvPr/>
        </p:nvPicPr>
        <p:blipFill rotWithShape="1">
          <a:blip r:embed="rId3">
            <a:alphaModFix/>
          </a:blip>
          <a:srcRect/>
          <a:stretch/>
        </p:blipFill>
        <p:spPr>
          <a:xfrm>
            <a:off x="5096850" y="5882898"/>
            <a:ext cx="2078074" cy="472762"/>
          </a:xfrm>
          <a:prstGeom prst="rect">
            <a:avLst/>
          </a:prstGeom>
          <a:noFill/>
          <a:ln>
            <a:noFill/>
          </a:ln>
        </p:spPr>
      </p:pic>
      <p:sp>
        <p:nvSpPr>
          <p:cNvPr id="19" name="Google Shape;19;p2"/>
          <p:cNvSpPr txBox="1">
            <a:spLocks noGrp="1"/>
          </p:cNvSpPr>
          <p:nvPr>
            <p:ph type="ctrTitle"/>
          </p:nvPr>
        </p:nvSpPr>
        <p:spPr>
          <a:xfrm>
            <a:off x="971600" y="1124744"/>
            <a:ext cx="7772400" cy="1470025"/>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44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979512" y="2900536"/>
            <a:ext cx="6400800" cy="1752600"/>
          </a:xfrm>
          <a:prstGeom prst="rect">
            <a:avLst/>
          </a:prstGeom>
          <a:noFill/>
          <a:ln>
            <a:noFill/>
          </a:ln>
        </p:spPr>
        <p:txBody>
          <a:bodyPr spcFirstLastPara="1" wrap="square" lIns="91425" tIns="45700" rIns="91425" bIns="45700" anchor="t" anchorCtr="0"/>
          <a:lstStyle>
            <a:lvl1pPr lvl="0" algn="l">
              <a:spcBef>
                <a:spcPts val="640"/>
              </a:spcBef>
              <a:spcAft>
                <a:spcPts val="0"/>
              </a:spcAft>
              <a:buClr>
                <a:schemeClr val="lt1"/>
              </a:buClr>
              <a:buSzPts val="3200"/>
              <a:buNone/>
              <a:defRPr>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lt2"/>
              </a:buClr>
              <a:buSzPts val="3200"/>
              <a:buChar char="•"/>
              <a:defRPr>
                <a:solidFill>
                  <a:schemeClr val="lt2"/>
                </a:solidFill>
              </a:defRPr>
            </a:lvl1pPr>
            <a:lvl2pPr marL="914400" lvl="1" indent="-406400" algn="l">
              <a:spcBef>
                <a:spcPts val="560"/>
              </a:spcBef>
              <a:spcAft>
                <a:spcPts val="0"/>
              </a:spcAft>
              <a:buClr>
                <a:schemeClr val="lt2"/>
              </a:buClr>
              <a:buSzPts val="2800"/>
              <a:buChar char="–"/>
              <a:defRPr>
                <a:solidFill>
                  <a:schemeClr val="lt2"/>
                </a:solidFill>
              </a:defRPr>
            </a:lvl2pPr>
            <a:lvl3pPr marL="1371600" lvl="2" indent="-381000" algn="l">
              <a:spcBef>
                <a:spcPts val="480"/>
              </a:spcBef>
              <a:spcAft>
                <a:spcPts val="0"/>
              </a:spcAft>
              <a:buClr>
                <a:schemeClr val="lt2"/>
              </a:buClr>
              <a:buSzPts val="2400"/>
              <a:buChar char="•"/>
              <a:defRPr>
                <a:solidFill>
                  <a:schemeClr val="lt2"/>
                </a:solidFill>
              </a:defRPr>
            </a:lvl3pPr>
            <a:lvl4pPr marL="1828800" lvl="3" indent="-355600" algn="l">
              <a:spcBef>
                <a:spcPts val="400"/>
              </a:spcBef>
              <a:spcAft>
                <a:spcPts val="0"/>
              </a:spcAft>
              <a:buClr>
                <a:schemeClr val="lt2"/>
              </a:buClr>
              <a:buSzPts val="2000"/>
              <a:buChar char="–"/>
              <a:defRPr>
                <a:solidFill>
                  <a:schemeClr val="lt2"/>
                </a:solidFill>
              </a:defRPr>
            </a:lvl4pPr>
            <a:lvl5pPr marL="2286000" lvl="4" indent="-355600" algn="l">
              <a:spcBef>
                <a:spcPts val="400"/>
              </a:spcBef>
              <a:spcAft>
                <a:spcPts val="0"/>
              </a:spcAft>
              <a:buClr>
                <a:schemeClr val="lt2"/>
              </a:buClr>
              <a:buSzPts val="2000"/>
              <a:buChar char="»"/>
              <a:defRPr>
                <a:solidFill>
                  <a:schemeClr val="lt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81" name="Google Shape;81;p11" descr="PPT_banner2.jpg"/>
          <p:cNvPicPr preferRelativeResize="0"/>
          <p:nvPr/>
        </p:nvPicPr>
        <p:blipFill rotWithShape="1">
          <a:blip r:embed="rId2">
            <a:alphaModFix/>
          </a:blip>
          <a:srcRect/>
          <a:stretch/>
        </p:blipFill>
        <p:spPr>
          <a:xfrm>
            <a:off x="-18956" y="6706362"/>
            <a:ext cx="9212716" cy="4059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lt2"/>
              </a:buClr>
              <a:buSzPts val="3200"/>
              <a:buChar char="•"/>
              <a:defRPr>
                <a:solidFill>
                  <a:schemeClr val="lt2"/>
                </a:solidFill>
              </a:defRPr>
            </a:lvl1pPr>
            <a:lvl2pPr marL="914400" lvl="1" indent="-406400" algn="l">
              <a:spcBef>
                <a:spcPts val="560"/>
              </a:spcBef>
              <a:spcAft>
                <a:spcPts val="0"/>
              </a:spcAft>
              <a:buClr>
                <a:schemeClr val="lt2"/>
              </a:buClr>
              <a:buSzPts val="2800"/>
              <a:buChar char="–"/>
              <a:defRPr>
                <a:solidFill>
                  <a:schemeClr val="lt2"/>
                </a:solidFill>
              </a:defRPr>
            </a:lvl2pPr>
            <a:lvl3pPr marL="1371600" lvl="2" indent="-381000" algn="l">
              <a:spcBef>
                <a:spcPts val="480"/>
              </a:spcBef>
              <a:spcAft>
                <a:spcPts val="0"/>
              </a:spcAft>
              <a:buClr>
                <a:schemeClr val="lt2"/>
              </a:buClr>
              <a:buSzPts val="2400"/>
              <a:buChar char="•"/>
              <a:defRPr>
                <a:solidFill>
                  <a:schemeClr val="lt2"/>
                </a:solidFill>
              </a:defRPr>
            </a:lvl3pPr>
            <a:lvl4pPr marL="1828800" lvl="3" indent="-355600" algn="l">
              <a:spcBef>
                <a:spcPts val="400"/>
              </a:spcBef>
              <a:spcAft>
                <a:spcPts val="0"/>
              </a:spcAft>
              <a:buClr>
                <a:schemeClr val="lt2"/>
              </a:buClr>
              <a:buSzPts val="2000"/>
              <a:buChar char="–"/>
              <a:defRPr>
                <a:solidFill>
                  <a:schemeClr val="lt2"/>
                </a:solidFill>
              </a:defRPr>
            </a:lvl4pPr>
            <a:lvl5pPr marL="2286000" lvl="4" indent="-355600" algn="l">
              <a:spcBef>
                <a:spcPts val="400"/>
              </a:spcBef>
              <a:spcAft>
                <a:spcPts val="0"/>
              </a:spcAft>
              <a:buClr>
                <a:schemeClr val="lt2"/>
              </a:buClr>
              <a:buSzPts val="2000"/>
              <a:buChar char="»"/>
              <a:defRPr>
                <a:solidFill>
                  <a:schemeClr val="lt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88" name="Google Shape;88;p12" descr="PPT_banner2.jpg"/>
          <p:cNvPicPr preferRelativeResize="0"/>
          <p:nvPr/>
        </p:nvPicPr>
        <p:blipFill rotWithShape="1">
          <a:blip r:embed="rId2">
            <a:alphaModFix/>
          </a:blip>
          <a:srcRect/>
          <a:stretch/>
        </p:blipFill>
        <p:spPr>
          <a:xfrm>
            <a:off x="-18956" y="6706362"/>
            <a:ext cx="9212716" cy="40599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sp>
        <p:nvSpPr>
          <p:cNvPr id="90" name="Google Shape;9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93" name="Google Shape;93;p13" descr="PPT_banner.jpg"/>
          <p:cNvPicPr preferRelativeResize="0"/>
          <p:nvPr/>
        </p:nvPicPr>
        <p:blipFill rotWithShape="1">
          <a:blip r:embed="rId2">
            <a:alphaModFix/>
          </a:blip>
          <a:srcRect/>
          <a:stretch/>
        </p:blipFill>
        <p:spPr>
          <a:xfrm>
            <a:off x="0" y="6139667"/>
            <a:ext cx="9212717" cy="737288"/>
          </a:xfrm>
          <a:prstGeom prst="rect">
            <a:avLst/>
          </a:prstGeom>
          <a:noFill/>
          <a:ln>
            <a:noFill/>
          </a:ln>
        </p:spPr>
      </p:pic>
      <p:pic>
        <p:nvPicPr>
          <p:cNvPr id="94" name="Google Shape;94;p13" descr="LAQ_logo_800px_r.png"/>
          <p:cNvPicPr preferRelativeResize="0"/>
          <p:nvPr/>
        </p:nvPicPr>
        <p:blipFill rotWithShape="1">
          <a:blip r:embed="rId3">
            <a:alphaModFix/>
          </a:blip>
          <a:srcRect/>
          <a:stretch/>
        </p:blipFill>
        <p:spPr>
          <a:xfrm>
            <a:off x="6767365" y="6302680"/>
            <a:ext cx="1601799" cy="364409"/>
          </a:xfrm>
          <a:prstGeom prst="rect">
            <a:avLst/>
          </a:prstGeom>
          <a:noFill/>
          <a:ln>
            <a:noFill/>
          </a:ln>
        </p:spPr>
      </p:pic>
      <p:sp>
        <p:nvSpPr>
          <p:cNvPr id="95" name="Google Shape;9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lt2"/>
              </a:buClr>
              <a:buSzPts val="3200"/>
              <a:buChar char="•"/>
              <a:defRPr>
                <a:solidFill>
                  <a:schemeClr val="lt2"/>
                </a:solidFill>
              </a:defRPr>
            </a:lvl1pPr>
            <a:lvl2pPr marL="914400" lvl="1" indent="-406400" algn="l">
              <a:spcBef>
                <a:spcPts val="560"/>
              </a:spcBef>
              <a:spcAft>
                <a:spcPts val="0"/>
              </a:spcAft>
              <a:buClr>
                <a:schemeClr val="lt2"/>
              </a:buClr>
              <a:buSzPts val="2800"/>
              <a:buChar char="–"/>
              <a:defRPr>
                <a:solidFill>
                  <a:schemeClr val="lt2"/>
                </a:solidFill>
              </a:defRPr>
            </a:lvl2pPr>
            <a:lvl3pPr marL="1371600" lvl="2" indent="-381000" algn="l">
              <a:spcBef>
                <a:spcPts val="480"/>
              </a:spcBef>
              <a:spcAft>
                <a:spcPts val="0"/>
              </a:spcAft>
              <a:buClr>
                <a:schemeClr val="lt2"/>
              </a:buClr>
              <a:buSzPts val="2400"/>
              <a:buChar char="•"/>
              <a:defRPr>
                <a:solidFill>
                  <a:schemeClr val="lt2"/>
                </a:solidFill>
              </a:defRPr>
            </a:lvl3pPr>
            <a:lvl4pPr marL="1828800" lvl="3" indent="-355600" algn="l">
              <a:spcBef>
                <a:spcPts val="400"/>
              </a:spcBef>
              <a:spcAft>
                <a:spcPts val="0"/>
              </a:spcAft>
              <a:buClr>
                <a:schemeClr val="lt2"/>
              </a:buClr>
              <a:buSzPts val="2000"/>
              <a:buChar char="–"/>
              <a:defRPr>
                <a:solidFill>
                  <a:schemeClr val="lt2"/>
                </a:solidFill>
              </a:defRPr>
            </a:lvl4pPr>
            <a:lvl5pPr marL="2286000" lvl="4" indent="-355600" algn="l">
              <a:spcBef>
                <a:spcPts val="400"/>
              </a:spcBef>
              <a:spcAft>
                <a:spcPts val="0"/>
              </a:spcAft>
              <a:buClr>
                <a:schemeClr val="lt2"/>
              </a:buClr>
              <a:buSzPts val="2000"/>
              <a:buChar char="»"/>
              <a:defRPr>
                <a:solidFill>
                  <a:schemeClr val="lt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7"/>
        <p:cNvGrpSpPr/>
        <p:nvPr/>
      </p:nvGrpSpPr>
      <p:grpSpPr>
        <a:xfrm>
          <a:off x="0" y="0"/>
          <a:ext cx="0" cy="0"/>
          <a:chOff x="0" y="0"/>
          <a:chExt cx="0" cy="0"/>
        </a:xfrm>
      </p:grpSpPr>
      <p:sp>
        <p:nvSpPr>
          <p:cNvPr id="98" name="Google Shape;9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101" name="Google Shape;10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lt2"/>
              </a:buClr>
              <a:buSzPts val="3200"/>
              <a:buChar char="•"/>
              <a:defRPr>
                <a:solidFill>
                  <a:schemeClr val="lt2"/>
                </a:solidFill>
              </a:defRPr>
            </a:lvl1pPr>
            <a:lvl2pPr marL="914400" lvl="1" indent="-406400" algn="l">
              <a:spcBef>
                <a:spcPts val="560"/>
              </a:spcBef>
              <a:spcAft>
                <a:spcPts val="0"/>
              </a:spcAft>
              <a:buClr>
                <a:schemeClr val="lt2"/>
              </a:buClr>
              <a:buSzPts val="2800"/>
              <a:buChar char="–"/>
              <a:defRPr>
                <a:solidFill>
                  <a:schemeClr val="lt2"/>
                </a:solidFill>
              </a:defRPr>
            </a:lvl2pPr>
            <a:lvl3pPr marL="1371600" lvl="2" indent="-381000" algn="l">
              <a:spcBef>
                <a:spcPts val="480"/>
              </a:spcBef>
              <a:spcAft>
                <a:spcPts val="0"/>
              </a:spcAft>
              <a:buClr>
                <a:schemeClr val="lt2"/>
              </a:buClr>
              <a:buSzPts val="2400"/>
              <a:buChar char="•"/>
              <a:defRPr>
                <a:solidFill>
                  <a:schemeClr val="lt2"/>
                </a:solidFill>
              </a:defRPr>
            </a:lvl3pPr>
            <a:lvl4pPr marL="1828800" lvl="3" indent="-355600" algn="l">
              <a:spcBef>
                <a:spcPts val="400"/>
              </a:spcBef>
              <a:spcAft>
                <a:spcPts val="0"/>
              </a:spcAft>
              <a:buClr>
                <a:schemeClr val="lt2"/>
              </a:buClr>
              <a:buSzPts val="2000"/>
              <a:buChar char="–"/>
              <a:defRPr>
                <a:solidFill>
                  <a:schemeClr val="lt2"/>
                </a:solidFill>
              </a:defRPr>
            </a:lvl4pPr>
            <a:lvl5pPr marL="2286000" lvl="4" indent="-355600" algn="l">
              <a:spcBef>
                <a:spcPts val="400"/>
              </a:spcBef>
              <a:spcAft>
                <a:spcPts val="0"/>
              </a:spcAft>
              <a:buClr>
                <a:schemeClr val="lt2"/>
              </a:buClr>
              <a:buSzPts val="2000"/>
              <a:buChar char="»"/>
              <a:defRPr>
                <a:solidFill>
                  <a:schemeClr val="lt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3"/>
        <p:cNvGrpSpPr/>
        <p:nvPr/>
      </p:nvGrpSpPr>
      <p:grpSpPr>
        <a:xfrm>
          <a:off x="0" y="0"/>
          <a:ext cx="0" cy="0"/>
          <a:chOff x="0" y="0"/>
          <a:chExt cx="0" cy="0"/>
        </a:xfrm>
      </p:grpSpPr>
      <p:pic>
        <p:nvPicPr>
          <p:cNvPr id="104" name="Google Shape;104;p15" descr="LAQ_logo_800px_c.png"/>
          <p:cNvPicPr preferRelativeResize="0"/>
          <p:nvPr/>
        </p:nvPicPr>
        <p:blipFill rotWithShape="1">
          <a:blip r:embed="rId2">
            <a:alphaModFix/>
          </a:blip>
          <a:srcRect/>
          <a:stretch/>
        </p:blipFill>
        <p:spPr>
          <a:xfrm>
            <a:off x="6455641" y="657658"/>
            <a:ext cx="1960914" cy="446108"/>
          </a:xfrm>
          <a:prstGeom prst="rect">
            <a:avLst/>
          </a:prstGeom>
          <a:noFill/>
          <a:ln>
            <a:noFill/>
          </a:ln>
        </p:spPr>
      </p:pic>
      <p:sp>
        <p:nvSpPr>
          <p:cNvPr id="105" name="Google Shape;105;p15"/>
          <p:cNvSpPr txBox="1">
            <a:spLocks noGrp="1"/>
          </p:cNvSpPr>
          <p:nvPr>
            <p:ph type="title"/>
          </p:nvPr>
        </p:nvSpPr>
        <p:spPr>
          <a:xfrm>
            <a:off x="457200" y="1412776"/>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a:off x="457200" y="2564904"/>
            <a:ext cx="8229600" cy="3561259"/>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lt2"/>
              </a:buClr>
              <a:buSzPts val="3200"/>
              <a:buChar char="•"/>
              <a:defRPr>
                <a:solidFill>
                  <a:schemeClr val="lt2"/>
                </a:solidFill>
              </a:defRPr>
            </a:lvl1pPr>
            <a:lvl2pPr marL="914400" lvl="1" indent="-406400" algn="l">
              <a:spcBef>
                <a:spcPts val="560"/>
              </a:spcBef>
              <a:spcAft>
                <a:spcPts val="0"/>
              </a:spcAft>
              <a:buClr>
                <a:schemeClr val="lt2"/>
              </a:buClr>
              <a:buSzPts val="2800"/>
              <a:buChar char="–"/>
              <a:defRPr>
                <a:solidFill>
                  <a:schemeClr val="lt2"/>
                </a:solidFill>
              </a:defRPr>
            </a:lvl2pPr>
            <a:lvl3pPr marL="1371600" lvl="2" indent="-381000" algn="l">
              <a:spcBef>
                <a:spcPts val="480"/>
              </a:spcBef>
              <a:spcAft>
                <a:spcPts val="0"/>
              </a:spcAft>
              <a:buClr>
                <a:schemeClr val="lt2"/>
              </a:buClr>
              <a:buSzPts val="2400"/>
              <a:buChar char="•"/>
              <a:defRPr>
                <a:solidFill>
                  <a:schemeClr val="lt2"/>
                </a:solidFill>
              </a:defRPr>
            </a:lvl3pPr>
            <a:lvl4pPr marL="1828800" lvl="3" indent="-355600" algn="l">
              <a:spcBef>
                <a:spcPts val="400"/>
              </a:spcBef>
              <a:spcAft>
                <a:spcPts val="0"/>
              </a:spcAft>
              <a:buClr>
                <a:schemeClr val="lt2"/>
              </a:buClr>
              <a:buSzPts val="2000"/>
              <a:buChar char="–"/>
              <a:defRPr>
                <a:solidFill>
                  <a:schemeClr val="lt2"/>
                </a:solidFill>
              </a:defRPr>
            </a:lvl4pPr>
            <a:lvl5pPr marL="2286000" lvl="4" indent="-355600" algn="l">
              <a:spcBef>
                <a:spcPts val="400"/>
              </a:spcBef>
              <a:spcAft>
                <a:spcPts val="0"/>
              </a:spcAft>
              <a:buClr>
                <a:schemeClr val="lt2"/>
              </a:buClr>
              <a:buSzPts val="2000"/>
              <a:buChar char="»"/>
              <a:defRPr>
                <a:solidFill>
                  <a:schemeClr val="lt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25" name="Google Shape;25;p3" descr="PPT_banner2.jpg"/>
          <p:cNvPicPr preferRelativeResize="0"/>
          <p:nvPr/>
        </p:nvPicPr>
        <p:blipFill rotWithShape="1">
          <a:blip r:embed="rId2">
            <a:alphaModFix/>
          </a:blip>
          <a:srcRect/>
          <a:stretch/>
        </p:blipFill>
        <p:spPr>
          <a:xfrm>
            <a:off x="-18956" y="6706362"/>
            <a:ext cx="9212716" cy="4059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lt2"/>
              </a:buClr>
              <a:buSzPts val="3200"/>
              <a:buChar char="•"/>
              <a:defRPr>
                <a:solidFill>
                  <a:schemeClr val="lt2"/>
                </a:solidFill>
              </a:defRPr>
            </a:lvl1pPr>
            <a:lvl2pPr marL="914400" lvl="1" indent="-406400" algn="l">
              <a:spcBef>
                <a:spcPts val="560"/>
              </a:spcBef>
              <a:spcAft>
                <a:spcPts val="0"/>
              </a:spcAft>
              <a:buClr>
                <a:schemeClr val="lt2"/>
              </a:buClr>
              <a:buSzPts val="2800"/>
              <a:buChar char="–"/>
              <a:defRPr>
                <a:solidFill>
                  <a:schemeClr val="lt2"/>
                </a:solidFill>
              </a:defRPr>
            </a:lvl2pPr>
            <a:lvl3pPr marL="1371600" lvl="2" indent="-381000" algn="l">
              <a:spcBef>
                <a:spcPts val="480"/>
              </a:spcBef>
              <a:spcAft>
                <a:spcPts val="0"/>
              </a:spcAft>
              <a:buClr>
                <a:schemeClr val="lt2"/>
              </a:buClr>
              <a:buSzPts val="2400"/>
              <a:buChar char="•"/>
              <a:defRPr>
                <a:solidFill>
                  <a:schemeClr val="lt2"/>
                </a:solidFill>
              </a:defRPr>
            </a:lvl3pPr>
            <a:lvl4pPr marL="1828800" lvl="3" indent="-355600" algn="l">
              <a:spcBef>
                <a:spcPts val="400"/>
              </a:spcBef>
              <a:spcAft>
                <a:spcPts val="0"/>
              </a:spcAft>
              <a:buClr>
                <a:schemeClr val="lt2"/>
              </a:buClr>
              <a:buSzPts val="2000"/>
              <a:buChar char="–"/>
              <a:defRPr>
                <a:solidFill>
                  <a:schemeClr val="lt2"/>
                </a:solidFill>
              </a:defRPr>
            </a:lvl4pPr>
            <a:lvl5pPr marL="2286000" lvl="4" indent="-355600" algn="l">
              <a:spcBef>
                <a:spcPts val="400"/>
              </a:spcBef>
              <a:spcAft>
                <a:spcPts val="0"/>
              </a:spcAft>
              <a:buClr>
                <a:schemeClr val="lt2"/>
              </a:buClr>
              <a:buSzPts val="2000"/>
              <a:buChar char="»"/>
              <a:defRPr>
                <a:solidFill>
                  <a:schemeClr val="lt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pic>
        <p:nvPicPr>
          <p:cNvPr id="33" name="Google Shape;33;p5" descr="PPT_title_bg.jpg"/>
          <p:cNvPicPr preferRelativeResize="0"/>
          <p:nvPr/>
        </p:nvPicPr>
        <p:blipFill rotWithShape="1">
          <a:blip r:embed="rId2">
            <a:alphaModFix/>
          </a:blip>
          <a:srcRect/>
          <a:stretch/>
        </p:blipFill>
        <p:spPr>
          <a:xfrm>
            <a:off x="-1" y="0"/>
            <a:ext cx="9239853" cy="6946850"/>
          </a:xfrm>
          <a:prstGeom prst="rect">
            <a:avLst/>
          </a:prstGeom>
          <a:noFill/>
          <a:ln>
            <a:noFill/>
          </a:ln>
        </p:spPr>
      </p:pic>
      <p:sp>
        <p:nvSpPr>
          <p:cNvPr id="34" name="Google Shape;34;p5"/>
          <p:cNvSpPr txBox="1">
            <a:spLocks noGrp="1"/>
          </p:cNvSpPr>
          <p:nvPr>
            <p:ph type="title"/>
          </p:nvPr>
        </p:nvSpPr>
        <p:spPr>
          <a:xfrm>
            <a:off x="722313" y="2642989"/>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1"/>
              </a:buClr>
              <a:buSzPts val="4000"/>
              <a:buFont typeface="Arial"/>
              <a:buNone/>
              <a:defRPr sz="4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722313" y="1142802"/>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lt2"/>
              </a:buClr>
              <a:buSzPts val="2800"/>
              <a:buChar char="•"/>
              <a:defRPr sz="2800">
                <a:solidFill>
                  <a:schemeClr val="lt2"/>
                </a:solidFill>
              </a:defRPr>
            </a:lvl1pPr>
            <a:lvl2pPr marL="914400" lvl="1" indent="-381000" algn="l">
              <a:spcBef>
                <a:spcPts val="480"/>
              </a:spcBef>
              <a:spcAft>
                <a:spcPts val="0"/>
              </a:spcAft>
              <a:buClr>
                <a:schemeClr val="lt2"/>
              </a:buClr>
              <a:buSzPts val="2400"/>
              <a:buChar char="–"/>
              <a:defRPr sz="2400">
                <a:solidFill>
                  <a:schemeClr val="lt2"/>
                </a:solidFill>
              </a:defRPr>
            </a:lvl2pPr>
            <a:lvl3pPr marL="1371600" lvl="2" indent="-355600" algn="l">
              <a:spcBef>
                <a:spcPts val="400"/>
              </a:spcBef>
              <a:spcAft>
                <a:spcPts val="0"/>
              </a:spcAft>
              <a:buClr>
                <a:schemeClr val="lt2"/>
              </a:buClr>
              <a:buSzPts val="2000"/>
              <a:buChar char="•"/>
              <a:defRPr sz="2000">
                <a:solidFill>
                  <a:schemeClr val="lt2"/>
                </a:solidFill>
              </a:defRPr>
            </a:lvl3pPr>
            <a:lvl4pPr marL="1828800" lvl="3" indent="-342900" algn="l">
              <a:spcBef>
                <a:spcPts val="360"/>
              </a:spcBef>
              <a:spcAft>
                <a:spcPts val="0"/>
              </a:spcAft>
              <a:buClr>
                <a:schemeClr val="lt2"/>
              </a:buClr>
              <a:buSzPts val="1800"/>
              <a:buChar char="–"/>
              <a:defRPr sz="1800">
                <a:solidFill>
                  <a:schemeClr val="lt2"/>
                </a:solidFill>
              </a:defRPr>
            </a:lvl4pPr>
            <a:lvl5pPr marL="2286000" lvl="4" indent="-342900" algn="l">
              <a:spcBef>
                <a:spcPts val="360"/>
              </a:spcBef>
              <a:spcAft>
                <a:spcPts val="0"/>
              </a:spcAft>
              <a:buClr>
                <a:schemeClr val="lt2"/>
              </a:buClr>
              <a:buSzPts val="1800"/>
              <a:buChar char="»"/>
              <a:defRPr sz="1800">
                <a:solidFill>
                  <a:schemeClr val="lt2"/>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lt2"/>
              </a:buClr>
              <a:buSzPts val="2800"/>
              <a:buChar char="•"/>
              <a:defRPr sz="2800">
                <a:solidFill>
                  <a:schemeClr val="lt2"/>
                </a:solidFill>
              </a:defRPr>
            </a:lvl1pPr>
            <a:lvl2pPr marL="914400" lvl="1" indent="-381000" algn="l">
              <a:spcBef>
                <a:spcPts val="480"/>
              </a:spcBef>
              <a:spcAft>
                <a:spcPts val="0"/>
              </a:spcAft>
              <a:buClr>
                <a:schemeClr val="lt2"/>
              </a:buClr>
              <a:buSzPts val="2400"/>
              <a:buChar char="–"/>
              <a:defRPr sz="2400">
                <a:solidFill>
                  <a:schemeClr val="lt2"/>
                </a:solidFill>
              </a:defRPr>
            </a:lvl2pPr>
            <a:lvl3pPr marL="1371600" lvl="2" indent="-355600" algn="l">
              <a:spcBef>
                <a:spcPts val="400"/>
              </a:spcBef>
              <a:spcAft>
                <a:spcPts val="0"/>
              </a:spcAft>
              <a:buClr>
                <a:schemeClr val="lt2"/>
              </a:buClr>
              <a:buSzPts val="2000"/>
              <a:buChar char="•"/>
              <a:defRPr sz="2000">
                <a:solidFill>
                  <a:schemeClr val="lt2"/>
                </a:solidFill>
              </a:defRPr>
            </a:lvl3pPr>
            <a:lvl4pPr marL="1828800" lvl="3" indent="-342900" algn="l">
              <a:spcBef>
                <a:spcPts val="360"/>
              </a:spcBef>
              <a:spcAft>
                <a:spcPts val="0"/>
              </a:spcAft>
              <a:buClr>
                <a:schemeClr val="lt2"/>
              </a:buClr>
              <a:buSzPts val="1800"/>
              <a:buChar char="–"/>
              <a:defRPr sz="1800">
                <a:solidFill>
                  <a:schemeClr val="lt2"/>
                </a:solidFill>
              </a:defRPr>
            </a:lvl4pPr>
            <a:lvl5pPr marL="2286000" lvl="4" indent="-342900" algn="l">
              <a:spcBef>
                <a:spcPts val="360"/>
              </a:spcBef>
              <a:spcAft>
                <a:spcPts val="0"/>
              </a:spcAft>
              <a:buClr>
                <a:schemeClr val="lt2"/>
              </a:buClr>
              <a:buSzPts val="1800"/>
              <a:buChar char="»"/>
              <a:defRPr sz="1800">
                <a:solidFill>
                  <a:schemeClr val="lt2"/>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43" name="Google Shape;43;p6" descr="PPT_banner2.jpg"/>
          <p:cNvPicPr preferRelativeResize="0"/>
          <p:nvPr/>
        </p:nvPicPr>
        <p:blipFill rotWithShape="1">
          <a:blip r:embed="rId2">
            <a:alphaModFix/>
          </a:blip>
          <a:srcRect/>
          <a:stretch/>
        </p:blipFill>
        <p:spPr>
          <a:xfrm>
            <a:off x="-18956" y="6706362"/>
            <a:ext cx="9212716" cy="4059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lt2"/>
              </a:buClr>
              <a:buSzPts val="2400"/>
              <a:buNone/>
              <a:defRPr sz="2400" b="1">
                <a:solidFill>
                  <a:schemeClr val="lt2"/>
                </a:solidFill>
              </a:defRPr>
            </a:lvl1pPr>
            <a:lvl2pPr marL="914400" lvl="1" indent="-228600" algn="l">
              <a:spcBef>
                <a:spcPts val="400"/>
              </a:spcBef>
              <a:spcAft>
                <a:spcPts val="0"/>
              </a:spcAft>
              <a:buClr>
                <a:schemeClr val="lt2"/>
              </a:buClr>
              <a:buSzPts val="2000"/>
              <a:buNone/>
              <a:defRPr sz="2000" b="1"/>
            </a:lvl2pPr>
            <a:lvl3pPr marL="1371600" lvl="2" indent="-228600" algn="l">
              <a:spcBef>
                <a:spcPts val="360"/>
              </a:spcBef>
              <a:spcAft>
                <a:spcPts val="0"/>
              </a:spcAft>
              <a:buClr>
                <a:schemeClr val="lt2"/>
              </a:buClr>
              <a:buSzPts val="1800"/>
              <a:buNone/>
              <a:defRPr sz="1800" b="1"/>
            </a:lvl3pPr>
            <a:lvl4pPr marL="1828800" lvl="3" indent="-228600" algn="l">
              <a:spcBef>
                <a:spcPts val="320"/>
              </a:spcBef>
              <a:spcAft>
                <a:spcPts val="0"/>
              </a:spcAft>
              <a:buClr>
                <a:schemeClr val="lt2"/>
              </a:buClr>
              <a:buSzPts val="1600"/>
              <a:buNone/>
              <a:defRPr sz="1600" b="1"/>
            </a:lvl4pPr>
            <a:lvl5pPr marL="2286000" lvl="4" indent="-228600" algn="l">
              <a:spcBef>
                <a:spcPts val="320"/>
              </a:spcBef>
              <a:spcAft>
                <a:spcPts val="0"/>
              </a:spcAft>
              <a:buClr>
                <a:schemeClr val="lt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lt2"/>
              </a:buClr>
              <a:buSzPts val="2400"/>
              <a:buChar char="•"/>
              <a:defRPr sz="2400">
                <a:solidFill>
                  <a:schemeClr val="lt2"/>
                </a:solidFill>
              </a:defRPr>
            </a:lvl1pPr>
            <a:lvl2pPr marL="914400" lvl="1" indent="-355600" algn="l">
              <a:spcBef>
                <a:spcPts val="400"/>
              </a:spcBef>
              <a:spcAft>
                <a:spcPts val="0"/>
              </a:spcAft>
              <a:buClr>
                <a:schemeClr val="lt2"/>
              </a:buClr>
              <a:buSzPts val="2000"/>
              <a:buChar char="–"/>
              <a:defRPr sz="2000">
                <a:solidFill>
                  <a:schemeClr val="lt2"/>
                </a:solidFill>
              </a:defRPr>
            </a:lvl2pPr>
            <a:lvl3pPr marL="1371600" lvl="2" indent="-342900" algn="l">
              <a:spcBef>
                <a:spcPts val="360"/>
              </a:spcBef>
              <a:spcAft>
                <a:spcPts val="0"/>
              </a:spcAft>
              <a:buClr>
                <a:schemeClr val="lt2"/>
              </a:buClr>
              <a:buSzPts val="1800"/>
              <a:buChar char="•"/>
              <a:defRPr sz="1800">
                <a:solidFill>
                  <a:schemeClr val="lt2"/>
                </a:solidFill>
              </a:defRPr>
            </a:lvl3pPr>
            <a:lvl4pPr marL="1828800" lvl="3" indent="-330200" algn="l">
              <a:spcBef>
                <a:spcPts val="320"/>
              </a:spcBef>
              <a:spcAft>
                <a:spcPts val="0"/>
              </a:spcAft>
              <a:buClr>
                <a:schemeClr val="lt2"/>
              </a:buClr>
              <a:buSzPts val="1600"/>
              <a:buChar char="–"/>
              <a:defRPr sz="1600">
                <a:solidFill>
                  <a:schemeClr val="lt2"/>
                </a:solidFill>
              </a:defRPr>
            </a:lvl4pPr>
            <a:lvl5pPr marL="2286000" lvl="4" indent="-330200" algn="l">
              <a:spcBef>
                <a:spcPts val="320"/>
              </a:spcBef>
              <a:spcAft>
                <a:spcPts val="0"/>
              </a:spcAft>
              <a:buClr>
                <a:schemeClr val="lt2"/>
              </a:buClr>
              <a:buSzPts val="1600"/>
              <a:buChar char="»"/>
              <a:defRPr sz="1600">
                <a:solidFill>
                  <a:schemeClr val="lt2"/>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lt2"/>
              </a:buClr>
              <a:buSzPts val="2400"/>
              <a:buNone/>
              <a:defRPr sz="2400" b="1">
                <a:solidFill>
                  <a:schemeClr val="lt2"/>
                </a:solidFill>
              </a:defRPr>
            </a:lvl1pPr>
            <a:lvl2pPr marL="914400" lvl="1" indent="-228600" algn="l">
              <a:spcBef>
                <a:spcPts val="400"/>
              </a:spcBef>
              <a:spcAft>
                <a:spcPts val="0"/>
              </a:spcAft>
              <a:buClr>
                <a:schemeClr val="lt2"/>
              </a:buClr>
              <a:buSzPts val="2000"/>
              <a:buNone/>
              <a:defRPr sz="2000" b="1"/>
            </a:lvl2pPr>
            <a:lvl3pPr marL="1371600" lvl="2" indent="-228600" algn="l">
              <a:spcBef>
                <a:spcPts val="360"/>
              </a:spcBef>
              <a:spcAft>
                <a:spcPts val="0"/>
              </a:spcAft>
              <a:buClr>
                <a:schemeClr val="lt2"/>
              </a:buClr>
              <a:buSzPts val="1800"/>
              <a:buNone/>
              <a:defRPr sz="1800" b="1"/>
            </a:lvl3pPr>
            <a:lvl4pPr marL="1828800" lvl="3" indent="-228600" algn="l">
              <a:spcBef>
                <a:spcPts val="320"/>
              </a:spcBef>
              <a:spcAft>
                <a:spcPts val="0"/>
              </a:spcAft>
              <a:buClr>
                <a:schemeClr val="lt2"/>
              </a:buClr>
              <a:buSzPts val="1600"/>
              <a:buNone/>
              <a:defRPr sz="1600" b="1"/>
            </a:lvl4pPr>
            <a:lvl5pPr marL="2286000" lvl="4" indent="-228600" algn="l">
              <a:spcBef>
                <a:spcPts val="320"/>
              </a:spcBef>
              <a:spcAft>
                <a:spcPts val="0"/>
              </a:spcAft>
              <a:buClr>
                <a:schemeClr val="lt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lt2"/>
              </a:buClr>
              <a:buSzPts val="2400"/>
              <a:buChar char="•"/>
              <a:defRPr sz="2400">
                <a:solidFill>
                  <a:schemeClr val="lt2"/>
                </a:solidFill>
              </a:defRPr>
            </a:lvl1pPr>
            <a:lvl2pPr marL="914400" lvl="1" indent="-355600" algn="l">
              <a:spcBef>
                <a:spcPts val="400"/>
              </a:spcBef>
              <a:spcAft>
                <a:spcPts val="0"/>
              </a:spcAft>
              <a:buClr>
                <a:schemeClr val="lt2"/>
              </a:buClr>
              <a:buSzPts val="2000"/>
              <a:buChar char="–"/>
              <a:defRPr sz="2000">
                <a:solidFill>
                  <a:schemeClr val="lt2"/>
                </a:solidFill>
              </a:defRPr>
            </a:lvl2pPr>
            <a:lvl3pPr marL="1371600" lvl="2" indent="-342900" algn="l">
              <a:spcBef>
                <a:spcPts val="360"/>
              </a:spcBef>
              <a:spcAft>
                <a:spcPts val="0"/>
              </a:spcAft>
              <a:buClr>
                <a:schemeClr val="lt2"/>
              </a:buClr>
              <a:buSzPts val="1800"/>
              <a:buChar char="•"/>
              <a:defRPr sz="1800">
                <a:solidFill>
                  <a:schemeClr val="lt2"/>
                </a:solidFill>
              </a:defRPr>
            </a:lvl3pPr>
            <a:lvl4pPr marL="1828800" lvl="3" indent="-330200" algn="l">
              <a:spcBef>
                <a:spcPts val="320"/>
              </a:spcBef>
              <a:spcAft>
                <a:spcPts val="0"/>
              </a:spcAft>
              <a:buClr>
                <a:schemeClr val="lt2"/>
              </a:buClr>
              <a:buSzPts val="1600"/>
              <a:buChar char="–"/>
              <a:defRPr sz="1600">
                <a:solidFill>
                  <a:schemeClr val="lt2"/>
                </a:solidFill>
              </a:defRPr>
            </a:lvl4pPr>
            <a:lvl5pPr marL="2286000" lvl="4" indent="-330200" algn="l">
              <a:spcBef>
                <a:spcPts val="320"/>
              </a:spcBef>
              <a:spcAft>
                <a:spcPts val="0"/>
              </a:spcAft>
              <a:buClr>
                <a:schemeClr val="lt2"/>
              </a:buClr>
              <a:buSzPts val="1600"/>
              <a:buChar char="»"/>
              <a:defRPr sz="1600">
                <a:solidFill>
                  <a:schemeClr val="lt2"/>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1844824"/>
            <a:ext cx="82296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4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58" name="Google Shape;58;p8" descr="PPT_banner2.jpg"/>
          <p:cNvPicPr preferRelativeResize="0"/>
          <p:nvPr/>
        </p:nvPicPr>
        <p:blipFill rotWithShape="1">
          <a:blip r:embed="rId2">
            <a:alphaModFix/>
          </a:blip>
          <a:srcRect/>
          <a:stretch/>
        </p:blipFill>
        <p:spPr>
          <a:xfrm>
            <a:off x="-18956" y="6706362"/>
            <a:ext cx="9212716" cy="4059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000"/>
              <a:buFont typeface="Arial"/>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lt2"/>
              </a:buClr>
              <a:buSzPts val="3200"/>
              <a:buChar char="•"/>
              <a:defRPr sz="3200">
                <a:solidFill>
                  <a:schemeClr val="lt2"/>
                </a:solidFill>
              </a:defRPr>
            </a:lvl1pPr>
            <a:lvl2pPr marL="914400" lvl="1" indent="-406400" algn="l">
              <a:spcBef>
                <a:spcPts val="560"/>
              </a:spcBef>
              <a:spcAft>
                <a:spcPts val="0"/>
              </a:spcAft>
              <a:buClr>
                <a:schemeClr val="lt2"/>
              </a:buClr>
              <a:buSzPts val="2800"/>
              <a:buChar char="–"/>
              <a:defRPr sz="2800">
                <a:solidFill>
                  <a:schemeClr val="lt2"/>
                </a:solidFill>
              </a:defRPr>
            </a:lvl2pPr>
            <a:lvl3pPr marL="1371600" lvl="2" indent="-381000" algn="l">
              <a:spcBef>
                <a:spcPts val="480"/>
              </a:spcBef>
              <a:spcAft>
                <a:spcPts val="0"/>
              </a:spcAft>
              <a:buClr>
                <a:schemeClr val="lt2"/>
              </a:buClr>
              <a:buSzPts val="2400"/>
              <a:buChar char="•"/>
              <a:defRPr sz="2400">
                <a:solidFill>
                  <a:schemeClr val="lt2"/>
                </a:solidFill>
              </a:defRPr>
            </a:lvl3pPr>
            <a:lvl4pPr marL="1828800" lvl="3" indent="-355600" algn="l">
              <a:spcBef>
                <a:spcPts val="400"/>
              </a:spcBef>
              <a:spcAft>
                <a:spcPts val="0"/>
              </a:spcAft>
              <a:buClr>
                <a:schemeClr val="lt2"/>
              </a:buClr>
              <a:buSzPts val="2000"/>
              <a:buChar char="–"/>
              <a:defRPr sz="2000">
                <a:solidFill>
                  <a:schemeClr val="lt2"/>
                </a:solidFill>
              </a:defRPr>
            </a:lvl4pPr>
            <a:lvl5pPr marL="2286000" lvl="4" indent="-355600" algn="l">
              <a:spcBef>
                <a:spcPts val="400"/>
              </a:spcBef>
              <a:spcAft>
                <a:spcPts val="0"/>
              </a:spcAft>
              <a:buClr>
                <a:schemeClr val="lt2"/>
              </a:buClr>
              <a:buSzPts val="2000"/>
              <a:buChar char="»"/>
              <a:defRPr sz="2000">
                <a:solidFill>
                  <a:schemeClr val="lt2"/>
                </a:solidFil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lt2"/>
              </a:buClr>
              <a:buSzPts val="1400"/>
              <a:buNone/>
              <a:defRPr sz="1400">
                <a:solidFill>
                  <a:schemeClr val="lt2"/>
                </a:solidFill>
              </a:defRPr>
            </a:lvl1pPr>
            <a:lvl2pPr marL="914400" lvl="1" indent="-228600" algn="l">
              <a:spcBef>
                <a:spcPts val="240"/>
              </a:spcBef>
              <a:spcAft>
                <a:spcPts val="0"/>
              </a:spcAft>
              <a:buClr>
                <a:schemeClr val="lt2"/>
              </a:buClr>
              <a:buSzPts val="1200"/>
              <a:buNone/>
              <a:defRPr sz="1200"/>
            </a:lvl2pPr>
            <a:lvl3pPr marL="1371600" lvl="2" indent="-228600" algn="l">
              <a:spcBef>
                <a:spcPts val="200"/>
              </a:spcBef>
              <a:spcAft>
                <a:spcPts val="0"/>
              </a:spcAft>
              <a:buClr>
                <a:schemeClr val="lt2"/>
              </a:buClr>
              <a:buSzPts val="1000"/>
              <a:buNone/>
              <a:defRPr sz="1000"/>
            </a:lvl3pPr>
            <a:lvl4pPr marL="1828800" lvl="3" indent="-228600" algn="l">
              <a:spcBef>
                <a:spcPts val="180"/>
              </a:spcBef>
              <a:spcAft>
                <a:spcPts val="0"/>
              </a:spcAft>
              <a:buClr>
                <a:schemeClr val="lt2"/>
              </a:buClr>
              <a:buSzPts val="900"/>
              <a:buNone/>
              <a:defRPr sz="900"/>
            </a:lvl4pPr>
            <a:lvl5pPr marL="2286000" lvl="4" indent="-228600" algn="l">
              <a:spcBef>
                <a:spcPts val="180"/>
              </a:spcBef>
              <a:spcAft>
                <a:spcPts val="0"/>
              </a:spcAft>
              <a:buClr>
                <a:schemeClr val="lt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66" name="Google Shape;66;p9" descr="PPT_banner2.jpg"/>
          <p:cNvPicPr preferRelativeResize="0"/>
          <p:nvPr/>
        </p:nvPicPr>
        <p:blipFill rotWithShape="1">
          <a:blip r:embed="rId2">
            <a:alphaModFix/>
          </a:blip>
          <a:srcRect/>
          <a:stretch/>
        </p:blipFill>
        <p:spPr>
          <a:xfrm>
            <a:off x="-18956" y="6706362"/>
            <a:ext cx="9212716" cy="40599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000"/>
              <a:buFont typeface="Arial"/>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lt2"/>
              </a:buClr>
              <a:buSzPts val="3200"/>
              <a:buFont typeface="Arial"/>
              <a:buNone/>
              <a:defRPr sz="3200" b="0" i="0" u="none" strike="noStrike" cap="none">
                <a:solidFill>
                  <a:schemeClr val="lt2"/>
                </a:solidFill>
                <a:latin typeface="Arial"/>
                <a:ea typeface="Arial"/>
                <a:cs typeface="Arial"/>
                <a:sym typeface="Arial"/>
              </a:defRPr>
            </a:lvl1pPr>
            <a:lvl2pPr marR="0" lvl="1" algn="l" rtl="0">
              <a:spcBef>
                <a:spcPts val="56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spcBef>
                <a:spcPts val="48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3pPr>
            <a:lvl4pPr marR="0" lvl="3"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4pPr>
            <a:lvl5pPr marR="0" lvl="4" algn="l" rtl="0">
              <a:spcBef>
                <a:spcPts val="400"/>
              </a:spcBef>
              <a:spcAft>
                <a:spcPts val="0"/>
              </a:spcAft>
              <a:buClr>
                <a:schemeClr val="lt2"/>
              </a:buClr>
              <a:buSzPts val="2000"/>
              <a:buFont typeface="Arial"/>
              <a:buNone/>
              <a:defRPr sz="2000" b="0" i="0" u="none" strike="noStrike" cap="none">
                <a:solidFill>
                  <a:schemeClr val="lt2"/>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lt2"/>
              </a:buClr>
              <a:buSzPts val="1400"/>
              <a:buNone/>
              <a:defRPr sz="1400">
                <a:solidFill>
                  <a:schemeClr val="lt2"/>
                </a:solidFill>
              </a:defRPr>
            </a:lvl1pPr>
            <a:lvl2pPr marL="914400" lvl="1" indent="-228600" algn="l">
              <a:spcBef>
                <a:spcPts val="240"/>
              </a:spcBef>
              <a:spcAft>
                <a:spcPts val="0"/>
              </a:spcAft>
              <a:buClr>
                <a:schemeClr val="lt2"/>
              </a:buClr>
              <a:buSzPts val="1200"/>
              <a:buNone/>
              <a:defRPr sz="1200"/>
            </a:lvl2pPr>
            <a:lvl3pPr marL="1371600" lvl="2" indent="-228600" algn="l">
              <a:spcBef>
                <a:spcPts val="200"/>
              </a:spcBef>
              <a:spcAft>
                <a:spcPts val="0"/>
              </a:spcAft>
              <a:buClr>
                <a:schemeClr val="lt2"/>
              </a:buClr>
              <a:buSzPts val="1000"/>
              <a:buNone/>
              <a:defRPr sz="1000"/>
            </a:lvl3pPr>
            <a:lvl4pPr marL="1828800" lvl="3" indent="-228600" algn="l">
              <a:spcBef>
                <a:spcPts val="180"/>
              </a:spcBef>
              <a:spcAft>
                <a:spcPts val="0"/>
              </a:spcAft>
              <a:buClr>
                <a:schemeClr val="lt2"/>
              </a:buClr>
              <a:buSzPts val="900"/>
              <a:buNone/>
              <a:defRPr sz="900"/>
            </a:lvl4pPr>
            <a:lvl5pPr marL="2286000" lvl="4" indent="-228600" algn="l">
              <a:spcBef>
                <a:spcPts val="180"/>
              </a:spcBef>
              <a:spcAft>
                <a:spcPts val="0"/>
              </a:spcAft>
              <a:buClr>
                <a:schemeClr val="lt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74" name="Google Shape;74;p10" descr="PPT_banner2.jpg"/>
          <p:cNvPicPr preferRelativeResize="0"/>
          <p:nvPr/>
        </p:nvPicPr>
        <p:blipFill rotWithShape="1">
          <a:blip r:embed="rId2">
            <a:alphaModFix/>
          </a:blip>
          <a:srcRect/>
          <a:stretch/>
        </p:blipFill>
        <p:spPr>
          <a:xfrm>
            <a:off x="-18956" y="6706362"/>
            <a:ext cx="9212716" cy="4059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2"/>
              </a:buClr>
              <a:buSzPts val="3200"/>
              <a:buFont typeface="Arial"/>
              <a:buChar char="•"/>
              <a:defRPr sz="3200" b="0" i="0" u="none" strike="noStrike" cap="none">
                <a:solidFill>
                  <a:schemeClr val="lt2"/>
                </a:solidFill>
                <a:latin typeface="Arial"/>
                <a:ea typeface="Arial"/>
                <a:cs typeface="Arial"/>
                <a:sym typeface="Arial"/>
              </a:defRPr>
            </a:lvl1pPr>
            <a:lvl2pPr marL="914400" marR="0" lvl="1" indent="-406400" algn="l" rtl="0">
              <a:spcBef>
                <a:spcPts val="560"/>
              </a:spcBef>
              <a:spcAft>
                <a:spcPts val="0"/>
              </a:spcAft>
              <a:buClr>
                <a:schemeClr val="lt2"/>
              </a:buClr>
              <a:buSzPts val="2800"/>
              <a:buFont typeface="Arial"/>
              <a:buChar char="–"/>
              <a:defRPr sz="2800" b="0" i="0" u="none" strike="noStrike" cap="none">
                <a:solidFill>
                  <a:schemeClr val="lt2"/>
                </a:solidFill>
                <a:latin typeface="Arial"/>
                <a:ea typeface="Arial"/>
                <a:cs typeface="Arial"/>
                <a:sym typeface="Arial"/>
              </a:defRPr>
            </a:lvl2pPr>
            <a:lvl3pPr marL="1371600" marR="0" lvl="2" indent="-381000" algn="l" rtl="0">
              <a:spcBef>
                <a:spcPts val="48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55600" algn="l" rtl="0">
              <a:spcBef>
                <a:spcPts val="4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F7F7F"/>
                </a:solidFill>
                <a:latin typeface="Arial"/>
                <a:ea typeface="Arial"/>
                <a:cs typeface="Arial"/>
                <a:sym typeface="Arial"/>
              </a:defRPr>
            </a:lvl1pPr>
            <a:lvl2pPr marL="0" marR="0" lvl="1" indent="0" algn="r" rtl="0">
              <a:spcBef>
                <a:spcPts val="0"/>
              </a:spcBef>
              <a:buNone/>
              <a:defRPr sz="1200" b="0" i="0" u="none" strike="noStrike" cap="none">
                <a:solidFill>
                  <a:srgbClr val="7F7F7F"/>
                </a:solidFill>
                <a:latin typeface="Arial"/>
                <a:ea typeface="Arial"/>
                <a:cs typeface="Arial"/>
                <a:sym typeface="Arial"/>
              </a:defRPr>
            </a:lvl2pPr>
            <a:lvl3pPr marL="0" marR="0" lvl="2" indent="0" algn="r" rtl="0">
              <a:spcBef>
                <a:spcPts val="0"/>
              </a:spcBef>
              <a:buNone/>
              <a:defRPr sz="1200" b="0" i="0" u="none" strike="noStrike" cap="none">
                <a:solidFill>
                  <a:srgbClr val="7F7F7F"/>
                </a:solidFill>
                <a:latin typeface="Arial"/>
                <a:ea typeface="Arial"/>
                <a:cs typeface="Arial"/>
                <a:sym typeface="Arial"/>
              </a:defRPr>
            </a:lvl3pPr>
            <a:lvl4pPr marL="0" marR="0" lvl="3" indent="0" algn="r" rtl="0">
              <a:spcBef>
                <a:spcPts val="0"/>
              </a:spcBef>
              <a:buNone/>
              <a:defRPr sz="1200" b="0" i="0" u="none" strike="noStrike" cap="none">
                <a:solidFill>
                  <a:srgbClr val="7F7F7F"/>
                </a:solidFill>
                <a:latin typeface="Arial"/>
                <a:ea typeface="Arial"/>
                <a:cs typeface="Arial"/>
                <a:sym typeface="Arial"/>
              </a:defRPr>
            </a:lvl4pPr>
            <a:lvl5pPr marL="0" marR="0" lvl="4" indent="0" algn="r" rtl="0">
              <a:spcBef>
                <a:spcPts val="0"/>
              </a:spcBef>
              <a:buNone/>
              <a:defRPr sz="1200" b="0" i="0" u="none" strike="noStrike" cap="none">
                <a:solidFill>
                  <a:srgbClr val="7F7F7F"/>
                </a:solidFill>
                <a:latin typeface="Arial"/>
                <a:ea typeface="Arial"/>
                <a:cs typeface="Arial"/>
                <a:sym typeface="Arial"/>
              </a:defRPr>
            </a:lvl5pPr>
            <a:lvl6pPr marL="0" marR="0" lvl="5" indent="0" algn="r" rtl="0">
              <a:spcBef>
                <a:spcPts val="0"/>
              </a:spcBef>
              <a:buNone/>
              <a:defRPr sz="1200" b="0" i="0" u="none" strike="noStrike" cap="none">
                <a:solidFill>
                  <a:srgbClr val="7F7F7F"/>
                </a:solidFill>
                <a:latin typeface="Arial"/>
                <a:ea typeface="Arial"/>
                <a:cs typeface="Arial"/>
                <a:sym typeface="Arial"/>
              </a:defRPr>
            </a:lvl6pPr>
            <a:lvl7pPr marL="0" marR="0" lvl="6" indent="0" algn="r" rtl="0">
              <a:spcBef>
                <a:spcPts val="0"/>
              </a:spcBef>
              <a:buNone/>
              <a:defRPr sz="1200" b="0" i="0" u="none" strike="noStrike" cap="none">
                <a:solidFill>
                  <a:srgbClr val="7F7F7F"/>
                </a:solidFill>
                <a:latin typeface="Arial"/>
                <a:ea typeface="Arial"/>
                <a:cs typeface="Arial"/>
                <a:sym typeface="Arial"/>
              </a:defRPr>
            </a:lvl7pPr>
            <a:lvl8pPr marL="0" marR="0" lvl="7" indent="0" algn="r" rtl="0">
              <a:spcBef>
                <a:spcPts val="0"/>
              </a:spcBef>
              <a:buNone/>
              <a:defRPr sz="1200" b="0" i="0" u="none" strike="noStrike" cap="none">
                <a:solidFill>
                  <a:srgbClr val="7F7F7F"/>
                </a:solidFill>
                <a:latin typeface="Arial"/>
                <a:ea typeface="Arial"/>
                <a:cs typeface="Arial"/>
                <a:sym typeface="Arial"/>
              </a:defRPr>
            </a:lvl8pPr>
            <a:lvl9pPr marL="0" marR="0" lvl="8" indent="0" algn="r" rtl="0">
              <a:spcBef>
                <a:spcPts val="0"/>
              </a:spcBef>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AU"/>
              <a:t>‹#›</a:t>
            </a:fld>
            <a:endParaRPr/>
          </a:p>
        </p:txBody>
      </p:sp>
      <p:pic>
        <p:nvPicPr>
          <p:cNvPr id="15" name="Google Shape;15;p1" descr="PPT_banner2.jpg"/>
          <p:cNvPicPr preferRelativeResize="0"/>
          <p:nvPr/>
        </p:nvPicPr>
        <p:blipFill rotWithShape="1">
          <a:blip r:embed="rId16">
            <a:alphaModFix/>
          </a:blip>
          <a:srcRect/>
          <a:stretch/>
        </p:blipFill>
        <p:spPr>
          <a:xfrm>
            <a:off x="-18956" y="6706362"/>
            <a:ext cx="9212716" cy="4059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adcq.qld.gov.au/resources/lgbti-people/Gender-identity-and-your-righ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578961" y="1526209"/>
            <a:ext cx="6631389" cy="1362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AU" dirty="0"/>
              <a:t>Making </a:t>
            </a:r>
            <a:r>
              <a:rPr lang="en-AU" dirty="0" smtClean="0"/>
              <a:t>LGBTI </a:t>
            </a:r>
            <a:r>
              <a:rPr lang="en-AU" dirty="0"/>
              <a:t>Rights Real</a:t>
            </a:r>
            <a:endParaRPr dirty="0"/>
          </a:p>
        </p:txBody>
      </p:sp>
      <p:pic>
        <p:nvPicPr>
          <p:cNvPr id="4" name="Google Shape;140;p20" descr="LGBTI Legal Service"/>
          <p:cNvPicPr preferRelativeResize="0"/>
          <p:nvPr/>
        </p:nvPicPr>
        <p:blipFill rotWithShape="1">
          <a:blip r:embed="rId3">
            <a:alphaModFix/>
          </a:blip>
          <a:srcRect/>
          <a:stretch/>
        </p:blipFill>
        <p:spPr>
          <a:xfrm>
            <a:off x="3680085" y="3286107"/>
            <a:ext cx="1905000" cy="18002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457200" y="274638"/>
            <a:ext cx="8229600" cy="466653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b="1"/>
              <a:t>Discrimination laws, attributes, exemptions and case studies </a:t>
            </a:r>
            <a:endParaRPr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What is prohibited?</a:t>
            </a:r>
            <a:endParaRPr/>
          </a:p>
        </p:txBody>
      </p:sp>
      <p:sp>
        <p:nvSpPr>
          <p:cNvPr id="185" name="Google Shape;185;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2"/>
              </a:buClr>
              <a:buSzPts val="3200"/>
              <a:buChar char="•"/>
            </a:pPr>
            <a:r>
              <a:rPr lang="en-AU" dirty="0"/>
              <a:t>Discrimination, direct and indirect</a:t>
            </a:r>
            <a:endParaRPr dirty="0"/>
          </a:p>
          <a:p>
            <a:pPr marL="342900" lvl="0" indent="-342900" algn="l" rtl="0">
              <a:spcBef>
                <a:spcPts val="640"/>
              </a:spcBef>
              <a:spcAft>
                <a:spcPts val="0"/>
              </a:spcAft>
              <a:buClr>
                <a:schemeClr val="lt2"/>
              </a:buClr>
              <a:buSzPts val="3200"/>
              <a:buChar char="•"/>
            </a:pPr>
            <a:r>
              <a:rPr lang="en-AU" dirty="0"/>
              <a:t>Sexual harassment</a:t>
            </a:r>
            <a:endParaRPr dirty="0"/>
          </a:p>
          <a:p>
            <a:pPr marL="342900" lvl="0" indent="-342900" algn="l" rtl="0">
              <a:spcBef>
                <a:spcPts val="640"/>
              </a:spcBef>
              <a:spcAft>
                <a:spcPts val="0"/>
              </a:spcAft>
              <a:buClr>
                <a:schemeClr val="lt2"/>
              </a:buClr>
              <a:buSzPts val="3200"/>
              <a:buChar char="•"/>
            </a:pPr>
            <a:r>
              <a:rPr lang="en-AU" dirty="0" smtClean="0"/>
              <a:t>Vilification (Qld only)</a:t>
            </a:r>
            <a:endParaRPr dirty="0"/>
          </a:p>
          <a:p>
            <a:pPr marL="342900" lvl="0" indent="-342900" algn="l" rtl="0">
              <a:spcBef>
                <a:spcPts val="640"/>
              </a:spcBef>
              <a:spcAft>
                <a:spcPts val="0"/>
              </a:spcAft>
              <a:buClr>
                <a:schemeClr val="lt2"/>
              </a:buClr>
              <a:buSzPts val="3200"/>
              <a:buChar char="•"/>
            </a:pPr>
            <a:r>
              <a:rPr lang="en-AU" dirty="0"/>
              <a:t>Unlawful requests for </a:t>
            </a:r>
            <a:r>
              <a:rPr lang="en-AU" dirty="0" smtClean="0"/>
              <a:t>information (Qld only)</a:t>
            </a:r>
            <a:endParaRPr dirty="0"/>
          </a:p>
          <a:p>
            <a:pPr marL="342900" lvl="0" indent="-139700" algn="l" rtl="0">
              <a:spcBef>
                <a:spcPts val="640"/>
              </a:spcBef>
              <a:spcAft>
                <a:spcPts val="0"/>
              </a:spcAft>
              <a:buClr>
                <a:schemeClr val="lt2"/>
              </a:buClr>
              <a:buSzPts val="3200"/>
              <a:buNone/>
            </a:pPr>
            <a:endParaRPr dirty="0"/>
          </a:p>
          <a:p>
            <a:pPr marL="0" lvl="0" indent="0" algn="l" rtl="0">
              <a:spcBef>
                <a:spcPts val="400"/>
              </a:spcBef>
              <a:spcAft>
                <a:spcPts val="0"/>
              </a:spcAft>
              <a:buClr>
                <a:schemeClr val="lt2"/>
              </a:buClr>
              <a:buSzPts val="2000"/>
              <a:buNone/>
            </a:pPr>
            <a:r>
              <a:rPr lang="en-AU" sz="2000" i="1" dirty="0"/>
              <a:t>Information and examples on the following pages include extracts from </a:t>
            </a:r>
            <a:endParaRPr dirty="0"/>
          </a:p>
          <a:p>
            <a:pPr marL="0" lvl="0" indent="0" algn="l" rtl="0">
              <a:spcBef>
                <a:spcPts val="640"/>
              </a:spcBef>
              <a:spcAft>
                <a:spcPts val="0"/>
              </a:spcAft>
              <a:buClr>
                <a:schemeClr val="lt2"/>
              </a:buClr>
              <a:buSzPts val="2200"/>
              <a:buNone/>
            </a:pPr>
            <a:r>
              <a:rPr lang="en-AU" sz="2200" i="1" u="sng" dirty="0">
                <a:solidFill>
                  <a:schemeClr val="hlink"/>
                </a:solidFill>
                <a:hlinkClick r:id="rId3"/>
              </a:rPr>
              <a:t>http://www.adcq.qld.gov.au/resources/lgbti-people/Gender-identity-and-your-rights</a:t>
            </a:r>
            <a:r>
              <a:rPr lang="en-AU" sz="2200" i="1" dirty="0"/>
              <a:t> 	</a:t>
            </a:r>
            <a:r>
              <a:rPr lang="en-AU" dirty="0"/>
              <a:t>	</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457200" y="274638"/>
            <a:ext cx="8229600" cy="85010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Discrimination examples</a:t>
            </a:r>
            <a:endParaRPr/>
          </a:p>
        </p:txBody>
      </p:sp>
      <p:sp>
        <p:nvSpPr>
          <p:cNvPr id="192" name="Google Shape;192;p28"/>
          <p:cNvSpPr txBox="1">
            <a:spLocks noGrp="1"/>
          </p:cNvSpPr>
          <p:nvPr>
            <p:ph type="body" idx="1"/>
          </p:nvPr>
        </p:nvSpPr>
        <p:spPr>
          <a:xfrm>
            <a:off x="457200" y="1268760"/>
            <a:ext cx="8435280" cy="512963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2"/>
              </a:buClr>
              <a:buSzPts val="2400"/>
              <a:buChar char="•"/>
            </a:pPr>
            <a:r>
              <a:rPr lang="en-AU" sz="2800" dirty="0"/>
              <a:t>A transgender woman is refused entry to a women's only domestic violence </a:t>
            </a:r>
            <a:r>
              <a:rPr lang="en-AU" sz="2800" dirty="0" smtClean="0"/>
              <a:t>shelter</a:t>
            </a:r>
          </a:p>
          <a:p>
            <a:pPr marL="0" lvl="0" indent="0" algn="l" rtl="0">
              <a:spcBef>
                <a:spcPts val="0"/>
              </a:spcBef>
              <a:spcAft>
                <a:spcPts val="0"/>
              </a:spcAft>
              <a:buClr>
                <a:schemeClr val="lt2"/>
              </a:buClr>
              <a:buSzPts val="2400"/>
              <a:buNone/>
            </a:pPr>
            <a:endParaRPr sz="2800" dirty="0"/>
          </a:p>
          <a:p>
            <a:pPr marL="342900" lvl="0" indent="-342900" algn="l" rtl="0">
              <a:spcBef>
                <a:spcPts val="480"/>
              </a:spcBef>
              <a:spcAft>
                <a:spcPts val="0"/>
              </a:spcAft>
              <a:buClr>
                <a:schemeClr val="lt2"/>
              </a:buClr>
              <a:buSzPts val="2400"/>
              <a:buChar char="•"/>
            </a:pPr>
            <a:r>
              <a:rPr lang="en-AU" sz="2800" dirty="0"/>
              <a:t>A workplace where jokes about ‘</a:t>
            </a:r>
            <a:r>
              <a:rPr lang="en-AU" sz="2800" dirty="0" err="1"/>
              <a:t>hermaphradites</a:t>
            </a:r>
            <a:r>
              <a:rPr lang="en-AU" sz="2800" dirty="0"/>
              <a:t>’ are constantly made in front of an intersex staff </a:t>
            </a:r>
            <a:r>
              <a:rPr lang="en-AU" sz="2800" dirty="0" smtClean="0"/>
              <a:t>member</a:t>
            </a:r>
          </a:p>
          <a:p>
            <a:pPr marL="0" lvl="0" indent="0" algn="l" rtl="0">
              <a:spcBef>
                <a:spcPts val="480"/>
              </a:spcBef>
              <a:spcAft>
                <a:spcPts val="0"/>
              </a:spcAft>
              <a:buClr>
                <a:schemeClr val="lt2"/>
              </a:buClr>
              <a:buSzPts val="2400"/>
              <a:buNone/>
            </a:pPr>
            <a:endParaRPr sz="2800" dirty="0"/>
          </a:p>
          <a:p>
            <a:pPr marL="342900" lvl="0" indent="-342900" algn="l" rtl="0">
              <a:spcBef>
                <a:spcPts val="480"/>
              </a:spcBef>
              <a:spcAft>
                <a:spcPts val="0"/>
              </a:spcAft>
              <a:buClr>
                <a:schemeClr val="lt2"/>
              </a:buClr>
              <a:buSzPts val="2400"/>
              <a:buChar char="•"/>
            </a:pPr>
            <a:r>
              <a:rPr lang="en-AU" sz="2800" dirty="0" smtClean="0"/>
              <a:t>A </a:t>
            </a:r>
            <a:r>
              <a:rPr lang="en-AU" sz="2800" dirty="0"/>
              <a:t>housing provider refuses to use the female name of a transgender woman until she shows evidence of gender reassignment surgery.</a:t>
            </a:r>
            <a:endParaRP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t>
            </a:r>
            <a:endParaRPr lang="en-AU" dirty="0"/>
          </a:p>
        </p:txBody>
      </p:sp>
      <p:sp>
        <p:nvSpPr>
          <p:cNvPr id="3" name="Text Placeholder 2"/>
          <p:cNvSpPr>
            <a:spLocks noGrp="1"/>
          </p:cNvSpPr>
          <p:nvPr>
            <p:ph type="body" idx="1"/>
          </p:nvPr>
        </p:nvSpPr>
        <p:spPr/>
        <p:txBody>
          <a:bodyPr/>
          <a:lstStyle/>
          <a:p>
            <a:pPr marL="342900" lvl="0" indent="-342900">
              <a:spcBef>
                <a:spcPts val="480"/>
              </a:spcBef>
              <a:buSzPts val="2400"/>
            </a:pPr>
            <a:r>
              <a:rPr lang="en-US" dirty="0"/>
              <a:t>A workplace refuses to use the preferred pronoun of a gender non-binary person, despite making it clear that they want to be referred to by they/them </a:t>
            </a:r>
            <a:r>
              <a:rPr lang="en-US" dirty="0" smtClean="0"/>
              <a:t>pronouns</a:t>
            </a:r>
          </a:p>
          <a:p>
            <a:pPr marL="0" lvl="0" indent="0">
              <a:spcBef>
                <a:spcPts val="480"/>
              </a:spcBef>
              <a:buSzPts val="2400"/>
              <a:buNone/>
            </a:pPr>
            <a:endParaRPr lang="en-US" dirty="0"/>
          </a:p>
          <a:p>
            <a:pPr marL="342900" lvl="0" indent="-342900">
              <a:spcBef>
                <a:spcPts val="480"/>
              </a:spcBef>
              <a:buSzPts val="2400"/>
            </a:pPr>
            <a:r>
              <a:rPr lang="en-US" dirty="0"/>
              <a:t>An employer will not let you change your sex marker to X on their employee record</a:t>
            </a:r>
          </a:p>
          <a:p>
            <a:endParaRPr lang="en-AU" dirty="0"/>
          </a:p>
        </p:txBody>
      </p:sp>
    </p:spTree>
    <p:extLst>
      <p:ext uri="{BB962C8B-B14F-4D97-AF65-F5344CB8AC3E}">
        <p14:creationId xmlns:p14="http://schemas.microsoft.com/office/powerpoint/2010/main" val="3303401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Vilification (hate speech)</a:t>
            </a:r>
            <a:endParaRPr/>
          </a:p>
        </p:txBody>
      </p:sp>
      <p:sp>
        <p:nvSpPr>
          <p:cNvPr id="199" name="Google Shape;199;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92"/>
              </a:spcBef>
              <a:spcAft>
                <a:spcPts val="0"/>
              </a:spcAft>
              <a:buClr>
                <a:schemeClr val="lt2"/>
              </a:buClr>
              <a:buSzPts val="2960"/>
              <a:buChar char="•"/>
            </a:pPr>
            <a:r>
              <a:rPr lang="en-AU" sz="2960" b="1" dirty="0" smtClean="0"/>
              <a:t>Gender </a:t>
            </a:r>
            <a:r>
              <a:rPr lang="en-AU" sz="2960" b="1" dirty="0"/>
              <a:t>identity </a:t>
            </a:r>
            <a:r>
              <a:rPr lang="en-AU" sz="2960" b="1" dirty="0" smtClean="0"/>
              <a:t>vilification</a:t>
            </a:r>
            <a:r>
              <a:rPr lang="en-AU" sz="2960" dirty="0" smtClean="0"/>
              <a:t>: publicly </a:t>
            </a:r>
            <a:r>
              <a:rPr lang="en-AU" sz="2960" dirty="0"/>
              <a:t>inciting hatred towards, serious contempt for, or severe ridicule of someone because of their gender </a:t>
            </a:r>
            <a:r>
              <a:rPr lang="en-AU" sz="2960" dirty="0" smtClean="0"/>
              <a:t>identity</a:t>
            </a:r>
          </a:p>
          <a:p>
            <a:pPr marL="0" lvl="0" indent="0" algn="l" rtl="0">
              <a:lnSpc>
                <a:spcPct val="90000"/>
              </a:lnSpc>
              <a:spcBef>
                <a:spcPts val="592"/>
              </a:spcBef>
              <a:spcAft>
                <a:spcPts val="0"/>
              </a:spcAft>
              <a:buClr>
                <a:schemeClr val="lt2"/>
              </a:buClr>
              <a:buSzPts val="2960"/>
              <a:buNone/>
            </a:pPr>
            <a:endParaRPr dirty="0"/>
          </a:p>
          <a:p>
            <a:pPr marL="0" lvl="0" indent="0" algn="ctr" rtl="0">
              <a:lnSpc>
                <a:spcPct val="90000"/>
              </a:lnSpc>
              <a:spcBef>
                <a:spcPts val="592"/>
              </a:spcBef>
              <a:spcAft>
                <a:spcPts val="0"/>
              </a:spcAft>
              <a:buClr>
                <a:schemeClr val="lt2"/>
              </a:buClr>
              <a:buSzPts val="2960"/>
              <a:buNone/>
            </a:pPr>
            <a:r>
              <a:rPr lang="en-AU" sz="2960" b="1" dirty="0" smtClean="0"/>
              <a:t>Example</a:t>
            </a:r>
          </a:p>
          <a:p>
            <a:pPr marL="0" lvl="0" indent="0" algn="l" rtl="0">
              <a:lnSpc>
                <a:spcPct val="90000"/>
              </a:lnSpc>
              <a:spcBef>
                <a:spcPts val="592"/>
              </a:spcBef>
              <a:spcAft>
                <a:spcPts val="0"/>
              </a:spcAft>
              <a:buClr>
                <a:schemeClr val="lt2"/>
              </a:buClr>
              <a:buSzPts val="2960"/>
              <a:buNone/>
            </a:pPr>
            <a:r>
              <a:rPr lang="en-AU" sz="2960" dirty="0"/>
              <a:t>A</a:t>
            </a:r>
            <a:r>
              <a:rPr lang="en-AU" sz="2960" dirty="0" smtClean="0"/>
              <a:t> </a:t>
            </a:r>
            <a:r>
              <a:rPr lang="en-AU" sz="2960" dirty="0"/>
              <a:t>neighbour of a transgender woman yelling out from a unit complex that they intend to bash the “</a:t>
            </a:r>
            <a:r>
              <a:rPr lang="en-AU" sz="2960" dirty="0" err="1"/>
              <a:t>shemale</a:t>
            </a:r>
            <a:r>
              <a:rPr lang="en-AU" sz="2960" dirty="0"/>
              <a:t>” living next door.</a:t>
            </a:r>
            <a:endParaRPr dirty="0"/>
          </a:p>
          <a:p>
            <a:pPr marL="342900" lvl="0" indent="-154940" algn="l" rtl="0">
              <a:lnSpc>
                <a:spcPct val="90000"/>
              </a:lnSpc>
              <a:spcBef>
                <a:spcPts val="592"/>
              </a:spcBef>
              <a:spcAft>
                <a:spcPts val="0"/>
              </a:spcAft>
              <a:buClr>
                <a:schemeClr val="lt2"/>
              </a:buClr>
              <a:buSzPts val="2960"/>
              <a:buNone/>
            </a:pPr>
            <a:endParaRPr sz="296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Arial"/>
              <a:buNone/>
            </a:pPr>
            <a:r>
              <a:rPr lang="en-AU" sz="3959"/>
              <a:t>Unlawful requests for information</a:t>
            </a:r>
            <a:endParaRPr sz="3959"/>
          </a:p>
        </p:txBody>
      </p:sp>
      <p:sp>
        <p:nvSpPr>
          <p:cNvPr id="205" name="Google Shape;205;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92"/>
              </a:spcBef>
              <a:spcAft>
                <a:spcPts val="0"/>
              </a:spcAft>
              <a:buClr>
                <a:schemeClr val="lt2"/>
              </a:buClr>
              <a:buSzPts val="2960"/>
              <a:buNone/>
            </a:pPr>
            <a:r>
              <a:rPr lang="en-AU" sz="2960" dirty="0" smtClean="0"/>
              <a:t>Examples may include;</a:t>
            </a:r>
          </a:p>
          <a:p>
            <a:pPr indent="-457200">
              <a:lnSpc>
                <a:spcPct val="90000"/>
              </a:lnSpc>
              <a:spcBef>
                <a:spcPts val="592"/>
              </a:spcBef>
              <a:buSzPts val="2960"/>
            </a:pPr>
            <a:r>
              <a:rPr lang="en-AU" sz="2960" dirty="0" smtClean="0"/>
              <a:t>during </a:t>
            </a:r>
            <a:r>
              <a:rPr lang="en-AU" sz="2960" dirty="0"/>
              <a:t>a job interview an employer asks you about whether you are pre or post-operative;</a:t>
            </a:r>
            <a:endParaRPr dirty="0"/>
          </a:p>
          <a:p>
            <a:pPr marL="342900" lvl="0" indent="-342900" algn="l" rtl="0">
              <a:lnSpc>
                <a:spcPct val="90000"/>
              </a:lnSpc>
              <a:spcBef>
                <a:spcPts val="592"/>
              </a:spcBef>
              <a:spcAft>
                <a:spcPts val="0"/>
              </a:spcAft>
              <a:buClr>
                <a:schemeClr val="lt2"/>
              </a:buClr>
              <a:buSzPts val="2960"/>
              <a:buChar char="•"/>
            </a:pPr>
            <a:r>
              <a:rPr lang="en-AU" sz="2960" dirty="0"/>
              <a:t>you are asked if you have male or female genitalia by a security guard when trying to enter a </a:t>
            </a:r>
            <a:r>
              <a:rPr lang="en-AU" sz="2960" dirty="0" smtClean="0"/>
              <a:t>nightclub</a:t>
            </a:r>
            <a:endParaRPr dirty="0"/>
          </a:p>
          <a:p>
            <a:pPr marL="342900" lvl="0" indent="-154940" algn="l" rtl="0">
              <a:lnSpc>
                <a:spcPct val="90000"/>
              </a:lnSpc>
              <a:spcBef>
                <a:spcPts val="592"/>
              </a:spcBef>
              <a:spcAft>
                <a:spcPts val="0"/>
              </a:spcAft>
              <a:buClr>
                <a:schemeClr val="lt2"/>
              </a:buClr>
              <a:buSzPts val="2960"/>
              <a:buNone/>
            </a:pPr>
            <a:endParaRPr sz="2960" dirty="0"/>
          </a:p>
          <a:p>
            <a:pPr marL="342900" lvl="0" indent="-154940" algn="l" rtl="0">
              <a:lnSpc>
                <a:spcPct val="90000"/>
              </a:lnSpc>
              <a:spcBef>
                <a:spcPts val="592"/>
              </a:spcBef>
              <a:spcAft>
                <a:spcPts val="0"/>
              </a:spcAft>
              <a:buClr>
                <a:schemeClr val="lt2"/>
              </a:buClr>
              <a:buSzPts val="2960"/>
              <a:buNone/>
            </a:pPr>
            <a:endParaRPr sz="296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Case example</a:t>
            </a:r>
            <a:endParaRPr lang="en-AU" dirty="0"/>
          </a:p>
        </p:txBody>
      </p:sp>
      <p:sp>
        <p:nvSpPr>
          <p:cNvPr id="3" name="Text Placeholder 2"/>
          <p:cNvSpPr>
            <a:spLocks noGrp="1"/>
          </p:cNvSpPr>
          <p:nvPr>
            <p:ph type="body" idx="1"/>
          </p:nvPr>
        </p:nvSpPr>
        <p:spPr/>
        <p:txBody>
          <a:bodyPr/>
          <a:lstStyle/>
          <a:p>
            <a:r>
              <a:rPr lang="en-AU" dirty="0" smtClean="0"/>
              <a:t>Client had taken leave and was transitioning</a:t>
            </a:r>
          </a:p>
          <a:p>
            <a:r>
              <a:rPr lang="en-AU" dirty="0" smtClean="0"/>
              <a:t>Requested her workplace to change her name and sent through documentation</a:t>
            </a:r>
          </a:p>
          <a:p>
            <a:r>
              <a:rPr lang="en-AU" dirty="0"/>
              <a:t>W</a:t>
            </a:r>
            <a:r>
              <a:rPr lang="en-AU" dirty="0" smtClean="0"/>
              <a:t>orkplace requested medical information and continued to ask probative </a:t>
            </a:r>
          </a:p>
          <a:p>
            <a:pPr marL="25400" indent="0">
              <a:buNone/>
            </a:pPr>
            <a:endParaRPr lang="en-AU" dirty="0"/>
          </a:p>
        </p:txBody>
      </p:sp>
    </p:spTree>
    <p:extLst>
      <p:ext uri="{BB962C8B-B14F-4D97-AF65-F5344CB8AC3E}">
        <p14:creationId xmlns:p14="http://schemas.microsoft.com/office/powerpoint/2010/main" val="1774858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Exceptions</a:t>
            </a:r>
            <a:endParaRPr/>
          </a:p>
        </p:txBody>
      </p:sp>
      <p:sp>
        <p:nvSpPr>
          <p:cNvPr id="229" name="Google Shape;229;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3200"/>
              <a:buChar char="•"/>
            </a:pPr>
            <a:r>
              <a:rPr lang="en-AU" dirty="0"/>
              <a:t>Some exceptions </a:t>
            </a:r>
            <a:r>
              <a:rPr lang="en-AU" dirty="0" smtClean="0"/>
              <a:t>allow sex </a:t>
            </a:r>
            <a:r>
              <a:rPr lang="en-AU" dirty="0"/>
              <a:t>discrimination in certain circumstances</a:t>
            </a:r>
            <a:endParaRPr dirty="0"/>
          </a:p>
          <a:p>
            <a:pPr marL="342900" lvl="0" indent="-342900" algn="l" rtl="0">
              <a:lnSpc>
                <a:spcPct val="90000"/>
              </a:lnSpc>
              <a:spcBef>
                <a:spcPts val="640"/>
              </a:spcBef>
              <a:spcAft>
                <a:spcPts val="0"/>
              </a:spcAft>
              <a:buClr>
                <a:schemeClr val="lt2"/>
              </a:buClr>
              <a:buSzPts val="3200"/>
              <a:buChar char="•"/>
            </a:pPr>
            <a:r>
              <a:rPr lang="en-AU" dirty="0" smtClean="0"/>
              <a:t>No </a:t>
            </a:r>
            <a:r>
              <a:rPr lang="en-AU" dirty="0"/>
              <a:t>specific exceptions granted to organisations in Qld allowing gender identity discrimination</a:t>
            </a:r>
            <a:endParaRPr dirty="0"/>
          </a:p>
          <a:p>
            <a:pPr marL="342900" lvl="0" indent="-342900" algn="l" rtl="0">
              <a:lnSpc>
                <a:spcPct val="90000"/>
              </a:lnSpc>
              <a:spcBef>
                <a:spcPts val="640"/>
              </a:spcBef>
              <a:spcAft>
                <a:spcPts val="0"/>
              </a:spcAft>
              <a:buClr>
                <a:schemeClr val="lt2"/>
              </a:buClr>
              <a:buSzPts val="3200"/>
              <a:buChar char="•"/>
            </a:pPr>
            <a:r>
              <a:rPr lang="en-AU" dirty="0"/>
              <a:t>S</a:t>
            </a:r>
            <a:r>
              <a:rPr lang="en-AU" dirty="0" smtClean="0"/>
              <a:t>ome </a:t>
            </a:r>
            <a:r>
              <a:rPr lang="en-AU" dirty="0"/>
              <a:t>general exceptions allowing gender identity </a:t>
            </a:r>
            <a:r>
              <a:rPr lang="en-AU" dirty="0" smtClean="0"/>
              <a:t>in sport and working with children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5400"/>
              <a:buNone/>
            </a:pPr>
            <a:r>
              <a:rPr lang="en-AU" sz="5400" i="1"/>
              <a:t>Sex Discrimination Act 1984</a:t>
            </a:r>
            <a:r>
              <a:rPr lang="en-AU" sz="5400"/>
              <a:t/>
            </a:r>
            <a:br>
              <a:rPr lang="en-AU" sz="5400"/>
            </a:br>
            <a:r>
              <a:rPr lang="en-AU" sz="5400"/>
              <a:t>(Commonwealth)</a:t>
            </a:r>
            <a:endParaRPr sz="5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Attributes	</a:t>
            </a:r>
            <a:endParaRPr/>
          </a:p>
        </p:txBody>
      </p:sp>
      <p:sp>
        <p:nvSpPr>
          <p:cNvPr id="241" name="Google Shape;241;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2"/>
              </a:buClr>
              <a:buSzPts val="2960"/>
              <a:buNone/>
            </a:pPr>
            <a:r>
              <a:rPr lang="en-AU" sz="2960" b="1" i="1" dirty="0"/>
              <a:t>gender identity</a:t>
            </a:r>
            <a:r>
              <a:rPr lang="en-AU" sz="2960" dirty="0"/>
              <a:t> means the gender‑related identity, appearance or mannerisms or other gender‑related characteristics of a person (whether by way of medical intervention or not), with or without regard to the person’s designated sex at birth</a:t>
            </a:r>
            <a:r>
              <a:rPr lang="en-AU" sz="2960" dirty="0" smtClean="0"/>
              <a:t>.</a:t>
            </a:r>
          </a:p>
          <a:p>
            <a:pPr marL="0" lvl="0" indent="0" algn="l" rtl="0">
              <a:lnSpc>
                <a:spcPct val="80000"/>
              </a:lnSpc>
              <a:spcBef>
                <a:spcPts val="0"/>
              </a:spcBef>
              <a:spcAft>
                <a:spcPts val="0"/>
              </a:spcAft>
              <a:buClr>
                <a:schemeClr val="lt2"/>
              </a:buClr>
              <a:buSzPts val="2960"/>
              <a:buNone/>
            </a:pPr>
            <a:endParaRPr sz="2960" dirty="0"/>
          </a:p>
          <a:p>
            <a:pPr marL="0" lvl="0" indent="0" algn="l" rtl="0">
              <a:lnSpc>
                <a:spcPct val="80000"/>
              </a:lnSpc>
              <a:spcBef>
                <a:spcPts val="592"/>
              </a:spcBef>
              <a:spcAft>
                <a:spcPts val="0"/>
              </a:spcAft>
              <a:buClr>
                <a:schemeClr val="lt2"/>
              </a:buClr>
              <a:buSzPts val="2960"/>
              <a:buNone/>
            </a:pPr>
            <a:r>
              <a:rPr lang="en-AU" sz="2960" b="1" i="1" dirty="0"/>
              <a:t>intersex status</a:t>
            </a:r>
            <a:r>
              <a:rPr lang="en-AU" sz="2960" dirty="0"/>
              <a:t> means the status of having physical, hormonal or genetic features that are:</a:t>
            </a:r>
            <a:endParaRPr dirty="0"/>
          </a:p>
          <a:p>
            <a:pPr marL="0" lvl="0" indent="0" algn="l" rtl="0">
              <a:lnSpc>
                <a:spcPct val="80000"/>
              </a:lnSpc>
              <a:spcBef>
                <a:spcPts val="592"/>
              </a:spcBef>
              <a:spcAft>
                <a:spcPts val="0"/>
              </a:spcAft>
              <a:buClr>
                <a:schemeClr val="lt2"/>
              </a:buClr>
              <a:buSzPts val="2960"/>
              <a:buNone/>
            </a:pPr>
            <a:r>
              <a:rPr lang="en-AU" sz="2960" dirty="0"/>
              <a:t>(a)  neither wholly female nor wholly male; or </a:t>
            </a:r>
            <a:endParaRPr dirty="0"/>
          </a:p>
          <a:p>
            <a:pPr marL="0" lvl="0" indent="0" algn="l" rtl="0">
              <a:lnSpc>
                <a:spcPct val="80000"/>
              </a:lnSpc>
              <a:spcBef>
                <a:spcPts val="592"/>
              </a:spcBef>
              <a:spcAft>
                <a:spcPts val="0"/>
              </a:spcAft>
              <a:buClr>
                <a:schemeClr val="lt2"/>
              </a:buClr>
              <a:buSzPts val="2960"/>
              <a:buNone/>
            </a:pPr>
            <a:r>
              <a:rPr lang="en-AU" sz="2960" dirty="0"/>
              <a:t>(b)  a combination of female and male; or </a:t>
            </a:r>
            <a:endParaRPr dirty="0"/>
          </a:p>
          <a:p>
            <a:pPr marL="0" lvl="0" indent="0" algn="l" rtl="0">
              <a:lnSpc>
                <a:spcPct val="80000"/>
              </a:lnSpc>
              <a:spcBef>
                <a:spcPts val="592"/>
              </a:spcBef>
              <a:spcAft>
                <a:spcPts val="0"/>
              </a:spcAft>
              <a:buClr>
                <a:schemeClr val="lt2"/>
              </a:buClr>
              <a:buSzPts val="2960"/>
              <a:buNone/>
            </a:pPr>
            <a:r>
              <a:rPr lang="en-AU" sz="2960" dirty="0"/>
              <a:t>(c)  neither female nor male. </a:t>
            </a:r>
            <a:endParaRPr dirty="0"/>
          </a:p>
          <a:p>
            <a:pPr marL="342900" lvl="0" indent="-272415" algn="l" rtl="0">
              <a:lnSpc>
                <a:spcPct val="80000"/>
              </a:lnSpc>
              <a:spcBef>
                <a:spcPts val="222"/>
              </a:spcBef>
              <a:spcAft>
                <a:spcPts val="0"/>
              </a:spcAft>
              <a:buClr>
                <a:schemeClr val="lt2"/>
              </a:buClr>
              <a:buSzPts val="1110"/>
              <a:buNone/>
            </a:pPr>
            <a:endParaRPr sz="1110" dirty="0">
              <a:solidFill>
                <a:schemeClr val="dk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dirty="0"/>
              <a:t>To begin </a:t>
            </a:r>
            <a:r>
              <a:rPr lang="en-AU" dirty="0" smtClean="0"/>
              <a:t>with….</a:t>
            </a:r>
            <a:endParaRPr dirty="0"/>
          </a:p>
        </p:txBody>
      </p:sp>
      <p:sp>
        <p:nvSpPr>
          <p:cNvPr id="132" name="Google Shape;132;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indent="-342900">
              <a:spcBef>
                <a:spcPts val="0"/>
              </a:spcBef>
              <a:buClr>
                <a:schemeClr val="dk1"/>
              </a:buClr>
              <a:buSzPts val="2800"/>
            </a:pPr>
            <a:r>
              <a:rPr lang="en-AU" sz="2800" dirty="0">
                <a:solidFill>
                  <a:schemeClr val="dk1"/>
                </a:solidFill>
              </a:rPr>
              <a:t>How many people here feel that you know a little bit about </a:t>
            </a:r>
            <a:r>
              <a:rPr lang="en-AU" sz="2800" dirty="0" smtClean="0">
                <a:solidFill>
                  <a:schemeClr val="dk1"/>
                </a:solidFill>
              </a:rPr>
              <a:t>LGBTI </a:t>
            </a:r>
            <a:r>
              <a:rPr lang="en-AU" sz="2800" dirty="0">
                <a:solidFill>
                  <a:schemeClr val="dk1"/>
                </a:solidFill>
              </a:rPr>
              <a:t>people</a:t>
            </a:r>
            <a:r>
              <a:rPr lang="en-AU" sz="2800" dirty="0" smtClean="0">
                <a:solidFill>
                  <a:schemeClr val="dk1"/>
                </a:solidFill>
              </a:rPr>
              <a:t>?</a:t>
            </a:r>
          </a:p>
          <a:p>
            <a:pPr marL="342900" indent="-342900">
              <a:spcBef>
                <a:spcPts val="0"/>
              </a:spcBef>
              <a:buClr>
                <a:schemeClr val="dk1"/>
              </a:buClr>
              <a:buSzPts val="2800"/>
            </a:pPr>
            <a:endParaRPr lang="en-AU" sz="2800" dirty="0" smtClean="0">
              <a:solidFill>
                <a:schemeClr val="dk1"/>
              </a:solidFill>
            </a:endParaRPr>
          </a:p>
          <a:p>
            <a:pPr marL="342900" lvl="0" indent="-342900" algn="l" rtl="0">
              <a:spcBef>
                <a:spcPts val="0"/>
              </a:spcBef>
              <a:spcAft>
                <a:spcPts val="0"/>
              </a:spcAft>
              <a:buClr>
                <a:schemeClr val="dk1"/>
              </a:buClr>
              <a:buSzPts val="2800"/>
              <a:buChar char="•"/>
            </a:pPr>
            <a:r>
              <a:rPr lang="en-AU" sz="2800" dirty="0" smtClean="0">
                <a:solidFill>
                  <a:schemeClr val="dk1"/>
                </a:solidFill>
              </a:rPr>
              <a:t>How </a:t>
            </a:r>
            <a:r>
              <a:rPr lang="en-AU" sz="2800" dirty="0">
                <a:solidFill>
                  <a:schemeClr val="dk1"/>
                </a:solidFill>
              </a:rPr>
              <a:t>many people here feel fairly confident </a:t>
            </a:r>
            <a:r>
              <a:rPr lang="en-AU" sz="2800" dirty="0" smtClean="0">
                <a:solidFill>
                  <a:schemeClr val="dk1"/>
                </a:solidFill>
              </a:rPr>
              <a:t>in </a:t>
            </a:r>
            <a:r>
              <a:rPr lang="en-AU" sz="2800" dirty="0">
                <a:solidFill>
                  <a:schemeClr val="dk1"/>
                </a:solidFill>
              </a:rPr>
              <a:t>your understanding of </a:t>
            </a:r>
            <a:r>
              <a:rPr lang="en-AU" sz="2800" dirty="0" smtClean="0">
                <a:solidFill>
                  <a:schemeClr val="dk1"/>
                </a:solidFill>
              </a:rPr>
              <a:t>LGBTI </a:t>
            </a:r>
            <a:r>
              <a:rPr lang="en-AU" sz="2800" dirty="0">
                <a:solidFill>
                  <a:schemeClr val="dk1"/>
                </a:solidFill>
              </a:rPr>
              <a:t>people</a:t>
            </a:r>
            <a:r>
              <a:rPr lang="en-AU" sz="2800" dirty="0" smtClean="0">
                <a:solidFill>
                  <a:schemeClr val="dk1"/>
                </a:solidFill>
              </a:rPr>
              <a:t>?</a:t>
            </a:r>
          </a:p>
          <a:p>
            <a:pPr marL="342900" lvl="0" indent="-342900" algn="l" rtl="0">
              <a:spcBef>
                <a:spcPts val="0"/>
              </a:spcBef>
              <a:spcAft>
                <a:spcPts val="0"/>
              </a:spcAft>
              <a:buClr>
                <a:schemeClr val="dk1"/>
              </a:buClr>
              <a:buSzPts val="2800"/>
              <a:buChar char="•"/>
            </a:pPr>
            <a:endParaRPr lang="en-AU" sz="2800" dirty="0" smtClean="0">
              <a:solidFill>
                <a:schemeClr val="dk1"/>
              </a:solidFill>
            </a:endParaRPr>
          </a:p>
          <a:p>
            <a:pPr marL="342900" lvl="0" indent="-342900" algn="l" rtl="0">
              <a:spcBef>
                <a:spcPts val="560"/>
              </a:spcBef>
              <a:spcAft>
                <a:spcPts val="0"/>
              </a:spcAft>
              <a:buClr>
                <a:schemeClr val="dk1"/>
              </a:buClr>
              <a:buSzPts val="2800"/>
              <a:buChar char="•"/>
            </a:pPr>
            <a:r>
              <a:rPr lang="en-AU" sz="2800" dirty="0" smtClean="0">
                <a:solidFill>
                  <a:schemeClr val="dk1"/>
                </a:solidFill>
              </a:rPr>
              <a:t>And </a:t>
            </a:r>
            <a:r>
              <a:rPr lang="en-AU" sz="2800" dirty="0">
                <a:solidFill>
                  <a:schemeClr val="dk1"/>
                </a:solidFill>
              </a:rPr>
              <a:t>how many </a:t>
            </a:r>
            <a:r>
              <a:rPr lang="en-AU" sz="2800" dirty="0" smtClean="0">
                <a:solidFill>
                  <a:schemeClr val="dk1"/>
                </a:solidFill>
              </a:rPr>
              <a:t>people </a:t>
            </a:r>
            <a:r>
              <a:rPr lang="en-AU" sz="2800" dirty="0">
                <a:solidFill>
                  <a:schemeClr val="dk1"/>
                </a:solidFill>
              </a:rPr>
              <a:t>feel completely lost once we get past the LGB…?</a:t>
            </a:r>
            <a:endParaRPr sz="2800" dirty="0">
              <a:solidFill>
                <a:schemeClr val="dk1"/>
              </a:solidFill>
            </a:endParaRPr>
          </a:p>
          <a:p>
            <a:pPr marL="0" lvl="0" indent="0" algn="l" rtl="0">
              <a:spcBef>
                <a:spcPts val="240"/>
              </a:spcBef>
              <a:spcAft>
                <a:spcPts val="0"/>
              </a:spcAft>
              <a:buClr>
                <a:schemeClr val="lt2"/>
              </a:buClr>
              <a:buSzPts val="1200"/>
              <a:buNone/>
            </a:pPr>
            <a:endParaRPr sz="1200" dirty="0">
              <a:solidFill>
                <a:schemeClr val="dk1"/>
              </a:solidFill>
            </a:endParaRPr>
          </a:p>
          <a:p>
            <a:pPr marL="342900" lvl="0" indent="-139700" algn="l" rtl="0">
              <a:spcBef>
                <a:spcPts val="640"/>
              </a:spcBef>
              <a:spcAft>
                <a:spcPts val="0"/>
              </a:spcAft>
              <a:buClr>
                <a:schemeClr val="lt2"/>
              </a:buClr>
              <a:buSzPts val="3200"/>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Exemption</a:t>
            </a:r>
            <a:endParaRPr/>
          </a:p>
        </p:txBody>
      </p:sp>
      <p:sp>
        <p:nvSpPr>
          <p:cNvPr id="247" name="Google Shape;247;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3200"/>
              <a:buNone/>
            </a:pPr>
            <a:r>
              <a:rPr lang="en-AU" b="1" dirty="0"/>
              <a:t>Section 30</a:t>
            </a:r>
            <a:endParaRPr dirty="0"/>
          </a:p>
          <a:p>
            <a:pPr marL="0" lvl="0" indent="0" algn="l" rtl="0">
              <a:lnSpc>
                <a:spcPct val="90000"/>
              </a:lnSpc>
              <a:spcBef>
                <a:spcPts val="640"/>
              </a:spcBef>
              <a:spcAft>
                <a:spcPts val="0"/>
              </a:spcAft>
              <a:buClr>
                <a:schemeClr val="lt2"/>
              </a:buClr>
              <a:buSzPts val="3200"/>
              <a:buNone/>
            </a:pPr>
            <a:r>
              <a:rPr lang="en-AU" dirty="0"/>
              <a:t>It is lawful to discriminate against another person, on the ground of the other person’s sex, </a:t>
            </a:r>
            <a:r>
              <a:rPr lang="en-AU" b="1" i="1" dirty="0"/>
              <a:t>in connection with a position </a:t>
            </a:r>
            <a:r>
              <a:rPr lang="en-AU" dirty="0"/>
              <a:t>as an employee, commission agent or contract worker, </a:t>
            </a:r>
            <a:r>
              <a:rPr lang="en-AU" b="1" i="1" dirty="0"/>
              <a:t>being a position in relation to which it is a genuine occupational qualification to be a person of a different sex from the sex of the other person</a:t>
            </a:r>
            <a:r>
              <a:rPr lang="en-AU" dirty="0"/>
              <a:t>.</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457200" y="274638"/>
            <a:ext cx="8229600" cy="171420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Arial"/>
              <a:buNone/>
            </a:pPr>
            <a:r>
              <a:rPr lang="en-AU" sz="4000"/>
              <a:t>Gender identity discrimination and sex discrimination exceptions</a:t>
            </a:r>
            <a:endParaRPr sz="4000"/>
          </a:p>
        </p:txBody>
      </p:sp>
      <p:sp>
        <p:nvSpPr>
          <p:cNvPr id="254" name="Google Shape;254;p38"/>
          <p:cNvSpPr txBox="1">
            <a:spLocks noGrp="1"/>
          </p:cNvSpPr>
          <p:nvPr>
            <p:ph type="body" idx="1"/>
          </p:nvPr>
        </p:nvSpPr>
        <p:spPr>
          <a:xfrm>
            <a:off x="457200" y="2420888"/>
            <a:ext cx="8229600" cy="37052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2"/>
              </a:buClr>
              <a:buSzPts val="3200"/>
              <a:buChar char="•"/>
            </a:pPr>
            <a:r>
              <a:rPr lang="en-AU" dirty="0"/>
              <a:t>An exception allowing sex discrimination does not allow gender identity discrimination</a:t>
            </a:r>
            <a:endParaRPr dirty="0"/>
          </a:p>
          <a:p>
            <a:pPr marL="342900" lvl="0" indent="-342900" algn="l" rtl="0">
              <a:spcBef>
                <a:spcPts val="640"/>
              </a:spcBef>
              <a:spcAft>
                <a:spcPts val="0"/>
              </a:spcAft>
              <a:buClr>
                <a:schemeClr val="lt2"/>
              </a:buClr>
              <a:buSzPts val="3200"/>
              <a:buChar char="•"/>
            </a:pPr>
            <a:r>
              <a:rPr lang="en-AU" dirty="0" smtClean="0"/>
              <a:t>Danger </a:t>
            </a:r>
            <a:r>
              <a:rPr lang="en-AU" dirty="0"/>
              <a:t>in defining binary distinctions</a:t>
            </a: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5400"/>
              <a:buNone/>
            </a:pPr>
            <a:r>
              <a:rPr lang="en-AU" sz="5400" i="1"/>
              <a:t>Privacy Act 1988 </a:t>
            </a:r>
            <a:r>
              <a:rPr lang="en-AU" sz="5400"/>
              <a:t>(Cth) </a:t>
            </a:r>
            <a:endParaRPr sz="5400"/>
          </a:p>
          <a:p>
            <a:pPr marL="0" lvl="0" indent="0" algn="ctr" rtl="0">
              <a:spcBef>
                <a:spcPts val="1080"/>
              </a:spcBef>
              <a:spcAft>
                <a:spcPts val="0"/>
              </a:spcAft>
              <a:buClr>
                <a:schemeClr val="lt2"/>
              </a:buClr>
              <a:buSzPts val="5400"/>
              <a:buNone/>
            </a:pPr>
            <a:endParaRPr sz="5400"/>
          </a:p>
          <a:p>
            <a:pPr marL="0" lvl="0" indent="0" algn="ctr" rtl="0">
              <a:spcBef>
                <a:spcPts val="1080"/>
              </a:spcBef>
              <a:spcAft>
                <a:spcPts val="0"/>
              </a:spcAft>
              <a:buClr>
                <a:schemeClr val="lt2"/>
              </a:buClr>
              <a:buSzPts val="5400"/>
              <a:buNone/>
            </a:pPr>
            <a:r>
              <a:rPr lang="en-AU" sz="5400" i="1"/>
              <a:t>Information Privacy Act 1999</a:t>
            </a:r>
            <a:r>
              <a:rPr lang="en-AU" sz="5400"/>
              <a:t> (Qld)</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Privacy</a:t>
            </a:r>
            <a:endParaRPr/>
          </a:p>
        </p:txBody>
      </p:sp>
      <p:sp>
        <p:nvSpPr>
          <p:cNvPr id="267" name="Google Shape;267;p40"/>
          <p:cNvSpPr txBox="1">
            <a:spLocks noGrp="1"/>
          </p:cNvSpPr>
          <p:nvPr>
            <p:ph type="body" idx="1"/>
          </p:nvPr>
        </p:nvSpPr>
        <p:spPr>
          <a:xfrm>
            <a:off x="457200" y="1600200"/>
            <a:ext cx="8229600" cy="47811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960"/>
              <a:buChar char="•"/>
            </a:pPr>
            <a:r>
              <a:rPr lang="en-AU" sz="2960" dirty="0"/>
              <a:t>Protects information that is:</a:t>
            </a:r>
            <a:endParaRPr dirty="0"/>
          </a:p>
          <a:p>
            <a:pPr marL="742950" lvl="1" indent="-285750" algn="l" rtl="0">
              <a:lnSpc>
                <a:spcPct val="90000"/>
              </a:lnSpc>
              <a:spcBef>
                <a:spcPts val="518"/>
              </a:spcBef>
              <a:spcAft>
                <a:spcPts val="0"/>
              </a:spcAft>
              <a:buClr>
                <a:schemeClr val="lt2"/>
              </a:buClr>
              <a:buSzPts val="2590"/>
              <a:buChar char="–"/>
            </a:pPr>
            <a:r>
              <a:rPr lang="en-AU" sz="2590" dirty="0"/>
              <a:t>Personal</a:t>
            </a:r>
            <a:endParaRPr dirty="0"/>
          </a:p>
          <a:p>
            <a:pPr marL="742950" lvl="1" indent="-285750" algn="l" rtl="0">
              <a:lnSpc>
                <a:spcPct val="90000"/>
              </a:lnSpc>
              <a:spcBef>
                <a:spcPts val="518"/>
              </a:spcBef>
              <a:spcAft>
                <a:spcPts val="0"/>
              </a:spcAft>
              <a:buClr>
                <a:schemeClr val="lt2"/>
              </a:buClr>
              <a:buSzPts val="2590"/>
              <a:buChar char="–"/>
            </a:pPr>
            <a:r>
              <a:rPr lang="en-AU" sz="2590" dirty="0"/>
              <a:t>Health </a:t>
            </a:r>
            <a:r>
              <a:rPr lang="en-AU" sz="2590" dirty="0" smtClean="0"/>
              <a:t>related (may include hormone treatment and counselling)</a:t>
            </a:r>
            <a:endParaRPr dirty="0"/>
          </a:p>
          <a:p>
            <a:pPr marL="342900" lvl="0" indent="-342900" algn="l" rtl="0">
              <a:lnSpc>
                <a:spcPct val="90000"/>
              </a:lnSpc>
              <a:spcBef>
                <a:spcPts val="592"/>
              </a:spcBef>
              <a:spcAft>
                <a:spcPts val="0"/>
              </a:spcAft>
              <a:buClr>
                <a:schemeClr val="lt2"/>
              </a:buClr>
              <a:buSzPts val="2960"/>
              <a:buChar char="•"/>
            </a:pPr>
            <a:r>
              <a:rPr lang="en-AU" sz="2960" dirty="0"/>
              <a:t>Gender identity is personal information </a:t>
            </a:r>
            <a:endParaRPr dirty="0"/>
          </a:p>
          <a:p>
            <a:pPr marL="342900" lvl="0" indent="-342900" algn="l" rtl="0">
              <a:lnSpc>
                <a:spcPct val="90000"/>
              </a:lnSpc>
              <a:spcBef>
                <a:spcPts val="592"/>
              </a:spcBef>
              <a:spcAft>
                <a:spcPts val="0"/>
              </a:spcAft>
              <a:buClr>
                <a:schemeClr val="lt2"/>
              </a:buClr>
              <a:buSzPts val="2960"/>
              <a:buChar char="•"/>
            </a:pPr>
            <a:r>
              <a:rPr lang="en-AU" sz="2960" dirty="0" smtClean="0"/>
              <a:t>Regulates </a:t>
            </a:r>
            <a:r>
              <a:rPr lang="en-AU" sz="2960" dirty="0"/>
              <a:t>collection and disclosure of this </a:t>
            </a:r>
            <a:r>
              <a:rPr lang="en-AU" sz="2960" dirty="0" smtClean="0"/>
              <a:t>information</a:t>
            </a:r>
          </a:p>
          <a:p>
            <a:pPr marL="342900" lvl="0" indent="-342900" algn="l" rtl="0">
              <a:lnSpc>
                <a:spcPct val="90000"/>
              </a:lnSpc>
              <a:spcBef>
                <a:spcPts val="592"/>
              </a:spcBef>
              <a:spcAft>
                <a:spcPts val="0"/>
              </a:spcAft>
              <a:buClr>
                <a:schemeClr val="lt2"/>
              </a:buClr>
              <a:buSzPts val="2960"/>
              <a:buChar char="•"/>
            </a:pPr>
            <a:endParaRPr dirty="0"/>
          </a:p>
          <a:p>
            <a:pPr marL="0" lvl="0" indent="0" algn="l" rtl="0">
              <a:lnSpc>
                <a:spcPct val="90000"/>
              </a:lnSpc>
              <a:spcBef>
                <a:spcPts val="592"/>
              </a:spcBef>
              <a:spcAft>
                <a:spcPts val="0"/>
              </a:spcAft>
              <a:buClr>
                <a:schemeClr val="lt2"/>
              </a:buClr>
              <a:buSzPts val="2960"/>
              <a:buNone/>
            </a:pPr>
            <a:r>
              <a:rPr lang="en-AU" sz="2960" i="1" dirty="0" smtClean="0"/>
              <a:t>Is information necessary </a:t>
            </a:r>
            <a:r>
              <a:rPr lang="en-AU" sz="2960" i="1" dirty="0"/>
              <a:t>for service functions or </a:t>
            </a:r>
            <a:r>
              <a:rPr lang="en-AU" sz="2960" i="1" dirty="0" smtClean="0"/>
              <a:t>activities?</a:t>
            </a:r>
            <a:endParaRPr sz="2960" i="1" dirty="0"/>
          </a:p>
          <a:p>
            <a:pPr marL="0" lvl="0" indent="0" algn="l" rtl="0">
              <a:lnSpc>
                <a:spcPct val="90000"/>
              </a:lnSpc>
              <a:spcBef>
                <a:spcPts val="592"/>
              </a:spcBef>
              <a:spcAft>
                <a:spcPts val="0"/>
              </a:spcAft>
              <a:buClr>
                <a:schemeClr val="lt2"/>
              </a:buClr>
              <a:buSzPts val="2960"/>
              <a:buNone/>
            </a:pPr>
            <a:endParaRPr sz="296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395536" y="2204864"/>
            <a:ext cx="8229600" cy="230425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b="1"/>
              <a:t>Legal needs and experiences of transgender people</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457200" y="274638"/>
            <a:ext cx="8229600" cy="13541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Arial"/>
              <a:buNone/>
            </a:pPr>
            <a:r>
              <a:rPr lang="en-AU" sz="3959" dirty="0" smtClean="0"/>
              <a:t>Law Council of Australia </a:t>
            </a:r>
            <a:br>
              <a:rPr lang="en-AU" sz="3959" dirty="0" smtClean="0"/>
            </a:br>
            <a:r>
              <a:rPr lang="en-AU" sz="3959" dirty="0" smtClean="0"/>
              <a:t>Justice Project LGBTI People </a:t>
            </a:r>
            <a:endParaRPr sz="3959" dirty="0"/>
          </a:p>
        </p:txBody>
      </p:sp>
      <p:sp>
        <p:nvSpPr>
          <p:cNvPr id="316" name="Google Shape;316;p48"/>
          <p:cNvSpPr txBox="1">
            <a:spLocks noGrp="1"/>
          </p:cNvSpPr>
          <p:nvPr>
            <p:ph type="body" idx="1"/>
          </p:nvPr>
        </p:nvSpPr>
        <p:spPr>
          <a:xfrm>
            <a:off x="457200" y="2164865"/>
            <a:ext cx="8229600" cy="3721586"/>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2720"/>
              <a:buChar char="•"/>
            </a:pPr>
            <a:r>
              <a:rPr lang="en-AU" sz="2400" b="1" dirty="0" smtClean="0">
                <a:solidFill>
                  <a:srgbClr val="FF0000"/>
                </a:solidFill>
              </a:rPr>
              <a:t>64.8%</a:t>
            </a:r>
            <a:r>
              <a:rPr lang="en-AU" sz="2400" b="1" dirty="0" smtClean="0"/>
              <a:t> </a:t>
            </a:r>
            <a:r>
              <a:rPr lang="en-AU" sz="2400" dirty="0" smtClean="0"/>
              <a:t>reported experiencing </a:t>
            </a:r>
            <a:r>
              <a:rPr lang="en-AU" sz="2400" dirty="0"/>
              <a:t>discrimination or </a:t>
            </a:r>
            <a:r>
              <a:rPr lang="en-AU" sz="2400" dirty="0" smtClean="0"/>
              <a:t>harassment</a:t>
            </a:r>
          </a:p>
          <a:p>
            <a:pPr marL="800100" lvl="1" indent="-342900">
              <a:lnSpc>
                <a:spcPct val="80000"/>
              </a:lnSpc>
              <a:spcBef>
                <a:spcPts val="0"/>
              </a:spcBef>
              <a:buSzPts val="2720"/>
              <a:buFont typeface="Arial"/>
              <a:buChar char="•"/>
            </a:pPr>
            <a:r>
              <a:rPr lang="en-AU" sz="2400" dirty="0"/>
              <a:t>2014 ‘First Australian National Trans Mental Health Study’ </a:t>
            </a:r>
            <a:endParaRPr lang="en-AU" sz="2400" dirty="0" smtClean="0"/>
          </a:p>
          <a:p>
            <a:pPr marL="457200" lvl="1" indent="0">
              <a:lnSpc>
                <a:spcPct val="80000"/>
              </a:lnSpc>
              <a:spcBef>
                <a:spcPts val="0"/>
              </a:spcBef>
              <a:buSzPts val="2720"/>
              <a:buNone/>
            </a:pPr>
            <a:endParaRPr sz="2400" dirty="0"/>
          </a:p>
          <a:p>
            <a:pPr marL="342900" lvl="0" indent="-342900" algn="l" rtl="0">
              <a:lnSpc>
                <a:spcPct val="80000"/>
              </a:lnSpc>
              <a:spcBef>
                <a:spcPts val="544"/>
              </a:spcBef>
              <a:spcAft>
                <a:spcPts val="0"/>
              </a:spcAft>
              <a:buClr>
                <a:schemeClr val="lt2"/>
              </a:buClr>
              <a:buSzPts val="2720"/>
              <a:buChar char="•"/>
            </a:pPr>
            <a:r>
              <a:rPr lang="en-AU" sz="2400" b="1" dirty="0" smtClean="0">
                <a:solidFill>
                  <a:srgbClr val="FF0000"/>
                </a:solidFill>
              </a:rPr>
              <a:t>Up to 50% </a:t>
            </a:r>
            <a:r>
              <a:rPr lang="en-AU" sz="2400" dirty="0" smtClean="0"/>
              <a:t>of </a:t>
            </a:r>
            <a:r>
              <a:rPr lang="en-AU" sz="2400" dirty="0"/>
              <a:t>transgender people have </a:t>
            </a:r>
            <a:r>
              <a:rPr lang="en-AU" sz="2400" b="1" dirty="0"/>
              <a:t>attempted suicide at least once </a:t>
            </a:r>
            <a:r>
              <a:rPr lang="en-AU" sz="2400" dirty="0"/>
              <a:t>in their </a:t>
            </a:r>
            <a:r>
              <a:rPr lang="en-AU" sz="2400" dirty="0" smtClean="0"/>
              <a:t>lives</a:t>
            </a:r>
          </a:p>
          <a:p>
            <a:pPr marL="0" lvl="0" indent="0" algn="l" rtl="0">
              <a:lnSpc>
                <a:spcPct val="80000"/>
              </a:lnSpc>
              <a:spcBef>
                <a:spcPts val="544"/>
              </a:spcBef>
              <a:spcAft>
                <a:spcPts val="0"/>
              </a:spcAft>
              <a:buClr>
                <a:schemeClr val="lt2"/>
              </a:buClr>
              <a:buSzPts val="2720"/>
              <a:buNone/>
            </a:pPr>
            <a:endParaRPr sz="2400" dirty="0"/>
          </a:p>
          <a:p>
            <a:pPr marL="342900" lvl="0" indent="-342900" algn="l" rtl="0">
              <a:lnSpc>
                <a:spcPct val="80000"/>
              </a:lnSpc>
              <a:spcBef>
                <a:spcPts val="544"/>
              </a:spcBef>
              <a:spcAft>
                <a:spcPts val="0"/>
              </a:spcAft>
              <a:buClr>
                <a:schemeClr val="lt2"/>
              </a:buClr>
              <a:buSzPts val="2720"/>
              <a:buChar char="•"/>
            </a:pPr>
            <a:r>
              <a:rPr lang="en-AU" sz="2400" b="1" dirty="0" smtClean="0">
                <a:solidFill>
                  <a:srgbClr val="FF0000"/>
                </a:solidFill>
              </a:rPr>
              <a:t>36.2%</a:t>
            </a:r>
            <a:r>
              <a:rPr lang="en-AU" sz="2400" dirty="0" smtClean="0"/>
              <a:t>of </a:t>
            </a:r>
            <a:r>
              <a:rPr lang="en-AU" sz="2400" dirty="0"/>
              <a:t>transgender </a:t>
            </a:r>
            <a:r>
              <a:rPr lang="en-AU" sz="2400" dirty="0" smtClean="0"/>
              <a:t>Australians </a:t>
            </a:r>
            <a:r>
              <a:rPr lang="en-AU" sz="2400" dirty="0"/>
              <a:t>met the criteria for experiencing a </a:t>
            </a:r>
            <a:r>
              <a:rPr lang="en-AU" sz="2400" b="1" dirty="0"/>
              <a:t>major depressive episode </a:t>
            </a:r>
            <a:r>
              <a:rPr lang="en-AU" sz="2400" dirty="0"/>
              <a:t>in </a:t>
            </a:r>
            <a:r>
              <a:rPr lang="en-AU" sz="2400" dirty="0" smtClean="0"/>
              <a:t>2005</a:t>
            </a:r>
          </a:p>
          <a:p>
            <a:pPr marL="800100" lvl="1" indent="-342900">
              <a:lnSpc>
                <a:spcPct val="80000"/>
              </a:lnSpc>
              <a:spcBef>
                <a:spcPts val="544"/>
              </a:spcBef>
              <a:buSzPts val="2720"/>
              <a:buChar char="•"/>
            </a:pPr>
            <a:r>
              <a:rPr lang="en-AU" sz="2400" dirty="0"/>
              <a:t>C</a:t>
            </a:r>
            <a:r>
              <a:rPr lang="en-AU" sz="2400" dirty="0" smtClean="0"/>
              <a:t>ompared </a:t>
            </a:r>
            <a:r>
              <a:rPr lang="en-AU" sz="2400" dirty="0"/>
              <a:t>with </a:t>
            </a:r>
            <a:r>
              <a:rPr lang="en-AU" sz="2400" dirty="0" smtClean="0"/>
              <a:t>6.8% of </a:t>
            </a:r>
            <a:r>
              <a:rPr lang="en-AU" sz="2400" dirty="0"/>
              <a:t>the general population</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a:spLocks noGrp="1"/>
          </p:cNvSpPr>
          <p:nvPr>
            <p:ph type="body" idx="1"/>
          </p:nvPr>
        </p:nvSpPr>
        <p:spPr>
          <a:xfrm>
            <a:off x="491490" y="1872269"/>
            <a:ext cx="8229600" cy="393417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960"/>
              <a:buChar char="•"/>
            </a:pPr>
            <a:r>
              <a:rPr lang="en-AU" sz="2800" dirty="0"/>
              <a:t>H</a:t>
            </a:r>
            <a:r>
              <a:rPr lang="en-AU" sz="2800" dirty="0" smtClean="0"/>
              <a:t>igher </a:t>
            </a:r>
            <a:r>
              <a:rPr lang="en-AU" sz="2800" dirty="0"/>
              <a:t>morbidities and lower life </a:t>
            </a:r>
            <a:r>
              <a:rPr lang="en-AU" sz="2800" dirty="0" smtClean="0"/>
              <a:t>expectancy</a:t>
            </a:r>
          </a:p>
          <a:p>
            <a:pPr marL="0" lvl="0" indent="0" algn="l" rtl="0">
              <a:lnSpc>
                <a:spcPct val="90000"/>
              </a:lnSpc>
              <a:spcBef>
                <a:spcPts val="0"/>
              </a:spcBef>
              <a:spcAft>
                <a:spcPts val="0"/>
              </a:spcAft>
              <a:buClr>
                <a:schemeClr val="lt2"/>
              </a:buClr>
              <a:buSzPts val="2960"/>
              <a:buNone/>
            </a:pPr>
            <a:endParaRPr sz="2800" dirty="0"/>
          </a:p>
          <a:p>
            <a:pPr marL="342900" lvl="0" indent="-342900" algn="l" rtl="0">
              <a:lnSpc>
                <a:spcPct val="90000"/>
              </a:lnSpc>
              <a:spcBef>
                <a:spcPts val="592"/>
              </a:spcBef>
              <a:spcAft>
                <a:spcPts val="0"/>
              </a:spcAft>
              <a:buClr>
                <a:schemeClr val="lt2"/>
              </a:buClr>
              <a:buSzPts val="2960"/>
              <a:buChar char="•"/>
            </a:pPr>
            <a:r>
              <a:rPr lang="en-AU" sz="2800" b="1" dirty="0" smtClean="0">
                <a:solidFill>
                  <a:srgbClr val="FF0000"/>
                </a:solidFill>
              </a:rPr>
              <a:t>55.9</a:t>
            </a:r>
            <a:r>
              <a:rPr lang="en-AU" sz="2800" b="1" dirty="0">
                <a:solidFill>
                  <a:srgbClr val="FF0000"/>
                </a:solidFill>
              </a:rPr>
              <a:t>%</a:t>
            </a:r>
            <a:r>
              <a:rPr lang="en-AU" sz="2800" dirty="0"/>
              <a:t> of trans and gender diverse respondents earned under $40 000 per </a:t>
            </a:r>
            <a:r>
              <a:rPr lang="en-AU" sz="2800" dirty="0" smtClean="0"/>
              <a:t>annum, excluding unemployed students</a:t>
            </a:r>
          </a:p>
          <a:p>
            <a:pPr marL="800100" lvl="1" indent="-342900">
              <a:lnSpc>
                <a:spcPct val="90000"/>
              </a:lnSpc>
              <a:spcBef>
                <a:spcPts val="592"/>
              </a:spcBef>
              <a:buSzPts val="2960"/>
              <a:buChar char="•"/>
            </a:pPr>
            <a:r>
              <a:rPr lang="en-AU" dirty="0" smtClean="0"/>
              <a:t>National Trans Study </a:t>
            </a:r>
          </a:p>
          <a:p>
            <a:pPr marL="457200" lvl="1" indent="0">
              <a:lnSpc>
                <a:spcPct val="90000"/>
              </a:lnSpc>
              <a:spcBef>
                <a:spcPts val="592"/>
              </a:spcBef>
              <a:buSzPts val="2960"/>
              <a:buNone/>
            </a:pPr>
            <a:endParaRPr lang="en-AU" dirty="0" smtClean="0"/>
          </a:p>
          <a:p>
            <a:pPr marL="342900" indent="-342900">
              <a:lnSpc>
                <a:spcPct val="90000"/>
              </a:lnSpc>
              <a:spcBef>
                <a:spcPts val="592"/>
              </a:spcBef>
              <a:buSzPts val="2960"/>
            </a:pPr>
            <a:r>
              <a:rPr lang="en-AU" sz="2800" dirty="0"/>
              <a:t>T</a:t>
            </a:r>
            <a:r>
              <a:rPr lang="en-AU" sz="2800" dirty="0" smtClean="0"/>
              <a:t>ransgender </a:t>
            </a:r>
            <a:r>
              <a:rPr lang="en-AU" sz="2800" dirty="0"/>
              <a:t>and intersex </a:t>
            </a:r>
            <a:r>
              <a:rPr lang="en-AU" sz="2800" dirty="0" smtClean="0"/>
              <a:t>people </a:t>
            </a:r>
            <a:r>
              <a:rPr lang="en-AU" sz="2800" dirty="0"/>
              <a:t>face discrimination in the realm of </a:t>
            </a:r>
            <a:r>
              <a:rPr lang="en-AU" sz="2800" dirty="0" smtClean="0"/>
              <a:t>healthcare</a:t>
            </a:r>
            <a:endParaRPr sz="2800" dirty="0"/>
          </a:p>
          <a:p>
            <a:pPr marL="342900" lvl="0" indent="-154940" algn="l" rtl="0">
              <a:lnSpc>
                <a:spcPct val="90000"/>
              </a:lnSpc>
              <a:spcBef>
                <a:spcPts val="592"/>
              </a:spcBef>
              <a:spcAft>
                <a:spcPts val="0"/>
              </a:spcAft>
              <a:buClr>
                <a:schemeClr val="lt2"/>
              </a:buClr>
              <a:buSzPts val="2960"/>
              <a:buNone/>
            </a:pPr>
            <a:endParaRPr sz="296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Accessing services</a:t>
            </a:r>
            <a:endParaRPr lang="en-AU" dirty="0"/>
          </a:p>
        </p:txBody>
      </p:sp>
      <p:sp>
        <p:nvSpPr>
          <p:cNvPr id="332" name="Google Shape;332;p51"/>
          <p:cNvSpPr txBox="1">
            <a:spLocks noGrp="1"/>
          </p:cNvSpPr>
          <p:nvPr>
            <p:ph type="body" idx="1"/>
          </p:nvPr>
        </p:nvSpPr>
        <p:spPr>
          <a:xfrm>
            <a:off x="457200" y="1600200"/>
            <a:ext cx="8229600" cy="492633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960"/>
              <a:buChar char="•"/>
            </a:pPr>
            <a:r>
              <a:rPr lang="en-AU" sz="2960" dirty="0"/>
              <a:t>33.6% of LGBTI people hide their gender identity and/or sexuality </a:t>
            </a:r>
            <a:endParaRPr lang="en-AU" sz="2960" dirty="0" smtClean="0"/>
          </a:p>
          <a:p>
            <a:pPr marL="800100" lvl="1" indent="-342900">
              <a:lnSpc>
                <a:spcPct val="90000"/>
              </a:lnSpc>
              <a:spcBef>
                <a:spcPts val="0"/>
              </a:spcBef>
              <a:buSzPts val="2960"/>
              <a:buChar char="•"/>
            </a:pPr>
            <a:r>
              <a:rPr lang="en-AU" sz="2000" i="1" dirty="0" smtClean="0"/>
              <a:t>Private </a:t>
            </a:r>
            <a:r>
              <a:rPr lang="en-AU" sz="2000" i="1" dirty="0"/>
              <a:t>Lives Survey </a:t>
            </a:r>
            <a:r>
              <a:rPr lang="en-AU" sz="2000" i="1" dirty="0" smtClean="0"/>
              <a:t>2012</a:t>
            </a:r>
          </a:p>
          <a:p>
            <a:pPr marL="457200" lvl="1" indent="0">
              <a:lnSpc>
                <a:spcPct val="90000"/>
              </a:lnSpc>
              <a:spcBef>
                <a:spcPts val="0"/>
              </a:spcBef>
              <a:buSzPts val="2960"/>
              <a:buNone/>
            </a:pPr>
            <a:endParaRPr sz="2000" i="1" dirty="0"/>
          </a:p>
          <a:p>
            <a:pPr marL="342900" lvl="0" indent="-342900" algn="l" rtl="0">
              <a:lnSpc>
                <a:spcPct val="90000"/>
              </a:lnSpc>
              <a:spcBef>
                <a:spcPts val="592"/>
              </a:spcBef>
              <a:spcAft>
                <a:spcPts val="0"/>
              </a:spcAft>
              <a:buClr>
                <a:schemeClr val="lt2"/>
              </a:buClr>
              <a:buSzPts val="2960"/>
              <a:buChar char="•"/>
            </a:pPr>
            <a:r>
              <a:rPr lang="en-AU" sz="2960" dirty="0"/>
              <a:t>Of existing DV service </a:t>
            </a:r>
            <a:r>
              <a:rPr lang="en-AU" sz="2960" dirty="0" smtClean="0"/>
              <a:t>providers;</a:t>
            </a:r>
          </a:p>
          <a:p>
            <a:pPr marL="800100" lvl="1" indent="-342900">
              <a:lnSpc>
                <a:spcPct val="90000"/>
              </a:lnSpc>
              <a:spcBef>
                <a:spcPts val="592"/>
              </a:spcBef>
              <a:buSzPts val="2960"/>
              <a:buChar char="•"/>
            </a:pPr>
            <a:r>
              <a:rPr lang="en-AU" sz="2560" b="1" dirty="0" smtClean="0"/>
              <a:t>18</a:t>
            </a:r>
            <a:r>
              <a:rPr lang="en-AU" sz="2560" b="1" dirty="0"/>
              <a:t>%</a:t>
            </a:r>
            <a:r>
              <a:rPr lang="en-AU" sz="2560" dirty="0"/>
              <a:t> rated themselves as “fully competent” to work with </a:t>
            </a:r>
            <a:r>
              <a:rPr lang="en-AU" sz="2560" b="1" dirty="0"/>
              <a:t>gay or lesbian </a:t>
            </a:r>
            <a:r>
              <a:rPr lang="en-AU" sz="2560" b="1" dirty="0" smtClean="0"/>
              <a:t>people</a:t>
            </a:r>
          </a:p>
          <a:p>
            <a:pPr marL="800100" lvl="1" indent="-342900">
              <a:lnSpc>
                <a:spcPct val="90000"/>
              </a:lnSpc>
              <a:spcBef>
                <a:spcPts val="592"/>
              </a:spcBef>
              <a:buSzPts val="2960"/>
              <a:buChar char="•"/>
            </a:pPr>
            <a:r>
              <a:rPr lang="en-AU" sz="2560" b="1" dirty="0" smtClean="0"/>
              <a:t>7.69</a:t>
            </a:r>
            <a:r>
              <a:rPr lang="en-AU" sz="2560" b="1" dirty="0"/>
              <a:t>%</a:t>
            </a:r>
            <a:r>
              <a:rPr lang="en-AU" sz="2560" dirty="0"/>
              <a:t> rated themselves as “fully competent” to work with </a:t>
            </a:r>
            <a:r>
              <a:rPr lang="en-AU" sz="2560" b="1" dirty="0"/>
              <a:t>transgender clients </a:t>
            </a:r>
            <a:endParaRPr lang="en-AU" sz="2560" b="1" dirty="0" smtClean="0"/>
          </a:p>
          <a:p>
            <a:pPr marL="800100" lvl="1" indent="-342900">
              <a:lnSpc>
                <a:spcPct val="90000"/>
              </a:lnSpc>
              <a:spcBef>
                <a:spcPts val="592"/>
              </a:spcBef>
              <a:buSzPts val="2960"/>
              <a:buChar char="•"/>
            </a:pPr>
            <a:r>
              <a:rPr lang="en-AU" sz="2560" b="1" dirty="0" smtClean="0"/>
              <a:t>5</a:t>
            </a:r>
            <a:r>
              <a:rPr lang="en-AU" sz="2560" b="1" dirty="0"/>
              <a:t>%</a:t>
            </a:r>
            <a:r>
              <a:rPr lang="en-AU" sz="2560" dirty="0"/>
              <a:t> rated themselves “fully competent” to work with </a:t>
            </a:r>
            <a:r>
              <a:rPr lang="en-AU" sz="2560" b="1" dirty="0"/>
              <a:t>intersex </a:t>
            </a:r>
            <a:r>
              <a:rPr lang="en-AU" sz="2560" b="1" dirty="0" smtClean="0"/>
              <a:t>clients </a:t>
            </a:r>
            <a:endParaRPr lang="en-AU" sz="2560" b="1" dirty="0"/>
          </a:p>
          <a:p>
            <a:pPr marL="800100" lvl="1" indent="-342900">
              <a:lnSpc>
                <a:spcPct val="90000"/>
              </a:lnSpc>
              <a:spcBef>
                <a:spcPts val="592"/>
              </a:spcBef>
              <a:buSzPts val="2960"/>
              <a:buChar char="•"/>
            </a:pPr>
            <a:r>
              <a:rPr lang="en-AU" sz="2000" i="1" dirty="0" smtClean="0"/>
              <a:t>2011 </a:t>
            </a:r>
            <a:r>
              <a:rPr lang="en-AU" sz="2000" i="1" dirty="0"/>
              <a:t>“Gap analysis of NSW domestic violence support </a:t>
            </a:r>
            <a:r>
              <a:rPr lang="en-AU" sz="2000" i="1" dirty="0" smtClean="0"/>
              <a:t>services</a:t>
            </a:r>
            <a:endParaRPr sz="2000" i="1" dirty="0"/>
          </a:p>
          <a:p>
            <a:pPr marL="342900" lvl="0" indent="-154940" algn="l" rtl="0">
              <a:lnSpc>
                <a:spcPct val="90000"/>
              </a:lnSpc>
              <a:spcBef>
                <a:spcPts val="592"/>
              </a:spcBef>
              <a:spcAft>
                <a:spcPts val="0"/>
              </a:spcAft>
              <a:buClr>
                <a:schemeClr val="lt2"/>
              </a:buClr>
              <a:buSzPts val="2960"/>
              <a:buNone/>
            </a:pPr>
            <a:endParaRPr sz="296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DFV Benchbook</a:t>
            </a:r>
            <a:endParaRPr/>
          </a:p>
        </p:txBody>
      </p:sp>
      <p:sp>
        <p:nvSpPr>
          <p:cNvPr id="338" name="Google Shape;338;p52"/>
          <p:cNvSpPr txBox="1">
            <a:spLocks noGrp="1"/>
          </p:cNvSpPr>
          <p:nvPr>
            <p:ph type="body" idx="1"/>
          </p:nvPr>
        </p:nvSpPr>
        <p:spPr>
          <a:xfrm>
            <a:off x="457200" y="1600200"/>
            <a:ext cx="8229600" cy="5089358"/>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2960"/>
              <a:buChar char="•"/>
            </a:pPr>
            <a:r>
              <a:rPr lang="en-AU" sz="2960" dirty="0" smtClean="0"/>
              <a:t>They </a:t>
            </a:r>
            <a:r>
              <a:rPr lang="en-AU" sz="2960" dirty="0" smtClean="0"/>
              <a:t>may </a:t>
            </a:r>
            <a:r>
              <a:rPr lang="en-AU" sz="2960" dirty="0"/>
              <a:t>be less likely to report the behaviour or seek the help they need for fear </a:t>
            </a:r>
            <a:r>
              <a:rPr lang="en-AU" sz="2960" dirty="0" smtClean="0"/>
              <a:t>of</a:t>
            </a:r>
            <a:r>
              <a:rPr lang="en-AU" sz="2960" dirty="0" smtClean="0"/>
              <a:t>;</a:t>
            </a:r>
          </a:p>
          <a:p>
            <a:pPr marL="0" lvl="0" indent="0" algn="l" rtl="0">
              <a:lnSpc>
                <a:spcPct val="80000"/>
              </a:lnSpc>
              <a:spcBef>
                <a:spcPts val="0"/>
              </a:spcBef>
              <a:spcAft>
                <a:spcPts val="0"/>
              </a:spcAft>
              <a:buClr>
                <a:schemeClr val="lt2"/>
              </a:buClr>
              <a:buSzPts val="2960"/>
              <a:buNone/>
            </a:pPr>
            <a:endParaRPr lang="en-AU" sz="2960" dirty="0" smtClean="0"/>
          </a:p>
          <a:p>
            <a:pPr marL="800100" lvl="1" indent="-342900">
              <a:lnSpc>
                <a:spcPct val="80000"/>
              </a:lnSpc>
              <a:spcBef>
                <a:spcPts val="0"/>
              </a:spcBef>
              <a:buSzPts val="2960"/>
              <a:buChar char="•"/>
            </a:pPr>
            <a:r>
              <a:rPr lang="en-AU" dirty="0">
                <a:solidFill>
                  <a:srgbClr val="FF0000"/>
                </a:solidFill>
              </a:rPr>
              <a:t>O</a:t>
            </a:r>
            <a:r>
              <a:rPr lang="en-AU" dirty="0" smtClean="0">
                <a:solidFill>
                  <a:srgbClr val="FF0000"/>
                </a:solidFill>
              </a:rPr>
              <a:t>stracism </a:t>
            </a:r>
            <a:r>
              <a:rPr lang="en-AU" dirty="0">
                <a:solidFill>
                  <a:srgbClr val="FF0000"/>
                </a:solidFill>
              </a:rPr>
              <a:t>and discrimination</a:t>
            </a:r>
            <a:r>
              <a:rPr lang="en-AU" dirty="0"/>
              <a:t>; </a:t>
            </a:r>
            <a:endParaRPr lang="en-AU" dirty="0" smtClean="0"/>
          </a:p>
          <a:p>
            <a:pPr marL="800100" lvl="1" indent="-342900">
              <a:lnSpc>
                <a:spcPct val="80000"/>
              </a:lnSpc>
              <a:spcBef>
                <a:spcPts val="0"/>
              </a:spcBef>
              <a:buSzPts val="2960"/>
              <a:buChar char="•"/>
            </a:pPr>
            <a:r>
              <a:rPr lang="en-AU" dirty="0" smtClean="0"/>
              <a:t>a </a:t>
            </a:r>
            <a:r>
              <a:rPr lang="en-AU" dirty="0"/>
              <a:t>negative response from the police and </a:t>
            </a:r>
            <a:r>
              <a:rPr lang="en-AU" dirty="0" smtClean="0"/>
              <a:t>courts;</a:t>
            </a:r>
            <a:endParaRPr lang="en-AU" dirty="0" smtClean="0"/>
          </a:p>
          <a:p>
            <a:pPr marL="800100" lvl="1" indent="-342900">
              <a:lnSpc>
                <a:spcPct val="80000"/>
              </a:lnSpc>
              <a:spcBef>
                <a:spcPts val="0"/>
              </a:spcBef>
              <a:buSzPts val="2960"/>
              <a:buChar char="•"/>
            </a:pPr>
            <a:r>
              <a:rPr lang="en-AU" dirty="0" smtClean="0"/>
              <a:t>escalating </a:t>
            </a:r>
            <a:r>
              <a:rPr lang="en-AU" dirty="0"/>
              <a:t>the </a:t>
            </a:r>
            <a:r>
              <a:rPr lang="en-AU" dirty="0" smtClean="0"/>
              <a:t>violence/issue; </a:t>
            </a:r>
            <a:endParaRPr lang="en-AU" dirty="0" smtClean="0"/>
          </a:p>
          <a:p>
            <a:pPr marL="800100" lvl="1" indent="-342900">
              <a:lnSpc>
                <a:spcPct val="80000"/>
              </a:lnSpc>
              <a:spcBef>
                <a:spcPts val="0"/>
              </a:spcBef>
              <a:buSzPts val="2960"/>
              <a:buChar char="•"/>
            </a:pPr>
            <a:r>
              <a:rPr lang="en-AU" dirty="0" smtClean="0">
                <a:solidFill>
                  <a:srgbClr val="FF0000"/>
                </a:solidFill>
              </a:rPr>
              <a:t>being </a:t>
            </a:r>
            <a:r>
              <a:rPr lang="en-AU" dirty="0">
                <a:solidFill>
                  <a:srgbClr val="FF0000"/>
                </a:solidFill>
              </a:rPr>
              <a:t>‘outed</a:t>
            </a:r>
            <a:r>
              <a:rPr lang="en-AU" dirty="0"/>
              <a:t>’; </a:t>
            </a:r>
            <a:endParaRPr lang="en-AU" dirty="0" smtClean="0"/>
          </a:p>
          <a:p>
            <a:pPr marL="800100" lvl="1" indent="-342900">
              <a:lnSpc>
                <a:spcPct val="80000"/>
              </a:lnSpc>
              <a:spcBef>
                <a:spcPts val="0"/>
              </a:spcBef>
              <a:buSzPts val="2960"/>
              <a:buChar char="•"/>
            </a:pPr>
            <a:r>
              <a:rPr lang="en-AU" dirty="0" smtClean="0"/>
              <a:t>being </a:t>
            </a:r>
            <a:r>
              <a:rPr lang="en-AU" dirty="0"/>
              <a:t>disbelieved or blamed; </a:t>
            </a:r>
            <a:endParaRPr lang="en-AU" dirty="0" smtClean="0"/>
          </a:p>
          <a:p>
            <a:pPr marL="800100" lvl="1" indent="-342900">
              <a:lnSpc>
                <a:spcPct val="80000"/>
              </a:lnSpc>
              <a:spcBef>
                <a:spcPts val="0"/>
              </a:spcBef>
              <a:buSzPts val="2960"/>
              <a:buChar char="•"/>
            </a:pPr>
            <a:r>
              <a:rPr lang="en-AU" dirty="0" smtClean="0"/>
              <a:t>or </a:t>
            </a:r>
            <a:r>
              <a:rPr lang="en-AU" dirty="0"/>
              <a:t>due to </a:t>
            </a:r>
            <a:r>
              <a:rPr lang="en-AU" dirty="0">
                <a:solidFill>
                  <a:srgbClr val="FF0000"/>
                </a:solidFill>
              </a:rPr>
              <a:t>personal feelings of shame or embarrassment </a:t>
            </a:r>
            <a:r>
              <a:rPr lang="en-AU" dirty="0"/>
              <a:t>or </a:t>
            </a:r>
            <a:endParaRPr lang="en-AU" dirty="0" smtClean="0"/>
          </a:p>
          <a:p>
            <a:pPr marL="800100" lvl="1" indent="-342900">
              <a:lnSpc>
                <a:spcPct val="80000"/>
              </a:lnSpc>
              <a:spcBef>
                <a:spcPts val="0"/>
              </a:spcBef>
              <a:buSzPts val="2960"/>
              <a:buChar char="•"/>
            </a:pPr>
            <a:r>
              <a:rPr lang="en-AU" dirty="0" smtClean="0"/>
              <a:t>a </a:t>
            </a:r>
            <a:r>
              <a:rPr lang="en-AU" dirty="0"/>
              <a:t>need to protect the </a:t>
            </a:r>
            <a:r>
              <a:rPr lang="en-AU" dirty="0" smtClean="0"/>
              <a:t>perpetrator/relationship</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Rainbow Tick</a:t>
            </a:r>
            <a:endParaRPr/>
          </a:p>
        </p:txBody>
      </p:sp>
      <p:sp>
        <p:nvSpPr>
          <p:cNvPr id="362" name="Google Shape;362;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2"/>
              </a:buClr>
              <a:buSzPts val="3200"/>
              <a:buChar char="•"/>
            </a:pPr>
            <a:r>
              <a:rPr lang="en-AU"/>
              <a:t>Organisational capability</a:t>
            </a:r>
            <a:endParaRPr/>
          </a:p>
          <a:p>
            <a:pPr marL="342900" lvl="0" indent="-342900" algn="l" rtl="0">
              <a:spcBef>
                <a:spcPts val="640"/>
              </a:spcBef>
              <a:spcAft>
                <a:spcPts val="0"/>
              </a:spcAft>
              <a:buClr>
                <a:schemeClr val="lt2"/>
              </a:buClr>
              <a:buSzPts val="3200"/>
              <a:buChar char="•"/>
            </a:pPr>
            <a:r>
              <a:rPr lang="en-AU"/>
              <a:t>Cultural safety</a:t>
            </a:r>
            <a:endParaRPr/>
          </a:p>
          <a:p>
            <a:pPr marL="342900" lvl="0" indent="-342900" algn="l" rtl="0">
              <a:spcBef>
                <a:spcPts val="640"/>
              </a:spcBef>
              <a:spcAft>
                <a:spcPts val="0"/>
              </a:spcAft>
              <a:buClr>
                <a:schemeClr val="lt2"/>
              </a:buClr>
              <a:buSzPts val="3200"/>
              <a:buChar char="•"/>
            </a:pPr>
            <a:r>
              <a:rPr lang="en-AU"/>
              <a:t>Professional development</a:t>
            </a:r>
            <a:endParaRPr/>
          </a:p>
          <a:p>
            <a:pPr marL="342900" lvl="0" indent="-342900" algn="l" rtl="0">
              <a:spcBef>
                <a:spcPts val="640"/>
              </a:spcBef>
              <a:spcAft>
                <a:spcPts val="0"/>
              </a:spcAft>
              <a:buClr>
                <a:schemeClr val="lt2"/>
              </a:buClr>
              <a:buSzPts val="3200"/>
              <a:buChar char="•"/>
            </a:pPr>
            <a:r>
              <a:rPr lang="en-AU"/>
              <a:t>Consumer consultation</a:t>
            </a:r>
            <a:endParaRPr/>
          </a:p>
          <a:p>
            <a:pPr marL="342900" lvl="0" indent="-342900" algn="l" rtl="0">
              <a:spcBef>
                <a:spcPts val="640"/>
              </a:spcBef>
              <a:spcAft>
                <a:spcPts val="0"/>
              </a:spcAft>
              <a:buClr>
                <a:schemeClr val="lt2"/>
              </a:buClr>
              <a:buSzPts val="3200"/>
              <a:buChar char="•"/>
            </a:pPr>
            <a:r>
              <a:rPr lang="en-AU"/>
              <a:t>Disclosure and documentation</a:t>
            </a:r>
            <a:endParaRPr/>
          </a:p>
          <a:p>
            <a:pPr marL="342900" lvl="0" indent="-342900" algn="l" rtl="0">
              <a:spcBef>
                <a:spcPts val="640"/>
              </a:spcBef>
              <a:spcAft>
                <a:spcPts val="0"/>
              </a:spcAft>
              <a:buClr>
                <a:schemeClr val="lt2"/>
              </a:buClr>
              <a:buSzPts val="3200"/>
              <a:buChar char="•"/>
            </a:pPr>
            <a:r>
              <a:rPr lang="en-AU"/>
              <a:t>Access and intake processes</a:t>
            </a:r>
            <a:endParaRPr/>
          </a:p>
        </p:txBody>
      </p:sp>
      <p:pic>
        <p:nvPicPr>
          <p:cNvPr id="363" name="Google Shape;363;p56"/>
          <p:cNvPicPr preferRelativeResize="0"/>
          <p:nvPr/>
        </p:nvPicPr>
        <p:blipFill rotWithShape="1">
          <a:blip r:embed="rId3">
            <a:alphaModFix/>
          </a:blip>
          <a:srcRect/>
          <a:stretch/>
        </p:blipFill>
        <p:spPr>
          <a:xfrm>
            <a:off x="6372200" y="548680"/>
            <a:ext cx="2200275" cy="2079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7"/>
          <p:cNvPicPr preferRelativeResize="0"/>
          <p:nvPr/>
        </p:nvPicPr>
        <p:blipFill rotWithShape="1">
          <a:blip r:embed="rId3">
            <a:alphaModFix/>
          </a:blip>
          <a:srcRect l="2616" t="4385" r="1786"/>
          <a:stretch/>
        </p:blipFill>
        <p:spPr>
          <a:xfrm>
            <a:off x="-22860" y="-34290"/>
            <a:ext cx="9166860" cy="698373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a:t>Example intake form information</a:t>
            </a:r>
            <a:endParaRPr/>
          </a:p>
        </p:txBody>
      </p:sp>
      <p:sp>
        <p:nvSpPr>
          <p:cNvPr id="370" name="Google Shape;370;p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2"/>
              </a:buClr>
              <a:buSzPts val="2240"/>
              <a:buNone/>
            </a:pPr>
            <a:r>
              <a:rPr lang="en-AU" sz="2240" dirty="0"/>
              <a:t>At </a:t>
            </a:r>
            <a:r>
              <a:rPr lang="en-AU" sz="2240" i="1" dirty="0"/>
              <a:t>(service name) </a:t>
            </a:r>
            <a:r>
              <a:rPr lang="en-AU" sz="2240" dirty="0"/>
              <a:t>we strive to ensure that we treat all service users, staff and volunteers with respect and provide a positive and safe space to access services and work in. We are aware that there may be additional barriers to accessing support on the basis of</a:t>
            </a:r>
            <a:r>
              <a:rPr lang="en-AU" sz="2240" dirty="0" smtClean="0"/>
              <a:t>:</a:t>
            </a:r>
          </a:p>
          <a:p>
            <a:pPr marL="0" lvl="0" indent="0" algn="l" rtl="0">
              <a:lnSpc>
                <a:spcPct val="80000"/>
              </a:lnSpc>
              <a:spcBef>
                <a:spcPts val="0"/>
              </a:spcBef>
              <a:spcAft>
                <a:spcPts val="0"/>
              </a:spcAft>
              <a:buClr>
                <a:schemeClr val="lt2"/>
              </a:buClr>
              <a:buSzPts val="2240"/>
              <a:buNone/>
            </a:pPr>
            <a:endParaRPr dirty="0"/>
          </a:p>
          <a:p>
            <a:pPr marL="0" lvl="0" indent="0" algn="l" rtl="0">
              <a:lnSpc>
                <a:spcPct val="80000"/>
              </a:lnSpc>
              <a:spcBef>
                <a:spcPts val="448"/>
              </a:spcBef>
              <a:spcAft>
                <a:spcPts val="0"/>
              </a:spcAft>
              <a:buClr>
                <a:schemeClr val="lt2"/>
              </a:buClr>
              <a:buSzPts val="2240"/>
              <a:buNone/>
            </a:pPr>
            <a:r>
              <a:rPr lang="en-AU" sz="2240" dirty="0"/>
              <a:t>• Age</a:t>
            </a:r>
            <a:endParaRPr dirty="0"/>
          </a:p>
          <a:p>
            <a:pPr marL="0" lvl="0" indent="0" algn="l" rtl="0">
              <a:lnSpc>
                <a:spcPct val="80000"/>
              </a:lnSpc>
              <a:spcBef>
                <a:spcPts val="448"/>
              </a:spcBef>
              <a:spcAft>
                <a:spcPts val="0"/>
              </a:spcAft>
              <a:buClr>
                <a:schemeClr val="lt2"/>
              </a:buClr>
              <a:buSzPts val="2240"/>
              <a:buNone/>
            </a:pPr>
            <a:r>
              <a:rPr lang="en-AU" sz="2240" dirty="0"/>
              <a:t>• Disability</a:t>
            </a:r>
            <a:endParaRPr dirty="0"/>
          </a:p>
          <a:p>
            <a:pPr marL="0" lvl="0" indent="0" algn="l" rtl="0">
              <a:lnSpc>
                <a:spcPct val="80000"/>
              </a:lnSpc>
              <a:spcBef>
                <a:spcPts val="448"/>
              </a:spcBef>
              <a:spcAft>
                <a:spcPts val="0"/>
              </a:spcAft>
              <a:buClr>
                <a:schemeClr val="lt2"/>
              </a:buClr>
              <a:buSzPts val="2240"/>
              <a:buNone/>
            </a:pPr>
            <a:r>
              <a:rPr lang="en-AU" sz="2240" dirty="0"/>
              <a:t>• Religion and Belief</a:t>
            </a:r>
            <a:endParaRPr sz="2240" dirty="0"/>
          </a:p>
          <a:p>
            <a:pPr marL="0" lvl="0" indent="0" algn="l" rtl="0">
              <a:lnSpc>
                <a:spcPct val="80000"/>
              </a:lnSpc>
              <a:spcBef>
                <a:spcPts val="448"/>
              </a:spcBef>
              <a:spcAft>
                <a:spcPts val="0"/>
              </a:spcAft>
              <a:buClr>
                <a:schemeClr val="lt2"/>
              </a:buClr>
              <a:buSzPts val="2240"/>
              <a:buNone/>
            </a:pPr>
            <a:r>
              <a:rPr lang="en-AU" sz="2240" dirty="0"/>
              <a:t>• Lesbian, Gay, Bisexual</a:t>
            </a:r>
            <a:endParaRPr dirty="0"/>
          </a:p>
          <a:p>
            <a:pPr marL="0" lvl="0" indent="0" algn="l" rtl="0">
              <a:lnSpc>
                <a:spcPct val="80000"/>
              </a:lnSpc>
              <a:spcBef>
                <a:spcPts val="448"/>
              </a:spcBef>
              <a:spcAft>
                <a:spcPts val="0"/>
              </a:spcAft>
              <a:buClr>
                <a:schemeClr val="lt2"/>
              </a:buClr>
              <a:buSzPts val="2240"/>
              <a:buNone/>
            </a:pPr>
            <a:r>
              <a:rPr lang="en-AU" sz="2240" dirty="0"/>
              <a:t>• Transgender identity </a:t>
            </a:r>
            <a:endParaRPr dirty="0"/>
          </a:p>
          <a:p>
            <a:pPr marL="0" lvl="0" indent="0" algn="l" rtl="0">
              <a:lnSpc>
                <a:spcPct val="80000"/>
              </a:lnSpc>
              <a:spcBef>
                <a:spcPts val="448"/>
              </a:spcBef>
              <a:spcAft>
                <a:spcPts val="0"/>
              </a:spcAft>
              <a:buClr>
                <a:schemeClr val="lt2"/>
              </a:buClr>
              <a:buSzPts val="2240"/>
              <a:buNone/>
            </a:pPr>
            <a:r>
              <a:rPr lang="en-AU" sz="2240" dirty="0"/>
              <a:t>• Variations in sex characteristics</a:t>
            </a:r>
            <a:endParaRPr dirty="0"/>
          </a:p>
          <a:p>
            <a:pPr marL="0" lvl="0" indent="0" algn="l" rtl="0">
              <a:lnSpc>
                <a:spcPct val="80000"/>
              </a:lnSpc>
              <a:spcBef>
                <a:spcPts val="448"/>
              </a:spcBef>
              <a:spcAft>
                <a:spcPts val="0"/>
              </a:spcAft>
              <a:buClr>
                <a:schemeClr val="lt2"/>
              </a:buClr>
              <a:buSzPts val="2240"/>
              <a:buNone/>
            </a:pPr>
            <a:r>
              <a:rPr lang="en-AU" sz="2240" dirty="0"/>
              <a:t>• </a:t>
            </a:r>
            <a:r>
              <a:rPr lang="en-AU" sz="2240" dirty="0" smtClean="0"/>
              <a:t>Race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Dead names</a:t>
            </a:r>
            <a:endParaRPr lang="en-AU" dirty="0"/>
          </a:p>
        </p:txBody>
      </p:sp>
      <p:sp>
        <p:nvSpPr>
          <p:cNvPr id="3" name="Text Placeholder 2"/>
          <p:cNvSpPr>
            <a:spLocks noGrp="1"/>
          </p:cNvSpPr>
          <p:nvPr>
            <p:ph type="body" idx="1"/>
          </p:nvPr>
        </p:nvSpPr>
        <p:spPr>
          <a:xfrm>
            <a:off x="457200" y="1771650"/>
            <a:ext cx="8229600" cy="4525963"/>
          </a:xfrm>
        </p:spPr>
        <p:txBody>
          <a:bodyPr/>
          <a:lstStyle/>
          <a:p>
            <a:r>
              <a:rPr lang="en-AU" b="1" dirty="0" smtClean="0"/>
              <a:t>Dead name</a:t>
            </a:r>
            <a:r>
              <a:rPr lang="en-AU" dirty="0" smtClean="0"/>
              <a:t>: the name a person had prior to their transition</a:t>
            </a:r>
          </a:p>
          <a:p>
            <a:pPr marL="25400" indent="0">
              <a:buNone/>
            </a:pPr>
            <a:endParaRPr lang="en-AU" dirty="0" smtClean="0"/>
          </a:p>
          <a:p>
            <a:r>
              <a:rPr lang="en-AU" b="1" dirty="0" err="1" smtClean="0"/>
              <a:t>Deadnaming</a:t>
            </a:r>
            <a:r>
              <a:rPr lang="en-AU" dirty="0" smtClean="0"/>
              <a:t>: calling a person by the name they no longer use</a:t>
            </a:r>
          </a:p>
          <a:p>
            <a:pPr marL="25400" indent="0">
              <a:buNone/>
            </a:pPr>
            <a:endParaRPr lang="en-AU" dirty="0" smtClean="0"/>
          </a:p>
          <a:p>
            <a:pPr marL="25400" indent="0">
              <a:buNone/>
            </a:pPr>
            <a:endParaRPr lang="en-AU" dirty="0" smtClean="0"/>
          </a:p>
        </p:txBody>
      </p:sp>
    </p:spTree>
    <p:extLst>
      <p:ext uri="{BB962C8B-B14F-4D97-AF65-F5344CB8AC3E}">
        <p14:creationId xmlns:p14="http://schemas.microsoft.com/office/powerpoint/2010/main" val="134652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Pronouns and pronoun cuing</a:t>
            </a:r>
            <a:endParaRPr lang="en-AU" dirty="0"/>
          </a:p>
        </p:txBody>
      </p:sp>
      <p:sp>
        <p:nvSpPr>
          <p:cNvPr id="3" name="Text Placeholder 2"/>
          <p:cNvSpPr>
            <a:spLocks noGrp="1"/>
          </p:cNvSpPr>
          <p:nvPr>
            <p:ph type="body" idx="1"/>
          </p:nvPr>
        </p:nvSpPr>
        <p:spPr/>
        <p:txBody>
          <a:bodyPr/>
          <a:lstStyle/>
          <a:p>
            <a:r>
              <a:rPr lang="en-AU" b="1" dirty="0" err="1"/>
              <a:t>Misgendering</a:t>
            </a:r>
            <a:r>
              <a:rPr lang="en-AU" dirty="0"/>
              <a:t>: describing or addressing someone using language that does match a person’s gender </a:t>
            </a:r>
            <a:r>
              <a:rPr lang="en-AU" dirty="0" smtClean="0"/>
              <a:t>identity</a:t>
            </a:r>
          </a:p>
          <a:p>
            <a:r>
              <a:rPr lang="en-AU" dirty="0" smtClean="0"/>
              <a:t>Pronoun cuing</a:t>
            </a:r>
          </a:p>
          <a:p>
            <a:pPr lvl="1"/>
            <a:r>
              <a:rPr lang="en-AU" dirty="0" smtClean="0"/>
              <a:t>She will be late today</a:t>
            </a:r>
          </a:p>
          <a:p>
            <a:pPr lvl="1"/>
            <a:r>
              <a:rPr lang="en-AU" dirty="0" smtClean="0"/>
              <a:t>This man makes the best coffee</a:t>
            </a:r>
          </a:p>
          <a:p>
            <a:pPr lvl="1"/>
            <a:r>
              <a:rPr lang="en-AU" dirty="0" smtClean="0"/>
              <a:t>Have you met Sam? They can answer your IT questions. Wouldn’t know what to do without them.</a:t>
            </a:r>
          </a:p>
          <a:p>
            <a:pPr lvl="1"/>
            <a:endParaRPr lang="en-AU" dirty="0"/>
          </a:p>
          <a:p>
            <a:endParaRPr lang="en-AU" dirty="0"/>
          </a:p>
        </p:txBody>
      </p:sp>
    </p:spTree>
    <p:extLst>
      <p:ext uri="{BB962C8B-B14F-4D97-AF65-F5344CB8AC3E}">
        <p14:creationId xmlns:p14="http://schemas.microsoft.com/office/powerpoint/2010/main" val="841853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Scenario</a:t>
            </a:r>
            <a:endParaRPr lang="en-AU" dirty="0"/>
          </a:p>
        </p:txBody>
      </p:sp>
      <p:sp>
        <p:nvSpPr>
          <p:cNvPr id="3" name="Text Placeholder 2"/>
          <p:cNvSpPr>
            <a:spLocks noGrp="1"/>
          </p:cNvSpPr>
          <p:nvPr>
            <p:ph type="body" idx="1"/>
          </p:nvPr>
        </p:nvSpPr>
        <p:spPr/>
        <p:txBody>
          <a:bodyPr/>
          <a:lstStyle/>
          <a:p>
            <a:r>
              <a:rPr lang="en-AU" dirty="0" smtClean="0"/>
              <a:t>You have just started a new job</a:t>
            </a:r>
          </a:p>
          <a:p>
            <a:r>
              <a:rPr lang="en-AU" dirty="0" smtClean="0"/>
              <a:t>You have heard that one of your new colleagues is </a:t>
            </a:r>
            <a:r>
              <a:rPr lang="en-AU" dirty="0" smtClean="0"/>
              <a:t>transitioning</a:t>
            </a:r>
            <a:endParaRPr lang="en-AU" dirty="0" smtClean="0"/>
          </a:p>
          <a:p>
            <a:r>
              <a:rPr lang="en-AU" dirty="0" smtClean="0"/>
              <a:t>You do not want to make assumptions and you do not know what pronouns they prefer to use</a:t>
            </a:r>
          </a:p>
          <a:p>
            <a:endParaRPr lang="en-AU" dirty="0" smtClean="0"/>
          </a:p>
          <a:p>
            <a:endParaRPr lang="en-AU" dirty="0"/>
          </a:p>
        </p:txBody>
      </p:sp>
    </p:spTree>
    <p:extLst>
      <p:ext uri="{BB962C8B-B14F-4D97-AF65-F5344CB8AC3E}">
        <p14:creationId xmlns:p14="http://schemas.microsoft.com/office/powerpoint/2010/main" val="560888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Scenario</a:t>
            </a:r>
            <a:endParaRPr lang="en-AU" dirty="0"/>
          </a:p>
        </p:txBody>
      </p:sp>
      <p:sp>
        <p:nvSpPr>
          <p:cNvPr id="3" name="Text Placeholder 2"/>
          <p:cNvSpPr>
            <a:spLocks noGrp="1"/>
          </p:cNvSpPr>
          <p:nvPr>
            <p:ph type="body" idx="1"/>
          </p:nvPr>
        </p:nvSpPr>
        <p:spPr>
          <a:xfrm>
            <a:off x="457200" y="1600200"/>
            <a:ext cx="8229600" cy="5052060"/>
          </a:xfrm>
        </p:spPr>
        <p:txBody>
          <a:bodyPr/>
          <a:lstStyle/>
          <a:p>
            <a:pPr marL="539750" indent="-514350">
              <a:buAutoNum type="arabicPeriod"/>
            </a:pPr>
            <a:r>
              <a:rPr lang="en-AU" dirty="0" smtClean="0"/>
              <a:t>Introducing yourself and ask what pronouns they prefer</a:t>
            </a:r>
          </a:p>
          <a:p>
            <a:pPr marL="539750" indent="-514350">
              <a:buAutoNum type="arabicPeriod"/>
            </a:pPr>
            <a:r>
              <a:rPr lang="en-AU" dirty="0" smtClean="0"/>
              <a:t>Try </a:t>
            </a:r>
            <a:r>
              <a:rPr lang="en-AU" dirty="0"/>
              <a:t>u</a:t>
            </a:r>
            <a:r>
              <a:rPr lang="en-AU" dirty="0" smtClean="0"/>
              <a:t>sing they/them pronouns in a conversation</a:t>
            </a:r>
          </a:p>
          <a:p>
            <a:pPr marL="539750" indent="-514350">
              <a:buAutoNum type="arabicPeriod"/>
            </a:pPr>
            <a:r>
              <a:rPr lang="en-AU" i="1" dirty="0" smtClean="0"/>
              <a:t>New scenario</a:t>
            </a:r>
            <a:r>
              <a:rPr lang="en-AU" dirty="0" smtClean="0"/>
              <a:t>: Pretend that you already work here. You notice that the new employee is unsure of how to refer to your transgender colleague. Practice pronoun cuing they/them</a:t>
            </a:r>
            <a:endParaRPr lang="en-AU" dirty="0"/>
          </a:p>
        </p:txBody>
      </p:sp>
    </p:spTree>
    <p:extLst>
      <p:ext uri="{BB962C8B-B14F-4D97-AF65-F5344CB8AC3E}">
        <p14:creationId xmlns:p14="http://schemas.microsoft.com/office/powerpoint/2010/main" val="4117370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dirty="0" smtClean="0"/>
              <a:t>Transitioning in the workplace</a:t>
            </a:r>
            <a:endParaRPr dirty="0"/>
          </a:p>
        </p:txBody>
      </p:sp>
      <p:sp>
        <p:nvSpPr>
          <p:cNvPr id="356" name="Google Shape;356;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960"/>
              <a:buChar char="•"/>
            </a:pPr>
            <a:r>
              <a:rPr lang="en-AU" sz="2960" dirty="0" smtClean="0"/>
              <a:t>Demonstrate organisational </a:t>
            </a:r>
            <a:r>
              <a:rPr lang="en-AU" sz="2960" dirty="0"/>
              <a:t>commitment </a:t>
            </a:r>
            <a:endParaRPr dirty="0"/>
          </a:p>
          <a:p>
            <a:pPr marL="342900" lvl="0" indent="-342900" algn="l" rtl="0">
              <a:lnSpc>
                <a:spcPct val="90000"/>
              </a:lnSpc>
              <a:spcBef>
                <a:spcPts val="592"/>
              </a:spcBef>
              <a:spcAft>
                <a:spcPts val="0"/>
              </a:spcAft>
              <a:buClr>
                <a:schemeClr val="lt2"/>
              </a:buClr>
              <a:buSzPts val="2960"/>
              <a:buChar char="•"/>
            </a:pPr>
            <a:r>
              <a:rPr lang="en-AU" sz="2960" dirty="0"/>
              <a:t>Revise Rules, Membership </a:t>
            </a:r>
            <a:r>
              <a:rPr lang="en-AU" sz="2960" dirty="0" err="1"/>
              <a:t>etc</a:t>
            </a:r>
            <a:endParaRPr sz="2960" dirty="0"/>
          </a:p>
          <a:p>
            <a:pPr marL="342900" lvl="0" indent="-342900" algn="l" rtl="0">
              <a:lnSpc>
                <a:spcPct val="90000"/>
              </a:lnSpc>
              <a:spcBef>
                <a:spcPts val="592"/>
              </a:spcBef>
              <a:spcAft>
                <a:spcPts val="0"/>
              </a:spcAft>
              <a:buClr>
                <a:schemeClr val="lt2"/>
              </a:buClr>
              <a:buSzPts val="2960"/>
              <a:buChar char="•"/>
            </a:pPr>
            <a:r>
              <a:rPr lang="en-AU" sz="2960" dirty="0" smtClean="0"/>
              <a:t>Policy – clear but flexible</a:t>
            </a:r>
            <a:endParaRPr dirty="0"/>
          </a:p>
          <a:p>
            <a:pPr marL="342900" lvl="0" indent="-342900" algn="l" rtl="0">
              <a:lnSpc>
                <a:spcPct val="90000"/>
              </a:lnSpc>
              <a:spcBef>
                <a:spcPts val="592"/>
              </a:spcBef>
              <a:spcAft>
                <a:spcPts val="0"/>
              </a:spcAft>
              <a:buClr>
                <a:schemeClr val="lt2"/>
              </a:buClr>
              <a:buSzPts val="2960"/>
              <a:buChar char="•"/>
            </a:pPr>
            <a:r>
              <a:rPr lang="en-AU" sz="2960" dirty="0" smtClean="0"/>
              <a:t>Inclusivity and sensitivity training</a:t>
            </a:r>
            <a:endParaRPr dirty="0"/>
          </a:p>
          <a:p>
            <a:pPr marL="342900" lvl="0" indent="-342900" algn="l" rtl="0">
              <a:lnSpc>
                <a:spcPct val="90000"/>
              </a:lnSpc>
              <a:spcBef>
                <a:spcPts val="592"/>
              </a:spcBef>
              <a:spcAft>
                <a:spcPts val="0"/>
              </a:spcAft>
              <a:buClr>
                <a:schemeClr val="lt2"/>
              </a:buClr>
              <a:buSzPts val="2960"/>
              <a:buChar char="•"/>
            </a:pPr>
            <a:r>
              <a:rPr lang="en-AU" sz="2960" dirty="0" smtClean="0"/>
              <a:t>Plan </a:t>
            </a:r>
            <a:r>
              <a:rPr lang="en-AU" sz="2960" dirty="0"/>
              <a:t>for client or employee reluctance</a:t>
            </a:r>
            <a:endParaRPr dirty="0"/>
          </a:p>
          <a:p>
            <a:pPr marL="342900" lvl="0" indent="-342900" algn="l" rtl="0">
              <a:lnSpc>
                <a:spcPct val="90000"/>
              </a:lnSpc>
              <a:spcBef>
                <a:spcPts val="592"/>
              </a:spcBef>
              <a:spcAft>
                <a:spcPts val="0"/>
              </a:spcAft>
              <a:buClr>
                <a:schemeClr val="lt2"/>
              </a:buClr>
              <a:buSzPts val="2960"/>
              <a:buChar char="•"/>
            </a:pPr>
            <a:r>
              <a:rPr lang="en-AU" sz="2960" dirty="0"/>
              <a:t>Your practice (CLE, law reform, collaborations, client interview </a:t>
            </a:r>
            <a:r>
              <a:rPr lang="en-AU" sz="2960" dirty="0" err="1"/>
              <a:t>etc</a:t>
            </a:r>
            <a:r>
              <a:rPr lang="en-AU" sz="2960" dirty="0"/>
              <a:t>)</a:t>
            </a:r>
            <a:endParaRPr dirty="0"/>
          </a:p>
          <a:p>
            <a:pPr marL="0" lvl="0" indent="0" algn="l" rtl="0">
              <a:lnSpc>
                <a:spcPct val="90000"/>
              </a:lnSpc>
              <a:spcBef>
                <a:spcPts val="592"/>
              </a:spcBef>
              <a:spcAft>
                <a:spcPts val="0"/>
              </a:spcAft>
              <a:buClr>
                <a:schemeClr val="lt2"/>
              </a:buClr>
              <a:buSzPts val="2960"/>
              <a:buNone/>
            </a:pPr>
            <a:endParaRPr sz="296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267594" y="323508"/>
            <a:ext cx="4921626"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Roboto Slab"/>
              <a:buNone/>
            </a:pPr>
            <a:r>
              <a:rPr lang="en-AU" sz="3959" dirty="0" smtClean="0">
                <a:latin typeface="Roboto Slab"/>
                <a:ea typeface="Roboto Slab"/>
                <a:cs typeface="Roboto Slab"/>
                <a:sym typeface="Roboto Slab"/>
              </a:rPr>
              <a:t>What can CLCs do?</a:t>
            </a:r>
            <a:endParaRPr sz="3959" dirty="0"/>
          </a:p>
        </p:txBody>
      </p:sp>
      <p:sp>
        <p:nvSpPr>
          <p:cNvPr id="125" name="Google Shape;125;p18"/>
          <p:cNvSpPr txBox="1">
            <a:spLocks noGrp="1"/>
          </p:cNvSpPr>
          <p:nvPr>
            <p:ph type="body" idx="1"/>
          </p:nvPr>
        </p:nvSpPr>
        <p:spPr>
          <a:xfrm>
            <a:off x="141794" y="1709946"/>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2"/>
              </a:buClr>
              <a:buSzPts val="3200"/>
              <a:buChar char="•"/>
            </a:pPr>
            <a:r>
              <a:rPr lang="en-AU" dirty="0"/>
              <a:t>A place that is safe to visit and work</a:t>
            </a:r>
            <a:endParaRPr dirty="0"/>
          </a:p>
          <a:p>
            <a:pPr marL="342900" lvl="0" indent="-342900" algn="l" rtl="0">
              <a:spcBef>
                <a:spcPts val="640"/>
              </a:spcBef>
              <a:spcAft>
                <a:spcPts val="0"/>
              </a:spcAft>
              <a:buClr>
                <a:schemeClr val="lt2"/>
              </a:buClr>
              <a:buSzPts val="3200"/>
              <a:buChar char="•"/>
            </a:pPr>
            <a:r>
              <a:rPr lang="en-AU" dirty="0"/>
              <a:t>To feel safe and supported in legal consultation</a:t>
            </a:r>
            <a:endParaRPr dirty="0"/>
          </a:p>
          <a:p>
            <a:pPr marL="342900" lvl="0" indent="-342900" algn="l" rtl="0">
              <a:spcBef>
                <a:spcPts val="640"/>
              </a:spcBef>
              <a:spcAft>
                <a:spcPts val="0"/>
              </a:spcAft>
              <a:buClr>
                <a:schemeClr val="lt2"/>
              </a:buClr>
              <a:buSzPts val="3200"/>
              <a:buChar char="•"/>
            </a:pPr>
            <a:r>
              <a:rPr lang="en-AU" dirty="0"/>
              <a:t>Ongoing development of knowledge and skills </a:t>
            </a:r>
            <a:endParaRPr dirty="0"/>
          </a:p>
          <a:p>
            <a:pPr marL="342900" lvl="0" indent="-342900" algn="l" rtl="0">
              <a:spcBef>
                <a:spcPts val="640"/>
              </a:spcBef>
              <a:spcAft>
                <a:spcPts val="0"/>
              </a:spcAft>
              <a:buClr>
                <a:schemeClr val="lt2"/>
              </a:buClr>
              <a:buSzPts val="3200"/>
              <a:buChar char="•"/>
            </a:pPr>
            <a:r>
              <a:rPr lang="en-AU" dirty="0"/>
              <a:t>Advocate for the rights and issues that affect people from the LGBTIQ+ </a:t>
            </a:r>
            <a:r>
              <a:rPr lang="en-AU" dirty="0" smtClean="0"/>
              <a:t>community</a:t>
            </a:r>
            <a:endParaRPr dirty="0"/>
          </a:p>
          <a:p>
            <a:pPr marL="342900" lvl="0" indent="-139700" algn="l" rtl="0">
              <a:spcBef>
                <a:spcPts val="640"/>
              </a:spcBef>
              <a:spcAft>
                <a:spcPts val="0"/>
              </a:spcAft>
              <a:buClr>
                <a:schemeClr val="lt2"/>
              </a:buClr>
              <a:buSzPts val="3200"/>
              <a:buNone/>
            </a:pPr>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9"/>
          <p:cNvSpPr txBox="1">
            <a:spLocks noGrp="1"/>
          </p:cNvSpPr>
          <p:nvPr>
            <p:ph type="title"/>
          </p:nvPr>
        </p:nvSpPr>
        <p:spPr>
          <a:xfrm>
            <a:off x="457200" y="274638"/>
            <a:ext cx="8229600" cy="61066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b="1" dirty="0"/>
              <a:t>Group activity:</a:t>
            </a:r>
            <a:br>
              <a:rPr lang="en-AU" b="1" dirty="0"/>
            </a:br>
            <a:r>
              <a:rPr lang="en-AU" b="1" dirty="0"/>
              <a:t/>
            </a:r>
            <a:br>
              <a:rPr lang="en-AU" b="1" dirty="0"/>
            </a:br>
            <a:r>
              <a:rPr lang="en-AU" sz="2800" b="1" dirty="0"/>
              <a:t>1. Does your centre have policy in place that is inclusive of </a:t>
            </a:r>
            <a:r>
              <a:rPr lang="en-AU" sz="2800" b="1" dirty="0" smtClean="0"/>
              <a:t>LGBTI people? </a:t>
            </a:r>
            <a:r>
              <a:rPr lang="en-AU" sz="2800" b="1" dirty="0"/>
              <a:t/>
            </a:r>
            <a:br>
              <a:rPr lang="en-AU" sz="2800" b="1" dirty="0"/>
            </a:br>
            <a:r>
              <a:rPr lang="en-AU" sz="2800" b="1" dirty="0"/>
              <a:t/>
            </a:r>
            <a:br>
              <a:rPr lang="en-AU" sz="2800" b="1" dirty="0"/>
            </a:br>
            <a:r>
              <a:rPr lang="en-AU" sz="2800" b="1" dirty="0"/>
              <a:t>2. What elements would be covered in such a policy? </a:t>
            </a:r>
            <a:br>
              <a:rPr lang="en-AU" sz="2800" b="1" dirty="0"/>
            </a:br>
            <a:r>
              <a:rPr lang="en-AU" sz="2800" b="1" dirty="0"/>
              <a:t/>
            </a:r>
            <a:br>
              <a:rPr lang="en-AU" sz="2800" b="1" dirty="0"/>
            </a:br>
            <a:r>
              <a:rPr lang="en-AU" sz="2800" b="1" dirty="0"/>
              <a:t>3. What are your next steps now you have some more information? </a:t>
            </a:r>
            <a:endParaRPr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578961" y="1526209"/>
            <a:ext cx="6631389" cy="1362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AU" dirty="0"/>
              <a:t>Making </a:t>
            </a:r>
            <a:r>
              <a:rPr lang="en-AU" dirty="0" smtClean="0"/>
              <a:t>LGBTI </a:t>
            </a:r>
            <a:r>
              <a:rPr lang="en-AU" dirty="0"/>
              <a:t>Rights Real</a:t>
            </a:r>
            <a:endParaRPr dirty="0"/>
          </a:p>
        </p:txBody>
      </p:sp>
      <p:pic>
        <p:nvPicPr>
          <p:cNvPr id="4" name="Google Shape;140;p20" descr="LGBTI Legal Service"/>
          <p:cNvPicPr preferRelativeResize="0"/>
          <p:nvPr/>
        </p:nvPicPr>
        <p:blipFill rotWithShape="1">
          <a:blip r:embed="rId3">
            <a:alphaModFix/>
          </a:blip>
          <a:srcRect/>
          <a:stretch/>
        </p:blipFill>
        <p:spPr>
          <a:xfrm>
            <a:off x="3680085" y="3286107"/>
            <a:ext cx="1905000" cy="1800225"/>
          </a:xfrm>
          <a:prstGeom prst="rect">
            <a:avLst/>
          </a:prstGeom>
          <a:noFill/>
          <a:ln>
            <a:noFill/>
          </a:ln>
        </p:spPr>
      </p:pic>
    </p:spTree>
    <p:extLst>
      <p:ext uri="{BB962C8B-B14F-4D97-AF65-F5344CB8AC3E}">
        <p14:creationId xmlns:p14="http://schemas.microsoft.com/office/powerpoint/2010/main" val="67932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30" y="1725930"/>
            <a:ext cx="8229600" cy="2983230"/>
          </a:xfrm>
        </p:spPr>
        <p:txBody>
          <a:bodyPr/>
          <a:lstStyle/>
          <a:p>
            <a:r>
              <a:rPr lang="en-AU" dirty="0" smtClean="0"/>
              <a:t>What role can CLCs play in achieving a just future for LGBTIQ+ clients?</a:t>
            </a:r>
            <a:endParaRPr lang="en-AU" dirty="0"/>
          </a:p>
        </p:txBody>
      </p:sp>
    </p:spTree>
    <p:extLst>
      <p:ext uri="{BB962C8B-B14F-4D97-AF65-F5344CB8AC3E}">
        <p14:creationId xmlns:p14="http://schemas.microsoft.com/office/powerpoint/2010/main" val="273809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Understanding the terminology</a:t>
            </a:r>
            <a:endParaRPr lang="en-AU" dirty="0"/>
          </a:p>
        </p:txBody>
      </p:sp>
      <p:sp>
        <p:nvSpPr>
          <p:cNvPr id="4" name="Text Placeholder 3"/>
          <p:cNvSpPr>
            <a:spLocks noGrp="1"/>
          </p:cNvSpPr>
          <p:nvPr>
            <p:ph type="body" idx="1"/>
          </p:nvPr>
        </p:nvSpPr>
        <p:spPr/>
        <p:txBody>
          <a:bodyPr/>
          <a:lstStyle/>
          <a:p>
            <a:r>
              <a:rPr lang="en-AU" dirty="0" smtClean="0"/>
              <a:t>LGBTIQ+</a:t>
            </a:r>
          </a:p>
          <a:p>
            <a:pPr lvl="1"/>
            <a:r>
              <a:rPr lang="en-AU" dirty="0" smtClean="0"/>
              <a:t>Umbrella term that encompasses </a:t>
            </a:r>
          </a:p>
          <a:p>
            <a:pPr lvl="2"/>
            <a:r>
              <a:rPr lang="en-AU" dirty="0" smtClean="0"/>
              <a:t>Gender and sexually diverse people</a:t>
            </a:r>
          </a:p>
          <a:p>
            <a:pPr lvl="2"/>
            <a:r>
              <a:rPr lang="en-AU" dirty="0" smtClean="0"/>
              <a:t>Those </a:t>
            </a:r>
            <a:r>
              <a:rPr lang="en-AU" dirty="0" smtClean="0"/>
              <a:t>who use other terms to describe their sexuality and/or gender identity</a:t>
            </a:r>
          </a:p>
          <a:p>
            <a:r>
              <a:rPr lang="en-AU" dirty="0" smtClean="0"/>
              <a:t>LGBTIAQQP2+</a:t>
            </a:r>
          </a:p>
          <a:p>
            <a:pPr lvl="2"/>
            <a:endParaRPr lang="en-AU" dirty="0"/>
          </a:p>
          <a:p>
            <a:pPr marL="990600" lvl="2" indent="0">
              <a:buNone/>
            </a:pPr>
            <a:r>
              <a:rPr lang="en-AU" dirty="0" smtClean="0"/>
              <a:t> </a:t>
            </a:r>
          </a:p>
        </p:txBody>
      </p:sp>
    </p:spTree>
    <p:extLst>
      <p:ext uri="{BB962C8B-B14F-4D97-AF65-F5344CB8AC3E}">
        <p14:creationId xmlns:p14="http://schemas.microsoft.com/office/powerpoint/2010/main" val="395719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3"/>
          <p:cNvPicPr preferRelativeResize="0"/>
          <p:nvPr/>
        </p:nvPicPr>
        <p:blipFill rotWithShape="1">
          <a:blip r:embed="rId3">
            <a:alphaModFix/>
          </a:blip>
          <a:srcRect/>
          <a:stretch/>
        </p:blipFill>
        <p:spPr>
          <a:xfrm>
            <a:off x="-21714" y="3408"/>
            <a:ext cx="9324528" cy="7101408"/>
          </a:xfrm>
          <a:prstGeom prst="rect">
            <a:avLst/>
          </a:prstGeom>
          <a:noFill/>
          <a:ln>
            <a:noFill/>
          </a:ln>
        </p:spPr>
      </p:pic>
      <p:sp>
        <p:nvSpPr>
          <p:cNvPr id="160" name="Google Shape;160;p23"/>
          <p:cNvSpPr txBox="1"/>
          <p:nvPr/>
        </p:nvSpPr>
        <p:spPr>
          <a:xfrm>
            <a:off x="3988024" y="6858595"/>
            <a:ext cx="5328592"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AU" sz="1000" b="0" i="0" u="none" strike="noStrike" cap="none">
                <a:solidFill>
                  <a:schemeClr val="dk1"/>
                </a:solidFill>
                <a:latin typeface="Arial"/>
                <a:ea typeface="Arial"/>
                <a:cs typeface="Arial"/>
                <a:sym typeface="Arial"/>
              </a:rPr>
              <a:t>Source: https://transgenderally.files.wordpress.com/2013/07/1600-genderbread-person.jpg</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Arial"/>
              <a:buNone/>
            </a:pPr>
            <a:r>
              <a:rPr lang="en-AU" dirty="0" smtClean="0"/>
              <a:t>Understanding the terminology</a:t>
            </a:r>
            <a:endParaRPr b="1" dirty="0"/>
          </a:p>
        </p:txBody>
      </p:sp>
      <p:sp>
        <p:nvSpPr>
          <p:cNvPr id="153" name="Google Shape;153;p22"/>
          <p:cNvSpPr txBox="1">
            <a:spLocks noGrp="1"/>
          </p:cNvSpPr>
          <p:nvPr>
            <p:ph type="body" idx="1"/>
          </p:nvPr>
        </p:nvSpPr>
        <p:spPr>
          <a:xfrm>
            <a:off x="457200" y="1643421"/>
            <a:ext cx="8229600" cy="4141364"/>
          </a:xfrm>
          <a:prstGeom prst="rect">
            <a:avLst/>
          </a:prstGeom>
          <a:noFill/>
          <a:ln>
            <a:noFill/>
          </a:ln>
        </p:spPr>
        <p:txBody>
          <a:bodyPr spcFirstLastPara="1" wrap="square" lIns="91425" tIns="45700" rIns="91425" bIns="45700" numCol="2" anchor="t" anchorCtr="0">
            <a:noAutofit/>
          </a:bodyPr>
          <a:lstStyle/>
          <a:p>
            <a:pPr marL="342900" lvl="0" indent="-342900" algn="l" rtl="0">
              <a:lnSpc>
                <a:spcPct val="90000"/>
              </a:lnSpc>
              <a:spcBef>
                <a:spcPts val="640"/>
              </a:spcBef>
              <a:spcAft>
                <a:spcPts val="0"/>
              </a:spcAft>
              <a:buClr>
                <a:schemeClr val="lt2"/>
              </a:buClr>
              <a:buSzPts val="3200"/>
              <a:buChar char="•"/>
            </a:pPr>
            <a:r>
              <a:rPr lang="en-AU" dirty="0" smtClean="0"/>
              <a:t>Cisgender</a:t>
            </a:r>
            <a:endParaRPr dirty="0"/>
          </a:p>
          <a:p>
            <a:pPr marL="342900" lvl="0" indent="-342900" algn="l" rtl="0">
              <a:lnSpc>
                <a:spcPct val="90000"/>
              </a:lnSpc>
              <a:spcBef>
                <a:spcPts val="640"/>
              </a:spcBef>
              <a:spcAft>
                <a:spcPts val="0"/>
              </a:spcAft>
              <a:buClr>
                <a:schemeClr val="lt2"/>
              </a:buClr>
              <a:buSzPts val="3200"/>
              <a:buChar char="•"/>
            </a:pPr>
            <a:r>
              <a:rPr lang="en-AU" dirty="0" smtClean="0"/>
              <a:t>Non-binary</a:t>
            </a:r>
          </a:p>
          <a:p>
            <a:pPr marL="342900" lvl="0" indent="-342900" algn="l" rtl="0">
              <a:lnSpc>
                <a:spcPct val="90000"/>
              </a:lnSpc>
              <a:spcBef>
                <a:spcPts val="640"/>
              </a:spcBef>
              <a:spcAft>
                <a:spcPts val="0"/>
              </a:spcAft>
              <a:buClr>
                <a:schemeClr val="lt2"/>
              </a:buClr>
              <a:buSzPts val="3200"/>
              <a:buChar char="•"/>
            </a:pPr>
            <a:r>
              <a:rPr lang="en-AU" dirty="0" smtClean="0"/>
              <a:t>Gender </a:t>
            </a:r>
            <a:r>
              <a:rPr lang="en-AU" dirty="0"/>
              <a:t>fluid</a:t>
            </a:r>
            <a:endParaRPr dirty="0"/>
          </a:p>
          <a:p>
            <a:pPr marL="342900" lvl="0" indent="-342900" algn="l" rtl="0">
              <a:lnSpc>
                <a:spcPct val="90000"/>
              </a:lnSpc>
              <a:spcBef>
                <a:spcPts val="640"/>
              </a:spcBef>
              <a:spcAft>
                <a:spcPts val="0"/>
              </a:spcAft>
              <a:buClr>
                <a:schemeClr val="lt2"/>
              </a:buClr>
              <a:buSzPts val="3200"/>
              <a:buChar char="•"/>
            </a:pPr>
            <a:r>
              <a:rPr lang="en-AU" dirty="0"/>
              <a:t>Gender dysphoria </a:t>
            </a:r>
            <a:endParaRPr dirty="0"/>
          </a:p>
          <a:p>
            <a:pPr marL="342900" lvl="0" indent="-342900" algn="l" rtl="0">
              <a:lnSpc>
                <a:spcPct val="90000"/>
              </a:lnSpc>
              <a:spcBef>
                <a:spcPts val="640"/>
              </a:spcBef>
              <a:spcAft>
                <a:spcPts val="0"/>
              </a:spcAft>
              <a:buClr>
                <a:schemeClr val="lt2"/>
              </a:buClr>
              <a:buSzPts val="3200"/>
              <a:buChar char="•"/>
            </a:pPr>
            <a:r>
              <a:rPr lang="en-AU" dirty="0"/>
              <a:t>Gender expression </a:t>
            </a:r>
            <a:endParaRPr dirty="0"/>
          </a:p>
          <a:p>
            <a:pPr marL="342900" lvl="0" indent="-342900" algn="l" rtl="0">
              <a:lnSpc>
                <a:spcPct val="90000"/>
              </a:lnSpc>
              <a:spcBef>
                <a:spcPts val="640"/>
              </a:spcBef>
              <a:spcAft>
                <a:spcPts val="0"/>
              </a:spcAft>
              <a:buClr>
                <a:schemeClr val="lt2"/>
              </a:buClr>
              <a:buSzPts val="3200"/>
              <a:buChar char="•"/>
            </a:pPr>
            <a:r>
              <a:rPr lang="en-AU" dirty="0"/>
              <a:t>Gender identity</a:t>
            </a:r>
            <a:endParaRPr dirty="0"/>
          </a:p>
          <a:p>
            <a:pPr marL="342900" lvl="0" indent="-342900" algn="l" rtl="0">
              <a:lnSpc>
                <a:spcPct val="90000"/>
              </a:lnSpc>
              <a:spcBef>
                <a:spcPts val="640"/>
              </a:spcBef>
              <a:spcAft>
                <a:spcPts val="0"/>
              </a:spcAft>
              <a:buClr>
                <a:schemeClr val="lt2"/>
              </a:buClr>
              <a:buSzPts val="3200"/>
              <a:buChar char="•"/>
            </a:pPr>
            <a:r>
              <a:rPr lang="en-AU" dirty="0" smtClean="0"/>
              <a:t>Transgender</a:t>
            </a:r>
            <a:endParaRPr lang="en-AU" dirty="0"/>
          </a:p>
          <a:p>
            <a:pPr marL="342900" lvl="0" indent="-342900" algn="l" rtl="0">
              <a:lnSpc>
                <a:spcPct val="90000"/>
              </a:lnSpc>
              <a:spcBef>
                <a:spcPts val="640"/>
              </a:spcBef>
              <a:spcAft>
                <a:spcPts val="0"/>
              </a:spcAft>
              <a:buClr>
                <a:schemeClr val="lt2"/>
              </a:buClr>
              <a:buSzPts val="3200"/>
              <a:buChar char="•"/>
            </a:pPr>
            <a:r>
              <a:rPr lang="en-AU" dirty="0" smtClean="0"/>
              <a:t>Gender diverse</a:t>
            </a:r>
          </a:p>
          <a:p>
            <a:pPr marL="342900" lvl="0" indent="-342900" algn="l" rtl="0">
              <a:lnSpc>
                <a:spcPct val="90000"/>
              </a:lnSpc>
              <a:spcBef>
                <a:spcPts val="640"/>
              </a:spcBef>
              <a:spcAft>
                <a:spcPts val="0"/>
              </a:spcAft>
              <a:buClr>
                <a:schemeClr val="lt2"/>
              </a:buClr>
              <a:buSzPts val="3200"/>
              <a:buChar char="•"/>
            </a:pPr>
            <a:r>
              <a:rPr lang="en-AU" dirty="0" smtClean="0"/>
              <a:t>Transitioning</a:t>
            </a:r>
            <a:endParaRPr dirty="0"/>
          </a:p>
          <a:p>
            <a:pPr marL="342900" lvl="0" indent="-342900" algn="l" rtl="0">
              <a:lnSpc>
                <a:spcPct val="90000"/>
              </a:lnSpc>
              <a:spcBef>
                <a:spcPts val="640"/>
              </a:spcBef>
              <a:spcAft>
                <a:spcPts val="0"/>
              </a:spcAft>
              <a:buClr>
                <a:schemeClr val="lt2"/>
              </a:buClr>
              <a:buSzPts val="3200"/>
              <a:buChar char="•"/>
            </a:pPr>
            <a:r>
              <a:rPr lang="en-AU" dirty="0"/>
              <a:t>Sister girl/brother boy </a:t>
            </a:r>
            <a:endParaRPr dirty="0"/>
          </a:p>
        </p:txBody>
      </p:sp>
      <p:sp>
        <p:nvSpPr>
          <p:cNvPr id="2" name="Rectangle 1"/>
          <p:cNvSpPr/>
          <p:nvPr/>
        </p:nvSpPr>
        <p:spPr>
          <a:xfrm>
            <a:off x="4812630" y="4339537"/>
            <a:ext cx="3759385" cy="1684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smtClean="0">
                <a:solidFill>
                  <a:schemeClr val="tx1"/>
                </a:solidFill>
              </a:rPr>
              <a:t>Please see: </a:t>
            </a:r>
          </a:p>
          <a:p>
            <a:pPr algn="ctr"/>
            <a:r>
              <a:rPr lang="en-AU" sz="2800" dirty="0" smtClean="0">
                <a:solidFill>
                  <a:schemeClr val="tx1"/>
                </a:solidFill>
              </a:rPr>
              <a:t>ADCQ Trans*@Work</a:t>
            </a:r>
            <a:endParaRPr lang="en-AU"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46388" y="762412"/>
            <a:ext cx="8229600" cy="301034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Arial"/>
              <a:buNone/>
            </a:pPr>
            <a:r>
              <a:rPr lang="en-AU" sz="3959" b="1" dirty="0"/>
              <a:t>Group activity: </a:t>
            </a:r>
            <a:br>
              <a:rPr lang="en-AU" sz="3959" b="1" dirty="0"/>
            </a:br>
            <a:r>
              <a:rPr lang="en-AU" sz="3959" b="1" dirty="0"/>
              <a:t/>
            </a:r>
            <a:br>
              <a:rPr lang="en-AU" sz="3959" b="1" dirty="0"/>
            </a:br>
            <a:r>
              <a:rPr lang="en-AU" sz="3959" b="1" dirty="0"/>
              <a:t>Why is a trans inclusive service beneficial</a:t>
            </a:r>
            <a:r>
              <a:rPr lang="en-AU" sz="3959" b="1" dirty="0" smtClean="0"/>
              <a:t>?</a:t>
            </a:r>
            <a:endParaRPr sz="3959" b="1" dirty="0"/>
          </a:p>
        </p:txBody>
      </p:sp>
      <p:sp>
        <p:nvSpPr>
          <p:cNvPr id="3" name="Google Shape;166;p24"/>
          <p:cNvSpPr txBox="1">
            <a:spLocks/>
          </p:cNvSpPr>
          <p:nvPr/>
        </p:nvSpPr>
        <p:spPr>
          <a:xfrm>
            <a:off x="555938" y="3474720"/>
            <a:ext cx="8229600" cy="16734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71500" indent="-571500">
              <a:buSzPts val="3959"/>
              <a:buFont typeface="Arial" panose="020B0604020202020204" pitchFamily="34" charset="0"/>
              <a:buChar char="•"/>
            </a:pPr>
            <a:r>
              <a:rPr lang="en-US" sz="3959" b="1" dirty="0" smtClean="0"/>
              <a:t>Client perspective</a:t>
            </a:r>
          </a:p>
          <a:p>
            <a:pPr marL="571500" indent="-571500">
              <a:buSzPts val="3959"/>
              <a:buFont typeface="Arial" panose="020B0604020202020204" pitchFamily="34" charset="0"/>
              <a:buChar char="•"/>
            </a:pPr>
            <a:r>
              <a:rPr lang="en-US" sz="3959" b="1" dirty="0" smtClean="0"/>
              <a:t>Service/staff perspective</a:t>
            </a:r>
            <a:endParaRPr lang="en-US" sz="3959"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Arial"/>
              <a:buNone/>
            </a:pPr>
            <a:r>
              <a:rPr lang="en-AU" sz="3959"/>
              <a:t>Benefits of a trans inclusive service</a:t>
            </a:r>
            <a:endParaRPr sz="3959"/>
          </a:p>
        </p:txBody>
      </p:sp>
      <p:sp>
        <p:nvSpPr>
          <p:cNvPr id="173" name="Google Shape;173;p25"/>
          <p:cNvSpPr txBox="1">
            <a:spLocks noGrp="1"/>
          </p:cNvSpPr>
          <p:nvPr>
            <p:ph type="body" idx="1"/>
          </p:nvPr>
        </p:nvSpPr>
        <p:spPr>
          <a:xfrm>
            <a:off x="457200" y="1772816"/>
            <a:ext cx="8229600" cy="47525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3200"/>
              <a:buNone/>
            </a:pPr>
            <a:r>
              <a:rPr lang="en-AU" dirty="0"/>
              <a:t>For the client:</a:t>
            </a:r>
            <a:endParaRPr dirty="0"/>
          </a:p>
          <a:p>
            <a:pPr marL="342900" lvl="0" indent="-342900" algn="l" rtl="0">
              <a:lnSpc>
                <a:spcPct val="90000"/>
              </a:lnSpc>
              <a:spcBef>
                <a:spcPts val="640"/>
              </a:spcBef>
              <a:spcAft>
                <a:spcPts val="0"/>
              </a:spcAft>
              <a:buClr>
                <a:schemeClr val="lt2"/>
              </a:buClr>
              <a:buSzPts val="3200"/>
              <a:buChar char="•"/>
            </a:pPr>
            <a:r>
              <a:rPr lang="en-AU" dirty="0"/>
              <a:t>Access to services</a:t>
            </a:r>
            <a:endParaRPr dirty="0"/>
          </a:p>
          <a:p>
            <a:pPr marL="342900" lvl="0" indent="-342900" algn="l" rtl="0">
              <a:lnSpc>
                <a:spcPct val="90000"/>
              </a:lnSpc>
              <a:spcBef>
                <a:spcPts val="640"/>
              </a:spcBef>
              <a:spcAft>
                <a:spcPts val="0"/>
              </a:spcAft>
              <a:buClr>
                <a:schemeClr val="lt2"/>
              </a:buClr>
              <a:buSzPts val="3200"/>
              <a:buChar char="•"/>
            </a:pPr>
            <a:r>
              <a:rPr lang="en-AU" dirty="0"/>
              <a:t>Improved safety</a:t>
            </a:r>
            <a:endParaRPr dirty="0"/>
          </a:p>
          <a:p>
            <a:pPr marL="0" lvl="0" indent="0" algn="l" rtl="0">
              <a:lnSpc>
                <a:spcPct val="90000"/>
              </a:lnSpc>
              <a:spcBef>
                <a:spcPts val="640"/>
              </a:spcBef>
              <a:spcAft>
                <a:spcPts val="0"/>
              </a:spcAft>
              <a:buClr>
                <a:schemeClr val="lt2"/>
              </a:buClr>
              <a:buSzPts val="3200"/>
              <a:buNone/>
            </a:pPr>
            <a:endParaRPr dirty="0"/>
          </a:p>
          <a:p>
            <a:pPr marL="0" lvl="0" indent="0" algn="l" rtl="0">
              <a:lnSpc>
                <a:spcPct val="90000"/>
              </a:lnSpc>
              <a:spcBef>
                <a:spcPts val="640"/>
              </a:spcBef>
              <a:spcAft>
                <a:spcPts val="0"/>
              </a:spcAft>
              <a:buClr>
                <a:schemeClr val="lt2"/>
              </a:buClr>
              <a:buSzPts val="3200"/>
              <a:buNone/>
            </a:pPr>
            <a:r>
              <a:rPr lang="en-AU" dirty="0"/>
              <a:t>For the service:</a:t>
            </a:r>
            <a:endParaRPr dirty="0"/>
          </a:p>
          <a:p>
            <a:pPr marL="342900" lvl="0" indent="-342900" algn="l" rtl="0">
              <a:lnSpc>
                <a:spcPct val="90000"/>
              </a:lnSpc>
              <a:spcBef>
                <a:spcPts val="640"/>
              </a:spcBef>
              <a:spcAft>
                <a:spcPts val="0"/>
              </a:spcAft>
              <a:buClr>
                <a:schemeClr val="lt2"/>
              </a:buClr>
              <a:buSzPts val="3200"/>
              <a:buChar char="•"/>
            </a:pPr>
            <a:r>
              <a:rPr lang="en-AU" dirty="0"/>
              <a:t>Improving staff retention through modern, employment practices</a:t>
            </a:r>
            <a:endParaRPr dirty="0"/>
          </a:p>
          <a:p>
            <a:pPr marL="342900" lvl="0" indent="-342900" algn="l" rtl="0">
              <a:lnSpc>
                <a:spcPct val="90000"/>
              </a:lnSpc>
              <a:spcBef>
                <a:spcPts val="640"/>
              </a:spcBef>
              <a:spcAft>
                <a:spcPts val="0"/>
              </a:spcAft>
              <a:buClr>
                <a:schemeClr val="lt2"/>
              </a:buClr>
              <a:buSzPts val="3200"/>
              <a:buChar char="•"/>
            </a:pPr>
            <a:r>
              <a:rPr lang="en-AU" dirty="0"/>
              <a:t>Complying with state and federal discrimination legislation</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AQ">
      <a:dk1>
        <a:srgbClr val="000000"/>
      </a:dk1>
      <a:lt1>
        <a:srgbClr val="FFFFFF"/>
      </a:lt1>
      <a:dk2>
        <a:srgbClr val="005288"/>
      </a:dk2>
      <a:lt2>
        <a:srgbClr val="58595B"/>
      </a:lt2>
      <a:accent1>
        <a:srgbClr val="45C3D3"/>
      </a:accent1>
      <a:accent2>
        <a:srgbClr val="AADEE7"/>
      </a:accent2>
      <a:accent3>
        <a:srgbClr val="DBF0F5"/>
      </a:accent3>
      <a:accent4>
        <a:srgbClr val="6A92BB"/>
      </a:accent4>
      <a:accent5>
        <a:srgbClr val="BBCBFF"/>
      </a:accent5>
      <a:accent6>
        <a:srgbClr val="9A4D9E"/>
      </a:accent6>
      <a:hlink>
        <a:srgbClr val="005288"/>
      </a:hlink>
      <a:folHlink>
        <a:srgbClr val="45C3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0" ma:contentTypeDescription="Create a new document." ma:contentTypeScope="" ma:versionID="23d18dd955f2d716d380e87eb271af30">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8b3805e187afc8f90986c2d36c4aa9b1"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D1D0B1-0C19-470D-8A10-87043F599E4E}"/>
</file>

<file path=customXml/itemProps2.xml><?xml version="1.0" encoding="utf-8"?>
<ds:datastoreItem xmlns:ds="http://schemas.openxmlformats.org/officeDocument/2006/customXml" ds:itemID="{C3FEBB63-6E68-45D3-AF1A-3EF8ECDEA3FF}"/>
</file>

<file path=customXml/itemProps3.xml><?xml version="1.0" encoding="utf-8"?>
<ds:datastoreItem xmlns:ds="http://schemas.openxmlformats.org/officeDocument/2006/customXml" ds:itemID="{3D39AA42-8B4F-4879-9335-ED803BBF473C}"/>
</file>

<file path=docProps/app.xml><?xml version="1.0" encoding="utf-8"?>
<Properties xmlns="http://schemas.openxmlformats.org/officeDocument/2006/extended-properties" xmlns:vt="http://schemas.openxmlformats.org/officeDocument/2006/docPropsVTypes">
  <TotalTime>748</TotalTime>
  <Words>1874</Words>
  <Application>Microsoft Office PowerPoint</Application>
  <PresentationFormat>On-screen Show (4:3)</PresentationFormat>
  <Paragraphs>254</Paragraphs>
  <Slides>38</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Roboto Slab</vt:lpstr>
      <vt:lpstr>Calibri</vt:lpstr>
      <vt:lpstr>Arial</vt:lpstr>
      <vt:lpstr>Office Theme</vt:lpstr>
      <vt:lpstr>Making LGBTI Rights Real</vt:lpstr>
      <vt:lpstr>To begin with….</vt:lpstr>
      <vt:lpstr>PowerPoint Presentation</vt:lpstr>
      <vt:lpstr>What role can CLCs play in achieving a just future for LGBTIQ+ clients?</vt:lpstr>
      <vt:lpstr>Understanding the terminology</vt:lpstr>
      <vt:lpstr>PowerPoint Presentation</vt:lpstr>
      <vt:lpstr>Understanding the terminology</vt:lpstr>
      <vt:lpstr>Group activity:   Why is a trans inclusive service beneficial?</vt:lpstr>
      <vt:lpstr>Benefits of a trans inclusive service</vt:lpstr>
      <vt:lpstr>Discrimination laws, attributes, exemptions and case studies </vt:lpstr>
      <vt:lpstr>What is prohibited?</vt:lpstr>
      <vt:lpstr>Discrimination examples</vt:lpstr>
      <vt:lpstr>Cont.</vt:lpstr>
      <vt:lpstr>Vilification (hate speech)</vt:lpstr>
      <vt:lpstr>Unlawful requests for information</vt:lpstr>
      <vt:lpstr>Case example</vt:lpstr>
      <vt:lpstr>Exceptions</vt:lpstr>
      <vt:lpstr>PowerPoint Presentation</vt:lpstr>
      <vt:lpstr>Attributes </vt:lpstr>
      <vt:lpstr>Exemption</vt:lpstr>
      <vt:lpstr>Gender identity discrimination and sex discrimination exceptions</vt:lpstr>
      <vt:lpstr>PowerPoint Presentation</vt:lpstr>
      <vt:lpstr>Privacy</vt:lpstr>
      <vt:lpstr>Legal needs and experiences of transgender people</vt:lpstr>
      <vt:lpstr>Law Council of Australia  Justice Project LGBTI People </vt:lpstr>
      <vt:lpstr>PowerPoint Presentation</vt:lpstr>
      <vt:lpstr>Accessing services</vt:lpstr>
      <vt:lpstr>DFV Benchbook</vt:lpstr>
      <vt:lpstr>Rainbow Tick</vt:lpstr>
      <vt:lpstr>Example intake form information</vt:lpstr>
      <vt:lpstr>Dead names</vt:lpstr>
      <vt:lpstr>Pronouns and pronoun cuing</vt:lpstr>
      <vt:lpstr>Scenario</vt:lpstr>
      <vt:lpstr>Scenario</vt:lpstr>
      <vt:lpstr>Transitioning in the workplace</vt:lpstr>
      <vt:lpstr>What can CLCs do?</vt:lpstr>
      <vt:lpstr>Group activity:  1. Does your centre have policy in place that is inclusive of LGBTI people?   2. What elements would be covered in such a policy?   3. What are your next steps now you have some more information? </vt:lpstr>
      <vt:lpstr>Making LGBTI Rights Real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LGBTI Rights Real</dc:title>
  <dc:creator>Kai Priestly</dc:creator>
  <cp:lastModifiedBy>Kai Priestly</cp:lastModifiedBy>
  <cp:revision>42</cp:revision>
  <cp:lastPrinted>2019-03-21T00:53:41Z</cp:lastPrinted>
  <dcterms:modified xsi:type="dcterms:W3CDTF">2019-03-21T01:14:51Z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