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6.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7" r:id="rId1"/>
  </p:sldMasterIdLst>
  <p:notesMasterIdLst>
    <p:notesMasterId r:id="rId12"/>
  </p:notesMasterIdLst>
  <p:sldIdLst>
    <p:sldId id="256" r:id="rId2"/>
    <p:sldId id="257" r:id="rId3"/>
    <p:sldId id="258" r:id="rId4"/>
    <p:sldId id="261" r:id="rId5"/>
    <p:sldId id="259" r:id="rId6"/>
    <p:sldId id="264" r:id="rId7"/>
    <p:sldId id="269" r:id="rId8"/>
    <p:sldId id="270" r:id="rId9"/>
    <p:sldId id="266" r:id="rId10"/>
    <p:sldId id="263" r:id="rId11"/>
  </p:sldIdLst>
  <p:sldSz cx="12192000" cy="6858000"/>
  <p:notesSz cx="6745288" cy="98821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D3D669-1B7F-4DBA-93F4-9BF6FB79FCF7}">
          <p14:sldIdLst>
            <p14:sldId id="256"/>
            <p14:sldId id="257"/>
            <p14:sldId id="258"/>
          </p14:sldIdLst>
        </p14:section>
        <p14:section name="Untitled Section" id="{CA0B34F8-695E-445B-9C44-C40E23D9ED38}">
          <p14:sldIdLst>
            <p14:sldId id="261"/>
            <p14:sldId id="259"/>
            <p14:sldId id="264"/>
            <p14:sldId id="269"/>
            <p14:sldId id="270"/>
            <p14:sldId id="266"/>
            <p14:sldId id="26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B63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96" autoAdjust="0"/>
    <p:restoredTop sz="94643" autoAdjust="0"/>
  </p:normalViewPr>
  <p:slideViewPr>
    <p:cSldViewPr snapToGrid="0">
      <p:cViewPr varScale="1">
        <p:scale>
          <a:sx n="99" d="100"/>
          <a:sy n="99" d="100"/>
        </p:scale>
        <p:origin x="138" y="78"/>
      </p:cViewPr>
      <p:guideLst/>
    </p:cSldViewPr>
  </p:slideViewPr>
  <p:notesTextViewPr>
    <p:cViewPr>
      <p:scale>
        <a:sx n="3" d="2"/>
        <a:sy n="3" d="2"/>
      </p:scale>
      <p:origin x="0" y="0"/>
    </p:cViewPr>
  </p:notesTextViewPr>
  <p:notesViewPr>
    <p:cSldViewPr snapToGrid="0">
      <p:cViewPr varScale="1">
        <p:scale>
          <a:sx n="74" d="100"/>
          <a:sy n="74" d="100"/>
        </p:scale>
        <p:origin x="3420"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2958" cy="49582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20769" y="0"/>
            <a:ext cx="2922958" cy="495826"/>
          </a:xfrm>
          <a:prstGeom prst="rect">
            <a:avLst/>
          </a:prstGeom>
        </p:spPr>
        <p:txBody>
          <a:bodyPr vert="horz" lIns="91440" tIns="45720" rIns="91440" bIns="45720" rtlCol="0"/>
          <a:lstStyle>
            <a:lvl1pPr algn="r">
              <a:defRPr sz="1200"/>
            </a:lvl1pPr>
          </a:lstStyle>
          <a:p>
            <a:fld id="{DE10508B-C345-4EF4-B046-935226E24E1D}" type="datetimeFigureOut">
              <a:rPr lang="en-AU" smtClean="0"/>
              <a:t>20/03/2019</a:t>
            </a:fld>
            <a:endParaRPr lang="en-AU"/>
          </a:p>
        </p:txBody>
      </p:sp>
      <p:sp>
        <p:nvSpPr>
          <p:cNvPr id="4" name="Slide Image Placeholder 3"/>
          <p:cNvSpPr>
            <a:spLocks noGrp="1" noRot="1" noChangeAspect="1"/>
          </p:cNvSpPr>
          <p:nvPr>
            <p:ph type="sldImg" idx="2"/>
          </p:nvPr>
        </p:nvSpPr>
        <p:spPr>
          <a:xfrm>
            <a:off x="407988" y="1235075"/>
            <a:ext cx="5929312" cy="3335338"/>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4529" y="4755803"/>
            <a:ext cx="5396230" cy="3891112"/>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386364"/>
            <a:ext cx="2922958" cy="49582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20769" y="9386364"/>
            <a:ext cx="2922958" cy="495825"/>
          </a:xfrm>
          <a:prstGeom prst="rect">
            <a:avLst/>
          </a:prstGeom>
        </p:spPr>
        <p:txBody>
          <a:bodyPr vert="horz" lIns="91440" tIns="45720" rIns="91440" bIns="45720" rtlCol="0" anchor="b"/>
          <a:lstStyle>
            <a:lvl1pPr algn="r">
              <a:defRPr sz="1200"/>
            </a:lvl1pPr>
          </a:lstStyle>
          <a:p>
            <a:fld id="{E43D486A-312C-42FA-88C3-64E5A65D40E8}" type="slidenum">
              <a:rPr lang="en-AU" smtClean="0"/>
              <a:t>‹#›</a:t>
            </a:fld>
            <a:endParaRPr lang="en-AU"/>
          </a:p>
        </p:txBody>
      </p:sp>
    </p:spTree>
    <p:extLst>
      <p:ext uri="{BB962C8B-B14F-4D97-AF65-F5344CB8AC3E}">
        <p14:creationId xmlns:p14="http://schemas.microsoft.com/office/powerpoint/2010/main" val="2716516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E43D486A-312C-42FA-88C3-64E5A65D40E8}" type="slidenum">
              <a:rPr lang="en-AU" smtClean="0"/>
              <a:t>1</a:t>
            </a:fld>
            <a:endParaRPr lang="en-AU"/>
          </a:p>
        </p:txBody>
      </p:sp>
    </p:spTree>
    <p:extLst>
      <p:ext uri="{BB962C8B-B14F-4D97-AF65-F5344CB8AC3E}">
        <p14:creationId xmlns:p14="http://schemas.microsoft.com/office/powerpoint/2010/main" val="3431969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E43D486A-312C-42FA-88C3-64E5A65D40E8}" type="slidenum">
              <a:rPr lang="en-AU" smtClean="0"/>
              <a:t>2</a:t>
            </a:fld>
            <a:endParaRPr lang="en-AU"/>
          </a:p>
        </p:txBody>
      </p:sp>
    </p:spTree>
    <p:extLst>
      <p:ext uri="{BB962C8B-B14F-4D97-AF65-F5344CB8AC3E}">
        <p14:creationId xmlns:p14="http://schemas.microsoft.com/office/powerpoint/2010/main" val="3181387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E43D486A-312C-42FA-88C3-64E5A65D40E8}" type="slidenum">
              <a:rPr lang="en-AU" smtClean="0"/>
              <a:t>3</a:t>
            </a:fld>
            <a:endParaRPr lang="en-AU"/>
          </a:p>
        </p:txBody>
      </p:sp>
    </p:spTree>
    <p:extLst>
      <p:ext uri="{BB962C8B-B14F-4D97-AF65-F5344CB8AC3E}">
        <p14:creationId xmlns:p14="http://schemas.microsoft.com/office/powerpoint/2010/main" val="3047513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E43D486A-312C-42FA-88C3-64E5A65D40E8}" type="slidenum">
              <a:rPr lang="en-AU" smtClean="0"/>
              <a:t>4</a:t>
            </a:fld>
            <a:endParaRPr lang="en-AU"/>
          </a:p>
        </p:txBody>
      </p:sp>
    </p:spTree>
    <p:extLst>
      <p:ext uri="{BB962C8B-B14F-4D97-AF65-F5344CB8AC3E}">
        <p14:creationId xmlns:p14="http://schemas.microsoft.com/office/powerpoint/2010/main" val="4206044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1195388"/>
            <a:ext cx="5929312" cy="3335337"/>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E43D486A-312C-42FA-88C3-64E5A65D40E8}" type="slidenum">
              <a:rPr lang="en-AU" smtClean="0"/>
              <a:t>5</a:t>
            </a:fld>
            <a:endParaRPr lang="en-AU"/>
          </a:p>
        </p:txBody>
      </p:sp>
    </p:spTree>
    <p:extLst>
      <p:ext uri="{BB962C8B-B14F-4D97-AF65-F5344CB8AC3E}">
        <p14:creationId xmlns:p14="http://schemas.microsoft.com/office/powerpoint/2010/main" val="27360985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E43D486A-312C-42FA-88C3-64E5A65D40E8}" type="slidenum">
              <a:rPr lang="en-AU" smtClean="0"/>
              <a:t>6</a:t>
            </a:fld>
            <a:endParaRPr lang="en-AU"/>
          </a:p>
        </p:txBody>
      </p:sp>
    </p:spTree>
    <p:extLst>
      <p:ext uri="{BB962C8B-B14F-4D97-AF65-F5344CB8AC3E}">
        <p14:creationId xmlns:p14="http://schemas.microsoft.com/office/powerpoint/2010/main" val="1165633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E43D486A-312C-42FA-88C3-64E5A65D40E8}" type="slidenum">
              <a:rPr lang="en-AU" smtClean="0"/>
              <a:t>8</a:t>
            </a:fld>
            <a:endParaRPr lang="en-AU"/>
          </a:p>
        </p:txBody>
      </p:sp>
    </p:spTree>
    <p:extLst>
      <p:ext uri="{BB962C8B-B14F-4D97-AF65-F5344CB8AC3E}">
        <p14:creationId xmlns:p14="http://schemas.microsoft.com/office/powerpoint/2010/main" val="9540803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E43D486A-312C-42FA-88C3-64E5A65D40E8}" type="slidenum">
              <a:rPr lang="en-AU" smtClean="0"/>
              <a:t>10</a:t>
            </a:fld>
            <a:endParaRPr lang="en-AU"/>
          </a:p>
        </p:txBody>
      </p:sp>
    </p:spTree>
    <p:extLst>
      <p:ext uri="{BB962C8B-B14F-4D97-AF65-F5344CB8AC3E}">
        <p14:creationId xmlns:p14="http://schemas.microsoft.com/office/powerpoint/2010/main" val="31022441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Footer Placeholder 4"/>
          <p:cNvSpPr>
            <a:spLocks noGrp="1"/>
          </p:cNvSpPr>
          <p:nvPr>
            <p:ph type="ftr" sz="quarter" idx="11"/>
          </p:nvPr>
        </p:nvSpPr>
        <p:spPr/>
        <p:txBody>
          <a:bodyPr/>
          <a:lstStyle/>
          <a:p>
            <a:endParaRPr lang="en-A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E581B79-FFFD-45E0-91E4-219A64CA3648}" type="slidenum">
              <a:rPr lang="en-AU" smtClean="0"/>
              <a:t>‹#›</a:t>
            </a:fld>
            <a:endParaRPr lang="en-AU"/>
          </a:p>
        </p:txBody>
      </p:sp>
      <p:pic>
        <p:nvPicPr>
          <p:cNvPr id="9" name="Picture 8"/>
          <p:cNvPicPr>
            <a:picLocks noChangeAspect="1"/>
          </p:cNvPicPr>
          <p:nvPr userDrawn="1"/>
        </p:nvPicPr>
        <p:blipFill>
          <a:blip r:embed="rId2"/>
          <a:stretch>
            <a:fillRect/>
          </a:stretch>
        </p:blipFill>
        <p:spPr>
          <a:xfrm>
            <a:off x="9352537" y="6500933"/>
            <a:ext cx="2152075" cy="304826"/>
          </a:xfrm>
          <a:prstGeom prst="rect">
            <a:avLst/>
          </a:prstGeom>
        </p:spPr>
      </p:pic>
    </p:spTree>
    <p:extLst>
      <p:ext uri="{BB962C8B-B14F-4D97-AF65-F5344CB8AC3E}">
        <p14:creationId xmlns:p14="http://schemas.microsoft.com/office/powerpoint/2010/main" val="162238842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D596E3-50A9-4F93-83E5-932C37D693D2}" type="datetimeFigureOut">
              <a:rPr lang="en-AU" smtClean="0"/>
              <a:t>20/03/2019</a:t>
            </a:fld>
            <a:endParaRPr lang="en-AU"/>
          </a:p>
        </p:txBody>
      </p:sp>
      <p:sp>
        <p:nvSpPr>
          <p:cNvPr id="5" name="Footer Placeholder 4"/>
          <p:cNvSpPr>
            <a:spLocks noGrp="1"/>
          </p:cNvSpPr>
          <p:nvPr>
            <p:ph type="ftr" sz="quarter" idx="11"/>
          </p:nvPr>
        </p:nvSpPr>
        <p:spPr/>
        <p:txBody>
          <a:bodyPr/>
          <a:lstStyle/>
          <a:p>
            <a:endParaRPr lang="en-A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E581B79-FFFD-45E0-91E4-219A64CA3648}" type="slidenum">
              <a:rPr lang="en-AU" smtClean="0"/>
              <a:t>‹#›</a:t>
            </a:fld>
            <a:endParaRPr lang="en-AU"/>
          </a:p>
        </p:txBody>
      </p:sp>
    </p:spTree>
    <p:extLst>
      <p:ext uri="{BB962C8B-B14F-4D97-AF65-F5344CB8AC3E}">
        <p14:creationId xmlns:p14="http://schemas.microsoft.com/office/powerpoint/2010/main" val="2175243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D596E3-50A9-4F93-83E5-932C37D693D2}" type="datetimeFigureOut">
              <a:rPr lang="en-AU" smtClean="0"/>
              <a:t>20/03/2019</a:t>
            </a:fld>
            <a:endParaRPr lang="en-AU"/>
          </a:p>
        </p:txBody>
      </p:sp>
      <p:sp>
        <p:nvSpPr>
          <p:cNvPr id="5" name="Footer Placeholder 4"/>
          <p:cNvSpPr>
            <a:spLocks noGrp="1"/>
          </p:cNvSpPr>
          <p:nvPr>
            <p:ph type="ftr" sz="quarter" idx="11"/>
          </p:nvPr>
        </p:nvSpPr>
        <p:spPr/>
        <p:txBody>
          <a:bodyPr/>
          <a:lstStyle/>
          <a:p>
            <a:endParaRPr lang="en-A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E581B79-FFFD-45E0-91E4-219A64CA3648}" type="slidenum">
              <a:rPr lang="en-AU" smtClean="0"/>
              <a:t>‹#›</a:t>
            </a:fld>
            <a:endParaRPr lang="en-A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92276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97D596E3-50A9-4F93-83E5-932C37D693D2}" type="datetimeFigureOut">
              <a:rPr lang="en-AU" smtClean="0"/>
              <a:t>20/03/2019</a:t>
            </a:fld>
            <a:endParaRPr lang="en-AU"/>
          </a:p>
        </p:txBody>
      </p:sp>
      <p:sp>
        <p:nvSpPr>
          <p:cNvPr id="6" name="Footer Placeholder 5"/>
          <p:cNvSpPr>
            <a:spLocks noGrp="1"/>
          </p:cNvSpPr>
          <p:nvPr>
            <p:ph type="ftr" sz="quarter" idx="11"/>
          </p:nvPr>
        </p:nvSpPr>
        <p:spPr/>
        <p:txBody>
          <a:bodyPr/>
          <a:lstStyle/>
          <a:p>
            <a:endParaRPr lang="en-A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E581B79-FFFD-45E0-91E4-219A64CA3648}" type="slidenum">
              <a:rPr lang="en-AU" smtClean="0"/>
              <a:t>‹#›</a:t>
            </a:fld>
            <a:endParaRPr lang="en-AU"/>
          </a:p>
        </p:txBody>
      </p:sp>
    </p:spTree>
    <p:extLst>
      <p:ext uri="{BB962C8B-B14F-4D97-AF65-F5344CB8AC3E}">
        <p14:creationId xmlns:p14="http://schemas.microsoft.com/office/powerpoint/2010/main" val="6784370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97D596E3-50A9-4F93-83E5-932C37D693D2}" type="datetimeFigureOut">
              <a:rPr lang="en-AU" smtClean="0"/>
              <a:t>20/03/2019</a:t>
            </a:fld>
            <a:endParaRPr lang="en-AU"/>
          </a:p>
        </p:txBody>
      </p:sp>
      <p:sp>
        <p:nvSpPr>
          <p:cNvPr id="6" name="Footer Placeholder 5"/>
          <p:cNvSpPr>
            <a:spLocks noGrp="1"/>
          </p:cNvSpPr>
          <p:nvPr>
            <p:ph type="ftr" sz="quarter" idx="11"/>
          </p:nvPr>
        </p:nvSpPr>
        <p:spPr/>
        <p:txBody>
          <a:bodyPr/>
          <a:lstStyle/>
          <a:p>
            <a:endParaRPr lang="en-A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E581B79-FFFD-45E0-91E4-219A64CA3648}" type="slidenum">
              <a:rPr lang="en-AU" smtClean="0"/>
              <a:t>‹#›</a:t>
            </a:fld>
            <a:endParaRPr lang="en-A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763549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97D596E3-50A9-4F93-83E5-932C37D693D2}" type="datetimeFigureOut">
              <a:rPr lang="en-AU" smtClean="0"/>
              <a:t>20/03/2019</a:t>
            </a:fld>
            <a:endParaRPr lang="en-AU"/>
          </a:p>
        </p:txBody>
      </p:sp>
      <p:sp>
        <p:nvSpPr>
          <p:cNvPr id="6" name="Footer Placeholder 5"/>
          <p:cNvSpPr>
            <a:spLocks noGrp="1"/>
          </p:cNvSpPr>
          <p:nvPr>
            <p:ph type="ftr" sz="quarter" idx="11"/>
          </p:nvPr>
        </p:nvSpPr>
        <p:spPr/>
        <p:txBody>
          <a:bodyPr/>
          <a:lstStyle/>
          <a:p>
            <a:endParaRPr lang="en-A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E581B79-FFFD-45E0-91E4-219A64CA3648}" type="slidenum">
              <a:rPr lang="en-AU" smtClean="0"/>
              <a:t>‹#›</a:t>
            </a:fld>
            <a:endParaRPr lang="en-AU"/>
          </a:p>
        </p:txBody>
      </p:sp>
    </p:spTree>
    <p:extLst>
      <p:ext uri="{BB962C8B-B14F-4D97-AF65-F5344CB8AC3E}">
        <p14:creationId xmlns:p14="http://schemas.microsoft.com/office/powerpoint/2010/main" val="4634725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D596E3-50A9-4F93-83E5-932C37D693D2}" type="datetimeFigureOut">
              <a:rPr lang="en-AU" smtClean="0"/>
              <a:t>20/03/2019</a:t>
            </a:fld>
            <a:endParaRPr lang="en-AU"/>
          </a:p>
        </p:txBody>
      </p:sp>
      <p:sp>
        <p:nvSpPr>
          <p:cNvPr id="5" name="Footer Placeholder 4"/>
          <p:cNvSpPr>
            <a:spLocks noGrp="1"/>
          </p:cNvSpPr>
          <p:nvPr>
            <p:ph type="ftr" sz="quarter" idx="11"/>
          </p:nvPr>
        </p:nvSpPr>
        <p:spPr/>
        <p:txBody>
          <a:bodyPr/>
          <a:lstStyle/>
          <a:p>
            <a:endParaRPr lang="en-A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E581B79-FFFD-45E0-91E4-219A64CA3648}" type="slidenum">
              <a:rPr lang="en-AU" smtClean="0"/>
              <a:t>‹#›</a:t>
            </a:fld>
            <a:endParaRPr lang="en-AU"/>
          </a:p>
        </p:txBody>
      </p:sp>
    </p:spTree>
    <p:extLst>
      <p:ext uri="{BB962C8B-B14F-4D97-AF65-F5344CB8AC3E}">
        <p14:creationId xmlns:p14="http://schemas.microsoft.com/office/powerpoint/2010/main" val="3352847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D596E3-50A9-4F93-83E5-932C37D693D2}" type="datetimeFigureOut">
              <a:rPr lang="en-AU" smtClean="0"/>
              <a:t>20/03/2019</a:t>
            </a:fld>
            <a:endParaRPr lang="en-AU"/>
          </a:p>
        </p:txBody>
      </p:sp>
      <p:sp>
        <p:nvSpPr>
          <p:cNvPr id="5" name="Footer Placeholder 4"/>
          <p:cNvSpPr>
            <a:spLocks noGrp="1"/>
          </p:cNvSpPr>
          <p:nvPr>
            <p:ph type="ftr" sz="quarter" idx="11"/>
          </p:nvPr>
        </p:nvSpPr>
        <p:spPr/>
        <p:txBody>
          <a:bodyPr/>
          <a:lstStyle/>
          <a:p>
            <a:endParaRPr lang="en-A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E581B79-FFFD-45E0-91E4-219A64CA3648}" type="slidenum">
              <a:rPr lang="en-AU" smtClean="0"/>
              <a:t>‹#›</a:t>
            </a:fld>
            <a:endParaRPr lang="en-AU"/>
          </a:p>
        </p:txBody>
      </p:sp>
    </p:spTree>
    <p:extLst>
      <p:ext uri="{BB962C8B-B14F-4D97-AF65-F5344CB8AC3E}">
        <p14:creationId xmlns:p14="http://schemas.microsoft.com/office/powerpoint/2010/main" val="3013215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A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E581B79-FFFD-45E0-91E4-219A64CA3648}" type="slidenum">
              <a:rPr lang="en-AU" smtClean="0"/>
              <a:t>‹#›</a:t>
            </a:fld>
            <a:endParaRPr lang="en-AU"/>
          </a:p>
        </p:txBody>
      </p:sp>
      <p:pic>
        <p:nvPicPr>
          <p:cNvPr id="7" name="Picture 6"/>
          <p:cNvPicPr>
            <a:picLocks noChangeAspect="1"/>
          </p:cNvPicPr>
          <p:nvPr userDrawn="1"/>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9353550" y="6500933"/>
            <a:ext cx="2151062" cy="307606"/>
          </a:xfrm>
          <a:prstGeom prst="rect">
            <a:avLst/>
          </a:prstGeom>
        </p:spPr>
      </p:pic>
    </p:spTree>
    <p:extLst>
      <p:ext uri="{BB962C8B-B14F-4D97-AF65-F5344CB8AC3E}">
        <p14:creationId xmlns:p14="http://schemas.microsoft.com/office/powerpoint/2010/main" val="121511838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D596E3-50A9-4F93-83E5-932C37D693D2}" type="datetimeFigureOut">
              <a:rPr lang="en-AU" smtClean="0"/>
              <a:t>20/03/2019</a:t>
            </a:fld>
            <a:endParaRPr lang="en-AU"/>
          </a:p>
        </p:txBody>
      </p:sp>
      <p:sp>
        <p:nvSpPr>
          <p:cNvPr id="5" name="Footer Placeholder 4"/>
          <p:cNvSpPr>
            <a:spLocks noGrp="1"/>
          </p:cNvSpPr>
          <p:nvPr>
            <p:ph type="ftr" sz="quarter" idx="11"/>
          </p:nvPr>
        </p:nvSpPr>
        <p:spPr/>
        <p:txBody>
          <a:bodyPr/>
          <a:lstStyle/>
          <a:p>
            <a:endParaRPr lang="en-A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E581B79-FFFD-45E0-91E4-219A64CA3648}" type="slidenum">
              <a:rPr lang="en-AU" smtClean="0"/>
              <a:t>‹#›</a:t>
            </a:fld>
            <a:endParaRPr lang="en-AU"/>
          </a:p>
        </p:txBody>
      </p:sp>
    </p:spTree>
    <p:extLst>
      <p:ext uri="{BB962C8B-B14F-4D97-AF65-F5344CB8AC3E}">
        <p14:creationId xmlns:p14="http://schemas.microsoft.com/office/powerpoint/2010/main" val="2123486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D596E3-50A9-4F93-83E5-932C37D693D2}" type="datetimeFigureOut">
              <a:rPr lang="en-AU" smtClean="0"/>
              <a:t>20/03/2019</a:t>
            </a:fld>
            <a:endParaRPr lang="en-AU"/>
          </a:p>
        </p:txBody>
      </p:sp>
      <p:sp>
        <p:nvSpPr>
          <p:cNvPr id="6" name="Footer Placeholder 5"/>
          <p:cNvSpPr>
            <a:spLocks noGrp="1"/>
          </p:cNvSpPr>
          <p:nvPr>
            <p:ph type="ftr" sz="quarter" idx="11"/>
          </p:nvPr>
        </p:nvSpPr>
        <p:spPr/>
        <p:txBody>
          <a:bodyPr/>
          <a:lstStyle/>
          <a:p>
            <a:endParaRPr lang="en-A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E581B79-FFFD-45E0-91E4-219A64CA3648}" type="slidenum">
              <a:rPr lang="en-AU" smtClean="0"/>
              <a:t>‹#›</a:t>
            </a:fld>
            <a:endParaRPr lang="en-AU"/>
          </a:p>
        </p:txBody>
      </p:sp>
    </p:spTree>
    <p:extLst>
      <p:ext uri="{BB962C8B-B14F-4D97-AF65-F5344CB8AC3E}">
        <p14:creationId xmlns:p14="http://schemas.microsoft.com/office/powerpoint/2010/main" val="1036999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D596E3-50A9-4F93-83E5-932C37D693D2}" type="datetimeFigureOut">
              <a:rPr lang="en-AU" smtClean="0"/>
              <a:t>20/03/2019</a:t>
            </a:fld>
            <a:endParaRPr lang="en-AU"/>
          </a:p>
        </p:txBody>
      </p:sp>
      <p:sp>
        <p:nvSpPr>
          <p:cNvPr id="8" name="Footer Placeholder 7"/>
          <p:cNvSpPr>
            <a:spLocks noGrp="1"/>
          </p:cNvSpPr>
          <p:nvPr>
            <p:ph type="ftr" sz="quarter" idx="11"/>
          </p:nvPr>
        </p:nvSpPr>
        <p:spPr/>
        <p:txBody>
          <a:bodyPr/>
          <a:lstStyle/>
          <a:p>
            <a:endParaRPr lang="en-A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E581B79-FFFD-45E0-91E4-219A64CA3648}" type="slidenum">
              <a:rPr lang="en-AU" smtClean="0"/>
              <a:t>‹#›</a:t>
            </a:fld>
            <a:endParaRPr lang="en-AU"/>
          </a:p>
        </p:txBody>
      </p:sp>
    </p:spTree>
    <p:extLst>
      <p:ext uri="{BB962C8B-B14F-4D97-AF65-F5344CB8AC3E}">
        <p14:creationId xmlns:p14="http://schemas.microsoft.com/office/powerpoint/2010/main" val="55307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7D596E3-50A9-4F93-83E5-932C37D693D2}" type="datetimeFigureOut">
              <a:rPr lang="en-AU" smtClean="0"/>
              <a:t>20/03/2019</a:t>
            </a:fld>
            <a:endParaRPr lang="en-AU"/>
          </a:p>
        </p:txBody>
      </p:sp>
      <p:sp>
        <p:nvSpPr>
          <p:cNvPr id="4" name="Footer Placeholder 3"/>
          <p:cNvSpPr>
            <a:spLocks noGrp="1"/>
          </p:cNvSpPr>
          <p:nvPr>
            <p:ph type="ftr" sz="quarter" idx="11"/>
          </p:nvPr>
        </p:nvSpPr>
        <p:spPr/>
        <p:txBody>
          <a:bodyPr/>
          <a:lstStyle/>
          <a:p>
            <a:endParaRPr lang="en-A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E581B79-FFFD-45E0-91E4-219A64CA3648}" type="slidenum">
              <a:rPr lang="en-AU" smtClean="0"/>
              <a:t>‹#›</a:t>
            </a:fld>
            <a:endParaRPr lang="en-AU"/>
          </a:p>
        </p:txBody>
      </p:sp>
    </p:spTree>
    <p:extLst>
      <p:ext uri="{BB962C8B-B14F-4D97-AF65-F5344CB8AC3E}">
        <p14:creationId xmlns:p14="http://schemas.microsoft.com/office/powerpoint/2010/main" val="3328402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D596E3-50A9-4F93-83E5-932C37D693D2}" type="datetimeFigureOut">
              <a:rPr lang="en-AU" smtClean="0"/>
              <a:t>20/03/2019</a:t>
            </a:fld>
            <a:endParaRPr lang="en-AU"/>
          </a:p>
        </p:txBody>
      </p:sp>
      <p:sp>
        <p:nvSpPr>
          <p:cNvPr id="3" name="Footer Placeholder 2"/>
          <p:cNvSpPr>
            <a:spLocks noGrp="1"/>
          </p:cNvSpPr>
          <p:nvPr>
            <p:ph type="ftr" sz="quarter" idx="11"/>
          </p:nvPr>
        </p:nvSpPr>
        <p:spPr/>
        <p:txBody>
          <a:bodyPr/>
          <a:lstStyle/>
          <a:p>
            <a:endParaRPr lang="en-A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E581B79-FFFD-45E0-91E4-219A64CA3648}" type="slidenum">
              <a:rPr lang="en-AU" smtClean="0"/>
              <a:t>‹#›</a:t>
            </a:fld>
            <a:endParaRPr lang="en-AU"/>
          </a:p>
        </p:txBody>
      </p:sp>
    </p:spTree>
    <p:extLst>
      <p:ext uri="{BB962C8B-B14F-4D97-AF65-F5344CB8AC3E}">
        <p14:creationId xmlns:p14="http://schemas.microsoft.com/office/powerpoint/2010/main" val="2752128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7D596E3-50A9-4F93-83E5-932C37D693D2}" type="datetimeFigureOut">
              <a:rPr lang="en-AU" smtClean="0"/>
              <a:t>20/03/2019</a:t>
            </a:fld>
            <a:endParaRPr lang="en-AU"/>
          </a:p>
        </p:txBody>
      </p:sp>
      <p:sp>
        <p:nvSpPr>
          <p:cNvPr id="6" name="Footer Placeholder 5"/>
          <p:cNvSpPr>
            <a:spLocks noGrp="1"/>
          </p:cNvSpPr>
          <p:nvPr>
            <p:ph type="ftr" sz="quarter" idx="11"/>
          </p:nvPr>
        </p:nvSpPr>
        <p:spPr/>
        <p:txBody>
          <a:bodyPr/>
          <a:lstStyle/>
          <a:p>
            <a:endParaRPr lang="en-A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E581B79-FFFD-45E0-91E4-219A64CA3648}" type="slidenum">
              <a:rPr lang="en-AU" smtClean="0"/>
              <a:t>‹#›</a:t>
            </a:fld>
            <a:endParaRPr lang="en-AU"/>
          </a:p>
        </p:txBody>
      </p:sp>
    </p:spTree>
    <p:extLst>
      <p:ext uri="{BB962C8B-B14F-4D97-AF65-F5344CB8AC3E}">
        <p14:creationId xmlns:p14="http://schemas.microsoft.com/office/powerpoint/2010/main" val="504591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7D596E3-50A9-4F93-83E5-932C37D693D2}" type="datetimeFigureOut">
              <a:rPr lang="en-AU" smtClean="0"/>
              <a:t>20/03/2019</a:t>
            </a:fld>
            <a:endParaRPr lang="en-AU"/>
          </a:p>
        </p:txBody>
      </p:sp>
      <p:sp>
        <p:nvSpPr>
          <p:cNvPr id="6" name="Footer Placeholder 5"/>
          <p:cNvSpPr>
            <a:spLocks noGrp="1"/>
          </p:cNvSpPr>
          <p:nvPr>
            <p:ph type="ftr" sz="quarter" idx="11"/>
          </p:nvPr>
        </p:nvSpPr>
        <p:spPr/>
        <p:txBody>
          <a:bodyPr/>
          <a:lstStyle/>
          <a:p>
            <a:endParaRPr lang="en-A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E581B79-FFFD-45E0-91E4-219A64CA3648}" type="slidenum">
              <a:rPr lang="en-AU" smtClean="0"/>
              <a:t>‹#›</a:t>
            </a:fld>
            <a:endParaRPr lang="en-AU"/>
          </a:p>
        </p:txBody>
      </p:sp>
    </p:spTree>
    <p:extLst>
      <p:ext uri="{BB962C8B-B14F-4D97-AF65-F5344CB8AC3E}">
        <p14:creationId xmlns:p14="http://schemas.microsoft.com/office/powerpoint/2010/main" val="396861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7D596E3-50A9-4F93-83E5-932C37D693D2}" type="datetimeFigureOut">
              <a:rPr lang="en-AU" smtClean="0"/>
              <a:t>20/03/2019</a:t>
            </a:fld>
            <a:endParaRPr lang="en-A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E581B79-FFFD-45E0-91E4-219A64CA3648}" type="slidenum">
              <a:rPr lang="en-AU" smtClean="0"/>
              <a:t>‹#›</a:t>
            </a:fld>
            <a:endParaRPr lang="en-AU"/>
          </a:p>
        </p:txBody>
      </p:sp>
    </p:spTree>
    <p:extLst>
      <p:ext uri="{BB962C8B-B14F-4D97-AF65-F5344CB8AC3E}">
        <p14:creationId xmlns:p14="http://schemas.microsoft.com/office/powerpoint/2010/main" val="251762937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940324"/>
            <a:ext cx="8915399" cy="1699639"/>
          </a:xfrm>
        </p:spPr>
        <p:txBody>
          <a:bodyPr>
            <a:normAutofit fontScale="90000"/>
          </a:bodyPr>
          <a:lstStyle/>
          <a:p>
            <a:r>
              <a:rPr lang="en-US" dirty="0" smtClean="0"/>
              <a:t>CLCQ Conference 2019</a:t>
            </a:r>
            <a:br>
              <a:rPr lang="en-US" dirty="0" smtClean="0"/>
            </a:br>
            <a:endParaRPr lang="en-AU" dirty="0"/>
          </a:p>
        </p:txBody>
      </p:sp>
      <p:sp>
        <p:nvSpPr>
          <p:cNvPr id="3" name="Subtitle 2"/>
          <p:cNvSpPr>
            <a:spLocks noGrp="1"/>
          </p:cNvSpPr>
          <p:nvPr>
            <p:ph type="subTitle" idx="1"/>
          </p:nvPr>
        </p:nvSpPr>
        <p:spPr>
          <a:xfrm>
            <a:off x="2589212" y="2242687"/>
            <a:ext cx="8915399" cy="1222408"/>
          </a:xfrm>
        </p:spPr>
        <p:txBody>
          <a:bodyPr>
            <a:normAutofit/>
          </a:bodyPr>
          <a:lstStyle/>
          <a:p>
            <a:r>
              <a:rPr lang="en-US" sz="4400" dirty="0" smtClean="0"/>
              <a:t>Making Rights Real</a:t>
            </a:r>
            <a:endParaRPr lang="en-AU" sz="4400" dirty="0"/>
          </a:p>
        </p:txBody>
      </p:sp>
      <p:sp>
        <p:nvSpPr>
          <p:cNvPr id="4" name="TextBox 3"/>
          <p:cNvSpPr txBox="1"/>
          <p:nvPr/>
        </p:nvSpPr>
        <p:spPr>
          <a:xfrm>
            <a:off x="2589212" y="4311224"/>
            <a:ext cx="4537452" cy="861774"/>
          </a:xfrm>
          <a:prstGeom prst="rect">
            <a:avLst/>
          </a:prstGeom>
          <a:noFill/>
        </p:spPr>
        <p:txBody>
          <a:bodyPr wrap="square" rtlCol="0">
            <a:spAutoFit/>
          </a:bodyPr>
          <a:lstStyle/>
          <a:p>
            <a:r>
              <a:rPr lang="en-US" dirty="0" smtClean="0">
                <a:solidFill>
                  <a:srgbClr val="0070C0"/>
                </a:solidFill>
              </a:rPr>
              <a:t>Scott McDougall</a:t>
            </a:r>
          </a:p>
          <a:p>
            <a:r>
              <a:rPr lang="en-US" dirty="0" smtClean="0">
                <a:solidFill>
                  <a:srgbClr val="0070C0"/>
                </a:solidFill>
              </a:rPr>
              <a:t>Qld Anti-Discrimination Commissioner</a:t>
            </a:r>
          </a:p>
          <a:p>
            <a:r>
              <a:rPr lang="en-US" sz="1200" dirty="0" smtClean="0">
                <a:solidFill>
                  <a:srgbClr val="0070C0"/>
                </a:solidFill>
              </a:rPr>
              <a:t>21 March 2019</a:t>
            </a:r>
            <a:endParaRPr lang="en-AU" sz="1200" dirty="0">
              <a:solidFill>
                <a:srgbClr val="0070C0"/>
              </a:solidFill>
            </a:endParaRPr>
          </a:p>
        </p:txBody>
      </p:sp>
    </p:spTree>
    <p:extLst>
      <p:ext uri="{BB962C8B-B14F-4D97-AF65-F5344CB8AC3E}">
        <p14:creationId xmlns:p14="http://schemas.microsoft.com/office/powerpoint/2010/main" val="3853046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267975"/>
            <a:ext cx="8911687" cy="906307"/>
          </a:xfrm>
        </p:spPr>
        <p:txBody>
          <a:bodyPr>
            <a:normAutofit/>
          </a:bodyPr>
          <a:lstStyle/>
          <a:p>
            <a:r>
              <a:rPr lang="en-US" dirty="0" smtClean="0"/>
              <a:t>Role of CLCs</a:t>
            </a:r>
            <a:endParaRPr lang="en-AU" dirty="0"/>
          </a:p>
        </p:txBody>
      </p:sp>
      <p:sp>
        <p:nvSpPr>
          <p:cNvPr id="3" name="Content Placeholder 2"/>
          <p:cNvSpPr>
            <a:spLocks noGrp="1"/>
          </p:cNvSpPr>
          <p:nvPr>
            <p:ph idx="1"/>
          </p:nvPr>
        </p:nvSpPr>
        <p:spPr>
          <a:xfrm>
            <a:off x="2589212" y="1315452"/>
            <a:ext cx="8915400" cy="4488582"/>
          </a:xfrm>
        </p:spPr>
        <p:txBody>
          <a:bodyPr>
            <a:normAutofit fontScale="77500" lnSpcReduction="20000"/>
          </a:bodyPr>
          <a:lstStyle/>
          <a:p>
            <a:pPr marL="539750" indent="-539750"/>
            <a:r>
              <a:rPr lang="en-US" sz="3600" dirty="0" smtClean="0"/>
              <a:t>Partners in building the culture</a:t>
            </a:r>
          </a:p>
          <a:p>
            <a:pPr marL="539750" indent="-539750">
              <a:buNone/>
            </a:pPr>
            <a:endParaRPr lang="en-US" sz="3600" dirty="0" smtClean="0"/>
          </a:p>
          <a:p>
            <a:pPr marL="539750" indent="-539750"/>
            <a:r>
              <a:rPr lang="en-US" sz="3600" dirty="0" smtClean="0"/>
              <a:t>Filtering complaints – managing expectations</a:t>
            </a:r>
          </a:p>
          <a:p>
            <a:pPr marL="539750" indent="-539750"/>
            <a:endParaRPr lang="en-US" sz="3600" dirty="0" smtClean="0"/>
          </a:p>
          <a:p>
            <a:pPr marL="539750" indent="-539750"/>
            <a:r>
              <a:rPr lang="en-US" sz="3600" dirty="0" smtClean="0"/>
              <a:t>Strategic Litigation</a:t>
            </a:r>
          </a:p>
          <a:p>
            <a:pPr marL="539750" indent="-539750"/>
            <a:endParaRPr lang="en-US" sz="3600" dirty="0" smtClean="0"/>
          </a:p>
          <a:p>
            <a:pPr marL="539750" indent="-539750"/>
            <a:r>
              <a:rPr lang="en-US" sz="3600" dirty="0" smtClean="0"/>
              <a:t>Community Education</a:t>
            </a:r>
          </a:p>
          <a:p>
            <a:pPr marL="539750" indent="-539750"/>
            <a:endParaRPr lang="en-US" sz="3600" dirty="0" smtClean="0"/>
          </a:p>
          <a:p>
            <a:pPr marL="539750" indent="-539750"/>
            <a:r>
              <a:rPr lang="en-US" sz="3600" dirty="0" smtClean="0"/>
              <a:t>4 year Review</a:t>
            </a:r>
          </a:p>
          <a:p>
            <a:endParaRPr lang="en-AU" dirty="0"/>
          </a:p>
        </p:txBody>
      </p:sp>
    </p:spTree>
    <p:extLst>
      <p:ext uri="{BB962C8B-B14F-4D97-AF65-F5344CB8AC3E}">
        <p14:creationId xmlns:p14="http://schemas.microsoft.com/office/powerpoint/2010/main" val="2580196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2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25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125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125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0695" y="2798180"/>
            <a:ext cx="8309158" cy="1280890"/>
          </a:xfrm>
        </p:spPr>
        <p:txBody>
          <a:bodyPr/>
          <a:lstStyle/>
          <a:p>
            <a:r>
              <a:rPr lang="en-US" dirty="0" smtClean="0"/>
              <a:t>Acknowledgements</a:t>
            </a:r>
            <a:endParaRPr lang="en-AU" dirty="0"/>
          </a:p>
        </p:txBody>
      </p:sp>
    </p:spTree>
    <p:extLst>
      <p:ext uri="{BB962C8B-B14F-4D97-AF65-F5344CB8AC3E}">
        <p14:creationId xmlns:p14="http://schemas.microsoft.com/office/powerpoint/2010/main" val="993304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71950" y="1540189"/>
            <a:ext cx="8915400" cy="3777622"/>
          </a:xfrm>
        </p:spPr>
        <p:txBody>
          <a:bodyPr>
            <a:normAutofit/>
          </a:bodyPr>
          <a:lstStyle/>
          <a:p>
            <a:pPr marL="0" indent="-539750"/>
            <a:r>
              <a:rPr lang="en-US" sz="3200" dirty="0"/>
              <a:t>The Big Picture</a:t>
            </a:r>
          </a:p>
          <a:p>
            <a:pPr marL="539750" indent="-539750"/>
            <a:endParaRPr lang="en-US" sz="3200" dirty="0"/>
          </a:p>
          <a:p>
            <a:pPr marL="0" indent="-539750"/>
            <a:r>
              <a:rPr lang="en-US" sz="3200" dirty="0"/>
              <a:t>The Role of the QHRC</a:t>
            </a:r>
          </a:p>
          <a:p>
            <a:pPr marL="539750" indent="-539750"/>
            <a:endParaRPr lang="en-US" sz="3200" dirty="0"/>
          </a:p>
          <a:p>
            <a:pPr marL="0" indent="-539750"/>
            <a:r>
              <a:rPr lang="en-US" sz="3200" dirty="0"/>
              <a:t>The Role of the CLCS</a:t>
            </a:r>
            <a:endParaRPr lang="en-AU" sz="3200" dirty="0"/>
          </a:p>
        </p:txBody>
      </p:sp>
    </p:spTree>
    <p:extLst>
      <p:ext uri="{BB962C8B-B14F-4D97-AF65-F5344CB8AC3E}">
        <p14:creationId xmlns:p14="http://schemas.microsoft.com/office/powerpoint/2010/main" val="6482974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627696" y="2075882"/>
            <a:ext cx="9105499" cy="4351338"/>
          </a:xfrm>
        </p:spPr>
        <p:txBody>
          <a:bodyPr/>
          <a:lstStyle/>
          <a:p>
            <a:pPr marL="0" indent="0">
              <a:buNone/>
            </a:pPr>
            <a:r>
              <a:rPr lang="en-US" sz="3200" dirty="0"/>
              <a:t>“in the end it’s the big picture which changes nations”</a:t>
            </a:r>
          </a:p>
          <a:p>
            <a:pPr marL="0" indent="0">
              <a:buNone/>
            </a:pPr>
            <a:endParaRPr lang="en-US" sz="3200" dirty="0">
              <a:solidFill>
                <a:srgbClr val="629DD1">
                  <a:lumMod val="75000"/>
                </a:srgbClr>
              </a:solidFill>
              <a:ea typeface="+mj-ea"/>
              <a:cs typeface="+mj-cs"/>
            </a:endParaRPr>
          </a:p>
          <a:p>
            <a:pPr marL="0" indent="0" algn="r">
              <a:buNone/>
            </a:pPr>
            <a:r>
              <a:rPr lang="en-US" sz="2200" dirty="0" smtClean="0">
                <a:solidFill>
                  <a:srgbClr val="629DD1">
                    <a:lumMod val="75000"/>
                  </a:srgbClr>
                </a:solidFill>
                <a:ea typeface="+mj-ea"/>
                <a:cs typeface="+mj-cs"/>
              </a:rPr>
              <a:t>Prime Minister Paul Keating Concession Speech</a:t>
            </a:r>
            <a:r>
              <a:rPr lang="en-AU" sz="3200" dirty="0">
                <a:solidFill>
                  <a:srgbClr val="629DD1">
                    <a:lumMod val="75000"/>
                  </a:srgbClr>
                </a:solidFill>
                <a:ea typeface="+mj-ea"/>
                <a:cs typeface="+mj-cs"/>
              </a:rPr>
              <a:t/>
            </a:r>
            <a:br>
              <a:rPr lang="en-AU" sz="3200" dirty="0">
                <a:solidFill>
                  <a:srgbClr val="629DD1">
                    <a:lumMod val="75000"/>
                  </a:srgbClr>
                </a:solidFill>
                <a:ea typeface="+mj-ea"/>
                <a:cs typeface="+mj-cs"/>
              </a:rPr>
            </a:br>
            <a:endParaRPr lang="en-AU" dirty="0"/>
          </a:p>
        </p:txBody>
      </p:sp>
    </p:spTree>
    <p:extLst>
      <p:ext uri="{BB962C8B-B14F-4D97-AF65-F5344CB8AC3E}">
        <p14:creationId xmlns:p14="http://schemas.microsoft.com/office/powerpoint/2010/main" val="27088452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37339" y="1652337"/>
            <a:ext cx="8915400" cy="3777622"/>
          </a:xfrm>
        </p:spPr>
        <p:txBody>
          <a:bodyPr>
            <a:normAutofit/>
          </a:bodyPr>
          <a:lstStyle/>
          <a:p>
            <a:pPr marL="0" indent="0">
              <a:buNone/>
            </a:pPr>
            <a:r>
              <a:rPr lang="en-US" sz="3200" dirty="0"/>
              <a:t>“Toothless tiger… they’ll gum you to death”</a:t>
            </a:r>
          </a:p>
          <a:p>
            <a:pPr marL="0" indent="0">
              <a:buNone/>
            </a:pPr>
            <a:endParaRPr lang="en-US" sz="3200" dirty="0">
              <a:solidFill>
                <a:srgbClr val="2B6395"/>
              </a:solidFill>
              <a:ea typeface="+mj-ea"/>
              <a:cs typeface="+mj-cs"/>
            </a:endParaRPr>
          </a:p>
          <a:p>
            <a:pPr marL="0" indent="0" algn="r">
              <a:buNone/>
              <a:tabLst>
                <a:tab pos="1617663" algn="l"/>
              </a:tabLst>
            </a:pPr>
            <a:r>
              <a:rPr lang="en-US" sz="2200" dirty="0">
                <a:solidFill>
                  <a:srgbClr val="629DD1">
                    <a:lumMod val="75000"/>
                  </a:srgbClr>
                </a:solidFill>
                <a:ea typeface="+mj-ea"/>
                <a:cs typeface="+mj-cs"/>
              </a:rPr>
              <a:t>Anonymous Stakeholder 2019</a:t>
            </a:r>
            <a:endParaRPr lang="en-AU" sz="2200" dirty="0">
              <a:solidFill>
                <a:srgbClr val="629DD1">
                  <a:lumMod val="75000"/>
                </a:srgbClr>
              </a:solidFill>
              <a:ea typeface="+mj-ea"/>
              <a:cs typeface="+mj-cs"/>
            </a:endParaRPr>
          </a:p>
        </p:txBody>
      </p:sp>
    </p:spTree>
    <p:extLst>
      <p:ext uri="{BB962C8B-B14F-4D97-AF65-F5344CB8AC3E}">
        <p14:creationId xmlns:p14="http://schemas.microsoft.com/office/powerpoint/2010/main" val="24818137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92943" y="597387"/>
            <a:ext cx="9153625" cy="4585871"/>
          </a:xfrm>
          <a:prstGeom prst="rect">
            <a:avLst/>
          </a:prstGeom>
        </p:spPr>
        <p:txBody>
          <a:bodyPr wrap="square">
            <a:spAutoFit/>
          </a:bodyPr>
          <a:lstStyle/>
          <a:p>
            <a:pPr>
              <a:spcBef>
                <a:spcPts val="1000"/>
              </a:spcBef>
              <a:buClr>
                <a:schemeClr val="accent1"/>
              </a:buClr>
            </a:pPr>
            <a:r>
              <a:rPr lang="en-US" sz="2800" dirty="0">
                <a:solidFill>
                  <a:schemeClr val="tx1">
                    <a:lumMod val="75000"/>
                    <a:lumOff val="25000"/>
                  </a:schemeClr>
                </a:solidFill>
              </a:rPr>
              <a:t>“I wanted to ensure that human rights laws… meant something practical to people throughout Queensland, that it could actually change their lives, that if they were discriminated against they had an appropriate redress.  Often people think of human rights laws as something linked to Geneva.  I wanted to make them practical.  I wanted to make them accessible and I think we did that in Queensland”</a:t>
            </a:r>
          </a:p>
          <a:p>
            <a:endParaRPr lang="en-US" dirty="0"/>
          </a:p>
          <a:p>
            <a:pPr algn="r"/>
            <a:r>
              <a:rPr lang="en-US" sz="2200" dirty="0">
                <a:solidFill>
                  <a:srgbClr val="629DD1">
                    <a:lumMod val="75000"/>
                  </a:srgbClr>
                </a:solidFill>
                <a:ea typeface="+mj-ea"/>
                <a:cs typeface="+mj-cs"/>
              </a:rPr>
              <a:t>ADCQ’s First Commissioner Helen </a:t>
            </a:r>
            <a:r>
              <a:rPr lang="en-US" sz="2200" dirty="0" err="1">
                <a:solidFill>
                  <a:srgbClr val="629DD1">
                    <a:lumMod val="75000"/>
                  </a:srgbClr>
                </a:solidFill>
                <a:ea typeface="+mj-ea"/>
                <a:cs typeface="+mj-cs"/>
              </a:rPr>
              <a:t>Twohill</a:t>
            </a:r>
            <a:r>
              <a:rPr lang="en-US" sz="2200" dirty="0">
                <a:solidFill>
                  <a:srgbClr val="629DD1">
                    <a:lumMod val="75000"/>
                  </a:srgbClr>
                </a:solidFill>
                <a:ea typeface="+mj-ea"/>
                <a:cs typeface="+mj-cs"/>
              </a:rPr>
              <a:t>, 2001</a:t>
            </a:r>
            <a:endParaRPr lang="en-AU" sz="2200" dirty="0">
              <a:solidFill>
                <a:srgbClr val="629DD1">
                  <a:lumMod val="75000"/>
                </a:srgbClr>
              </a:solidFill>
              <a:ea typeface="+mj-ea"/>
              <a:cs typeface="+mj-cs"/>
            </a:endParaRPr>
          </a:p>
        </p:txBody>
      </p:sp>
    </p:spTree>
    <p:extLst>
      <p:ext uri="{BB962C8B-B14F-4D97-AF65-F5344CB8AC3E}">
        <p14:creationId xmlns:p14="http://schemas.microsoft.com/office/powerpoint/2010/main" val="442506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16101"/>
            <a:ext cx="8911687" cy="858181"/>
          </a:xfrm>
        </p:spPr>
        <p:txBody>
          <a:bodyPr/>
          <a:lstStyle/>
          <a:p>
            <a:r>
              <a:rPr lang="en-US" dirty="0" smtClean="0"/>
              <a:t>Functions of the QHRC</a:t>
            </a:r>
            <a:endParaRPr lang="en-AU" dirty="0"/>
          </a:p>
        </p:txBody>
      </p:sp>
      <p:sp>
        <p:nvSpPr>
          <p:cNvPr id="3" name="Content Placeholder 2"/>
          <p:cNvSpPr>
            <a:spLocks noGrp="1"/>
          </p:cNvSpPr>
          <p:nvPr>
            <p:ph idx="1"/>
          </p:nvPr>
        </p:nvSpPr>
        <p:spPr>
          <a:xfrm>
            <a:off x="2589212" y="1174282"/>
            <a:ext cx="8915400" cy="5101390"/>
          </a:xfrm>
        </p:spPr>
        <p:txBody>
          <a:bodyPr>
            <a:noAutofit/>
          </a:bodyPr>
          <a:lstStyle/>
          <a:p>
            <a:pPr marL="0" indent="0">
              <a:buNone/>
            </a:pPr>
            <a:r>
              <a:rPr lang="en-US" sz="2400" dirty="0"/>
              <a:t>s</a:t>
            </a:r>
            <a:r>
              <a:rPr lang="en-US" sz="2400" dirty="0" smtClean="0"/>
              <a:t>61 HRA</a:t>
            </a:r>
          </a:p>
          <a:p>
            <a:pPr marL="539750" indent="-539750"/>
            <a:r>
              <a:rPr lang="en-US" sz="2400" dirty="0"/>
              <a:t>c</a:t>
            </a:r>
            <a:r>
              <a:rPr lang="en-US" sz="2400" dirty="0" smtClean="0"/>
              <a:t>omplaints</a:t>
            </a:r>
          </a:p>
          <a:p>
            <a:pPr marL="539750" indent="-539750"/>
            <a:r>
              <a:rPr lang="en-US" sz="2400" dirty="0"/>
              <a:t>r</a:t>
            </a:r>
            <a:r>
              <a:rPr lang="en-US" sz="2400" dirty="0" smtClean="0"/>
              <a:t>eview public entities’ policies, programs etc.</a:t>
            </a:r>
          </a:p>
          <a:p>
            <a:pPr marL="539750" indent="-539750"/>
            <a:r>
              <a:rPr lang="en-US" sz="2400" dirty="0" smtClean="0"/>
              <a:t>information and education</a:t>
            </a:r>
          </a:p>
          <a:p>
            <a:pPr marL="539750" indent="-539750"/>
            <a:r>
              <a:rPr lang="en-US" sz="2400" dirty="0" smtClean="0"/>
              <a:t>assist Attorney General in review of the Act</a:t>
            </a:r>
          </a:p>
          <a:p>
            <a:pPr marL="539750" indent="-539750"/>
            <a:endParaRPr lang="en-US" sz="2400" dirty="0"/>
          </a:p>
          <a:p>
            <a:pPr marL="0" indent="0">
              <a:buNone/>
            </a:pPr>
            <a:r>
              <a:rPr lang="en-US" sz="2400" dirty="0" smtClean="0"/>
              <a:t>s51 – intervening in legal proceedings</a:t>
            </a:r>
          </a:p>
          <a:p>
            <a:pPr marL="0" indent="0">
              <a:buNone/>
            </a:pPr>
            <a:r>
              <a:rPr lang="en-US" sz="2400" dirty="0" smtClean="0"/>
              <a:t>s90 - publishing information about finalised complaint</a:t>
            </a:r>
          </a:p>
          <a:p>
            <a:pPr marL="0" indent="0">
              <a:buNone/>
            </a:pPr>
            <a:r>
              <a:rPr lang="en-US" sz="2400" dirty="0"/>
              <a:t>s</a:t>
            </a:r>
            <a:r>
              <a:rPr lang="en-US" sz="2400" dirty="0" smtClean="0"/>
              <a:t>91 - annual report</a:t>
            </a:r>
          </a:p>
          <a:p>
            <a:pPr marL="0" indent="0">
              <a:buNone/>
            </a:pPr>
            <a:r>
              <a:rPr lang="en-US" sz="2400" dirty="0"/>
              <a:t>s</a:t>
            </a:r>
            <a:r>
              <a:rPr lang="en-US" sz="2400" dirty="0" smtClean="0"/>
              <a:t>92 - other reports (e.g. about a review of public entity)</a:t>
            </a:r>
            <a:endParaRPr lang="en-AU" sz="2400" dirty="0"/>
          </a:p>
        </p:txBody>
      </p:sp>
    </p:spTree>
    <p:extLst>
      <p:ext uri="{BB962C8B-B14F-4D97-AF65-F5344CB8AC3E}">
        <p14:creationId xmlns:p14="http://schemas.microsoft.com/office/powerpoint/2010/main" val="24220904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59152"/>
            <a:ext cx="8911687" cy="674499"/>
          </a:xfrm>
        </p:spPr>
        <p:txBody>
          <a:bodyPr/>
          <a:lstStyle/>
          <a:p>
            <a:r>
              <a:rPr lang="en-US" dirty="0" smtClean="0"/>
              <a:t>Transition to QHRC</a:t>
            </a:r>
            <a:endParaRPr lang="en-AU" dirty="0"/>
          </a:p>
        </p:txBody>
      </p:sp>
      <p:sp>
        <p:nvSpPr>
          <p:cNvPr id="3" name="Content Placeholder 2"/>
          <p:cNvSpPr>
            <a:spLocks noGrp="1"/>
          </p:cNvSpPr>
          <p:nvPr>
            <p:ph idx="1"/>
          </p:nvPr>
        </p:nvSpPr>
        <p:spPr>
          <a:xfrm>
            <a:off x="2589212" y="1299411"/>
            <a:ext cx="8915400" cy="5034012"/>
          </a:xfrm>
        </p:spPr>
        <p:txBody>
          <a:bodyPr>
            <a:noAutofit/>
          </a:bodyPr>
          <a:lstStyle/>
          <a:p>
            <a:pPr marL="0" indent="0">
              <a:buNone/>
              <a:tabLst>
                <a:tab pos="2155825" algn="l"/>
              </a:tabLst>
            </a:pPr>
            <a:r>
              <a:rPr lang="en-US" sz="2400" b="1" dirty="0">
                <a:solidFill>
                  <a:srgbClr val="002060"/>
                </a:solidFill>
              </a:rPr>
              <a:t>Get Ready </a:t>
            </a:r>
            <a:r>
              <a:rPr lang="en-US" sz="2400" dirty="0" smtClean="0"/>
              <a:t>	</a:t>
            </a:r>
            <a:r>
              <a:rPr lang="en-US" sz="2400" b="1" dirty="0" smtClean="0">
                <a:solidFill>
                  <a:srgbClr val="002060"/>
                </a:solidFill>
              </a:rPr>
              <a:t>now -&gt; June 2019</a:t>
            </a:r>
          </a:p>
          <a:p>
            <a:pPr marL="539750" indent="-539750">
              <a:tabLst>
                <a:tab pos="2155825" algn="l"/>
              </a:tabLst>
            </a:pPr>
            <a:r>
              <a:rPr lang="en-US" sz="2400" dirty="0" smtClean="0"/>
              <a:t>Rebranding</a:t>
            </a:r>
          </a:p>
          <a:p>
            <a:pPr marL="539750" indent="-539750">
              <a:tabLst>
                <a:tab pos="2155825" algn="l"/>
              </a:tabLst>
            </a:pPr>
            <a:r>
              <a:rPr lang="en-US" sz="2400" dirty="0" smtClean="0"/>
              <a:t>Team creation and training</a:t>
            </a:r>
          </a:p>
          <a:p>
            <a:pPr marL="539750" indent="-539750">
              <a:tabLst>
                <a:tab pos="2155825" algn="l"/>
              </a:tabLst>
            </a:pPr>
            <a:r>
              <a:rPr lang="en-US" sz="2400" dirty="0" smtClean="0"/>
              <a:t>Resource development</a:t>
            </a:r>
            <a:endParaRPr lang="en-US" sz="2400" dirty="0"/>
          </a:p>
          <a:p>
            <a:pPr marL="539750" indent="-539750">
              <a:buNone/>
              <a:tabLst>
                <a:tab pos="2155825" algn="l"/>
              </a:tabLst>
            </a:pPr>
            <a:r>
              <a:rPr lang="en-US" sz="2400" b="1" dirty="0">
                <a:solidFill>
                  <a:srgbClr val="002060"/>
                </a:solidFill>
              </a:rPr>
              <a:t>Get Set 	July -&gt; Dec 2019</a:t>
            </a:r>
          </a:p>
          <a:p>
            <a:pPr marL="539750" indent="-539750">
              <a:tabLst>
                <a:tab pos="2155825" algn="l"/>
              </a:tabLst>
            </a:pPr>
            <a:r>
              <a:rPr lang="en-US" sz="2400" dirty="0" smtClean="0"/>
              <a:t>Education and information functions</a:t>
            </a:r>
          </a:p>
          <a:p>
            <a:pPr marL="539750" indent="-539750">
              <a:tabLst>
                <a:tab pos="2155825" algn="l"/>
              </a:tabLst>
            </a:pPr>
            <a:r>
              <a:rPr lang="en-US" sz="2400" dirty="0" smtClean="0"/>
              <a:t>Promotion and awareness</a:t>
            </a:r>
            <a:endParaRPr lang="en-US" sz="2400" dirty="0"/>
          </a:p>
          <a:p>
            <a:pPr marL="539750" indent="-539750">
              <a:buNone/>
              <a:tabLst>
                <a:tab pos="2155825" algn="l"/>
              </a:tabLst>
            </a:pPr>
            <a:r>
              <a:rPr lang="en-US" sz="2400" b="1" dirty="0">
                <a:solidFill>
                  <a:srgbClr val="002060"/>
                </a:solidFill>
              </a:rPr>
              <a:t>Go		1 January 2020</a:t>
            </a:r>
          </a:p>
          <a:p>
            <a:pPr marL="539750" indent="-539750"/>
            <a:r>
              <a:rPr lang="en-US" sz="2400" dirty="0" smtClean="0"/>
              <a:t>Complaints</a:t>
            </a:r>
          </a:p>
          <a:p>
            <a:pPr marL="539750" indent="-539750"/>
            <a:r>
              <a:rPr lang="en-US" sz="2400" dirty="0" smtClean="0"/>
              <a:t>Reporting</a:t>
            </a:r>
            <a:endParaRPr lang="en-AU" sz="2400" dirty="0"/>
          </a:p>
        </p:txBody>
      </p:sp>
    </p:spTree>
    <p:extLst>
      <p:ext uri="{BB962C8B-B14F-4D97-AF65-F5344CB8AC3E}">
        <p14:creationId xmlns:p14="http://schemas.microsoft.com/office/powerpoint/2010/main" val="42647536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16101"/>
            <a:ext cx="8911687" cy="1280890"/>
          </a:xfrm>
        </p:spPr>
        <p:txBody>
          <a:bodyPr/>
          <a:lstStyle/>
          <a:p>
            <a:r>
              <a:rPr lang="en-US" dirty="0" smtClean="0"/>
              <a:t>Rebranding consultation</a:t>
            </a:r>
            <a:endParaRPr lang="en-AU" dirty="0"/>
          </a:p>
        </p:txBody>
      </p:sp>
      <p:sp>
        <p:nvSpPr>
          <p:cNvPr id="3" name="Content Placeholder 2"/>
          <p:cNvSpPr>
            <a:spLocks noGrp="1"/>
          </p:cNvSpPr>
          <p:nvPr>
            <p:ph idx="1"/>
          </p:nvPr>
        </p:nvSpPr>
        <p:spPr>
          <a:xfrm>
            <a:off x="2589212" y="1596991"/>
            <a:ext cx="8915400" cy="3777622"/>
          </a:xfrm>
        </p:spPr>
        <p:txBody>
          <a:bodyPr>
            <a:normAutofit/>
          </a:bodyPr>
          <a:lstStyle/>
          <a:p>
            <a:pPr marL="539750" indent="-539750"/>
            <a:r>
              <a:rPr lang="en-AU" sz="3200" dirty="0"/>
              <a:t>Partnership </a:t>
            </a:r>
          </a:p>
          <a:p>
            <a:pPr marL="539750" indent="-539750"/>
            <a:endParaRPr lang="en-AU" sz="3200" dirty="0"/>
          </a:p>
          <a:p>
            <a:pPr marL="539750" indent="-539750"/>
            <a:r>
              <a:rPr lang="en-AU" sz="3200" dirty="0"/>
              <a:t>Independence </a:t>
            </a:r>
          </a:p>
          <a:p>
            <a:pPr marL="539750" indent="-539750"/>
            <a:endParaRPr lang="en-AU" sz="3200" dirty="0"/>
          </a:p>
          <a:p>
            <a:pPr marL="539750" indent="-539750"/>
            <a:r>
              <a:rPr lang="en-AU" sz="3200" dirty="0"/>
              <a:t>Capacity</a:t>
            </a:r>
          </a:p>
        </p:txBody>
      </p:sp>
    </p:spTree>
    <p:extLst>
      <p:ext uri="{BB962C8B-B14F-4D97-AF65-F5344CB8AC3E}">
        <p14:creationId xmlns:p14="http://schemas.microsoft.com/office/powerpoint/2010/main" val="2229520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2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213BCDAAC44346A0C2307F1A368ADB" ma:contentTypeVersion="10" ma:contentTypeDescription="Create a new document." ma:contentTypeScope="" ma:versionID="23d18dd955f2d716d380e87eb271af30">
  <xsd:schema xmlns:xsd="http://www.w3.org/2001/XMLSchema" xmlns:xs="http://www.w3.org/2001/XMLSchema" xmlns:p="http://schemas.microsoft.com/office/2006/metadata/properties" xmlns:ns2="9fe8a190-a5f8-4773-adac-e0e3a19b90d9" xmlns:ns3="06c72f1e-0326-4e87-a981-e79a536aa6e5" targetNamespace="http://schemas.microsoft.com/office/2006/metadata/properties" ma:root="true" ma:fieldsID="8b3805e187afc8f90986c2d36c4aa9b1" ns2:_="" ns3:_="">
    <xsd:import namespace="9fe8a190-a5f8-4773-adac-e0e3a19b90d9"/>
    <xsd:import namespace="06c72f1e-0326-4e87-a981-e79a536aa6e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3:SharedWithUsers" minOccurs="0"/>
                <xsd:element ref="ns3:SharedWithDetails" minOccurs="0"/>
                <xsd:element ref="ns2:MediaServiceOCR"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e8a190-a5f8-4773-adac-e0e3a19b90d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6c72f1e-0326-4e87-a981-e79a536aa6e5"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BE0B451-D8DC-43C7-AA9A-2A97ABAC66C3}"/>
</file>

<file path=customXml/itemProps2.xml><?xml version="1.0" encoding="utf-8"?>
<ds:datastoreItem xmlns:ds="http://schemas.openxmlformats.org/officeDocument/2006/customXml" ds:itemID="{FBFA5DAE-C447-4D5B-AEDB-F43D4CF776F4}"/>
</file>

<file path=customXml/itemProps3.xml><?xml version="1.0" encoding="utf-8"?>
<ds:datastoreItem xmlns:ds="http://schemas.openxmlformats.org/officeDocument/2006/customXml" ds:itemID="{08B0E66A-4985-4853-8266-22C0CF3C03FD}"/>
</file>

<file path=docProps/app.xml><?xml version="1.0" encoding="utf-8"?>
<Properties xmlns="http://schemas.openxmlformats.org/officeDocument/2006/extended-properties" xmlns:vt="http://schemas.openxmlformats.org/officeDocument/2006/docPropsVTypes">
  <Template>Wisp</Template>
  <TotalTime>0</TotalTime>
  <Words>235</Words>
  <Application>Microsoft Office PowerPoint</Application>
  <PresentationFormat>Widescreen</PresentationFormat>
  <Paragraphs>66</Paragraphs>
  <Slides>10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Century Gothic</vt:lpstr>
      <vt:lpstr>Wingdings 3</vt:lpstr>
      <vt:lpstr>Wisp</vt:lpstr>
      <vt:lpstr>CLCQ Conference 2019 </vt:lpstr>
      <vt:lpstr>Acknowledgements</vt:lpstr>
      <vt:lpstr>PowerPoint Presentation</vt:lpstr>
      <vt:lpstr>PowerPoint Presentation</vt:lpstr>
      <vt:lpstr>PowerPoint Presentation</vt:lpstr>
      <vt:lpstr>PowerPoint Presentation</vt:lpstr>
      <vt:lpstr>Functions of the QHRC</vt:lpstr>
      <vt:lpstr>Transition to QHRC</vt:lpstr>
      <vt:lpstr>Rebranding consultation</vt:lpstr>
      <vt:lpstr>Role of CLCs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2019-03-20T07:21:55Z</dcterms:created>
  <dcterms:modified xsi:type="dcterms:W3CDTF">2019-03-20T07:22:30Z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0x01010004213BCDAAC44346A0C2307F1A368ADB</vt:lpwstr>
  </property>
</Properties>
</file>