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317" r:id="rId2"/>
    <p:sldId id="343" r:id="rId3"/>
    <p:sldId id="274" r:id="rId4"/>
    <p:sldId id="333" r:id="rId5"/>
    <p:sldId id="275" r:id="rId6"/>
    <p:sldId id="279" r:id="rId7"/>
    <p:sldId id="278" r:id="rId8"/>
    <p:sldId id="334" r:id="rId9"/>
    <p:sldId id="337" r:id="rId10"/>
    <p:sldId id="336" r:id="rId11"/>
    <p:sldId id="345" r:id="rId12"/>
    <p:sldId id="344" r:id="rId13"/>
    <p:sldId id="338" r:id="rId14"/>
    <p:sldId id="339" r:id="rId15"/>
    <p:sldId id="340" r:id="rId16"/>
    <p:sldId id="341" r:id="rId17"/>
    <p:sldId id="342" r:id="rId18"/>
    <p:sldId id="346" r:id="rId19"/>
    <p:sldId id="347" r:id="rId20"/>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9937"/>
    <a:srgbClr val="9966FF"/>
    <a:srgbClr val="3D5883"/>
    <a:srgbClr val="3E4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8" autoAdjust="0"/>
    <p:restoredTop sz="94700" autoAdjust="0"/>
  </p:normalViewPr>
  <p:slideViewPr>
    <p:cSldViewPr>
      <p:cViewPr varScale="1">
        <p:scale>
          <a:sx n="86" d="100"/>
          <a:sy n="86" d="100"/>
        </p:scale>
        <p:origin x="-1888" y="-96"/>
      </p:cViewPr>
      <p:guideLst>
        <p:guide orient="horz" pos="3120"/>
        <p:guide pos="2160"/>
      </p:guideLst>
    </p:cSldViewPr>
  </p:slideViewPr>
  <p:outlineViewPr>
    <p:cViewPr>
      <p:scale>
        <a:sx n="33" d="100"/>
        <a:sy n="33" d="100"/>
      </p:scale>
      <p:origin x="0" y="402"/>
    </p:cViewPr>
  </p:outlineViewPr>
  <p:notesTextViewPr>
    <p:cViewPr>
      <p:scale>
        <a:sx n="100" d="100"/>
        <a:sy n="100" d="100"/>
      </p:scale>
      <p:origin x="0" y="0"/>
    </p:cViewPr>
  </p:notesTextViewPr>
  <p:sorterViewPr>
    <p:cViewPr>
      <p:scale>
        <a:sx n="106" d="100"/>
        <a:sy n="106" d="100"/>
      </p:scale>
      <p:origin x="0" y="0"/>
    </p:cViewPr>
  </p:sorterViewPr>
  <p:notesViewPr>
    <p:cSldViewPr>
      <p:cViewPr varScale="1">
        <p:scale>
          <a:sx n="76" d="100"/>
          <a:sy n="76" d="100"/>
        </p:scale>
        <p:origin x="-333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2.xml"/><Relationship Id="rId24" Type="http://schemas.openxmlformats.org/officeDocument/2006/relationships/presProps" Target="pres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interSettings" Target="printerSettings/printerSettings1.bin"/><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 Id="rId14" Type="http://schemas.openxmlformats.org/officeDocument/2006/relationships/slide" Target="slides/slide13.xml"/><Relationship Id="rId4" Type="http://schemas.openxmlformats.org/officeDocument/2006/relationships/slide" Target="slides/slide3.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vl1pPr>
          </a:lstStyle>
          <a:p>
            <a:r>
              <a:rPr lang="en-AU" dirty="0" smtClean="0"/>
              <a:t>Penny Gordon &amp; Associates Pty Ltd</a:t>
            </a:r>
            <a:endParaRPr lang="en-AU" dirty="0"/>
          </a:p>
        </p:txBody>
      </p:sp>
    </p:spTree>
    <p:extLst>
      <p:ext uri="{BB962C8B-B14F-4D97-AF65-F5344CB8AC3E}">
        <p14:creationId xmlns:p14="http://schemas.microsoft.com/office/powerpoint/2010/main" val="237962049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6BEA7079-9E41-4257-AA51-C110890CCAA3}" type="datetimeFigureOut">
              <a:rPr lang="en-AU" smtClean="0"/>
              <a:pPr/>
              <a:t>14/3/19</a:t>
            </a:fld>
            <a:endParaRPr lang="en-AU"/>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5629"/>
            <a:ext cx="5438775" cy="44679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671"/>
            <a:ext cx="2946400" cy="496966"/>
          </a:xfrm>
          <a:prstGeom prst="rect">
            <a:avLst/>
          </a:prstGeom>
        </p:spPr>
        <p:txBody>
          <a:bodyPr vert="horz" lIns="91440" tIns="45720" rIns="91440" bIns="45720" rtlCol="0" anchor="b"/>
          <a:lstStyle>
            <a:lvl1pPr algn="l">
              <a:defRPr sz="1200"/>
            </a:lvl1pPr>
          </a:lstStyle>
          <a:p>
            <a:r>
              <a:rPr lang="en-AU" smtClean="0"/>
              <a:t>Penny Gordon &amp; Associates Pty Ltd</a:t>
            </a:r>
            <a:endParaRPr lang="en-AU"/>
          </a:p>
        </p:txBody>
      </p:sp>
      <p:sp>
        <p:nvSpPr>
          <p:cNvPr id="7" name="Slide Number Placeholder 6"/>
          <p:cNvSpPr>
            <a:spLocks noGrp="1"/>
          </p:cNvSpPr>
          <p:nvPr>
            <p:ph type="sldNum" sz="quarter" idx="5"/>
          </p:nvPr>
        </p:nvSpPr>
        <p:spPr>
          <a:xfrm>
            <a:off x="3849688" y="9429671"/>
            <a:ext cx="2946400" cy="496966"/>
          </a:xfrm>
          <a:prstGeom prst="rect">
            <a:avLst/>
          </a:prstGeom>
        </p:spPr>
        <p:txBody>
          <a:bodyPr vert="horz" lIns="91440" tIns="45720" rIns="91440" bIns="45720" rtlCol="0" anchor="b"/>
          <a:lstStyle>
            <a:lvl1pPr algn="r">
              <a:defRPr sz="1200"/>
            </a:lvl1pPr>
          </a:lstStyle>
          <a:p>
            <a:fld id="{A0734C30-D4F2-4436-A032-77626CC4A953}" type="slidenum">
              <a:rPr lang="en-AU" smtClean="0"/>
              <a:pPr/>
              <a:t>‹#›</a:t>
            </a:fld>
            <a:endParaRPr lang="en-AU"/>
          </a:p>
        </p:txBody>
      </p:sp>
    </p:spTree>
    <p:extLst>
      <p:ext uri="{BB962C8B-B14F-4D97-AF65-F5344CB8AC3E}">
        <p14:creationId xmlns:p14="http://schemas.microsoft.com/office/powerpoint/2010/main" val="3349960178"/>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 Id="rId3" Type="http://schemas.openxmlformats.org/officeDocument/2006/relationships/image" Target="../media/image3.png"/></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Footer Placeholder 3"/>
          <p:cNvSpPr>
            <a:spLocks noGrp="1"/>
          </p:cNvSpPr>
          <p:nvPr>
            <p:ph type="ftr" sz="quarter" idx="10"/>
          </p:nvPr>
        </p:nvSpPr>
        <p:spPr/>
        <p:txBody>
          <a:bodyPr/>
          <a:lstStyle/>
          <a:p>
            <a:r>
              <a:rPr lang="en-AU"/>
              <a:t>Penny Gordon &amp; Associates Pty Ltd</a:t>
            </a:r>
          </a:p>
        </p:txBody>
      </p:sp>
    </p:spTree>
    <p:extLst>
      <p:ext uri="{BB962C8B-B14F-4D97-AF65-F5344CB8AC3E}">
        <p14:creationId xmlns:p14="http://schemas.microsoft.com/office/powerpoint/2010/main" val="3218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Footer Placeholder 3"/>
          <p:cNvSpPr>
            <a:spLocks noGrp="1"/>
          </p:cNvSpPr>
          <p:nvPr>
            <p:ph type="ftr" sz="quarter" idx="10"/>
          </p:nvPr>
        </p:nvSpPr>
        <p:spPr/>
        <p:txBody>
          <a:bodyPr/>
          <a:lstStyle/>
          <a:p>
            <a:r>
              <a:rPr lang="en-AU"/>
              <a:t>Penny Gordon &amp; Associates Pty Ltd</a:t>
            </a:r>
          </a:p>
        </p:txBody>
      </p:sp>
    </p:spTree>
    <p:extLst>
      <p:ext uri="{BB962C8B-B14F-4D97-AF65-F5344CB8AC3E}">
        <p14:creationId xmlns:p14="http://schemas.microsoft.com/office/powerpoint/2010/main" val="504881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Footer Placeholder 3"/>
          <p:cNvSpPr>
            <a:spLocks noGrp="1"/>
          </p:cNvSpPr>
          <p:nvPr>
            <p:ph type="ftr" sz="quarter" idx="10"/>
          </p:nvPr>
        </p:nvSpPr>
        <p:spPr/>
        <p:txBody>
          <a:bodyPr/>
          <a:lstStyle/>
          <a:p>
            <a:r>
              <a:rPr lang="en-AU"/>
              <a:t>Penny Gordon &amp; Associates Pty Ltd</a:t>
            </a:r>
          </a:p>
        </p:txBody>
      </p:sp>
    </p:spTree>
    <p:extLst>
      <p:ext uri="{BB962C8B-B14F-4D97-AF65-F5344CB8AC3E}">
        <p14:creationId xmlns:p14="http://schemas.microsoft.com/office/powerpoint/2010/main" val="504881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Footer Placeholder 3"/>
          <p:cNvSpPr>
            <a:spLocks noGrp="1"/>
          </p:cNvSpPr>
          <p:nvPr>
            <p:ph type="ftr" sz="quarter" idx="10"/>
          </p:nvPr>
        </p:nvSpPr>
        <p:spPr/>
        <p:txBody>
          <a:bodyPr/>
          <a:lstStyle/>
          <a:p>
            <a:r>
              <a:rPr lang="en-AU"/>
              <a:t>Penny Gordon &amp; Associates Pty Ltd</a:t>
            </a:r>
          </a:p>
        </p:txBody>
      </p:sp>
    </p:spTree>
    <p:extLst>
      <p:ext uri="{BB962C8B-B14F-4D97-AF65-F5344CB8AC3E}">
        <p14:creationId xmlns:p14="http://schemas.microsoft.com/office/powerpoint/2010/main" val="504881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See table in Notes Page view</a:t>
            </a:r>
          </a:p>
        </p:txBody>
      </p:sp>
      <p:sp>
        <p:nvSpPr>
          <p:cNvPr id="4" name="Footer Placeholder 3"/>
          <p:cNvSpPr>
            <a:spLocks noGrp="1"/>
          </p:cNvSpPr>
          <p:nvPr>
            <p:ph type="ftr" sz="quarter" idx="10"/>
          </p:nvPr>
        </p:nvSpPr>
        <p:spPr/>
        <p:txBody>
          <a:bodyPr/>
          <a:lstStyle/>
          <a:p>
            <a:r>
              <a:rPr lang="en-AU"/>
              <a:t>Penny Gordon &amp; Associates Pty Ltd</a:t>
            </a:r>
          </a:p>
        </p:txBody>
      </p:sp>
      <p:pic>
        <p:nvPicPr>
          <p:cNvPr id="5" name="Picture 4">
            <a:extLst>
              <a:ext uri="{FF2B5EF4-FFF2-40B4-BE49-F238E27FC236}">
                <a16:creationId xmlns:a16="http://schemas.microsoft.com/office/drawing/2014/main" xmlns="" id="{7EF63519-7223-42B5-97A9-3BCF5A5802AB}"/>
              </a:ext>
            </a:extLst>
          </p:cNvPr>
          <p:cNvPicPr>
            <a:picLocks noChangeAspect="1"/>
          </p:cNvPicPr>
          <p:nvPr/>
        </p:nvPicPr>
        <p:blipFill>
          <a:blip r:embed="rId3"/>
          <a:stretch>
            <a:fillRect/>
          </a:stretch>
        </p:blipFill>
        <p:spPr>
          <a:xfrm>
            <a:off x="302493" y="4737046"/>
            <a:ext cx="6120680" cy="3261951"/>
          </a:xfrm>
          <a:prstGeom prst="rect">
            <a:avLst/>
          </a:prstGeom>
        </p:spPr>
      </p:pic>
    </p:spTree>
    <p:extLst>
      <p:ext uri="{BB962C8B-B14F-4D97-AF65-F5344CB8AC3E}">
        <p14:creationId xmlns:p14="http://schemas.microsoft.com/office/powerpoint/2010/main" val="2513032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AU" smtClean="0"/>
              <a:t>Penny Gordon &amp; Associates Pty Ltd</a:t>
            </a:r>
            <a:endParaRPr lang="en-AU"/>
          </a:p>
        </p:txBody>
      </p:sp>
    </p:spTree>
    <p:extLst>
      <p:ext uri="{BB962C8B-B14F-4D97-AF65-F5344CB8AC3E}">
        <p14:creationId xmlns:p14="http://schemas.microsoft.com/office/powerpoint/2010/main" val="1225730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AU" smtClean="0"/>
              <a:t>Penny Gordon &amp; Associates Pty Ltd</a:t>
            </a:r>
            <a:endParaRPr lang="en-AU"/>
          </a:p>
        </p:txBody>
      </p:sp>
    </p:spTree>
    <p:extLst>
      <p:ext uri="{BB962C8B-B14F-4D97-AF65-F5344CB8AC3E}">
        <p14:creationId xmlns:p14="http://schemas.microsoft.com/office/powerpoint/2010/main" val="306742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6743700" y="4403"/>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6858000" cy="3632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09728" y="9232393"/>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028700" y="4072467"/>
            <a:ext cx="4800600" cy="2531533"/>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0FBE77B-DCE3-459F-A94D-7A986C0B61D5}" type="datetimeFigureOut">
              <a:rPr lang="en-AU" smtClean="0"/>
              <a:pPr/>
              <a:t>14/3/19</a:t>
            </a:fld>
            <a:endParaRPr lang="en-AU"/>
          </a:p>
        </p:txBody>
      </p:sp>
      <p:sp>
        <p:nvSpPr>
          <p:cNvPr id="17" name="Footer Placeholder 16"/>
          <p:cNvSpPr>
            <a:spLocks noGrp="1"/>
          </p:cNvSpPr>
          <p:nvPr>
            <p:ph type="ftr" sz="quarter" idx="11"/>
          </p:nvPr>
        </p:nvSpPr>
        <p:spPr/>
        <p:txBody>
          <a:bodyPr/>
          <a:lstStyle/>
          <a:p>
            <a:endParaRPr lang="en-AU"/>
          </a:p>
        </p:txBody>
      </p:sp>
      <p:sp>
        <p:nvSpPr>
          <p:cNvPr id="7" name="Straight Connector 6"/>
          <p:cNvSpPr>
            <a:spLocks noChangeShapeType="1"/>
          </p:cNvSpPr>
          <p:nvPr/>
        </p:nvSpPr>
        <p:spPr bwMode="auto">
          <a:xfrm>
            <a:off x="116586" y="3495717"/>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14300" y="220133"/>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3200400" y="3055451"/>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3271266" y="3191933"/>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3257550" y="3176984"/>
            <a:ext cx="342900" cy="637469"/>
          </a:xfrm>
        </p:spPr>
        <p:txBody>
          <a:bodyPr/>
          <a:lstStyle>
            <a:lvl1pPr>
              <a:defRPr>
                <a:solidFill>
                  <a:schemeClr val="accent3">
                    <a:shade val="75000"/>
                  </a:schemeClr>
                </a:solidFill>
              </a:defRPr>
            </a:lvl1pPr>
          </a:lstStyle>
          <a:p>
            <a:fld id="{E2E93048-2E9A-4ECC-8B8F-27ED350774E7}" type="slidenum">
              <a:rPr lang="en-AU" smtClean="0"/>
              <a:pPr/>
              <a:t>‹#›</a:t>
            </a:fld>
            <a:endParaRPr lang="en-AU"/>
          </a:p>
        </p:txBody>
      </p:sp>
      <p:sp>
        <p:nvSpPr>
          <p:cNvPr id="8" name="Title 7"/>
          <p:cNvSpPr>
            <a:spLocks noGrp="1"/>
          </p:cNvSpPr>
          <p:nvPr>
            <p:ph type="ctrTitle"/>
          </p:nvPr>
        </p:nvSpPr>
        <p:spPr>
          <a:xfrm>
            <a:off x="514350" y="550333"/>
            <a:ext cx="5829300" cy="2531533"/>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FBE77B-DCE3-459F-A94D-7A986C0B61D5}" type="datetimeFigureOut">
              <a:rPr lang="en-AU" smtClean="0"/>
              <a:pPr/>
              <a:t>14/3/19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2E93048-2E9A-4ECC-8B8F-27ED350774E7}"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5257800" y="0"/>
            <a:ext cx="16002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6858000" cy="22453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09728" y="9232393"/>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14300" y="224536"/>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847852" y="4735068"/>
            <a:ext cx="902106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5129784" y="4226102"/>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200650" y="4362585"/>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186934" y="4347636"/>
            <a:ext cx="342900" cy="637469"/>
          </a:xfrm>
        </p:spPr>
        <p:txBody>
          <a:bodyPr/>
          <a:lstStyle/>
          <a:p>
            <a:fld id="{E2E93048-2E9A-4ECC-8B8F-27ED350774E7}" type="slidenum">
              <a:rPr lang="en-AU" smtClean="0"/>
              <a:pPr/>
              <a:t>‹#›</a:t>
            </a:fld>
            <a:endParaRPr lang="en-AU"/>
          </a:p>
        </p:txBody>
      </p:sp>
      <p:sp>
        <p:nvSpPr>
          <p:cNvPr id="3" name="Vertical Text Placeholder 2"/>
          <p:cNvSpPr>
            <a:spLocks noGrp="1"/>
          </p:cNvSpPr>
          <p:nvPr>
            <p:ph type="body" orient="vert" idx="1"/>
          </p:nvPr>
        </p:nvSpPr>
        <p:spPr>
          <a:xfrm>
            <a:off x="228600" y="440267"/>
            <a:ext cx="4914900" cy="840864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FBE77B-DCE3-459F-A94D-7A986C0B61D5}" type="datetimeFigureOut">
              <a:rPr lang="en-AU" smtClean="0"/>
              <a:pPr/>
              <a:t>14/3/19</a:t>
            </a:fld>
            <a:endParaRPr lang="en-AU"/>
          </a:p>
        </p:txBody>
      </p:sp>
      <p:sp>
        <p:nvSpPr>
          <p:cNvPr id="5" name="Footer Placeholder 4"/>
          <p:cNvSpPr>
            <a:spLocks noGrp="1"/>
          </p:cNvSpPr>
          <p:nvPr>
            <p:ph type="ftr" sz="quarter" idx="11"/>
          </p:nvPr>
        </p:nvSpPr>
        <p:spPr/>
        <p:txBody>
          <a:bodyPr/>
          <a:lstStyle/>
          <a:p>
            <a:endParaRPr lang="en-AU"/>
          </a:p>
        </p:txBody>
      </p:sp>
      <p:sp>
        <p:nvSpPr>
          <p:cNvPr id="2" name="Vertical Title 1"/>
          <p:cNvSpPr>
            <a:spLocks noGrp="1"/>
          </p:cNvSpPr>
          <p:nvPr>
            <p:ph type="title" orient="vert"/>
          </p:nvPr>
        </p:nvSpPr>
        <p:spPr>
          <a:xfrm>
            <a:off x="5543550" y="440269"/>
            <a:ext cx="1085850" cy="8452203"/>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G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39937"/>
                </a:solidFill>
              </a:defRPr>
            </a:lvl1pPr>
          </a:lstStyle>
          <a:p>
            <a:r>
              <a:rPr kumimoji="0" lang="en-US" dirty="0" smtClean="0"/>
              <a:t>Click to edit Master title style</a:t>
            </a:r>
            <a:endParaRPr kumimoji="0" lang="en-US" dirty="0"/>
          </a:p>
        </p:txBody>
      </p:sp>
      <p:sp>
        <p:nvSpPr>
          <p:cNvPr id="8" name="Content Placeholder 7"/>
          <p:cNvSpPr>
            <a:spLocks noGrp="1"/>
          </p:cNvSpPr>
          <p:nvPr>
            <p:ph sz="quarter" idx="1"/>
          </p:nvPr>
        </p:nvSpPr>
        <p:spPr>
          <a:xfrm>
            <a:off x="226314" y="2205736"/>
            <a:ext cx="6377940" cy="6604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FBE77B-DCE3-459F-A94D-7A986C0B61D5}" type="datetimeFigureOut">
              <a:rPr lang="en-AU" smtClean="0"/>
              <a:pPr/>
              <a:t>14/3/19</a:t>
            </a:fld>
            <a:endParaRPr lang="en-AU"/>
          </a:p>
        </p:txBody>
      </p:sp>
      <p:sp>
        <p:nvSpPr>
          <p:cNvPr id="9" name="Slide Number Placeholder 8"/>
          <p:cNvSpPr>
            <a:spLocks noGrp="1"/>
          </p:cNvSpPr>
          <p:nvPr>
            <p:ph type="sldNum" sz="quarter" idx="11"/>
          </p:nvPr>
        </p:nvSpPr>
        <p:spPr/>
        <p:txBody>
          <a:bodyPr/>
          <a:lstStyle/>
          <a:p>
            <a:fld id="{E2E93048-2E9A-4ECC-8B8F-27ED350774E7}" type="slidenum">
              <a:rPr lang="en-AU" smtClean="0"/>
              <a:pPr/>
              <a:t>‹#›</a:t>
            </a:fld>
            <a:endParaRPr lang="en-AU" dirty="0"/>
          </a:p>
        </p:txBody>
      </p:sp>
      <p:sp>
        <p:nvSpPr>
          <p:cNvPr id="10" name="Footer Placeholder 9"/>
          <p:cNvSpPr>
            <a:spLocks noGrp="1"/>
          </p:cNvSpPr>
          <p:nvPr>
            <p:ph type="ftr" sz="quarter" idx="12"/>
          </p:nvPr>
        </p:nvSpPr>
        <p:spPr/>
        <p:txBody>
          <a:bodyPr/>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6743700" y="27517"/>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4300" y="3302000"/>
            <a:ext cx="6624828" cy="440267"/>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16586" y="205620"/>
            <a:ext cx="6624828" cy="30906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026319" y="3962401"/>
            <a:ext cx="4860131" cy="2416881"/>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09728" y="9232393"/>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14300" y="220133"/>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AU"/>
          </a:p>
        </p:txBody>
      </p:sp>
      <p:sp>
        <p:nvSpPr>
          <p:cNvPr id="4" name="Date Placeholder 3"/>
          <p:cNvSpPr>
            <a:spLocks noGrp="1"/>
          </p:cNvSpPr>
          <p:nvPr>
            <p:ph type="dt" sz="half" idx="10"/>
          </p:nvPr>
        </p:nvSpPr>
        <p:spPr/>
        <p:txBody>
          <a:bodyPr/>
          <a:lstStyle/>
          <a:p>
            <a:fld id="{C0FBE77B-DCE3-459F-A94D-7A986C0B61D5}" type="datetimeFigureOut">
              <a:rPr lang="en-AU" smtClean="0"/>
              <a:pPr/>
              <a:t>14/3/19</a:t>
            </a:fld>
            <a:endParaRPr lang="en-AU"/>
          </a:p>
        </p:txBody>
      </p:sp>
      <p:sp>
        <p:nvSpPr>
          <p:cNvPr id="8" name="Straight Connector 7"/>
          <p:cNvSpPr>
            <a:spLocks noChangeShapeType="1"/>
          </p:cNvSpPr>
          <p:nvPr/>
        </p:nvSpPr>
        <p:spPr bwMode="auto">
          <a:xfrm>
            <a:off x="114300" y="3522133"/>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3200400" y="3055451"/>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3271266" y="3191933"/>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3257550" y="3176984"/>
            <a:ext cx="342900" cy="637469"/>
          </a:xfrm>
        </p:spPr>
        <p:txBody>
          <a:bodyPr/>
          <a:lstStyle>
            <a:lvl1pPr>
              <a:defRPr>
                <a:solidFill>
                  <a:schemeClr val="accent3">
                    <a:shade val="75000"/>
                  </a:schemeClr>
                </a:solidFill>
              </a:defRPr>
            </a:lvl1pPr>
          </a:lstStyle>
          <a:p>
            <a:fld id="{E2E93048-2E9A-4ECC-8B8F-27ED350774E7}" type="slidenum">
              <a:rPr lang="en-AU" smtClean="0"/>
              <a:pPr/>
              <a:t>‹#›</a:t>
            </a:fld>
            <a:endParaRPr lang="en-AU"/>
          </a:p>
        </p:txBody>
      </p:sp>
      <p:sp>
        <p:nvSpPr>
          <p:cNvPr id="2" name="Title 1"/>
          <p:cNvSpPr>
            <a:spLocks noGrp="1"/>
          </p:cNvSpPr>
          <p:nvPr>
            <p:ph type="title"/>
          </p:nvPr>
        </p:nvSpPr>
        <p:spPr>
          <a:xfrm>
            <a:off x="541735" y="770467"/>
            <a:ext cx="5829300" cy="2201333"/>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096264"/>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4343400" y="9258808"/>
            <a:ext cx="2283714" cy="528320"/>
          </a:xfrm>
        </p:spPr>
        <p:txBody>
          <a:bodyPr/>
          <a:lstStyle/>
          <a:p>
            <a:fld id="{C0FBE77B-DCE3-459F-A94D-7A986C0B61D5}" type="datetimeFigureOut">
              <a:rPr lang="en-AU" smtClean="0"/>
              <a:pPr/>
              <a:t>14/3/19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2E93048-2E9A-4ECC-8B8F-27ED350774E7}" type="slidenum">
              <a:rPr lang="en-AU" smtClean="0"/>
              <a:pPr/>
              <a:t>‹#›</a:t>
            </a:fld>
            <a:endParaRPr lang="en-AU"/>
          </a:p>
        </p:txBody>
      </p:sp>
      <p:sp>
        <p:nvSpPr>
          <p:cNvPr id="8" name="Straight Connector 7"/>
          <p:cNvSpPr>
            <a:spLocks noChangeShapeType="1"/>
          </p:cNvSpPr>
          <p:nvPr/>
        </p:nvSpPr>
        <p:spPr bwMode="auto">
          <a:xfrm flipV="1">
            <a:off x="3422310" y="2275943"/>
            <a:ext cx="6691" cy="696158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226314" y="1981200"/>
            <a:ext cx="3028950" cy="67624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3600450" y="1981200"/>
            <a:ext cx="3028950" cy="67624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3429000" y="3178175"/>
            <a:ext cx="0" cy="60492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6858000" cy="2091267"/>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674370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14300" y="1981200"/>
            <a:ext cx="6624828" cy="1320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09442" y="9232392"/>
            <a:ext cx="6624828" cy="449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226314" y="2201333"/>
            <a:ext cx="3030141" cy="1058740"/>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593498" y="2201333"/>
            <a:ext cx="3031331" cy="1056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0FBE77B-DCE3-459F-A94D-7A986C0B61D5}" type="datetimeFigureOut">
              <a:rPr lang="en-AU" smtClean="0"/>
              <a:pPr/>
              <a:t>14/3/19</a:t>
            </a:fld>
            <a:endParaRPr lang="en-AU"/>
          </a:p>
        </p:txBody>
      </p:sp>
      <p:sp>
        <p:nvSpPr>
          <p:cNvPr id="8" name="Footer Placeholder 7"/>
          <p:cNvSpPr>
            <a:spLocks noGrp="1"/>
          </p:cNvSpPr>
          <p:nvPr>
            <p:ph type="ftr" sz="quarter" idx="11"/>
          </p:nvPr>
        </p:nvSpPr>
        <p:spPr>
          <a:xfrm>
            <a:off x="228600" y="9258808"/>
            <a:ext cx="2686050" cy="528320"/>
          </a:xfrm>
        </p:spPr>
        <p:txBody>
          <a:bodyPr/>
          <a:lstStyle/>
          <a:p>
            <a:endParaRPr lang="en-AU"/>
          </a:p>
        </p:txBody>
      </p:sp>
      <p:sp>
        <p:nvSpPr>
          <p:cNvPr id="15" name="Straight Connector 14"/>
          <p:cNvSpPr>
            <a:spLocks noChangeShapeType="1"/>
          </p:cNvSpPr>
          <p:nvPr/>
        </p:nvSpPr>
        <p:spPr bwMode="auto">
          <a:xfrm>
            <a:off x="114300" y="1849120"/>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14300" y="224536"/>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226314" y="3569776"/>
            <a:ext cx="3031236" cy="551547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3600450" y="3569775"/>
            <a:ext cx="3028950" cy="552094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3200400" y="1380941"/>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3271266" y="1517424"/>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3257550" y="1505713"/>
            <a:ext cx="342900" cy="637469"/>
          </a:xfrm>
        </p:spPr>
        <p:txBody>
          <a:bodyPr/>
          <a:lstStyle>
            <a:lvl1pPr algn="ctr">
              <a:defRPr/>
            </a:lvl1pPr>
          </a:lstStyle>
          <a:p>
            <a:fld id="{E2E93048-2E9A-4ECC-8B8F-27ED350774E7}" type="slidenum">
              <a:rPr lang="en-AU" smtClean="0"/>
              <a:pPr/>
              <a:t>‹#›</a:t>
            </a:fld>
            <a:endParaRPr lang="en-AU"/>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FBE77B-DCE3-459F-A94D-7A986C0B61D5}" type="datetimeFigureOut">
              <a:rPr lang="en-AU" smtClean="0"/>
              <a:pPr/>
              <a:t>14/3/19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a:xfrm>
            <a:off x="3257550" y="1496474"/>
            <a:ext cx="342900" cy="637469"/>
          </a:xfrm>
        </p:spPr>
        <p:txBody>
          <a:bodyPr/>
          <a:lstStyle/>
          <a:p>
            <a:fld id="{E2E93048-2E9A-4ECC-8B8F-27ED350774E7}"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6858000" cy="22453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674370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09728" y="9232393"/>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14300" y="228939"/>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0FBE77B-DCE3-459F-A94D-7A986C0B61D5}" type="datetimeFigureOut">
              <a:rPr lang="en-AU" smtClean="0"/>
              <a:pPr/>
              <a:t>14/3/19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a:xfrm>
            <a:off x="3200400" y="9135533"/>
            <a:ext cx="457200" cy="637468"/>
          </a:xfrm>
        </p:spPr>
        <p:txBody>
          <a:bodyPr/>
          <a:lstStyle>
            <a:lvl1pPr>
              <a:defRPr>
                <a:solidFill>
                  <a:srgbClr val="FFFFFF"/>
                </a:solidFill>
              </a:defRPr>
            </a:lvl1pPr>
          </a:lstStyle>
          <a:p>
            <a:fld id="{E2E93048-2E9A-4ECC-8B8F-27ED350774E7}"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14300" y="220133"/>
            <a:ext cx="6624828" cy="44026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674370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6858000" cy="17170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14300" y="880534"/>
            <a:ext cx="2057400" cy="847513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85750" y="1320800"/>
            <a:ext cx="1771650" cy="1430867"/>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285750" y="2861734"/>
            <a:ext cx="1771650" cy="5987169"/>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14300" y="220133"/>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14300" y="770467"/>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2343150" y="990600"/>
            <a:ext cx="4229100" cy="781473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971550" y="330200"/>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042416" y="466683"/>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028700" y="451734"/>
            <a:ext cx="342900" cy="637469"/>
          </a:xfrm>
        </p:spPr>
        <p:txBody>
          <a:bodyPr/>
          <a:lstStyle>
            <a:lvl1pPr>
              <a:defRPr>
                <a:solidFill>
                  <a:schemeClr val="accent3">
                    <a:shade val="75000"/>
                  </a:schemeClr>
                </a:solidFill>
              </a:defRPr>
            </a:lvl1pPr>
          </a:lstStyle>
          <a:p>
            <a:fld id="{E2E93048-2E9A-4ECC-8B8F-27ED350774E7}" type="slidenum">
              <a:rPr lang="en-AU" smtClean="0"/>
              <a:pPr/>
              <a:t>‹#›</a:t>
            </a:fld>
            <a:endParaRPr lang="en-AU"/>
          </a:p>
        </p:txBody>
      </p:sp>
      <p:sp>
        <p:nvSpPr>
          <p:cNvPr id="21" name="Rectangle 20"/>
          <p:cNvSpPr>
            <a:spLocks noChangeArrowheads="1"/>
          </p:cNvSpPr>
          <p:nvPr/>
        </p:nvSpPr>
        <p:spPr bwMode="auto">
          <a:xfrm>
            <a:off x="112014" y="9227668"/>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0FBE77B-DCE3-459F-A94D-7A986C0B61D5}" type="datetimeFigureOut">
              <a:rPr lang="en-AU" smtClean="0"/>
              <a:pPr/>
              <a:t>14/3/19</a:t>
            </a:fld>
            <a:endParaRPr lang="en-AU"/>
          </a:p>
        </p:txBody>
      </p:sp>
      <p:sp>
        <p:nvSpPr>
          <p:cNvPr id="6" name="Footer Placeholder 5"/>
          <p:cNvSpPr>
            <a:spLocks noGrp="1"/>
          </p:cNvSpPr>
          <p:nvPr>
            <p:ph type="ftr" sz="quarter" idx="11"/>
          </p:nvPr>
        </p:nvSpPr>
        <p:spPr>
          <a:xfrm>
            <a:off x="226314" y="9260114"/>
            <a:ext cx="2537460" cy="528320"/>
          </a:xfrm>
        </p:spPr>
        <p:txBody>
          <a:bodyPr/>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14300" y="770467"/>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674370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14300" y="220133"/>
            <a:ext cx="6624828" cy="43586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14300" y="880534"/>
            <a:ext cx="2057400" cy="847513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14300" y="224536"/>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971550" y="330200"/>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042416" y="466683"/>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028700" y="451734"/>
            <a:ext cx="342900" cy="637469"/>
          </a:xfrm>
        </p:spPr>
        <p:txBody>
          <a:bodyPr/>
          <a:lstStyle/>
          <a:p>
            <a:fld id="{E2E93048-2E9A-4ECC-8B8F-27ED350774E7}" type="slidenum">
              <a:rPr lang="en-AU" smtClean="0"/>
              <a:pPr/>
              <a:t>‹#›</a:t>
            </a:fld>
            <a:endParaRPr lang="en-AU"/>
          </a:p>
        </p:txBody>
      </p:sp>
      <p:sp>
        <p:nvSpPr>
          <p:cNvPr id="2" name="Title 1"/>
          <p:cNvSpPr>
            <a:spLocks noGrp="1"/>
          </p:cNvSpPr>
          <p:nvPr>
            <p:ph type="title"/>
          </p:nvPr>
        </p:nvSpPr>
        <p:spPr>
          <a:xfrm>
            <a:off x="2250281" y="7264400"/>
            <a:ext cx="4400550" cy="1761067"/>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250281" y="880534"/>
            <a:ext cx="4400550" cy="6163733"/>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85750" y="1430867"/>
            <a:ext cx="1828800" cy="75946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12014" y="9227668"/>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4341114" y="9251644"/>
            <a:ext cx="2283714" cy="528320"/>
          </a:xfrm>
        </p:spPr>
        <p:txBody>
          <a:bodyPr/>
          <a:lstStyle/>
          <a:p>
            <a:fld id="{C0FBE77B-DCE3-459F-A94D-7A986C0B61D5}" type="datetimeFigureOut">
              <a:rPr lang="en-AU" smtClean="0"/>
              <a:pPr/>
              <a:t>14/3/19</a:t>
            </a:fld>
            <a:endParaRPr lang="en-AU"/>
          </a:p>
        </p:txBody>
      </p:sp>
      <p:sp>
        <p:nvSpPr>
          <p:cNvPr id="6" name="Footer Placeholder 5"/>
          <p:cNvSpPr>
            <a:spLocks noGrp="1"/>
          </p:cNvSpPr>
          <p:nvPr>
            <p:ph type="ftr" sz="quarter" idx="11"/>
          </p:nvPr>
        </p:nvSpPr>
        <p:spPr>
          <a:xfrm>
            <a:off x="226314" y="9260114"/>
            <a:ext cx="2688336" cy="528320"/>
          </a:xfrm>
        </p:spPr>
        <p:txBody>
          <a:bodyPr/>
          <a:lstStyle/>
          <a:p>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3D5883"/>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9685867"/>
            <a:ext cx="6858000" cy="22013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6858000" cy="2012647"/>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6743700" y="0"/>
            <a:ext cx="114300" cy="9906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12014" y="9227668"/>
            <a:ext cx="6624828" cy="44714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4343400" y="9251644"/>
            <a:ext cx="2283714" cy="528320"/>
          </a:xfrm>
          <a:prstGeom prst="rect">
            <a:avLst/>
          </a:prstGeom>
        </p:spPr>
        <p:txBody>
          <a:bodyPr vert="horz"/>
          <a:lstStyle>
            <a:lvl1pPr algn="r" eaLnBrk="1" latinLnBrk="0" hangingPunct="1">
              <a:defRPr kumimoji="0" sz="1400">
                <a:solidFill>
                  <a:srgbClr val="FFFFFF"/>
                </a:solidFill>
              </a:defRPr>
            </a:lvl1pPr>
          </a:lstStyle>
          <a:p>
            <a:fld id="{C0FBE77B-DCE3-459F-A94D-7A986C0B61D5}" type="datetimeFigureOut">
              <a:rPr lang="en-AU" smtClean="0"/>
              <a:pPr/>
              <a:t>14/3/19</a:t>
            </a:fld>
            <a:endParaRPr lang="en-AU"/>
          </a:p>
        </p:txBody>
      </p:sp>
      <p:sp>
        <p:nvSpPr>
          <p:cNvPr id="3" name="Footer Placeholder 2"/>
          <p:cNvSpPr>
            <a:spLocks noGrp="1"/>
          </p:cNvSpPr>
          <p:nvPr>
            <p:ph type="ftr" sz="quarter" idx="3"/>
          </p:nvPr>
        </p:nvSpPr>
        <p:spPr>
          <a:xfrm>
            <a:off x="228600" y="9260114"/>
            <a:ext cx="2686050" cy="528320"/>
          </a:xfrm>
          <a:prstGeom prst="rect">
            <a:avLst/>
          </a:prstGeom>
        </p:spPr>
        <p:txBody>
          <a:bodyPr vert="horz"/>
          <a:lstStyle>
            <a:lvl1pPr algn="l" eaLnBrk="1" latinLnBrk="0" hangingPunct="1">
              <a:defRPr kumimoji="0" sz="1200">
                <a:solidFill>
                  <a:srgbClr val="FFFFFF"/>
                </a:solidFill>
              </a:defRPr>
            </a:lvl1pPr>
          </a:lstStyle>
          <a:p>
            <a:endParaRPr lang="en-AU"/>
          </a:p>
        </p:txBody>
      </p:sp>
      <p:sp>
        <p:nvSpPr>
          <p:cNvPr id="8" name="Rectangle 7"/>
          <p:cNvSpPr>
            <a:spLocks noChangeArrowheads="1"/>
          </p:cNvSpPr>
          <p:nvPr/>
        </p:nvSpPr>
        <p:spPr bwMode="auto">
          <a:xfrm>
            <a:off x="114300" y="224536"/>
            <a:ext cx="6624828" cy="94569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14300" y="1844184"/>
            <a:ext cx="6624828"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3200400" y="1380941"/>
            <a:ext cx="457200" cy="88053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3271266" y="1517424"/>
            <a:ext cx="315468" cy="6075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3257550" y="1502475"/>
            <a:ext cx="342900" cy="637469"/>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2E93048-2E9A-4ECC-8B8F-27ED350774E7}" type="slidenum">
              <a:rPr lang="en-AU" smtClean="0"/>
              <a:pPr/>
              <a:t>‹#›</a:t>
            </a:fld>
            <a:endParaRPr lang="en-AU" dirty="0"/>
          </a:p>
        </p:txBody>
      </p:sp>
      <p:sp>
        <p:nvSpPr>
          <p:cNvPr id="22" name="Title Placeholder 21"/>
          <p:cNvSpPr>
            <a:spLocks noGrp="1"/>
          </p:cNvSpPr>
          <p:nvPr>
            <p:ph type="title"/>
          </p:nvPr>
        </p:nvSpPr>
        <p:spPr>
          <a:xfrm>
            <a:off x="226314" y="330200"/>
            <a:ext cx="6400800" cy="1096264"/>
          </a:xfrm>
          <a:prstGeom prst="rect">
            <a:avLst/>
          </a:prstGeom>
        </p:spPr>
        <p:txBody>
          <a:bodyPr vert="horz" anchor="b">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226314" y="2201333"/>
            <a:ext cx="6400800" cy="6643624"/>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600" b="1" kern="1200">
          <a:solidFill>
            <a:srgbClr val="E39937"/>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bg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bg1"/>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bg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bg1"/>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bg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332656" y="4160912"/>
            <a:ext cx="6192688" cy="4824536"/>
          </a:xfrm>
        </p:spPr>
        <p:txBody>
          <a:bodyPr>
            <a:noAutofit/>
          </a:bodyPr>
          <a:lstStyle/>
          <a:p>
            <a:pPr algn="ctr">
              <a:lnSpc>
                <a:spcPct val="120000"/>
              </a:lnSpc>
              <a:spcBef>
                <a:spcPts val="384"/>
              </a:spcBef>
              <a:buNone/>
            </a:pPr>
            <a:endParaRPr lang="en-US" sz="2000" dirty="0" smtClean="0">
              <a:solidFill>
                <a:schemeClr val="bg1"/>
              </a:solidFill>
            </a:endParaRPr>
          </a:p>
          <a:p>
            <a:pPr algn="ctr">
              <a:spcBef>
                <a:spcPts val="0"/>
              </a:spcBef>
              <a:buNone/>
            </a:pPr>
            <a:endParaRPr lang="en-US" dirty="0" smtClean="0">
              <a:solidFill>
                <a:schemeClr val="bg1"/>
              </a:solidFill>
            </a:endParaRPr>
          </a:p>
          <a:p>
            <a:pPr algn="ctr">
              <a:buNone/>
            </a:pPr>
            <a:endParaRPr lang="en-US" dirty="0" smtClean="0"/>
          </a:p>
          <a:p>
            <a:pPr algn="ctr">
              <a:buNone/>
            </a:pPr>
            <a:r>
              <a:rPr lang="en-US" sz="3600" dirty="0" smtClean="0">
                <a:solidFill>
                  <a:schemeClr val="bg1"/>
                </a:solidFill>
              </a:rPr>
              <a:t>Community Legal </a:t>
            </a:r>
            <a:r>
              <a:rPr lang="en-US" sz="3600" dirty="0" err="1" smtClean="0">
                <a:solidFill>
                  <a:schemeClr val="bg1"/>
                </a:solidFill>
              </a:rPr>
              <a:t>Centres</a:t>
            </a:r>
            <a:r>
              <a:rPr lang="en-US" sz="3600" dirty="0" smtClean="0">
                <a:solidFill>
                  <a:schemeClr val="bg1"/>
                </a:solidFill>
              </a:rPr>
              <a:t> </a:t>
            </a:r>
          </a:p>
          <a:p>
            <a:pPr algn="ctr">
              <a:buNone/>
            </a:pPr>
            <a:r>
              <a:rPr lang="en-US" sz="3200" dirty="0" smtClean="0">
                <a:solidFill>
                  <a:schemeClr val="bg1"/>
                </a:solidFill>
              </a:rPr>
              <a:t>Queensland </a:t>
            </a:r>
            <a:endParaRPr lang="en-US" sz="3600" dirty="0" smtClean="0"/>
          </a:p>
          <a:p>
            <a:pPr algn="ctr">
              <a:buNone/>
            </a:pPr>
            <a:endParaRPr lang="en-US" sz="2000" dirty="0" smtClean="0"/>
          </a:p>
          <a:p>
            <a:pPr algn="ctr">
              <a:buNone/>
            </a:pPr>
            <a:endParaRPr lang="en-US" sz="2000" dirty="0" smtClean="0"/>
          </a:p>
          <a:p>
            <a:pPr algn="ctr">
              <a:buNone/>
            </a:pPr>
            <a:endParaRPr lang="en-US" sz="2000" dirty="0" smtClean="0"/>
          </a:p>
          <a:p>
            <a:pPr algn="ctr">
              <a:buNone/>
            </a:pPr>
            <a:endParaRPr lang="en-US" sz="2000" dirty="0" smtClean="0"/>
          </a:p>
          <a:p>
            <a:pPr algn="ctr">
              <a:spcBef>
                <a:spcPts val="0"/>
              </a:spcBef>
              <a:buNone/>
            </a:pPr>
            <a:r>
              <a:rPr lang="en-US" dirty="0" smtClean="0">
                <a:solidFill>
                  <a:schemeClr val="bg1"/>
                </a:solidFill>
              </a:rPr>
              <a:t>presented By </a:t>
            </a:r>
            <a:r>
              <a:rPr lang="en-US" dirty="0" err="1" smtClean="0">
                <a:solidFill>
                  <a:schemeClr val="bg1"/>
                </a:solidFill>
              </a:rPr>
              <a:t>tere</a:t>
            </a:r>
            <a:r>
              <a:rPr lang="en-US" dirty="0" smtClean="0">
                <a:solidFill>
                  <a:schemeClr val="bg1"/>
                </a:solidFill>
              </a:rPr>
              <a:t> </a:t>
            </a:r>
            <a:r>
              <a:rPr lang="en-US" dirty="0" err="1" smtClean="0">
                <a:solidFill>
                  <a:schemeClr val="bg1"/>
                </a:solidFill>
              </a:rPr>
              <a:t>vaka</a:t>
            </a:r>
            <a:r>
              <a:rPr lang="en-US" dirty="0" smtClean="0">
                <a:solidFill>
                  <a:schemeClr val="bg1"/>
                </a:solidFill>
              </a:rPr>
              <a:t>,</a:t>
            </a:r>
          </a:p>
          <a:p>
            <a:pPr algn="ctr">
              <a:spcBef>
                <a:spcPts val="0"/>
              </a:spcBef>
              <a:spcAft>
                <a:spcPts val="1200"/>
              </a:spcAft>
              <a:buNone/>
            </a:pPr>
            <a:r>
              <a:rPr lang="en-US" dirty="0" smtClean="0">
                <a:solidFill>
                  <a:schemeClr val="bg1"/>
                </a:solidFill>
              </a:rPr>
              <a:t>Penny Gordon &amp; Associates.</a:t>
            </a:r>
          </a:p>
        </p:txBody>
      </p:sp>
      <p:sp>
        <p:nvSpPr>
          <p:cNvPr id="2" name="Title 1"/>
          <p:cNvSpPr>
            <a:spLocks noGrp="1"/>
          </p:cNvSpPr>
          <p:nvPr>
            <p:ph type="ctrTitle"/>
          </p:nvPr>
        </p:nvSpPr>
        <p:spPr>
          <a:xfrm>
            <a:off x="188640" y="550334"/>
            <a:ext cx="6480720" cy="2170418"/>
          </a:xfrm>
        </p:spPr>
        <p:txBody>
          <a:bodyPr>
            <a:noAutofit/>
          </a:bodyPr>
          <a:lstStyle/>
          <a:p>
            <a:r>
              <a:rPr lang="en-US" sz="4400" dirty="0" smtClean="0">
                <a:solidFill>
                  <a:srgbClr val="E39937"/>
                </a:solidFill>
              </a:rPr>
              <a:t>Vicarious Trauma &amp; Sustaining Resilience</a:t>
            </a:r>
            <a:endParaRPr lang="en-AU" sz="4400" dirty="0">
              <a:solidFill>
                <a:srgbClr val="E39937"/>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noAutofit/>
          </a:bodyPr>
          <a:lstStyle/>
          <a:p>
            <a:r>
              <a:rPr lang="en-US" sz="4400" b="1" dirty="0" smtClean="0">
                <a:solidFill>
                  <a:srgbClr val="E39937"/>
                </a:solidFill>
              </a:rPr>
              <a:t>Australian Study Findings</a:t>
            </a:r>
            <a:endParaRPr lang="en-AU" sz="4400" b="1" dirty="0">
              <a:solidFill>
                <a:srgbClr val="E39937"/>
              </a:solidFill>
            </a:endParaRPr>
          </a:p>
        </p:txBody>
      </p:sp>
      <p:sp>
        <p:nvSpPr>
          <p:cNvPr id="3" name="Content Placeholder 2"/>
          <p:cNvSpPr>
            <a:spLocks noGrp="1"/>
          </p:cNvSpPr>
          <p:nvPr>
            <p:ph sz="quarter" idx="1"/>
          </p:nvPr>
        </p:nvSpPr>
        <p:spPr>
          <a:xfrm>
            <a:off x="226314" y="2360712"/>
            <a:ext cx="6377940" cy="6840760"/>
          </a:xfrm>
        </p:spPr>
        <p:txBody>
          <a:bodyPr>
            <a:normAutofit fontScale="85000" lnSpcReduction="20000"/>
          </a:bodyPr>
          <a:lstStyle/>
          <a:p>
            <a:pPr marL="363538" indent="-363538">
              <a:spcAft>
                <a:spcPts val="600"/>
              </a:spcAft>
            </a:pPr>
            <a:r>
              <a:rPr lang="en-US" sz="4000" dirty="0" smtClean="0"/>
              <a:t>VT higher in criminal law solicitors.</a:t>
            </a:r>
          </a:p>
          <a:p>
            <a:pPr marL="363538" indent="-363538">
              <a:spcAft>
                <a:spcPts val="600"/>
              </a:spcAft>
            </a:pPr>
            <a:r>
              <a:rPr lang="en-US" sz="4000" dirty="0" smtClean="0">
                <a:solidFill>
                  <a:schemeClr val="bg1"/>
                </a:solidFill>
              </a:rPr>
              <a:t>Higher levels of:</a:t>
            </a:r>
          </a:p>
          <a:p>
            <a:pPr marL="712788" indent="-349250">
              <a:spcAft>
                <a:spcPts val="600"/>
              </a:spcAft>
              <a:buFont typeface="Wingdings" pitchFamily="2" charset="2"/>
              <a:buChar char="Ø"/>
            </a:pPr>
            <a:r>
              <a:rPr lang="en-US" sz="4000" dirty="0" smtClean="0"/>
              <a:t>Subjective distress.</a:t>
            </a:r>
            <a:endParaRPr lang="en-US" sz="4000" dirty="0" smtClean="0">
              <a:solidFill>
                <a:schemeClr val="bg1"/>
              </a:solidFill>
            </a:endParaRPr>
          </a:p>
          <a:p>
            <a:pPr marL="712788" indent="-349250">
              <a:spcAft>
                <a:spcPts val="600"/>
              </a:spcAft>
              <a:buFont typeface="Wingdings" pitchFamily="2" charset="2"/>
              <a:buChar char="Ø"/>
            </a:pPr>
            <a:r>
              <a:rPr lang="en-US" sz="4000" dirty="0" smtClean="0"/>
              <a:t>Self reported VT.</a:t>
            </a:r>
          </a:p>
          <a:p>
            <a:pPr marL="712788" indent="-349250">
              <a:spcAft>
                <a:spcPts val="600"/>
              </a:spcAft>
              <a:buFont typeface="Wingdings" pitchFamily="2" charset="2"/>
              <a:buChar char="Ø"/>
            </a:pPr>
            <a:r>
              <a:rPr lang="en-US" sz="4000" dirty="0" smtClean="0">
                <a:solidFill>
                  <a:schemeClr val="bg1"/>
                </a:solidFill>
              </a:rPr>
              <a:t>Depression.</a:t>
            </a:r>
          </a:p>
          <a:p>
            <a:pPr marL="712788" indent="-349250">
              <a:spcAft>
                <a:spcPts val="600"/>
              </a:spcAft>
              <a:buFont typeface="Wingdings" pitchFamily="2" charset="2"/>
              <a:buChar char="Ø"/>
            </a:pPr>
            <a:r>
              <a:rPr lang="en-US" sz="4000" dirty="0" smtClean="0"/>
              <a:t>Stress.</a:t>
            </a:r>
            <a:endParaRPr lang="en-US" sz="4000" dirty="0" smtClean="0">
              <a:solidFill>
                <a:schemeClr val="bg1"/>
              </a:solidFill>
            </a:endParaRPr>
          </a:p>
          <a:p>
            <a:pPr marL="712788" indent="-349250">
              <a:spcAft>
                <a:spcPts val="600"/>
              </a:spcAft>
              <a:buFont typeface="Wingdings" pitchFamily="2" charset="2"/>
              <a:buChar char="Ø"/>
            </a:pPr>
            <a:r>
              <a:rPr lang="en-US" sz="4000" dirty="0" smtClean="0"/>
              <a:t>Cognitive changes in relation to safety and intimacy.</a:t>
            </a:r>
            <a:endParaRPr lang="en-US" sz="4000" dirty="0" smtClean="0">
              <a:solidFill>
                <a:schemeClr val="bg1"/>
              </a:solidFill>
            </a:endParaRPr>
          </a:p>
          <a:p>
            <a:pPr marL="712788" indent="-349250">
              <a:buFont typeface="Wingdings" pitchFamily="2" charset="2"/>
              <a:buChar char="Ø"/>
            </a:pPr>
            <a:r>
              <a:rPr lang="en-US" sz="4000" dirty="0" smtClean="0"/>
              <a:t>Avoidance, intrusions and </a:t>
            </a:r>
            <a:r>
              <a:rPr lang="en-US" sz="4000" dirty="0" err="1" smtClean="0"/>
              <a:t>hyperarousal</a:t>
            </a:r>
            <a:r>
              <a:rPr lang="en-US" sz="4000" dirty="0" smtClean="0"/>
              <a:t>.</a:t>
            </a:r>
          </a:p>
          <a:p>
            <a:pPr marL="712788" indent="-349250" algn="ctr">
              <a:spcBef>
                <a:spcPts val="1800"/>
              </a:spcBef>
              <a:buNone/>
            </a:pPr>
            <a:r>
              <a:rPr lang="en-US" sz="2400" dirty="0" smtClean="0">
                <a:solidFill>
                  <a:schemeClr val="bg1"/>
                </a:solidFill>
              </a:rPr>
              <a:t>                                      (</a:t>
            </a:r>
            <a:r>
              <a:rPr lang="en-US" sz="2400" dirty="0" err="1" smtClean="0">
                <a:solidFill>
                  <a:schemeClr val="bg1"/>
                </a:solidFill>
              </a:rPr>
              <a:t>Vrklevski</a:t>
            </a:r>
            <a:r>
              <a:rPr lang="en-US" sz="2400" dirty="0" smtClean="0">
                <a:solidFill>
                  <a:schemeClr val="bg1"/>
                </a:solidFill>
              </a:rPr>
              <a:t> &amp; Franklin, 2008)</a:t>
            </a:r>
            <a:endParaRPr lang="en-AU" sz="2400" dirty="0" smtClean="0">
              <a:solidFill>
                <a:schemeClr val="bg1"/>
              </a:solidFill>
            </a:endParaRPr>
          </a:p>
          <a:p>
            <a:endParaRPr lang="en-AU"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35" y="0"/>
            <a:ext cx="6858000" cy="1568624"/>
          </a:xfrm>
        </p:spPr>
        <p:txBody>
          <a:bodyPr>
            <a:noAutofit/>
          </a:bodyPr>
          <a:lstStyle/>
          <a:p>
            <a:r>
              <a:rPr lang="en-US" sz="4400" b="1" dirty="0" smtClean="0">
                <a:solidFill>
                  <a:srgbClr val="E39937"/>
                </a:solidFill>
              </a:rPr>
              <a:t>Resilience:</a:t>
            </a:r>
            <a:br>
              <a:rPr lang="en-US" sz="4400" b="1" dirty="0" smtClean="0">
                <a:solidFill>
                  <a:srgbClr val="E39937"/>
                </a:solidFill>
              </a:rPr>
            </a:br>
            <a:r>
              <a:rPr lang="en-US" sz="4400" b="1" dirty="0" smtClean="0">
                <a:solidFill>
                  <a:srgbClr val="E39937"/>
                </a:solidFill>
              </a:rPr>
              <a:t>Definition</a:t>
            </a:r>
            <a:endParaRPr lang="en-AU" sz="4400" b="1" dirty="0">
              <a:solidFill>
                <a:srgbClr val="E39937"/>
              </a:solidFill>
            </a:endParaRPr>
          </a:p>
        </p:txBody>
      </p:sp>
      <p:sp>
        <p:nvSpPr>
          <p:cNvPr id="3" name="Content Placeholder 2"/>
          <p:cNvSpPr>
            <a:spLocks noGrp="1"/>
          </p:cNvSpPr>
          <p:nvPr>
            <p:ph sz="quarter" idx="1"/>
          </p:nvPr>
        </p:nvSpPr>
        <p:spPr>
          <a:xfrm>
            <a:off x="226314" y="2576736"/>
            <a:ext cx="6377940" cy="6233000"/>
          </a:xfrm>
        </p:spPr>
        <p:txBody>
          <a:bodyPr/>
          <a:lstStyle/>
          <a:p>
            <a:endParaRPr lang="en-US" dirty="0" smtClean="0"/>
          </a:p>
          <a:p>
            <a:r>
              <a:rPr lang="en-US" sz="3600" dirty="0" smtClean="0"/>
              <a:t>Being able to bounce back from setbacks and develop enduring strengths that help us stay effective in the face of tough demands and difficult circumstances.</a:t>
            </a:r>
          </a:p>
          <a:p>
            <a:pPr marL="0" indent="0" algn="ctr">
              <a:spcBef>
                <a:spcPts val="1800"/>
              </a:spcBef>
              <a:buNone/>
            </a:pPr>
            <a:r>
              <a:rPr lang="en-US" sz="2000" dirty="0" smtClean="0"/>
              <a:t>                               (Cooper, Flint-Taylor, &amp; </a:t>
            </a:r>
            <a:r>
              <a:rPr lang="en-US" sz="2000" dirty="0" err="1" smtClean="0"/>
              <a:t>Pearn</a:t>
            </a:r>
            <a:r>
              <a:rPr lang="en-US" sz="2000" dirty="0" smtClean="0"/>
              <a:t>, 2013)</a:t>
            </a:r>
          </a:p>
          <a:p>
            <a:endParaRPr lang="en-US" sz="3600" dirty="0" smtClean="0">
              <a:solidFill>
                <a:schemeClr val="bg1"/>
              </a:solidFill>
            </a:endParaRPr>
          </a:p>
        </p:txBody>
      </p:sp>
    </p:spTree>
    <p:extLst>
      <p:ext uri="{BB962C8B-B14F-4D97-AF65-F5344CB8AC3E}">
        <p14:creationId xmlns:p14="http://schemas.microsoft.com/office/powerpoint/2010/main" val="36313158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lstStyle/>
          <a:p>
            <a:r>
              <a:rPr lang="en-US" sz="4400" dirty="0" smtClean="0"/>
              <a:t>Contributors To Resiliency</a:t>
            </a:r>
            <a:endParaRPr lang="en-AU" sz="4400" dirty="0"/>
          </a:p>
        </p:txBody>
      </p:sp>
      <p:sp>
        <p:nvSpPr>
          <p:cNvPr id="3" name="Content Placeholder 2"/>
          <p:cNvSpPr>
            <a:spLocks noGrp="1"/>
          </p:cNvSpPr>
          <p:nvPr>
            <p:ph sz="quarter" idx="1"/>
          </p:nvPr>
        </p:nvSpPr>
        <p:spPr>
          <a:xfrm>
            <a:off x="226314" y="2360713"/>
            <a:ext cx="6377940" cy="6768752"/>
          </a:xfrm>
        </p:spPr>
        <p:txBody>
          <a:bodyPr>
            <a:normAutofit fontScale="92500" lnSpcReduction="10000"/>
          </a:bodyPr>
          <a:lstStyle/>
          <a:p>
            <a:r>
              <a:rPr lang="en-US" sz="3600" i="1" dirty="0" smtClean="0"/>
              <a:t>Personal abilities:</a:t>
            </a:r>
          </a:p>
          <a:p>
            <a:pPr marL="540000">
              <a:buFont typeface="Wingdings" pitchFamily="2" charset="2"/>
              <a:buChar char="Ø"/>
            </a:pPr>
            <a:r>
              <a:rPr lang="en-US" sz="3600" dirty="0" smtClean="0"/>
              <a:t>Social competence.</a:t>
            </a:r>
          </a:p>
          <a:p>
            <a:pPr marL="540000">
              <a:buFont typeface="Wingdings" pitchFamily="2" charset="2"/>
              <a:buChar char="Ø"/>
            </a:pPr>
            <a:r>
              <a:rPr lang="en-US" sz="3600" dirty="0" smtClean="0"/>
              <a:t>Problem solving skills.</a:t>
            </a:r>
          </a:p>
          <a:p>
            <a:pPr marL="540000">
              <a:buFont typeface="Wingdings" pitchFamily="2" charset="2"/>
              <a:buChar char="Ø"/>
            </a:pPr>
            <a:r>
              <a:rPr lang="en-US" sz="3600" dirty="0" smtClean="0"/>
              <a:t>Autonomy.</a:t>
            </a:r>
          </a:p>
          <a:p>
            <a:pPr marL="540000">
              <a:buFont typeface="Wingdings" pitchFamily="2" charset="2"/>
              <a:buChar char="Ø"/>
            </a:pPr>
            <a:r>
              <a:rPr lang="en-US" sz="3600" dirty="0" smtClean="0"/>
              <a:t>A sense of purpose and hope.</a:t>
            </a:r>
            <a:r>
              <a:rPr lang="en-US" sz="2000" dirty="0" smtClean="0"/>
              <a:t>	</a:t>
            </a:r>
            <a:endParaRPr lang="en-US" sz="3200" dirty="0" smtClean="0"/>
          </a:p>
          <a:p>
            <a:pPr>
              <a:spcBef>
                <a:spcPts val="600"/>
              </a:spcBef>
            </a:pPr>
            <a:r>
              <a:rPr lang="en-US" sz="3600" i="1" dirty="0" smtClean="0"/>
              <a:t>Environmental protective factors:</a:t>
            </a:r>
          </a:p>
          <a:p>
            <a:pPr marL="540000">
              <a:spcAft>
                <a:spcPts val="600"/>
              </a:spcAft>
              <a:buFont typeface="Wingdings" pitchFamily="2" charset="2"/>
              <a:buChar char="Ø"/>
            </a:pPr>
            <a:r>
              <a:rPr lang="en-US" sz="3600" dirty="0" smtClean="0"/>
              <a:t>Caring relationships.</a:t>
            </a:r>
          </a:p>
          <a:p>
            <a:pPr marL="540000">
              <a:spcAft>
                <a:spcPts val="600"/>
              </a:spcAft>
              <a:buFont typeface="Wingdings" pitchFamily="2" charset="2"/>
              <a:buChar char="Ø"/>
            </a:pPr>
            <a:r>
              <a:rPr lang="en-US" sz="3600" dirty="0" smtClean="0"/>
              <a:t>High expectations.</a:t>
            </a:r>
          </a:p>
          <a:p>
            <a:pPr marL="540000">
              <a:spcAft>
                <a:spcPts val="1200"/>
              </a:spcAft>
              <a:buFont typeface="Wingdings" pitchFamily="2" charset="2"/>
              <a:buChar char="Ø"/>
            </a:pPr>
            <a:r>
              <a:rPr lang="en-US" sz="3600" dirty="0" smtClean="0"/>
              <a:t>Opportunities for meaningful participation.</a:t>
            </a:r>
          </a:p>
          <a:p>
            <a:pPr marL="540000">
              <a:buNone/>
            </a:pPr>
            <a:r>
              <a:rPr lang="en-US" sz="2000" dirty="0" smtClean="0"/>
              <a:t>			       (Constantine, </a:t>
            </a:r>
            <a:r>
              <a:rPr lang="en-US" sz="2000" dirty="0" err="1" smtClean="0"/>
              <a:t>Benard</a:t>
            </a:r>
            <a:r>
              <a:rPr lang="en-US" sz="2000" dirty="0" smtClean="0"/>
              <a:t>, &amp; Diaz, 1999)</a:t>
            </a:r>
            <a:endParaRPr lang="en-AU" sz="2000" dirty="0"/>
          </a:p>
        </p:txBody>
      </p:sp>
    </p:spTree>
    <p:extLst>
      <p:ext uri="{BB962C8B-B14F-4D97-AF65-F5344CB8AC3E}">
        <p14:creationId xmlns:p14="http://schemas.microsoft.com/office/powerpoint/2010/main" val="4104954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24" y="272480"/>
            <a:ext cx="6813376" cy="1298000"/>
          </a:xfrm>
        </p:spPr>
        <p:txBody>
          <a:bodyPr/>
          <a:lstStyle/>
          <a:p>
            <a:r>
              <a:rPr lang="en-US" sz="4400" dirty="0" smtClean="0"/>
              <a:t>Coping Strategies</a:t>
            </a:r>
            <a:endParaRPr lang="en-US" sz="4400" dirty="0"/>
          </a:p>
        </p:txBody>
      </p:sp>
      <p:sp>
        <p:nvSpPr>
          <p:cNvPr id="4" name="Trapezoid 3"/>
          <p:cNvSpPr/>
          <p:nvPr/>
        </p:nvSpPr>
        <p:spPr>
          <a:xfrm>
            <a:off x="332656" y="6611157"/>
            <a:ext cx="6336704" cy="1870235"/>
          </a:xfrm>
          <a:prstGeom prst="trapezoid">
            <a:avLst>
              <a:gd name="adj" fmla="val 57151"/>
            </a:avLst>
          </a:prstGeom>
          <a:solidFill>
            <a:srgbClr val="008000"/>
          </a:solidFill>
        </p:spPr>
        <p:style>
          <a:lnRef idx="1">
            <a:schemeClr val="accent1"/>
          </a:lnRef>
          <a:fillRef idx="3">
            <a:schemeClr val="accent1"/>
          </a:fillRef>
          <a:effectRef idx="2">
            <a:schemeClr val="accent1"/>
          </a:effectRef>
          <a:fontRef idx="minor">
            <a:schemeClr val="lt1"/>
          </a:fontRef>
        </p:style>
        <p:txBody>
          <a:bodyPr tIns="0" bIns="324000" rtlCol="0" anchor="ctr"/>
          <a:lstStyle/>
          <a:p>
            <a:pPr algn="ctr"/>
            <a:r>
              <a:rPr lang="en-US" sz="3500" dirty="0" smtClean="0"/>
              <a:t>SEEDS - PERMA</a:t>
            </a:r>
            <a:endParaRPr lang="en-US" sz="3500" dirty="0"/>
          </a:p>
          <a:p>
            <a:pPr algn="ctr"/>
            <a:endParaRPr lang="en-US" sz="3500" dirty="0"/>
          </a:p>
        </p:txBody>
      </p:sp>
      <p:sp>
        <p:nvSpPr>
          <p:cNvPr id="5" name="Trapezoid 4"/>
          <p:cNvSpPr/>
          <p:nvPr/>
        </p:nvSpPr>
        <p:spPr>
          <a:xfrm>
            <a:off x="1484785" y="4664968"/>
            <a:ext cx="3960440" cy="1656184"/>
          </a:xfrm>
          <a:prstGeom prst="trapezoid">
            <a:avLst>
              <a:gd name="adj" fmla="val 61744"/>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wrap="square" lIns="0" tIns="0" rIns="0" bIns="324000" rtlCol="0" anchor="ctr"/>
          <a:lstStyle/>
          <a:p>
            <a:pPr algn="ctr"/>
            <a:r>
              <a:rPr lang="en-US" sz="35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Emotional Regulation</a:t>
            </a:r>
          </a:p>
          <a:p>
            <a:pPr algn="ctr"/>
            <a:endParaRPr lang="en-US" sz="35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Isosceles Triangle 5"/>
          <p:cNvSpPr/>
          <p:nvPr/>
        </p:nvSpPr>
        <p:spPr>
          <a:xfrm>
            <a:off x="2564905" y="2720752"/>
            <a:ext cx="1728192" cy="1656184"/>
          </a:xfrm>
          <a:prstGeom prst="triangle">
            <a:avLst>
              <a:gd name="adj" fmla="val 54844"/>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p>
        </p:txBody>
      </p:sp>
      <p:sp>
        <p:nvSpPr>
          <p:cNvPr id="8" name="TextBox 7"/>
          <p:cNvSpPr txBox="1"/>
          <p:nvPr/>
        </p:nvSpPr>
        <p:spPr>
          <a:xfrm>
            <a:off x="2348880" y="3296816"/>
            <a:ext cx="2160240" cy="369332"/>
          </a:xfrm>
          <a:prstGeom prst="rect">
            <a:avLst/>
          </a:prstGeom>
          <a:noFill/>
        </p:spPr>
        <p:txBody>
          <a:bodyPr wrap="square" rtlCol="0">
            <a:spAutoFit/>
          </a:bodyPr>
          <a:lstStyle/>
          <a:p>
            <a:endParaRPr lang="en-US" dirty="0"/>
          </a:p>
        </p:txBody>
      </p:sp>
      <p:sp>
        <p:nvSpPr>
          <p:cNvPr id="9" name="TextBox 8"/>
          <p:cNvSpPr txBox="1"/>
          <p:nvPr/>
        </p:nvSpPr>
        <p:spPr>
          <a:xfrm>
            <a:off x="2852936" y="3584848"/>
            <a:ext cx="1152128" cy="677108"/>
          </a:xfrm>
          <a:prstGeom prst="rect">
            <a:avLst/>
          </a:prstGeom>
          <a:noFill/>
        </p:spPr>
        <p:txBody>
          <a:bodyPr wrap="square" rtlCol="0">
            <a:spAutoFit/>
          </a:bodyPr>
          <a:lstStyle/>
          <a:p>
            <a:pPr algn="ctr"/>
            <a:r>
              <a:rPr lang="en-US" sz="3800" dirty="0" smtClean="0">
                <a:solidFill>
                  <a:schemeClr val="bg1"/>
                </a:solidFill>
              </a:rPr>
              <a:t>MT</a:t>
            </a:r>
            <a:endParaRPr lang="en-US" sz="3800" dirty="0">
              <a:solidFill>
                <a:schemeClr val="bg1"/>
              </a:solidFill>
            </a:endParaRPr>
          </a:p>
        </p:txBody>
      </p:sp>
    </p:spTree>
    <p:extLst>
      <p:ext uri="{BB962C8B-B14F-4D97-AF65-F5344CB8AC3E}">
        <p14:creationId xmlns:p14="http://schemas.microsoft.com/office/powerpoint/2010/main" val="25943803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A374A-E326-488E-A7EF-D2BA6BFB307C}"/>
              </a:ext>
            </a:extLst>
          </p:cNvPr>
          <p:cNvSpPr>
            <a:spLocks noGrp="1"/>
          </p:cNvSpPr>
          <p:nvPr>
            <p:ph type="title"/>
          </p:nvPr>
        </p:nvSpPr>
        <p:spPr>
          <a:xfrm>
            <a:off x="226314" y="330200"/>
            <a:ext cx="6400800" cy="1238424"/>
          </a:xfrm>
        </p:spPr>
        <p:txBody>
          <a:bodyPr/>
          <a:lstStyle/>
          <a:p>
            <a:r>
              <a:rPr lang="en-AU" sz="4400" dirty="0" smtClean="0"/>
              <a:t>Neuropsychology</a:t>
            </a:r>
            <a:endParaRPr lang="en-AU" sz="4400" dirty="0"/>
          </a:p>
        </p:txBody>
      </p:sp>
      <p:sp>
        <p:nvSpPr>
          <p:cNvPr id="3" name="Content Placeholder 2">
            <a:extLst>
              <a:ext uri="{FF2B5EF4-FFF2-40B4-BE49-F238E27FC236}">
                <a16:creationId xmlns:a16="http://schemas.microsoft.com/office/drawing/2014/main" xmlns="" id="{93E3A0A0-7C65-4256-A4F1-B77CBB8554E3}"/>
              </a:ext>
            </a:extLst>
          </p:cNvPr>
          <p:cNvSpPr>
            <a:spLocks noGrp="1"/>
          </p:cNvSpPr>
          <p:nvPr>
            <p:ph sz="quarter" idx="1"/>
          </p:nvPr>
        </p:nvSpPr>
        <p:spPr>
          <a:xfrm>
            <a:off x="226314" y="2432720"/>
            <a:ext cx="6377940" cy="6624736"/>
          </a:xfrm>
        </p:spPr>
        <p:txBody>
          <a:bodyPr>
            <a:normAutofit/>
          </a:bodyPr>
          <a:lstStyle/>
          <a:p>
            <a:pPr>
              <a:spcAft>
                <a:spcPts val="4200"/>
              </a:spcAft>
            </a:pPr>
            <a:r>
              <a:rPr lang="en-AU" sz="3600" dirty="0"/>
              <a:t>S – Social connection.</a:t>
            </a:r>
          </a:p>
          <a:p>
            <a:pPr>
              <a:spcAft>
                <a:spcPts val="4200"/>
              </a:spcAft>
            </a:pPr>
            <a:r>
              <a:rPr lang="en-AU" sz="3600" dirty="0"/>
              <a:t>E – Exercise.</a:t>
            </a:r>
          </a:p>
          <a:p>
            <a:pPr>
              <a:spcAft>
                <a:spcPts val="4200"/>
              </a:spcAft>
            </a:pPr>
            <a:r>
              <a:rPr lang="en-AU" sz="3600" dirty="0"/>
              <a:t>E – Education.</a:t>
            </a:r>
          </a:p>
          <a:p>
            <a:pPr>
              <a:spcAft>
                <a:spcPts val="4200"/>
              </a:spcAft>
            </a:pPr>
            <a:r>
              <a:rPr lang="en-AU" sz="3600" dirty="0"/>
              <a:t>D – Diet.</a:t>
            </a:r>
          </a:p>
          <a:p>
            <a:r>
              <a:rPr lang="en-AU" sz="3600" dirty="0"/>
              <a:t>S –  Sleep.</a:t>
            </a:r>
          </a:p>
          <a:p>
            <a:pPr marL="0" indent="0">
              <a:buNone/>
            </a:pPr>
            <a:r>
              <a:rPr lang="en-AU" sz="2400" dirty="0"/>
              <a:t>				         </a:t>
            </a:r>
            <a:r>
              <a:rPr lang="en-AU" sz="2000" dirty="0"/>
              <a:t>(Arden, 2015)</a:t>
            </a:r>
          </a:p>
        </p:txBody>
      </p:sp>
    </p:spTree>
    <p:extLst>
      <p:ext uri="{BB962C8B-B14F-4D97-AF65-F5344CB8AC3E}">
        <p14:creationId xmlns:p14="http://schemas.microsoft.com/office/powerpoint/2010/main" val="74613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A374A-E326-488E-A7EF-D2BA6BFB307C}"/>
              </a:ext>
            </a:extLst>
          </p:cNvPr>
          <p:cNvSpPr>
            <a:spLocks noGrp="1"/>
          </p:cNvSpPr>
          <p:nvPr>
            <p:ph type="title"/>
          </p:nvPr>
        </p:nvSpPr>
        <p:spPr>
          <a:xfrm>
            <a:off x="226314" y="330200"/>
            <a:ext cx="6400800" cy="1238424"/>
          </a:xfrm>
        </p:spPr>
        <p:txBody>
          <a:bodyPr/>
          <a:lstStyle/>
          <a:p>
            <a:r>
              <a:rPr lang="en-AU" sz="4400" dirty="0" smtClean="0"/>
              <a:t>Positive Psychology</a:t>
            </a:r>
            <a:endParaRPr lang="en-AU" sz="4400" dirty="0"/>
          </a:p>
        </p:txBody>
      </p:sp>
      <p:sp>
        <p:nvSpPr>
          <p:cNvPr id="3" name="Content Placeholder 2">
            <a:extLst>
              <a:ext uri="{FF2B5EF4-FFF2-40B4-BE49-F238E27FC236}">
                <a16:creationId xmlns:a16="http://schemas.microsoft.com/office/drawing/2014/main" xmlns="" id="{93E3A0A0-7C65-4256-A4F1-B77CBB8554E3}"/>
              </a:ext>
            </a:extLst>
          </p:cNvPr>
          <p:cNvSpPr>
            <a:spLocks noGrp="1"/>
          </p:cNvSpPr>
          <p:nvPr>
            <p:ph sz="quarter" idx="1"/>
          </p:nvPr>
        </p:nvSpPr>
        <p:spPr>
          <a:xfrm>
            <a:off x="226314" y="2432720"/>
            <a:ext cx="6377940" cy="6624736"/>
          </a:xfrm>
        </p:spPr>
        <p:txBody>
          <a:bodyPr>
            <a:normAutofit/>
          </a:bodyPr>
          <a:lstStyle/>
          <a:p>
            <a:pPr>
              <a:spcAft>
                <a:spcPts val="4200"/>
              </a:spcAft>
            </a:pPr>
            <a:r>
              <a:rPr lang="en-AU" sz="3600" dirty="0" smtClean="0"/>
              <a:t>Positive Emotions.</a:t>
            </a:r>
            <a:endParaRPr lang="en-AU" sz="3600" dirty="0"/>
          </a:p>
          <a:p>
            <a:pPr>
              <a:spcAft>
                <a:spcPts val="4200"/>
              </a:spcAft>
            </a:pPr>
            <a:r>
              <a:rPr lang="en-AU" sz="3600" dirty="0" smtClean="0"/>
              <a:t>Engagement</a:t>
            </a:r>
            <a:endParaRPr lang="en-AU" sz="3600" dirty="0"/>
          </a:p>
          <a:p>
            <a:pPr>
              <a:spcAft>
                <a:spcPts val="4200"/>
              </a:spcAft>
            </a:pPr>
            <a:r>
              <a:rPr lang="en-AU" sz="3600" dirty="0" smtClean="0"/>
              <a:t>Relationships</a:t>
            </a:r>
            <a:endParaRPr lang="en-AU" sz="3600" dirty="0"/>
          </a:p>
          <a:p>
            <a:pPr>
              <a:spcAft>
                <a:spcPts val="4200"/>
              </a:spcAft>
            </a:pPr>
            <a:r>
              <a:rPr lang="en-AU" sz="3600" dirty="0" smtClean="0"/>
              <a:t>Meaning</a:t>
            </a:r>
            <a:endParaRPr lang="en-AU" sz="3600" dirty="0"/>
          </a:p>
          <a:p>
            <a:r>
              <a:rPr lang="en-AU" sz="3600" dirty="0" smtClean="0"/>
              <a:t>Accomplishments</a:t>
            </a:r>
            <a:endParaRPr lang="en-AU" sz="3600" dirty="0"/>
          </a:p>
          <a:p>
            <a:pPr marL="0" indent="0">
              <a:buNone/>
            </a:pPr>
            <a:r>
              <a:rPr lang="en-AU" sz="2400" dirty="0"/>
              <a:t>				         </a:t>
            </a:r>
            <a:r>
              <a:rPr lang="en-AU" sz="2000" dirty="0" smtClean="0"/>
              <a:t>(Seligman)</a:t>
            </a:r>
            <a:endParaRPr lang="en-AU" sz="2000" dirty="0"/>
          </a:p>
        </p:txBody>
      </p:sp>
    </p:spTree>
    <p:extLst>
      <p:ext uri="{BB962C8B-B14F-4D97-AF65-F5344CB8AC3E}">
        <p14:creationId xmlns:p14="http://schemas.microsoft.com/office/powerpoint/2010/main" val="116506294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A374A-E326-488E-A7EF-D2BA6BFB307C}"/>
              </a:ext>
            </a:extLst>
          </p:cNvPr>
          <p:cNvSpPr>
            <a:spLocks noGrp="1"/>
          </p:cNvSpPr>
          <p:nvPr>
            <p:ph type="title"/>
          </p:nvPr>
        </p:nvSpPr>
        <p:spPr>
          <a:xfrm>
            <a:off x="226314" y="330200"/>
            <a:ext cx="6400800" cy="1238424"/>
          </a:xfrm>
        </p:spPr>
        <p:txBody>
          <a:bodyPr/>
          <a:lstStyle/>
          <a:p>
            <a:r>
              <a:rPr lang="en-AU" sz="4400" dirty="0" smtClean="0"/>
              <a:t>Emotional Regulation Strategies</a:t>
            </a:r>
            <a:endParaRPr lang="en-AU" sz="4400" dirty="0"/>
          </a:p>
        </p:txBody>
      </p:sp>
      <p:sp>
        <p:nvSpPr>
          <p:cNvPr id="3" name="Content Placeholder 2">
            <a:extLst>
              <a:ext uri="{FF2B5EF4-FFF2-40B4-BE49-F238E27FC236}">
                <a16:creationId xmlns:a16="http://schemas.microsoft.com/office/drawing/2014/main" xmlns="" id="{93E3A0A0-7C65-4256-A4F1-B77CBB8554E3}"/>
              </a:ext>
            </a:extLst>
          </p:cNvPr>
          <p:cNvSpPr>
            <a:spLocks noGrp="1"/>
          </p:cNvSpPr>
          <p:nvPr>
            <p:ph sz="quarter" idx="1"/>
          </p:nvPr>
        </p:nvSpPr>
        <p:spPr>
          <a:xfrm>
            <a:off x="226314" y="2432720"/>
            <a:ext cx="6377940" cy="6624736"/>
          </a:xfrm>
        </p:spPr>
        <p:txBody>
          <a:bodyPr>
            <a:normAutofit fontScale="92500"/>
          </a:bodyPr>
          <a:lstStyle/>
          <a:p>
            <a:pPr>
              <a:spcAft>
                <a:spcPts val="4200"/>
              </a:spcAft>
            </a:pPr>
            <a:r>
              <a:rPr lang="en-AU" sz="5200" dirty="0" smtClean="0"/>
              <a:t>Relaxation</a:t>
            </a:r>
            <a:endParaRPr lang="en-AU" sz="5200" dirty="0"/>
          </a:p>
          <a:p>
            <a:pPr>
              <a:spcAft>
                <a:spcPts val="4200"/>
              </a:spcAft>
            </a:pPr>
            <a:r>
              <a:rPr lang="en-AU" sz="5200" dirty="0" smtClean="0"/>
              <a:t>Mindfulness</a:t>
            </a:r>
            <a:endParaRPr lang="en-AU" sz="5200" dirty="0"/>
          </a:p>
          <a:p>
            <a:pPr>
              <a:spcAft>
                <a:spcPts val="4200"/>
              </a:spcAft>
            </a:pPr>
            <a:r>
              <a:rPr lang="en-AU" sz="5200" dirty="0" smtClean="0"/>
              <a:t>Cognitive Reframing</a:t>
            </a:r>
            <a:endParaRPr lang="en-AU" sz="5200" dirty="0"/>
          </a:p>
          <a:p>
            <a:pPr>
              <a:spcAft>
                <a:spcPts val="4200"/>
              </a:spcAft>
            </a:pPr>
            <a:r>
              <a:rPr lang="en-AU" sz="5200" dirty="0" smtClean="0"/>
              <a:t>Debriefing</a:t>
            </a:r>
            <a:endParaRPr lang="en-AU" sz="5200" dirty="0"/>
          </a:p>
          <a:p>
            <a:pPr marL="0" indent="0">
              <a:buNone/>
            </a:pPr>
            <a:r>
              <a:rPr lang="en-AU" sz="2400" dirty="0"/>
              <a:t>				</a:t>
            </a:r>
            <a:endParaRPr lang="en-AU" sz="2000" dirty="0"/>
          </a:p>
        </p:txBody>
      </p:sp>
    </p:spTree>
    <p:extLst>
      <p:ext uri="{BB962C8B-B14F-4D97-AF65-F5344CB8AC3E}">
        <p14:creationId xmlns:p14="http://schemas.microsoft.com/office/powerpoint/2010/main" val="2003574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42B839-C3C8-4EE6-99E8-79D8571E7789}"/>
              </a:ext>
            </a:extLst>
          </p:cNvPr>
          <p:cNvSpPr>
            <a:spLocks noGrp="1"/>
          </p:cNvSpPr>
          <p:nvPr>
            <p:ph type="title"/>
          </p:nvPr>
        </p:nvSpPr>
        <p:spPr>
          <a:xfrm>
            <a:off x="226314" y="330200"/>
            <a:ext cx="6400800" cy="1238424"/>
          </a:xfrm>
        </p:spPr>
        <p:txBody>
          <a:bodyPr/>
          <a:lstStyle/>
          <a:p>
            <a:r>
              <a:rPr lang="en-AU" sz="4400" dirty="0"/>
              <a:t>Mental </a:t>
            </a:r>
            <a:r>
              <a:rPr lang="en-AU" sz="4400" dirty="0" smtClean="0"/>
              <a:t>Toughness</a:t>
            </a:r>
            <a:r>
              <a:rPr lang="en-AU" sz="4400" dirty="0"/>
              <a:t/>
            </a:r>
            <a:br>
              <a:rPr lang="en-AU" sz="4400" dirty="0"/>
            </a:br>
            <a:r>
              <a:rPr lang="en-AU" sz="4400" dirty="0"/>
              <a:t>as a Mindset</a:t>
            </a:r>
          </a:p>
        </p:txBody>
      </p:sp>
      <p:sp>
        <p:nvSpPr>
          <p:cNvPr id="3" name="Content Placeholder 2">
            <a:extLst>
              <a:ext uri="{FF2B5EF4-FFF2-40B4-BE49-F238E27FC236}">
                <a16:creationId xmlns:a16="http://schemas.microsoft.com/office/drawing/2014/main" xmlns="" id="{F62DDDBE-7846-4A0B-82E4-C7EED9D63FFB}"/>
              </a:ext>
            </a:extLst>
          </p:cNvPr>
          <p:cNvSpPr>
            <a:spLocks noGrp="1"/>
          </p:cNvSpPr>
          <p:nvPr>
            <p:ph sz="quarter" idx="1"/>
          </p:nvPr>
        </p:nvSpPr>
        <p:spPr>
          <a:xfrm>
            <a:off x="226314" y="2288704"/>
            <a:ext cx="6377940" cy="6912768"/>
          </a:xfrm>
        </p:spPr>
        <p:txBody>
          <a:bodyPr>
            <a:normAutofit fontScale="25000" lnSpcReduction="20000"/>
          </a:bodyPr>
          <a:lstStyle/>
          <a:p>
            <a:pPr>
              <a:spcAft>
                <a:spcPts val="1200"/>
              </a:spcAft>
            </a:pPr>
            <a:r>
              <a:rPr lang="en-AU" sz="14400" dirty="0"/>
              <a:t>Mental </a:t>
            </a:r>
            <a:r>
              <a:rPr lang="en-AU" sz="14400" dirty="0" smtClean="0"/>
              <a:t>Toughness </a:t>
            </a:r>
            <a:r>
              <a:rPr lang="en-AU" sz="14400" dirty="0"/>
              <a:t>describes a </a:t>
            </a:r>
            <a:r>
              <a:rPr lang="en-AU" sz="14400" dirty="0" smtClean="0"/>
              <a:t>mindset during pressured moments.</a:t>
            </a:r>
          </a:p>
          <a:p>
            <a:pPr marL="0" indent="0">
              <a:buNone/>
            </a:pPr>
            <a:r>
              <a:rPr lang="en-AU" sz="14400" u="sng" dirty="0" smtClean="0"/>
              <a:t>Four </a:t>
            </a:r>
            <a:r>
              <a:rPr lang="en-AU" sz="14400" u="sng" dirty="0"/>
              <a:t>factors</a:t>
            </a:r>
            <a:r>
              <a:rPr lang="en-AU" sz="14400" u="sng" dirty="0" smtClean="0"/>
              <a:t>:</a:t>
            </a:r>
          </a:p>
          <a:p>
            <a:endParaRPr lang="en-AU" sz="14400" dirty="0"/>
          </a:p>
          <a:p>
            <a:pPr marL="625475" indent="-360363">
              <a:buFont typeface="Wingdings" panose="05000000000000000000" pitchFamily="2" charset="2"/>
              <a:buChar char="Ø"/>
            </a:pPr>
            <a:r>
              <a:rPr lang="en-AU" sz="19200" dirty="0" smtClean="0"/>
              <a:t>Control</a:t>
            </a:r>
          </a:p>
          <a:p>
            <a:pPr marL="625475" indent="-360363">
              <a:buFont typeface="Wingdings" panose="05000000000000000000" pitchFamily="2" charset="2"/>
              <a:buChar char="Ø"/>
            </a:pPr>
            <a:r>
              <a:rPr lang="en-AU" sz="19200" dirty="0" smtClean="0"/>
              <a:t>Clarity</a:t>
            </a:r>
          </a:p>
          <a:p>
            <a:pPr marL="625475" indent="-360363">
              <a:buFont typeface="Wingdings" panose="05000000000000000000" pitchFamily="2" charset="2"/>
              <a:buChar char="Ø"/>
            </a:pPr>
            <a:r>
              <a:rPr lang="en-AU" sz="19200" dirty="0" smtClean="0"/>
              <a:t>Concentration</a:t>
            </a:r>
          </a:p>
          <a:p>
            <a:pPr marL="625475" indent="-360363">
              <a:buFont typeface="Wingdings" panose="05000000000000000000" pitchFamily="2" charset="2"/>
              <a:buChar char="Ø"/>
            </a:pPr>
            <a:r>
              <a:rPr lang="en-AU" sz="19200" dirty="0" smtClean="0"/>
              <a:t>Commitment </a:t>
            </a:r>
          </a:p>
          <a:p>
            <a:pPr marL="265112" indent="0">
              <a:buNone/>
            </a:pPr>
            <a:endParaRPr lang="en-AU" sz="14400" dirty="0" smtClean="0"/>
          </a:p>
          <a:p>
            <a:pPr marL="625475" indent="-360363">
              <a:buFont typeface="Wingdings" panose="05000000000000000000" pitchFamily="2" charset="2"/>
              <a:buChar char="Ø"/>
            </a:pPr>
            <a:endParaRPr lang="en-AU" sz="9600" dirty="0" smtClean="0"/>
          </a:p>
          <a:p>
            <a:pPr marL="0" indent="0">
              <a:spcBef>
                <a:spcPts val="300"/>
              </a:spcBef>
              <a:buNone/>
            </a:pPr>
            <a:r>
              <a:rPr lang="en-AU" sz="4800" dirty="0" smtClean="0"/>
              <a:t>           </a:t>
            </a:r>
            <a:r>
              <a:rPr lang="en-AU" sz="4800" dirty="0"/>
              <a:t>		             </a:t>
            </a:r>
            <a:r>
              <a:rPr lang="en-AU" sz="5600" dirty="0"/>
              <a:t> (Clough &amp; </a:t>
            </a:r>
            <a:r>
              <a:rPr lang="en-AU" sz="5600" dirty="0" err="1"/>
              <a:t>Strycharczyk</a:t>
            </a:r>
            <a:r>
              <a:rPr lang="en-AU" sz="5600" dirty="0"/>
              <a:t>, 2015)</a:t>
            </a:r>
            <a:endParaRPr lang="en-AU" sz="1600" dirty="0"/>
          </a:p>
          <a:p>
            <a:pPr marL="0" indent="0">
              <a:buNone/>
            </a:pPr>
            <a:r>
              <a:rPr lang="en-AU" sz="1600" dirty="0"/>
              <a:t>			</a:t>
            </a:r>
          </a:p>
          <a:p>
            <a:pPr marL="0" indent="0">
              <a:buNone/>
            </a:pPr>
            <a:endParaRPr lang="en-AU" sz="3300" dirty="0"/>
          </a:p>
          <a:p>
            <a:pPr marL="0" indent="0">
              <a:buNone/>
            </a:pPr>
            <a:endParaRPr lang="en-AU" sz="3300" dirty="0"/>
          </a:p>
          <a:p>
            <a:pPr marL="0" indent="0">
              <a:buNone/>
            </a:pPr>
            <a:endParaRPr lang="en-AU" sz="3300" dirty="0"/>
          </a:p>
          <a:p>
            <a:pPr marL="0" indent="0">
              <a:buNone/>
            </a:pPr>
            <a:r>
              <a:rPr lang="en-AU" sz="4200" dirty="0"/>
              <a:t>	</a:t>
            </a:r>
          </a:p>
        </p:txBody>
      </p:sp>
    </p:spTree>
    <p:extLst>
      <p:ext uri="{BB962C8B-B14F-4D97-AF65-F5344CB8AC3E}">
        <p14:creationId xmlns:p14="http://schemas.microsoft.com/office/powerpoint/2010/main" val="541850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1238424"/>
          </a:xfrm>
        </p:spPr>
        <p:txBody>
          <a:bodyPr>
            <a:noAutofit/>
          </a:bodyPr>
          <a:lstStyle/>
          <a:p>
            <a:r>
              <a:rPr lang="en-US" sz="4200" b="1" dirty="0" err="1" smtClean="0">
                <a:solidFill>
                  <a:srgbClr val="E39937"/>
                </a:solidFill>
              </a:rPr>
              <a:t>Organisational</a:t>
            </a:r>
            <a:r>
              <a:rPr lang="en-US" sz="4200" b="1" dirty="0" smtClean="0">
                <a:solidFill>
                  <a:srgbClr val="E39937"/>
                </a:solidFill>
              </a:rPr>
              <a:t> Strategies</a:t>
            </a:r>
            <a:endParaRPr lang="en-AU" sz="4200" b="1" dirty="0">
              <a:solidFill>
                <a:srgbClr val="E39937"/>
              </a:solidFill>
            </a:endParaRPr>
          </a:p>
        </p:txBody>
      </p:sp>
      <p:sp>
        <p:nvSpPr>
          <p:cNvPr id="3" name="Content Placeholder 2"/>
          <p:cNvSpPr>
            <a:spLocks noGrp="1"/>
          </p:cNvSpPr>
          <p:nvPr>
            <p:ph sz="quarter" idx="1"/>
          </p:nvPr>
        </p:nvSpPr>
        <p:spPr>
          <a:xfrm>
            <a:off x="260648" y="2432720"/>
            <a:ext cx="6377940" cy="6768752"/>
          </a:xfrm>
        </p:spPr>
        <p:txBody>
          <a:bodyPr>
            <a:normAutofit fontScale="92500" lnSpcReduction="20000"/>
          </a:bodyPr>
          <a:lstStyle/>
          <a:p>
            <a:pPr marL="0" indent="0">
              <a:spcBef>
                <a:spcPts val="600"/>
              </a:spcBef>
              <a:spcAft>
                <a:spcPts val="1200"/>
              </a:spcAft>
              <a:buNone/>
            </a:pPr>
            <a:r>
              <a:rPr lang="en-US" sz="3600" i="1" dirty="0" smtClean="0">
                <a:solidFill>
                  <a:schemeClr val="bg1"/>
                </a:solidFill>
              </a:rPr>
              <a:t>Continuous attention to sustaining a healthy culture:</a:t>
            </a:r>
          </a:p>
          <a:p>
            <a:pPr>
              <a:spcBef>
                <a:spcPts val="600"/>
              </a:spcBef>
              <a:spcAft>
                <a:spcPts val="1200"/>
              </a:spcAft>
            </a:pPr>
            <a:r>
              <a:rPr lang="en-US" sz="3600" dirty="0" smtClean="0"/>
              <a:t>Structuring </a:t>
            </a:r>
            <a:r>
              <a:rPr lang="en-US" sz="3600" dirty="0" err="1" smtClean="0"/>
              <a:t>organisational</a:t>
            </a:r>
            <a:r>
              <a:rPr lang="en-US" sz="3600" dirty="0" smtClean="0"/>
              <a:t> downtime.</a:t>
            </a:r>
          </a:p>
          <a:p>
            <a:pPr>
              <a:spcBef>
                <a:spcPts val="600"/>
              </a:spcBef>
              <a:spcAft>
                <a:spcPts val="1200"/>
              </a:spcAft>
            </a:pPr>
            <a:r>
              <a:rPr lang="en-US" sz="3600" dirty="0" smtClean="0"/>
              <a:t>Valuing </a:t>
            </a:r>
            <a:r>
              <a:rPr lang="en-US" sz="3600" dirty="0" err="1" smtClean="0"/>
              <a:t>socialising</a:t>
            </a:r>
            <a:r>
              <a:rPr lang="en-US" sz="3600" dirty="0" smtClean="0"/>
              <a:t>, fun and </a:t>
            </a:r>
            <a:r>
              <a:rPr lang="en-US" sz="3600" dirty="0" err="1" smtClean="0"/>
              <a:t>humour</a:t>
            </a:r>
            <a:r>
              <a:rPr lang="en-US" sz="3600" dirty="0" smtClean="0"/>
              <a:t>.</a:t>
            </a:r>
          </a:p>
          <a:p>
            <a:pPr>
              <a:spcBef>
                <a:spcPts val="600"/>
              </a:spcBef>
              <a:spcAft>
                <a:spcPts val="1200"/>
              </a:spcAft>
            </a:pPr>
            <a:r>
              <a:rPr lang="en-US" sz="3600" dirty="0" smtClean="0"/>
              <a:t>Focusing on building cultures of self care and group/team care.</a:t>
            </a:r>
          </a:p>
          <a:p>
            <a:pPr>
              <a:spcBef>
                <a:spcPts val="600"/>
              </a:spcBef>
              <a:spcAft>
                <a:spcPts val="1200"/>
              </a:spcAft>
            </a:pPr>
            <a:r>
              <a:rPr lang="en-US" sz="3600" dirty="0" smtClean="0"/>
              <a:t>Focusing on wellbeing and celebration.</a:t>
            </a:r>
          </a:p>
          <a:p>
            <a:pPr>
              <a:spcBef>
                <a:spcPts val="600"/>
              </a:spcBef>
              <a:spcAft>
                <a:spcPts val="1200"/>
              </a:spcAft>
            </a:pPr>
            <a:r>
              <a:rPr lang="en-US" sz="3600" dirty="0" smtClean="0"/>
              <a:t>Ensuring shared operational values.</a:t>
            </a:r>
          </a:p>
          <a:p>
            <a:pPr>
              <a:spcAft>
                <a:spcPts val="600"/>
              </a:spcAft>
            </a:pPr>
            <a:endParaRPr lang="en-US" sz="3600" dirty="0" smtClean="0">
              <a:solidFill>
                <a:schemeClr val="bg1"/>
              </a:solidFill>
            </a:endParaRPr>
          </a:p>
        </p:txBody>
      </p:sp>
    </p:spTree>
    <p:extLst>
      <p:ext uri="{BB962C8B-B14F-4D97-AF65-F5344CB8AC3E}">
        <p14:creationId xmlns:p14="http://schemas.microsoft.com/office/powerpoint/2010/main" val="41719372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1238424"/>
          </a:xfrm>
        </p:spPr>
        <p:txBody>
          <a:bodyPr>
            <a:noAutofit/>
          </a:bodyPr>
          <a:lstStyle/>
          <a:p>
            <a:r>
              <a:rPr lang="en-US" sz="4200" b="1" dirty="0" err="1" smtClean="0">
                <a:solidFill>
                  <a:srgbClr val="E39937"/>
                </a:solidFill>
              </a:rPr>
              <a:t>Organisational</a:t>
            </a:r>
            <a:r>
              <a:rPr lang="en-US" sz="4200" b="1" dirty="0" smtClean="0">
                <a:solidFill>
                  <a:srgbClr val="E39937"/>
                </a:solidFill>
              </a:rPr>
              <a:t> Strategies</a:t>
            </a:r>
            <a:endParaRPr lang="en-AU" sz="4200" b="1" dirty="0">
              <a:solidFill>
                <a:srgbClr val="E39937"/>
              </a:solidFill>
            </a:endParaRPr>
          </a:p>
        </p:txBody>
      </p:sp>
      <p:sp>
        <p:nvSpPr>
          <p:cNvPr id="3" name="Content Placeholder 2"/>
          <p:cNvSpPr>
            <a:spLocks noGrp="1"/>
          </p:cNvSpPr>
          <p:nvPr>
            <p:ph sz="quarter" idx="1"/>
          </p:nvPr>
        </p:nvSpPr>
        <p:spPr>
          <a:xfrm>
            <a:off x="260648" y="2576736"/>
            <a:ext cx="6377940" cy="6624736"/>
          </a:xfrm>
        </p:spPr>
        <p:txBody>
          <a:bodyPr>
            <a:normAutofit/>
          </a:bodyPr>
          <a:lstStyle/>
          <a:p>
            <a:pPr marL="0" indent="0">
              <a:spcBef>
                <a:spcPts val="600"/>
              </a:spcBef>
              <a:spcAft>
                <a:spcPts val="1200"/>
              </a:spcAft>
              <a:buNone/>
            </a:pPr>
            <a:r>
              <a:rPr lang="en-US" sz="3600" i="1" dirty="0" smtClean="0">
                <a:solidFill>
                  <a:schemeClr val="bg1"/>
                </a:solidFill>
              </a:rPr>
              <a:t>Allocation of resources for support processes and structures:</a:t>
            </a:r>
          </a:p>
          <a:p>
            <a:pPr>
              <a:spcBef>
                <a:spcPts val="600"/>
              </a:spcBef>
              <a:spcAft>
                <a:spcPts val="5400"/>
              </a:spcAft>
            </a:pPr>
            <a:r>
              <a:rPr lang="en-US" sz="3600" dirty="0" smtClean="0">
                <a:solidFill>
                  <a:schemeClr val="bg1"/>
                </a:solidFill>
              </a:rPr>
              <a:t>Supervision processes.</a:t>
            </a:r>
          </a:p>
          <a:p>
            <a:pPr>
              <a:spcBef>
                <a:spcPts val="600"/>
              </a:spcBef>
              <a:spcAft>
                <a:spcPts val="5400"/>
              </a:spcAft>
            </a:pPr>
            <a:r>
              <a:rPr lang="en-US" sz="3600" dirty="0" smtClean="0"/>
              <a:t>Professional development.</a:t>
            </a:r>
          </a:p>
          <a:p>
            <a:pPr>
              <a:spcBef>
                <a:spcPts val="600"/>
              </a:spcBef>
              <a:spcAft>
                <a:spcPts val="1200"/>
              </a:spcAft>
            </a:pPr>
            <a:r>
              <a:rPr lang="en-US" sz="3600" dirty="0" smtClean="0">
                <a:solidFill>
                  <a:schemeClr val="bg1"/>
                </a:solidFill>
              </a:rPr>
              <a:t>Employee assistance scheme (</a:t>
            </a:r>
            <a:r>
              <a:rPr lang="en-US" sz="3600" dirty="0" err="1" smtClean="0">
                <a:solidFill>
                  <a:schemeClr val="bg1"/>
                </a:solidFill>
              </a:rPr>
              <a:t>counselling</a:t>
            </a:r>
            <a:r>
              <a:rPr lang="en-US" sz="3600" dirty="0" smtClean="0">
                <a:solidFill>
                  <a:schemeClr val="bg1"/>
                </a:solidFill>
              </a:rPr>
              <a:t>).</a:t>
            </a:r>
          </a:p>
          <a:p>
            <a:pPr>
              <a:spcAft>
                <a:spcPts val="600"/>
              </a:spcAft>
            </a:pPr>
            <a:endParaRPr lang="en-US" sz="3600" dirty="0" smtClean="0">
              <a:solidFill>
                <a:schemeClr val="bg1"/>
              </a:solidFill>
            </a:endParaRPr>
          </a:p>
        </p:txBody>
      </p:sp>
    </p:spTree>
    <p:extLst>
      <p:ext uri="{BB962C8B-B14F-4D97-AF65-F5344CB8AC3E}">
        <p14:creationId xmlns:p14="http://schemas.microsoft.com/office/powerpoint/2010/main" val="13889337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noAutofit/>
          </a:bodyPr>
          <a:lstStyle/>
          <a:p>
            <a:r>
              <a:rPr lang="en-US" sz="4200" b="1" dirty="0" smtClean="0">
                <a:solidFill>
                  <a:srgbClr val="E39937"/>
                </a:solidFill>
              </a:rPr>
              <a:t>Psychological Wellbeing at Work</a:t>
            </a:r>
            <a:endParaRPr lang="en-AU" sz="4200" b="1" dirty="0">
              <a:solidFill>
                <a:srgbClr val="E39937"/>
              </a:solidFill>
            </a:endParaRPr>
          </a:p>
        </p:txBody>
      </p:sp>
      <p:sp>
        <p:nvSpPr>
          <p:cNvPr id="3" name="Content Placeholder 2"/>
          <p:cNvSpPr>
            <a:spLocks noGrp="1"/>
          </p:cNvSpPr>
          <p:nvPr>
            <p:ph sz="quarter" idx="1"/>
          </p:nvPr>
        </p:nvSpPr>
        <p:spPr>
          <a:xfrm>
            <a:off x="226314" y="2504728"/>
            <a:ext cx="6377940" cy="6305008"/>
          </a:xfrm>
        </p:spPr>
        <p:txBody>
          <a:bodyPr/>
          <a:lstStyle/>
          <a:p>
            <a:endParaRPr lang="en-US" dirty="0" smtClean="0"/>
          </a:p>
          <a:p>
            <a:pPr marL="360000">
              <a:spcAft>
                <a:spcPts val="8400"/>
              </a:spcAft>
            </a:pPr>
            <a:r>
              <a:rPr lang="en-US" sz="3600" dirty="0" smtClean="0">
                <a:solidFill>
                  <a:schemeClr val="bg1"/>
                </a:solidFill>
              </a:rPr>
              <a:t>Compassion fatigue</a:t>
            </a:r>
            <a:r>
              <a:rPr lang="en-US" sz="3600" dirty="0" smtClean="0"/>
              <a:t>.</a:t>
            </a:r>
            <a:endParaRPr lang="en-US" sz="3600" dirty="0"/>
          </a:p>
          <a:p>
            <a:pPr marL="360000">
              <a:spcAft>
                <a:spcPts val="8400"/>
              </a:spcAft>
            </a:pPr>
            <a:r>
              <a:rPr lang="en-US" sz="3600" dirty="0" smtClean="0"/>
              <a:t>Burnout</a:t>
            </a:r>
            <a:r>
              <a:rPr lang="en-US" sz="3600" dirty="0" smtClean="0">
                <a:solidFill>
                  <a:schemeClr val="bg1"/>
                </a:solidFill>
              </a:rPr>
              <a:t>.</a:t>
            </a:r>
            <a:endParaRPr lang="en-US" sz="3600" dirty="0"/>
          </a:p>
          <a:p>
            <a:pPr marL="360000"/>
            <a:r>
              <a:rPr lang="en-US" sz="3600" dirty="0" smtClean="0">
                <a:solidFill>
                  <a:schemeClr val="bg1"/>
                </a:solidFill>
              </a:rPr>
              <a:t>Vicarious Trauma.</a:t>
            </a:r>
            <a:endParaRPr lang="en-AU" sz="3600" dirty="0" smtClean="0">
              <a:solidFill>
                <a:schemeClr val="bg1"/>
              </a:solidFill>
            </a:endParaRPr>
          </a:p>
          <a:p>
            <a:endParaRPr lang="en-AU" dirty="0"/>
          </a:p>
        </p:txBody>
      </p:sp>
    </p:spTree>
    <p:extLst>
      <p:ext uri="{BB962C8B-B14F-4D97-AF65-F5344CB8AC3E}">
        <p14:creationId xmlns:p14="http://schemas.microsoft.com/office/powerpoint/2010/main" val="2794058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1238424"/>
          </a:xfrm>
        </p:spPr>
        <p:txBody>
          <a:bodyPr>
            <a:noAutofit/>
          </a:bodyPr>
          <a:lstStyle/>
          <a:p>
            <a:r>
              <a:rPr lang="en-US" sz="4200" b="1" dirty="0" smtClean="0">
                <a:solidFill>
                  <a:srgbClr val="E39937"/>
                </a:solidFill>
              </a:rPr>
              <a:t>Definition Of Vicarious </a:t>
            </a:r>
            <a:r>
              <a:rPr lang="en-US" sz="4200" b="1" dirty="0" err="1" smtClean="0">
                <a:solidFill>
                  <a:srgbClr val="E39937"/>
                </a:solidFill>
              </a:rPr>
              <a:t>Traumatisation</a:t>
            </a:r>
            <a:r>
              <a:rPr lang="en-US" sz="4200" b="1" dirty="0" smtClean="0">
                <a:solidFill>
                  <a:srgbClr val="E39937"/>
                </a:solidFill>
              </a:rPr>
              <a:t> (VT)</a:t>
            </a:r>
            <a:endParaRPr lang="en-AU" sz="4200" b="1" dirty="0">
              <a:solidFill>
                <a:srgbClr val="E39937"/>
              </a:solidFill>
            </a:endParaRPr>
          </a:p>
        </p:txBody>
      </p:sp>
      <p:sp>
        <p:nvSpPr>
          <p:cNvPr id="3" name="Content Placeholder 2"/>
          <p:cNvSpPr>
            <a:spLocks noGrp="1"/>
          </p:cNvSpPr>
          <p:nvPr>
            <p:ph sz="quarter" idx="1"/>
          </p:nvPr>
        </p:nvSpPr>
        <p:spPr/>
        <p:txBody>
          <a:bodyPr/>
          <a:lstStyle/>
          <a:p>
            <a:endParaRPr lang="en-US" dirty="0" smtClean="0"/>
          </a:p>
          <a:p>
            <a:r>
              <a:rPr lang="en-US" sz="3600" dirty="0" smtClean="0">
                <a:solidFill>
                  <a:schemeClr val="bg1"/>
                </a:solidFill>
              </a:rPr>
              <a:t>VT is the transformation of the worker’s inner experience as a result of empathic engagement with clients and their trauma material.</a:t>
            </a:r>
          </a:p>
          <a:p>
            <a:endParaRPr lang="en-US" dirty="0" smtClean="0">
              <a:solidFill>
                <a:schemeClr val="bg1"/>
              </a:solidFill>
            </a:endParaRPr>
          </a:p>
          <a:p>
            <a:pPr algn="ctr">
              <a:buNone/>
            </a:pPr>
            <a:r>
              <a:rPr lang="en-US" sz="2000" dirty="0" smtClean="0">
                <a:solidFill>
                  <a:schemeClr val="bg1"/>
                </a:solidFill>
              </a:rPr>
              <a:t>                             (Pearlman &amp; </a:t>
            </a:r>
            <a:r>
              <a:rPr lang="en-US" sz="2000" dirty="0" err="1" smtClean="0">
                <a:solidFill>
                  <a:schemeClr val="bg1"/>
                </a:solidFill>
              </a:rPr>
              <a:t>Saakvitne</a:t>
            </a:r>
            <a:r>
              <a:rPr lang="en-US" sz="2000" dirty="0" smtClean="0">
                <a:solidFill>
                  <a:schemeClr val="bg1"/>
                </a:solidFill>
              </a:rPr>
              <a:t>, 1995)</a:t>
            </a:r>
            <a:endParaRPr lang="en-AU"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950392"/>
          </a:xfrm>
        </p:spPr>
        <p:txBody>
          <a:bodyPr>
            <a:noAutofit/>
          </a:bodyPr>
          <a:lstStyle/>
          <a:p>
            <a:endParaRPr lang="en-AU" sz="4400" b="1" dirty="0">
              <a:solidFill>
                <a:srgbClr val="E39937"/>
              </a:solidFill>
            </a:endParaRPr>
          </a:p>
        </p:txBody>
      </p:sp>
      <p:sp>
        <p:nvSpPr>
          <p:cNvPr id="3" name="Content Placeholder 2"/>
          <p:cNvSpPr>
            <a:spLocks noGrp="1"/>
          </p:cNvSpPr>
          <p:nvPr>
            <p:ph sz="quarter" idx="1"/>
          </p:nvPr>
        </p:nvSpPr>
        <p:spPr>
          <a:xfrm>
            <a:off x="226314" y="2936776"/>
            <a:ext cx="6299030" cy="5872960"/>
          </a:xfrm>
        </p:spPr>
        <p:txBody>
          <a:bodyPr/>
          <a:lstStyle/>
          <a:p>
            <a:pPr marL="363538" indent="-363538"/>
            <a:r>
              <a:rPr lang="en-US" sz="3600" dirty="0" smtClean="0"/>
              <a:t>The expectation that we can be immersed in suffering and loss daily and not be touched by it is as unrealistic as expecting to be able to walk through water without getting wet.</a:t>
            </a:r>
            <a:endParaRPr lang="en-US" sz="3600" dirty="0" smtClean="0">
              <a:solidFill>
                <a:schemeClr val="bg1"/>
              </a:solidFill>
            </a:endParaRPr>
          </a:p>
          <a:p>
            <a:pPr algn="ctr">
              <a:buNone/>
            </a:pPr>
            <a:endParaRPr lang="en-US" sz="2000" dirty="0" smtClean="0">
              <a:solidFill>
                <a:schemeClr val="bg1"/>
              </a:solidFill>
            </a:endParaRPr>
          </a:p>
          <a:p>
            <a:pPr algn="ctr">
              <a:buNone/>
            </a:pPr>
            <a:r>
              <a:rPr lang="en-US" sz="2000" dirty="0" smtClean="0"/>
              <a:t> </a:t>
            </a:r>
            <a:r>
              <a:rPr lang="en-US" sz="2000" dirty="0" smtClean="0">
                <a:solidFill>
                  <a:schemeClr val="bg1"/>
                </a:solidFill>
              </a:rPr>
              <a:t>                                                             (</a:t>
            </a:r>
            <a:r>
              <a:rPr lang="en-US" sz="2000" dirty="0" err="1" smtClean="0"/>
              <a:t>Remen</a:t>
            </a:r>
            <a:r>
              <a:rPr lang="en-US" sz="2000" dirty="0" smtClean="0">
                <a:solidFill>
                  <a:schemeClr val="bg1"/>
                </a:solidFill>
              </a:rPr>
              <a:t>, 1996)</a:t>
            </a:r>
            <a:endParaRPr lang="en-AU"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noAutofit/>
          </a:bodyPr>
          <a:lstStyle/>
          <a:p>
            <a:r>
              <a:rPr lang="en-US" sz="4400" b="1" dirty="0" smtClean="0">
                <a:solidFill>
                  <a:srgbClr val="E39937"/>
                </a:solidFill>
              </a:rPr>
              <a:t>Characteristics Of Vicarious Trauma</a:t>
            </a:r>
            <a:endParaRPr lang="en-AU" sz="4400" b="1" dirty="0">
              <a:solidFill>
                <a:srgbClr val="E39937"/>
              </a:solidFill>
            </a:endParaRPr>
          </a:p>
        </p:txBody>
      </p:sp>
      <p:sp>
        <p:nvSpPr>
          <p:cNvPr id="3" name="Content Placeholder 2"/>
          <p:cNvSpPr>
            <a:spLocks noGrp="1"/>
          </p:cNvSpPr>
          <p:nvPr>
            <p:ph sz="quarter" idx="1"/>
          </p:nvPr>
        </p:nvSpPr>
        <p:spPr/>
        <p:txBody>
          <a:bodyPr/>
          <a:lstStyle/>
          <a:p>
            <a:endParaRPr lang="en-US" dirty="0" smtClean="0"/>
          </a:p>
          <a:p>
            <a:r>
              <a:rPr lang="en-US" sz="3600" dirty="0" smtClean="0">
                <a:solidFill>
                  <a:schemeClr val="bg1"/>
                </a:solidFill>
              </a:rPr>
              <a:t>Cumulative.</a:t>
            </a:r>
          </a:p>
          <a:p>
            <a:endParaRPr lang="en-US" sz="3600" dirty="0" smtClean="0">
              <a:solidFill>
                <a:schemeClr val="bg1"/>
              </a:solidFill>
            </a:endParaRPr>
          </a:p>
          <a:p>
            <a:r>
              <a:rPr lang="en-US" sz="3600" dirty="0" smtClean="0">
                <a:solidFill>
                  <a:schemeClr val="bg1"/>
                </a:solidFill>
              </a:rPr>
              <a:t>Inevitable.</a:t>
            </a:r>
          </a:p>
          <a:p>
            <a:endParaRPr lang="en-US" sz="3600" dirty="0" smtClean="0">
              <a:solidFill>
                <a:schemeClr val="bg1"/>
              </a:solidFill>
            </a:endParaRPr>
          </a:p>
          <a:p>
            <a:r>
              <a:rPr lang="en-US" sz="3600" dirty="0" smtClean="0">
                <a:solidFill>
                  <a:schemeClr val="bg1"/>
                </a:solidFill>
              </a:rPr>
              <a:t>Developmental.</a:t>
            </a:r>
          </a:p>
          <a:p>
            <a:endParaRPr lang="en-US" sz="3600" dirty="0" smtClean="0">
              <a:solidFill>
                <a:schemeClr val="bg1"/>
              </a:solidFill>
            </a:endParaRPr>
          </a:p>
          <a:p>
            <a:r>
              <a:rPr lang="en-US" sz="3600" dirty="0" smtClean="0">
                <a:solidFill>
                  <a:schemeClr val="bg1"/>
                </a:solidFill>
              </a:rPr>
              <a:t>Modifiable.</a:t>
            </a:r>
            <a:endParaRPr lang="en-AU" sz="3600" dirty="0" smtClean="0">
              <a:solidFill>
                <a:schemeClr val="bg1"/>
              </a:solidFill>
            </a:endParaRPr>
          </a:p>
          <a:p>
            <a:endParaRPr lang="en-AU"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lstStyle/>
          <a:p>
            <a:r>
              <a:rPr lang="en-US" sz="4400" dirty="0" smtClean="0"/>
              <a:t>Signs And Symptoms Of Vicarious Trauma</a:t>
            </a:r>
            <a:endParaRPr lang="en-AU" sz="4400" dirty="0"/>
          </a:p>
        </p:txBody>
      </p:sp>
      <p:sp>
        <p:nvSpPr>
          <p:cNvPr id="3" name="Content Placeholder 2"/>
          <p:cNvSpPr>
            <a:spLocks noGrp="1"/>
          </p:cNvSpPr>
          <p:nvPr>
            <p:ph sz="quarter" idx="1"/>
          </p:nvPr>
        </p:nvSpPr>
        <p:spPr>
          <a:xfrm>
            <a:off x="226314" y="2432720"/>
            <a:ext cx="6377940" cy="6377016"/>
          </a:xfrm>
        </p:spPr>
        <p:txBody>
          <a:bodyPr>
            <a:normAutofit/>
          </a:bodyPr>
          <a:lstStyle/>
          <a:p>
            <a:r>
              <a:rPr lang="en-US" sz="3600" dirty="0" err="1" smtClean="0"/>
              <a:t>Behavioural</a:t>
            </a:r>
            <a:r>
              <a:rPr lang="en-US" sz="3600" dirty="0" smtClean="0"/>
              <a:t>.</a:t>
            </a:r>
          </a:p>
          <a:p>
            <a:endParaRPr lang="en-US" sz="3600" dirty="0" smtClean="0"/>
          </a:p>
          <a:p>
            <a:r>
              <a:rPr lang="en-US" sz="3600" dirty="0" smtClean="0"/>
              <a:t>Physical.</a:t>
            </a:r>
          </a:p>
          <a:p>
            <a:endParaRPr lang="en-US" sz="3600" dirty="0" smtClean="0"/>
          </a:p>
          <a:p>
            <a:r>
              <a:rPr lang="en-US" sz="3600" dirty="0" smtClean="0"/>
              <a:t>Cognitive.</a:t>
            </a:r>
          </a:p>
          <a:p>
            <a:endParaRPr lang="en-US" sz="3600" dirty="0" smtClean="0"/>
          </a:p>
          <a:p>
            <a:r>
              <a:rPr lang="en-US" sz="3600" dirty="0" smtClean="0"/>
              <a:t>Affective.</a:t>
            </a:r>
          </a:p>
          <a:p>
            <a:endParaRPr lang="en-US" sz="3600" dirty="0" smtClean="0"/>
          </a:p>
          <a:p>
            <a:r>
              <a:rPr lang="en-US" sz="3600" dirty="0" smtClean="0"/>
              <a:t>Frame of reference.</a:t>
            </a:r>
            <a:endParaRPr lang="en-AU" sz="36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1238424"/>
          </a:xfrm>
        </p:spPr>
        <p:txBody>
          <a:bodyPr>
            <a:noAutofit/>
          </a:bodyPr>
          <a:lstStyle/>
          <a:p>
            <a:r>
              <a:rPr lang="en-US" sz="4400" b="1" dirty="0" smtClean="0">
                <a:solidFill>
                  <a:srgbClr val="E39937"/>
                </a:solidFill>
              </a:rPr>
              <a:t>Psychological Impacts Of Vicarious Trauma</a:t>
            </a:r>
            <a:endParaRPr lang="en-AU" sz="4400" b="1" dirty="0">
              <a:solidFill>
                <a:srgbClr val="E39937"/>
              </a:solidFill>
            </a:endParaRPr>
          </a:p>
        </p:txBody>
      </p:sp>
      <p:sp>
        <p:nvSpPr>
          <p:cNvPr id="3" name="Content Placeholder 2"/>
          <p:cNvSpPr>
            <a:spLocks noGrp="1"/>
          </p:cNvSpPr>
          <p:nvPr>
            <p:ph sz="quarter" idx="1"/>
          </p:nvPr>
        </p:nvSpPr>
        <p:spPr>
          <a:xfrm>
            <a:off x="226314" y="2432720"/>
            <a:ext cx="6377940" cy="6377016"/>
          </a:xfrm>
        </p:spPr>
        <p:txBody>
          <a:bodyPr>
            <a:normAutofit lnSpcReduction="10000"/>
          </a:bodyPr>
          <a:lstStyle/>
          <a:p>
            <a:pPr>
              <a:spcAft>
                <a:spcPts val="4200"/>
              </a:spcAft>
            </a:pPr>
            <a:r>
              <a:rPr lang="en-US" sz="3600" dirty="0" smtClean="0">
                <a:solidFill>
                  <a:schemeClr val="bg1"/>
                </a:solidFill>
              </a:rPr>
              <a:t>Safety.</a:t>
            </a:r>
          </a:p>
          <a:p>
            <a:pPr>
              <a:spcAft>
                <a:spcPts val="4200"/>
              </a:spcAft>
            </a:pPr>
            <a:r>
              <a:rPr lang="en-US" sz="3600" dirty="0" smtClean="0">
                <a:solidFill>
                  <a:schemeClr val="bg1"/>
                </a:solidFill>
              </a:rPr>
              <a:t>Intimacy.</a:t>
            </a:r>
          </a:p>
          <a:p>
            <a:pPr>
              <a:spcAft>
                <a:spcPts val="4200"/>
              </a:spcAft>
            </a:pPr>
            <a:r>
              <a:rPr lang="en-US" sz="3600" dirty="0" smtClean="0">
                <a:solidFill>
                  <a:schemeClr val="bg1"/>
                </a:solidFill>
              </a:rPr>
              <a:t>Self esteem.</a:t>
            </a:r>
          </a:p>
          <a:p>
            <a:pPr>
              <a:spcAft>
                <a:spcPts val="4200"/>
              </a:spcAft>
            </a:pPr>
            <a:r>
              <a:rPr lang="en-US" sz="3600" dirty="0"/>
              <a:t>Trust.</a:t>
            </a:r>
          </a:p>
          <a:p>
            <a:pPr>
              <a:spcAft>
                <a:spcPts val="4200"/>
              </a:spcAft>
            </a:pPr>
            <a:r>
              <a:rPr lang="en-US" sz="3600" dirty="0" smtClean="0">
                <a:solidFill>
                  <a:schemeClr val="bg1"/>
                </a:solidFill>
              </a:rPr>
              <a:t>Control.</a:t>
            </a:r>
          </a:p>
          <a:p>
            <a:pPr algn="ctr">
              <a:spcBef>
                <a:spcPts val="1200"/>
              </a:spcBef>
              <a:buNone/>
            </a:pPr>
            <a:r>
              <a:rPr lang="en-US" sz="2800" dirty="0" smtClean="0">
                <a:solidFill>
                  <a:schemeClr val="bg1"/>
                </a:solidFill>
              </a:rPr>
              <a:t>          </a:t>
            </a:r>
            <a:r>
              <a:rPr lang="en-US" sz="2000" dirty="0" smtClean="0">
                <a:solidFill>
                  <a:schemeClr val="bg1"/>
                </a:solidFill>
              </a:rPr>
              <a:t>(</a:t>
            </a:r>
            <a:r>
              <a:rPr lang="en-US" sz="2000" dirty="0" err="1" smtClean="0">
                <a:solidFill>
                  <a:schemeClr val="bg1"/>
                </a:solidFill>
              </a:rPr>
              <a:t>Saakvitne</a:t>
            </a:r>
            <a:r>
              <a:rPr lang="en-US" sz="2000" dirty="0" smtClean="0">
                <a:solidFill>
                  <a:schemeClr val="bg1"/>
                </a:solidFill>
              </a:rPr>
              <a:t>, Pearlman, &amp; TSI Staff, 1996)</a:t>
            </a:r>
            <a:endParaRPr lang="en-AU" sz="2000" dirty="0" smtClean="0">
              <a:solidFill>
                <a:schemeClr val="bg1"/>
              </a:solidFill>
            </a:endParaRPr>
          </a:p>
          <a:p>
            <a:endParaRPr lang="en-AU" sz="20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14" y="330200"/>
            <a:ext cx="6400800" cy="1238424"/>
          </a:xfrm>
        </p:spPr>
        <p:txBody>
          <a:bodyPr>
            <a:noAutofit/>
          </a:bodyPr>
          <a:lstStyle/>
          <a:p>
            <a:r>
              <a:rPr lang="en-US" sz="4400" b="1" dirty="0" smtClean="0">
                <a:solidFill>
                  <a:srgbClr val="E39937"/>
                </a:solidFill>
              </a:rPr>
              <a:t>Susceptibility </a:t>
            </a:r>
            <a:r>
              <a:rPr lang="en-US" sz="4400" dirty="0"/>
              <a:t> </a:t>
            </a:r>
            <a:r>
              <a:rPr lang="en-US" sz="4400" dirty="0" smtClean="0"/>
              <a:t>to </a:t>
            </a:r>
            <a:r>
              <a:rPr lang="en-US" sz="4400" b="1" dirty="0" smtClean="0">
                <a:solidFill>
                  <a:srgbClr val="E39937"/>
                </a:solidFill>
              </a:rPr>
              <a:t>VT</a:t>
            </a:r>
            <a:endParaRPr lang="en-AU" sz="4400" b="1" dirty="0">
              <a:solidFill>
                <a:srgbClr val="E39937"/>
              </a:solidFill>
            </a:endParaRPr>
          </a:p>
        </p:txBody>
      </p:sp>
      <p:sp>
        <p:nvSpPr>
          <p:cNvPr id="3" name="Content Placeholder 2"/>
          <p:cNvSpPr>
            <a:spLocks noGrp="1"/>
          </p:cNvSpPr>
          <p:nvPr>
            <p:ph sz="quarter" idx="1"/>
          </p:nvPr>
        </p:nvSpPr>
        <p:spPr>
          <a:xfrm>
            <a:off x="226314" y="2288704"/>
            <a:ext cx="6377940" cy="7344816"/>
          </a:xfrm>
        </p:spPr>
        <p:txBody>
          <a:bodyPr>
            <a:normAutofit fontScale="70000" lnSpcReduction="20000"/>
          </a:bodyPr>
          <a:lstStyle/>
          <a:p>
            <a:pPr marL="363538" indent="-363538">
              <a:spcAft>
                <a:spcPts val="1200"/>
              </a:spcAft>
            </a:pPr>
            <a:r>
              <a:rPr lang="en-US" sz="5000" dirty="0" smtClean="0"/>
              <a:t>Unrealistic expectations of self.</a:t>
            </a:r>
          </a:p>
          <a:p>
            <a:pPr marL="363538" indent="-363538">
              <a:spcAft>
                <a:spcPts val="1200"/>
              </a:spcAft>
            </a:pPr>
            <a:r>
              <a:rPr lang="en-US" sz="5000" dirty="0" smtClean="0">
                <a:solidFill>
                  <a:schemeClr val="bg1"/>
                </a:solidFill>
              </a:rPr>
              <a:t>A personal history of trauma.</a:t>
            </a:r>
          </a:p>
          <a:p>
            <a:pPr marL="363538" indent="-363538">
              <a:spcAft>
                <a:spcPts val="1200"/>
              </a:spcAft>
            </a:pPr>
            <a:r>
              <a:rPr lang="en-US" sz="5000" dirty="0" smtClean="0"/>
              <a:t>Unfounded beliefs about the value of stoicism or non-responsiveness.</a:t>
            </a:r>
          </a:p>
          <a:p>
            <a:pPr marL="363538" indent="-363538">
              <a:spcAft>
                <a:spcPts val="1200"/>
              </a:spcAft>
            </a:pPr>
            <a:r>
              <a:rPr lang="en-US" sz="5000" dirty="0" smtClean="0">
                <a:solidFill>
                  <a:schemeClr val="bg1"/>
                </a:solidFill>
              </a:rPr>
              <a:t>Personal coping strategies that do not help.</a:t>
            </a:r>
          </a:p>
          <a:p>
            <a:pPr marL="363538" indent="-363538">
              <a:spcAft>
                <a:spcPts val="1200"/>
              </a:spcAft>
            </a:pPr>
            <a:r>
              <a:rPr lang="en-US" sz="5000" dirty="0" smtClean="0"/>
              <a:t>Current stressful personal life.</a:t>
            </a:r>
            <a:endParaRPr lang="en-US" sz="5000" dirty="0" smtClean="0">
              <a:solidFill>
                <a:schemeClr val="bg1"/>
              </a:solidFill>
            </a:endParaRPr>
          </a:p>
          <a:p>
            <a:pPr marL="363538" indent="-363538"/>
            <a:r>
              <a:rPr lang="en-US" sz="5000" dirty="0" smtClean="0"/>
              <a:t>Reluctance or barriers to accessing support, supervision, EAP, etc.</a:t>
            </a:r>
            <a:endParaRPr lang="en-AU" sz="5000" dirty="0" smtClean="0">
              <a:solidFill>
                <a:schemeClr val="bg1"/>
              </a:solidFill>
            </a:endParaRPr>
          </a:p>
          <a:p>
            <a:endParaRPr lang="en-AU"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200"/>
            <a:ext cx="6858000" cy="950392"/>
          </a:xfrm>
        </p:spPr>
        <p:txBody>
          <a:bodyPr>
            <a:noAutofit/>
          </a:bodyPr>
          <a:lstStyle/>
          <a:p>
            <a:r>
              <a:rPr lang="en-US" sz="4400" dirty="0" smtClean="0"/>
              <a:t>Who Is</a:t>
            </a:r>
            <a:r>
              <a:rPr lang="en-US" sz="4400" b="1" dirty="0" smtClean="0">
                <a:solidFill>
                  <a:srgbClr val="E39937"/>
                </a:solidFill>
              </a:rPr>
              <a:t> Most At Risk?</a:t>
            </a:r>
            <a:endParaRPr lang="en-AU" sz="4400" b="1" dirty="0">
              <a:solidFill>
                <a:srgbClr val="E39937"/>
              </a:solidFill>
            </a:endParaRPr>
          </a:p>
        </p:txBody>
      </p:sp>
      <p:sp>
        <p:nvSpPr>
          <p:cNvPr id="3" name="Content Placeholder 2"/>
          <p:cNvSpPr>
            <a:spLocks noGrp="1"/>
          </p:cNvSpPr>
          <p:nvPr>
            <p:ph sz="quarter" idx="1"/>
          </p:nvPr>
        </p:nvSpPr>
        <p:spPr>
          <a:xfrm>
            <a:off x="332656" y="2792760"/>
            <a:ext cx="6271598" cy="6408712"/>
          </a:xfrm>
        </p:spPr>
        <p:txBody>
          <a:bodyPr>
            <a:normAutofit/>
          </a:bodyPr>
          <a:lstStyle/>
          <a:p>
            <a:pPr marL="0" indent="0">
              <a:spcAft>
                <a:spcPts val="2400"/>
              </a:spcAft>
              <a:buNone/>
            </a:pPr>
            <a:r>
              <a:rPr lang="en-US" sz="3600" i="1" dirty="0" smtClean="0"/>
              <a:t>Legal practitioners working in:</a:t>
            </a:r>
          </a:p>
          <a:p>
            <a:pPr>
              <a:spcAft>
                <a:spcPts val="2400"/>
              </a:spcAft>
            </a:pPr>
            <a:r>
              <a:rPr lang="en-US" sz="3600" dirty="0" smtClean="0"/>
              <a:t>Domestic violence.</a:t>
            </a:r>
          </a:p>
          <a:p>
            <a:pPr>
              <a:spcAft>
                <a:spcPts val="2400"/>
              </a:spcAft>
            </a:pPr>
            <a:r>
              <a:rPr lang="en-US" sz="3600" dirty="0" smtClean="0">
                <a:solidFill>
                  <a:schemeClr val="bg1"/>
                </a:solidFill>
              </a:rPr>
              <a:t>Family law.</a:t>
            </a:r>
          </a:p>
          <a:p>
            <a:r>
              <a:rPr lang="en-US" sz="3600" dirty="0" smtClean="0"/>
              <a:t>Legal aid criminal law.</a:t>
            </a:r>
          </a:p>
          <a:p>
            <a:pPr algn="ctr">
              <a:spcBef>
                <a:spcPts val="2400"/>
              </a:spcBef>
              <a:buNone/>
            </a:pPr>
            <a:r>
              <a:rPr lang="en-US" sz="3600" dirty="0" smtClean="0"/>
              <a:t>                     </a:t>
            </a:r>
            <a:r>
              <a:rPr lang="en-US" sz="2000" dirty="0" smtClean="0"/>
              <a:t>(Levin &amp; </a:t>
            </a:r>
            <a:r>
              <a:rPr lang="en-US" sz="2000" dirty="0" err="1" smtClean="0"/>
              <a:t>Greisberg</a:t>
            </a:r>
            <a:r>
              <a:rPr lang="en-US" sz="2000" dirty="0" smtClean="0"/>
              <a:t>, 2003)</a:t>
            </a:r>
            <a:endParaRPr lang="en-AU" sz="2000" dirty="0" smtClean="0">
              <a:solidFill>
                <a:schemeClr val="bg1"/>
              </a:solidFill>
            </a:endParaRPr>
          </a:p>
          <a:p>
            <a:endParaRPr lang="en-AU"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ustom 2">
      <a:dk1>
        <a:sysClr val="windowText" lastClr="000000"/>
      </a:dk1>
      <a:lt1>
        <a:sysClr val="window" lastClr="FFFFFF"/>
      </a:lt1>
      <a:dk2>
        <a:srgbClr val="646B86"/>
      </a:dk2>
      <a:lt2>
        <a:srgbClr val="C5D1D7"/>
      </a:lt2>
      <a:accent1>
        <a:srgbClr val="D16349"/>
      </a:accent1>
      <a:accent2>
        <a:srgbClr val="CCB400"/>
      </a:accent2>
      <a:accent3>
        <a:srgbClr val="88A0AC"/>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23d18dd955f2d716d380e87eb271af30">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8b3805e187afc8f90986c2d36c4aa9b1"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F9E7D6-DCC9-45CD-9E14-B6738D37240E}"/>
</file>

<file path=customXml/itemProps2.xml><?xml version="1.0" encoding="utf-8"?>
<ds:datastoreItem xmlns:ds="http://schemas.openxmlformats.org/officeDocument/2006/customXml" ds:itemID="{7DC965CB-5339-47E0-B4F4-A599090F1865}"/>
</file>

<file path=customXml/itemProps3.xml><?xml version="1.0" encoding="utf-8"?>
<ds:datastoreItem xmlns:ds="http://schemas.openxmlformats.org/officeDocument/2006/customXml" ds:itemID="{B9AC4E63-74FE-48D7-B0DD-F8ADE9D9C0CC}"/>
</file>

<file path=docProps/app.xml><?xml version="1.0" encoding="utf-8"?>
<Properties xmlns="http://schemas.openxmlformats.org/officeDocument/2006/extended-properties" xmlns:vt="http://schemas.openxmlformats.org/officeDocument/2006/docPropsVTypes">
  <Template>Civic</Template>
  <TotalTime>2040</TotalTime>
  <Words>542</Words>
  <Application>Microsoft Macintosh PowerPoint</Application>
  <PresentationFormat>A4 Paper (210x297 mm)</PresentationFormat>
  <Paragraphs>149</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Vicarious Trauma &amp; Sustaining Resilience</vt:lpstr>
      <vt:lpstr>Psychological Wellbeing at Work</vt:lpstr>
      <vt:lpstr>Definition Of Vicarious Traumatisation (VT)</vt:lpstr>
      <vt:lpstr>PowerPoint Presentation</vt:lpstr>
      <vt:lpstr>Characteristics Of Vicarious Trauma</vt:lpstr>
      <vt:lpstr>Signs And Symptoms Of Vicarious Trauma</vt:lpstr>
      <vt:lpstr>Psychological Impacts Of Vicarious Trauma</vt:lpstr>
      <vt:lpstr>Susceptibility  to VT</vt:lpstr>
      <vt:lpstr>Who Is Most At Risk?</vt:lpstr>
      <vt:lpstr>Australian Study Findings</vt:lpstr>
      <vt:lpstr>Resilience: Definition</vt:lpstr>
      <vt:lpstr>Contributors To Resiliency</vt:lpstr>
      <vt:lpstr>Coping Strategies</vt:lpstr>
      <vt:lpstr>Neuropsychology</vt:lpstr>
      <vt:lpstr>Positive Psychology</vt:lpstr>
      <vt:lpstr>Emotional Regulation Strategies</vt:lpstr>
      <vt:lpstr>Mental Toughness as a Mindset</vt:lpstr>
      <vt:lpstr>Organisational Strategies</vt:lpstr>
      <vt:lpstr>Organisational Strategies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 St Michael’s Leadership Team Development Day</dc:title>
  <dc:creator>Penny Gordon</dc:creator>
  <cp:lastModifiedBy>Tere Vaka</cp:lastModifiedBy>
  <cp:revision>142</cp:revision>
  <dcterms:created xsi:type="dcterms:W3CDTF">2011-01-17T06:39:32Z</dcterms:created>
  <dcterms:modified xsi:type="dcterms:W3CDTF">2019-03-14T02:43:52Z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