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13"/>
  </p:notesMasterIdLst>
  <p:handoutMasterIdLst>
    <p:handoutMasterId r:id="rId14"/>
  </p:handoutMasterIdLst>
  <p:sldIdLst>
    <p:sldId id="374" r:id="rId6"/>
    <p:sldId id="379" r:id="rId7"/>
    <p:sldId id="366" r:id="rId8"/>
    <p:sldId id="376" r:id="rId9"/>
    <p:sldId id="375" r:id="rId10"/>
    <p:sldId id="380" r:id="rId11"/>
    <p:sldId id="372" r:id="rId12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s" id="{5C661DC1-D038-4612-9AFE-4506515A23D4}">
          <p14:sldIdLst>
            <p14:sldId id="374"/>
            <p14:sldId id="379"/>
            <p14:sldId id="366"/>
            <p14:sldId id="376"/>
            <p14:sldId id="375"/>
            <p14:sldId id="38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1665" userDrawn="1">
          <p15:clr>
            <a:srgbClr val="A4A3A4"/>
          </p15:clr>
        </p15:guide>
        <p15:guide id="6" pos="5579">
          <p15:clr>
            <a:srgbClr val="A4A3A4"/>
          </p15:clr>
        </p15:guide>
        <p15:guide id="7" pos="3969" userDrawn="1">
          <p15:clr>
            <a:srgbClr val="A4A3A4"/>
          </p15:clr>
        </p15:guide>
        <p15:guide id="9" orient="horz" pos="441">
          <p15:clr>
            <a:srgbClr val="A4A3A4"/>
          </p15:clr>
        </p15:guide>
        <p15:guide id="10" orient="horz" pos="560" userDrawn="1">
          <p15:clr>
            <a:srgbClr val="A4A3A4"/>
          </p15:clr>
        </p15:guide>
        <p15:guide id="15" pos="5537">
          <p15:clr>
            <a:srgbClr val="A4A3A4"/>
          </p15:clr>
        </p15:guide>
        <p15:guide id="16" pos="2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248"/>
    <a:srgbClr val="000000"/>
    <a:srgbClr val="2F383C"/>
    <a:srgbClr val="1E497D"/>
    <a:srgbClr val="FFFFFF"/>
    <a:srgbClr val="DDDDDD"/>
    <a:srgbClr val="004C6E"/>
    <a:srgbClr val="DDF4FF"/>
    <a:srgbClr val="DD622B"/>
    <a:srgbClr val="00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6" autoAdjust="0"/>
    <p:restoredTop sz="93063" autoAdjust="0"/>
  </p:normalViewPr>
  <p:slideViewPr>
    <p:cSldViewPr snapToObjects="1">
      <p:cViewPr varScale="1">
        <p:scale>
          <a:sx n="90" d="100"/>
          <a:sy n="90" d="100"/>
        </p:scale>
        <p:origin x="852" y="78"/>
      </p:cViewPr>
      <p:guideLst>
        <p:guide orient="horz" pos="1665"/>
        <p:guide pos="5579"/>
        <p:guide pos="3969"/>
        <p:guide orient="horz" pos="441"/>
        <p:guide orient="horz" pos="560"/>
        <p:guide pos="5537"/>
        <p:guide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3318" y="-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7"/>
          </a:xfrm>
          <a:prstGeom prst="rect">
            <a:avLst/>
          </a:prstGeom>
        </p:spPr>
        <p:txBody>
          <a:bodyPr vert="horz" lIns="75346" tIns="75346" rIns="75346" bIns="75346" rtlCol="0" anchor="t" anchorCtr="0"/>
          <a:lstStyle/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75346" tIns="75346" rIns="75346" bIns="75346" rtlCol="0"/>
          <a:lstStyle>
            <a:lvl1pPr algn="r">
              <a:defRPr sz="1300"/>
            </a:lvl1pPr>
          </a:lstStyle>
          <a:p>
            <a:fld id="{4E50C307-5AD1-4F8C-91A0-1FC7219EFB34}" type="datetimeFigureOut">
              <a:rPr lang="en-AU" sz="1100">
                <a:cs typeface="Arial" pitchFamily="34" charset="0"/>
              </a:rPr>
              <a:t>18/03/2019</a:t>
            </a:fld>
            <a:endParaRPr lang="en-AU" sz="11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75346" tIns="75346" rIns="75346" bIns="75346" rtlCol="0" anchor="b"/>
          <a:lstStyle>
            <a:lvl1pPr algn="l">
              <a:defRPr sz="1300"/>
            </a:lvl1pPr>
          </a:lstStyle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6527" y="9440647"/>
            <a:ext cx="1079100" cy="496967"/>
          </a:xfrm>
          <a:prstGeom prst="rect">
            <a:avLst/>
          </a:prstGeom>
        </p:spPr>
        <p:txBody>
          <a:bodyPr vert="horz" lIns="0" tIns="37673" rIns="95690" bIns="37673" rtlCol="0" anchor="b"/>
          <a:lstStyle>
            <a:lvl1pPr algn="r">
              <a:defRPr sz="1300"/>
            </a:lvl1pPr>
          </a:lstStyle>
          <a:p>
            <a:fld id="{AF84CFB5-B6E9-4915-957C-05CFA717E28F}" type="slidenum">
              <a:rPr lang="en-AU" sz="1100">
                <a:cs typeface="Arial" pitchFamily="34" charset="0"/>
              </a:rPr>
              <a:t>‹#›</a:t>
            </a:fld>
            <a:endParaRPr lang="en-AU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35" y="82828"/>
            <a:ext cx="4980815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8780" y="70403"/>
            <a:ext cx="1406822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18/03/2019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88963" y="590550"/>
            <a:ext cx="7978776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85" y="5409944"/>
            <a:ext cx="5465107" cy="3783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50693" lvl="2" indent="-150693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301386" lvl="3" indent="-150693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35" y="9440646"/>
            <a:ext cx="4765040" cy="391313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2592" y="9440646"/>
            <a:ext cx="981687" cy="391313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t/com.au/assis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One team, Australian-based single point of contact – a ‘case-managed’ approach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Supported by appropriate training regime and culture</a:t>
            </a:r>
          </a:p>
          <a:p>
            <a:pPr>
              <a:spcBef>
                <a:spcPts val="1800"/>
              </a:spcBef>
            </a:pPr>
            <a:r>
              <a:rPr lang="en-AU" sz="1600" b="1" dirty="0" smtClean="0">
                <a:solidFill>
                  <a:schemeClr val="accent1"/>
                </a:solidFill>
              </a:rPr>
              <a:t>New</a:t>
            </a:r>
            <a:r>
              <a:rPr lang="en-AU" sz="1800" b="1" dirty="0" smtClean="0">
                <a:solidFill>
                  <a:schemeClr val="accent1"/>
                </a:solidFill>
              </a:rPr>
              <a:t> hardship program: </a:t>
            </a:r>
            <a:r>
              <a:rPr lang="en-AU" sz="1800" b="1" dirty="0" err="1" smtClean="0">
                <a:solidFill>
                  <a:schemeClr val="accent1"/>
                </a:solidFill>
              </a:rPr>
              <a:t>Linkt</a:t>
            </a:r>
            <a:r>
              <a:rPr lang="en-AU" sz="1800" b="1" dirty="0" smtClean="0">
                <a:solidFill>
                  <a:schemeClr val="accent1"/>
                </a:solidFill>
              </a:rPr>
              <a:t> Assist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Customer-centred program with protocols, guidelines and processes in line with best practice</a:t>
            </a:r>
          </a:p>
          <a:p>
            <a:pPr>
              <a:spcBef>
                <a:spcPts val="1200"/>
              </a:spcBef>
            </a:pPr>
            <a:r>
              <a:rPr lang="en-AU" sz="1800" b="1" dirty="0" smtClean="0">
                <a:solidFill>
                  <a:schemeClr val="accent1"/>
                </a:solidFill>
              </a:rPr>
              <a:t>Streamlined access and eligibility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Dedicated ‘professional support’ phone line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Eligibility based on trust model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sz="1800" b="1" dirty="0" smtClean="0">
                <a:solidFill>
                  <a:schemeClr val="accent1"/>
                </a:solidFill>
              </a:rPr>
              <a:t>Improve clarity and accessibility of information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Consolidated online information hub / translated materials </a:t>
            </a:r>
            <a:r>
              <a:rPr lang="en-AU" u="sng" dirty="0" smtClean="0">
                <a:hlinkClick r:id="rId3"/>
              </a:rPr>
              <a:t>www.linkt/com.au/assist</a:t>
            </a:r>
            <a:r>
              <a:rPr lang="en-AU" u="sng" dirty="0" smtClean="0"/>
              <a:t> </a:t>
            </a:r>
            <a:endParaRPr lang="en-AU" sz="1400" dirty="0" smtClean="0"/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Information on where and how to pay / how to avoid fees and fines / consequences</a:t>
            </a:r>
          </a:p>
          <a:p>
            <a:pPr>
              <a:spcBef>
                <a:spcPts val="1800"/>
              </a:spcBef>
            </a:pPr>
            <a:r>
              <a:rPr lang="en-AU" sz="1800" b="1" dirty="0" smtClean="0">
                <a:solidFill>
                  <a:schemeClr val="accent1"/>
                </a:solidFill>
              </a:rPr>
              <a:t>Education and early intervention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Work with state road authorities to better incorporate information about safe and legal travel on toll roads into driver education materials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Work with other stakeholders on joint education and early intervention strategies </a:t>
            </a:r>
          </a:p>
          <a:p>
            <a:pPr>
              <a:spcBef>
                <a:spcPts val="1800"/>
              </a:spcBef>
            </a:pPr>
            <a:r>
              <a:rPr lang="en-AU" sz="1400" b="1" dirty="0" smtClean="0">
                <a:solidFill>
                  <a:schemeClr val="accent1"/>
                </a:solidFill>
              </a:rPr>
              <a:t>Be</a:t>
            </a:r>
            <a:r>
              <a:rPr lang="en-AU" sz="1800" b="1" dirty="0" smtClean="0">
                <a:solidFill>
                  <a:schemeClr val="accent1"/>
                </a:solidFill>
              </a:rPr>
              <a:t>st practice leadership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Identify, join and contribute to appropriate platforms, partnerships and programs to strengthen the way we support vulnerable customers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Founding membership of Thriving Communities Partnership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75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Further explore more supportive and flexible processes for the treatment of fines when evidence of financial hardship is identified.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Explore alternative enforcement options that don’t require infringement.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Explore options for tailored product for eligible </a:t>
            </a:r>
            <a:r>
              <a:rPr lang="en-AU" sz="1400" dirty="0" err="1" smtClean="0"/>
              <a:t>Linkt</a:t>
            </a:r>
            <a:r>
              <a:rPr lang="en-AU" sz="1400" dirty="0" smtClean="0"/>
              <a:t> Assist customers. 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Explore Centrepay as an alternative payment channel for people on </a:t>
            </a:r>
            <a:r>
              <a:rPr lang="en-AU" sz="1400" dirty="0" err="1" smtClean="0"/>
              <a:t>CentreLink</a:t>
            </a:r>
            <a:r>
              <a:rPr lang="en-AU" sz="1400" dirty="0" smtClean="0"/>
              <a:t> benefits.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02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Further explore more supportive and flexible processes for the treatment of fines when evidence of financial hardship is identified.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Explore alternative enforcement options that don’t require infringement.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Explore options for tailored product for eligible </a:t>
            </a:r>
            <a:r>
              <a:rPr lang="en-AU" sz="1400" dirty="0" err="1" smtClean="0"/>
              <a:t>Linkt</a:t>
            </a:r>
            <a:r>
              <a:rPr lang="en-AU" sz="1400" dirty="0" smtClean="0"/>
              <a:t> Assist customers. 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Explore Centrepay as an alternative payment channel for people on </a:t>
            </a:r>
            <a:r>
              <a:rPr lang="en-AU" sz="1400" dirty="0" err="1" smtClean="0"/>
              <a:t>CentreLink</a:t>
            </a:r>
            <a:r>
              <a:rPr lang="en-AU" sz="1400" dirty="0" smtClean="0"/>
              <a:t> benefits.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63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GoldCo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3999" cy="3420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>
            <a:off x="-1" y="3486897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4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8000" indent="-180000">
              <a:defRPr lang="en-AU" noProof="0" dirty="0" smtClean="0"/>
            </a:lvl4pPr>
            <a:lvl5pPr>
              <a:defRPr lang="en-AU" sz="1200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marL="828000" lvl="4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</a:pPr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000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189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3999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8000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5988" y="863998"/>
            <a:ext cx="4104000" cy="370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/>
              <a:t>Click on icon to insert picture. </a:t>
            </a:r>
            <a:br>
              <a:rPr lang="en-AU" dirty="0"/>
            </a:br>
            <a:r>
              <a:rPr lang="en-AU" dirty="0"/>
              <a:t>Then right click and send to back.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30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4685988" y="864000"/>
            <a:ext cx="4104000" cy="3708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defRPr lang="en-AU" noProof="0" dirty="0" smtClean="0"/>
            </a:lvl3pPr>
            <a:lvl4pPr marL="648000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4919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5" y="1116000"/>
            <a:ext cx="8425225" cy="345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1" y="864000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6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0" y="864000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5" y="1116000"/>
            <a:ext cx="6660000" cy="309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1108" y="4282658"/>
            <a:ext cx="6660000" cy="306536"/>
          </a:xfrm>
        </p:spPr>
        <p:txBody>
          <a:bodyPr/>
          <a:lstStyle>
            <a:lvl1pPr>
              <a:spcAft>
                <a:spcPts val="0"/>
              </a:spcAft>
              <a:defRPr sz="800" b="0" i="1" baseline="0"/>
            </a:lvl1pPr>
            <a:lvl2pPr marL="144000" indent="-1440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800" i="1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Notes to go here</a:t>
            </a:r>
          </a:p>
          <a:p>
            <a:pPr lvl="1"/>
            <a:r>
              <a:rPr lang="en-US" dirty="0"/>
              <a:t>Notes level 2</a:t>
            </a:r>
          </a:p>
        </p:txBody>
      </p:sp>
    </p:spTree>
    <p:extLst>
      <p:ext uri="{BB962C8B-B14F-4D97-AF65-F5344CB8AC3E}">
        <p14:creationId xmlns:p14="http://schemas.microsoft.com/office/powerpoint/2010/main" val="7995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80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_M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4401"/>
            <a:ext cx="9143999" cy="34205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1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 flipH="1">
            <a:off x="-64118" y="2227089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_Syd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6" b="27273"/>
          <a:stretch/>
        </p:blipFill>
        <p:spPr>
          <a:xfrm>
            <a:off x="0" y="1724401"/>
            <a:ext cx="9144000" cy="3420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1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>
            <a:off x="0" y="3909223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5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1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5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4000" cy="3420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 flipH="1">
            <a:off x="-64119" y="2227088"/>
            <a:ext cx="9227251" cy="10945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762" y="324000"/>
            <a:ext cx="5760000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762" y="1258035"/>
            <a:ext cx="5760000" cy="233595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Whit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1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3584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Dark_green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1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9391" b="49477"/>
          <a:stretch/>
        </p:blipFill>
        <p:spPr>
          <a:xfrm>
            <a:off x="4354874" y="4293707"/>
            <a:ext cx="4789126" cy="36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26064" r="2937" b="64080"/>
          <a:stretch/>
        </p:blipFill>
        <p:spPr>
          <a:xfrm>
            <a:off x="2543864" y="3363842"/>
            <a:ext cx="5123923" cy="3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4" b="92597"/>
          <a:stretch/>
        </p:blipFill>
        <p:spPr>
          <a:xfrm>
            <a:off x="4" y="3053303"/>
            <a:ext cx="3672053" cy="24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1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468000"/>
            <a:ext cx="6660000" cy="21151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1" y="4776789"/>
            <a:ext cx="5661025" cy="167807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12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95486"/>
            <a:ext cx="6660000" cy="360041"/>
          </a:xfrm>
        </p:spPr>
        <p:txBody>
          <a:bodyPr anchor="t" anchorCtr="0"/>
          <a:lstStyle>
            <a:lvl1pPr>
              <a:lnSpc>
                <a:spcPts val="1900"/>
              </a:lnSpc>
              <a:defRPr lang="en-AU" dirty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991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4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7984" indent="-179996">
              <a:defRPr lang="en-AU" noProof="0" dirty="0" smtClean="0"/>
            </a:lvl4pPr>
            <a:lvl5pPr>
              <a:defRPr lang="en-AU" sz="1200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marL="827979" lvl="4" indent="-179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</a:pPr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000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28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3999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7984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5988" y="863998"/>
            <a:ext cx="4104000" cy="370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/>
              <a:t>Click on icon to insert picture. </a:t>
            </a:r>
            <a:br>
              <a:rPr lang="en-AU" dirty="0"/>
            </a:br>
            <a:r>
              <a:rPr lang="en-AU" dirty="0"/>
              <a:t>Then right click and send to back.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3200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4685988" y="864000"/>
            <a:ext cx="4104000" cy="3708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defRPr lang="en-AU" noProof="0" dirty="0" smtClean="0"/>
            </a:lvl3pPr>
            <a:lvl4pPr marL="647984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717851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6" y="1116000"/>
            <a:ext cx="8425225" cy="345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1" y="864001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678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0" y="864001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5" y="1116000"/>
            <a:ext cx="6660000" cy="309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1108" y="4282659"/>
            <a:ext cx="6660000" cy="306536"/>
          </a:xfrm>
        </p:spPr>
        <p:txBody>
          <a:bodyPr/>
          <a:lstStyle>
            <a:lvl1pPr>
              <a:spcAft>
                <a:spcPts val="0"/>
              </a:spcAft>
              <a:defRPr sz="800" b="0" i="1" baseline="0"/>
            </a:lvl1pPr>
            <a:lvl2pPr marL="143996" indent="-143996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800" i="1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Notes to go here</a:t>
            </a:r>
          </a:p>
          <a:p>
            <a:pPr lvl="1"/>
            <a:r>
              <a:rPr lang="en-US" dirty="0"/>
              <a:t>Notes level 2</a:t>
            </a:r>
          </a:p>
        </p:txBody>
      </p:sp>
    </p:spTree>
    <p:extLst>
      <p:ext uri="{BB962C8B-B14F-4D97-AF65-F5344CB8AC3E}">
        <p14:creationId xmlns:p14="http://schemas.microsoft.com/office/powerpoint/2010/main" val="264629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80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M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3999" cy="34205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 flipH="1">
            <a:off x="-64119" y="2227088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7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12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1DB6-10A8-43B6-8E1B-08051D3CC134}" type="datetimeFigureOut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31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Syd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3999" cy="3420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>
            <a:off x="0" y="3219822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4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0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0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3583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Dark_green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0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9391" b="49477"/>
          <a:stretch/>
        </p:blipFill>
        <p:spPr>
          <a:xfrm>
            <a:off x="4354873" y="4293706"/>
            <a:ext cx="4789126" cy="36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26064" r="2937" b="64080"/>
          <a:stretch/>
        </p:blipFill>
        <p:spPr>
          <a:xfrm>
            <a:off x="2543863" y="3363841"/>
            <a:ext cx="5123923" cy="3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4" b="92597"/>
          <a:stretch/>
        </p:blipFill>
        <p:spPr>
          <a:xfrm>
            <a:off x="3" y="3053302"/>
            <a:ext cx="3672053" cy="24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1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468000"/>
            <a:ext cx="6660000" cy="21151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4776788"/>
            <a:ext cx="5661025" cy="167807"/>
          </a:xfrm>
        </p:spPr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95485"/>
            <a:ext cx="6660000" cy="360041"/>
          </a:xfrm>
        </p:spPr>
        <p:txBody>
          <a:bodyPr anchor="t" anchorCtr="0"/>
          <a:lstStyle>
            <a:lvl1pPr>
              <a:lnSpc>
                <a:spcPts val="1900"/>
              </a:lnSpc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9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179999"/>
            <a:ext cx="666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864000"/>
            <a:ext cx="6661497" cy="361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684000"/>
            <a:ext cx="84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58775" y="4776788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Presentation title | 00 Month Year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687323" y="4776788"/>
            <a:ext cx="1096677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9" r:id="rId3"/>
    <p:sldLayoutId id="2147483672" r:id="rId4"/>
    <p:sldLayoutId id="2147483662" r:id="rId5"/>
    <p:sldLayoutId id="2147483673" r:id="rId6"/>
    <p:sldLayoutId id="2147483674" r:id="rId7"/>
    <p:sldLayoutId id="2147483650" r:id="rId8"/>
    <p:sldLayoutId id="2147483677" r:id="rId9"/>
    <p:sldLayoutId id="2147483652" r:id="rId10"/>
    <p:sldLayoutId id="2147483664" r:id="rId11"/>
    <p:sldLayoutId id="2147483666" r:id="rId12"/>
    <p:sldLayoutId id="2147483665" r:id="rId13"/>
    <p:sldLayoutId id="2147483667" r:id="rId14"/>
    <p:sldLayoutId id="2147483654" r:id="rId15"/>
    <p:sldLayoutId id="2147483655" r:id="rId16"/>
  </p:sldLayoutIdLst>
  <p:hf hdr="0" dt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1800" b="0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200" b="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88000" indent="-288000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Wingdings 3" panose="05040102010807070707" pitchFamily="18" charset="2"/>
        <a:buChar char="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6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64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82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100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18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36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54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73" y="215892"/>
            <a:ext cx="1150427" cy="172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179999"/>
            <a:ext cx="666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864001"/>
            <a:ext cx="6661497" cy="361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0000" y="684000"/>
            <a:ext cx="84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58776" y="4776789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687324" y="4776789"/>
            <a:ext cx="1096677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63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378" rtl="0" eaLnBrk="1" latinLnBrk="0" hangingPunct="1">
        <a:lnSpc>
          <a:spcPts val="2000"/>
        </a:lnSpc>
        <a:spcBef>
          <a:spcPct val="0"/>
        </a:spcBef>
        <a:buNone/>
        <a:defRPr sz="1800" b="0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200" b="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87993" indent="-287993" algn="l" defTabSz="914378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Wingdings 3" panose="05040102010807070707" pitchFamily="18" charset="2"/>
        <a:buChar char="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67988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647984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827979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1007975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187970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367966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547961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inktassist@transurba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linkt.com.au/assi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inkt.com.au/assis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linkt.com.au/assist" TargetMode="External"/><Relationship Id="rId4" Type="http://schemas.openxmlformats.org/officeDocument/2006/relationships/hyperlink" Target="mailto:linktassist@transurba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734784-F016-6240-955A-C0E0047A8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Transurban Hardship </a:t>
            </a:r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000" y="1275606"/>
            <a:ext cx="5760000" cy="233595"/>
          </a:xfrm>
        </p:spPr>
        <p:txBody>
          <a:bodyPr/>
          <a:lstStyle/>
          <a:p>
            <a:r>
              <a:rPr lang="en-AU" sz="1600" b="1" dirty="0">
                <a:cs typeface="Calibri" panose="020F0502020204030204" pitchFamily="34" charset="0"/>
              </a:rPr>
              <a:t>Reducing tolling debt and fines in vulnerable communities</a:t>
            </a:r>
          </a:p>
          <a:p>
            <a:endParaRPr lang="en-AU" sz="1600" b="1" dirty="0">
              <a:cs typeface="Calibri" panose="020F0502020204030204" pitchFamily="34" charset="0"/>
            </a:endParaRPr>
          </a:p>
          <a:p>
            <a:endParaRPr lang="en-AU" sz="1600" b="1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883D754-CF32-C945-8583-D5E9BBFB5518}"/>
              </a:ext>
            </a:extLst>
          </p:cNvPr>
          <p:cNvSpPr txBox="1">
            <a:spLocks/>
          </p:cNvSpPr>
          <p:nvPr/>
        </p:nvSpPr>
        <p:spPr>
          <a:xfrm>
            <a:off x="360000" y="4299942"/>
            <a:ext cx="1835735" cy="648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b="0" kern="1200" cap="none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378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566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754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5943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6pPr>
            <a:lvl7pPr marL="2743132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7pPr>
            <a:lvl8pPr marL="3200320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8pPr>
            <a:lvl9pPr marL="3657509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cs typeface="Calibri" panose="020F0502020204030204" pitchFamily="34" charset="0"/>
              </a:rPr>
              <a:t>Community Legal Conference QLD</a:t>
            </a:r>
            <a:endParaRPr lang="en-US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Calibri" panose="020F0502020204030204" pitchFamily="34" charset="0"/>
              </a:rPr>
              <a:t> March 2019</a:t>
            </a:r>
            <a:endParaRPr lang="en-US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998" y="679510"/>
            <a:ext cx="7820565" cy="37080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AU" sz="1600" dirty="0" smtClean="0"/>
              <a:t>With more than 50 community </a:t>
            </a:r>
            <a:r>
              <a:rPr lang="en-AU" sz="1600" dirty="0" smtClean="0"/>
              <a:t>legal, welfare and financial counselling </a:t>
            </a:r>
            <a:r>
              <a:rPr lang="en-AU" sz="1600" dirty="0" smtClean="0"/>
              <a:t>representatives: 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Specialised </a:t>
            </a:r>
            <a:r>
              <a:rPr lang="en-AU" sz="1600" b="1" dirty="0" smtClean="0"/>
              <a:t>staff </a:t>
            </a:r>
            <a:r>
              <a:rPr lang="en-AU" sz="1600" b="1" dirty="0"/>
              <a:t>training</a:t>
            </a:r>
            <a:r>
              <a:rPr lang="en-AU" sz="1600" dirty="0"/>
              <a:t> to enhance capabilities to detect and respond to </a:t>
            </a:r>
            <a:r>
              <a:rPr lang="en-AU" sz="1600" dirty="0" smtClean="0"/>
              <a:t>hardship </a:t>
            </a:r>
            <a:endParaRPr lang="en-AU" sz="1600" dirty="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4A248"/>
                </a:solidFill>
              </a:rPr>
              <a:t>A dedicated </a:t>
            </a:r>
            <a:r>
              <a:rPr lang="en-AU" sz="1600" b="1" dirty="0">
                <a:solidFill>
                  <a:srgbClr val="14A248"/>
                </a:solidFill>
              </a:rPr>
              <a:t>community practitioner support </a:t>
            </a:r>
            <a:r>
              <a:rPr lang="en-AU" sz="1600" b="1" dirty="0" smtClean="0">
                <a:solidFill>
                  <a:srgbClr val="14A248"/>
                </a:solidFill>
              </a:rPr>
              <a:t>line</a:t>
            </a:r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A </a:t>
            </a:r>
            <a:r>
              <a:rPr lang="en-AU" sz="1600" b="1" dirty="0"/>
              <a:t>streamlined eligibility process</a:t>
            </a:r>
            <a:r>
              <a:rPr lang="en-AU" sz="1600" dirty="0"/>
              <a:t> based on a trust model </a:t>
            </a:r>
            <a:endParaRPr lang="en-AU" sz="1600" dirty="0" smtClean="0"/>
          </a:p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4A248"/>
                </a:solidFill>
              </a:rPr>
              <a:t>Supporting </a:t>
            </a:r>
            <a:r>
              <a:rPr lang="en-AU" sz="1600" b="1" dirty="0">
                <a:solidFill>
                  <a:srgbClr val="14A248"/>
                </a:solidFill>
              </a:rPr>
              <a:t>information and </a:t>
            </a:r>
            <a:r>
              <a:rPr lang="en-AU" sz="1600" b="1" dirty="0" smtClean="0">
                <a:solidFill>
                  <a:srgbClr val="14A248"/>
                </a:solidFill>
              </a:rPr>
              <a:t>materials</a:t>
            </a:r>
            <a:endParaRPr lang="en-AU" sz="1800" dirty="0">
              <a:solidFill>
                <a:srgbClr val="14A2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What we tested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Hardship Pilot: Logan LGA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| 00 Month Year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820703"/>
            <a:ext cx="1763729" cy="1322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1" y="3820703"/>
            <a:ext cx="1791685" cy="1343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48" y="3827779"/>
            <a:ext cx="1772816" cy="1329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64" y="3834855"/>
            <a:ext cx="1772816" cy="13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235" y="735945"/>
            <a:ext cx="4860071" cy="41010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sz="2000" b="1" dirty="0" smtClean="0">
                <a:solidFill>
                  <a:schemeClr val="tx1"/>
                </a:solidFill>
              </a:rPr>
              <a:t>Dedicated community </a:t>
            </a:r>
            <a:r>
              <a:rPr lang="en-AU" sz="2000" b="1" dirty="0">
                <a:solidFill>
                  <a:schemeClr val="tx1"/>
                </a:solidFill>
              </a:rPr>
              <a:t>s</a:t>
            </a:r>
            <a:r>
              <a:rPr lang="en-AU" sz="2000" b="1" dirty="0" smtClean="0">
                <a:solidFill>
                  <a:schemeClr val="tx1"/>
                </a:solidFill>
              </a:rPr>
              <a:t>ector line:</a:t>
            </a:r>
          </a:p>
          <a:p>
            <a:pPr marL="630900" lvl="1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/>
                </a:solidFill>
              </a:rPr>
              <a:t>1300 </a:t>
            </a:r>
            <a:r>
              <a:rPr lang="en-AU" sz="2000" b="1" dirty="0">
                <a:solidFill>
                  <a:schemeClr val="accent1"/>
                </a:solidFill>
              </a:rPr>
              <a:t>110 </a:t>
            </a:r>
            <a:r>
              <a:rPr lang="en-AU" sz="2000" b="1" dirty="0" smtClean="0">
                <a:solidFill>
                  <a:schemeClr val="accent1"/>
                </a:solidFill>
              </a:rPr>
              <a:t>129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sz="2000" b="1" dirty="0" smtClean="0">
                <a:solidFill>
                  <a:schemeClr val="tx1"/>
                </a:solidFill>
              </a:rPr>
              <a:t>Self-advocating clients: </a:t>
            </a:r>
            <a:endParaRPr lang="en-AU" sz="2000" b="1" dirty="0">
              <a:solidFill>
                <a:schemeClr val="tx1"/>
              </a:solidFill>
            </a:endParaRPr>
          </a:p>
          <a:p>
            <a:pPr marL="630900" lvl="1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/>
                </a:solidFill>
              </a:rPr>
              <a:t>1300 </a:t>
            </a:r>
            <a:r>
              <a:rPr lang="en-AU" sz="2000" b="1" dirty="0">
                <a:solidFill>
                  <a:schemeClr val="accent1"/>
                </a:solidFill>
              </a:rPr>
              <a:t>767 865</a:t>
            </a:r>
            <a:endParaRPr lang="en-AU" sz="20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sz="2000" b="1" dirty="0" smtClean="0">
                <a:solidFill>
                  <a:schemeClr val="tx1"/>
                </a:solidFill>
              </a:rPr>
              <a:t>Email:	</a:t>
            </a:r>
            <a:r>
              <a:rPr lang="en-AU" sz="2000" b="1" dirty="0" smtClean="0">
                <a:solidFill>
                  <a:schemeClr val="tx1"/>
                </a:solidFill>
                <a:hlinkClick r:id="rId3"/>
              </a:rPr>
              <a:t>linktassist@transurban.com</a:t>
            </a:r>
            <a:endParaRPr lang="en-AU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sz="2000" b="1" dirty="0" smtClean="0">
                <a:solidFill>
                  <a:schemeClr val="tx1"/>
                </a:solidFill>
              </a:rPr>
              <a:t>Web: 	</a:t>
            </a:r>
            <a:r>
              <a:rPr lang="en-AU" sz="2000" b="1" dirty="0" smtClean="0">
                <a:solidFill>
                  <a:schemeClr val="tx1"/>
                </a:solidFill>
                <a:hlinkClick r:id="rId4"/>
              </a:rPr>
              <a:t>www.linkt.com.au/assist</a:t>
            </a:r>
            <a:endParaRPr lang="en-AU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AU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dirty="0"/>
              <a:t>1300 767 865</a:t>
            </a:r>
            <a:endParaRPr lang="en-AU" sz="1800" b="1" dirty="0" smtClean="0">
              <a:solidFill>
                <a:schemeClr val="accent1"/>
              </a:solidFill>
            </a:endParaRPr>
          </a:p>
          <a:p>
            <a:pPr marL="459450" lvl="1" indent="-171450"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pPr marL="459450" lvl="1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How to get in touch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Linkt</a:t>
            </a:r>
            <a:r>
              <a:rPr lang="en-AU" dirty="0" smtClean="0"/>
              <a:t> Assist is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826302"/>
            <a:ext cx="2906690" cy="193779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65" y="3007125"/>
            <a:ext cx="2906206" cy="19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2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131590"/>
            <a:ext cx="8287846" cy="32403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www.linkt.com.au/assist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Linkt</a:t>
            </a:r>
            <a:r>
              <a:rPr lang="en-AU" dirty="0" smtClean="0"/>
              <a:t> Assist online </a:t>
            </a:r>
            <a:r>
              <a:rPr lang="en-AU" dirty="0"/>
              <a:t>i</a:t>
            </a:r>
            <a:r>
              <a:rPr lang="en-AU" dirty="0" smtClean="0"/>
              <a:t>nformation </a:t>
            </a:r>
            <a:r>
              <a:rPr lang="en-AU" dirty="0"/>
              <a:t>h</a:t>
            </a:r>
            <a:r>
              <a:rPr lang="en-AU" dirty="0" smtClean="0"/>
              <a:t>ub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95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9353"/>
            <a:ext cx="6164112" cy="43598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319566" y="10675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Education and early intervention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19566" y="366187"/>
            <a:ext cx="540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1"/>
                </a:solidFill>
              </a:rPr>
              <a:t>A range of tools for you and for your clients available to download</a:t>
            </a:r>
            <a:endParaRPr lang="en-AU" sz="1200" dirty="0">
              <a:solidFill>
                <a:schemeClr val="accent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21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5264"/>
            <a:ext cx="4176464" cy="3708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accent1"/>
                </a:solidFill>
              </a:rPr>
              <a:t>More flexible treatment of fines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chemeClr val="accent1"/>
                </a:solidFill>
              </a:rPr>
              <a:t>Additional </a:t>
            </a:r>
            <a:r>
              <a:rPr lang="en-AU" sz="1600" b="1" dirty="0">
                <a:solidFill>
                  <a:schemeClr val="accent1"/>
                </a:solidFill>
              </a:rPr>
              <a:t>payment options and </a:t>
            </a:r>
            <a:r>
              <a:rPr lang="en-AU" sz="1600" b="1" dirty="0" smtClean="0">
                <a:solidFill>
                  <a:schemeClr val="accent1"/>
                </a:solidFill>
              </a:rPr>
              <a:t>channels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accent1"/>
                </a:solidFill>
              </a:rPr>
              <a:t>Improve clarity and accessibility of </a:t>
            </a:r>
            <a:r>
              <a:rPr lang="en-AU" sz="1600" b="1" dirty="0" smtClean="0">
                <a:solidFill>
                  <a:schemeClr val="accent1"/>
                </a:solidFill>
              </a:rPr>
              <a:t>information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accent1"/>
                </a:solidFill>
              </a:rPr>
              <a:t>Education and early </a:t>
            </a:r>
            <a:r>
              <a:rPr lang="en-AU" sz="1600" b="1" dirty="0" smtClean="0">
                <a:solidFill>
                  <a:schemeClr val="accent1"/>
                </a:solidFill>
              </a:rPr>
              <a:t>intervention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AU" sz="18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Other recommendations: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Hardship improvement initiatives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7574"/>
            <a:ext cx="4526342" cy="30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8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5264"/>
            <a:ext cx="4176464" cy="3708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AU" sz="1800" b="1" dirty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A reminder…How to get in touch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Linkt</a:t>
            </a:r>
            <a:r>
              <a:rPr lang="en-AU" dirty="0" smtClean="0"/>
              <a:t> Assist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49" y="987574"/>
            <a:ext cx="4104457" cy="2736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077" y="891013"/>
            <a:ext cx="4572000" cy="29084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AU" b="1" dirty="0"/>
              <a:t>Dedicated community sector line: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/>
                </a:solidFill>
              </a:rPr>
              <a:t>1300 110 129</a:t>
            </a:r>
          </a:p>
          <a:p>
            <a:pPr>
              <a:spcBef>
                <a:spcPts val="1800"/>
              </a:spcBef>
            </a:pPr>
            <a:r>
              <a:rPr lang="en-AU" b="1" dirty="0"/>
              <a:t>Self-advocating clients: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/>
                </a:solidFill>
              </a:rPr>
              <a:t>1300 767 865</a:t>
            </a:r>
          </a:p>
          <a:p>
            <a:pPr>
              <a:spcBef>
                <a:spcPts val="1800"/>
              </a:spcBef>
            </a:pPr>
            <a:r>
              <a:rPr lang="en-AU" b="1" dirty="0"/>
              <a:t>Email:	</a:t>
            </a:r>
            <a:r>
              <a:rPr lang="en-AU" b="1" dirty="0">
                <a:hlinkClick r:id="rId4"/>
              </a:rPr>
              <a:t>linktassist@transurban.com</a:t>
            </a:r>
            <a:endParaRPr lang="en-AU" b="1" dirty="0"/>
          </a:p>
          <a:p>
            <a:pPr>
              <a:spcBef>
                <a:spcPts val="1800"/>
              </a:spcBef>
            </a:pPr>
            <a:r>
              <a:rPr lang="en-AU" b="1" dirty="0"/>
              <a:t>Web: 	</a:t>
            </a:r>
            <a:r>
              <a:rPr lang="en-AU" b="1" dirty="0">
                <a:hlinkClick r:id="rId5"/>
              </a:rPr>
              <a:t>www.linkt.com.au/assist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7357889"/>
      </p:ext>
    </p:extLst>
  </p:cSld>
  <p:clrMapOvr>
    <a:masterClrMapping/>
  </p:clrMapOvr>
</p:sld>
</file>

<file path=ppt/theme/theme1.xml><?xml version="1.0" encoding="utf-8"?>
<a:theme xmlns:a="http://schemas.openxmlformats.org/drawingml/2006/main" name="Transurban">
  <a:themeElements>
    <a:clrScheme name="TU_corporate_palette">
      <a:dk1>
        <a:srgbClr val="333E48"/>
      </a:dk1>
      <a:lt1>
        <a:sysClr val="window" lastClr="FFFFFF"/>
      </a:lt1>
      <a:dk2>
        <a:srgbClr val="333E48"/>
      </a:dk2>
      <a:lt2>
        <a:srgbClr val="0A4842"/>
      </a:lt2>
      <a:accent1>
        <a:srgbClr val="009D4E"/>
      </a:accent1>
      <a:accent2>
        <a:srgbClr val="0F6D64"/>
      </a:accent2>
      <a:accent3>
        <a:srgbClr val="795F9A"/>
      </a:accent3>
      <a:accent4>
        <a:srgbClr val="0076A9"/>
      </a:accent4>
      <a:accent5>
        <a:srgbClr val="CC007B"/>
      </a:accent5>
      <a:accent6>
        <a:srgbClr val="F38B00"/>
      </a:accent6>
      <a:hlink>
        <a:srgbClr val="009D4E"/>
      </a:hlink>
      <a:folHlink>
        <a:srgbClr val="0F6D64"/>
      </a:folHlink>
    </a:clrScheme>
    <a:fontScheme name="Transurba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ransurban_powerpoint_template">
  <a:themeElements>
    <a:clrScheme name="TU_corporate_palette">
      <a:dk1>
        <a:srgbClr val="333E48"/>
      </a:dk1>
      <a:lt1>
        <a:sysClr val="window" lastClr="FFFFFF"/>
      </a:lt1>
      <a:dk2>
        <a:srgbClr val="333E48"/>
      </a:dk2>
      <a:lt2>
        <a:srgbClr val="0A4842"/>
      </a:lt2>
      <a:accent1>
        <a:srgbClr val="009D4E"/>
      </a:accent1>
      <a:accent2>
        <a:srgbClr val="0F6D64"/>
      </a:accent2>
      <a:accent3>
        <a:srgbClr val="795F9A"/>
      </a:accent3>
      <a:accent4>
        <a:srgbClr val="0076A9"/>
      </a:accent4>
      <a:accent5>
        <a:srgbClr val="CC007B"/>
      </a:accent5>
      <a:accent6>
        <a:srgbClr val="F38B00"/>
      </a:accent6>
      <a:hlink>
        <a:srgbClr val="009D4E"/>
      </a:hlink>
      <a:folHlink>
        <a:srgbClr val="0F6D64"/>
      </a:folHlink>
    </a:clrScheme>
    <a:fontScheme name="Transurba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Transurban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0" ma:contentTypeDescription="Create a new document." ma:contentTypeScope="" ma:versionID="23d18dd955f2d716d380e87eb271af30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8b3805e187afc8f90986c2d36c4aa9b1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401471-8AFF-4FAD-826A-29CCD0BEA4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9BD1AD-911A-48F1-8FBE-1D4926828ED2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95B9B4-E379-4A35-AF11-4161D37522FE}"/>
</file>

<file path=docProps/app.xml><?xml version="1.0" encoding="utf-8"?>
<Properties xmlns="http://schemas.openxmlformats.org/officeDocument/2006/extended-properties" xmlns:vt="http://schemas.openxmlformats.org/officeDocument/2006/docPropsVTypes">
  <Template>Master_Transurban</Template>
  <TotalTime>12830</TotalTime>
  <Words>440</Words>
  <Application>Microsoft Office PowerPoint</Application>
  <PresentationFormat>On-screen Show (16:9)</PresentationFormat>
  <Paragraphs>80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 3</vt:lpstr>
      <vt:lpstr>Transurban</vt:lpstr>
      <vt:lpstr>Transurban_powerpoint_template</vt:lpstr>
      <vt:lpstr>Transurban Hardship Assistance</vt:lpstr>
      <vt:lpstr>Hardship Pilot: Logan LGA</vt:lpstr>
      <vt:lpstr>Linkt Assist is here</vt:lpstr>
      <vt:lpstr>Linkt Assist online information hub</vt:lpstr>
      <vt:lpstr>PowerPoint Presentation</vt:lpstr>
      <vt:lpstr>Hardship improvement initiatives</vt:lpstr>
      <vt:lpstr>Linkt Assist</vt:lpstr>
    </vt:vector>
  </TitlesOfParts>
  <Company>Transurban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Krystin</dc:creator>
  <cp:lastModifiedBy>Jane Calvert</cp:lastModifiedBy>
  <cp:revision>315</cp:revision>
  <cp:lastPrinted>2019-02-11T00:00:46Z</cp:lastPrinted>
  <dcterms:created xsi:type="dcterms:W3CDTF">2016-09-09T04:28:55Z</dcterms:created>
  <dcterms:modified xsi:type="dcterms:W3CDTF">2019-03-18T04:15:19Z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  <property fmtid="{D5CDD505-2E9C-101B-9397-08002B2CF9AE}" pid="3" name="TaxCatchAll">
    <vt:lpwstr>50;#COMPANY CONFIDENTIAL|5bd289c6-94e3-477b-ba66-b96c158a04a5</vt:lpwstr>
  </property>
  <property fmtid="{D5CDD505-2E9C-101B-9397-08002B2CF9AE}" pid="4" name="oeffe3db466f487598997ebe53ac021b">
    <vt:lpwstr>COMPANY CONFIDENTIAL|5bd289c6-94e3-477b-ba66-b96c158a04a5</vt:lpwstr>
  </property>
  <property fmtid="{D5CDD505-2E9C-101B-9397-08002B2CF9AE}" pid="5" name="SecurityClassification1">
    <vt:lpwstr>50;#COMPANY CONFIDENTIAL|5bd289c6-94e3-477b-ba66-b96c158a04a5</vt:lpwstr>
  </property>
</Properties>
</file>