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diagrams/data1.xml" ContentType="application/vnd.openxmlformats-officedocument.drawingml.diagramData+xml"/>
  <Override PartName="/ppt/presentation.xml" ContentType="application/vnd.openxmlformats-officedocument.presentationml.presentation.main+xml"/>
  <Override PartName="/ppt/slides/slide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6.xml" ContentType="application/vnd.openxmlformats-officedocument.presentationml.notesSlide+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2.xml" ContentType="application/vnd.openxmlformats-officedocument.presentationml.notesSlide+xml"/>
  <Override PartName="/ppt/slideLayouts/slideLayout6.xml" ContentType="application/vnd.openxmlformats-officedocument.presentationml.slideLayout+xml"/>
  <Override PartName="/ppt/notesSlides/notesSlide10.xml" ContentType="application/vnd.openxmlformats-officedocument.presentationml.notesSlide+xml"/>
  <Override PartName="/ppt/slideLayouts/slideLayout5.xml" ContentType="application/vnd.openxmlformats-officedocument.presentationml.slideLayout+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notesSlides/notesSlide9.xml" ContentType="application/vnd.openxmlformats-officedocument.presentationml.notesSlid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diagrams/drawing1.xml" ContentType="application/vnd.ms-office.drawingml.diagramDrawing+xml"/>
  <Override PartName="/ppt/notesMasters/notesMaster1.xml" ContentType="application/vnd.openxmlformats-officedocument.presentationml.notesMaster+xml"/>
  <Override PartName="/ppt/diagrams/quickStyle1.xml" ContentType="application/vnd.openxmlformats-officedocument.drawingml.diagramStyle+xml"/>
  <Override PartName="/ppt/diagrams/colors1.xml" ContentType="application/vnd.openxmlformats-officedocument.drawingml.diagramColors+xml"/>
  <Override PartName="/ppt/diagrams/layout1.xml" ContentType="application/vnd.openxmlformats-officedocument.drawingml.diagramLayou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handoutMasterIdLst>
    <p:handoutMasterId r:id="rId30"/>
  </p:handoutMasterIdLst>
  <p:sldIdLst>
    <p:sldId id="345" r:id="rId2"/>
    <p:sldId id="347" r:id="rId3"/>
    <p:sldId id="349" r:id="rId4"/>
    <p:sldId id="352" r:id="rId5"/>
    <p:sldId id="353" r:id="rId6"/>
    <p:sldId id="354" r:id="rId7"/>
    <p:sldId id="355" r:id="rId8"/>
    <p:sldId id="356" r:id="rId9"/>
    <p:sldId id="382" r:id="rId10"/>
    <p:sldId id="357" r:id="rId11"/>
    <p:sldId id="359" r:id="rId12"/>
    <p:sldId id="360" r:id="rId13"/>
    <p:sldId id="361" r:id="rId14"/>
    <p:sldId id="362" r:id="rId15"/>
    <p:sldId id="363" r:id="rId16"/>
    <p:sldId id="365" r:id="rId17"/>
    <p:sldId id="366" r:id="rId18"/>
    <p:sldId id="367" r:id="rId19"/>
    <p:sldId id="368" r:id="rId20"/>
    <p:sldId id="369" r:id="rId21"/>
    <p:sldId id="370" r:id="rId22"/>
    <p:sldId id="371" r:id="rId23"/>
    <p:sldId id="372" r:id="rId24"/>
    <p:sldId id="373" r:id="rId25"/>
    <p:sldId id="374" r:id="rId26"/>
    <p:sldId id="376" r:id="rId27"/>
    <p:sldId id="381" r:id="rId2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1351" autoAdjust="0"/>
  </p:normalViewPr>
  <p:slideViewPr>
    <p:cSldViewPr snapToGrid="0">
      <p:cViewPr varScale="1">
        <p:scale>
          <a:sx n="90" d="100"/>
          <a:sy n="90" d="100"/>
        </p:scale>
        <p:origin x="2172"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C30075-E20D-43CA-A655-A0D89BB1532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AU"/>
        </a:p>
      </dgm:t>
    </dgm:pt>
    <dgm:pt modelId="{0802EB91-5F13-4783-A2A7-77928C78E379}">
      <dgm:prSet phldrT="[Text]"/>
      <dgm:spPr/>
      <dgm:t>
        <a:bodyPr/>
        <a:lstStyle/>
        <a:p>
          <a:r>
            <a:rPr lang="en-AU" dirty="0" smtClean="0"/>
            <a:t>Conceptual</a:t>
          </a:r>
          <a:endParaRPr lang="en-AU" dirty="0"/>
        </a:p>
      </dgm:t>
    </dgm:pt>
    <dgm:pt modelId="{B6100C56-D591-42F8-812C-F8856453358B}" type="parTrans" cxnId="{9FB9AE95-6216-4433-AB0D-B271A724A7C1}">
      <dgm:prSet/>
      <dgm:spPr/>
      <dgm:t>
        <a:bodyPr/>
        <a:lstStyle/>
        <a:p>
          <a:endParaRPr lang="en-AU"/>
        </a:p>
      </dgm:t>
    </dgm:pt>
    <dgm:pt modelId="{B4F7A5B5-76B7-407E-9A85-7BD3DDA70246}" type="sibTrans" cxnId="{9FB9AE95-6216-4433-AB0D-B271A724A7C1}">
      <dgm:prSet/>
      <dgm:spPr/>
      <dgm:t>
        <a:bodyPr/>
        <a:lstStyle/>
        <a:p>
          <a:endParaRPr lang="en-AU"/>
        </a:p>
      </dgm:t>
    </dgm:pt>
    <dgm:pt modelId="{6AF3341E-280D-45F0-899F-40177CA430A0}">
      <dgm:prSet phldrT="[Text]"/>
      <dgm:spPr/>
      <dgm:t>
        <a:bodyPr/>
        <a:lstStyle/>
        <a:p>
          <a:r>
            <a:rPr lang="en-AU" dirty="0" smtClean="0"/>
            <a:t>Language</a:t>
          </a:r>
          <a:endParaRPr lang="en-AU" dirty="0"/>
        </a:p>
      </dgm:t>
    </dgm:pt>
    <dgm:pt modelId="{DCB35BEB-BF31-480F-94EA-609C14902282}" type="parTrans" cxnId="{A40902A1-257B-4A70-A0DE-45FC1082E6B5}">
      <dgm:prSet/>
      <dgm:spPr/>
      <dgm:t>
        <a:bodyPr/>
        <a:lstStyle/>
        <a:p>
          <a:endParaRPr lang="en-AU"/>
        </a:p>
      </dgm:t>
    </dgm:pt>
    <dgm:pt modelId="{66624715-3AAB-4FAA-9CC1-FED45687B994}" type="sibTrans" cxnId="{A40902A1-257B-4A70-A0DE-45FC1082E6B5}">
      <dgm:prSet/>
      <dgm:spPr/>
      <dgm:t>
        <a:bodyPr/>
        <a:lstStyle/>
        <a:p>
          <a:endParaRPr lang="en-AU"/>
        </a:p>
      </dgm:t>
    </dgm:pt>
    <dgm:pt modelId="{33B963F6-3946-4C0B-B047-CEF21D05B5B0}">
      <dgm:prSet phldrT="[Text]"/>
      <dgm:spPr/>
      <dgm:t>
        <a:bodyPr/>
        <a:lstStyle/>
        <a:p>
          <a:r>
            <a:rPr lang="en-AU" dirty="0" smtClean="0"/>
            <a:t>Social</a:t>
          </a:r>
          <a:endParaRPr lang="en-AU" dirty="0"/>
        </a:p>
      </dgm:t>
    </dgm:pt>
    <dgm:pt modelId="{5EEB602A-4823-438E-95FE-5FA34664007D}" type="parTrans" cxnId="{DB2ABEAA-A444-41A0-971E-19DE5F07B63E}">
      <dgm:prSet/>
      <dgm:spPr/>
      <dgm:t>
        <a:bodyPr/>
        <a:lstStyle/>
        <a:p>
          <a:endParaRPr lang="en-AU"/>
        </a:p>
      </dgm:t>
    </dgm:pt>
    <dgm:pt modelId="{BC527F82-2653-4EF9-AFC1-843C450BA2ED}" type="sibTrans" cxnId="{DB2ABEAA-A444-41A0-971E-19DE5F07B63E}">
      <dgm:prSet/>
      <dgm:spPr/>
      <dgm:t>
        <a:bodyPr/>
        <a:lstStyle/>
        <a:p>
          <a:endParaRPr lang="en-AU"/>
        </a:p>
      </dgm:t>
    </dgm:pt>
    <dgm:pt modelId="{DAC6425C-34A4-46DF-842E-8D2BC0C4DE57}">
      <dgm:prSet phldrT="[Text]"/>
      <dgm:spPr/>
      <dgm:t>
        <a:bodyPr/>
        <a:lstStyle/>
        <a:p>
          <a:r>
            <a:rPr lang="en-AU" dirty="0" smtClean="0"/>
            <a:t>Empathy </a:t>
          </a:r>
          <a:endParaRPr lang="en-AU" dirty="0"/>
        </a:p>
      </dgm:t>
    </dgm:pt>
    <dgm:pt modelId="{9B9A9929-6838-49EF-880F-25E9FD611EC2}" type="parTrans" cxnId="{D4390149-EAFC-403C-B0F6-6D5DE2818D93}">
      <dgm:prSet/>
      <dgm:spPr/>
      <dgm:t>
        <a:bodyPr/>
        <a:lstStyle/>
        <a:p>
          <a:endParaRPr lang="en-AU"/>
        </a:p>
      </dgm:t>
    </dgm:pt>
    <dgm:pt modelId="{23ECAA84-EF06-47C7-98BC-AF2A8C4F73F6}" type="sibTrans" cxnId="{D4390149-EAFC-403C-B0F6-6D5DE2818D93}">
      <dgm:prSet/>
      <dgm:spPr/>
      <dgm:t>
        <a:bodyPr/>
        <a:lstStyle/>
        <a:p>
          <a:endParaRPr lang="en-AU"/>
        </a:p>
      </dgm:t>
    </dgm:pt>
    <dgm:pt modelId="{DB9A5279-8898-49CD-8092-CD8E58CDA6BF}">
      <dgm:prSet phldrT="[Text]"/>
      <dgm:spPr/>
      <dgm:t>
        <a:bodyPr/>
        <a:lstStyle/>
        <a:p>
          <a:r>
            <a:rPr lang="en-AU" dirty="0" smtClean="0"/>
            <a:t>Practical</a:t>
          </a:r>
          <a:endParaRPr lang="en-AU" dirty="0"/>
        </a:p>
      </dgm:t>
    </dgm:pt>
    <dgm:pt modelId="{9BB0F61F-ED9C-49E0-B416-43A9C6CEDED5}" type="parTrans" cxnId="{185E7849-94D7-4522-9547-6A3ACFBB3151}">
      <dgm:prSet/>
      <dgm:spPr/>
      <dgm:t>
        <a:bodyPr/>
        <a:lstStyle/>
        <a:p>
          <a:endParaRPr lang="en-AU"/>
        </a:p>
      </dgm:t>
    </dgm:pt>
    <dgm:pt modelId="{D76B7D48-C09E-465A-BAA6-F19BA7AB6B5B}" type="sibTrans" cxnId="{185E7849-94D7-4522-9547-6A3ACFBB3151}">
      <dgm:prSet/>
      <dgm:spPr/>
      <dgm:t>
        <a:bodyPr/>
        <a:lstStyle/>
        <a:p>
          <a:endParaRPr lang="en-AU"/>
        </a:p>
      </dgm:t>
    </dgm:pt>
    <dgm:pt modelId="{72E66664-7FA6-4C3E-8FE2-243AADD81C0C}">
      <dgm:prSet phldrT="[Text]"/>
      <dgm:spPr/>
      <dgm:t>
        <a:bodyPr/>
        <a:lstStyle/>
        <a:p>
          <a:r>
            <a:rPr lang="en-AU" dirty="0" smtClean="0"/>
            <a:t>Personal care</a:t>
          </a:r>
          <a:endParaRPr lang="en-AU" dirty="0"/>
        </a:p>
      </dgm:t>
    </dgm:pt>
    <dgm:pt modelId="{60E4E886-9AA2-4C1A-BB17-7A8C124E8CCA}" type="parTrans" cxnId="{F593F52F-ED90-493C-B123-DE4D1BB4DB2B}">
      <dgm:prSet/>
      <dgm:spPr/>
      <dgm:t>
        <a:bodyPr/>
        <a:lstStyle/>
        <a:p>
          <a:endParaRPr lang="en-AU"/>
        </a:p>
      </dgm:t>
    </dgm:pt>
    <dgm:pt modelId="{83C6ADF7-382D-4154-A05C-E07ABDF51A72}" type="sibTrans" cxnId="{F593F52F-ED90-493C-B123-DE4D1BB4DB2B}">
      <dgm:prSet/>
      <dgm:spPr/>
      <dgm:t>
        <a:bodyPr/>
        <a:lstStyle/>
        <a:p>
          <a:endParaRPr lang="en-AU"/>
        </a:p>
      </dgm:t>
    </dgm:pt>
    <dgm:pt modelId="{D7D148AC-7D17-44FB-9F67-DD35A2DF558B}">
      <dgm:prSet/>
      <dgm:spPr/>
      <dgm:t>
        <a:bodyPr/>
        <a:lstStyle/>
        <a:p>
          <a:r>
            <a:rPr lang="en-AU" dirty="0" smtClean="0"/>
            <a:t>Reading social situations and cues</a:t>
          </a:r>
          <a:endParaRPr lang="en-AU" dirty="0"/>
        </a:p>
      </dgm:t>
    </dgm:pt>
    <dgm:pt modelId="{FFCAFB0B-37C4-4726-A86F-AEEE06D1C7FD}" type="parTrans" cxnId="{0CC80A73-1020-4371-805B-9C5DCCEA2FD0}">
      <dgm:prSet/>
      <dgm:spPr/>
      <dgm:t>
        <a:bodyPr/>
        <a:lstStyle/>
        <a:p>
          <a:endParaRPr lang="en-AU"/>
        </a:p>
      </dgm:t>
    </dgm:pt>
    <dgm:pt modelId="{1343D36C-275F-4B61-8B79-A7E73FCA634D}" type="sibTrans" cxnId="{0CC80A73-1020-4371-805B-9C5DCCEA2FD0}">
      <dgm:prSet/>
      <dgm:spPr/>
      <dgm:t>
        <a:bodyPr/>
        <a:lstStyle/>
        <a:p>
          <a:endParaRPr lang="en-AU"/>
        </a:p>
      </dgm:t>
    </dgm:pt>
    <dgm:pt modelId="{0D3A03A2-92EE-46DD-B81C-66790D47B69E}">
      <dgm:prSet/>
      <dgm:spPr/>
      <dgm:t>
        <a:bodyPr/>
        <a:lstStyle/>
        <a:p>
          <a:r>
            <a:rPr lang="en-AU" dirty="0" smtClean="0"/>
            <a:t>Interpersonal communication skills </a:t>
          </a:r>
          <a:endParaRPr lang="en-AU" dirty="0"/>
        </a:p>
      </dgm:t>
    </dgm:pt>
    <dgm:pt modelId="{A7E12DF6-499D-40B1-B298-CDEEB24EF7AE}" type="parTrans" cxnId="{FC80CB80-CE02-43D7-A441-AABE1D5FA222}">
      <dgm:prSet/>
      <dgm:spPr/>
      <dgm:t>
        <a:bodyPr/>
        <a:lstStyle/>
        <a:p>
          <a:endParaRPr lang="en-AU"/>
        </a:p>
      </dgm:t>
    </dgm:pt>
    <dgm:pt modelId="{2E0171BF-DAA4-4387-BCFA-D56FFE5E4536}" type="sibTrans" cxnId="{FC80CB80-CE02-43D7-A441-AABE1D5FA222}">
      <dgm:prSet/>
      <dgm:spPr/>
      <dgm:t>
        <a:bodyPr/>
        <a:lstStyle/>
        <a:p>
          <a:endParaRPr lang="en-AU"/>
        </a:p>
      </dgm:t>
    </dgm:pt>
    <dgm:pt modelId="{071F065C-3EC8-476A-96ED-0A24398D27BA}">
      <dgm:prSet/>
      <dgm:spPr/>
      <dgm:t>
        <a:bodyPr/>
        <a:lstStyle/>
        <a:p>
          <a:r>
            <a:rPr lang="en-AU" dirty="0" smtClean="0"/>
            <a:t>Ability to make and retain friendships</a:t>
          </a:r>
          <a:endParaRPr lang="en-AU" dirty="0"/>
        </a:p>
      </dgm:t>
    </dgm:pt>
    <dgm:pt modelId="{1509BE33-5223-4B57-8E47-20CF4DBFB5F8}" type="parTrans" cxnId="{1C3A1A22-89BC-4989-A619-F7AF4F0DE245}">
      <dgm:prSet/>
      <dgm:spPr/>
      <dgm:t>
        <a:bodyPr/>
        <a:lstStyle/>
        <a:p>
          <a:endParaRPr lang="en-AU"/>
        </a:p>
      </dgm:t>
    </dgm:pt>
    <dgm:pt modelId="{0AB667A0-5A91-441D-AFB2-D31E127F33AA}" type="sibTrans" cxnId="{1C3A1A22-89BC-4989-A619-F7AF4F0DE245}">
      <dgm:prSet/>
      <dgm:spPr/>
      <dgm:t>
        <a:bodyPr/>
        <a:lstStyle/>
        <a:p>
          <a:endParaRPr lang="en-AU"/>
        </a:p>
      </dgm:t>
    </dgm:pt>
    <dgm:pt modelId="{A4E928F7-44E6-4BFD-A8DB-5DBAF7224497}">
      <dgm:prSet/>
      <dgm:spPr/>
      <dgm:t>
        <a:bodyPr/>
        <a:lstStyle/>
        <a:p>
          <a:r>
            <a:rPr lang="en-AU" dirty="0" smtClean="0"/>
            <a:t>Suggestibility</a:t>
          </a:r>
          <a:endParaRPr lang="en-AU" dirty="0"/>
        </a:p>
      </dgm:t>
    </dgm:pt>
    <dgm:pt modelId="{ABCA6A42-164E-48DA-B93D-46F0DE99E049}" type="parTrans" cxnId="{AFD00B66-B557-4FE6-8C25-AAF322DDB899}">
      <dgm:prSet/>
      <dgm:spPr/>
      <dgm:t>
        <a:bodyPr/>
        <a:lstStyle/>
        <a:p>
          <a:endParaRPr lang="en-AU"/>
        </a:p>
      </dgm:t>
    </dgm:pt>
    <dgm:pt modelId="{4CFB88C8-34B5-4E39-BE44-26002E591E25}" type="sibTrans" cxnId="{AFD00B66-B557-4FE6-8C25-AAF322DDB899}">
      <dgm:prSet/>
      <dgm:spPr/>
      <dgm:t>
        <a:bodyPr/>
        <a:lstStyle/>
        <a:p>
          <a:endParaRPr lang="en-AU"/>
        </a:p>
      </dgm:t>
    </dgm:pt>
    <dgm:pt modelId="{9964354C-A962-42D6-9B14-2575B1892EDA}">
      <dgm:prSet/>
      <dgm:spPr/>
      <dgm:t>
        <a:bodyPr/>
        <a:lstStyle/>
        <a:p>
          <a:r>
            <a:rPr lang="en-AU" dirty="0" smtClean="0"/>
            <a:t>Compliance</a:t>
          </a:r>
          <a:endParaRPr lang="en-AU" dirty="0"/>
        </a:p>
      </dgm:t>
    </dgm:pt>
    <dgm:pt modelId="{857A6F04-B82B-40E8-888F-79B301A4B7A4}" type="parTrans" cxnId="{2D28EFA7-DC8C-438F-A6AA-8A7D66A16424}">
      <dgm:prSet/>
      <dgm:spPr/>
      <dgm:t>
        <a:bodyPr/>
        <a:lstStyle/>
        <a:p>
          <a:endParaRPr lang="en-AU"/>
        </a:p>
      </dgm:t>
    </dgm:pt>
    <dgm:pt modelId="{F67FB001-71E7-4A15-AECB-25894C298FA7}" type="sibTrans" cxnId="{2D28EFA7-DC8C-438F-A6AA-8A7D66A16424}">
      <dgm:prSet/>
      <dgm:spPr/>
      <dgm:t>
        <a:bodyPr/>
        <a:lstStyle/>
        <a:p>
          <a:endParaRPr lang="en-AU"/>
        </a:p>
      </dgm:t>
    </dgm:pt>
    <dgm:pt modelId="{A113392F-3918-411D-95F9-3D05AAF80293}">
      <dgm:prSet/>
      <dgm:spPr/>
      <dgm:t>
        <a:bodyPr/>
        <a:lstStyle/>
        <a:p>
          <a:r>
            <a:rPr lang="en-AU" dirty="0" smtClean="0"/>
            <a:t>Masking</a:t>
          </a:r>
          <a:endParaRPr lang="en-AU" dirty="0"/>
        </a:p>
      </dgm:t>
    </dgm:pt>
    <dgm:pt modelId="{DA29A222-1F19-48EA-99B9-99BDE66D2719}" type="parTrans" cxnId="{D79F5CA1-12AD-4664-AB62-A0740B17F75F}">
      <dgm:prSet/>
      <dgm:spPr/>
      <dgm:t>
        <a:bodyPr/>
        <a:lstStyle/>
        <a:p>
          <a:endParaRPr lang="en-AU"/>
        </a:p>
      </dgm:t>
    </dgm:pt>
    <dgm:pt modelId="{9502252A-3701-4781-93C0-4B65462276EA}" type="sibTrans" cxnId="{D79F5CA1-12AD-4664-AB62-A0740B17F75F}">
      <dgm:prSet/>
      <dgm:spPr/>
      <dgm:t>
        <a:bodyPr/>
        <a:lstStyle/>
        <a:p>
          <a:endParaRPr lang="en-AU"/>
        </a:p>
      </dgm:t>
    </dgm:pt>
    <dgm:pt modelId="{D9FFF08A-FB46-47DB-98AA-FE7BE088419F}">
      <dgm:prSet/>
      <dgm:spPr/>
      <dgm:t>
        <a:bodyPr/>
        <a:lstStyle/>
        <a:p>
          <a:r>
            <a:rPr lang="en-AU" dirty="0" smtClean="0"/>
            <a:t>Travel skills</a:t>
          </a:r>
          <a:endParaRPr lang="en-AU" dirty="0"/>
        </a:p>
      </dgm:t>
    </dgm:pt>
    <dgm:pt modelId="{30E01DAB-31B2-49F5-85D1-16DEDC7501AC}" type="parTrans" cxnId="{BE242765-4ED9-4085-997B-C798BAF657D2}">
      <dgm:prSet/>
      <dgm:spPr/>
      <dgm:t>
        <a:bodyPr/>
        <a:lstStyle/>
        <a:p>
          <a:endParaRPr lang="en-AU"/>
        </a:p>
      </dgm:t>
    </dgm:pt>
    <dgm:pt modelId="{49041033-8ABD-437D-921E-2FFBC1B8DEE2}" type="sibTrans" cxnId="{BE242765-4ED9-4085-997B-C798BAF657D2}">
      <dgm:prSet/>
      <dgm:spPr/>
      <dgm:t>
        <a:bodyPr/>
        <a:lstStyle/>
        <a:p>
          <a:endParaRPr lang="en-AU"/>
        </a:p>
      </dgm:t>
    </dgm:pt>
    <dgm:pt modelId="{9474D072-3E22-4B9D-820B-D67ABFDE42D3}">
      <dgm:prSet/>
      <dgm:spPr/>
      <dgm:t>
        <a:bodyPr/>
        <a:lstStyle/>
        <a:p>
          <a:r>
            <a:rPr lang="en-AU" dirty="0" smtClean="0"/>
            <a:t>Safety</a:t>
          </a:r>
          <a:endParaRPr lang="en-AU" dirty="0"/>
        </a:p>
      </dgm:t>
    </dgm:pt>
    <dgm:pt modelId="{6E7E753E-43F3-4513-84D4-1D6027FAA5F4}" type="parTrans" cxnId="{7C5D9C30-91B3-4955-AB11-76544A0C574F}">
      <dgm:prSet/>
      <dgm:spPr/>
      <dgm:t>
        <a:bodyPr/>
        <a:lstStyle/>
        <a:p>
          <a:endParaRPr lang="en-AU"/>
        </a:p>
      </dgm:t>
    </dgm:pt>
    <dgm:pt modelId="{BBFAE6E9-30C0-4E9A-BB05-60A08C0FD793}" type="sibTrans" cxnId="{7C5D9C30-91B3-4955-AB11-76544A0C574F}">
      <dgm:prSet/>
      <dgm:spPr/>
      <dgm:t>
        <a:bodyPr/>
        <a:lstStyle/>
        <a:p>
          <a:endParaRPr lang="en-AU"/>
        </a:p>
      </dgm:t>
    </dgm:pt>
    <dgm:pt modelId="{9CD1ACF4-639E-43C3-BF08-9DB1BB09C218}">
      <dgm:prSet/>
      <dgm:spPr/>
      <dgm:t>
        <a:bodyPr/>
        <a:lstStyle/>
        <a:p>
          <a:r>
            <a:rPr lang="en-AU" dirty="0" smtClean="0"/>
            <a:t>Use of money</a:t>
          </a:r>
          <a:endParaRPr lang="en-AU" dirty="0"/>
        </a:p>
      </dgm:t>
    </dgm:pt>
    <dgm:pt modelId="{F915E43D-40BA-450C-800C-1FF4FF276988}" type="parTrans" cxnId="{DC9ABB5D-A2A3-4FA6-AB01-0D9FA7652261}">
      <dgm:prSet/>
      <dgm:spPr/>
      <dgm:t>
        <a:bodyPr/>
        <a:lstStyle/>
        <a:p>
          <a:endParaRPr lang="en-AU"/>
        </a:p>
      </dgm:t>
    </dgm:pt>
    <dgm:pt modelId="{B5A52F8F-8904-4913-9CFF-0AC40C280FD6}" type="sibTrans" cxnId="{DC9ABB5D-A2A3-4FA6-AB01-0D9FA7652261}">
      <dgm:prSet/>
      <dgm:spPr/>
      <dgm:t>
        <a:bodyPr/>
        <a:lstStyle/>
        <a:p>
          <a:endParaRPr lang="en-AU"/>
        </a:p>
      </dgm:t>
    </dgm:pt>
    <dgm:pt modelId="{74ECBAFD-E9DE-4917-BCB3-27C8A5A9480E}">
      <dgm:prSet/>
      <dgm:spPr/>
      <dgm:t>
        <a:bodyPr/>
        <a:lstStyle/>
        <a:p>
          <a:r>
            <a:rPr lang="en-AU" dirty="0" smtClean="0"/>
            <a:t>Schedules and routines</a:t>
          </a:r>
          <a:endParaRPr lang="en-AU" dirty="0"/>
        </a:p>
      </dgm:t>
    </dgm:pt>
    <dgm:pt modelId="{FE31AD14-B67F-4026-BCCB-D8F96F71BC42}" type="parTrans" cxnId="{A76DA5C3-3567-4820-9E45-D73D59D26C00}">
      <dgm:prSet/>
      <dgm:spPr/>
      <dgm:t>
        <a:bodyPr/>
        <a:lstStyle/>
        <a:p>
          <a:endParaRPr lang="en-AU"/>
        </a:p>
      </dgm:t>
    </dgm:pt>
    <dgm:pt modelId="{55F42627-02D6-488C-A1CB-5D4DB3A0811E}" type="sibTrans" cxnId="{A76DA5C3-3567-4820-9E45-D73D59D26C00}">
      <dgm:prSet/>
      <dgm:spPr/>
      <dgm:t>
        <a:bodyPr/>
        <a:lstStyle/>
        <a:p>
          <a:endParaRPr lang="en-AU"/>
        </a:p>
      </dgm:t>
    </dgm:pt>
    <dgm:pt modelId="{068D4579-DF70-4B4E-88C9-DDA5F15E181C}">
      <dgm:prSet/>
      <dgm:spPr/>
      <dgm:t>
        <a:bodyPr/>
        <a:lstStyle/>
        <a:p>
          <a:r>
            <a:rPr lang="en-AU" dirty="0" smtClean="0"/>
            <a:t>Use of phone</a:t>
          </a:r>
          <a:endParaRPr lang="en-AU" dirty="0"/>
        </a:p>
      </dgm:t>
    </dgm:pt>
    <dgm:pt modelId="{FCED6B27-F26B-4296-95F4-FE0F5E522EC6}" type="parTrans" cxnId="{B3D237D2-697E-4C04-AF5E-794DF2320DB7}">
      <dgm:prSet/>
      <dgm:spPr/>
      <dgm:t>
        <a:bodyPr/>
        <a:lstStyle/>
        <a:p>
          <a:endParaRPr lang="en-AU"/>
        </a:p>
      </dgm:t>
    </dgm:pt>
    <dgm:pt modelId="{6A9DD67B-7627-4160-B7DC-D90BF51AFB6D}" type="sibTrans" cxnId="{B3D237D2-697E-4C04-AF5E-794DF2320DB7}">
      <dgm:prSet/>
      <dgm:spPr/>
      <dgm:t>
        <a:bodyPr/>
        <a:lstStyle/>
        <a:p>
          <a:endParaRPr lang="en-AU"/>
        </a:p>
      </dgm:t>
    </dgm:pt>
    <dgm:pt modelId="{B2CF3948-9924-4C4A-8A50-A7C8B60E9543}">
      <dgm:prSet/>
      <dgm:spPr/>
      <dgm:t>
        <a:bodyPr/>
        <a:lstStyle/>
        <a:p>
          <a:r>
            <a:rPr lang="en-AU" dirty="0" smtClean="0"/>
            <a:t>Occupational skills</a:t>
          </a:r>
          <a:endParaRPr lang="en-AU" dirty="0"/>
        </a:p>
      </dgm:t>
    </dgm:pt>
    <dgm:pt modelId="{1FD915FE-4576-42B2-8F02-D5C2D7B7289D}" type="parTrans" cxnId="{20A4B614-ECE9-4A33-98C4-FF3A6E5B66FC}">
      <dgm:prSet/>
      <dgm:spPr/>
      <dgm:t>
        <a:bodyPr/>
        <a:lstStyle/>
        <a:p>
          <a:endParaRPr lang="en-AU"/>
        </a:p>
      </dgm:t>
    </dgm:pt>
    <dgm:pt modelId="{93A9281B-B72D-4737-9232-0C77BADC7322}" type="sibTrans" cxnId="{20A4B614-ECE9-4A33-98C4-FF3A6E5B66FC}">
      <dgm:prSet/>
      <dgm:spPr/>
      <dgm:t>
        <a:bodyPr/>
        <a:lstStyle/>
        <a:p>
          <a:endParaRPr lang="en-AU"/>
        </a:p>
      </dgm:t>
    </dgm:pt>
    <dgm:pt modelId="{A43D3284-0CAF-4A7C-BC8B-5D2DC8776102}">
      <dgm:prSet/>
      <dgm:spPr/>
      <dgm:t>
        <a:bodyPr/>
        <a:lstStyle/>
        <a:p>
          <a:r>
            <a:rPr lang="en-AU" dirty="0" smtClean="0"/>
            <a:t>Reading</a:t>
          </a:r>
          <a:endParaRPr lang="en-AU" dirty="0"/>
        </a:p>
      </dgm:t>
    </dgm:pt>
    <dgm:pt modelId="{EAB8A443-8263-4277-85FB-B969A4E039E5}" type="parTrans" cxnId="{C3B1B796-8C4A-477F-9DCD-CB1B2D1F8E46}">
      <dgm:prSet/>
      <dgm:spPr/>
      <dgm:t>
        <a:bodyPr/>
        <a:lstStyle/>
        <a:p>
          <a:endParaRPr lang="en-AU"/>
        </a:p>
      </dgm:t>
    </dgm:pt>
    <dgm:pt modelId="{5A74D74E-CC76-4062-B831-1A0071776458}" type="sibTrans" cxnId="{C3B1B796-8C4A-477F-9DCD-CB1B2D1F8E46}">
      <dgm:prSet/>
      <dgm:spPr/>
      <dgm:t>
        <a:bodyPr/>
        <a:lstStyle/>
        <a:p>
          <a:endParaRPr lang="en-AU"/>
        </a:p>
      </dgm:t>
    </dgm:pt>
    <dgm:pt modelId="{13111DAA-C877-45FD-970D-6A1277F465C7}">
      <dgm:prSet/>
      <dgm:spPr/>
      <dgm:t>
        <a:bodyPr/>
        <a:lstStyle/>
        <a:p>
          <a:r>
            <a:rPr lang="en-AU" dirty="0" smtClean="0"/>
            <a:t>Writing</a:t>
          </a:r>
          <a:endParaRPr lang="en-AU" dirty="0"/>
        </a:p>
      </dgm:t>
    </dgm:pt>
    <dgm:pt modelId="{FC8BFD3D-8619-45E9-8358-ACA1475ACC92}" type="parTrans" cxnId="{6C05566A-A2CF-47C6-AD6F-E96E37B25E98}">
      <dgm:prSet/>
      <dgm:spPr/>
      <dgm:t>
        <a:bodyPr/>
        <a:lstStyle/>
        <a:p>
          <a:endParaRPr lang="en-AU"/>
        </a:p>
      </dgm:t>
    </dgm:pt>
    <dgm:pt modelId="{C3CD0EA0-62FB-408C-81A5-9F248861204B}" type="sibTrans" cxnId="{6C05566A-A2CF-47C6-AD6F-E96E37B25E98}">
      <dgm:prSet/>
      <dgm:spPr/>
      <dgm:t>
        <a:bodyPr/>
        <a:lstStyle/>
        <a:p>
          <a:endParaRPr lang="en-AU"/>
        </a:p>
      </dgm:t>
    </dgm:pt>
    <dgm:pt modelId="{BEFBDC48-F723-49A7-AC73-7969AC9D946E}">
      <dgm:prSet/>
      <dgm:spPr/>
      <dgm:t>
        <a:bodyPr/>
        <a:lstStyle/>
        <a:p>
          <a:r>
            <a:rPr lang="en-AU" dirty="0" smtClean="0"/>
            <a:t>Money</a:t>
          </a:r>
          <a:endParaRPr lang="en-AU" dirty="0"/>
        </a:p>
      </dgm:t>
    </dgm:pt>
    <dgm:pt modelId="{AED10D47-6BCC-47D3-99EF-F19E99BDC1DB}" type="parTrans" cxnId="{297D6A29-C06A-4A08-A427-73A992F5DAF4}">
      <dgm:prSet/>
      <dgm:spPr/>
      <dgm:t>
        <a:bodyPr/>
        <a:lstStyle/>
        <a:p>
          <a:endParaRPr lang="en-AU"/>
        </a:p>
      </dgm:t>
    </dgm:pt>
    <dgm:pt modelId="{C6768D62-727A-487F-B6F8-9F39B4C34E6D}" type="sibTrans" cxnId="{297D6A29-C06A-4A08-A427-73A992F5DAF4}">
      <dgm:prSet/>
      <dgm:spPr/>
      <dgm:t>
        <a:bodyPr/>
        <a:lstStyle/>
        <a:p>
          <a:endParaRPr lang="en-AU"/>
        </a:p>
      </dgm:t>
    </dgm:pt>
    <dgm:pt modelId="{51547A23-47B7-4A7C-9174-E605A0FC7C92}">
      <dgm:prSet/>
      <dgm:spPr/>
      <dgm:t>
        <a:bodyPr/>
        <a:lstStyle/>
        <a:p>
          <a:r>
            <a:rPr lang="en-AU" dirty="0" smtClean="0"/>
            <a:t>Sequencing</a:t>
          </a:r>
          <a:endParaRPr lang="en-AU" dirty="0"/>
        </a:p>
      </dgm:t>
    </dgm:pt>
    <dgm:pt modelId="{20D8A96D-EFB8-4E2B-A1DF-DFE6F9D11E8C}" type="parTrans" cxnId="{09F8D940-3E0A-49B3-8D89-2FD248C71CC0}">
      <dgm:prSet/>
      <dgm:spPr/>
      <dgm:t>
        <a:bodyPr/>
        <a:lstStyle/>
        <a:p>
          <a:endParaRPr lang="en-AU"/>
        </a:p>
      </dgm:t>
    </dgm:pt>
    <dgm:pt modelId="{27D5B3E1-0AB0-4C1E-A3CF-3FF4C7961DEA}" type="sibTrans" cxnId="{09F8D940-3E0A-49B3-8D89-2FD248C71CC0}">
      <dgm:prSet/>
      <dgm:spPr/>
      <dgm:t>
        <a:bodyPr/>
        <a:lstStyle/>
        <a:p>
          <a:endParaRPr lang="en-AU"/>
        </a:p>
      </dgm:t>
    </dgm:pt>
    <dgm:pt modelId="{3E974A4D-DE64-4336-AC5A-ED349EB207B0}">
      <dgm:prSet/>
      <dgm:spPr/>
      <dgm:t>
        <a:bodyPr/>
        <a:lstStyle/>
        <a:p>
          <a:r>
            <a:rPr lang="en-AU" dirty="0" smtClean="0"/>
            <a:t>Time</a:t>
          </a:r>
          <a:endParaRPr lang="en-AU" dirty="0"/>
        </a:p>
      </dgm:t>
    </dgm:pt>
    <dgm:pt modelId="{236CFEF9-6A6A-43E2-B9D4-BCD798CBEE2A}" type="parTrans" cxnId="{5D46E0AD-35E6-48A0-8CBB-DFAFB349FE74}">
      <dgm:prSet/>
      <dgm:spPr/>
      <dgm:t>
        <a:bodyPr/>
        <a:lstStyle/>
        <a:p>
          <a:endParaRPr lang="en-AU"/>
        </a:p>
      </dgm:t>
    </dgm:pt>
    <dgm:pt modelId="{75514422-3D06-477A-82E1-E2D8D4A21D71}" type="sibTrans" cxnId="{5D46E0AD-35E6-48A0-8CBB-DFAFB349FE74}">
      <dgm:prSet/>
      <dgm:spPr/>
      <dgm:t>
        <a:bodyPr/>
        <a:lstStyle/>
        <a:p>
          <a:endParaRPr lang="en-AU"/>
        </a:p>
      </dgm:t>
    </dgm:pt>
    <dgm:pt modelId="{F4D378C6-8250-4049-A8A1-E471C028CEEE}">
      <dgm:prSet/>
      <dgm:spPr/>
      <dgm:t>
        <a:bodyPr/>
        <a:lstStyle/>
        <a:p>
          <a:r>
            <a:rPr lang="en-AU" dirty="0" smtClean="0"/>
            <a:t>Reasoning</a:t>
          </a:r>
          <a:endParaRPr lang="en-AU" dirty="0"/>
        </a:p>
      </dgm:t>
    </dgm:pt>
    <dgm:pt modelId="{98D51539-D8E3-434F-B62A-F39EC5842FB5}" type="parTrans" cxnId="{CCF055C1-2927-46AF-95B1-84227D2863E7}">
      <dgm:prSet/>
      <dgm:spPr/>
      <dgm:t>
        <a:bodyPr/>
        <a:lstStyle/>
        <a:p>
          <a:endParaRPr lang="en-AU"/>
        </a:p>
      </dgm:t>
    </dgm:pt>
    <dgm:pt modelId="{07E71A4D-B974-49ED-8D35-E4B2EEB145FD}" type="sibTrans" cxnId="{CCF055C1-2927-46AF-95B1-84227D2863E7}">
      <dgm:prSet/>
      <dgm:spPr/>
      <dgm:t>
        <a:bodyPr/>
        <a:lstStyle/>
        <a:p>
          <a:endParaRPr lang="en-AU"/>
        </a:p>
      </dgm:t>
    </dgm:pt>
    <dgm:pt modelId="{0C428674-6FBE-48C3-AF79-412FBED442C4}">
      <dgm:prSet/>
      <dgm:spPr/>
      <dgm:t>
        <a:bodyPr/>
        <a:lstStyle/>
        <a:p>
          <a:r>
            <a:rPr lang="en-AU" dirty="0" smtClean="0"/>
            <a:t>Knowledge </a:t>
          </a:r>
          <a:endParaRPr lang="en-AU" dirty="0"/>
        </a:p>
      </dgm:t>
    </dgm:pt>
    <dgm:pt modelId="{4AE96B5B-A772-4D36-98CB-CC6914096661}" type="parTrans" cxnId="{B5A33E3F-063F-43E4-A83D-F1E2F5FFA981}">
      <dgm:prSet/>
      <dgm:spPr/>
      <dgm:t>
        <a:bodyPr/>
        <a:lstStyle/>
        <a:p>
          <a:endParaRPr lang="en-AU"/>
        </a:p>
      </dgm:t>
    </dgm:pt>
    <dgm:pt modelId="{8B3C48E7-C009-40FF-80B2-280234F4A5A2}" type="sibTrans" cxnId="{B5A33E3F-063F-43E4-A83D-F1E2F5FFA981}">
      <dgm:prSet/>
      <dgm:spPr/>
      <dgm:t>
        <a:bodyPr/>
        <a:lstStyle/>
        <a:p>
          <a:endParaRPr lang="en-AU"/>
        </a:p>
      </dgm:t>
    </dgm:pt>
    <dgm:pt modelId="{2E6FDADC-E8B7-43AA-82F3-A08E30E4039E}">
      <dgm:prSet/>
      <dgm:spPr/>
      <dgm:t>
        <a:bodyPr/>
        <a:lstStyle/>
        <a:p>
          <a:r>
            <a:rPr lang="en-AU" dirty="0" smtClean="0"/>
            <a:t>Memory</a:t>
          </a:r>
          <a:endParaRPr lang="en-AU" dirty="0"/>
        </a:p>
      </dgm:t>
    </dgm:pt>
    <dgm:pt modelId="{658DDF0D-A0C4-48F7-8DE9-DBF418788BA9}" type="parTrans" cxnId="{41909CC5-390A-48B6-B6F7-82D3727FD3F7}">
      <dgm:prSet/>
      <dgm:spPr/>
      <dgm:t>
        <a:bodyPr/>
        <a:lstStyle/>
        <a:p>
          <a:endParaRPr lang="en-AU"/>
        </a:p>
      </dgm:t>
    </dgm:pt>
    <dgm:pt modelId="{F533AB13-9103-42A1-AF84-A4ED5F641F4F}" type="sibTrans" cxnId="{41909CC5-390A-48B6-B6F7-82D3727FD3F7}">
      <dgm:prSet/>
      <dgm:spPr/>
      <dgm:t>
        <a:bodyPr/>
        <a:lstStyle/>
        <a:p>
          <a:endParaRPr lang="en-AU"/>
        </a:p>
      </dgm:t>
    </dgm:pt>
    <dgm:pt modelId="{C9090A00-E258-4F0E-BA07-E1C280D35B49}">
      <dgm:prSet/>
      <dgm:spPr/>
      <dgm:t>
        <a:bodyPr/>
        <a:lstStyle/>
        <a:p>
          <a:r>
            <a:rPr lang="en-AU" dirty="0" smtClean="0"/>
            <a:t>Planning</a:t>
          </a:r>
          <a:endParaRPr lang="en-AU" dirty="0"/>
        </a:p>
      </dgm:t>
    </dgm:pt>
    <dgm:pt modelId="{6D4F62CC-6530-4D11-A10C-EC15FD377428}" type="parTrans" cxnId="{DB14EDBC-CD59-44F3-A009-3DA228AF2321}">
      <dgm:prSet/>
      <dgm:spPr/>
      <dgm:t>
        <a:bodyPr/>
        <a:lstStyle/>
        <a:p>
          <a:endParaRPr lang="en-AU"/>
        </a:p>
      </dgm:t>
    </dgm:pt>
    <dgm:pt modelId="{F65268B5-CB4E-4085-A261-AD2AF8AEDB62}" type="sibTrans" cxnId="{DB14EDBC-CD59-44F3-A009-3DA228AF2321}">
      <dgm:prSet/>
      <dgm:spPr/>
      <dgm:t>
        <a:bodyPr/>
        <a:lstStyle/>
        <a:p>
          <a:endParaRPr lang="en-AU"/>
        </a:p>
      </dgm:t>
    </dgm:pt>
    <dgm:pt modelId="{7CF4EB9F-EBCF-4394-B6DA-56CCA75F4B01}">
      <dgm:prSet/>
      <dgm:spPr/>
      <dgm:t>
        <a:bodyPr/>
        <a:lstStyle/>
        <a:p>
          <a:r>
            <a:rPr lang="en-AU" dirty="0" smtClean="0"/>
            <a:t>Problem solving</a:t>
          </a:r>
          <a:endParaRPr lang="en-AU" dirty="0"/>
        </a:p>
      </dgm:t>
    </dgm:pt>
    <dgm:pt modelId="{870110C0-D1BE-48AA-840E-A2FA0EFDE401}" type="parTrans" cxnId="{9A8642A3-9E9C-4206-AABF-DAEDD5D98EAE}">
      <dgm:prSet/>
      <dgm:spPr/>
      <dgm:t>
        <a:bodyPr/>
        <a:lstStyle/>
        <a:p>
          <a:endParaRPr lang="en-AU"/>
        </a:p>
      </dgm:t>
    </dgm:pt>
    <dgm:pt modelId="{5461152F-88AB-4D79-ACA5-9F34B284454A}" type="sibTrans" cxnId="{9A8642A3-9E9C-4206-AABF-DAEDD5D98EAE}">
      <dgm:prSet/>
      <dgm:spPr/>
      <dgm:t>
        <a:bodyPr/>
        <a:lstStyle/>
        <a:p>
          <a:endParaRPr lang="en-AU"/>
        </a:p>
      </dgm:t>
    </dgm:pt>
    <dgm:pt modelId="{8F581A47-BE36-493C-B43C-140396C4E884}">
      <dgm:prSet/>
      <dgm:spPr/>
      <dgm:t>
        <a:bodyPr/>
        <a:lstStyle/>
        <a:p>
          <a:r>
            <a:rPr lang="en-AU" dirty="0" smtClean="0"/>
            <a:t>Literal thinking</a:t>
          </a:r>
          <a:endParaRPr lang="en-AU" dirty="0"/>
        </a:p>
      </dgm:t>
    </dgm:pt>
    <dgm:pt modelId="{B5D87E41-2B50-4C0B-A7F0-664DC6663E78}" type="parTrans" cxnId="{687704E6-11F6-4497-BD74-0F880DEF1F32}">
      <dgm:prSet/>
      <dgm:spPr/>
      <dgm:t>
        <a:bodyPr/>
        <a:lstStyle/>
        <a:p>
          <a:endParaRPr lang="en-AU"/>
        </a:p>
      </dgm:t>
    </dgm:pt>
    <dgm:pt modelId="{E77751F6-8570-4B84-8BD5-94E9F6FF47E1}" type="sibTrans" cxnId="{687704E6-11F6-4497-BD74-0F880DEF1F32}">
      <dgm:prSet/>
      <dgm:spPr/>
      <dgm:t>
        <a:bodyPr/>
        <a:lstStyle/>
        <a:p>
          <a:endParaRPr lang="en-AU"/>
        </a:p>
      </dgm:t>
    </dgm:pt>
    <dgm:pt modelId="{390E5745-D793-4AB8-B9F9-3482A743FFFD}">
      <dgm:prSet/>
      <dgm:spPr/>
      <dgm:t>
        <a:bodyPr/>
        <a:lstStyle/>
        <a:p>
          <a:r>
            <a:rPr lang="en-AU" dirty="0" smtClean="0"/>
            <a:t>Humour and sarcasm</a:t>
          </a:r>
          <a:endParaRPr lang="en-AU" dirty="0"/>
        </a:p>
      </dgm:t>
    </dgm:pt>
    <dgm:pt modelId="{15F56E84-3A95-4058-87C7-C506DFEA8EA1}" type="parTrans" cxnId="{AEC576C4-715F-43F9-8498-1750B6E4E70A}">
      <dgm:prSet/>
      <dgm:spPr/>
      <dgm:t>
        <a:bodyPr/>
        <a:lstStyle/>
        <a:p>
          <a:endParaRPr lang="en-AU"/>
        </a:p>
      </dgm:t>
    </dgm:pt>
    <dgm:pt modelId="{FCE19704-97EB-4B2B-A448-A8C3988B3C3F}" type="sibTrans" cxnId="{AEC576C4-715F-43F9-8498-1750B6E4E70A}">
      <dgm:prSet/>
      <dgm:spPr/>
      <dgm:t>
        <a:bodyPr/>
        <a:lstStyle/>
        <a:p>
          <a:endParaRPr lang="en-AU"/>
        </a:p>
      </dgm:t>
    </dgm:pt>
    <dgm:pt modelId="{9AC1912C-417C-443B-AE4D-2CD64FD6C08A}">
      <dgm:prSet/>
      <dgm:spPr/>
      <dgm:t>
        <a:bodyPr/>
        <a:lstStyle/>
        <a:p>
          <a:r>
            <a:rPr lang="en-AU" dirty="0" smtClean="0"/>
            <a:t>Abstract thinking</a:t>
          </a:r>
          <a:endParaRPr lang="en-AU" dirty="0"/>
        </a:p>
      </dgm:t>
    </dgm:pt>
    <dgm:pt modelId="{4095D70C-93E8-4BF6-B2D2-70FDC669E6DA}" type="parTrans" cxnId="{94D5AAE2-AEB5-4574-9211-F97F45984126}">
      <dgm:prSet/>
      <dgm:spPr/>
      <dgm:t>
        <a:bodyPr/>
        <a:lstStyle/>
        <a:p>
          <a:endParaRPr lang="en-AU"/>
        </a:p>
      </dgm:t>
    </dgm:pt>
    <dgm:pt modelId="{7F71398B-D3A3-4390-880B-079D126AAA3B}" type="sibTrans" cxnId="{94D5AAE2-AEB5-4574-9211-F97F45984126}">
      <dgm:prSet/>
      <dgm:spPr/>
      <dgm:t>
        <a:bodyPr/>
        <a:lstStyle/>
        <a:p>
          <a:endParaRPr lang="en-AU"/>
        </a:p>
      </dgm:t>
    </dgm:pt>
    <dgm:pt modelId="{1BB44F40-06BD-4BCD-A424-08AD10BC810F}">
      <dgm:prSet/>
      <dgm:spPr/>
      <dgm:t>
        <a:bodyPr/>
        <a:lstStyle/>
        <a:p>
          <a:r>
            <a:rPr lang="en-AU" dirty="0" smtClean="0"/>
            <a:t>Generalising learning from one situation to another </a:t>
          </a:r>
          <a:endParaRPr lang="en-AU" dirty="0"/>
        </a:p>
      </dgm:t>
    </dgm:pt>
    <dgm:pt modelId="{2D325693-E7A5-4664-BE03-65DBB08CA710}" type="parTrans" cxnId="{B6EDE6CA-0688-4A59-AD3F-A3729C067159}">
      <dgm:prSet/>
      <dgm:spPr/>
      <dgm:t>
        <a:bodyPr/>
        <a:lstStyle/>
        <a:p>
          <a:endParaRPr lang="en-AU"/>
        </a:p>
      </dgm:t>
    </dgm:pt>
    <dgm:pt modelId="{F09EF5D3-F374-4D27-81CB-929396C44B5D}" type="sibTrans" cxnId="{B6EDE6CA-0688-4A59-AD3F-A3729C067159}">
      <dgm:prSet/>
      <dgm:spPr/>
      <dgm:t>
        <a:bodyPr/>
        <a:lstStyle/>
        <a:p>
          <a:endParaRPr lang="en-AU"/>
        </a:p>
      </dgm:t>
    </dgm:pt>
    <dgm:pt modelId="{B7310102-4B1E-4667-B100-D63C92BBB90B}" type="pres">
      <dgm:prSet presAssocID="{A9C30075-E20D-43CA-A655-A0D89BB15323}" presName="Name0" presStyleCnt="0">
        <dgm:presLayoutVars>
          <dgm:dir/>
          <dgm:animLvl val="lvl"/>
          <dgm:resizeHandles val="exact"/>
        </dgm:presLayoutVars>
      </dgm:prSet>
      <dgm:spPr/>
      <dgm:t>
        <a:bodyPr/>
        <a:lstStyle/>
        <a:p>
          <a:endParaRPr lang="en-AU"/>
        </a:p>
      </dgm:t>
    </dgm:pt>
    <dgm:pt modelId="{659501A6-0817-4206-A463-268CFA46F97B}" type="pres">
      <dgm:prSet presAssocID="{0802EB91-5F13-4783-A2A7-77928C78E379}" presName="composite" presStyleCnt="0"/>
      <dgm:spPr/>
    </dgm:pt>
    <dgm:pt modelId="{34A736DD-C30B-4F3C-9AAE-89C06C00CC81}" type="pres">
      <dgm:prSet presAssocID="{0802EB91-5F13-4783-A2A7-77928C78E379}" presName="parTx" presStyleLbl="alignNode1" presStyleIdx="0" presStyleCnt="3">
        <dgm:presLayoutVars>
          <dgm:chMax val="0"/>
          <dgm:chPref val="0"/>
          <dgm:bulletEnabled val="1"/>
        </dgm:presLayoutVars>
      </dgm:prSet>
      <dgm:spPr/>
      <dgm:t>
        <a:bodyPr/>
        <a:lstStyle/>
        <a:p>
          <a:endParaRPr lang="en-AU"/>
        </a:p>
      </dgm:t>
    </dgm:pt>
    <dgm:pt modelId="{137FE6C7-3733-4B61-B1B1-8134CB7A9F04}" type="pres">
      <dgm:prSet presAssocID="{0802EB91-5F13-4783-A2A7-77928C78E379}" presName="desTx" presStyleLbl="alignAccFollowNode1" presStyleIdx="0" presStyleCnt="3">
        <dgm:presLayoutVars>
          <dgm:bulletEnabled val="1"/>
        </dgm:presLayoutVars>
      </dgm:prSet>
      <dgm:spPr/>
      <dgm:t>
        <a:bodyPr/>
        <a:lstStyle/>
        <a:p>
          <a:endParaRPr lang="en-AU"/>
        </a:p>
      </dgm:t>
    </dgm:pt>
    <dgm:pt modelId="{32B58070-39BB-495B-A752-83722DC5B80F}" type="pres">
      <dgm:prSet presAssocID="{B4F7A5B5-76B7-407E-9A85-7BD3DDA70246}" presName="space" presStyleCnt="0"/>
      <dgm:spPr/>
    </dgm:pt>
    <dgm:pt modelId="{E970F887-07C6-4AA6-8E18-6B072308C070}" type="pres">
      <dgm:prSet presAssocID="{33B963F6-3946-4C0B-B047-CEF21D05B5B0}" presName="composite" presStyleCnt="0"/>
      <dgm:spPr/>
    </dgm:pt>
    <dgm:pt modelId="{24A5B5AD-5CC5-438B-BF9A-5891034D1050}" type="pres">
      <dgm:prSet presAssocID="{33B963F6-3946-4C0B-B047-CEF21D05B5B0}" presName="parTx" presStyleLbl="alignNode1" presStyleIdx="1" presStyleCnt="3">
        <dgm:presLayoutVars>
          <dgm:chMax val="0"/>
          <dgm:chPref val="0"/>
          <dgm:bulletEnabled val="1"/>
        </dgm:presLayoutVars>
      </dgm:prSet>
      <dgm:spPr/>
      <dgm:t>
        <a:bodyPr/>
        <a:lstStyle/>
        <a:p>
          <a:endParaRPr lang="en-AU"/>
        </a:p>
      </dgm:t>
    </dgm:pt>
    <dgm:pt modelId="{3394A520-685A-4076-BB07-B24C666B5EFF}" type="pres">
      <dgm:prSet presAssocID="{33B963F6-3946-4C0B-B047-CEF21D05B5B0}" presName="desTx" presStyleLbl="alignAccFollowNode1" presStyleIdx="1" presStyleCnt="3">
        <dgm:presLayoutVars>
          <dgm:bulletEnabled val="1"/>
        </dgm:presLayoutVars>
      </dgm:prSet>
      <dgm:spPr/>
      <dgm:t>
        <a:bodyPr/>
        <a:lstStyle/>
        <a:p>
          <a:endParaRPr lang="en-AU"/>
        </a:p>
      </dgm:t>
    </dgm:pt>
    <dgm:pt modelId="{9C989D85-C706-47B0-A149-9253E530568F}" type="pres">
      <dgm:prSet presAssocID="{BC527F82-2653-4EF9-AFC1-843C450BA2ED}" presName="space" presStyleCnt="0"/>
      <dgm:spPr/>
    </dgm:pt>
    <dgm:pt modelId="{A80F6B07-2E08-4C35-9C29-5B95979FADAA}" type="pres">
      <dgm:prSet presAssocID="{DB9A5279-8898-49CD-8092-CD8E58CDA6BF}" presName="composite" presStyleCnt="0"/>
      <dgm:spPr/>
    </dgm:pt>
    <dgm:pt modelId="{2FC42A5D-8800-4AE0-A894-645DEB0296FF}" type="pres">
      <dgm:prSet presAssocID="{DB9A5279-8898-49CD-8092-CD8E58CDA6BF}" presName="parTx" presStyleLbl="alignNode1" presStyleIdx="2" presStyleCnt="3">
        <dgm:presLayoutVars>
          <dgm:chMax val="0"/>
          <dgm:chPref val="0"/>
          <dgm:bulletEnabled val="1"/>
        </dgm:presLayoutVars>
      </dgm:prSet>
      <dgm:spPr/>
      <dgm:t>
        <a:bodyPr/>
        <a:lstStyle/>
        <a:p>
          <a:endParaRPr lang="en-AU"/>
        </a:p>
      </dgm:t>
    </dgm:pt>
    <dgm:pt modelId="{D0AAD796-E777-4F98-864F-70AC7BA6F283}" type="pres">
      <dgm:prSet presAssocID="{DB9A5279-8898-49CD-8092-CD8E58CDA6BF}" presName="desTx" presStyleLbl="alignAccFollowNode1" presStyleIdx="2" presStyleCnt="3">
        <dgm:presLayoutVars>
          <dgm:bulletEnabled val="1"/>
        </dgm:presLayoutVars>
      </dgm:prSet>
      <dgm:spPr/>
      <dgm:t>
        <a:bodyPr/>
        <a:lstStyle/>
        <a:p>
          <a:endParaRPr lang="en-AU"/>
        </a:p>
      </dgm:t>
    </dgm:pt>
  </dgm:ptLst>
  <dgm:cxnLst>
    <dgm:cxn modelId="{09F8D940-3E0A-49B3-8D89-2FD248C71CC0}" srcId="{0802EB91-5F13-4783-A2A7-77928C78E379}" destId="{51547A23-47B7-4A7C-9174-E605A0FC7C92}" srcOrd="4" destOrd="0" parTransId="{20D8A96D-EFB8-4E2B-A1DF-DFE6F9D11E8C}" sibTransId="{27D5B3E1-0AB0-4C1E-A3CF-3FF4C7961DEA}"/>
    <dgm:cxn modelId="{D5246588-8955-4C81-A536-1BF753CB4F01}" type="presOf" srcId="{8F581A47-BE36-493C-B43C-140396C4E884}" destId="{137FE6C7-3733-4B61-B1B1-8134CB7A9F04}" srcOrd="0" destOrd="11" presId="urn:microsoft.com/office/officeart/2005/8/layout/hList1"/>
    <dgm:cxn modelId="{09A2312A-9D76-48E0-8C83-EA78BB5DE908}" type="presOf" srcId="{74ECBAFD-E9DE-4917-BCB3-27C8A5A9480E}" destId="{D0AAD796-E777-4F98-864F-70AC7BA6F283}" srcOrd="0" destOrd="4" presId="urn:microsoft.com/office/officeart/2005/8/layout/hList1"/>
    <dgm:cxn modelId="{A99A00BC-4E3D-4F67-8999-CDC599F203FE}" type="presOf" srcId="{9AC1912C-417C-443B-AE4D-2CD64FD6C08A}" destId="{137FE6C7-3733-4B61-B1B1-8134CB7A9F04}" srcOrd="0" destOrd="13" presId="urn:microsoft.com/office/officeart/2005/8/layout/hList1"/>
    <dgm:cxn modelId="{1BFE8A94-CF00-4B36-9C08-18DD541F7546}" type="presOf" srcId="{3E974A4D-DE64-4336-AC5A-ED349EB207B0}" destId="{137FE6C7-3733-4B61-B1B1-8134CB7A9F04}" srcOrd="0" destOrd="5" presId="urn:microsoft.com/office/officeart/2005/8/layout/hList1"/>
    <dgm:cxn modelId="{A40902A1-257B-4A70-A0DE-45FC1082E6B5}" srcId="{0802EB91-5F13-4783-A2A7-77928C78E379}" destId="{6AF3341E-280D-45F0-899F-40177CA430A0}" srcOrd="0" destOrd="0" parTransId="{DCB35BEB-BF31-480F-94EA-609C14902282}" sibTransId="{66624715-3AAB-4FAA-9CC1-FED45687B994}"/>
    <dgm:cxn modelId="{79B2F188-F33D-4F37-A65F-0F329C397AFB}" type="presOf" srcId="{0D3A03A2-92EE-46DD-B81C-66790D47B69E}" destId="{3394A520-685A-4076-BB07-B24C666B5EFF}" srcOrd="0" destOrd="2" presId="urn:microsoft.com/office/officeart/2005/8/layout/hList1"/>
    <dgm:cxn modelId="{0CC80A73-1020-4371-805B-9C5DCCEA2FD0}" srcId="{33B963F6-3946-4C0B-B047-CEF21D05B5B0}" destId="{D7D148AC-7D17-44FB-9F67-DD35A2DF558B}" srcOrd="1" destOrd="0" parTransId="{FFCAFB0B-37C4-4726-A86F-AEEE06D1C7FD}" sibTransId="{1343D36C-275F-4B61-8B79-A7E73FCA634D}"/>
    <dgm:cxn modelId="{79B67C86-513A-4ABF-AF1A-CCEDA0BDDD42}" type="presOf" srcId="{6AF3341E-280D-45F0-899F-40177CA430A0}" destId="{137FE6C7-3733-4B61-B1B1-8134CB7A9F04}" srcOrd="0" destOrd="0" presId="urn:microsoft.com/office/officeart/2005/8/layout/hList1"/>
    <dgm:cxn modelId="{29435E57-8D02-42B1-9AB6-3CFE8BC6C381}" type="presOf" srcId="{C9090A00-E258-4F0E-BA07-E1C280D35B49}" destId="{137FE6C7-3733-4B61-B1B1-8134CB7A9F04}" srcOrd="0" destOrd="9" presId="urn:microsoft.com/office/officeart/2005/8/layout/hList1"/>
    <dgm:cxn modelId="{F47A67E0-E0F9-44DF-A7F3-BD65D56FA22F}" type="presOf" srcId="{BEFBDC48-F723-49A7-AC73-7969AC9D946E}" destId="{137FE6C7-3733-4B61-B1B1-8134CB7A9F04}" srcOrd="0" destOrd="3" presId="urn:microsoft.com/office/officeart/2005/8/layout/hList1"/>
    <dgm:cxn modelId="{C83E3780-83E7-4816-8F1D-8706EBDB7B6A}" type="presOf" srcId="{72E66664-7FA6-4C3E-8FE2-243AADD81C0C}" destId="{D0AAD796-E777-4F98-864F-70AC7BA6F283}" srcOrd="0" destOrd="0" presId="urn:microsoft.com/office/officeart/2005/8/layout/hList1"/>
    <dgm:cxn modelId="{B3721FD6-69F3-4AF0-88F3-E2D5A8231A60}" type="presOf" srcId="{B2CF3948-9924-4C4A-8A50-A7C8B60E9543}" destId="{D0AAD796-E777-4F98-864F-70AC7BA6F283}" srcOrd="0" destOrd="6" presId="urn:microsoft.com/office/officeart/2005/8/layout/hList1"/>
    <dgm:cxn modelId="{B6EDE6CA-0688-4A59-AD3F-A3729C067159}" srcId="{0802EB91-5F13-4783-A2A7-77928C78E379}" destId="{1BB44F40-06BD-4BCD-A424-08AD10BC810F}" srcOrd="14" destOrd="0" parTransId="{2D325693-E7A5-4664-BE03-65DBB08CA710}" sibTransId="{F09EF5D3-F374-4D27-81CB-929396C44B5D}"/>
    <dgm:cxn modelId="{94D5AAE2-AEB5-4574-9211-F97F45984126}" srcId="{0802EB91-5F13-4783-A2A7-77928C78E379}" destId="{9AC1912C-417C-443B-AE4D-2CD64FD6C08A}" srcOrd="13" destOrd="0" parTransId="{4095D70C-93E8-4BF6-B2D2-70FDC669E6DA}" sibTransId="{7F71398B-D3A3-4390-880B-079D126AAA3B}"/>
    <dgm:cxn modelId="{B3D237D2-697E-4C04-AF5E-794DF2320DB7}" srcId="{DB9A5279-8898-49CD-8092-CD8E58CDA6BF}" destId="{068D4579-DF70-4B4E-88C9-DDA5F15E181C}" srcOrd="5" destOrd="0" parTransId="{FCED6B27-F26B-4296-95F4-FE0F5E522EC6}" sibTransId="{6A9DD67B-7627-4160-B7DC-D90BF51AFB6D}"/>
    <dgm:cxn modelId="{1C3A1A22-89BC-4989-A619-F7AF4F0DE245}" srcId="{33B963F6-3946-4C0B-B047-CEF21D05B5B0}" destId="{071F065C-3EC8-476A-96ED-0A24398D27BA}" srcOrd="3" destOrd="0" parTransId="{1509BE33-5223-4B57-8E47-20CF4DBFB5F8}" sibTransId="{0AB667A0-5A91-441D-AFB2-D31E127F33AA}"/>
    <dgm:cxn modelId="{A76DA5C3-3567-4820-9E45-D73D59D26C00}" srcId="{DB9A5279-8898-49CD-8092-CD8E58CDA6BF}" destId="{74ECBAFD-E9DE-4917-BCB3-27C8A5A9480E}" srcOrd="4" destOrd="0" parTransId="{FE31AD14-B67F-4026-BCCB-D8F96F71BC42}" sibTransId="{55F42627-02D6-488C-A1CB-5D4DB3A0811E}"/>
    <dgm:cxn modelId="{5875C69D-56A4-4027-A139-70BC394D1605}" type="presOf" srcId="{33B963F6-3946-4C0B-B047-CEF21D05B5B0}" destId="{24A5B5AD-5CC5-438B-BF9A-5891034D1050}" srcOrd="0" destOrd="0" presId="urn:microsoft.com/office/officeart/2005/8/layout/hList1"/>
    <dgm:cxn modelId="{F5FF0AB4-4266-4C42-BAEE-989BC3544824}" type="presOf" srcId="{A4E928F7-44E6-4BFD-A8DB-5DBAF7224497}" destId="{3394A520-685A-4076-BB07-B24C666B5EFF}" srcOrd="0" destOrd="4" presId="urn:microsoft.com/office/officeart/2005/8/layout/hList1"/>
    <dgm:cxn modelId="{D79F5CA1-12AD-4664-AB62-A0740B17F75F}" srcId="{33B963F6-3946-4C0B-B047-CEF21D05B5B0}" destId="{A113392F-3918-411D-95F9-3D05AAF80293}" srcOrd="6" destOrd="0" parTransId="{DA29A222-1F19-48EA-99B9-99BDE66D2719}" sibTransId="{9502252A-3701-4781-93C0-4B65462276EA}"/>
    <dgm:cxn modelId="{2D28EFA7-DC8C-438F-A6AA-8A7D66A16424}" srcId="{33B963F6-3946-4C0B-B047-CEF21D05B5B0}" destId="{9964354C-A962-42D6-9B14-2575B1892EDA}" srcOrd="5" destOrd="0" parTransId="{857A6F04-B82B-40E8-888F-79B301A4B7A4}" sibTransId="{F67FB001-71E7-4A15-AECB-25894C298FA7}"/>
    <dgm:cxn modelId="{AFD00B66-B557-4FE6-8C25-AAF322DDB899}" srcId="{33B963F6-3946-4C0B-B047-CEF21D05B5B0}" destId="{A4E928F7-44E6-4BFD-A8DB-5DBAF7224497}" srcOrd="4" destOrd="0" parTransId="{ABCA6A42-164E-48DA-B93D-46F0DE99E049}" sibTransId="{4CFB88C8-34B5-4E39-BE44-26002E591E25}"/>
    <dgm:cxn modelId="{A2B4CE92-26A0-40CE-B181-A16C74882859}" type="presOf" srcId="{2E6FDADC-E8B7-43AA-82F3-A08E30E4039E}" destId="{137FE6C7-3733-4B61-B1B1-8134CB7A9F04}" srcOrd="0" destOrd="8" presId="urn:microsoft.com/office/officeart/2005/8/layout/hList1"/>
    <dgm:cxn modelId="{B5DE5398-3E12-4E9B-9461-3FD6508A9BFD}" type="presOf" srcId="{DAC6425C-34A4-46DF-842E-8D2BC0C4DE57}" destId="{3394A520-685A-4076-BB07-B24C666B5EFF}" srcOrd="0" destOrd="0" presId="urn:microsoft.com/office/officeart/2005/8/layout/hList1"/>
    <dgm:cxn modelId="{687704E6-11F6-4497-BD74-0F880DEF1F32}" srcId="{0802EB91-5F13-4783-A2A7-77928C78E379}" destId="{8F581A47-BE36-493C-B43C-140396C4E884}" srcOrd="11" destOrd="0" parTransId="{B5D87E41-2B50-4C0B-A7F0-664DC6663E78}" sibTransId="{E77751F6-8570-4B84-8BD5-94E9F6FF47E1}"/>
    <dgm:cxn modelId="{2471CD7A-95BA-4813-9F52-A9B12A8C8A59}" type="presOf" srcId="{F4D378C6-8250-4049-A8A1-E471C028CEEE}" destId="{137FE6C7-3733-4B61-B1B1-8134CB7A9F04}" srcOrd="0" destOrd="6" presId="urn:microsoft.com/office/officeart/2005/8/layout/hList1"/>
    <dgm:cxn modelId="{185E7849-94D7-4522-9547-6A3ACFBB3151}" srcId="{A9C30075-E20D-43CA-A655-A0D89BB15323}" destId="{DB9A5279-8898-49CD-8092-CD8E58CDA6BF}" srcOrd="2" destOrd="0" parTransId="{9BB0F61F-ED9C-49E0-B416-43A9C6CEDED5}" sibTransId="{D76B7D48-C09E-465A-BAA6-F19BA7AB6B5B}"/>
    <dgm:cxn modelId="{60ABA1AB-93E8-4BB0-BD26-79F0CA1EC87E}" type="presOf" srcId="{7CF4EB9F-EBCF-4394-B6DA-56CCA75F4B01}" destId="{137FE6C7-3733-4B61-B1B1-8134CB7A9F04}" srcOrd="0" destOrd="10" presId="urn:microsoft.com/office/officeart/2005/8/layout/hList1"/>
    <dgm:cxn modelId="{ED0E7A1B-0DCB-4F0B-89EB-9DA4C590FFE8}" type="presOf" srcId="{9964354C-A962-42D6-9B14-2575B1892EDA}" destId="{3394A520-685A-4076-BB07-B24C666B5EFF}" srcOrd="0" destOrd="5" presId="urn:microsoft.com/office/officeart/2005/8/layout/hList1"/>
    <dgm:cxn modelId="{2DEDD149-A8E4-4964-B773-44FAA0C75CC8}" type="presOf" srcId="{9474D072-3E22-4B9D-820B-D67ABFDE42D3}" destId="{D0AAD796-E777-4F98-864F-70AC7BA6F283}" srcOrd="0" destOrd="2" presId="urn:microsoft.com/office/officeart/2005/8/layout/hList1"/>
    <dgm:cxn modelId="{BBAE76B1-AA8E-4CB9-819D-21818843DDEA}" type="presOf" srcId="{9CD1ACF4-639E-43C3-BF08-9DB1BB09C218}" destId="{D0AAD796-E777-4F98-864F-70AC7BA6F283}" srcOrd="0" destOrd="3" presId="urn:microsoft.com/office/officeart/2005/8/layout/hList1"/>
    <dgm:cxn modelId="{AEC576C4-715F-43F9-8498-1750B6E4E70A}" srcId="{0802EB91-5F13-4783-A2A7-77928C78E379}" destId="{390E5745-D793-4AB8-B9F9-3482A743FFFD}" srcOrd="12" destOrd="0" parTransId="{15F56E84-3A95-4058-87C7-C506DFEA8EA1}" sibTransId="{FCE19704-97EB-4B2B-A448-A8C3988B3C3F}"/>
    <dgm:cxn modelId="{C3B1B796-8C4A-477F-9DCD-CB1B2D1F8E46}" srcId="{0802EB91-5F13-4783-A2A7-77928C78E379}" destId="{A43D3284-0CAF-4A7C-BC8B-5D2DC8776102}" srcOrd="1" destOrd="0" parTransId="{EAB8A443-8263-4277-85FB-B969A4E039E5}" sibTransId="{5A74D74E-CC76-4062-B831-1A0071776458}"/>
    <dgm:cxn modelId="{C8BF2B3A-D5EE-4C33-8204-3532B2D0DA67}" type="presOf" srcId="{1BB44F40-06BD-4BCD-A424-08AD10BC810F}" destId="{137FE6C7-3733-4B61-B1B1-8134CB7A9F04}" srcOrd="0" destOrd="14" presId="urn:microsoft.com/office/officeart/2005/8/layout/hList1"/>
    <dgm:cxn modelId="{20A4B614-ECE9-4A33-98C4-FF3A6E5B66FC}" srcId="{DB9A5279-8898-49CD-8092-CD8E58CDA6BF}" destId="{B2CF3948-9924-4C4A-8A50-A7C8B60E9543}" srcOrd="6" destOrd="0" parTransId="{1FD915FE-4576-42B2-8F02-D5C2D7B7289D}" sibTransId="{93A9281B-B72D-4737-9232-0C77BADC7322}"/>
    <dgm:cxn modelId="{DB14EDBC-CD59-44F3-A009-3DA228AF2321}" srcId="{0802EB91-5F13-4783-A2A7-77928C78E379}" destId="{C9090A00-E258-4F0E-BA07-E1C280D35B49}" srcOrd="9" destOrd="0" parTransId="{6D4F62CC-6530-4D11-A10C-EC15FD377428}" sibTransId="{F65268B5-CB4E-4085-A261-AD2AF8AEDB62}"/>
    <dgm:cxn modelId="{B5A33E3F-063F-43E4-A83D-F1E2F5FFA981}" srcId="{0802EB91-5F13-4783-A2A7-77928C78E379}" destId="{0C428674-6FBE-48C3-AF79-412FBED442C4}" srcOrd="7" destOrd="0" parTransId="{4AE96B5B-A772-4D36-98CB-CC6914096661}" sibTransId="{8B3C48E7-C009-40FF-80B2-280234F4A5A2}"/>
    <dgm:cxn modelId="{DC9ABB5D-A2A3-4FA6-AB01-0D9FA7652261}" srcId="{DB9A5279-8898-49CD-8092-CD8E58CDA6BF}" destId="{9CD1ACF4-639E-43C3-BF08-9DB1BB09C218}" srcOrd="3" destOrd="0" parTransId="{F915E43D-40BA-450C-800C-1FF4FF276988}" sibTransId="{B5A52F8F-8904-4913-9CFF-0AC40C280FD6}"/>
    <dgm:cxn modelId="{6C05566A-A2CF-47C6-AD6F-E96E37B25E98}" srcId="{0802EB91-5F13-4783-A2A7-77928C78E379}" destId="{13111DAA-C877-45FD-970D-6A1277F465C7}" srcOrd="2" destOrd="0" parTransId="{FC8BFD3D-8619-45E9-8358-ACA1475ACC92}" sibTransId="{C3CD0EA0-62FB-408C-81A5-9F248861204B}"/>
    <dgm:cxn modelId="{297D6A29-C06A-4A08-A427-73A992F5DAF4}" srcId="{0802EB91-5F13-4783-A2A7-77928C78E379}" destId="{BEFBDC48-F723-49A7-AC73-7969AC9D946E}" srcOrd="3" destOrd="0" parTransId="{AED10D47-6BCC-47D3-99EF-F19E99BDC1DB}" sibTransId="{C6768D62-727A-487F-B6F8-9F39B4C34E6D}"/>
    <dgm:cxn modelId="{95AF32B1-B01D-47F6-9216-7DFD035520BF}" type="presOf" srcId="{071F065C-3EC8-476A-96ED-0A24398D27BA}" destId="{3394A520-685A-4076-BB07-B24C666B5EFF}" srcOrd="0" destOrd="3" presId="urn:microsoft.com/office/officeart/2005/8/layout/hList1"/>
    <dgm:cxn modelId="{E3A0AE81-8948-4997-8F12-D9EE8EA42AE3}" type="presOf" srcId="{DB9A5279-8898-49CD-8092-CD8E58CDA6BF}" destId="{2FC42A5D-8800-4AE0-A894-645DEB0296FF}" srcOrd="0" destOrd="0" presId="urn:microsoft.com/office/officeart/2005/8/layout/hList1"/>
    <dgm:cxn modelId="{DB2ABEAA-A444-41A0-971E-19DE5F07B63E}" srcId="{A9C30075-E20D-43CA-A655-A0D89BB15323}" destId="{33B963F6-3946-4C0B-B047-CEF21D05B5B0}" srcOrd="1" destOrd="0" parTransId="{5EEB602A-4823-438E-95FE-5FA34664007D}" sibTransId="{BC527F82-2653-4EF9-AFC1-843C450BA2ED}"/>
    <dgm:cxn modelId="{A86814E8-EEDF-4A1E-9D55-75228DF18032}" type="presOf" srcId="{51547A23-47B7-4A7C-9174-E605A0FC7C92}" destId="{137FE6C7-3733-4B61-B1B1-8134CB7A9F04}" srcOrd="0" destOrd="4" presId="urn:microsoft.com/office/officeart/2005/8/layout/hList1"/>
    <dgm:cxn modelId="{F4E28FFD-A132-4D06-BC50-76BF6567846E}" type="presOf" srcId="{A113392F-3918-411D-95F9-3D05AAF80293}" destId="{3394A520-685A-4076-BB07-B24C666B5EFF}" srcOrd="0" destOrd="6" presId="urn:microsoft.com/office/officeart/2005/8/layout/hList1"/>
    <dgm:cxn modelId="{A9A9C335-E8A4-448D-9730-804EDCBC5415}" type="presOf" srcId="{A9C30075-E20D-43CA-A655-A0D89BB15323}" destId="{B7310102-4B1E-4667-B100-D63C92BBB90B}" srcOrd="0" destOrd="0" presId="urn:microsoft.com/office/officeart/2005/8/layout/hList1"/>
    <dgm:cxn modelId="{A2F0571D-88C6-4142-AFCA-3C09DF746667}" type="presOf" srcId="{D7D148AC-7D17-44FB-9F67-DD35A2DF558B}" destId="{3394A520-685A-4076-BB07-B24C666B5EFF}" srcOrd="0" destOrd="1" presId="urn:microsoft.com/office/officeart/2005/8/layout/hList1"/>
    <dgm:cxn modelId="{CCF055C1-2927-46AF-95B1-84227D2863E7}" srcId="{0802EB91-5F13-4783-A2A7-77928C78E379}" destId="{F4D378C6-8250-4049-A8A1-E471C028CEEE}" srcOrd="6" destOrd="0" parTransId="{98D51539-D8E3-434F-B62A-F39EC5842FB5}" sibTransId="{07E71A4D-B974-49ED-8D35-E4B2EEB145FD}"/>
    <dgm:cxn modelId="{FC80CB80-CE02-43D7-A441-AABE1D5FA222}" srcId="{33B963F6-3946-4C0B-B047-CEF21D05B5B0}" destId="{0D3A03A2-92EE-46DD-B81C-66790D47B69E}" srcOrd="2" destOrd="0" parTransId="{A7E12DF6-499D-40B1-B298-CDEEB24EF7AE}" sibTransId="{2E0171BF-DAA4-4387-BCFA-D56FFE5E4536}"/>
    <dgm:cxn modelId="{44F3809E-F567-42DC-969C-26A530B17343}" type="presOf" srcId="{0C428674-6FBE-48C3-AF79-412FBED442C4}" destId="{137FE6C7-3733-4B61-B1B1-8134CB7A9F04}" srcOrd="0" destOrd="7" presId="urn:microsoft.com/office/officeart/2005/8/layout/hList1"/>
    <dgm:cxn modelId="{41909CC5-390A-48B6-B6F7-82D3727FD3F7}" srcId="{0802EB91-5F13-4783-A2A7-77928C78E379}" destId="{2E6FDADC-E8B7-43AA-82F3-A08E30E4039E}" srcOrd="8" destOrd="0" parTransId="{658DDF0D-A0C4-48F7-8DE9-DBF418788BA9}" sibTransId="{F533AB13-9103-42A1-AF84-A4ED5F641F4F}"/>
    <dgm:cxn modelId="{F593F52F-ED90-493C-B123-DE4D1BB4DB2B}" srcId="{DB9A5279-8898-49CD-8092-CD8E58CDA6BF}" destId="{72E66664-7FA6-4C3E-8FE2-243AADD81C0C}" srcOrd="0" destOrd="0" parTransId="{60E4E886-9AA2-4C1A-BB17-7A8C124E8CCA}" sibTransId="{83C6ADF7-382D-4154-A05C-E07ABDF51A72}"/>
    <dgm:cxn modelId="{9DDF8118-05BD-42CE-9A69-DD4AC94D1739}" type="presOf" srcId="{068D4579-DF70-4B4E-88C9-DDA5F15E181C}" destId="{D0AAD796-E777-4F98-864F-70AC7BA6F283}" srcOrd="0" destOrd="5" presId="urn:microsoft.com/office/officeart/2005/8/layout/hList1"/>
    <dgm:cxn modelId="{E69B3AE3-F4EA-4507-B367-A841C2F7640B}" type="presOf" srcId="{D9FFF08A-FB46-47DB-98AA-FE7BE088419F}" destId="{D0AAD796-E777-4F98-864F-70AC7BA6F283}" srcOrd="0" destOrd="1" presId="urn:microsoft.com/office/officeart/2005/8/layout/hList1"/>
    <dgm:cxn modelId="{5D46E0AD-35E6-48A0-8CBB-DFAFB349FE74}" srcId="{0802EB91-5F13-4783-A2A7-77928C78E379}" destId="{3E974A4D-DE64-4336-AC5A-ED349EB207B0}" srcOrd="5" destOrd="0" parTransId="{236CFEF9-6A6A-43E2-B9D4-BCD798CBEE2A}" sibTransId="{75514422-3D06-477A-82E1-E2D8D4A21D71}"/>
    <dgm:cxn modelId="{E1A239EA-6F5C-42E9-8D2A-FEC19522DE2C}" type="presOf" srcId="{13111DAA-C877-45FD-970D-6A1277F465C7}" destId="{137FE6C7-3733-4B61-B1B1-8134CB7A9F04}" srcOrd="0" destOrd="2" presId="urn:microsoft.com/office/officeart/2005/8/layout/hList1"/>
    <dgm:cxn modelId="{5E54EB78-19F7-4C36-B822-05CF44049D54}" type="presOf" srcId="{0802EB91-5F13-4783-A2A7-77928C78E379}" destId="{34A736DD-C30B-4F3C-9AAE-89C06C00CC81}" srcOrd="0" destOrd="0" presId="urn:microsoft.com/office/officeart/2005/8/layout/hList1"/>
    <dgm:cxn modelId="{3F46C401-E644-4707-A0ED-9BDB55A443F7}" type="presOf" srcId="{390E5745-D793-4AB8-B9F9-3482A743FFFD}" destId="{137FE6C7-3733-4B61-B1B1-8134CB7A9F04}" srcOrd="0" destOrd="12" presId="urn:microsoft.com/office/officeart/2005/8/layout/hList1"/>
    <dgm:cxn modelId="{7C5D9C30-91B3-4955-AB11-76544A0C574F}" srcId="{DB9A5279-8898-49CD-8092-CD8E58CDA6BF}" destId="{9474D072-3E22-4B9D-820B-D67ABFDE42D3}" srcOrd="2" destOrd="0" parTransId="{6E7E753E-43F3-4513-84D4-1D6027FAA5F4}" sibTransId="{BBFAE6E9-30C0-4E9A-BB05-60A08C0FD793}"/>
    <dgm:cxn modelId="{9A8642A3-9E9C-4206-AABF-DAEDD5D98EAE}" srcId="{0802EB91-5F13-4783-A2A7-77928C78E379}" destId="{7CF4EB9F-EBCF-4394-B6DA-56CCA75F4B01}" srcOrd="10" destOrd="0" parTransId="{870110C0-D1BE-48AA-840E-A2FA0EFDE401}" sibTransId="{5461152F-88AB-4D79-ACA5-9F34B284454A}"/>
    <dgm:cxn modelId="{BE242765-4ED9-4085-997B-C798BAF657D2}" srcId="{DB9A5279-8898-49CD-8092-CD8E58CDA6BF}" destId="{D9FFF08A-FB46-47DB-98AA-FE7BE088419F}" srcOrd="1" destOrd="0" parTransId="{30E01DAB-31B2-49F5-85D1-16DEDC7501AC}" sibTransId="{49041033-8ABD-437D-921E-2FFBC1B8DEE2}"/>
    <dgm:cxn modelId="{D4390149-EAFC-403C-B0F6-6D5DE2818D93}" srcId="{33B963F6-3946-4C0B-B047-CEF21D05B5B0}" destId="{DAC6425C-34A4-46DF-842E-8D2BC0C4DE57}" srcOrd="0" destOrd="0" parTransId="{9B9A9929-6838-49EF-880F-25E9FD611EC2}" sibTransId="{23ECAA84-EF06-47C7-98BC-AF2A8C4F73F6}"/>
    <dgm:cxn modelId="{D246AB31-AFBB-4CE4-9456-D5E2DDBE8D32}" type="presOf" srcId="{A43D3284-0CAF-4A7C-BC8B-5D2DC8776102}" destId="{137FE6C7-3733-4B61-B1B1-8134CB7A9F04}" srcOrd="0" destOrd="1" presId="urn:microsoft.com/office/officeart/2005/8/layout/hList1"/>
    <dgm:cxn modelId="{9FB9AE95-6216-4433-AB0D-B271A724A7C1}" srcId="{A9C30075-E20D-43CA-A655-A0D89BB15323}" destId="{0802EB91-5F13-4783-A2A7-77928C78E379}" srcOrd="0" destOrd="0" parTransId="{B6100C56-D591-42F8-812C-F8856453358B}" sibTransId="{B4F7A5B5-76B7-407E-9A85-7BD3DDA70246}"/>
    <dgm:cxn modelId="{26061EA5-CB7C-4B9C-AB28-0B464CD82676}" type="presParOf" srcId="{B7310102-4B1E-4667-B100-D63C92BBB90B}" destId="{659501A6-0817-4206-A463-268CFA46F97B}" srcOrd="0" destOrd="0" presId="urn:microsoft.com/office/officeart/2005/8/layout/hList1"/>
    <dgm:cxn modelId="{B68DB502-1B38-426B-A2BC-E9F6AE3131A3}" type="presParOf" srcId="{659501A6-0817-4206-A463-268CFA46F97B}" destId="{34A736DD-C30B-4F3C-9AAE-89C06C00CC81}" srcOrd="0" destOrd="0" presId="urn:microsoft.com/office/officeart/2005/8/layout/hList1"/>
    <dgm:cxn modelId="{426794C2-EDCB-461F-9C8B-4237DE924ACE}" type="presParOf" srcId="{659501A6-0817-4206-A463-268CFA46F97B}" destId="{137FE6C7-3733-4B61-B1B1-8134CB7A9F04}" srcOrd="1" destOrd="0" presId="urn:microsoft.com/office/officeart/2005/8/layout/hList1"/>
    <dgm:cxn modelId="{5BE6C9C7-C724-4049-95A7-63CF322B6860}" type="presParOf" srcId="{B7310102-4B1E-4667-B100-D63C92BBB90B}" destId="{32B58070-39BB-495B-A752-83722DC5B80F}" srcOrd="1" destOrd="0" presId="urn:microsoft.com/office/officeart/2005/8/layout/hList1"/>
    <dgm:cxn modelId="{D322B7E6-CB20-46FB-A01B-13490E7EB7AE}" type="presParOf" srcId="{B7310102-4B1E-4667-B100-D63C92BBB90B}" destId="{E970F887-07C6-4AA6-8E18-6B072308C070}" srcOrd="2" destOrd="0" presId="urn:microsoft.com/office/officeart/2005/8/layout/hList1"/>
    <dgm:cxn modelId="{C54616E2-389C-4EF5-BBB2-365774C7FBBD}" type="presParOf" srcId="{E970F887-07C6-4AA6-8E18-6B072308C070}" destId="{24A5B5AD-5CC5-438B-BF9A-5891034D1050}" srcOrd="0" destOrd="0" presId="urn:microsoft.com/office/officeart/2005/8/layout/hList1"/>
    <dgm:cxn modelId="{C00C6620-CAFF-4DA6-B9C4-2D5BB85DCD49}" type="presParOf" srcId="{E970F887-07C6-4AA6-8E18-6B072308C070}" destId="{3394A520-685A-4076-BB07-B24C666B5EFF}" srcOrd="1" destOrd="0" presId="urn:microsoft.com/office/officeart/2005/8/layout/hList1"/>
    <dgm:cxn modelId="{62DC40E9-69A6-4318-9BDA-9D231F8CC6B6}" type="presParOf" srcId="{B7310102-4B1E-4667-B100-D63C92BBB90B}" destId="{9C989D85-C706-47B0-A149-9253E530568F}" srcOrd="3" destOrd="0" presId="urn:microsoft.com/office/officeart/2005/8/layout/hList1"/>
    <dgm:cxn modelId="{184D9C85-FEDE-48DF-9A4A-8AF3018AB626}" type="presParOf" srcId="{B7310102-4B1E-4667-B100-D63C92BBB90B}" destId="{A80F6B07-2E08-4C35-9C29-5B95979FADAA}" srcOrd="4" destOrd="0" presId="urn:microsoft.com/office/officeart/2005/8/layout/hList1"/>
    <dgm:cxn modelId="{6FDAA5EE-FEF3-4F5E-842E-C5F6AA687140}" type="presParOf" srcId="{A80F6B07-2E08-4C35-9C29-5B95979FADAA}" destId="{2FC42A5D-8800-4AE0-A894-645DEB0296FF}" srcOrd="0" destOrd="0" presId="urn:microsoft.com/office/officeart/2005/8/layout/hList1"/>
    <dgm:cxn modelId="{76383F73-BAF5-4DD8-BDB4-5E2739066541}" type="presParOf" srcId="{A80F6B07-2E08-4C35-9C29-5B95979FADAA}" destId="{D0AAD796-E777-4F98-864F-70AC7BA6F28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A736DD-C30B-4F3C-9AAE-89C06C00CC81}">
      <dsp:nvSpPr>
        <dsp:cNvPr id="0" name=""/>
        <dsp:cNvSpPr/>
      </dsp:nvSpPr>
      <dsp:spPr>
        <a:xfrm>
          <a:off x="1848" y="92670"/>
          <a:ext cx="1802234" cy="374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AU" sz="1300" kern="1200" dirty="0" smtClean="0"/>
            <a:t>Conceptual</a:t>
          </a:r>
          <a:endParaRPr lang="en-AU" sz="1300" kern="1200" dirty="0"/>
        </a:p>
      </dsp:txBody>
      <dsp:txXfrm>
        <a:off x="1848" y="92670"/>
        <a:ext cx="1802234" cy="374400"/>
      </dsp:txXfrm>
    </dsp:sp>
    <dsp:sp modelId="{137FE6C7-3733-4B61-B1B1-8134CB7A9F04}">
      <dsp:nvSpPr>
        <dsp:cNvPr id="0" name=""/>
        <dsp:cNvSpPr/>
      </dsp:nvSpPr>
      <dsp:spPr>
        <a:xfrm>
          <a:off x="1848" y="467070"/>
          <a:ext cx="1802234" cy="37112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AU" sz="1300" kern="1200" dirty="0" smtClean="0"/>
            <a:t>Language</a:t>
          </a:r>
          <a:endParaRPr lang="en-AU" sz="1300" kern="1200" dirty="0"/>
        </a:p>
        <a:p>
          <a:pPr marL="114300" lvl="1" indent="-114300" algn="l" defTabSz="577850">
            <a:lnSpc>
              <a:spcPct val="90000"/>
            </a:lnSpc>
            <a:spcBef>
              <a:spcPct val="0"/>
            </a:spcBef>
            <a:spcAft>
              <a:spcPct val="15000"/>
            </a:spcAft>
            <a:buChar char="••"/>
          </a:pPr>
          <a:r>
            <a:rPr lang="en-AU" sz="1300" kern="1200" dirty="0" smtClean="0"/>
            <a:t>Reading</a:t>
          </a:r>
          <a:endParaRPr lang="en-AU" sz="1300" kern="1200" dirty="0"/>
        </a:p>
        <a:p>
          <a:pPr marL="114300" lvl="1" indent="-114300" algn="l" defTabSz="577850">
            <a:lnSpc>
              <a:spcPct val="90000"/>
            </a:lnSpc>
            <a:spcBef>
              <a:spcPct val="0"/>
            </a:spcBef>
            <a:spcAft>
              <a:spcPct val="15000"/>
            </a:spcAft>
            <a:buChar char="••"/>
          </a:pPr>
          <a:r>
            <a:rPr lang="en-AU" sz="1300" kern="1200" dirty="0" smtClean="0"/>
            <a:t>Writing</a:t>
          </a:r>
          <a:endParaRPr lang="en-AU" sz="1300" kern="1200" dirty="0"/>
        </a:p>
        <a:p>
          <a:pPr marL="114300" lvl="1" indent="-114300" algn="l" defTabSz="577850">
            <a:lnSpc>
              <a:spcPct val="90000"/>
            </a:lnSpc>
            <a:spcBef>
              <a:spcPct val="0"/>
            </a:spcBef>
            <a:spcAft>
              <a:spcPct val="15000"/>
            </a:spcAft>
            <a:buChar char="••"/>
          </a:pPr>
          <a:r>
            <a:rPr lang="en-AU" sz="1300" kern="1200" dirty="0" smtClean="0"/>
            <a:t>Money</a:t>
          </a:r>
          <a:endParaRPr lang="en-AU" sz="1300" kern="1200" dirty="0"/>
        </a:p>
        <a:p>
          <a:pPr marL="114300" lvl="1" indent="-114300" algn="l" defTabSz="577850">
            <a:lnSpc>
              <a:spcPct val="90000"/>
            </a:lnSpc>
            <a:spcBef>
              <a:spcPct val="0"/>
            </a:spcBef>
            <a:spcAft>
              <a:spcPct val="15000"/>
            </a:spcAft>
            <a:buChar char="••"/>
          </a:pPr>
          <a:r>
            <a:rPr lang="en-AU" sz="1300" kern="1200" dirty="0" smtClean="0"/>
            <a:t>Sequencing</a:t>
          </a:r>
          <a:endParaRPr lang="en-AU" sz="1300" kern="1200" dirty="0"/>
        </a:p>
        <a:p>
          <a:pPr marL="114300" lvl="1" indent="-114300" algn="l" defTabSz="577850">
            <a:lnSpc>
              <a:spcPct val="90000"/>
            </a:lnSpc>
            <a:spcBef>
              <a:spcPct val="0"/>
            </a:spcBef>
            <a:spcAft>
              <a:spcPct val="15000"/>
            </a:spcAft>
            <a:buChar char="••"/>
          </a:pPr>
          <a:r>
            <a:rPr lang="en-AU" sz="1300" kern="1200" dirty="0" smtClean="0"/>
            <a:t>Time</a:t>
          </a:r>
          <a:endParaRPr lang="en-AU" sz="1300" kern="1200" dirty="0"/>
        </a:p>
        <a:p>
          <a:pPr marL="114300" lvl="1" indent="-114300" algn="l" defTabSz="577850">
            <a:lnSpc>
              <a:spcPct val="90000"/>
            </a:lnSpc>
            <a:spcBef>
              <a:spcPct val="0"/>
            </a:spcBef>
            <a:spcAft>
              <a:spcPct val="15000"/>
            </a:spcAft>
            <a:buChar char="••"/>
          </a:pPr>
          <a:r>
            <a:rPr lang="en-AU" sz="1300" kern="1200" dirty="0" smtClean="0"/>
            <a:t>Reasoning</a:t>
          </a:r>
          <a:endParaRPr lang="en-AU" sz="1300" kern="1200" dirty="0"/>
        </a:p>
        <a:p>
          <a:pPr marL="114300" lvl="1" indent="-114300" algn="l" defTabSz="577850">
            <a:lnSpc>
              <a:spcPct val="90000"/>
            </a:lnSpc>
            <a:spcBef>
              <a:spcPct val="0"/>
            </a:spcBef>
            <a:spcAft>
              <a:spcPct val="15000"/>
            </a:spcAft>
            <a:buChar char="••"/>
          </a:pPr>
          <a:r>
            <a:rPr lang="en-AU" sz="1300" kern="1200" dirty="0" smtClean="0"/>
            <a:t>Knowledge </a:t>
          </a:r>
          <a:endParaRPr lang="en-AU" sz="1300" kern="1200" dirty="0"/>
        </a:p>
        <a:p>
          <a:pPr marL="114300" lvl="1" indent="-114300" algn="l" defTabSz="577850">
            <a:lnSpc>
              <a:spcPct val="90000"/>
            </a:lnSpc>
            <a:spcBef>
              <a:spcPct val="0"/>
            </a:spcBef>
            <a:spcAft>
              <a:spcPct val="15000"/>
            </a:spcAft>
            <a:buChar char="••"/>
          </a:pPr>
          <a:r>
            <a:rPr lang="en-AU" sz="1300" kern="1200" dirty="0" smtClean="0"/>
            <a:t>Memory</a:t>
          </a:r>
          <a:endParaRPr lang="en-AU" sz="1300" kern="1200" dirty="0"/>
        </a:p>
        <a:p>
          <a:pPr marL="114300" lvl="1" indent="-114300" algn="l" defTabSz="577850">
            <a:lnSpc>
              <a:spcPct val="90000"/>
            </a:lnSpc>
            <a:spcBef>
              <a:spcPct val="0"/>
            </a:spcBef>
            <a:spcAft>
              <a:spcPct val="15000"/>
            </a:spcAft>
            <a:buChar char="••"/>
          </a:pPr>
          <a:r>
            <a:rPr lang="en-AU" sz="1300" kern="1200" dirty="0" smtClean="0"/>
            <a:t>Planning</a:t>
          </a:r>
          <a:endParaRPr lang="en-AU" sz="1300" kern="1200" dirty="0"/>
        </a:p>
        <a:p>
          <a:pPr marL="114300" lvl="1" indent="-114300" algn="l" defTabSz="577850">
            <a:lnSpc>
              <a:spcPct val="90000"/>
            </a:lnSpc>
            <a:spcBef>
              <a:spcPct val="0"/>
            </a:spcBef>
            <a:spcAft>
              <a:spcPct val="15000"/>
            </a:spcAft>
            <a:buChar char="••"/>
          </a:pPr>
          <a:r>
            <a:rPr lang="en-AU" sz="1300" kern="1200" dirty="0" smtClean="0"/>
            <a:t>Problem solving</a:t>
          </a:r>
          <a:endParaRPr lang="en-AU" sz="1300" kern="1200" dirty="0"/>
        </a:p>
        <a:p>
          <a:pPr marL="114300" lvl="1" indent="-114300" algn="l" defTabSz="577850">
            <a:lnSpc>
              <a:spcPct val="90000"/>
            </a:lnSpc>
            <a:spcBef>
              <a:spcPct val="0"/>
            </a:spcBef>
            <a:spcAft>
              <a:spcPct val="15000"/>
            </a:spcAft>
            <a:buChar char="••"/>
          </a:pPr>
          <a:r>
            <a:rPr lang="en-AU" sz="1300" kern="1200" dirty="0" smtClean="0"/>
            <a:t>Literal thinking</a:t>
          </a:r>
          <a:endParaRPr lang="en-AU" sz="1300" kern="1200" dirty="0"/>
        </a:p>
        <a:p>
          <a:pPr marL="114300" lvl="1" indent="-114300" algn="l" defTabSz="577850">
            <a:lnSpc>
              <a:spcPct val="90000"/>
            </a:lnSpc>
            <a:spcBef>
              <a:spcPct val="0"/>
            </a:spcBef>
            <a:spcAft>
              <a:spcPct val="15000"/>
            </a:spcAft>
            <a:buChar char="••"/>
          </a:pPr>
          <a:r>
            <a:rPr lang="en-AU" sz="1300" kern="1200" dirty="0" smtClean="0"/>
            <a:t>Humour and sarcasm</a:t>
          </a:r>
          <a:endParaRPr lang="en-AU" sz="1300" kern="1200" dirty="0"/>
        </a:p>
        <a:p>
          <a:pPr marL="114300" lvl="1" indent="-114300" algn="l" defTabSz="577850">
            <a:lnSpc>
              <a:spcPct val="90000"/>
            </a:lnSpc>
            <a:spcBef>
              <a:spcPct val="0"/>
            </a:spcBef>
            <a:spcAft>
              <a:spcPct val="15000"/>
            </a:spcAft>
            <a:buChar char="••"/>
          </a:pPr>
          <a:r>
            <a:rPr lang="en-AU" sz="1300" kern="1200" dirty="0" smtClean="0"/>
            <a:t>Abstract thinking</a:t>
          </a:r>
          <a:endParaRPr lang="en-AU" sz="1300" kern="1200" dirty="0"/>
        </a:p>
        <a:p>
          <a:pPr marL="114300" lvl="1" indent="-114300" algn="l" defTabSz="577850">
            <a:lnSpc>
              <a:spcPct val="90000"/>
            </a:lnSpc>
            <a:spcBef>
              <a:spcPct val="0"/>
            </a:spcBef>
            <a:spcAft>
              <a:spcPct val="15000"/>
            </a:spcAft>
            <a:buChar char="••"/>
          </a:pPr>
          <a:r>
            <a:rPr lang="en-AU" sz="1300" kern="1200" dirty="0" smtClean="0"/>
            <a:t>Generalising learning from one situation to another </a:t>
          </a:r>
          <a:endParaRPr lang="en-AU" sz="1300" kern="1200" dirty="0"/>
        </a:p>
      </dsp:txBody>
      <dsp:txXfrm>
        <a:off x="1848" y="467070"/>
        <a:ext cx="1802234" cy="3711240"/>
      </dsp:txXfrm>
    </dsp:sp>
    <dsp:sp modelId="{24A5B5AD-5CC5-438B-BF9A-5891034D1050}">
      <dsp:nvSpPr>
        <dsp:cNvPr id="0" name=""/>
        <dsp:cNvSpPr/>
      </dsp:nvSpPr>
      <dsp:spPr>
        <a:xfrm>
          <a:off x="2056395" y="92670"/>
          <a:ext cx="1802234" cy="374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AU" sz="1300" kern="1200" dirty="0" smtClean="0"/>
            <a:t>Social</a:t>
          </a:r>
          <a:endParaRPr lang="en-AU" sz="1300" kern="1200" dirty="0"/>
        </a:p>
      </dsp:txBody>
      <dsp:txXfrm>
        <a:off x="2056395" y="92670"/>
        <a:ext cx="1802234" cy="374400"/>
      </dsp:txXfrm>
    </dsp:sp>
    <dsp:sp modelId="{3394A520-685A-4076-BB07-B24C666B5EFF}">
      <dsp:nvSpPr>
        <dsp:cNvPr id="0" name=""/>
        <dsp:cNvSpPr/>
      </dsp:nvSpPr>
      <dsp:spPr>
        <a:xfrm>
          <a:off x="2056395" y="467070"/>
          <a:ext cx="1802234" cy="37112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AU" sz="1300" kern="1200" dirty="0" smtClean="0"/>
            <a:t>Empathy </a:t>
          </a:r>
          <a:endParaRPr lang="en-AU" sz="1300" kern="1200" dirty="0"/>
        </a:p>
        <a:p>
          <a:pPr marL="114300" lvl="1" indent="-114300" algn="l" defTabSz="577850">
            <a:lnSpc>
              <a:spcPct val="90000"/>
            </a:lnSpc>
            <a:spcBef>
              <a:spcPct val="0"/>
            </a:spcBef>
            <a:spcAft>
              <a:spcPct val="15000"/>
            </a:spcAft>
            <a:buChar char="••"/>
          </a:pPr>
          <a:r>
            <a:rPr lang="en-AU" sz="1300" kern="1200" dirty="0" smtClean="0"/>
            <a:t>Reading social situations and cues</a:t>
          </a:r>
          <a:endParaRPr lang="en-AU" sz="1300" kern="1200" dirty="0"/>
        </a:p>
        <a:p>
          <a:pPr marL="114300" lvl="1" indent="-114300" algn="l" defTabSz="577850">
            <a:lnSpc>
              <a:spcPct val="90000"/>
            </a:lnSpc>
            <a:spcBef>
              <a:spcPct val="0"/>
            </a:spcBef>
            <a:spcAft>
              <a:spcPct val="15000"/>
            </a:spcAft>
            <a:buChar char="••"/>
          </a:pPr>
          <a:r>
            <a:rPr lang="en-AU" sz="1300" kern="1200" dirty="0" smtClean="0"/>
            <a:t>Interpersonal communication skills </a:t>
          </a:r>
          <a:endParaRPr lang="en-AU" sz="1300" kern="1200" dirty="0"/>
        </a:p>
        <a:p>
          <a:pPr marL="114300" lvl="1" indent="-114300" algn="l" defTabSz="577850">
            <a:lnSpc>
              <a:spcPct val="90000"/>
            </a:lnSpc>
            <a:spcBef>
              <a:spcPct val="0"/>
            </a:spcBef>
            <a:spcAft>
              <a:spcPct val="15000"/>
            </a:spcAft>
            <a:buChar char="••"/>
          </a:pPr>
          <a:r>
            <a:rPr lang="en-AU" sz="1300" kern="1200" dirty="0" smtClean="0"/>
            <a:t>Ability to make and retain friendships</a:t>
          </a:r>
          <a:endParaRPr lang="en-AU" sz="1300" kern="1200" dirty="0"/>
        </a:p>
        <a:p>
          <a:pPr marL="114300" lvl="1" indent="-114300" algn="l" defTabSz="577850">
            <a:lnSpc>
              <a:spcPct val="90000"/>
            </a:lnSpc>
            <a:spcBef>
              <a:spcPct val="0"/>
            </a:spcBef>
            <a:spcAft>
              <a:spcPct val="15000"/>
            </a:spcAft>
            <a:buChar char="••"/>
          </a:pPr>
          <a:r>
            <a:rPr lang="en-AU" sz="1300" kern="1200" dirty="0" smtClean="0"/>
            <a:t>Suggestibility</a:t>
          </a:r>
          <a:endParaRPr lang="en-AU" sz="1300" kern="1200" dirty="0"/>
        </a:p>
        <a:p>
          <a:pPr marL="114300" lvl="1" indent="-114300" algn="l" defTabSz="577850">
            <a:lnSpc>
              <a:spcPct val="90000"/>
            </a:lnSpc>
            <a:spcBef>
              <a:spcPct val="0"/>
            </a:spcBef>
            <a:spcAft>
              <a:spcPct val="15000"/>
            </a:spcAft>
            <a:buChar char="••"/>
          </a:pPr>
          <a:r>
            <a:rPr lang="en-AU" sz="1300" kern="1200" dirty="0" smtClean="0"/>
            <a:t>Compliance</a:t>
          </a:r>
          <a:endParaRPr lang="en-AU" sz="1300" kern="1200" dirty="0"/>
        </a:p>
        <a:p>
          <a:pPr marL="114300" lvl="1" indent="-114300" algn="l" defTabSz="577850">
            <a:lnSpc>
              <a:spcPct val="90000"/>
            </a:lnSpc>
            <a:spcBef>
              <a:spcPct val="0"/>
            </a:spcBef>
            <a:spcAft>
              <a:spcPct val="15000"/>
            </a:spcAft>
            <a:buChar char="••"/>
          </a:pPr>
          <a:r>
            <a:rPr lang="en-AU" sz="1300" kern="1200" dirty="0" smtClean="0"/>
            <a:t>Masking</a:t>
          </a:r>
          <a:endParaRPr lang="en-AU" sz="1300" kern="1200" dirty="0"/>
        </a:p>
      </dsp:txBody>
      <dsp:txXfrm>
        <a:off x="2056395" y="467070"/>
        <a:ext cx="1802234" cy="3711240"/>
      </dsp:txXfrm>
    </dsp:sp>
    <dsp:sp modelId="{2FC42A5D-8800-4AE0-A894-645DEB0296FF}">
      <dsp:nvSpPr>
        <dsp:cNvPr id="0" name=""/>
        <dsp:cNvSpPr/>
      </dsp:nvSpPr>
      <dsp:spPr>
        <a:xfrm>
          <a:off x="4110942" y="92670"/>
          <a:ext cx="1802234" cy="374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AU" sz="1300" kern="1200" dirty="0" smtClean="0"/>
            <a:t>Practical</a:t>
          </a:r>
          <a:endParaRPr lang="en-AU" sz="1300" kern="1200" dirty="0"/>
        </a:p>
      </dsp:txBody>
      <dsp:txXfrm>
        <a:off x="4110942" y="92670"/>
        <a:ext cx="1802234" cy="374400"/>
      </dsp:txXfrm>
    </dsp:sp>
    <dsp:sp modelId="{D0AAD796-E777-4F98-864F-70AC7BA6F283}">
      <dsp:nvSpPr>
        <dsp:cNvPr id="0" name=""/>
        <dsp:cNvSpPr/>
      </dsp:nvSpPr>
      <dsp:spPr>
        <a:xfrm>
          <a:off x="4110942" y="467070"/>
          <a:ext cx="1802234" cy="37112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AU" sz="1300" kern="1200" dirty="0" smtClean="0"/>
            <a:t>Personal care</a:t>
          </a:r>
          <a:endParaRPr lang="en-AU" sz="1300" kern="1200" dirty="0"/>
        </a:p>
        <a:p>
          <a:pPr marL="114300" lvl="1" indent="-114300" algn="l" defTabSz="577850">
            <a:lnSpc>
              <a:spcPct val="90000"/>
            </a:lnSpc>
            <a:spcBef>
              <a:spcPct val="0"/>
            </a:spcBef>
            <a:spcAft>
              <a:spcPct val="15000"/>
            </a:spcAft>
            <a:buChar char="••"/>
          </a:pPr>
          <a:r>
            <a:rPr lang="en-AU" sz="1300" kern="1200" dirty="0" smtClean="0"/>
            <a:t>Travel skills</a:t>
          </a:r>
          <a:endParaRPr lang="en-AU" sz="1300" kern="1200" dirty="0"/>
        </a:p>
        <a:p>
          <a:pPr marL="114300" lvl="1" indent="-114300" algn="l" defTabSz="577850">
            <a:lnSpc>
              <a:spcPct val="90000"/>
            </a:lnSpc>
            <a:spcBef>
              <a:spcPct val="0"/>
            </a:spcBef>
            <a:spcAft>
              <a:spcPct val="15000"/>
            </a:spcAft>
            <a:buChar char="••"/>
          </a:pPr>
          <a:r>
            <a:rPr lang="en-AU" sz="1300" kern="1200" dirty="0" smtClean="0"/>
            <a:t>Safety</a:t>
          </a:r>
          <a:endParaRPr lang="en-AU" sz="1300" kern="1200" dirty="0"/>
        </a:p>
        <a:p>
          <a:pPr marL="114300" lvl="1" indent="-114300" algn="l" defTabSz="577850">
            <a:lnSpc>
              <a:spcPct val="90000"/>
            </a:lnSpc>
            <a:spcBef>
              <a:spcPct val="0"/>
            </a:spcBef>
            <a:spcAft>
              <a:spcPct val="15000"/>
            </a:spcAft>
            <a:buChar char="••"/>
          </a:pPr>
          <a:r>
            <a:rPr lang="en-AU" sz="1300" kern="1200" dirty="0" smtClean="0"/>
            <a:t>Use of money</a:t>
          </a:r>
          <a:endParaRPr lang="en-AU" sz="1300" kern="1200" dirty="0"/>
        </a:p>
        <a:p>
          <a:pPr marL="114300" lvl="1" indent="-114300" algn="l" defTabSz="577850">
            <a:lnSpc>
              <a:spcPct val="90000"/>
            </a:lnSpc>
            <a:spcBef>
              <a:spcPct val="0"/>
            </a:spcBef>
            <a:spcAft>
              <a:spcPct val="15000"/>
            </a:spcAft>
            <a:buChar char="••"/>
          </a:pPr>
          <a:r>
            <a:rPr lang="en-AU" sz="1300" kern="1200" dirty="0" smtClean="0"/>
            <a:t>Schedules and routines</a:t>
          </a:r>
          <a:endParaRPr lang="en-AU" sz="1300" kern="1200" dirty="0"/>
        </a:p>
        <a:p>
          <a:pPr marL="114300" lvl="1" indent="-114300" algn="l" defTabSz="577850">
            <a:lnSpc>
              <a:spcPct val="90000"/>
            </a:lnSpc>
            <a:spcBef>
              <a:spcPct val="0"/>
            </a:spcBef>
            <a:spcAft>
              <a:spcPct val="15000"/>
            </a:spcAft>
            <a:buChar char="••"/>
          </a:pPr>
          <a:r>
            <a:rPr lang="en-AU" sz="1300" kern="1200" dirty="0" smtClean="0"/>
            <a:t>Use of phone</a:t>
          </a:r>
          <a:endParaRPr lang="en-AU" sz="1300" kern="1200" dirty="0"/>
        </a:p>
        <a:p>
          <a:pPr marL="114300" lvl="1" indent="-114300" algn="l" defTabSz="577850">
            <a:lnSpc>
              <a:spcPct val="90000"/>
            </a:lnSpc>
            <a:spcBef>
              <a:spcPct val="0"/>
            </a:spcBef>
            <a:spcAft>
              <a:spcPct val="15000"/>
            </a:spcAft>
            <a:buChar char="••"/>
          </a:pPr>
          <a:r>
            <a:rPr lang="en-AU" sz="1300" kern="1200" dirty="0" smtClean="0"/>
            <a:t>Occupational skills</a:t>
          </a:r>
          <a:endParaRPr lang="en-AU" sz="1300" kern="1200" dirty="0"/>
        </a:p>
      </dsp:txBody>
      <dsp:txXfrm>
        <a:off x="4110942" y="467070"/>
        <a:ext cx="1802234" cy="371124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88793EE-16DA-46D1-8C81-AF29BF304734}" type="datetimeFigureOut">
              <a:rPr lang="en-AU" smtClean="0"/>
              <a:t>15/03/2019</a:t>
            </a:fld>
            <a:endParaRPr lang="en-AU"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7243EE4-6949-479B-9713-32D188E21A88}" type="slidenum">
              <a:rPr lang="en-AU" smtClean="0"/>
              <a:t>‹#›</a:t>
            </a:fld>
            <a:endParaRPr lang="en-AU" dirty="0"/>
          </a:p>
        </p:txBody>
      </p:sp>
    </p:spTree>
    <p:extLst>
      <p:ext uri="{BB962C8B-B14F-4D97-AF65-F5344CB8AC3E}">
        <p14:creationId xmlns:p14="http://schemas.microsoft.com/office/powerpoint/2010/main" val="14643404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454DA22-1833-4A78-BD29-92B616811D7E}" type="datetimeFigureOut">
              <a:rPr lang="en-AU" smtClean="0"/>
              <a:t>15/03/2019</a:t>
            </a:fld>
            <a:endParaRPr lang="en-AU" dirty="0"/>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A73AF15-2225-4F02-81E2-8C0F6AE8954A}" type="slidenum">
              <a:rPr lang="en-AU" smtClean="0"/>
              <a:t>‹#›</a:t>
            </a:fld>
            <a:endParaRPr lang="en-AU" dirty="0"/>
          </a:p>
        </p:txBody>
      </p:sp>
    </p:spTree>
    <p:extLst>
      <p:ext uri="{BB962C8B-B14F-4D97-AF65-F5344CB8AC3E}">
        <p14:creationId xmlns:p14="http://schemas.microsoft.com/office/powerpoint/2010/main" val="3914100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 xmlns:a16="http://schemas.microsoft.com/office/drawing/2014/main" id="{91EC0DC7-718A-4BEF-A8E3-A7D850CB5DBD}"/>
              </a:ext>
            </a:extLst>
          </p:cNvPr>
          <p:cNvSpPr>
            <a:spLocks noGrp="1" noChangeArrowheads="1"/>
          </p:cNvSpPr>
          <p:nvPr>
            <p:ph type="sldNum" sz="quarter" idx="5"/>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D066DA8-AA2A-4DC6-A382-EB7D6D3D7D95}" type="slidenum">
              <a:rPr lang="en-US" altLang="en-US" sz="1000" smtClean="0"/>
              <a:pPr/>
              <a:t>1</a:t>
            </a:fld>
            <a:endParaRPr lang="en-US" altLang="en-US" sz="1000" dirty="0"/>
          </a:p>
        </p:txBody>
      </p:sp>
      <p:sp>
        <p:nvSpPr>
          <p:cNvPr id="6147" name="Rectangle 2">
            <a:extLst>
              <a:ext uri="{FF2B5EF4-FFF2-40B4-BE49-F238E27FC236}">
                <a16:creationId xmlns="" xmlns:a16="http://schemas.microsoft.com/office/drawing/2014/main" id="{1DC5A852-E972-418F-AAC5-15BC32F0628C}"/>
              </a:ext>
            </a:extLst>
          </p:cNvPr>
          <p:cNvSpPr>
            <a:spLocks noGrp="1" noRot="1" noChangeAspect="1" noChangeArrowheads="1" noTextEdit="1"/>
          </p:cNvSpPr>
          <p:nvPr>
            <p:ph type="sldImg"/>
          </p:nvPr>
        </p:nvSpPr>
        <p:spPr>
          <a:ln/>
        </p:spPr>
      </p:sp>
      <p:sp>
        <p:nvSpPr>
          <p:cNvPr id="6148" name="Rectangle 3">
            <a:extLst>
              <a:ext uri="{FF2B5EF4-FFF2-40B4-BE49-F238E27FC236}">
                <a16:creationId xmlns="" xmlns:a16="http://schemas.microsoft.com/office/drawing/2014/main" id="{AB32E041-7629-4A28-B92C-593566A4CD58}"/>
              </a:ext>
            </a:extLst>
          </p:cNvPr>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41457496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Guardianship rant – guardianship will make decisions</a:t>
            </a:r>
            <a:r>
              <a:rPr lang="en-AU" baseline="0" dirty="0" smtClean="0"/>
              <a:t> but wont necessarily put supports in because DVS supports don’t suit a lot of women with disabilities guardianship gets turned to to fill that gap </a:t>
            </a:r>
          </a:p>
          <a:p>
            <a:r>
              <a:rPr lang="en-AU" baseline="0" dirty="0" smtClean="0"/>
              <a:t>Where it can be useful is where someone is being financially abused </a:t>
            </a:r>
            <a:endParaRPr lang="en-AU" dirty="0"/>
          </a:p>
        </p:txBody>
      </p:sp>
      <p:sp>
        <p:nvSpPr>
          <p:cNvPr id="4" name="Slide Number Placeholder 3"/>
          <p:cNvSpPr>
            <a:spLocks noGrp="1"/>
          </p:cNvSpPr>
          <p:nvPr>
            <p:ph type="sldNum" sz="quarter" idx="10"/>
          </p:nvPr>
        </p:nvSpPr>
        <p:spPr/>
        <p:txBody>
          <a:bodyPr/>
          <a:lstStyle/>
          <a:p>
            <a:fld id="{0D83049D-2927-44E4-975E-6C44497F5BC5}" type="slidenum">
              <a:rPr lang="en-AU" smtClean="0"/>
              <a:pPr/>
              <a:t>19</a:t>
            </a:fld>
            <a:endParaRPr lang="en-AU" dirty="0"/>
          </a:p>
        </p:txBody>
      </p:sp>
    </p:spTree>
    <p:extLst>
      <p:ext uri="{BB962C8B-B14F-4D97-AF65-F5344CB8AC3E}">
        <p14:creationId xmlns:p14="http://schemas.microsoft.com/office/powerpoint/2010/main" val="2098855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AU" dirty="0" smtClean="0"/>
              <a:t>concentration, the person may not have all the information,</a:t>
            </a:r>
            <a:r>
              <a:rPr lang="en-AU" baseline="0" dirty="0" smtClean="0"/>
              <a:t> </a:t>
            </a:r>
          </a:p>
          <a:p>
            <a:pPr marL="171450" indent="-171450">
              <a:buFontTx/>
              <a:buChar char="-"/>
            </a:pPr>
            <a:r>
              <a:rPr lang="en-AU" baseline="0" dirty="0" smtClean="0"/>
              <a:t>Good process takes longer and can make the difference between feeling heard or not. </a:t>
            </a:r>
            <a:endParaRPr lang="en-AU" dirty="0"/>
          </a:p>
        </p:txBody>
      </p:sp>
      <p:sp>
        <p:nvSpPr>
          <p:cNvPr id="4" name="Slide Number Placeholder 3"/>
          <p:cNvSpPr>
            <a:spLocks noGrp="1"/>
          </p:cNvSpPr>
          <p:nvPr>
            <p:ph type="sldNum" sz="quarter" idx="10"/>
          </p:nvPr>
        </p:nvSpPr>
        <p:spPr/>
        <p:txBody>
          <a:bodyPr/>
          <a:lstStyle/>
          <a:p>
            <a:fld id="{0D83049D-2927-44E4-975E-6C44497F5BC5}" type="slidenum">
              <a:rPr lang="en-AU" smtClean="0"/>
              <a:pPr/>
              <a:t>22</a:t>
            </a:fld>
            <a:endParaRPr lang="en-AU" dirty="0"/>
          </a:p>
        </p:txBody>
      </p:sp>
    </p:spTree>
    <p:extLst>
      <p:ext uri="{BB962C8B-B14F-4D97-AF65-F5344CB8AC3E}">
        <p14:creationId xmlns:p14="http://schemas.microsoft.com/office/powerpoint/2010/main" val="150123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1241425"/>
            <a:ext cx="4467225" cy="3349625"/>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D83049D-2927-44E4-975E-6C44497F5BC5}" type="slidenum">
              <a:rPr lang="en-AU" smtClean="0"/>
              <a:pPr/>
              <a:t>27</a:t>
            </a:fld>
            <a:endParaRPr lang="en-AU" dirty="0"/>
          </a:p>
        </p:txBody>
      </p:sp>
    </p:spTree>
    <p:extLst>
      <p:ext uri="{BB962C8B-B14F-4D97-AF65-F5344CB8AC3E}">
        <p14:creationId xmlns:p14="http://schemas.microsoft.com/office/powerpoint/2010/main" val="3489842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6150" y="1347788"/>
            <a:ext cx="4846638" cy="3636962"/>
          </a:xfrm>
        </p:spPr>
      </p:sp>
      <p:sp>
        <p:nvSpPr>
          <p:cNvPr id="3" name="Notes Placeholder 2"/>
          <p:cNvSpPr>
            <a:spLocks noGrp="1"/>
          </p:cNvSpPr>
          <p:nvPr>
            <p:ph type="body" idx="1"/>
          </p:nvPr>
        </p:nvSpPr>
        <p:spPr/>
        <p:txBody>
          <a:bodyPr>
            <a:normAutofit/>
          </a:bodyPr>
          <a:lstStyle/>
          <a:p>
            <a:r>
              <a:rPr lang="en-AU" dirty="0" smtClean="0"/>
              <a:t>Dependency- important element of</a:t>
            </a:r>
            <a:r>
              <a:rPr lang="en-AU" baseline="0" dirty="0" smtClean="0"/>
              <a:t> exploitation/ violence of people who have an intellectual disability. </a:t>
            </a:r>
          </a:p>
          <a:p>
            <a:r>
              <a:rPr lang="en-AU" baseline="0" dirty="0" smtClean="0"/>
              <a:t>Legislation does not cover all fors of “domestic”- eg paid workers in the home, co residents .</a:t>
            </a:r>
            <a:endParaRPr lang="en-AU" dirty="0"/>
          </a:p>
        </p:txBody>
      </p:sp>
      <p:sp>
        <p:nvSpPr>
          <p:cNvPr id="4" name="Slide Number Placeholder 3"/>
          <p:cNvSpPr>
            <a:spLocks noGrp="1"/>
          </p:cNvSpPr>
          <p:nvPr>
            <p:ph type="sldNum" sz="quarter" idx="10"/>
          </p:nvPr>
        </p:nvSpPr>
        <p:spPr/>
        <p:txBody>
          <a:bodyPr/>
          <a:lstStyle/>
          <a:p>
            <a:fld id="{0D83049D-2927-44E4-975E-6C44497F5BC5}" type="slidenum">
              <a:rPr lang="en-AU" smtClean="0"/>
              <a:pPr/>
              <a:t>5</a:t>
            </a:fld>
            <a:endParaRPr lang="en-AU" dirty="0"/>
          </a:p>
        </p:txBody>
      </p:sp>
    </p:spTree>
    <p:extLst>
      <p:ext uri="{BB962C8B-B14F-4D97-AF65-F5344CB8AC3E}">
        <p14:creationId xmlns:p14="http://schemas.microsoft.com/office/powerpoint/2010/main" val="2073294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6150" y="1347788"/>
            <a:ext cx="4846638" cy="3636962"/>
          </a:xfrm>
        </p:spPr>
      </p:sp>
      <p:sp>
        <p:nvSpPr>
          <p:cNvPr id="3" name="Notes Placeholder 2"/>
          <p:cNvSpPr>
            <a:spLocks noGrp="1"/>
          </p:cNvSpPr>
          <p:nvPr>
            <p:ph type="body" idx="1"/>
          </p:nvPr>
        </p:nvSpPr>
        <p:spPr/>
        <p:txBody>
          <a:bodyPr/>
          <a:lstStyle/>
          <a:p>
            <a:r>
              <a:rPr lang="en-AU" sz="1200" b="0" i="0" u="none" strike="noStrike" kern="1200" baseline="0" dirty="0" smtClean="0">
                <a:solidFill>
                  <a:schemeClr val="tx1"/>
                </a:solidFill>
                <a:latin typeface="+mn-lt"/>
                <a:ea typeface="+mn-ea"/>
                <a:cs typeface="+mn-cs"/>
              </a:rPr>
              <a:t>Pwda reference </a:t>
            </a:r>
          </a:p>
          <a:p>
            <a:endParaRPr lang="en-AU" sz="1200" b="0" i="0" u="none" strike="noStrike" kern="1200" baseline="0" dirty="0" smtClean="0">
              <a:solidFill>
                <a:schemeClr val="tx1"/>
              </a:solidFill>
              <a:latin typeface="+mn-lt"/>
              <a:ea typeface="+mn-ea"/>
              <a:cs typeface="+mn-cs"/>
            </a:endParaRPr>
          </a:p>
          <a:p>
            <a:r>
              <a:rPr lang="en-AU" sz="1200" b="0" i="0" u="none" strike="noStrike" kern="1200" baseline="0" dirty="0" smtClean="0">
                <a:solidFill>
                  <a:schemeClr val="tx1"/>
                </a:solidFill>
                <a:latin typeface="+mn-lt"/>
                <a:ea typeface="+mn-ea"/>
                <a:cs typeface="+mn-cs"/>
              </a:rPr>
              <a:t>Women with disability experience all of the same forms of domestic violence as nondisabled</a:t>
            </a:r>
          </a:p>
          <a:p>
            <a:r>
              <a:rPr lang="en-AU" sz="1200" b="0" i="0" u="none" strike="noStrike" kern="1200" baseline="0" dirty="0" smtClean="0">
                <a:solidFill>
                  <a:schemeClr val="tx1"/>
                </a:solidFill>
                <a:latin typeface="+mn-lt"/>
                <a:ea typeface="+mn-ea"/>
                <a:cs typeface="+mn-cs"/>
              </a:rPr>
              <a:t>women, including physical, sexual, emotional and financial violence.</a:t>
            </a:r>
          </a:p>
          <a:p>
            <a:r>
              <a:rPr lang="en-AU" sz="1200" b="0" i="0" u="none" strike="noStrike" kern="1200" baseline="0" dirty="0" smtClean="0">
                <a:solidFill>
                  <a:schemeClr val="tx1"/>
                </a:solidFill>
                <a:latin typeface="+mn-lt"/>
                <a:ea typeface="+mn-ea"/>
                <a:cs typeface="+mn-cs"/>
              </a:rPr>
              <a:t>However, women with disability are subjected to further forms of violence, which may</a:t>
            </a:r>
          </a:p>
          <a:p>
            <a:r>
              <a:rPr lang="en-AU" sz="1200" b="0" i="0" u="none" strike="noStrike" kern="1200" baseline="0" dirty="0" smtClean="0">
                <a:solidFill>
                  <a:schemeClr val="tx1"/>
                </a:solidFill>
                <a:latin typeface="+mn-lt"/>
                <a:ea typeface="+mn-ea"/>
                <a:cs typeface="+mn-cs"/>
              </a:rPr>
              <a:t>include but are not limited to:</a:t>
            </a:r>
            <a:endParaRPr lang="en-AU" dirty="0"/>
          </a:p>
        </p:txBody>
      </p:sp>
      <p:sp>
        <p:nvSpPr>
          <p:cNvPr id="4" name="Slide Number Placeholder 3"/>
          <p:cNvSpPr>
            <a:spLocks noGrp="1"/>
          </p:cNvSpPr>
          <p:nvPr>
            <p:ph type="sldNum" sz="quarter" idx="10"/>
          </p:nvPr>
        </p:nvSpPr>
        <p:spPr/>
        <p:txBody>
          <a:bodyPr/>
          <a:lstStyle/>
          <a:p>
            <a:fld id="{0D83049D-2927-44E4-975E-6C44497F5BC5}" type="slidenum">
              <a:rPr lang="en-AU" smtClean="0"/>
              <a:pPr/>
              <a:t>6</a:t>
            </a:fld>
            <a:endParaRPr lang="en-AU" dirty="0"/>
          </a:p>
        </p:txBody>
      </p:sp>
    </p:spTree>
    <p:extLst>
      <p:ext uri="{BB962C8B-B14F-4D97-AF65-F5344CB8AC3E}">
        <p14:creationId xmlns:p14="http://schemas.microsoft.com/office/powerpoint/2010/main" val="194497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A73AF15-2225-4F02-81E2-8C0F6AE8954A}" type="slidenum">
              <a:rPr lang="en-AU" smtClean="0"/>
              <a:t>8</a:t>
            </a:fld>
            <a:endParaRPr lang="en-AU" dirty="0"/>
          </a:p>
        </p:txBody>
      </p:sp>
    </p:spTree>
    <p:extLst>
      <p:ext uri="{BB962C8B-B14F-4D97-AF65-F5344CB8AC3E}">
        <p14:creationId xmlns:p14="http://schemas.microsoft.com/office/powerpoint/2010/main" val="1029495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Vic</a:t>
            </a:r>
          </a:p>
          <a:p>
            <a:pPr marL="0" marR="0" indent="0" algn="l" defTabSz="914400" rtl="0" eaLnBrk="1" fontAlgn="auto" latinLnBrk="0" hangingPunct="1">
              <a:lnSpc>
                <a:spcPct val="100000"/>
              </a:lnSpc>
              <a:spcBef>
                <a:spcPts val="0"/>
              </a:spcBef>
              <a:spcAft>
                <a:spcPts val="0"/>
              </a:spcAft>
              <a:buClrTx/>
              <a:buSzTx/>
              <a:buFontTx/>
              <a:buNone/>
              <a:tabLst/>
              <a:defRPr/>
            </a:pPr>
            <a:endParaRPr lang="en-A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baseline="0" dirty="0" smtClean="0"/>
              <a:t>I have heard concern in the past from officers that this seems a high bar – that the person must meet this criteria </a:t>
            </a:r>
            <a:r>
              <a:rPr lang="en-AU" b="1" baseline="0" dirty="0" smtClean="0"/>
              <a:t>and</a:t>
            </a:r>
            <a:r>
              <a:rPr lang="en-AU" b="0" baseline="0" dirty="0" smtClean="0"/>
              <a:t> this criteria </a:t>
            </a:r>
            <a:r>
              <a:rPr lang="en-AU" b="1" baseline="0" dirty="0" smtClean="0"/>
              <a:t>and </a:t>
            </a:r>
            <a:r>
              <a:rPr lang="en-AU" b="0" baseline="0" dirty="0" smtClean="0"/>
              <a:t>this criteria. But we are here to try to break that down to what it actually may practically look like when someone meets this definition.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AU"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b="0" baseline="0" dirty="0" smtClean="0"/>
              <a:t>A lot of people need support, but it is often not available, or piecemeal. </a:t>
            </a:r>
          </a:p>
          <a:p>
            <a:pPr marL="0" marR="0" indent="0" algn="l" defTabSz="914400" rtl="0" eaLnBrk="1" fontAlgn="auto" latinLnBrk="0" hangingPunct="1">
              <a:lnSpc>
                <a:spcPct val="100000"/>
              </a:lnSpc>
              <a:spcBef>
                <a:spcPts val="0"/>
              </a:spcBef>
              <a:spcAft>
                <a:spcPts val="0"/>
              </a:spcAft>
              <a:buClrTx/>
              <a:buSzTx/>
              <a:buFontTx/>
              <a:buNone/>
              <a:tabLst/>
              <a:defRPr/>
            </a:pPr>
            <a:endParaRPr lang="en-AU"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b="0" baseline="0" dirty="0" smtClean="0"/>
              <a:t>They don’t get the support that they need</a:t>
            </a:r>
          </a:p>
          <a:p>
            <a:pPr marL="0" marR="0" indent="0" algn="l" defTabSz="914400" rtl="0" eaLnBrk="1" fontAlgn="auto" latinLnBrk="0" hangingPunct="1">
              <a:lnSpc>
                <a:spcPct val="100000"/>
              </a:lnSpc>
              <a:spcBef>
                <a:spcPts val="0"/>
              </a:spcBef>
              <a:spcAft>
                <a:spcPts val="0"/>
              </a:spcAft>
              <a:buClrTx/>
              <a:buSzTx/>
              <a:buFontTx/>
              <a:buNone/>
              <a:tabLst/>
              <a:defRPr/>
            </a:pPr>
            <a:r>
              <a:rPr lang="en-AU" b="0" baseline="0" dirty="0" smtClean="0"/>
              <a:t>A lot of people don’t have assessments done to show that they have a diagnosis</a:t>
            </a:r>
          </a:p>
          <a:p>
            <a:pPr marL="0" marR="0" indent="0" algn="l" defTabSz="914400" rtl="0" eaLnBrk="1" fontAlgn="auto" latinLnBrk="0" hangingPunct="1">
              <a:lnSpc>
                <a:spcPct val="100000"/>
              </a:lnSpc>
              <a:spcBef>
                <a:spcPts val="0"/>
              </a:spcBef>
              <a:spcAft>
                <a:spcPts val="0"/>
              </a:spcAft>
              <a:buClrTx/>
              <a:buSzTx/>
              <a:buFontTx/>
              <a:buNone/>
              <a:tabLst/>
              <a:defRPr/>
            </a:pPr>
            <a:r>
              <a:rPr lang="en-AU" b="0" baseline="0" dirty="0" smtClean="0"/>
              <a:t>The 2</a:t>
            </a:r>
            <a:r>
              <a:rPr lang="en-AU" b="0" baseline="30000" dirty="0" smtClean="0"/>
              <a:t>nd</a:t>
            </a:r>
            <a:r>
              <a:rPr lang="en-AU" b="0" baseline="0" dirty="0" smtClean="0"/>
              <a:t> part of difficult to ascertain in short conversation and people are really good at masking – don’t assume because they have good verbal skills it doesn’t mean they have good comprehension, memory, reasoning. </a:t>
            </a:r>
          </a:p>
          <a:p>
            <a:pPr marL="0" marR="0" indent="0" algn="l" defTabSz="914400" rtl="0" eaLnBrk="1" fontAlgn="auto" latinLnBrk="0" hangingPunct="1">
              <a:lnSpc>
                <a:spcPct val="100000"/>
              </a:lnSpc>
              <a:spcBef>
                <a:spcPts val="0"/>
              </a:spcBef>
              <a:spcAft>
                <a:spcPts val="0"/>
              </a:spcAft>
              <a:buClrTx/>
              <a:buSzTx/>
              <a:buFontTx/>
              <a:buNone/>
              <a:tabLst/>
              <a:defRPr/>
            </a:pPr>
            <a:endParaRPr lang="en-AU"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AU"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b="0" baseline="0" dirty="0" smtClean="0"/>
              <a:t>Kobi case study. </a:t>
            </a:r>
          </a:p>
          <a:p>
            <a:pPr marL="0" marR="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60DE1D74-365B-4989-BF5A-7BCDB772BF1E}" type="slidenum">
              <a:rPr lang="en-AU" smtClean="0"/>
              <a:t>9</a:t>
            </a:fld>
            <a:endParaRPr lang="en-AU" dirty="0"/>
          </a:p>
        </p:txBody>
      </p:sp>
    </p:spTree>
    <p:extLst>
      <p:ext uri="{BB962C8B-B14F-4D97-AF65-F5344CB8AC3E}">
        <p14:creationId xmlns:p14="http://schemas.microsoft.com/office/powerpoint/2010/main" val="570965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Gillian</a:t>
            </a:r>
            <a:endParaRPr lang="en-AU" dirty="0"/>
          </a:p>
        </p:txBody>
      </p:sp>
      <p:sp>
        <p:nvSpPr>
          <p:cNvPr id="4" name="Slide Number Placeholder 3"/>
          <p:cNvSpPr>
            <a:spLocks noGrp="1"/>
          </p:cNvSpPr>
          <p:nvPr>
            <p:ph type="sldNum" sz="quarter" idx="10"/>
          </p:nvPr>
        </p:nvSpPr>
        <p:spPr/>
        <p:txBody>
          <a:bodyPr/>
          <a:lstStyle/>
          <a:p>
            <a:fld id="{DB3C4DA2-801F-49CF-9169-158D88568630}" type="slidenum">
              <a:rPr lang="en-AU" smtClean="0"/>
              <a:t>11</a:t>
            </a:fld>
            <a:endParaRPr lang="en-AU" dirty="0"/>
          </a:p>
        </p:txBody>
      </p:sp>
    </p:spTree>
    <p:extLst>
      <p:ext uri="{BB962C8B-B14F-4D97-AF65-F5344CB8AC3E}">
        <p14:creationId xmlns:p14="http://schemas.microsoft.com/office/powerpoint/2010/main" val="3031097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67237B5-4C1B-402B-81FA-3277B9C0E536}" type="slidenum">
              <a:rPr lang="en-AU" smtClean="0"/>
              <a:t>13</a:t>
            </a:fld>
            <a:endParaRPr lang="en-AU" dirty="0"/>
          </a:p>
        </p:txBody>
      </p:sp>
    </p:spTree>
    <p:extLst>
      <p:ext uri="{BB962C8B-B14F-4D97-AF65-F5344CB8AC3E}">
        <p14:creationId xmlns:p14="http://schemas.microsoft.com/office/powerpoint/2010/main" val="3861451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091782E4-7EBB-4CD5-B9EB-EBC615DEE46E}" type="slidenum">
              <a:rPr lang="en-AU" smtClean="0"/>
              <a:pPr>
                <a:defRPr/>
              </a:pPr>
              <a:t>15</a:t>
            </a:fld>
            <a:endParaRPr lang="en-AU" dirty="0"/>
          </a:p>
        </p:txBody>
      </p:sp>
    </p:spTree>
    <p:extLst>
      <p:ext uri="{BB962C8B-B14F-4D97-AF65-F5344CB8AC3E}">
        <p14:creationId xmlns:p14="http://schemas.microsoft.com/office/powerpoint/2010/main" val="530622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AU" dirty="0" smtClean="0"/>
              <a:t>Taking time to build rapport with the person so they would feel as comfortable as possible to express themselves for example if they didn’t understand something. We do this in person so we can also observe body language and facial expression to pick up on anxiety or confusion. This is unlikely to be achieved in one meeting.</a:t>
            </a:r>
          </a:p>
          <a:p>
            <a:pPr lvl="0"/>
            <a:r>
              <a:rPr lang="en-AU" dirty="0" smtClean="0"/>
              <a:t>Carefully and clearly explaining the form in understandable language, the contents of their statement, the consent form and the statutory declaration. – this takes time. </a:t>
            </a:r>
          </a:p>
          <a:p>
            <a:pPr lvl="0"/>
            <a:r>
              <a:rPr lang="en-AU" dirty="0" smtClean="0"/>
              <a:t>Explain the implications of what they are signing – what may or may not happen if they do sign or do not sign, what they are declaring by signing the forms. Eg. WWILD consent to use photos form. </a:t>
            </a:r>
          </a:p>
          <a:p>
            <a:pPr lvl="0"/>
            <a:r>
              <a:rPr lang="en-AU" dirty="0" smtClean="0"/>
              <a:t>Throughout the process, checking for understanding by asking questions such as ‘can you explain to me what this means?’, or ‘what do you think would happen if…?’ </a:t>
            </a:r>
          </a:p>
          <a:p>
            <a:pPr lvl="0"/>
            <a:r>
              <a:rPr lang="en-AU" dirty="0" smtClean="0"/>
              <a:t>Where appropriate, we may engage other support people in the conversation to ensure understanding and accuracy, such as family members or other workers (in a DV context this requires careful consideration). </a:t>
            </a:r>
          </a:p>
          <a:p>
            <a:pPr lvl="0"/>
            <a:r>
              <a:rPr lang="en-AU" dirty="0" smtClean="0"/>
              <a:t>We also provide support letters with applications, and with the person’s written consent become a contact person in reference to their application, to assist with them understanding any further communication regarding the application.</a:t>
            </a:r>
          </a:p>
          <a:p>
            <a:endParaRPr lang="en-AU" dirty="0"/>
          </a:p>
        </p:txBody>
      </p:sp>
      <p:sp>
        <p:nvSpPr>
          <p:cNvPr id="4" name="Slide Number Placeholder 3"/>
          <p:cNvSpPr>
            <a:spLocks noGrp="1"/>
          </p:cNvSpPr>
          <p:nvPr>
            <p:ph type="sldNum" sz="quarter" idx="10"/>
          </p:nvPr>
        </p:nvSpPr>
        <p:spPr/>
        <p:txBody>
          <a:bodyPr/>
          <a:lstStyle/>
          <a:p>
            <a:fld id="{0D83049D-2927-44E4-975E-6C44497F5BC5}" type="slidenum">
              <a:rPr lang="en-AU" smtClean="0"/>
              <a:pPr/>
              <a:t>18</a:t>
            </a:fld>
            <a:endParaRPr lang="en-AU" dirty="0"/>
          </a:p>
        </p:txBody>
      </p:sp>
    </p:spTree>
    <p:extLst>
      <p:ext uri="{BB962C8B-B14F-4D97-AF65-F5344CB8AC3E}">
        <p14:creationId xmlns:p14="http://schemas.microsoft.com/office/powerpoint/2010/main" val="4121194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FABEC8E-3EE5-41C0-BC84-5F85DFA3C2A2}" type="datetimeFigureOut">
              <a:rPr lang="en-AU" smtClean="0"/>
              <a:t>15/03/2019</a:t>
            </a:fld>
            <a:endParaRPr lang="en-AU"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AU"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5FD4B16-36C7-4703-AAC0-8F553EA222DF}" type="slidenum">
              <a:rPr lang="en-AU" smtClean="0"/>
              <a:t>‹#›</a:t>
            </a:fld>
            <a:endParaRPr lang="en-AU" dirty="0"/>
          </a:p>
        </p:txBody>
      </p:sp>
    </p:spTree>
    <p:extLst>
      <p:ext uri="{BB962C8B-B14F-4D97-AF65-F5344CB8AC3E}">
        <p14:creationId xmlns:p14="http://schemas.microsoft.com/office/powerpoint/2010/main" val="41910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FABEC8E-3EE5-41C0-BC84-5F85DFA3C2A2}" type="datetimeFigureOut">
              <a:rPr lang="en-AU" smtClean="0"/>
              <a:t>15/03/2019</a:t>
            </a:fld>
            <a:endParaRPr lang="en-AU"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AU"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5FD4B16-36C7-4703-AAC0-8F553EA222DF}" type="slidenum">
              <a:rPr lang="en-AU" smtClean="0"/>
              <a:t>‹#›</a:t>
            </a:fld>
            <a:endParaRPr lang="en-AU" dirty="0"/>
          </a:p>
        </p:txBody>
      </p:sp>
      <p:pic>
        <p:nvPicPr>
          <p:cNvPr id="7" name="Picture 6"/>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762" b="94243" l="4169" r="96151">
                        <a14:foregroundMark x1="18089" y1="55069" x2="18089" y2="55069"/>
                        <a14:foregroundMark x1="90571" y1="56571" x2="90571" y2="56571"/>
                        <a14:foregroundMark x1="94419" y1="43805" x2="94419" y2="43805"/>
                        <a14:foregroundMark x1="77935" y1="31039" x2="77935" y2="31039"/>
                        <a14:foregroundMark x1="86722" y1="17146" x2="86722" y2="17146"/>
                        <a14:foregroundMark x1="79474" y1="24531" x2="79474" y2="24531"/>
                        <a14:foregroundMark x1="83130" y1="18899" x2="83130" y2="18899"/>
                        <a14:foregroundMark x1="86722" y1="17397" x2="86722" y2="17397"/>
                        <a14:foregroundMark x1="91276" y1="20275" x2="91276" y2="20275"/>
                        <a14:foregroundMark x1="63566" y1="13642" x2="63566" y2="13642"/>
                        <a14:foregroundMark x1="60167" y1="13392" x2="60167" y2="13392"/>
                        <a14:foregroundMark x1="60423" y1="18398" x2="60423" y2="18398"/>
                        <a14:foregroundMark x1="57024" y1="18398" x2="57024" y2="18398"/>
                        <a14:foregroundMark x1="29891" y1="17897" x2="29891" y2="17897"/>
                      </a14:backgroundRemoval>
                    </a14:imgEffect>
                  </a14:imgLayer>
                </a14:imgProps>
              </a:ext>
              <a:ext uri="{28A0092B-C50C-407E-A947-70E740481C1C}">
                <a14:useLocalDpi xmlns:a14="http://schemas.microsoft.com/office/drawing/2010/main" val="0"/>
              </a:ext>
            </a:extLst>
          </a:blip>
          <a:stretch>
            <a:fillRect/>
          </a:stretch>
        </p:blipFill>
        <p:spPr>
          <a:xfrm>
            <a:off x="6947425" y="5730498"/>
            <a:ext cx="2107149" cy="1079344"/>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58570" y="4612193"/>
            <a:ext cx="796004" cy="1269030"/>
          </a:xfrm>
          <a:prstGeom prst="rect">
            <a:avLst/>
          </a:prstGeom>
        </p:spPr>
      </p:pic>
    </p:spTree>
    <p:extLst>
      <p:ext uri="{BB962C8B-B14F-4D97-AF65-F5344CB8AC3E}">
        <p14:creationId xmlns:p14="http://schemas.microsoft.com/office/powerpoint/2010/main" val="2445371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FABEC8E-3EE5-41C0-BC84-5F85DFA3C2A2}" type="datetimeFigureOut">
              <a:rPr lang="en-AU" smtClean="0"/>
              <a:t>15/03/2019</a:t>
            </a:fld>
            <a:endParaRPr lang="en-AU"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AU"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5FD4B16-36C7-4703-AAC0-8F553EA222DF}" type="slidenum">
              <a:rPr lang="en-AU" smtClean="0"/>
              <a:t>‹#›</a:t>
            </a:fld>
            <a:endParaRPr lang="en-AU" dirty="0"/>
          </a:p>
        </p:txBody>
      </p:sp>
      <p:pic>
        <p:nvPicPr>
          <p:cNvPr id="7" name="Picture 6"/>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762" b="94243" l="4169" r="96151">
                        <a14:foregroundMark x1="18089" y1="55069" x2="18089" y2="55069"/>
                        <a14:foregroundMark x1="90571" y1="56571" x2="90571" y2="56571"/>
                        <a14:foregroundMark x1="94419" y1="43805" x2="94419" y2="43805"/>
                        <a14:foregroundMark x1="77935" y1="31039" x2="77935" y2="31039"/>
                        <a14:foregroundMark x1="86722" y1="17146" x2="86722" y2="17146"/>
                        <a14:foregroundMark x1="79474" y1="24531" x2="79474" y2="24531"/>
                        <a14:foregroundMark x1="83130" y1="18899" x2="83130" y2="18899"/>
                        <a14:foregroundMark x1="86722" y1="17397" x2="86722" y2="17397"/>
                        <a14:foregroundMark x1="91276" y1="20275" x2="91276" y2="20275"/>
                        <a14:foregroundMark x1="63566" y1="13642" x2="63566" y2="13642"/>
                        <a14:foregroundMark x1="60167" y1="13392" x2="60167" y2="13392"/>
                        <a14:foregroundMark x1="60423" y1="18398" x2="60423" y2="18398"/>
                        <a14:foregroundMark x1="57024" y1="18398" x2="57024" y2="18398"/>
                        <a14:foregroundMark x1="29891" y1="17897" x2="29891" y2="17897"/>
                      </a14:backgroundRemoval>
                    </a14:imgEffect>
                  </a14:imgLayer>
                </a14:imgProps>
              </a:ext>
              <a:ext uri="{28A0092B-C50C-407E-A947-70E740481C1C}">
                <a14:useLocalDpi xmlns:a14="http://schemas.microsoft.com/office/drawing/2010/main" val="0"/>
              </a:ext>
            </a:extLst>
          </a:blip>
          <a:stretch>
            <a:fillRect/>
          </a:stretch>
        </p:blipFill>
        <p:spPr>
          <a:xfrm>
            <a:off x="6947425" y="5730498"/>
            <a:ext cx="2107149" cy="1079344"/>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58570" y="4612193"/>
            <a:ext cx="796004" cy="1269030"/>
          </a:xfrm>
          <a:prstGeom prst="rect">
            <a:avLst/>
          </a:prstGeom>
        </p:spPr>
      </p:pic>
    </p:spTree>
    <p:extLst>
      <p:ext uri="{BB962C8B-B14F-4D97-AF65-F5344CB8AC3E}">
        <p14:creationId xmlns:p14="http://schemas.microsoft.com/office/powerpoint/2010/main" val="90514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Text Placeholder 2"/>
          <p:cNvSpPr>
            <a:spLocks noGrp="1"/>
          </p:cNvSpPr>
          <p:nvPr>
            <p:ph type="body" sz="half" idx="1"/>
          </p:nvPr>
        </p:nvSpPr>
        <p:spPr>
          <a:xfrm>
            <a:off x="457200" y="1600202"/>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2"/>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noChangeArrowheads="1"/>
          </p:cNvSpPr>
          <p:nvPr>
            <p:ph type="dt" sz="half" idx="10"/>
          </p:nvPr>
        </p:nvSpPr>
        <p:spPr>
          <a:xfrm>
            <a:off x="628650" y="6356351"/>
            <a:ext cx="2057400" cy="365125"/>
          </a:xfrm>
          <a:prstGeom prst="rect">
            <a:avLst/>
          </a:prstGeom>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xfrm>
            <a:off x="4843463" y="6324600"/>
            <a:ext cx="3733800" cy="228600"/>
          </a:xfrm>
          <a:prstGeom prst="rect">
            <a:avLst/>
          </a:prstGeom>
          <a:ln/>
        </p:spPr>
        <p:txBody>
          <a:bodyPr/>
          <a:lstStyle>
            <a:lvl1pPr>
              <a:defRPr/>
            </a:lvl1pPr>
          </a:lstStyle>
          <a:p>
            <a:pPr>
              <a:defRPr/>
            </a:pPr>
            <a:endParaRPr lang="en-AU" dirty="0"/>
          </a:p>
        </p:txBody>
      </p:sp>
      <p:sp>
        <p:nvSpPr>
          <p:cNvPr id="7" name="Slide Number Placeholder 6"/>
          <p:cNvSpPr>
            <a:spLocks noGrp="1" noChangeArrowheads="1"/>
          </p:cNvSpPr>
          <p:nvPr>
            <p:ph type="sldNum" sz="quarter" idx="12"/>
          </p:nvPr>
        </p:nvSpPr>
        <p:spPr>
          <a:xfrm>
            <a:off x="6457950" y="6356351"/>
            <a:ext cx="2057400" cy="365125"/>
          </a:xfrm>
          <a:prstGeom prst="rect">
            <a:avLst/>
          </a:prstGeom>
          <a:ln/>
        </p:spPr>
        <p:txBody>
          <a:bodyPr/>
          <a:lstStyle>
            <a:lvl1pPr>
              <a:defRPr/>
            </a:lvl1pPr>
          </a:lstStyle>
          <a:p>
            <a:pPr>
              <a:defRPr/>
            </a:pPr>
            <a:fld id="{D330137A-0CEA-43BE-B3CB-7F4265B6C927}" type="slidenum">
              <a:rPr lang="en-AU"/>
              <a:pPr>
                <a:defRPr/>
              </a:pPr>
              <a:t>‹#›</a:t>
            </a:fld>
            <a:endParaRPr lang="en-AU" dirty="0"/>
          </a:p>
        </p:txBody>
      </p:sp>
    </p:spTree>
    <p:extLst>
      <p:ext uri="{BB962C8B-B14F-4D97-AF65-F5344CB8AC3E}">
        <p14:creationId xmlns:p14="http://schemas.microsoft.com/office/powerpoint/2010/main" val="336353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FABEC8E-3EE5-41C0-BC84-5F85DFA3C2A2}" type="datetimeFigureOut">
              <a:rPr lang="en-AU" smtClean="0"/>
              <a:t>15/03/2019</a:t>
            </a:fld>
            <a:endParaRPr lang="en-AU"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AU"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5FD4B16-36C7-4703-AAC0-8F553EA222DF}" type="slidenum">
              <a:rPr lang="en-AU" smtClean="0"/>
              <a:t>‹#›</a:t>
            </a:fld>
            <a:endParaRPr lang="en-AU" dirty="0"/>
          </a:p>
        </p:txBody>
      </p:sp>
    </p:spTree>
    <p:extLst>
      <p:ext uri="{BB962C8B-B14F-4D97-AF65-F5344CB8AC3E}">
        <p14:creationId xmlns:p14="http://schemas.microsoft.com/office/powerpoint/2010/main" val="958584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FABEC8E-3EE5-41C0-BC84-5F85DFA3C2A2}" type="datetimeFigureOut">
              <a:rPr lang="en-AU" smtClean="0"/>
              <a:t>15/03/2019</a:t>
            </a:fld>
            <a:endParaRPr lang="en-AU"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AU"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95FD4B16-36C7-4703-AAC0-8F553EA222DF}" type="slidenum">
              <a:rPr lang="en-AU" smtClean="0"/>
              <a:t>‹#›</a:t>
            </a:fld>
            <a:endParaRPr lang="en-AU" dirty="0"/>
          </a:p>
        </p:txBody>
      </p:sp>
      <p:pic>
        <p:nvPicPr>
          <p:cNvPr id="7" name="Picture 6"/>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762" b="94243" l="4169" r="96151">
                        <a14:foregroundMark x1="18089" y1="55069" x2="18089" y2="55069"/>
                        <a14:foregroundMark x1="90571" y1="56571" x2="90571" y2="56571"/>
                        <a14:foregroundMark x1="94419" y1="43805" x2="94419" y2="43805"/>
                        <a14:foregroundMark x1="77935" y1="31039" x2="77935" y2="31039"/>
                        <a14:foregroundMark x1="86722" y1="17146" x2="86722" y2="17146"/>
                        <a14:foregroundMark x1="79474" y1="24531" x2="79474" y2="24531"/>
                        <a14:foregroundMark x1="83130" y1="18899" x2="83130" y2="18899"/>
                        <a14:foregroundMark x1="86722" y1="17397" x2="86722" y2="17397"/>
                        <a14:foregroundMark x1="91276" y1="20275" x2="91276" y2="20275"/>
                        <a14:foregroundMark x1="63566" y1="13642" x2="63566" y2="13642"/>
                        <a14:foregroundMark x1="60167" y1="13392" x2="60167" y2="13392"/>
                        <a14:foregroundMark x1="60423" y1="18398" x2="60423" y2="18398"/>
                        <a14:foregroundMark x1="57024" y1="18398" x2="57024" y2="18398"/>
                        <a14:foregroundMark x1="29891" y1="17897" x2="29891" y2="17897"/>
                      </a14:backgroundRemoval>
                    </a14:imgEffect>
                  </a14:imgLayer>
                </a14:imgProps>
              </a:ext>
              <a:ext uri="{28A0092B-C50C-407E-A947-70E740481C1C}">
                <a14:useLocalDpi xmlns:a14="http://schemas.microsoft.com/office/drawing/2010/main" val="0"/>
              </a:ext>
            </a:extLst>
          </a:blip>
          <a:stretch>
            <a:fillRect/>
          </a:stretch>
        </p:blipFill>
        <p:spPr>
          <a:xfrm>
            <a:off x="6947425" y="5730498"/>
            <a:ext cx="2107149" cy="1079344"/>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58570" y="4612193"/>
            <a:ext cx="796004" cy="1269030"/>
          </a:xfrm>
          <a:prstGeom prst="rect">
            <a:avLst/>
          </a:prstGeom>
        </p:spPr>
      </p:pic>
    </p:spTree>
    <p:extLst>
      <p:ext uri="{BB962C8B-B14F-4D97-AF65-F5344CB8AC3E}">
        <p14:creationId xmlns:p14="http://schemas.microsoft.com/office/powerpoint/2010/main" val="2266416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1FABEC8E-3EE5-41C0-BC84-5F85DFA3C2A2}" type="datetimeFigureOut">
              <a:rPr lang="en-AU" smtClean="0"/>
              <a:t>15/03/2019</a:t>
            </a:fld>
            <a:endParaRPr lang="en-AU"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AU"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95FD4B16-36C7-4703-AAC0-8F553EA222DF}" type="slidenum">
              <a:rPr lang="en-AU" smtClean="0"/>
              <a:t>‹#›</a:t>
            </a:fld>
            <a:endParaRPr lang="en-AU" dirty="0"/>
          </a:p>
        </p:txBody>
      </p:sp>
      <p:pic>
        <p:nvPicPr>
          <p:cNvPr id="8" name="Picture 7"/>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762" b="94243" l="4169" r="96151">
                        <a14:foregroundMark x1="18089" y1="55069" x2="18089" y2="55069"/>
                        <a14:foregroundMark x1="90571" y1="56571" x2="90571" y2="56571"/>
                        <a14:foregroundMark x1="94419" y1="43805" x2="94419" y2="43805"/>
                        <a14:foregroundMark x1="77935" y1="31039" x2="77935" y2="31039"/>
                        <a14:foregroundMark x1="86722" y1="17146" x2="86722" y2="17146"/>
                        <a14:foregroundMark x1="79474" y1="24531" x2="79474" y2="24531"/>
                        <a14:foregroundMark x1="83130" y1="18899" x2="83130" y2="18899"/>
                        <a14:foregroundMark x1="86722" y1="17397" x2="86722" y2="17397"/>
                        <a14:foregroundMark x1="91276" y1="20275" x2="91276" y2="20275"/>
                        <a14:foregroundMark x1="63566" y1="13642" x2="63566" y2="13642"/>
                        <a14:foregroundMark x1="60167" y1="13392" x2="60167" y2="13392"/>
                        <a14:foregroundMark x1="60423" y1="18398" x2="60423" y2="18398"/>
                        <a14:foregroundMark x1="57024" y1="18398" x2="57024" y2="18398"/>
                        <a14:foregroundMark x1="29891" y1="17897" x2="29891" y2="17897"/>
                      </a14:backgroundRemoval>
                    </a14:imgEffect>
                  </a14:imgLayer>
                </a14:imgProps>
              </a:ext>
              <a:ext uri="{28A0092B-C50C-407E-A947-70E740481C1C}">
                <a14:useLocalDpi xmlns:a14="http://schemas.microsoft.com/office/drawing/2010/main" val="0"/>
              </a:ext>
            </a:extLst>
          </a:blip>
          <a:stretch>
            <a:fillRect/>
          </a:stretch>
        </p:blipFill>
        <p:spPr>
          <a:xfrm>
            <a:off x="6947425" y="5730498"/>
            <a:ext cx="2107149" cy="1079344"/>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58570" y="4612193"/>
            <a:ext cx="796004" cy="1269030"/>
          </a:xfrm>
          <a:prstGeom prst="rect">
            <a:avLst/>
          </a:prstGeom>
        </p:spPr>
      </p:pic>
    </p:spTree>
    <p:extLst>
      <p:ext uri="{BB962C8B-B14F-4D97-AF65-F5344CB8AC3E}">
        <p14:creationId xmlns:p14="http://schemas.microsoft.com/office/powerpoint/2010/main" val="2134179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1FABEC8E-3EE5-41C0-BC84-5F85DFA3C2A2}" type="datetimeFigureOut">
              <a:rPr lang="en-AU" smtClean="0"/>
              <a:t>15/03/2019</a:t>
            </a:fld>
            <a:endParaRPr lang="en-AU"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AU"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95FD4B16-36C7-4703-AAC0-8F553EA222DF}" type="slidenum">
              <a:rPr lang="en-AU" smtClean="0"/>
              <a:t>‹#›</a:t>
            </a:fld>
            <a:endParaRPr lang="en-AU" dirty="0"/>
          </a:p>
        </p:txBody>
      </p:sp>
      <p:pic>
        <p:nvPicPr>
          <p:cNvPr id="10" name="Picture 9"/>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762" b="94243" l="4169" r="96151">
                        <a14:foregroundMark x1="18089" y1="55069" x2="18089" y2="55069"/>
                        <a14:foregroundMark x1="90571" y1="56571" x2="90571" y2="56571"/>
                        <a14:foregroundMark x1="94419" y1="43805" x2="94419" y2="43805"/>
                        <a14:foregroundMark x1="77935" y1="31039" x2="77935" y2="31039"/>
                        <a14:foregroundMark x1="86722" y1="17146" x2="86722" y2="17146"/>
                        <a14:foregroundMark x1="79474" y1="24531" x2="79474" y2="24531"/>
                        <a14:foregroundMark x1="83130" y1="18899" x2="83130" y2="18899"/>
                        <a14:foregroundMark x1="86722" y1="17397" x2="86722" y2="17397"/>
                        <a14:foregroundMark x1="91276" y1="20275" x2="91276" y2="20275"/>
                        <a14:foregroundMark x1="63566" y1="13642" x2="63566" y2="13642"/>
                        <a14:foregroundMark x1="60167" y1="13392" x2="60167" y2="13392"/>
                        <a14:foregroundMark x1="60423" y1="18398" x2="60423" y2="18398"/>
                        <a14:foregroundMark x1="57024" y1="18398" x2="57024" y2="18398"/>
                        <a14:foregroundMark x1="29891" y1="17897" x2="29891" y2="17897"/>
                      </a14:backgroundRemoval>
                    </a14:imgEffect>
                  </a14:imgLayer>
                </a14:imgProps>
              </a:ext>
              <a:ext uri="{28A0092B-C50C-407E-A947-70E740481C1C}">
                <a14:useLocalDpi xmlns:a14="http://schemas.microsoft.com/office/drawing/2010/main" val="0"/>
              </a:ext>
            </a:extLst>
          </a:blip>
          <a:stretch>
            <a:fillRect/>
          </a:stretch>
        </p:blipFill>
        <p:spPr>
          <a:xfrm>
            <a:off x="6947425" y="5730498"/>
            <a:ext cx="2107149" cy="1079344"/>
          </a:xfrm>
          <a:prstGeom prst="rect">
            <a:avLst/>
          </a:prstGeom>
        </p:spPr>
      </p:pic>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58570" y="4612193"/>
            <a:ext cx="796004" cy="1269030"/>
          </a:xfrm>
          <a:prstGeom prst="rect">
            <a:avLst/>
          </a:prstGeom>
        </p:spPr>
      </p:pic>
    </p:spTree>
    <p:extLst>
      <p:ext uri="{BB962C8B-B14F-4D97-AF65-F5344CB8AC3E}">
        <p14:creationId xmlns:p14="http://schemas.microsoft.com/office/powerpoint/2010/main" val="1078429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1FABEC8E-3EE5-41C0-BC84-5F85DFA3C2A2}" type="datetimeFigureOut">
              <a:rPr lang="en-AU" smtClean="0"/>
              <a:t>15/03/2019</a:t>
            </a:fld>
            <a:endParaRPr lang="en-AU" dirty="0"/>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AU"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95FD4B16-36C7-4703-AAC0-8F553EA222DF}" type="slidenum">
              <a:rPr lang="en-AU" smtClean="0"/>
              <a:t>‹#›</a:t>
            </a:fld>
            <a:endParaRPr lang="en-AU" dirty="0"/>
          </a:p>
        </p:txBody>
      </p:sp>
      <p:pic>
        <p:nvPicPr>
          <p:cNvPr id="6" name="Picture 5"/>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762" b="94243" l="4169" r="96151">
                        <a14:foregroundMark x1="18089" y1="55069" x2="18089" y2="55069"/>
                        <a14:foregroundMark x1="90571" y1="56571" x2="90571" y2="56571"/>
                        <a14:foregroundMark x1="94419" y1="43805" x2="94419" y2="43805"/>
                        <a14:foregroundMark x1="77935" y1="31039" x2="77935" y2="31039"/>
                        <a14:foregroundMark x1="86722" y1="17146" x2="86722" y2="17146"/>
                        <a14:foregroundMark x1="79474" y1="24531" x2="79474" y2="24531"/>
                        <a14:foregroundMark x1="83130" y1="18899" x2="83130" y2="18899"/>
                        <a14:foregroundMark x1="86722" y1="17397" x2="86722" y2="17397"/>
                        <a14:foregroundMark x1="91276" y1="20275" x2="91276" y2="20275"/>
                        <a14:foregroundMark x1="63566" y1="13642" x2="63566" y2="13642"/>
                        <a14:foregroundMark x1="60167" y1="13392" x2="60167" y2="13392"/>
                        <a14:foregroundMark x1="60423" y1="18398" x2="60423" y2="18398"/>
                        <a14:foregroundMark x1="57024" y1="18398" x2="57024" y2="18398"/>
                        <a14:foregroundMark x1="29891" y1="17897" x2="29891" y2="17897"/>
                      </a14:backgroundRemoval>
                    </a14:imgEffect>
                  </a14:imgLayer>
                </a14:imgProps>
              </a:ext>
              <a:ext uri="{28A0092B-C50C-407E-A947-70E740481C1C}">
                <a14:useLocalDpi xmlns:a14="http://schemas.microsoft.com/office/drawing/2010/main" val="0"/>
              </a:ext>
            </a:extLst>
          </a:blip>
          <a:stretch>
            <a:fillRect/>
          </a:stretch>
        </p:blipFill>
        <p:spPr>
          <a:xfrm>
            <a:off x="6947425" y="5730498"/>
            <a:ext cx="2107149" cy="1079344"/>
          </a:xfrm>
          <a:prstGeom prst="rect">
            <a:avLst/>
          </a:prstGeom>
        </p:spPr>
      </p:pic>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58570" y="4612193"/>
            <a:ext cx="796004" cy="1269030"/>
          </a:xfrm>
          <a:prstGeom prst="rect">
            <a:avLst/>
          </a:prstGeom>
        </p:spPr>
      </p:pic>
    </p:spTree>
    <p:extLst>
      <p:ext uri="{BB962C8B-B14F-4D97-AF65-F5344CB8AC3E}">
        <p14:creationId xmlns:p14="http://schemas.microsoft.com/office/powerpoint/2010/main" val="361146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1FABEC8E-3EE5-41C0-BC84-5F85DFA3C2A2}" type="datetimeFigureOut">
              <a:rPr lang="en-AU" smtClean="0"/>
              <a:t>15/03/2019</a:t>
            </a:fld>
            <a:endParaRPr lang="en-AU" dirty="0"/>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AU" dirty="0"/>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95FD4B16-36C7-4703-AAC0-8F553EA222DF}" type="slidenum">
              <a:rPr lang="en-AU" smtClean="0"/>
              <a:t>‹#›</a:t>
            </a:fld>
            <a:endParaRPr lang="en-AU" dirty="0"/>
          </a:p>
        </p:txBody>
      </p:sp>
      <p:pic>
        <p:nvPicPr>
          <p:cNvPr id="5" name="Picture 4"/>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762" b="94243" l="4169" r="96151">
                        <a14:foregroundMark x1="18089" y1="55069" x2="18089" y2="55069"/>
                        <a14:foregroundMark x1="90571" y1="56571" x2="90571" y2="56571"/>
                        <a14:foregroundMark x1="94419" y1="43805" x2="94419" y2="43805"/>
                        <a14:foregroundMark x1="77935" y1="31039" x2="77935" y2="31039"/>
                        <a14:foregroundMark x1="86722" y1="17146" x2="86722" y2="17146"/>
                        <a14:foregroundMark x1="79474" y1="24531" x2="79474" y2="24531"/>
                        <a14:foregroundMark x1="83130" y1="18899" x2="83130" y2="18899"/>
                        <a14:foregroundMark x1="86722" y1="17397" x2="86722" y2="17397"/>
                        <a14:foregroundMark x1="91276" y1="20275" x2="91276" y2="20275"/>
                        <a14:foregroundMark x1="63566" y1="13642" x2="63566" y2="13642"/>
                        <a14:foregroundMark x1="60167" y1="13392" x2="60167" y2="13392"/>
                        <a14:foregroundMark x1="60423" y1="18398" x2="60423" y2="18398"/>
                        <a14:foregroundMark x1="57024" y1="18398" x2="57024" y2="18398"/>
                        <a14:foregroundMark x1="29891" y1="17897" x2="29891" y2="17897"/>
                      </a14:backgroundRemoval>
                    </a14:imgEffect>
                  </a14:imgLayer>
                </a14:imgProps>
              </a:ext>
              <a:ext uri="{28A0092B-C50C-407E-A947-70E740481C1C}">
                <a14:useLocalDpi xmlns:a14="http://schemas.microsoft.com/office/drawing/2010/main" val="0"/>
              </a:ext>
            </a:extLst>
          </a:blip>
          <a:stretch>
            <a:fillRect/>
          </a:stretch>
        </p:blipFill>
        <p:spPr>
          <a:xfrm>
            <a:off x="6947425" y="5730498"/>
            <a:ext cx="2107149" cy="1079344"/>
          </a:xfrm>
          <a:prstGeom prst="rect">
            <a:avLst/>
          </a:prstGeom>
        </p:spPr>
      </p:pic>
      <p:pic>
        <p:nvPicPr>
          <p:cNvPr id="6"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58570" y="4612193"/>
            <a:ext cx="796004" cy="1269030"/>
          </a:xfrm>
          <a:prstGeom prst="rect">
            <a:avLst/>
          </a:prstGeom>
        </p:spPr>
      </p:pic>
    </p:spTree>
    <p:extLst>
      <p:ext uri="{BB962C8B-B14F-4D97-AF65-F5344CB8AC3E}">
        <p14:creationId xmlns:p14="http://schemas.microsoft.com/office/powerpoint/2010/main" val="3860711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1FABEC8E-3EE5-41C0-BC84-5F85DFA3C2A2}" type="datetimeFigureOut">
              <a:rPr lang="en-AU" smtClean="0"/>
              <a:t>15/03/2019</a:t>
            </a:fld>
            <a:endParaRPr lang="en-AU"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AU"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95FD4B16-36C7-4703-AAC0-8F553EA222DF}" type="slidenum">
              <a:rPr lang="en-AU" smtClean="0"/>
              <a:t>‹#›</a:t>
            </a:fld>
            <a:endParaRPr lang="en-AU" dirty="0"/>
          </a:p>
        </p:txBody>
      </p:sp>
      <p:pic>
        <p:nvPicPr>
          <p:cNvPr id="8" name="Picture 7"/>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762" b="94243" l="4169" r="96151">
                        <a14:foregroundMark x1="18089" y1="55069" x2="18089" y2="55069"/>
                        <a14:foregroundMark x1="90571" y1="56571" x2="90571" y2="56571"/>
                        <a14:foregroundMark x1="94419" y1="43805" x2="94419" y2="43805"/>
                        <a14:foregroundMark x1="77935" y1="31039" x2="77935" y2="31039"/>
                        <a14:foregroundMark x1="86722" y1="17146" x2="86722" y2="17146"/>
                        <a14:foregroundMark x1="79474" y1="24531" x2="79474" y2="24531"/>
                        <a14:foregroundMark x1="83130" y1="18899" x2="83130" y2="18899"/>
                        <a14:foregroundMark x1="86722" y1="17397" x2="86722" y2="17397"/>
                        <a14:foregroundMark x1="91276" y1="20275" x2="91276" y2="20275"/>
                        <a14:foregroundMark x1="63566" y1="13642" x2="63566" y2="13642"/>
                        <a14:foregroundMark x1="60167" y1="13392" x2="60167" y2="13392"/>
                        <a14:foregroundMark x1="60423" y1="18398" x2="60423" y2="18398"/>
                        <a14:foregroundMark x1="57024" y1="18398" x2="57024" y2="18398"/>
                        <a14:foregroundMark x1="29891" y1="17897" x2="29891" y2="17897"/>
                      </a14:backgroundRemoval>
                    </a14:imgEffect>
                  </a14:imgLayer>
                </a14:imgProps>
              </a:ext>
              <a:ext uri="{28A0092B-C50C-407E-A947-70E740481C1C}">
                <a14:useLocalDpi xmlns:a14="http://schemas.microsoft.com/office/drawing/2010/main" val="0"/>
              </a:ext>
            </a:extLst>
          </a:blip>
          <a:stretch>
            <a:fillRect/>
          </a:stretch>
        </p:blipFill>
        <p:spPr>
          <a:xfrm>
            <a:off x="6947425" y="5730498"/>
            <a:ext cx="2107149" cy="1079344"/>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58570" y="4612193"/>
            <a:ext cx="796004" cy="1269030"/>
          </a:xfrm>
          <a:prstGeom prst="rect">
            <a:avLst/>
          </a:prstGeom>
        </p:spPr>
      </p:pic>
    </p:spTree>
    <p:extLst>
      <p:ext uri="{BB962C8B-B14F-4D97-AF65-F5344CB8AC3E}">
        <p14:creationId xmlns:p14="http://schemas.microsoft.com/office/powerpoint/2010/main" val="3689009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1FABEC8E-3EE5-41C0-BC84-5F85DFA3C2A2}" type="datetimeFigureOut">
              <a:rPr lang="en-AU" smtClean="0"/>
              <a:t>15/03/2019</a:t>
            </a:fld>
            <a:endParaRPr lang="en-AU"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AU"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95FD4B16-36C7-4703-AAC0-8F553EA222DF}" type="slidenum">
              <a:rPr lang="en-AU" smtClean="0"/>
              <a:t>‹#›</a:t>
            </a:fld>
            <a:endParaRPr lang="en-AU" dirty="0"/>
          </a:p>
        </p:txBody>
      </p:sp>
      <p:pic>
        <p:nvPicPr>
          <p:cNvPr id="8" name="Picture 7"/>
          <p:cNvPicPr>
            <a:picLocks noChangeAspect="1"/>
          </p:cNvPicPr>
          <p:nvPr userDrawn="1"/>
        </p:nvPicPr>
        <p:blipFill>
          <a:blip r:embed="rId2" cstate="print">
            <a:extLst>
              <a:ext uri="{BEBA8EAE-BF5A-486C-A8C5-ECC9F3942E4B}">
                <a14:imgProps xmlns:a14="http://schemas.microsoft.com/office/drawing/2010/main">
                  <a14:imgLayer r:embed="rId3">
                    <a14:imgEffect>
                      <a14:backgroundRemoval t="9762" b="94243" l="4169" r="96151">
                        <a14:foregroundMark x1="18089" y1="55069" x2="18089" y2="55069"/>
                        <a14:foregroundMark x1="90571" y1="56571" x2="90571" y2="56571"/>
                        <a14:foregroundMark x1="94419" y1="43805" x2="94419" y2="43805"/>
                        <a14:foregroundMark x1="77935" y1="31039" x2="77935" y2="31039"/>
                        <a14:foregroundMark x1="86722" y1="17146" x2="86722" y2="17146"/>
                        <a14:foregroundMark x1="79474" y1="24531" x2="79474" y2="24531"/>
                        <a14:foregroundMark x1="83130" y1="18899" x2="83130" y2="18899"/>
                        <a14:foregroundMark x1="86722" y1="17397" x2="86722" y2="17397"/>
                        <a14:foregroundMark x1="91276" y1="20275" x2="91276" y2="20275"/>
                        <a14:foregroundMark x1="63566" y1="13642" x2="63566" y2="13642"/>
                        <a14:foregroundMark x1="60167" y1="13392" x2="60167" y2="13392"/>
                        <a14:foregroundMark x1="60423" y1="18398" x2="60423" y2="18398"/>
                        <a14:foregroundMark x1="57024" y1="18398" x2="57024" y2="18398"/>
                        <a14:foregroundMark x1="29891" y1="17897" x2="29891" y2="17897"/>
                      </a14:backgroundRemoval>
                    </a14:imgEffect>
                  </a14:imgLayer>
                </a14:imgProps>
              </a:ext>
              <a:ext uri="{28A0092B-C50C-407E-A947-70E740481C1C}">
                <a14:useLocalDpi xmlns:a14="http://schemas.microsoft.com/office/drawing/2010/main" val="0"/>
              </a:ext>
            </a:extLst>
          </a:blip>
          <a:stretch>
            <a:fillRect/>
          </a:stretch>
        </p:blipFill>
        <p:spPr>
          <a:xfrm>
            <a:off x="6947425" y="5730498"/>
            <a:ext cx="2107149" cy="1079344"/>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58570" y="4612193"/>
            <a:ext cx="796004" cy="1269030"/>
          </a:xfrm>
          <a:prstGeom prst="rect">
            <a:avLst/>
          </a:prstGeom>
        </p:spPr>
      </p:pic>
    </p:spTree>
    <p:extLst>
      <p:ext uri="{BB962C8B-B14F-4D97-AF65-F5344CB8AC3E}">
        <p14:creationId xmlns:p14="http://schemas.microsoft.com/office/powerpoint/2010/main" val="3050934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3639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microsoft.com/office/2007/relationships/hdphoto" Target="../media/hdphoto2.wdp"/></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pwd.org.au/our-work/campaigns/preventing-violence/building-acces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hyperlink" Target="https://wwild.org.au/wp/wp-content/uploads/2016/08/final_web_tagged-pdf-002.pdf" TargetMode="External"/><Relationship Id="rId4" Type="http://schemas.openxmlformats.org/officeDocument/2006/relationships/hyperlink" Target="http://www.wwild.org.a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 xmlns:a16="http://schemas.microsoft.com/office/drawing/2014/main" id="{2BC48BAF-1E0D-4A69-9FC8-19372EFDC129}"/>
              </a:ext>
            </a:extLst>
          </p:cNvPr>
          <p:cNvSpPr>
            <a:spLocks noGrp="1" noChangeArrowheads="1"/>
          </p:cNvSpPr>
          <p:nvPr>
            <p:ph type="ctrTitle"/>
          </p:nvPr>
        </p:nvSpPr>
        <p:spPr>
          <a:xfrm>
            <a:off x="968375" y="839972"/>
            <a:ext cx="7239000" cy="1644171"/>
          </a:xfrm>
        </p:spPr>
        <p:txBody>
          <a:bodyPr/>
          <a:lstStyle/>
          <a:p>
            <a:pPr eaLnBrk="1" hangingPunct="1"/>
            <a:r>
              <a:rPr lang="en-AU" altLang="en-US" sz="2400" dirty="0" smtClean="0"/>
              <a:t>Building </a:t>
            </a:r>
            <a:r>
              <a:rPr lang="en-AU" altLang="en-US" sz="2400" dirty="0"/>
              <a:t>C</a:t>
            </a:r>
            <a:r>
              <a:rPr lang="en-AU" altLang="en-US" sz="2400" dirty="0" smtClean="0"/>
              <a:t>apacity</a:t>
            </a:r>
            <a:r>
              <a:rPr lang="en-AU" altLang="en-US" sz="2400" dirty="0"/>
              <a:t>: Domestic </a:t>
            </a:r>
            <a:r>
              <a:rPr lang="en-AU" altLang="en-US" sz="2400" dirty="0" smtClean="0"/>
              <a:t>and Family Violence </a:t>
            </a:r>
            <a:r>
              <a:rPr lang="en-AU" altLang="en-US" sz="2400" dirty="0"/>
              <a:t>Best Practice</a:t>
            </a:r>
            <a:r>
              <a:rPr lang="en-AU" altLang="en-US" sz="2400" dirty="0">
                <a:cs typeface="Arial"/>
              </a:rPr>
              <a:t/>
            </a:r>
            <a:br>
              <a:rPr lang="en-AU" altLang="en-US" sz="2400" dirty="0">
                <a:cs typeface="Arial"/>
              </a:rPr>
            </a:br>
            <a:r>
              <a:rPr lang="en-AU" altLang="en-US" sz="2400" dirty="0" smtClean="0">
                <a:cs typeface="Arial"/>
              </a:rPr>
              <a:t>Supporting clients with intellectual, or cognitive disabilities. </a:t>
            </a:r>
            <a:endParaRPr lang="en-US" altLang="en-US" sz="2400" dirty="0"/>
          </a:p>
        </p:txBody>
      </p:sp>
      <p:sp>
        <p:nvSpPr>
          <p:cNvPr id="5123" name="Rectangle 3">
            <a:extLst>
              <a:ext uri="{FF2B5EF4-FFF2-40B4-BE49-F238E27FC236}">
                <a16:creationId xmlns="" xmlns:a16="http://schemas.microsoft.com/office/drawing/2014/main" id="{1EB38544-8E9A-4019-AC15-A70737F2148C}"/>
              </a:ext>
            </a:extLst>
          </p:cNvPr>
          <p:cNvSpPr>
            <a:spLocks noGrp="1" noChangeArrowheads="1"/>
          </p:cNvSpPr>
          <p:nvPr>
            <p:ph type="subTitle" idx="1"/>
          </p:nvPr>
        </p:nvSpPr>
        <p:spPr>
          <a:xfrm>
            <a:off x="1234189" y="2741427"/>
            <a:ext cx="6400800" cy="1883735"/>
          </a:xfrm>
        </p:spPr>
        <p:txBody>
          <a:bodyPr/>
          <a:lstStyle/>
          <a:p>
            <a:pPr eaLnBrk="1" hangingPunct="1"/>
            <a:r>
              <a:rPr lang="en-AU" altLang="en-US" sz="1600" dirty="0" smtClean="0">
                <a:cs typeface="Arial"/>
              </a:rPr>
              <a:t>27</a:t>
            </a:r>
            <a:r>
              <a:rPr lang="en-AU" altLang="en-US" sz="1600" baseline="30000" dirty="0" smtClean="0">
                <a:cs typeface="Arial"/>
              </a:rPr>
              <a:t>th</a:t>
            </a:r>
            <a:r>
              <a:rPr lang="en-AU" altLang="en-US" sz="1600" dirty="0" smtClean="0">
                <a:cs typeface="Arial"/>
              </a:rPr>
              <a:t> February </a:t>
            </a:r>
            <a:r>
              <a:rPr lang="en-AU" altLang="en-US" sz="1600" dirty="0" smtClean="0">
                <a:cs typeface="Arial"/>
              </a:rPr>
              <a:t>2019</a:t>
            </a:r>
          </a:p>
          <a:p>
            <a:pPr eaLnBrk="1" hangingPunct="1"/>
            <a:endParaRPr lang="en-AU" altLang="en-US" sz="1600" dirty="0" smtClean="0">
              <a:cs typeface="Arial"/>
            </a:endParaRPr>
          </a:p>
          <a:p>
            <a:pPr eaLnBrk="1" hangingPunct="1"/>
            <a:r>
              <a:rPr lang="en-AU" altLang="en-US" sz="1600" dirty="0" smtClean="0">
                <a:cs typeface="Arial"/>
              </a:rPr>
              <a:t>Leona Berrie</a:t>
            </a:r>
          </a:p>
          <a:p>
            <a:pPr eaLnBrk="1" hangingPunct="1"/>
            <a:r>
              <a:rPr lang="en-AU" altLang="en-US" sz="1600" dirty="0" smtClean="0">
                <a:cs typeface="Arial"/>
              </a:rPr>
              <a:t>Manager</a:t>
            </a:r>
            <a:endParaRPr lang="en-AU" altLang="en-US" sz="1600" dirty="0">
              <a:cs typeface="Arial"/>
            </a:endParaRPr>
          </a:p>
          <a:p>
            <a:pPr eaLnBrk="1" hangingPunct="1"/>
            <a:r>
              <a:rPr lang="en-AU" altLang="en-US" sz="1600" dirty="0" smtClean="0">
                <a:cs typeface="Arial"/>
              </a:rPr>
              <a:t>WWILD SVP Association</a:t>
            </a:r>
            <a:endParaRPr lang="en-AU" altLang="en-US" sz="1600" dirty="0">
              <a:cs typeface="Arial"/>
            </a:endParaRPr>
          </a:p>
        </p:txBody>
      </p:sp>
      <p:sp>
        <p:nvSpPr>
          <p:cNvPr id="4" name="TextBox 3"/>
          <p:cNvSpPr txBox="1"/>
          <p:nvPr/>
        </p:nvSpPr>
        <p:spPr>
          <a:xfrm>
            <a:off x="690913" y="4882446"/>
            <a:ext cx="5953200" cy="1200329"/>
          </a:xfrm>
          <a:prstGeom prst="rect">
            <a:avLst/>
          </a:prstGeom>
          <a:noFill/>
        </p:spPr>
        <p:txBody>
          <a:bodyPr wrap="square" rtlCol="0">
            <a:spAutoFit/>
          </a:bodyPr>
          <a:lstStyle/>
          <a:p>
            <a:pPr algn="just"/>
            <a:r>
              <a:rPr lang="en-AU" altLang="en-US" sz="1800" dirty="0">
                <a:solidFill>
                  <a:srgbClr val="12A1CE"/>
                </a:solidFill>
                <a:latin typeface="Arial"/>
                <a:ea typeface="ＭＳ Ｐゴシック"/>
                <a:cs typeface="+mj-cs"/>
              </a:rPr>
              <a:t>WWILD is funded by state government to provide sexual assault services and victim of crime support services to people with intellectual, cognitive and learning disabilities in Brisbane, Logan and Caboolture.</a:t>
            </a:r>
            <a:endParaRPr lang="en-AU" dirty="0"/>
          </a:p>
        </p:txBody>
      </p:sp>
    </p:spTree>
    <p:extLst>
      <p:ext uri="{BB962C8B-B14F-4D97-AF65-F5344CB8AC3E}">
        <p14:creationId xmlns:p14="http://schemas.microsoft.com/office/powerpoint/2010/main" val="2754946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Talking about disability </a:t>
            </a:r>
            <a:endParaRPr lang="en-AU" dirty="0"/>
          </a:p>
        </p:txBody>
      </p:sp>
      <p:sp>
        <p:nvSpPr>
          <p:cNvPr id="3" name="Content Placeholder 2"/>
          <p:cNvSpPr>
            <a:spLocks noGrp="1"/>
          </p:cNvSpPr>
          <p:nvPr>
            <p:ph idx="1"/>
          </p:nvPr>
        </p:nvSpPr>
        <p:spPr/>
        <p:txBody>
          <a:bodyPr/>
          <a:lstStyle/>
          <a:p>
            <a:endParaRPr lang="en-AU"/>
          </a:p>
        </p:txBody>
      </p:sp>
    </p:spTree>
    <p:extLst>
      <p:ext uri="{BB962C8B-B14F-4D97-AF65-F5344CB8AC3E}">
        <p14:creationId xmlns:p14="http://schemas.microsoft.com/office/powerpoint/2010/main" val="744695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b="1" dirty="0" smtClean="0"/>
              <a:t>Communication </a:t>
            </a:r>
            <a:endParaRPr lang="en-AU" b="1" dirty="0"/>
          </a:p>
        </p:txBody>
      </p:sp>
      <p:sp>
        <p:nvSpPr>
          <p:cNvPr id="3" name="Content Placeholder 2"/>
          <p:cNvSpPr>
            <a:spLocks noGrp="1"/>
          </p:cNvSpPr>
          <p:nvPr>
            <p:ph idx="1"/>
          </p:nvPr>
        </p:nvSpPr>
        <p:spPr/>
        <p:txBody>
          <a:bodyPr>
            <a:normAutofit fontScale="85000" lnSpcReduction="20000"/>
          </a:bodyPr>
          <a:lstStyle/>
          <a:p>
            <a:pPr marL="0" indent="0">
              <a:buNone/>
            </a:pPr>
            <a:r>
              <a:rPr lang="en-AU" b="1" dirty="0" smtClean="0">
                <a:solidFill>
                  <a:schemeClr val="accent2">
                    <a:lumMod val="75000"/>
                  </a:schemeClr>
                </a:solidFill>
              </a:rPr>
              <a:t>Clients </a:t>
            </a:r>
            <a:r>
              <a:rPr lang="en-AU" b="1" u="sng" dirty="0" smtClean="0">
                <a:solidFill>
                  <a:schemeClr val="accent2">
                    <a:lumMod val="75000"/>
                  </a:schemeClr>
                </a:solidFill>
              </a:rPr>
              <a:t>might</a:t>
            </a:r>
            <a:r>
              <a:rPr lang="en-AU" b="1" dirty="0" smtClean="0">
                <a:solidFill>
                  <a:schemeClr val="accent2">
                    <a:lumMod val="75000"/>
                  </a:schemeClr>
                </a:solidFill>
              </a:rPr>
              <a:t>:</a:t>
            </a:r>
          </a:p>
          <a:p>
            <a:pPr marL="0" indent="0">
              <a:buNone/>
            </a:pPr>
            <a:endParaRPr lang="en-AU" b="1" dirty="0" smtClean="0"/>
          </a:p>
          <a:p>
            <a:r>
              <a:rPr lang="en-AU" dirty="0" smtClean="0"/>
              <a:t>Have a short attention span and be easily distracted</a:t>
            </a:r>
          </a:p>
          <a:p>
            <a:r>
              <a:rPr lang="en-AU" dirty="0"/>
              <a:t>Have trouble absorbing and recalling </a:t>
            </a:r>
            <a:r>
              <a:rPr lang="en-AU" dirty="0" smtClean="0"/>
              <a:t>information</a:t>
            </a:r>
          </a:p>
          <a:p>
            <a:r>
              <a:rPr lang="en-AU" dirty="0" smtClean="0"/>
              <a:t>Responses may be delayed</a:t>
            </a:r>
            <a:endParaRPr lang="en-AU" dirty="0"/>
          </a:p>
          <a:p>
            <a:r>
              <a:rPr lang="en-AU" dirty="0" smtClean="0"/>
              <a:t>Find </a:t>
            </a:r>
            <a:r>
              <a:rPr lang="en-AU" dirty="0"/>
              <a:t>problem solving </a:t>
            </a:r>
            <a:r>
              <a:rPr lang="en-AU" dirty="0" smtClean="0"/>
              <a:t>difficult</a:t>
            </a:r>
          </a:p>
          <a:p>
            <a:r>
              <a:rPr lang="en-AU" dirty="0"/>
              <a:t>Have trouble with </a:t>
            </a:r>
            <a:r>
              <a:rPr lang="en-AU" dirty="0" smtClean="0"/>
              <a:t>sequencing</a:t>
            </a:r>
          </a:p>
          <a:p>
            <a:r>
              <a:rPr lang="en-AU" dirty="0"/>
              <a:t>Have speech and verbal issues</a:t>
            </a:r>
          </a:p>
          <a:p>
            <a:r>
              <a:rPr lang="en-AU" dirty="0"/>
              <a:t>Have trouble understanding </a:t>
            </a:r>
            <a:r>
              <a:rPr lang="en-AU" dirty="0" smtClean="0"/>
              <a:t>questions</a:t>
            </a:r>
          </a:p>
          <a:p>
            <a:r>
              <a:rPr lang="en-AU" dirty="0" smtClean="0"/>
              <a:t>Be compliant </a:t>
            </a:r>
          </a:p>
          <a:p>
            <a:r>
              <a:rPr lang="en-AU" dirty="0"/>
              <a:t>Be unable to generalise</a:t>
            </a:r>
          </a:p>
          <a:p>
            <a:pPr marL="0" indent="0">
              <a:buNone/>
            </a:pPr>
            <a:endParaRPr lang="en-AU" dirty="0"/>
          </a:p>
          <a:p>
            <a:endParaRPr lang="en-AU" dirty="0"/>
          </a:p>
          <a:p>
            <a:pPr marL="0" indent="0">
              <a:buNone/>
            </a:pPr>
            <a:endParaRPr lang="en-AU" dirty="0"/>
          </a:p>
          <a:p>
            <a:endParaRPr lang="en-AU" dirty="0" smtClean="0"/>
          </a:p>
        </p:txBody>
      </p:sp>
      <p:pic>
        <p:nvPicPr>
          <p:cNvPr id="5" name="Picture 4" descr="listening skills"/>
          <p:cNvPicPr/>
          <p:nvPr/>
        </p:nvPicPr>
        <p:blipFill>
          <a:blip r:embed="rId3">
            <a:extLst>
              <a:ext uri="{28A0092B-C50C-407E-A947-70E740481C1C}">
                <a14:useLocalDpi xmlns:a14="http://schemas.microsoft.com/office/drawing/2010/main" val="0"/>
              </a:ext>
            </a:extLst>
          </a:blip>
          <a:srcRect/>
          <a:stretch>
            <a:fillRect/>
          </a:stretch>
        </p:blipFill>
        <p:spPr bwMode="auto">
          <a:xfrm>
            <a:off x="5929058" y="3450265"/>
            <a:ext cx="3086100" cy="1815353"/>
          </a:xfrm>
          <a:prstGeom prst="rect">
            <a:avLst/>
          </a:prstGeom>
          <a:noFill/>
          <a:ln>
            <a:noFill/>
          </a:ln>
        </p:spPr>
      </p:pic>
    </p:spTree>
    <p:extLst>
      <p:ext uri="{BB962C8B-B14F-4D97-AF65-F5344CB8AC3E}">
        <p14:creationId xmlns:p14="http://schemas.microsoft.com/office/powerpoint/2010/main" val="33795553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AU" dirty="0" smtClean="0"/>
              <a:t>Have </a:t>
            </a:r>
            <a:r>
              <a:rPr lang="en-AU" dirty="0"/>
              <a:t>difficulty articulating feelings</a:t>
            </a:r>
          </a:p>
          <a:p>
            <a:r>
              <a:rPr lang="en-AU" dirty="0"/>
              <a:t>Be vulnerable to </a:t>
            </a:r>
            <a:r>
              <a:rPr lang="en-AU" dirty="0" smtClean="0"/>
              <a:t>suggestibility</a:t>
            </a:r>
          </a:p>
          <a:p>
            <a:r>
              <a:rPr lang="en-AU" dirty="0"/>
              <a:t>They </a:t>
            </a:r>
            <a:r>
              <a:rPr lang="en-AU" dirty="0" smtClean="0"/>
              <a:t>are likely to </a:t>
            </a:r>
            <a:r>
              <a:rPr lang="en-AU" dirty="0"/>
              <a:t>have trouble </a:t>
            </a:r>
            <a:r>
              <a:rPr lang="en-AU" dirty="0" smtClean="0"/>
              <a:t>elaborating</a:t>
            </a:r>
          </a:p>
          <a:p>
            <a:r>
              <a:rPr lang="en-AU" dirty="0"/>
              <a:t>Be concrete (literal) thinkers who have trouble with abstract thought</a:t>
            </a:r>
          </a:p>
          <a:p>
            <a:r>
              <a:rPr lang="en-AU" dirty="0"/>
              <a:t>They may not identify as having a </a:t>
            </a:r>
            <a:r>
              <a:rPr lang="en-AU" dirty="0" smtClean="0"/>
              <a:t>disability (masking) </a:t>
            </a:r>
          </a:p>
          <a:p>
            <a:r>
              <a:rPr lang="en-AU" dirty="0"/>
              <a:t>Have difficulties with literacy and </a:t>
            </a:r>
            <a:r>
              <a:rPr lang="en-AU" dirty="0" smtClean="0"/>
              <a:t>numeracy</a:t>
            </a:r>
          </a:p>
          <a:p>
            <a:r>
              <a:rPr lang="en-AU" dirty="0"/>
              <a:t>Have trouble with complex </a:t>
            </a:r>
            <a:r>
              <a:rPr lang="en-AU" dirty="0" smtClean="0"/>
              <a:t>tasks</a:t>
            </a:r>
          </a:p>
          <a:p>
            <a:r>
              <a:rPr lang="en-AU" dirty="0" smtClean="0"/>
              <a:t>Become frustrated easily</a:t>
            </a:r>
            <a:endParaRPr lang="en-AU" dirty="0"/>
          </a:p>
          <a:p>
            <a:endParaRPr lang="en-AU" dirty="0"/>
          </a:p>
          <a:p>
            <a:endParaRPr lang="en-AU" dirty="0" smtClean="0"/>
          </a:p>
          <a:p>
            <a:endParaRPr lang="en-AU" dirty="0"/>
          </a:p>
          <a:p>
            <a:endParaRPr lang="en-AU" dirty="0"/>
          </a:p>
          <a:p>
            <a:endParaRPr lang="en-AU" dirty="0"/>
          </a:p>
          <a:p>
            <a:endParaRPr lang="en-AU" dirty="0"/>
          </a:p>
        </p:txBody>
      </p:sp>
      <p:pic>
        <p:nvPicPr>
          <p:cNvPr id="4" name="Picture 3" descr="listening skill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87759" y="1825625"/>
            <a:ext cx="1360129" cy="759977"/>
          </a:xfrm>
          <a:prstGeom prst="rect">
            <a:avLst/>
          </a:prstGeom>
          <a:noFill/>
          <a:ln>
            <a:noFill/>
          </a:ln>
        </p:spPr>
      </p:pic>
    </p:spTree>
    <p:extLst>
      <p:ext uri="{BB962C8B-B14F-4D97-AF65-F5344CB8AC3E}">
        <p14:creationId xmlns:p14="http://schemas.microsoft.com/office/powerpoint/2010/main" val="3808382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t>
            </a:r>
            <a:r>
              <a:rPr lang="en-AU" b="1" dirty="0" smtClean="0"/>
              <a:t>Communication Tips </a:t>
            </a:r>
            <a:endParaRPr lang="en-AU" b="1" dirty="0"/>
          </a:p>
        </p:txBody>
      </p:sp>
      <p:sp>
        <p:nvSpPr>
          <p:cNvPr id="3" name="Content Placeholder 2"/>
          <p:cNvSpPr>
            <a:spLocks noGrp="1"/>
          </p:cNvSpPr>
          <p:nvPr>
            <p:ph idx="1"/>
          </p:nvPr>
        </p:nvSpPr>
        <p:spPr>
          <a:xfrm>
            <a:off x="628650" y="2226468"/>
            <a:ext cx="7886700" cy="3609976"/>
          </a:xfrm>
        </p:spPr>
        <p:txBody>
          <a:bodyPr>
            <a:normAutofit fontScale="77500" lnSpcReduction="20000"/>
          </a:bodyPr>
          <a:lstStyle/>
          <a:p>
            <a:r>
              <a:rPr lang="en-AU" dirty="0" smtClean="0"/>
              <a:t>Treat </a:t>
            </a:r>
            <a:r>
              <a:rPr lang="en-AU" dirty="0"/>
              <a:t>the person as a </a:t>
            </a:r>
            <a:r>
              <a:rPr lang="en-AU" dirty="0" smtClean="0"/>
              <a:t>person – and as an adult</a:t>
            </a:r>
            <a:endParaRPr lang="en-AU" dirty="0"/>
          </a:p>
          <a:p>
            <a:r>
              <a:rPr lang="en-AU" dirty="0"/>
              <a:t>Be clear and </a:t>
            </a:r>
            <a:r>
              <a:rPr lang="en-AU" dirty="0" smtClean="0"/>
              <a:t>concrete; Use </a:t>
            </a:r>
            <a:r>
              <a:rPr lang="en-AU" dirty="0"/>
              <a:t>easy words not complicated words</a:t>
            </a:r>
          </a:p>
          <a:p>
            <a:r>
              <a:rPr lang="en-AU" dirty="0"/>
              <a:t>C</a:t>
            </a:r>
            <a:r>
              <a:rPr lang="en-AU" dirty="0" smtClean="0"/>
              <a:t>onversations </a:t>
            </a:r>
            <a:r>
              <a:rPr lang="en-AU" dirty="0"/>
              <a:t>will take more </a:t>
            </a:r>
            <a:r>
              <a:rPr lang="en-AU" dirty="0" smtClean="0"/>
              <a:t>time; </a:t>
            </a:r>
            <a:r>
              <a:rPr lang="en-AU" dirty="0"/>
              <a:t>pace your communication</a:t>
            </a:r>
          </a:p>
          <a:p>
            <a:pPr lvl="0"/>
            <a:r>
              <a:rPr lang="en-AU" dirty="0" smtClean="0"/>
              <a:t>Be </a:t>
            </a:r>
            <a:r>
              <a:rPr lang="en-AU" dirty="0"/>
              <a:t>prepared to discuss things more than one time and in different </a:t>
            </a:r>
            <a:r>
              <a:rPr lang="en-AU" dirty="0" smtClean="0"/>
              <a:t>ways</a:t>
            </a:r>
            <a:endParaRPr lang="en-AU" dirty="0"/>
          </a:p>
          <a:p>
            <a:r>
              <a:rPr lang="en-AU" dirty="0"/>
              <a:t>Take responsibility for not </a:t>
            </a:r>
            <a:r>
              <a:rPr lang="en-AU" dirty="0" smtClean="0"/>
              <a:t>understanding</a:t>
            </a:r>
            <a:endParaRPr lang="en-AU" dirty="0"/>
          </a:p>
          <a:p>
            <a:pPr lvl="0"/>
            <a:r>
              <a:rPr lang="en-AU" dirty="0" smtClean="0"/>
              <a:t>Sign post a change of conversation topic</a:t>
            </a:r>
          </a:p>
          <a:p>
            <a:pPr lvl="0"/>
            <a:r>
              <a:rPr lang="en-AU" dirty="0" smtClean="0"/>
              <a:t>One </a:t>
            </a:r>
            <a:r>
              <a:rPr lang="en-AU" dirty="0"/>
              <a:t>question at a time &amp; one choice/idea per </a:t>
            </a:r>
            <a:r>
              <a:rPr lang="en-AU" dirty="0" smtClean="0"/>
              <a:t>question</a:t>
            </a:r>
            <a:endParaRPr lang="en-AU" dirty="0"/>
          </a:p>
          <a:p>
            <a:pPr lvl="0"/>
            <a:r>
              <a:rPr lang="en-AU" dirty="0"/>
              <a:t>Speak in clear, short </a:t>
            </a:r>
            <a:r>
              <a:rPr lang="en-AU" dirty="0" smtClean="0"/>
              <a:t>sentences</a:t>
            </a:r>
            <a:endParaRPr lang="en-AU" dirty="0"/>
          </a:p>
          <a:p>
            <a:pPr lvl="0"/>
            <a:endParaRPr lang="en-AU" dirty="0"/>
          </a:p>
          <a:p>
            <a:endParaRPr lang="en-AU" dirty="0"/>
          </a:p>
        </p:txBody>
      </p:sp>
      <p:pic>
        <p:nvPicPr>
          <p:cNvPr id="4" name="Picture 3" descr="Image result for communication on the phone"/>
          <p:cNvPicPr/>
          <p:nvPr/>
        </p:nvPicPr>
        <p:blipFill>
          <a:blip r:embed="rId3">
            <a:extLst>
              <a:ext uri="{28A0092B-C50C-407E-A947-70E740481C1C}">
                <a14:useLocalDpi xmlns:a14="http://schemas.microsoft.com/office/drawing/2010/main" val="0"/>
              </a:ext>
            </a:extLst>
          </a:blip>
          <a:srcRect/>
          <a:stretch>
            <a:fillRect/>
          </a:stretch>
        </p:blipFill>
        <p:spPr bwMode="auto">
          <a:xfrm>
            <a:off x="6400800" y="685800"/>
            <a:ext cx="1704415" cy="904946"/>
          </a:xfrm>
          <a:prstGeom prst="rect">
            <a:avLst/>
          </a:prstGeom>
          <a:noFill/>
          <a:ln>
            <a:noFill/>
          </a:ln>
        </p:spPr>
      </p:pic>
    </p:spTree>
    <p:extLst>
      <p:ext uri="{BB962C8B-B14F-4D97-AF65-F5344CB8AC3E}">
        <p14:creationId xmlns:p14="http://schemas.microsoft.com/office/powerpoint/2010/main" val="36321879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Communication </a:t>
            </a:r>
            <a:r>
              <a:rPr lang="en-AU" b="1" dirty="0" smtClean="0"/>
              <a:t>Tips</a:t>
            </a:r>
            <a:r>
              <a:rPr lang="en-AU" dirty="0" smtClean="0"/>
              <a:t>	 </a:t>
            </a:r>
            <a:endParaRPr lang="en-AU" dirty="0"/>
          </a:p>
        </p:txBody>
      </p:sp>
      <p:sp>
        <p:nvSpPr>
          <p:cNvPr id="3" name="Content Placeholder 2"/>
          <p:cNvSpPr>
            <a:spLocks noGrp="1"/>
          </p:cNvSpPr>
          <p:nvPr>
            <p:ph idx="1"/>
          </p:nvPr>
        </p:nvSpPr>
        <p:spPr>
          <a:xfrm>
            <a:off x="628650" y="2226469"/>
            <a:ext cx="7886700" cy="3481388"/>
          </a:xfrm>
        </p:spPr>
        <p:txBody>
          <a:bodyPr>
            <a:normAutofit fontScale="77500" lnSpcReduction="20000"/>
          </a:bodyPr>
          <a:lstStyle/>
          <a:p>
            <a:pPr lvl="0"/>
            <a:r>
              <a:rPr lang="en-AU" dirty="0" smtClean="0"/>
              <a:t>Give time for the person to </a:t>
            </a:r>
            <a:r>
              <a:rPr lang="en-AU" dirty="0"/>
              <a:t>process your </a:t>
            </a:r>
            <a:r>
              <a:rPr lang="en-AU" dirty="0" smtClean="0"/>
              <a:t>words and give a reply</a:t>
            </a:r>
            <a:endParaRPr lang="en-AU" dirty="0"/>
          </a:p>
          <a:p>
            <a:pPr lvl="0"/>
            <a:r>
              <a:rPr lang="en-AU" dirty="0" smtClean="0"/>
              <a:t>Use </a:t>
            </a:r>
            <a:r>
              <a:rPr lang="en-AU" dirty="0"/>
              <a:t>open ended questions, </a:t>
            </a:r>
            <a:r>
              <a:rPr lang="en-AU" dirty="0" smtClean="0"/>
              <a:t>avoid yes </a:t>
            </a:r>
            <a:r>
              <a:rPr lang="en-AU" dirty="0"/>
              <a:t>and no </a:t>
            </a:r>
            <a:r>
              <a:rPr lang="en-AU" dirty="0" smtClean="0"/>
              <a:t>questions</a:t>
            </a:r>
            <a:endParaRPr lang="en-AU" dirty="0"/>
          </a:p>
          <a:p>
            <a:r>
              <a:rPr lang="en-AU" dirty="0"/>
              <a:t>Use simple sentences not complex sentences full of lots of </a:t>
            </a:r>
            <a:r>
              <a:rPr lang="en-AU" dirty="0" smtClean="0"/>
              <a:t>ideas</a:t>
            </a:r>
            <a:endParaRPr lang="en-AU" dirty="0"/>
          </a:p>
          <a:p>
            <a:r>
              <a:rPr lang="en-AU" dirty="0" smtClean="0"/>
              <a:t>Let </a:t>
            </a:r>
            <a:r>
              <a:rPr lang="en-AU" dirty="0"/>
              <a:t>people tell their story </a:t>
            </a:r>
            <a:r>
              <a:rPr lang="en-AU" dirty="0" smtClean="0"/>
              <a:t>in their own way (it is likely not to be sequential) </a:t>
            </a:r>
            <a:endParaRPr lang="en-AU" dirty="0"/>
          </a:p>
          <a:p>
            <a:r>
              <a:rPr lang="en-AU" dirty="0"/>
              <a:t>Take the time to listen and show you value what people </a:t>
            </a:r>
            <a:r>
              <a:rPr lang="en-AU" dirty="0" smtClean="0"/>
              <a:t>say</a:t>
            </a:r>
          </a:p>
          <a:p>
            <a:pPr lvl="0"/>
            <a:r>
              <a:rPr lang="en-AU" dirty="0" smtClean="0"/>
              <a:t>Concentration </a:t>
            </a:r>
            <a:r>
              <a:rPr lang="en-AU" dirty="0"/>
              <a:t>may be a challenge. Having shorter, but more frequent conversations </a:t>
            </a:r>
            <a:r>
              <a:rPr lang="en-AU" dirty="0" smtClean="0"/>
              <a:t>is more helpful.</a:t>
            </a:r>
            <a:endParaRPr lang="en-AU" dirty="0"/>
          </a:p>
          <a:p>
            <a:r>
              <a:rPr lang="en-AU" dirty="0"/>
              <a:t>Be concrete – </a:t>
            </a:r>
            <a:r>
              <a:rPr lang="en-AU" dirty="0" smtClean="0"/>
              <a:t>‘Does </a:t>
            </a:r>
            <a:r>
              <a:rPr lang="en-AU" dirty="0"/>
              <a:t>he call you </a:t>
            </a:r>
            <a:r>
              <a:rPr lang="en-AU" dirty="0" smtClean="0"/>
              <a:t>names’? </a:t>
            </a:r>
            <a:r>
              <a:rPr lang="en-AU" dirty="0"/>
              <a:t>Rather than </a:t>
            </a:r>
            <a:r>
              <a:rPr lang="en-AU" dirty="0" smtClean="0"/>
              <a:t>‘Does </a:t>
            </a:r>
            <a:r>
              <a:rPr lang="en-AU" dirty="0"/>
              <a:t>he verbally abuse  </a:t>
            </a:r>
            <a:r>
              <a:rPr lang="en-AU" dirty="0" smtClean="0"/>
              <a:t>you’? </a:t>
            </a:r>
            <a:endParaRPr lang="en-AU" dirty="0"/>
          </a:p>
          <a:p>
            <a:endParaRPr lang="en-AU" dirty="0"/>
          </a:p>
          <a:p>
            <a:pPr lvl="0"/>
            <a:endParaRPr lang="en-AU" dirty="0"/>
          </a:p>
          <a:p>
            <a:endParaRPr lang="en-AU" dirty="0"/>
          </a:p>
        </p:txBody>
      </p:sp>
      <p:pic>
        <p:nvPicPr>
          <p:cNvPr id="4" name="Picture 3" descr="Image result for communication on the phon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1242894"/>
            <a:ext cx="931545" cy="621983"/>
          </a:xfrm>
          <a:prstGeom prst="rect">
            <a:avLst/>
          </a:prstGeom>
          <a:noFill/>
          <a:ln>
            <a:noFill/>
          </a:ln>
        </p:spPr>
      </p:pic>
    </p:spTree>
    <p:extLst>
      <p:ext uri="{BB962C8B-B14F-4D97-AF65-F5344CB8AC3E}">
        <p14:creationId xmlns:p14="http://schemas.microsoft.com/office/powerpoint/2010/main" val="8971302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794" y="457200"/>
            <a:ext cx="7022306" cy="1135596"/>
          </a:xfrm>
          <a:ln>
            <a:noFill/>
          </a:ln>
        </p:spPr>
        <p:txBody>
          <a:bodyPr>
            <a:noAutofit/>
          </a:bodyPr>
          <a:lstStyle/>
          <a:p>
            <a:r>
              <a:rPr lang="en-AU" b="1" dirty="0" smtClean="0"/>
              <a:t>Tips - Check </a:t>
            </a:r>
            <a:r>
              <a:rPr lang="en-AU" b="1" dirty="0"/>
              <a:t>understanding </a:t>
            </a:r>
            <a:r>
              <a:rPr lang="en-AU" b="1" dirty="0" smtClean="0"/>
              <a:t>through:</a:t>
            </a:r>
            <a:endParaRPr lang="en-AU" b="1" dirty="0"/>
          </a:p>
        </p:txBody>
      </p:sp>
      <p:sp>
        <p:nvSpPr>
          <p:cNvPr id="3" name="Text Placeholder 2"/>
          <p:cNvSpPr>
            <a:spLocks noGrp="1"/>
          </p:cNvSpPr>
          <p:nvPr>
            <p:ph type="body" sz="half" idx="1"/>
          </p:nvPr>
        </p:nvSpPr>
        <p:spPr>
          <a:xfrm>
            <a:off x="635794" y="1592796"/>
            <a:ext cx="7022306" cy="4212468"/>
          </a:xfrm>
        </p:spPr>
        <p:txBody>
          <a:bodyPr>
            <a:normAutofit fontScale="85000" lnSpcReduction="20000"/>
          </a:bodyPr>
          <a:lstStyle/>
          <a:p>
            <a:r>
              <a:rPr lang="en-AU" b="1" dirty="0" smtClean="0"/>
              <a:t>Clarification</a:t>
            </a:r>
            <a:r>
              <a:rPr lang="en-AU" b="1" dirty="0"/>
              <a:t>: </a:t>
            </a:r>
            <a:r>
              <a:rPr lang="en-AU" b="1" dirty="0" smtClean="0"/>
              <a:t> </a:t>
            </a:r>
            <a:r>
              <a:rPr lang="en-AU" dirty="0" smtClean="0"/>
              <a:t>“</a:t>
            </a:r>
            <a:r>
              <a:rPr lang="en-AU" dirty="0"/>
              <a:t>Could you tell me in your own words”</a:t>
            </a:r>
          </a:p>
          <a:p>
            <a:r>
              <a:rPr lang="en-AU" b="1" dirty="0" smtClean="0"/>
              <a:t>Breaking </a:t>
            </a:r>
            <a:r>
              <a:rPr lang="en-AU" b="1" dirty="0"/>
              <a:t>down complex ideas into parts: </a:t>
            </a:r>
            <a:r>
              <a:rPr lang="en-AU" i="1" dirty="0"/>
              <a:t>“</a:t>
            </a:r>
            <a:r>
              <a:rPr lang="en-AU" dirty="0"/>
              <a:t>what’s the first thing you need to </a:t>
            </a:r>
            <a:r>
              <a:rPr lang="en-AU" dirty="0" smtClean="0"/>
              <a:t>do? </a:t>
            </a:r>
            <a:r>
              <a:rPr lang="en-AU" dirty="0"/>
              <a:t>What do you need to do after that?”  </a:t>
            </a:r>
          </a:p>
          <a:p>
            <a:r>
              <a:rPr lang="en-AU" b="1" dirty="0" smtClean="0"/>
              <a:t>Naming </a:t>
            </a:r>
            <a:r>
              <a:rPr lang="en-AU" b="1" dirty="0"/>
              <a:t>and concretise alternatives: </a:t>
            </a:r>
            <a:r>
              <a:rPr lang="en-AU" b="1" dirty="0" smtClean="0"/>
              <a:t> </a:t>
            </a:r>
            <a:r>
              <a:rPr lang="en-AU" i="1" dirty="0" smtClean="0"/>
              <a:t>“</a:t>
            </a:r>
            <a:r>
              <a:rPr lang="en-AU" dirty="0"/>
              <a:t>We could do x. or we could do y, either is fine with me.  What would you like to do?”</a:t>
            </a:r>
          </a:p>
          <a:p>
            <a:r>
              <a:rPr lang="en-AU" b="1" dirty="0" smtClean="0"/>
              <a:t>Naïve </a:t>
            </a:r>
            <a:r>
              <a:rPr lang="en-AU" b="1" dirty="0"/>
              <a:t>questioner: </a:t>
            </a:r>
            <a:r>
              <a:rPr lang="en-AU" dirty="0"/>
              <a:t>“I don’t know much about x.  Could you tell me about it?” </a:t>
            </a:r>
          </a:p>
          <a:p>
            <a:pPr marL="0" indent="0">
              <a:buNone/>
            </a:pPr>
            <a:endParaRPr lang="en-AU" dirty="0" smtClean="0"/>
          </a:p>
          <a:p>
            <a:pPr marL="0" indent="0">
              <a:buNone/>
            </a:pPr>
            <a:r>
              <a:rPr lang="en-AU" dirty="0" smtClean="0"/>
              <a:t>Where </a:t>
            </a:r>
            <a:r>
              <a:rPr lang="en-AU" dirty="0"/>
              <a:t>possible you may be able to share information with support people or </a:t>
            </a:r>
            <a:r>
              <a:rPr lang="en-AU" dirty="0" smtClean="0"/>
              <a:t>advocate</a:t>
            </a:r>
            <a:r>
              <a:rPr lang="en-AU" dirty="0" smtClean="0">
                <a:solidFill>
                  <a:schemeClr val="accent4">
                    <a:lumMod val="75000"/>
                  </a:schemeClr>
                </a:solidFill>
              </a:rPr>
              <a:t> </a:t>
            </a:r>
            <a:r>
              <a:rPr lang="en-AU" dirty="0"/>
              <a:t>to help give a consistent message and consistent </a:t>
            </a:r>
            <a:r>
              <a:rPr lang="en-AU" dirty="0" smtClean="0"/>
              <a:t>information</a:t>
            </a:r>
            <a:endParaRPr lang="en-AU" sz="1200" dirty="0"/>
          </a:p>
          <a:p>
            <a:pPr marL="0" indent="0">
              <a:buNone/>
            </a:pPr>
            <a:endParaRPr lang="en-AU" sz="1200" dirty="0"/>
          </a:p>
        </p:txBody>
      </p:sp>
      <p:pic>
        <p:nvPicPr>
          <p:cNvPr id="6146" name="Picture 2" descr="C:\Users\rwarner\Desktop\13a9dc7.jpg"/>
          <p:cNvPicPr>
            <a:picLocks noChangeAspect="1" noChangeArrowheads="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brightnessContrast bright="10000"/>
                    </a14:imgEffect>
                  </a14:imgLayer>
                </a14:imgProps>
              </a:ext>
              <a:ext uri="{28A0092B-C50C-407E-A947-70E740481C1C}">
                <a14:useLocalDpi xmlns:a14="http://schemas.microsoft.com/office/drawing/2010/main" val="0"/>
              </a:ext>
            </a:extLst>
          </a:blip>
          <a:srcRect/>
          <a:stretch>
            <a:fillRect/>
          </a:stretch>
        </p:blipFill>
        <p:spPr bwMode="auto">
          <a:xfrm>
            <a:off x="7102564" y="3323672"/>
            <a:ext cx="1362448" cy="1271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94941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 xmlns:a16="http://schemas.microsoft.com/office/drawing/2014/main" id="{47F473A5-2A70-4007-883C-85B12F842EE3}"/>
              </a:ext>
            </a:extLst>
          </p:cNvPr>
          <p:cNvSpPr>
            <a:spLocks noGrp="1"/>
          </p:cNvSpPr>
          <p:nvPr>
            <p:ph type="title"/>
          </p:nvPr>
        </p:nvSpPr>
        <p:spPr/>
        <p:txBody>
          <a:bodyPr/>
          <a:lstStyle/>
          <a:p>
            <a:r>
              <a:rPr lang="en-AU" altLang="en-US" dirty="0" smtClean="0"/>
              <a:t>Capacity and decision making</a:t>
            </a:r>
            <a:endParaRPr lang="en-US" altLang="en-US" dirty="0"/>
          </a:p>
        </p:txBody>
      </p:sp>
      <p:sp>
        <p:nvSpPr>
          <p:cNvPr id="13315" name="Content Placeholder 2">
            <a:extLst>
              <a:ext uri="{FF2B5EF4-FFF2-40B4-BE49-F238E27FC236}">
                <a16:creationId xmlns="" xmlns:a16="http://schemas.microsoft.com/office/drawing/2014/main" id="{ABFB2BC8-5BBC-429F-BDEE-68CF6A53C006}"/>
              </a:ext>
            </a:extLst>
          </p:cNvPr>
          <p:cNvSpPr>
            <a:spLocks noGrp="1"/>
          </p:cNvSpPr>
          <p:nvPr>
            <p:ph idx="1"/>
          </p:nvPr>
        </p:nvSpPr>
        <p:spPr/>
        <p:txBody>
          <a:bodyPr/>
          <a:lstStyle/>
          <a:p>
            <a:r>
              <a:rPr lang="en-US" altLang="en-US" dirty="0" smtClean="0"/>
              <a:t>Not </a:t>
            </a:r>
            <a:r>
              <a:rPr lang="en-US" altLang="en-US" dirty="0" smtClean="0"/>
              <a:t>everyone who has a cognitive disability has a decision maker</a:t>
            </a:r>
          </a:p>
          <a:p>
            <a:r>
              <a:rPr lang="en-US" altLang="en-US" dirty="0" smtClean="0"/>
              <a:t>Decision making capacity is presumed unless significant evidence to the contrary</a:t>
            </a:r>
          </a:p>
          <a:p>
            <a:r>
              <a:rPr lang="en-US" altLang="en-US" dirty="0" smtClean="0"/>
              <a:t>Making “bad decisions” is not the same as lacking capacity to make decisions – can be particularly </a:t>
            </a:r>
            <a:r>
              <a:rPr lang="en-US" altLang="en-US" dirty="0" smtClean="0"/>
              <a:t>frought</a:t>
            </a:r>
            <a:r>
              <a:rPr lang="en-US" altLang="en-US" dirty="0" smtClean="0"/>
              <a:t> in the DFV space</a:t>
            </a:r>
          </a:p>
          <a:p>
            <a:r>
              <a:rPr lang="en-US" altLang="en-US" dirty="0" smtClean="0"/>
              <a:t>To achieve the desired outcome if applying for someone to have an formal decision maker relies on having the supports to enact the decision. </a:t>
            </a:r>
          </a:p>
          <a:p>
            <a:pPr marL="0" indent="0">
              <a:buNone/>
            </a:pPr>
            <a:endParaRPr lang="en-US" altLang="en-US" dirty="0"/>
          </a:p>
        </p:txBody>
      </p:sp>
    </p:spTree>
    <p:extLst>
      <p:ext uri="{BB962C8B-B14F-4D97-AF65-F5344CB8AC3E}">
        <p14:creationId xmlns:p14="http://schemas.microsoft.com/office/powerpoint/2010/main" val="87045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Capacity and decision making </a:t>
            </a:r>
            <a:r>
              <a:rPr lang="en-AU" dirty="0"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Many people rely on more informal arrangements for supported decision making</a:t>
            </a:r>
          </a:p>
          <a:p>
            <a:r>
              <a:rPr lang="en-AU" dirty="0" smtClean="0"/>
              <a:t>Supported decision making principles </a:t>
            </a:r>
          </a:p>
          <a:p>
            <a:pPr lvl="1"/>
            <a:r>
              <a:rPr lang="en-AU" dirty="0" smtClean="0"/>
              <a:t>Information is presented to me in a format, environment and over a period of time that is most conducive to my understanding and learning needs</a:t>
            </a:r>
          </a:p>
          <a:p>
            <a:pPr lvl="1"/>
            <a:r>
              <a:rPr lang="en-AU" dirty="0" smtClean="0"/>
              <a:t>I am free from coercion in making my decision</a:t>
            </a:r>
          </a:p>
          <a:p>
            <a:pPr lvl="1"/>
            <a:r>
              <a:rPr lang="en-AU" dirty="0" smtClean="0"/>
              <a:t>I have been supported to understand the consequences of the options presented to me (which means also having the option of changing my mind)</a:t>
            </a:r>
            <a:endParaRPr lang="en-AU" dirty="0"/>
          </a:p>
          <a:p>
            <a:pPr lvl="1"/>
            <a:r>
              <a:rPr lang="en-AU" dirty="0" smtClean="0"/>
              <a:t>Having people who support me to make decisions (where safe and appropriate) available to remind me of the information when I need it. </a:t>
            </a:r>
          </a:p>
        </p:txBody>
      </p:sp>
    </p:spTree>
    <p:extLst>
      <p:ext uri="{BB962C8B-B14F-4D97-AF65-F5344CB8AC3E}">
        <p14:creationId xmlns:p14="http://schemas.microsoft.com/office/powerpoint/2010/main" val="3751264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smtClean="0">
                <a:latin typeface="+mn-lt"/>
              </a:rPr>
              <a:t>Maximising conditions for supported decision making</a:t>
            </a:r>
            <a:endParaRPr lang="en-AU" b="1" dirty="0">
              <a:latin typeface="+mn-lt"/>
            </a:endParaRPr>
          </a:p>
        </p:txBody>
      </p:sp>
      <p:sp>
        <p:nvSpPr>
          <p:cNvPr id="3" name="Content Placeholder 2"/>
          <p:cNvSpPr>
            <a:spLocks noGrp="1"/>
          </p:cNvSpPr>
          <p:nvPr>
            <p:ph idx="1"/>
          </p:nvPr>
        </p:nvSpPr>
        <p:spPr>
          <a:xfrm>
            <a:off x="1095023" y="2133600"/>
            <a:ext cx="7055996" cy="3886200"/>
          </a:xfrm>
        </p:spPr>
        <p:txBody>
          <a:bodyPr>
            <a:normAutofit fontScale="55000" lnSpcReduction="20000"/>
          </a:bodyPr>
          <a:lstStyle/>
          <a:p>
            <a:pPr lvl="0"/>
            <a:r>
              <a:rPr lang="en-AU" dirty="0"/>
              <a:t>Taking time to build rapport with the person so they would feel as comfortable as possible to express themselves for example if they didn’t understand something. </a:t>
            </a:r>
            <a:endParaRPr lang="en-AU" dirty="0" smtClean="0"/>
          </a:p>
          <a:p>
            <a:pPr lvl="0"/>
            <a:r>
              <a:rPr lang="en-AU" dirty="0" smtClean="0"/>
              <a:t>Carefully </a:t>
            </a:r>
            <a:r>
              <a:rPr lang="en-AU" dirty="0"/>
              <a:t>and clearly explaining the form in understandable language, the contents of their statement, the consent form and the statutory declaration. </a:t>
            </a:r>
            <a:r>
              <a:rPr lang="en-AU" dirty="0" smtClean="0"/>
              <a:t>– this takes time. </a:t>
            </a:r>
            <a:endParaRPr lang="en-AU" dirty="0"/>
          </a:p>
          <a:p>
            <a:pPr lvl="0"/>
            <a:r>
              <a:rPr lang="en-AU" dirty="0"/>
              <a:t>Explain the implications of what they are signing – what may or may not happen if they do sign or do not sign, what they are declaring by signing the forms. </a:t>
            </a:r>
            <a:r>
              <a:rPr lang="en-AU" dirty="0" smtClean="0"/>
              <a:t>Eg</a:t>
            </a:r>
            <a:r>
              <a:rPr lang="en-AU" dirty="0" smtClean="0"/>
              <a:t>. WWILD consent to use photos form. </a:t>
            </a:r>
            <a:endParaRPr lang="en-AU" dirty="0"/>
          </a:p>
          <a:p>
            <a:pPr lvl="0"/>
            <a:r>
              <a:rPr lang="en-AU" dirty="0"/>
              <a:t>Throughout the process, checking for understanding by asking questions such as ‘can you explain to me what this means?’, or ‘what do you think would happen if…?’ </a:t>
            </a:r>
          </a:p>
          <a:p>
            <a:pPr lvl="0"/>
            <a:r>
              <a:rPr lang="en-AU" dirty="0"/>
              <a:t>Where appropriate, we may engage other support people in the conversation to ensure understanding and accuracy, such as family members or other </a:t>
            </a:r>
            <a:r>
              <a:rPr lang="en-AU" dirty="0" smtClean="0"/>
              <a:t>workers (in a DV context this requires careful consideration). </a:t>
            </a:r>
            <a:endParaRPr lang="en-AU" dirty="0"/>
          </a:p>
          <a:p>
            <a:pPr lvl="0"/>
            <a:r>
              <a:rPr lang="en-AU" dirty="0"/>
              <a:t>We also provide support letters with applications, and with the person’s written consent become a contact person in reference to their application, to assist with them understanding any further communication regarding the application.</a:t>
            </a:r>
          </a:p>
          <a:p>
            <a:endParaRPr lang="en-AU" dirty="0"/>
          </a:p>
        </p:txBody>
      </p:sp>
    </p:spTree>
    <p:extLst>
      <p:ext uri="{BB962C8B-B14F-4D97-AF65-F5344CB8AC3E}">
        <p14:creationId xmlns:p14="http://schemas.microsoft.com/office/powerpoint/2010/main" val="3460366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latin typeface="+mn-lt"/>
              </a:rPr>
              <a:t>How you might check understanding / assess capacity to make a decision</a:t>
            </a:r>
            <a:endParaRPr lang="en-AU" b="1" dirty="0">
              <a:latin typeface="+mn-lt"/>
            </a:endParaRPr>
          </a:p>
        </p:txBody>
      </p:sp>
      <p:sp>
        <p:nvSpPr>
          <p:cNvPr id="3" name="Content Placeholder 2"/>
          <p:cNvSpPr>
            <a:spLocks noGrp="1"/>
          </p:cNvSpPr>
          <p:nvPr>
            <p:ph idx="1"/>
          </p:nvPr>
        </p:nvSpPr>
        <p:spPr/>
        <p:txBody>
          <a:bodyPr>
            <a:normAutofit lnSpcReduction="10000"/>
          </a:bodyPr>
          <a:lstStyle/>
          <a:p>
            <a:r>
              <a:rPr lang="en-AU" dirty="0"/>
              <a:t>Is there a decision to be made and when does it need to be made </a:t>
            </a:r>
            <a:endParaRPr lang="en-AU" dirty="0" smtClean="0"/>
          </a:p>
          <a:p>
            <a:r>
              <a:rPr lang="en-AU" dirty="0" smtClean="0"/>
              <a:t>Does </a:t>
            </a:r>
            <a:r>
              <a:rPr lang="en-AU" dirty="0"/>
              <a:t>the person have all the relevant information to make an informed </a:t>
            </a:r>
            <a:r>
              <a:rPr lang="en-AU" dirty="0" smtClean="0"/>
              <a:t>decision</a:t>
            </a:r>
          </a:p>
          <a:p>
            <a:r>
              <a:rPr lang="en-AU" dirty="0"/>
              <a:t>Has the information been presented in an accessible </a:t>
            </a:r>
            <a:r>
              <a:rPr lang="en-AU" dirty="0" smtClean="0"/>
              <a:t>way</a:t>
            </a:r>
            <a:endParaRPr lang="en-AU" dirty="0"/>
          </a:p>
          <a:p>
            <a:r>
              <a:rPr lang="en-AU" dirty="0" smtClean="0"/>
              <a:t>Is the person freely able to make the decision and how this relates to the level of risk involved. </a:t>
            </a:r>
          </a:p>
          <a:p>
            <a:r>
              <a:rPr lang="en-AU" dirty="0" smtClean="0"/>
              <a:t>Can they communicate back to you what the implications of their decision might be.</a:t>
            </a:r>
          </a:p>
          <a:p>
            <a:pPr marL="0" indent="0">
              <a:buNone/>
            </a:pPr>
            <a:endParaRPr lang="en-AU" dirty="0" smtClean="0"/>
          </a:p>
          <a:p>
            <a:endParaRPr lang="en-AU" dirty="0"/>
          </a:p>
        </p:txBody>
      </p:sp>
    </p:spTree>
    <p:extLst>
      <p:ext uri="{BB962C8B-B14F-4D97-AF65-F5344CB8AC3E}">
        <p14:creationId xmlns:p14="http://schemas.microsoft.com/office/powerpoint/2010/main" val="3943237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 xmlns:a16="http://schemas.microsoft.com/office/drawing/2014/main" id="{5788829B-7DC7-4151-893D-BCF34C555A6F}"/>
              </a:ext>
            </a:extLst>
          </p:cNvPr>
          <p:cNvSpPr>
            <a:spLocks noGrp="1"/>
          </p:cNvSpPr>
          <p:nvPr>
            <p:ph type="title"/>
          </p:nvPr>
        </p:nvSpPr>
        <p:spPr/>
        <p:txBody>
          <a:bodyPr/>
          <a:lstStyle/>
          <a:p>
            <a:r>
              <a:rPr lang="en-AU" altLang="en-US" dirty="0"/>
              <a:t>Acknowledgement</a:t>
            </a:r>
            <a:r>
              <a:rPr lang="en-AU" altLang="en-US" dirty="0">
                <a:cs typeface="Arial"/>
              </a:rPr>
              <a:t> of country</a:t>
            </a:r>
            <a:endParaRPr lang="en-US" altLang="en-US" dirty="0"/>
          </a:p>
        </p:txBody>
      </p:sp>
      <p:sp>
        <p:nvSpPr>
          <p:cNvPr id="7171" name="Content Placeholder 2">
            <a:extLst>
              <a:ext uri="{FF2B5EF4-FFF2-40B4-BE49-F238E27FC236}">
                <a16:creationId xmlns="" xmlns:a16="http://schemas.microsoft.com/office/drawing/2014/main" id="{DB96FBA5-AB5D-479C-A9C5-EBE877AF8AD1}"/>
              </a:ext>
            </a:extLst>
          </p:cNvPr>
          <p:cNvSpPr>
            <a:spLocks noGrp="1"/>
          </p:cNvSpPr>
          <p:nvPr>
            <p:ph idx="1"/>
          </p:nvPr>
        </p:nvSpPr>
        <p:spPr>
          <a:xfrm>
            <a:off x="628650" y="1169581"/>
            <a:ext cx="7886700" cy="5007382"/>
          </a:xfrm>
        </p:spPr>
        <p:txBody>
          <a:bodyPr/>
          <a:lstStyle/>
          <a:p>
            <a:pPr marL="0">
              <a:buNone/>
            </a:pPr>
            <a:r>
              <a:rPr lang="en-AU" sz="2400" i="1" dirty="0" smtClean="0">
                <a:cs typeface="Arial"/>
              </a:rPr>
              <a:t>WWILD acknowledges </a:t>
            </a:r>
            <a:r>
              <a:rPr lang="en-AU" sz="2400" i="1" dirty="0">
                <a:cs typeface="Arial"/>
              </a:rPr>
              <a:t>the traditional owners of the land on which we are holding this presentation, the </a:t>
            </a:r>
            <a:r>
              <a:rPr lang="en-AU" sz="2400" i="1" dirty="0">
                <a:cs typeface="Arial"/>
              </a:rPr>
              <a:t>Turrbul</a:t>
            </a:r>
            <a:r>
              <a:rPr lang="en-AU" sz="2400" i="1" dirty="0">
                <a:cs typeface="Arial"/>
              </a:rPr>
              <a:t> and </a:t>
            </a:r>
            <a:r>
              <a:rPr lang="en-AU" sz="2400" i="1" dirty="0">
                <a:cs typeface="Arial"/>
              </a:rPr>
              <a:t>Jaggara</a:t>
            </a:r>
            <a:r>
              <a:rPr lang="en-AU" sz="2400" i="1" dirty="0">
                <a:cs typeface="Arial"/>
              </a:rPr>
              <a:t> people. </a:t>
            </a:r>
            <a:endParaRPr lang="en-AU" sz="2400" i="1" dirty="0" smtClean="0">
              <a:cs typeface="Arial"/>
            </a:endParaRPr>
          </a:p>
          <a:p>
            <a:pPr marL="0">
              <a:buNone/>
            </a:pPr>
            <a:endParaRPr lang="en-US" sz="2400" dirty="0">
              <a:cs typeface="Arial"/>
            </a:endParaRPr>
          </a:p>
          <a:p>
            <a:pPr marL="0">
              <a:buNone/>
            </a:pPr>
            <a:r>
              <a:rPr lang="en-AU" sz="2400" i="1" dirty="0">
                <a:cs typeface="Arial"/>
              </a:rPr>
              <a:t>We pay our respects to their elders, past, present and emerging, and acknowledge the important role Aboriginal and Torres Strait Islanders continue to play in our society. </a:t>
            </a:r>
            <a:endParaRPr lang="en-AU" sz="2400" i="1" dirty="0" smtClean="0">
              <a:cs typeface="Arial"/>
            </a:endParaRPr>
          </a:p>
          <a:p>
            <a:pPr marL="0">
              <a:buNone/>
            </a:pPr>
            <a:endParaRPr lang="en-US" sz="2400" dirty="0">
              <a:cs typeface="Arial"/>
            </a:endParaRPr>
          </a:p>
          <a:p>
            <a:pPr marL="0">
              <a:buNone/>
            </a:pPr>
            <a:r>
              <a:rPr lang="en-AU" sz="2400" i="1" dirty="0" smtClean="0">
                <a:cs typeface="Arial"/>
              </a:rPr>
              <a:t>We </a:t>
            </a:r>
            <a:r>
              <a:rPr lang="en-AU" sz="2400" i="1" dirty="0">
                <a:cs typeface="Arial"/>
              </a:rPr>
              <a:t>also acknowledge the disproportionately high rates of domestic violence experienced by Aboriginal and Torres Strait Islander peoples and the additional challenges this creates in responding to this issue.</a:t>
            </a:r>
            <a:endParaRPr lang="en-AU" sz="2400" dirty="0"/>
          </a:p>
          <a:p>
            <a:pPr marL="0" indent="0">
              <a:buFont typeface="Times" panose="02020603050405020304" pitchFamily="18" charset="0"/>
              <a:buNone/>
            </a:pPr>
            <a:endParaRPr lang="en-AU" altLang="en-US" dirty="0">
              <a:cs typeface="Arial"/>
            </a:endParaRPr>
          </a:p>
          <a:p>
            <a:pPr marL="0" indent="0">
              <a:buFont typeface="Times" panose="02020603050405020304" pitchFamily="18" charset="0"/>
              <a:buNone/>
            </a:pPr>
            <a:endParaRPr lang="en-AU" altLang="en-US" dirty="0"/>
          </a:p>
          <a:p>
            <a:pPr marL="0" indent="0">
              <a:buFont typeface="Times" panose="02020603050405020304" pitchFamily="18" charset="0"/>
              <a:buNone/>
            </a:pPr>
            <a:endParaRPr lang="en-US" altLang="en-US" dirty="0"/>
          </a:p>
        </p:txBody>
      </p:sp>
      <p:sp>
        <p:nvSpPr>
          <p:cNvPr id="7172" name="Footer Placeholder 3">
            <a:extLst>
              <a:ext uri="{FF2B5EF4-FFF2-40B4-BE49-F238E27FC236}">
                <a16:creationId xmlns="" xmlns:a16="http://schemas.microsoft.com/office/drawing/2014/main" id="{0277A9CF-EE90-4677-8127-454B74852D4F}"/>
              </a:ext>
            </a:extLst>
          </p:cNvPr>
          <p:cNvSpPr>
            <a:spLocks noGrp="1"/>
          </p:cNvSpPr>
          <p:nvPr>
            <p:ph type="ftr" sz="quarter" idx="10"/>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AU" altLang="en-US" sz="800" dirty="0">
                <a:solidFill>
                  <a:schemeClr val="bg2"/>
                </a:solidFill>
              </a:rPr>
              <a:t>Presentation Title and Footer Information (change on Master page) | 2</a:t>
            </a:r>
            <a:endParaRPr lang="en-US" altLang="en-US" sz="800" dirty="0">
              <a:solidFill>
                <a:schemeClr val="bg2"/>
              </a:solidFill>
            </a:endParaRPr>
          </a:p>
        </p:txBody>
      </p:sp>
    </p:spTree>
    <p:extLst>
      <p:ext uri="{BB962C8B-B14F-4D97-AF65-F5344CB8AC3E}">
        <p14:creationId xmlns:p14="http://schemas.microsoft.com/office/powerpoint/2010/main" val="2578627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429" y="275427"/>
            <a:ext cx="6965245" cy="901864"/>
          </a:xfrm>
        </p:spPr>
        <p:txBody>
          <a:bodyPr/>
          <a:lstStyle/>
          <a:p>
            <a:r>
              <a:rPr lang="en-AU" b="1" dirty="0" smtClean="0">
                <a:latin typeface="+mn-lt"/>
              </a:rPr>
              <a:t>Accessibility - Barriers</a:t>
            </a:r>
            <a:endParaRPr lang="en-AU" b="1" dirty="0">
              <a:latin typeface="+mn-lt"/>
            </a:endParaRPr>
          </a:p>
        </p:txBody>
      </p:sp>
      <p:sp>
        <p:nvSpPr>
          <p:cNvPr id="3" name="Content Placeholder 2"/>
          <p:cNvSpPr>
            <a:spLocks noGrp="1"/>
          </p:cNvSpPr>
          <p:nvPr>
            <p:ph idx="1"/>
          </p:nvPr>
        </p:nvSpPr>
        <p:spPr>
          <a:xfrm>
            <a:off x="1047211" y="919983"/>
            <a:ext cx="6583680" cy="3557016"/>
          </a:xfrm>
        </p:spPr>
        <p:txBody>
          <a:bodyPr numCol="2"/>
          <a:lstStyle/>
          <a:p>
            <a:r>
              <a:rPr lang="en-AU" sz="2200" dirty="0" smtClean="0"/>
              <a:t>Knowing you have a problem</a:t>
            </a:r>
          </a:p>
          <a:p>
            <a:r>
              <a:rPr lang="en-AU" sz="2200" dirty="0" smtClean="0"/>
              <a:t>Knowing there is help available</a:t>
            </a:r>
          </a:p>
          <a:p>
            <a:r>
              <a:rPr lang="en-AU" sz="2200" dirty="0" smtClean="0"/>
              <a:t>Knowing how to contact </a:t>
            </a:r>
          </a:p>
          <a:p>
            <a:r>
              <a:rPr lang="en-AU" sz="2200" dirty="0" smtClean="0"/>
              <a:t>Having the means to contact</a:t>
            </a:r>
          </a:p>
          <a:p>
            <a:r>
              <a:rPr lang="en-AU" sz="2200" dirty="0" smtClean="0"/>
              <a:t>Having the means to communicate</a:t>
            </a:r>
          </a:p>
          <a:p>
            <a:r>
              <a:rPr lang="en-AU" sz="2200" dirty="0" smtClean="0"/>
              <a:t>Having the means to transport</a:t>
            </a:r>
          </a:p>
          <a:p>
            <a:r>
              <a:rPr lang="en-AU" sz="2200" dirty="0" smtClean="0"/>
              <a:t>Physical access</a:t>
            </a:r>
          </a:p>
          <a:p>
            <a:r>
              <a:rPr lang="en-AU" sz="2200" dirty="0" smtClean="0"/>
              <a:t>Time management </a:t>
            </a:r>
          </a:p>
          <a:p>
            <a:r>
              <a:rPr lang="en-AU" sz="2200" dirty="0" smtClean="0"/>
              <a:t>Literacy and numeracy</a:t>
            </a:r>
          </a:p>
          <a:p>
            <a:r>
              <a:rPr lang="en-AU" sz="2200" dirty="0" smtClean="0"/>
              <a:t>Comprehending the information</a:t>
            </a:r>
          </a:p>
          <a:p>
            <a:r>
              <a:rPr lang="en-AU" sz="2200" dirty="0" smtClean="0"/>
              <a:t>Retaining the information </a:t>
            </a:r>
          </a:p>
          <a:p>
            <a:r>
              <a:rPr lang="en-AU" sz="2200" dirty="0" smtClean="0"/>
              <a:t>Applying the information </a:t>
            </a:r>
          </a:p>
          <a:p>
            <a:r>
              <a:rPr lang="en-AU" sz="2200" dirty="0" smtClean="0"/>
              <a:t>Discriminatory attitudes</a:t>
            </a:r>
          </a:p>
          <a:p>
            <a:r>
              <a:rPr lang="en-AU" sz="2200" dirty="0" smtClean="0"/>
              <a:t>The client not identifying as having a disability</a:t>
            </a:r>
          </a:p>
          <a:p>
            <a:r>
              <a:rPr lang="en-AU" sz="2200" dirty="0" smtClean="0"/>
              <a:t>The practitioner not identifying or adjusting their communication/practice  </a:t>
            </a:r>
          </a:p>
          <a:p>
            <a:pPr marL="0" indent="0">
              <a:buNone/>
            </a:pPr>
            <a:endParaRPr lang="en-AU" sz="2200" dirty="0"/>
          </a:p>
        </p:txBody>
      </p:sp>
    </p:spTree>
    <p:extLst>
      <p:ext uri="{BB962C8B-B14F-4D97-AF65-F5344CB8AC3E}">
        <p14:creationId xmlns:p14="http://schemas.microsoft.com/office/powerpoint/2010/main" val="1895797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Why improve accessibility? </a:t>
            </a:r>
            <a:endParaRPr lang="en-AU" dirty="0"/>
          </a:p>
        </p:txBody>
      </p:sp>
      <p:sp>
        <p:nvSpPr>
          <p:cNvPr id="3" name="Content Placeholder 2"/>
          <p:cNvSpPr>
            <a:spLocks noGrp="1"/>
          </p:cNvSpPr>
          <p:nvPr>
            <p:ph idx="1"/>
          </p:nvPr>
        </p:nvSpPr>
        <p:spPr/>
        <p:txBody>
          <a:bodyPr/>
          <a:lstStyle/>
          <a:p>
            <a:r>
              <a:rPr lang="en-AU" dirty="0" smtClean="0"/>
              <a:t>This will help everyone!</a:t>
            </a:r>
          </a:p>
          <a:p>
            <a:pPr lvl="1"/>
            <a:r>
              <a:rPr lang="en-AU" dirty="0" smtClean="0"/>
              <a:t>E.g. People who have a disability, people who are experiencing trauma, people form non English speaking backgrounds, people with poor literacy and numeracy, people experiencing other mental health issues</a:t>
            </a:r>
            <a:endParaRPr lang="en-AU" dirty="0"/>
          </a:p>
        </p:txBody>
      </p:sp>
    </p:spTree>
    <p:extLst>
      <p:ext uri="{BB962C8B-B14F-4D97-AF65-F5344CB8AC3E}">
        <p14:creationId xmlns:p14="http://schemas.microsoft.com/office/powerpoint/2010/main" val="10873896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latin typeface="+mn-lt"/>
              </a:rPr>
              <a:t>Accessibility in practice…</a:t>
            </a:r>
            <a:endParaRPr lang="en-AU" b="1" dirty="0">
              <a:latin typeface="+mn-lt"/>
            </a:endParaRPr>
          </a:p>
        </p:txBody>
      </p:sp>
      <p:sp>
        <p:nvSpPr>
          <p:cNvPr id="3" name="Content Placeholder 2"/>
          <p:cNvSpPr>
            <a:spLocks noGrp="1"/>
          </p:cNvSpPr>
          <p:nvPr>
            <p:ph idx="1"/>
          </p:nvPr>
        </p:nvSpPr>
        <p:spPr>
          <a:xfrm>
            <a:off x="1463041" y="1447800"/>
            <a:ext cx="6196405" cy="4495800"/>
          </a:xfrm>
        </p:spPr>
        <p:txBody>
          <a:bodyPr>
            <a:normAutofit fontScale="70000" lnSpcReduction="20000"/>
          </a:bodyPr>
          <a:lstStyle/>
          <a:p>
            <a:r>
              <a:rPr lang="en-AU" dirty="0" smtClean="0"/>
              <a:t>Flexible appointments and the likelihood of the need for multiple appointments (how do you handle cancellations?)</a:t>
            </a:r>
          </a:p>
          <a:p>
            <a:r>
              <a:rPr lang="en-AU" dirty="0" smtClean="0"/>
              <a:t>Allowing more time (good process takes longer)</a:t>
            </a:r>
          </a:p>
          <a:p>
            <a:r>
              <a:rPr lang="en-AU" dirty="0" smtClean="0"/>
              <a:t>Easy read material </a:t>
            </a:r>
          </a:p>
          <a:p>
            <a:r>
              <a:rPr lang="en-AU" dirty="0" smtClean="0"/>
              <a:t>How does your service make itself known to people who have a disability </a:t>
            </a:r>
          </a:p>
          <a:p>
            <a:r>
              <a:rPr lang="en-AU" dirty="0" smtClean="0"/>
              <a:t>Being mindful of your communication</a:t>
            </a:r>
          </a:p>
          <a:p>
            <a:r>
              <a:rPr lang="en-AU" dirty="0" smtClean="0"/>
              <a:t>Check your assumptions </a:t>
            </a:r>
            <a:endParaRPr lang="en-AU" dirty="0"/>
          </a:p>
          <a:p>
            <a:r>
              <a:rPr lang="en-AU" dirty="0" smtClean="0"/>
              <a:t>Willingness to work with supporters where appropriate</a:t>
            </a:r>
          </a:p>
          <a:p>
            <a:r>
              <a:rPr lang="en-AU" dirty="0" smtClean="0"/>
              <a:t>How will this knowledge and practice be embedded and reviewed and reflected upon in the organisation</a:t>
            </a:r>
          </a:p>
          <a:p>
            <a:r>
              <a:rPr lang="en-AU" dirty="0" smtClean="0"/>
              <a:t>Consider conducting a disability audit and creating a disability action plan </a:t>
            </a:r>
          </a:p>
          <a:p>
            <a:pPr marL="0" indent="0">
              <a:buNone/>
            </a:pPr>
            <a:endParaRPr lang="en-AU" dirty="0" smtClean="0"/>
          </a:p>
          <a:p>
            <a:endParaRPr lang="en-AU" dirty="0" smtClean="0"/>
          </a:p>
          <a:p>
            <a:endParaRPr lang="en-AU" dirty="0"/>
          </a:p>
        </p:txBody>
      </p:sp>
    </p:spTree>
    <p:extLst>
      <p:ext uri="{BB962C8B-B14F-4D97-AF65-F5344CB8AC3E}">
        <p14:creationId xmlns:p14="http://schemas.microsoft.com/office/powerpoint/2010/main" val="34086583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smtClean="0">
                <a:latin typeface="+mn-lt"/>
              </a:rPr>
              <a:t>Resources for organisational accessibility </a:t>
            </a:r>
            <a:endParaRPr lang="en-AU" b="1" dirty="0">
              <a:latin typeface="+mn-lt"/>
            </a:endParaRPr>
          </a:p>
        </p:txBody>
      </p:sp>
      <p:sp>
        <p:nvSpPr>
          <p:cNvPr id="3" name="Content Placeholder 2"/>
          <p:cNvSpPr>
            <a:spLocks noGrp="1"/>
          </p:cNvSpPr>
          <p:nvPr>
            <p:ph idx="1"/>
          </p:nvPr>
        </p:nvSpPr>
        <p:spPr>
          <a:xfrm>
            <a:off x="1246473" y="2437670"/>
            <a:ext cx="6813795" cy="2702859"/>
          </a:xfrm>
        </p:spPr>
        <p:txBody>
          <a:bodyPr/>
          <a:lstStyle/>
          <a:p>
            <a:r>
              <a:rPr lang="en-AU" dirty="0"/>
              <a:t>C</a:t>
            </a:r>
            <a:r>
              <a:rPr lang="en-AU" dirty="0" smtClean="0"/>
              <a:t>reating </a:t>
            </a:r>
            <a:r>
              <a:rPr lang="en-AU" dirty="0"/>
              <a:t>a disability action plan </a:t>
            </a:r>
            <a:endParaRPr lang="en-AU" dirty="0" smtClean="0"/>
          </a:p>
          <a:p>
            <a:r>
              <a:rPr lang="en-AU" dirty="0" smtClean="0"/>
              <a:t>Practical recommendations for Domestic and Family Violence services</a:t>
            </a:r>
          </a:p>
          <a:p>
            <a:pPr marL="0" indent="0">
              <a:buNone/>
            </a:pPr>
            <a:endParaRPr lang="en-AU" dirty="0" smtClean="0"/>
          </a:p>
          <a:p>
            <a:pPr marL="0" indent="0">
              <a:buNone/>
            </a:pPr>
            <a:r>
              <a:rPr lang="en-AU" dirty="0"/>
              <a:t> </a:t>
            </a:r>
            <a:r>
              <a:rPr lang="en-AU" dirty="0" smtClean="0"/>
              <a:t>  These can both be found at : </a:t>
            </a:r>
            <a:endParaRPr lang="en-AU" dirty="0"/>
          </a:p>
          <a:p>
            <a:pPr marL="0" indent="0">
              <a:buNone/>
            </a:pPr>
            <a:r>
              <a:rPr lang="en-AU" dirty="0" smtClean="0"/>
              <a:t> </a:t>
            </a:r>
            <a:r>
              <a:rPr lang="en-AU" dirty="0">
                <a:hlinkClick r:id="rId2"/>
              </a:rPr>
              <a:t>https://pwd.org.au/our-work/campaigns/preventing-violence/building-access</a:t>
            </a:r>
            <a:r>
              <a:rPr lang="en-AU" dirty="0" smtClean="0">
                <a:hlinkClick r:id="rId2"/>
              </a:rPr>
              <a:t>/</a:t>
            </a:r>
            <a:r>
              <a:rPr lang="en-AU" dirty="0" smtClean="0"/>
              <a:t> </a:t>
            </a:r>
            <a:endParaRPr lang="en-AU" dirty="0"/>
          </a:p>
        </p:txBody>
      </p:sp>
    </p:spTree>
    <p:extLst>
      <p:ext uri="{BB962C8B-B14F-4D97-AF65-F5344CB8AC3E}">
        <p14:creationId xmlns:p14="http://schemas.microsoft.com/office/powerpoint/2010/main" val="41205840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 xmlns:a16="http://schemas.microsoft.com/office/drawing/2014/main" id="{1BCEE529-CD7C-4659-AB26-2D7AA0972822}"/>
              </a:ext>
            </a:extLst>
          </p:cNvPr>
          <p:cNvSpPr>
            <a:spLocks noGrp="1"/>
          </p:cNvSpPr>
          <p:nvPr>
            <p:ph type="title"/>
          </p:nvPr>
        </p:nvSpPr>
        <p:spPr/>
        <p:txBody>
          <a:bodyPr/>
          <a:lstStyle/>
          <a:p>
            <a:r>
              <a:rPr lang="en-AU" altLang="en-US" dirty="0"/>
              <a:t>Rural, regional and remote clients</a:t>
            </a:r>
            <a:endParaRPr lang="en-US" altLang="en-US" dirty="0"/>
          </a:p>
        </p:txBody>
      </p:sp>
      <p:sp>
        <p:nvSpPr>
          <p:cNvPr id="16387" name="Content Placeholder 2">
            <a:extLst>
              <a:ext uri="{FF2B5EF4-FFF2-40B4-BE49-F238E27FC236}">
                <a16:creationId xmlns="" xmlns:a16="http://schemas.microsoft.com/office/drawing/2014/main" id="{EEF68965-D932-4177-870E-8DD83E7ED3FA}"/>
              </a:ext>
            </a:extLst>
          </p:cNvPr>
          <p:cNvSpPr>
            <a:spLocks noGrp="1"/>
          </p:cNvSpPr>
          <p:nvPr>
            <p:ph idx="1"/>
          </p:nvPr>
        </p:nvSpPr>
        <p:spPr/>
        <p:txBody>
          <a:bodyPr/>
          <a:lstStyle/>
          <a:p>
            <a:r>
              <a:rPr lang="en-AU" altLang="en-US" dirty="0" smtClean="0"/>
              <a:t>Obviously, the resources you have to draw on are further limited but some important things to consider</a:t>
            </a:r>
          </a:p>
          <a:p>
            <a:pPr lvl="1"/>
            <a:r>
              <a:rPr lang="en-AU" altLang="en-US" dirty="0" smtClean="0"/>
              <a:t>Advocacy services often fill the gap in a range of service gaps in supporting people with disabilities to advocate for the things they need. </a:t>
            </a:r>
          </a:p>
          <a:p>
            <a:pPr lvl="1"/>
            <a:r>
              <a:rPr lang="en-AU" altLang="en-US" dirty="0" smtClean="0"/>
              <a:t>Who is the service funded as the local area coordinator for the NDIS? If the person doesn’t currently have supports, they may play a role in getting the supports the person needs. </a:t>
            </a:r>
          </a:p>
          <a:p>
            <a:pPr lvl="1"/>
            <a:r>
              <a:rPr lang="en-AU" altLang="en-US" dirty="0" smtClean="0"/>
              <a:t>Having a disability does not mean you are not entitled to access the regionally funded DFV service. Some advocacy may be required. </a:t>
            </a:r>
            <a:endParaRPr lang="en-AU" altLang="en-US" dirty="0"/>
          </a:p>
        </p:txBody>
      </p:sp>
      <p:sp>
        <p:nvSpPr>
          <p:cNvPr id="16388" name="Footer Placeholder 3">
            <a:extLst>
              <a:ext uri="{FF2B5EF4-FFF2-40B4-BE49-F238E27FC236}">
                <a16:creationId xmlns="" xmlns:a16="http://schemas.microsoft.com/office/drawing/2014/main" id="{37693237-29D8-460A-93BB-EB7057C7995A}"/>
              </a:ext>
            </a:extLst>
          </p:cNvPr>
          <p:cNvSpPr>
            <a:spLocks noGrp="1"/>
          </p:cNvSpPr>
          <p:nvPr>
            <p:ph type="ftr" sz="quarter" idx="10"/>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AU" altLang="en-US" sz="800" dirty="0">
                <a:solidFill>
                  <a:schemeClr val="bg2"/>
                </a:solidFill>
              </a:rPr>
              <a:t>Presentation Title and Footer Information (change on Master page) | 2</a:t>
            </a:r>
            <a:endParaRPr lang="en-US" altLang="en-US" sz="800" dirty="0">
              <a:solidFill>
                <a:schemeClr val="bg2"/>
              </a:solidFill>
            </a:endParaRPr>
          </a:p>
        </p:txBody>
      </p:sp>
    </p:spTree>
    <p:extLst>
      <p:ext uri="{BB962C8B-B14F-4D97-AF65-F5344CB8AC3E}">
        <p14:creationId xmlns:p14="http://schemas.microsoft.com/office/powerpoint/2010/main" val="1452761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 xmlns:a16="http://schemas.microsoft.com/office/drawing/2014/main" id="{2CA0457B-67A5-4950-B985-BB33167FE4A5}"/>
              </a:ext>
            </a:extLst>
          </p:cNvPr>
          <p:cNvSpPr>
            <a:spLocks noGrp="1"/>
          </p:cNvSpPr>
          <p:nvPr>
            <p:ph type="title"/>
          </p:nvPr>
        </p:nvSpPr>
        <p:spPr/>
        <p:txBody>
          <a:bodyPr/>
          <a:lstStyle/>
          <a:p>
            <a:r>
              <a:rPr lang="en-AU" altLang="en-US" dirty="0">
                <a:cs typeface="Arial"/>
              </a:rPr>
              <a:t>Case study</a:t>
            </a:r>
          </a:p>
        </p:txBody>
      </p:sp>
      <p:sp>
        <p:nvSpPr>
          <p:cNvPr id="11267" name="Content Placeholder 2">
            <a:extLst>
              <a:ext uri="{FF2B5EF4-FFF2-40B4-BE49-F238E27FC236}">
                <a16:creationId xmlns="" xmlns:a16="http://schemas.microsoft.com/office/drawing/2014/main" id="{7584A1E6-C8B7-401F-944D-5C124CD7E081}"/>
              </a:ext>
            </a:extLst>
          </p:cNvPr>
          <p:cNvSpPr>
            <a:spLocks noGrp="1"/>
          </p:cNvSpPr>
          <p:nvPr>
            <p:ph idx="1"/>
          </p:nvPr>
        </p:nvSpPr>
        <p:spPr>
          <a:xfrm>
            <a:off x="533400" y="609600"/>
            <a:ext cx="7772400" cy="5105400"/>
          </a:xfrm>
        </p:spPr>
        <p:txBody>
          <a:bodyPr/>
          <a:lstStyle/>
          <a:p>
            <a:endParaRPr lang="en-AU" sz="1600" dirty="0" smtClean="0"/>
          </a:p>
          <a:p>
            <a:endParaRPr lang="en-AU" sz="1600" dirty="0" smtClean="0"/>
          </a:p>
          <a:p>
            <a:endParaRPr lang="en-AU" sz="1600" dirty="0"/>
          </a:p>
          <a:p>
            <a:endParaRPr lang="en-AU" sz="1600" dirty="0"/>
          </a:p>
          <a:p>
            <a:r>
              <a:rPr lang="en-AU" sz="1600" dirty="0" smtClean="0"/>
              <a:t>Freya </a:t>
            </a:r>
            <a:r>
              <a:rPr lang="en-AU" sz="1600" dirty="0"/>
              <a:t>is 19. She has a cognitive disability that impacts her ability to control impulse, to plan ahead, or prioritise. She has difficulty with comprehension, but is very capable at verbally expressing what she is thinking at the time. She has a Public Guardian appointed for </a:t>
            </a:r>
            <a:r>
              <a:rPr lang="en-AU" sz="1600" dirty="0" smtClean="0"/>
              <a:t>legal decisions. </a:t>
            </a:r>
            <a:endParaRPr lang="en-AU" sz="1600" dirty="0"/>
          </a:p>
          <a:p>
            <a:r>
              <a:rPr lang="en-AU" sz="1600" dirty="0"/>
              <a:t>Freya lives with her boyfriend Adrian. Adrian does not have a formal diagnosis and does not receive any support, but you suspect he has a cognitive disability. </a:t>
            </a:r>
          </a:p>
          <a:p>
            <a:r>
              <a:rPr lang="en-AU" sz="1600" dirty="0"/>
              <a:t>Adrian and Freya live together and have a very physically violent relationship. </a:t>
            </a:r>
          </a:p>
          <a:p>
            <a:r>
              <a:rPr lang="en-AU" sz="1600" dirty="0"/>
              <a:t>Police have been called a number of times to their home due to violence. This time Freya’s neighbours called the police because they heard screams and smashed glass. </a:t>
            </a:r>
          </a:p>
          <a:p>
            <a:pPr marL="0" indent="0">
              <a:buNone/>
            </a:pPr>
            <a:endParaRPr lang="en-AU" sz="1600" dirty="0"/>
          </a:p>
        </p:txBody>
      </p:sp>
      <p:sp>
        <p:nvSpPr>
          <p:cNvPr id="11268" name="Footer Placeholder 3">
            <a:extLst>
              <a:ext uri="{FF2B5EF4-FFF2-40B4-BE49-F238E27FC236}">
                <a16:creationId xmlns="" xmlns:a16="http://schemas.microsoft.com/office/drawing/2014/main" id="{44796539-4DFC-4A86-A437-54D3C7F27A8E}"/>
              </a:ext>
            </a:extLst>
          </p:cNvPr>
          <p:cNvSpPr>
            <a:spLocks noGrp="1"/>
          </p:cNvSpPr>
          <p:nvPr>
            <p:ph type="ftr" sz="quarter" idx="10"/>
          </p:nvPr>
        </p:nvSpPr>
        <p:spPr>
          <a:noFill/>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AU" altLang="en-US" sz="800" dirty="0">
                <a:solidFill>
                  <a:schemeClr val="bg2"/>
                </a:solidFill>
              </a:rPr>
              <a:t>Presentation Title and Footer Information (change on Master page) | 2</a:t>
            </a:r>
            <a:endParaRPr lang="en-US" altLang="en-US" sz="800" dirty="0">
              <a:solidFill>
                <a:schemeClr val="bg2"/>
              </a:solidFill>
            </a:endParaRPr>
          </a:p>
        </p:txBody>
      </p:sp>
    </p:spTree>
    <p:extLst>
      <p:ext uri="{BB962C8B-B14F-4D97-AF65-F5344CB8AC3E}">
        <p14:creationId xmlns:p14="http://schemas.microsoft.com/office/powerpoint/2010/main" val="3413006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 xmlns:a16="http://schemas.microsoft.com/office/drawing/2014/main" id="{8A2F7D60-83D2-4E52-A2F1-B470AE6EDE7B}"/>
              </a:ext>
            </a:extLst>
          </p:cNvPr>
          <p:cNvSpPr>
            <a:spLocks noGrp="1"/>
          </p:cNvSpPr>
          <p:nvPr>
            <p:ph type="title"/>
          </p:nvPr>
        </p:nvSpPr>
        <p:spPr/>
        <p:txBody>
          <a:bodyPr/>
          <a:lstStyle/>
          <a:p>
            <a:r>
              <a:rPr lang="en-AU" altLang="en-US" dirty="0"/>
              <a:t>Important points from this </a:t>
            </a:r>
            <a:r>
              <a:rPr lang="en-AU" altLang="en-US" dirty="0" smtClean="0"/>
              <a:t>presentation. </a:t>
            </a:r>
            <a:endParaRPr lang="en-US" altLang="en-US" dirty="0"/>
          </a:p>
        </p:txBody>
      </p:sp>
      <p:sp>
        <p:nvSpPr>
          <p:cNvPr id="19459" name="Content Placeholder 2">
            <a:extLst>
              <a:ext uri="{FF2B5EF4-FFF2-40B4-BE49-F238E27FC236}">
                <a16:creationId xmlns="" xmlns:a16="http://schemas.microsoft.com/office/drawing/2014/main" id="{7E602546-5522-4CBE-8726-E4E0AC6E30C7}"/>
              </a:ext>
            </a:extLst>
          </p:cNvPr>
          <p:cNvSpPr>
            <a:spLocks noGrp="1"/>
          </p:cNvSpPr>
          <p:nvPr>
            <p:ph idx="1"/>
          </p:nvPr>
        </p:nvSpPr>
        <p:spPr/>
        <p:txBody>
          <a:bodyPr/>
          <a:lstStyle/>
          <a:p>
            <a:r>
              <a:rPr lang="en-AU" altLang="en-US" sz="2200" dirty="0" smtClean="0"/>
              <a:t>Violence for people with a disability can take on a wider definition</a:t>
            </a:r>
          </a:p>
          <a:p>
            <a:r>
              <a:rPr lang="en-AU" altLang="en-US" sz="2200" dirty="0" smtClean="0"/>
              <a:t>People with disabilities experience violence at higher rates, are more likely to experience violence over longer periods of time and more likely to experience multiple instances of violence over their lifetime. </a:t>
            </a:r>
          </a:p>
          <a:p>
            <a:r>
              <a:rPr lang="en-AU" altLang="en-US" sz="2200" dirty="0" smtClean="0"/>
              <a:t>Myths and attitudes impact the kind of support we provide (e.g. hero carer narratives). </a:t>
            </a:r>
          </a:p>
          <a:p>
            <a:r>
              <a:rPr lang="en-AU" altLang="en-US" sz="2200" dirty="0" smtClean="0"/>
              <a:t>Capacity needs to be presumed and supported decision making approaches are going to be your most useful way of ensuring you are confident in the instructions you are receiving. </a:t>
            </a:r>
          </a:p>
          <a:p>
            <a:r>
              <a:rPr lang="en-AU" altLang="en-US" sz="2200" dirty="0" smtClean="0"/>
              <a:t>Accessibilty needs to be considered from an organisational perspective as well as from our individual practice</a:t>
            </a:r>
          </a:p>
          <a:p>
            <a:endParaRPr lang="en-AU" altLang="en-US" sz="2200" dirty="0" smtClean="0"/>
          </a:p>
          <a:p>
            <a:pPr marL="284162" lvl="1" indent="0">
              <a:buNone/>
            </a:pPr>
            <a:endParaRPr lang="en-US" altLang="en-US" sz="2200" dirty="0"/>
          </a:p>
        </p:txBody>
      </p:sp>
    </p:spTree>
    <p:extLst>
      <p:ext uri="{BB962C8B-B14F-4D97-AF65-F5344CB8AC3E}">
        <p14:creationId xmlns:p14="http://schemas.microsoft.com/office/powerpoint/2010/main" val="4216782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0699" y="1232299"/>
            <a:ext cx="5822603" cy="994172"/>
          </a:xfrm>
        </p:spPr>
        <p:txBody>
          <a:bodyPr/>
          <a:lstStyle/>
          <a:p>
            <a:pPr algn="ctr"/>
            <a:r>
              <a:rPr lang="en-AU" dirty="0"/>
              <a:t>	</a:t>
            </a:r>
          </a:p>
        </p:txBody>
      </p:sp>
      <p:sp>
        <p:nvSpPr>
          <p:cNvPr id="3" name="Content Placeholder 2"/>
          <p:cNvSpPr>
            <a:spLocks noGrp="1"/>
          </p:cNvSpPr>
          <p:nvPr>
            <p:ph idx="1"/>
          </p:nvPr>
        </p:nvSpPr>
        <p:spPr/>
        <p:txBody>
          <a:bodyPr>
            <a:normAutofit/>
          </a:bodyPr>
          <a:lstStyle/>
          <a:p>
            <a:pPr fontAlgn="t"/>
            <a:endParaRPr lang="en-AU" b="1" dirty="0" smtClean="0"/>
          </a:p>
          <a:p>
            <a:pPr marL="0" indent="0">
              <a:buNone/>
            </a:pPr>
            <a:endParaRPr lang="en-AU" dirty="0" smtClean="0"/>
          </a:p>
        </p:txBody>
      </p:sp>
      <p:pic>
        <p:nvPicPr>
          <p:cNvPr id="5" name="Picture 4" descr="I:\WWILD\Administration\Templates\LOGOS\images\plant image on its own.gi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90186" y="148299"/>
            <a:ext cx="2218765" cy="2751402"/>
          </a:xfrm>
          <a:prstGeom prst="rect">
            <a:avLst/>
          </a:prstGeom>
          <a:noFill/>
          <a:ln>
            <a:noFill/>
          </a:ln>
        </p:spPr>
      </p:pic>
      <p:sp>
        <p:nvSpPr>
          <p:cNvPr id="6" name="TextBox 5"/>
          <p:cNvSpPr txBox="1"/>
          <p:nvPr/>
        </p:nvSpPr>
        <p:spPr>
          <a:xfrm>
            <a:off x="533400" y="685800"/>
            <a:ext cx="5943600" cy="3139321"/>
          </a:xfrm>
          <a:prstGeom prst="rect">
            <a:avLst/>
          </a:prstGeom>
          <a:noFill/>
        </p:spPr>
        <p:txBody>
          <a:bodyPr wrap="square" rtlCol="0">
            <a:spAutoFit/>
          </a:bodyPr>
          <a:lstStyle/>
          <a:p>
            <a:r>
              <a:rPr lang="en-AU" dirty="0" smtClean="0"/>
              <a:t>WWILD SVP Association</a:t>
            </a:r>
          </a:p>
          <a:p>
            <a:r>
              <a:rPr lang="en-AU" dirty="0" smtClean="0"/>
              <a:t>211 Hudson Road,</a:t>
            </a:r>
          </a:p>
          <a:p>
            <a:r>
              <a:rPr lang="en-AU" dirty="0" smtClean="0"/>
              <a:t>Wooloowin, Q, 4030</a:t>
            </a:r>
          </a:p>
          <a:p>
            <a:r>
              <a:rPr lang="en-AU" dirty="0" smtClean="0"/>
              <a:t>Ph</a:t>
            </a:r>
            <a:r>
              <a:rPr lang="en-AU" dirty="0" smtClean="0"/>
              <a:t>: 07 32629877</a:t>
            </a:r>
          </a:p>
          <a:p>
            <a:r>
              <a:rPr lang="en-AU" dirty="0" smtClean="0"/>
              <a:t>E: info@wwild.org.au</a:t>
            </a:r>
          </a:p>
          <a:p>
            <a:r>
              <a:rPr lang="en-AU" dirty="0" smtClean="0"/>
              <a:t>W: </a:t>
            </a:r>
            <a:r>
              <a:rPr lang="en-AU" dirty="0" smtClean="0">
                <a:hlinkClick r:id="rId4"/>
              </a:rPr>
              <a:t>www.wwild.org.au</a:t>
            </a:r>
            <a:endParaRPr lang="en-AU" dirty="0" smtClean="0"/>
          </a:p>
          <a:p>
            <a:endParaRPr lang="en-AU" dirty="0" smtClean="0"/>
          </a:p>
          <a:p>
            <a:r>
              <a:rPr lang="en-AU" dirty="0" smtClean="0"/>
              <a:t>You Deserve to Be Safe – Easy read book about DFV</a:t>
            </a:r>
          </a:p>
          <a:p>
            <a:r>
              <a:rPr lang="en-AU" dirty="0" smtClean="0">
                <a:hlinkClick r:id="rId5"/>
              </a:rPr>
              <a:t>https</a:t>
            </a:r>
            <a:r>
              <a:rPr lang="en-AU" dirty="0">
                <a:hlinkClick r:id="rId5"/>
              </a:rPr>
              <a:t>://</a:t>
            </a:r>
            <a:r>
              <a:rPr lang="en-AU" dirty="0" smtClean="0">
                <a:hlinkClick r:id="rId5"/>
              </a:rPr>
              <a:t>wwild.org.au/wp/wp-content/uploads/2016/08/final_web_tagged-pdf-002.pdf</a:t>
            </a:r>
            <a:r>
              <a:rPr lang="en-AU" dirty="0" smtClean="0"/>
              <a:t> </a:t>
            </a:r>
          </a:p>
          <a:p>
            <a:endParaRPr lang="en-AU" dirty="0"/>
          </a:p>
        </p:txBody>
      </p:sp>
      <p:pic>
        <p:nvPicPr>
          <p:cNvPr id="7" name="Picture 2" descr="Image result for DOMESTIC VIOLENCE EASY READ IMA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97586" y="3211827"/>
            <a:ext cx="1873658" cy="2671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21132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 xmlns:a16="http://schemas.microsoft.com/office/drawing/2014/main" id="{CC359829-DC62-4063-983C-FF419DE200A5}"/>
              </a:ext>
            </a:extLst>
          </p:cNvPr>
          <p:cNvSpPr>
            <a:spLocks noGrp="1"/>
          </p:cNvSpPr>
          <p:nvPr>
            <p:ph type="title"/>
          </p:nvPr>
        </p:nvSpPr>
        <p:spPr/>
        <p:txBody>
          <a:bodyPr/>
          <a:lstStyle/>
          <a:p>
            <a:r>
              <a:rPr lang="en-AU" altLang="en-US" dirty="0"/>
              <a:t>Aim of this </a:t>
            </a:r>
            <a:r>
              <a:rPr lang="en-AU" altLang="en-US" dirty="0" smtClean="0"/>
              <a:t>presentation. </a:t>
            </a:r>
            <a:endParaRPr lang="en-US" altLang="en-US" dirty="0"/>
          </a:p>
        </p:txBody>
      </p:sp>
      <p:sp>
        <p:nvSpPr>
          <p:cNvPr id="3" name="Content Placeholder 2">
            <a:extLst>
              <a:ext uri="{FF2B5EF4-FFF2-40B4-BE49-F238E27FC236}">
                <a16:creationId xmlns="" xmlns:a16="http://schemas.microsoft.com/office/drawing/2014/main" id="{E1F7A24F-64D5-4C48-B31F-03EDD2BE9ACC}"/>
              </a:ext>
            </a:extLst>
          </p:cNvPr>
          <p:cNvSpPr>
            <a:spLocks noGrp="1"/>
          </p:cNvSpPr>
          <p:nvPr>
            <p:ph idx="1"/>
          </p:nvPr>
        </p:nvSpPr>
        <p:spPr>
          <a:xfrm>
            <a:off x="628650" y="1208937"/>
            <a:ext cx="7886700" cy="4351338"/>
          </a:xfrm>
        </p:spPr>
        <p:txBody>
          <a:bodyPr/>
          <a:lstStyle/>
          <a:p>
            <a:pPr lvl="0"/>
            <a:r>
              <a:rPr lang="en-AU" dirty="0" smtClean="0"/>
              <a:t>This presentation will </a:t>
            </a:r>
            <a:r>
              <a:rPr lang="en-AU" dirty="0" smtClean="0"/>
              <a:t>summarise </a:t>
            </a:r>
          </a:p>
          <a:p>
            <a:pPr lvl="0"/>
            <a:r>
              <a:rPr lang="en-US" i="1" dirty="0" smtClean="0"/>
              <a:t>Intersections </a:t>
            </a:r>
            <a:r>
              <a:rPr lang="en-US" i="1" dirty="0"/>
              <a:t>between disability and gendered violence/Domestic Violence</a:t>
            </a:r>
            <a:r>
              <a:rPr lang="en-AU" i="1" dirty="0"/>
              <a:t> </a:t>
            </a:r>
            <a:endParaRPr lang="en-AU" dirty="0"/>
          </a:p>
          <a:p>
            <a:pPr lvl="0"/>
            <a:r>
              <a:rPr lang="en-US" i="1" dirty="0"/>
              <a:t>Identifying </a:t>
            </a:r>
            <a:r>
              <a:rPr lang="en-US" i="1" dirty="0" smtClean="0"/>
              <a:t>when disability may be an issue impacting on your work together</a:t>
            </a:r>
          </a:p>
          <a:p>
            <a:pPr lvl="0"/>
            <a:r>
              <a:rPr lang="en-US" i="1" dirty="0" smtClean="0"/>
              <a:t>Common </a:t>
            </a:r>
            <a:r>
              <a:rPr lang="en-US" i="1" dirty="0"/>
              <a:t>communication issues</a:t>
            </a:r>
            <a:r>
              <a:rPr lang="en-AU" i="1" dirty="0"/>
              <a:t> </a:t>
            </a:r>
            <a:r>
              <a:rPr lang="en-AU" i="1" dirty="0" smtClean="0"/>
              <a:t>and some suggested strategies to minimise/mitigate these issues</a:t>
            </a:r>
          </a:p>
          <a:p>
            <a:pPr lvl="0"/>
            <a:r>
              <a:rPr lang="en-AU" i="1" dirty="0" smtClean="0"/>
              <a:t>Supported decision making</a:t>
            </a:r>
            <a:endParaRPr lang="en-AU" dirty="0"/>
          </a:p>
          <a:p>
            <a:pPr lvl="0"/>
            <a:r>
              <a:rPr lang="en-US" i="1" dirty="0" smtClean="0"/>
              <a:t>Considerations for improving accessibility for your organisation and your practice (hint: it’s</a:t>
            </a:r>
            <a:r>
              <a:rPr lang="en-US" i="1" dirty="0"/>
              <a:t> not just about ramps and lifts!).</a:t>
            </a:r>
            <a:r>
              <a:rPr lang="en-AU" i="1" dirty="0"/>
              <a:t> </a:t>
            </a:r>
            <a:endParaRPr lang="en-AU" dirty="0"/>
          </a:p>
          <a:p>
            <a:pPr>
              <a:defRPr/>
            </a:pPr>
            <a:endParaRPr lang="en-AU" dirty="0"/>
          </a:p>
          <a:p>
            <a:pPr>
              <a:defRPr/>
            </a:pPr>
            <a:endParaRPr lang="en-US" dirty="0"/>
          </a:p>
        </p:txBody>
      </p:sp>
    </p:spTree>
    <p:extLst>
      <p:ext uri="{BB962C8B-B14F-4D97-AF65-F5344CB8AC3E}">
        <p14:creationId xmlns:p14="http://schemas.microsoft.com/office/powerpoint/2010/main" val="1417695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			In a nut shell…</a:t>
            </a:r>
            <a:endParaRPr lang="en-AU" b="1" dirty="0"/>
          </a:p>
        </p:txBody>
      </p:sp>
      <p:sp>
        <p:nvSpPr>
          <p:cNvPr id="3" name="Content Placeholder 2"/>
          <p:cNvSpPr>
            <a:spLocks noGrp="1"/>
          </p:cNvSpPr>
          <p:nvPr>
            <p:ph idx="1"/>
          </p:nvPr>
        </p:nvSpPr>
        <p:spPr>
          <a:xfrm>
            <a:off x="628650" y="1828801"/>
            <a:ext cx="7886700" cy="4007644"/>
          </a:xfrm>
        </p:spPr>
        <p:txBody>
          <a:bodyPr>
            <a:normAutofit fontScale="55000" lnSpcReduction="20000"/>
          </a:bodyPr>
          <a:lstStyle/>
          <a:p>
            <a:r>
              <a:rPr lang="en-AU" dirty="0" smtClean="0"/>
              <a:t>Depending on the research cited, it is estimated between </a:t>
            </a:r>
            <a:r>
              <a:rPr lang="en-AU" b="1" dirty="0" smtClean="0"/>
              <a:t>50% and 99% of women with intellectual disabilities will experience sexual assault</a:t>
            </a:r>
            <a:r>
              <a:rPr lang="en-AU" dirty="0" smtClean="0"/>
              <a:t> in their lifetime </a:t>
            </a:r>
            <a:r>
              <a:rPr lang="en-US" dirty="0" smtClean="0"/>
              <a:t>(French, 2007). </a:t>
            </a:r>
          </a:p>
          <a:p>
            <a:pPr marL="0" indent="0">
              <a:buNone/>
            </a:pPr>
            <a:endParaRPr lang="en-US" sz="675" dirty="0"/>
          </a:p>
          <a:p>
            <a:r>
              <a:rPr lang="en-AU" dirty="0" smtClean="0"/>
              <a:t>Up to </a:t>
            </a:r>
            <a:r>
              <a:rPr lang="en-AU" b="1" dirty="0" smtClean="0"/>
              <a:t>90% of women </a:t>
            </a:r>
            <a:r>
              <a:rPr lang="en-AU" dirty="0" smtClean="0"/>
              <a:t>with an intellectual disability experience some form of abuse within their lifetime (Hughes et al., 2011)</a:t>
            </a:r>
            <a:r>
              <a:rPr lang="en-US" dirty="0" smtClean="0"/>
              <a:t>	</a:t>
            </a:r>
          </a:p>
          <a:p>
            <a:pPr marL="0" indent="0">
              <a:buNone/>
            </a:pPr>
            <a:endParaRPr lang="en-US" sz="675" dirty="0"/>
          </a:p>
          <a:p>
            <a:r>
              <a:rPr lang="en-US" dirty="0" smtClean="0"/>
              <a:t>Women with intellectual disabilities are often </a:t>
            </a:r>
            <a:r>
              <a:rPr lang="en-AU" dirty="0" smtClean="0"/>
              <a:t>subject to unique forms of violence and perpetrators that are specifically relevant to their disability. This </a:t>
            </a:r>
            <a:r>
              <a:rPr lang="en-AU" b="1" dirty="0" smtClean="0"/>
              <a:t>can include destruction of assistive devices, deliberately incorrect administration of medication, theft, or neglect in performing personal care </a:t>
            </a:r>
            <a:r>
              <a:rPr lang="en-AU" dirty="0" smtClean="0"/>
              <a:t>(Platt et al., 2017).</a:t>
            </a:r>
          </a:p>
          <a:p>
            <a:pPr marL="0" indent="0">
              <a:buNone/>
            </a:pPr>
            <a:endParaRPr lang="en-AU" sz="675" dirty="0"/>
          </a:p>
          <a:p>
            <a:r>
              <a:rPr lang="en-AU" b="1" dirty="0" smtClean="0"/>
              <a:t>Vulnerability to abuse is likely to increase </a:t>
            </a:r>
            <a:r>
              <a:rPr lang="en-AU" dirty="0" smtClean="0"/>
              <a:t>with the severity of a person’s disability (Plummer &amp; Findley, 2012). </a:t>
            </a:r>
          </a:p>
          <a:p>
            <a:pPr marL="0" indent="0">
              <a:buNone/>
            </a:pPr>
            <a:endParaRPr lang="en-AU" dirty="0"/>
          </a:p>
          <a:p>
            <a:r>
              <a:rPr lang="en-US" dirty="0"/>
              <a:t>Women with physical and cognitive disabilities experience </a:t>
            </a:r>
            <a:r>
              <a:rPr lang="en-US" b="1" dirty="0"/>
              <a:t>higher rates of intimate partner violence</a:t>
            </a:r>
            <a:r>
              <a:rPr lang="en-US" dirty="0"/>
              <a:t> than those without disabilities, and those with cognitive disabilities are particularly vulnerable </a:t>
            </a:r>
            <a:r>
              <a:rPr lang="da-DK" dirty="0"/>
              <a:t>(Brownridge 2006; Cohen et al 2005).</a:t>
            </a:r>
            <a:r>
              <a:rPr lang="en-US" dirty="0"/>
              <a:t>					</a:t>
            </a:r>
            <a:endParaRPr lang="en-AU" dirty="0"/>
          </a:p>
        </p:txBody>
      </p:sp>
      <p:pic>
        <p:nvPicPr>
          <p:cNvPr id="6" name="Picture 5" descr="Related imag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685800"/>
            <a:ext cx="925661" cy="1054971"/>
          </a:xfrm>
          <a:prstGeom prst="rect">
            <a:avLst/>
          </a:prstGeom>
          <a:noFill/>
          <a:ln>
            <a:noFill/>
          </a:ln>
        </p:spPr>
      </p:pic>
    </p:spTree>
    <p:extLst>
      <p:ext uri="{BB962C8B-B14F-4D97-AF65-F5344CB8AC3E}">
        <p14:creationId xmlns:p14="http://schemas.microsoft.com/office/powerpoint/2010/main" val="2404834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AU" b="1" dirty="0" smtClean="0"/>
              <a:t>Intellectual Disability &amp; </a:t>
            </a:r>
            <a:br>
              <a:rPr lang="en-AU" b="1" dirty="0" smtClean="0"/>
            </a:br>
            <a:r>
              <a:rPr lang="en-AU" b="1" dirty="0" smtClean="0"/>
              <a:t>Vulnerability to Violence</a:t>
            </a:r>
            <a:endParaRPr lang="en-AU" b="1" dirty="0"/>
          </a:p>
        </p:txBody>
      </p:sp>
      <p:sp>
        <p:nvSpPr>
          <p:cNvPr id="3" name="Content Placeholder 2"/>
          <p:cNvSpPr>
            <a:spLocks noGrp="1"/>
          </p:cNvSpPr>
          <p:nvPr>
            <p:ph idx="1"/>
          </p:nvPr>
        </p:nvSpPr>
        <p:spPr>
          <a:xfrm>
            <a:off x="628650" y="2226469"/>
            <a:ext cx="7886700" cy="3495675"/>
          </a:xfrm>
        </p:spPr>
        <p:txBody>
          <a:bodyPr>
            <a:normAutofit fontScale="70000" lnSpcReduction="20000"/>
          </a:bodyPr>
          <a:lstStyle/>
          <a:p>
            <a:pPr marL="0" indent="0">
              <a:buNone/>
            </a:pPr>
            <a:r>
              <a:rPr lang="en-AU" dirty="0" smtClean="0"/>
              <a:t>People with Intellectual Disability are:</a:t>
            </a:r>
          </a:p>
          <a:p>
            <a:pPr lvl="0"/>
            <a:r>
              <a:rPr lang="en-AU" dirty="0" smtClean="0"/>
              <a:t>Often reliant on care therefore more vulnerable to threats by abusers </a:t>
            </a:r>
            <a:endParaRPr lang="en-AU" dirty="0"/>
          </a:p>
          <a:p>
            <a:r>
              <a:rPr lang="en-AU" dirty="0"/>
              <a:t>L</a:t>
            </a:r>
            <a:r>
              <a:rPr lang="en-AU" dirty="0" smtClean="0"/>
              <a:t>ess likely to understand their rights in relation to violence  </a:t>
            </a:r>
          </a:p>
          <a:p>
            <a:r>
              <a:rPr lang="en-AU" dirty="0" smtClean="0"/>
              <a:t>Less likely to seek help</a:t>
            </a:r>
          </a:p>
          <a:p>
            <a:r>
              <a:rPr lang="en-AU" dirty="0"/>
              <a:t>L</a:t>
            </a:r>
            <a:r>
              <a:rPr lang="en-AU" dirty="0" smtClean="0"/>
              <a:t>ess likely to have received sex education and therefore remain ignorant of their rights in relation to sexual assault/sexual activity </a:t>
            </a:r>
          </a:p>
          <a:p>
            <a:r>
              <a:rPr lang="en-AU" dirty="0"/>
              <a:t>M</a:t>
            </a:r>
            <a:r>
              <a:rPr lang="en-AU" dirty="0" smtClean="0"/>
              <a:t>ore likely to be financially dependent on perpetrators of violence and social isolation may be intensified</a:t>
            </a:r>
          </a:p>
          <a:p>
            <a:r>
              <a:rPr lang="en-AU" dirty="0" smtClean="0"/>
              <a:t>Likely to have limited capacity to organise/access the supports in a crisis </a:t>
            </a:r>
          </a:p>
          <a:p>
            <a:r>
              <a:rPr lang="en-AU" dirty="0" smtClean="0"/>
              <a:t>Less likely to be believed</a:t>
            </a:r>
          </a:p>
          <a:p>
            <a:pPr lvl="0"/>
            <a:endParaRPr lang="en-AU" dirty="0" smtClean="0"/>
          </a:p>
          <a:p>
            <a:pPr lvl="0">
              <a:buNone/>
            </a:pPr>
            <a:endParaRPr lang="en-AU" dirty="0" smtClean="0"/>
          </a:p>
          <a:p>
            <a:endParaRPr lang="en-AU" dirty="0"/>
          </a:p>
        </p:txBody>
      </p:sp>
      <p:pic>
        <p:nvPicPr>
          <p:cNvPr id="4" name="Picture 3" descr="Image result for vulnerability to abus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611" y="1029892"/>
            <a:ext cx="1099297" cy="994172"/>
          </a:xfrm>
          <a:prstGeom prst="rect">
            <a:avLst/>
          </a:prstGeom>
          <a:noFill/>
          <a:ln>
            <a:noFill/>
          </a:ln>
        </p:spPr>
      </p:pic>
    </p:spTree>
    <p:extLst>
      <p:ext uri="{BB962C8B-B14F-4D97-AF65-F5344CB8AC3E}">
        <p14:creationId xmlns:p14="http://schemas.microsoft.com/office/powerpoint/2010/main" val="1400462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AU" sz="2700" b="1" dirty="0"/>
              <a:t>Broadening Definitions of Domestic Violence </a:t>
            </a:r>
          </a:p>
        </p:txBody>
      </p:sp>
      <p:sp>
        <p:nvSpPr>
          <p:cNvPr id="3" name="Content Placeholder 2"/>
          <p:cNvSpPr>
            <a:spLocks noGrp="1"/>
          </p:cNvSpPr>
          <p:nvPr>
            <p:ph idx="1"/>
          </p:nvPr>
        </p:nvSpPr>
        <p:spPr/>
        <p:txBody>
          <a:bodyPr>
            <a:normAutofit fontScale="92500" lnSpcReduction="20000"/>
          </a:bodyPr>
          <a:lstStyle/>
          <a:p>
            <a:r>
              <a:rPr lang="en-AU" b="1" dirty="0" smtClean="0">
                <a:solidFill>
                  <a:srgbClr val="0070C0"/>
                </a:solidFill>
              </a:rPr>
              <a:t>Sexual abuse </a:t>
            </a:r>
            <a:r>
              <a:rPr lang="en-AU" dirty="0" smtClean="0"/>
              <a:t>– unwanted touching by caregivers, forced sterilisation, demands for sexual activity in return for assistance  </a:t>
            </a:r>
          </a:p>
          <a:p>
            <a:r>
              <a:rPr lang="en-AU" b="1" dirty="0" smtClean="0">
                <a:solidFill>
                  <a:srgbClr val="0070C0"/>
                </a:solidFill>
              </a:rPr>
              <a:t>Emotional/psychological abuse </a:t>
            </a:r>
            <a:r>
              <a:rPr lang="en-AU" dirty="0" smtClean="0"/>
              <a:t>– forced social isolation, threats to withdraw services or support</a:t>
            </a:r>
          </a:p>
          <a:p>
            <a:r>
              <a:rPr lang="en-AU" b="1" dirty="0" smtClean="0">
                <a:solidFill>
                  <a:srgbClr val="0070C0"/>
                </a:solidFill>
              </a:rPr>
              <a:t>Physical abuse - </a:t>
            </a:r>
            <a:r>
              <a:rPr lang="en-AU" dirty="0" smtClean="0"/>
              <a:t>withholding disability related equipment, deprivation of food or water, heating a bath too hot </a:t>
            </a:r>
          </a:p>
          <a:p>
            <a:r>
              <a:rPr lang="en-AU" b="1" dirty="0" smtClean="0">
                <a:solidFill>
                  <a:srgbClr val="0070C0"/>
                </a:solidFill>
              </a:rPr>
              <a:t>Financial abuse </a:t>
            </a:r>
            <a:r>
              <a:rPr lang="en-AU" dirty="0" smtClean="0"/>
              <a:t>– using the person’s disability as an excuse to control their finances </a:t>
            </a:r>
          </a:p>
          <a:p>
            <a:pPr marL="0" indent="0">
              <a:buNone/>
            </a:pPr>
            <a:endParaRPr lang="en-AU" dirty="0" smtClean="0"/>
          </a:p>
          <a:p>
            <a:r>
              <a:rPr lang="en-AU" dirty="0" smtClean="0"/>
              <a:t>Perpetrators may not be covered by the Act (e.g. a co tenant, paid carers) </a:t>
            </a:r>
            <a:endParaRPr lang="en-AU" dirty="0"/>
          </a:p>
        </p:txBody>
      </p:sp>
    </p:spTree>
    <p:extLst>
      <p:ext uri="{BB962C8B-B14F-4D97-AF65-F5344CB8AC3E}">
        <p14:creationId xmlns:p14="http://schemas.microsoft.com/office/powerpoint/2010/main" val="1414045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What is intellectual </a:t>
            </a:r>
            <a:r>
              <a:rPr lang="en-AU" b="1" dirty="0" smtClean="0"/>
              <a:t>disability?</a:t>
            </a:r>
            <a:endParaRPr lang="en-AU" dirty="0"/>
          </a:p>
        </p:txBody>
      </p:sp>
      <p:sp>
        <p:nvSpPr>
          <p:cNvPr id="3" name="Content Placeholder 2"/>
          <p:cNvSpPr>
            <a:spLocks noGrp="1"/>
          </p:cNvSpPr>
          <p:nvPr>
            <p:ph idx="1"/>
          </p:nvPr>
        </p:nvSpPr>
        <p:spPr/>
        <p:txBody>
          <a:bodyPr/>
          <a:lstStyle/>
          <a:p>
            <a:pPr marL="0" indent="0">
              <a:buNone/>
            </a:pPr>
            <a:r>
              <a:rPr lang="en-AU" i="1" dirty="0"/>
              <a:t>AAIDD 2014 definition</a:t>
            </a:r>
            <a:r>
              <a:rPr lang="en-AU" dirty="0"/>
              <a:t>: </a:t>
            </a:r>
          </a:p>
          <a:p>
            <a:pPr marL="0" indent="0">
              <a:buNone/>
            </a:pPr>
            <a:r>
              <a:rPr lang="en-AU" dirty="0"/>
              <a:t>Intellectual disability characterized by significant limitations in:</a:t>
            </a:r>
          </a:p>
          <a:p>
            <a:r>
              <a:rPr lang="en-AU" b="1" dirty="0"/>
              <a:t>Intellectual functioning</a:t>
            </a:r>
            <a:r>
              <a:rPr lang="en-AU" dirty="0"/>
              <a:t> - reasoning, learning, problem solving, memory, planning, comprehension, abstract thinking </a:t>
            </a:r>
          </a:p>
          <a:p>
            <a:r>
              <a:rPr lang="en-AU" b="1" dirty="0"/>
              <a:t>Adaptive behaviour </a:t>
            </a:r>
            <a:r>
              <a:rPr lang="en-AU" dirty="0"/>
              <a:t>– conceptual, social and practical skills</a:t>
            </a:r>
          </a:p>
          <a:p>
            <a:r>
              <a:rPr lang="en-AU" b="1" dirty="0"/>
              <a:t>Originates</a:t>
            </a:r>
            <a:r>
              <a:rPr lang="en-AU" dirty="0"/>
              <a:t> before the age of 18.    </a:t>
            </a:r>
            <a:r>
              <a:rPr lang="en-AU" sz="1000" i="1" dirty="0"/>
              <a:t>(WHO 2014)</a:t>
            </a:r>
            <a:endParaRPr lang="en-AU" sz="1000" dirty="0"/>
          </a:p>
          <a:p>
            <a:endParaRPr lang="en-AU" dirty="0"/>
          </a:p>
        </p:txBody>
      </p:sp>
    </p:spTree>
    <p:extLst>
      <p:ext uri="{BB962C8B-B14F-4D97-AF65-F5344CB8AC3E}">
        <p14:creationId xmlns:p14="http://schemas.microsoft.com/office/powerpoint/2010/main" val="2869258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1614488" y="1218991"/>
          <a:ext cx="5915025" cy="42709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58271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71406"/>
          </a:xfrm>
        </p:spPr>
        <p:txBody>
          <a:bodyPr>
            <a:normAutofit/>
          </a:bodyPr>
          <a:lstStyle/>
          <a:p>
            <a:r>
              <a:rPr lang="en-US" sz="3600" b="1" dirty="0" smtClean="0">
                <a:solidFill>
                  <a:srgbClr val="7030A0"/>
                </a:solidFill>
                <a:latin typeface="Arial" panose="020B0604020202020204" pitchFamily="34" charset="0"/>
                <a:cs typeface="Arial" panose="020B0604020202020204" pitchFamily="34" charset="0"/>
              </a:rPr>
              <a:t>Legal Definition</a:t>
            </a:r>
            <a:endParaRPr lang="en-AU" sz="3600" b="1" dirty="0">
              <a:solidFill>
                <a:srgbClr val="7030A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50" y="1336431"/>
            <a:ext cx="8121693" cy="5004079"/>
          </a:xfrm>
        </p:spPr>
        <p:txBody>
          <a:bodyPr>
            <a:normAutofit/>
          </a:bodyPr>
          <a:lstStyle/>
          <a:p>
            <a:r>
              <a:rPr lang="en-AU" sz="3200" dirty="0" smtClean="0"/>
              <a:t>‘Person </a:t>
            </a:r>
            <a:r>
              <a:rPr lang="en-AU" sz="3200" dirty="0"/>
              <a:t>with an impairment of the mind</a:t>
            </a:r>
            <a:r>
              <a:rPr lang="en-AU" sz="3200" dirty="0" smtClean="0"/>
              <a:t>’ (Evidence Act 1977). </a:t>
            </a:r>
          </a:p>
          <a:p>
            <a:endParaRPr lang="en-AU" sz="1600" dirty="0" smtClean="0"/>
          </a:p>
          <a:p>
            <a:r>
              <a:rPr lang="en-AU" sz="2400" dirty="0" smtClean="0"/>
              <a:t>A </a:t>
            </a:r>
            <a:r>
              <a:rPr lang="en-AU" sz="2400" dirty="0"/>
              <a:t>person is an ‘</a:t>
            </a:r>
            <a:r>
              <a:rPr lang="en-AU" sz="2400" b="1" dirty="0"/>
              <a:t>intellectually impaired person</a:t>
            </a:r>
            <a:r>
              <a:rPr lang="en-AU" sz="2400" dirty="0"/>
              <a:t>’ if the person has a disability –</a:t>
            </a:r>
            <a:br>
              <a:rPr lang="en-AU" sz="2400" dirty="0"/>
            </a:br>
            <a:r>
              <a:rPr lang="en-AU" sz="2400" dirty="0"/>
              <a:t>   (a) that is attributable to an intellectual, psychiatric, cognitive or neurological impairment or a combination of these; </a:t>
            </a:r>
            <a:r>
              <a:rPr lang="en-AU" sz="2400" b="1" dirty="0"/>
              <a:t>and</a:t>
            </a:r>
            <a:r>
              <a:rPr lang="en-AU" sz="2400" dirty="0"/>
              <a:t>  </a:t>
            </a:r>
            <a:br>
              <a:rPr lang="en-AU" sz="2400" dirty="0"/>
            </a:br>
            <a:r>
              <a:rPr lang="en-AU" sz="2400" dirty="0"/>
              <a:t>   (b) that results in:</a:t>
            </a:r>
          </a:p>
          <a:p>
            <a:r>
              <a:rPr lang="en-AU" sz="2400" dirty="0"/>
              <a:t>      (</a:t>
            </a:r>
            <a:r>
              <a:rPr lang="en-AU" sz="2400" dirty="0"/>
              <a:t>i</a:t>
            </a:r>
            <a:r>
              <a:rPr lang="en-AU" sz="2400" dirty="0"/>
              <a:t>) a substantial reduction of the person’s capacity for communication, social interaction </a:t>
            </a:r>
            <a:r>
              <a:rPr lang="en-AU" sz="2400" dirty="0" smtClean="0"/>
              <a:t>or </a:t>
            </a:r>
            <a:r>
              <a:rPr lang="en-AU" sz="2400" dirty="0"/>
              <a:t>learning; </a:t>
            </a:r>
            <a:r>
              <a:rPr lang="en-AU" sz="2400" b="1" dirty="0"/>
              <a:t>and</a:t>
            </a:r>
            <a:r>
              <a:rPr lang="en-AU" sz="2400" dirty="0"/>
              <a:t/>
            </a:r>
            <a:br>
              <a:rPr lang="en-AU" sz="2400" dirty="0"/>
            </a:br>
            <a:r>
              <a:rPr lang="en-AU" sz="2400" dirty="0"/>
              <a:t>      (ii) the person needing support.</a:t>
            </a:r>
          </a:p>
          <a:p>
            <a:pPr marL="0" indent="0">
              <a:buNone/>
            </a:pPr>
            <a:endParaRPr lang="en-AU" sz="2763" dirty="0">
              <a:solidFill>
                <a:schemeClr val="accent5">
                  <a:lumMod val="75000"/>
                </a:schemeClr>
              </a:solidFill>
            </a:endParaRPr>
          </a:p>
        </p:txBody>
      </p:sp>
    </p:spTree>
    <p:extLst>
      <p:ext uri="{BB962C8B-B14F-4D97-AF65-F5344CB8AC3E}">
        <p14:creationId xmlns:p14="http://schemas.microsoft.com/office/powerpoint/2010/main" val="3169540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10" ma:contentTypeDescription="Create a new document." ma:contentTypeScope="" ma:versionID="23d18dd955f2d716d380e87eb271af30">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8b3805e187afc8f90986c2d36c4aa9b1"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0476CE0-3C67-4086-BBB4-A78380AF3957}"/>
</file>

<file path=customXml/itemProps2.xml><?xml version="1.0" encoding="utf-8"?>
<ds:datastoreItem xmlns:ds="http://schemas.openxmlformats.org/officeDocument/2006/customXml" ds:itemID="{E17DAD8F-98DB-42F9-A3DA-D1523630CAE3}"/>
</file>

<file path=customXml/itemProps3.xml><?xml version="1.0" encoding="utf-8"?>
<ds:datastoreItem xmlns:ds="http://schemas.openxmlformats.org/officeDocument/2006/customXml" ds:itemID="{CD63BD41-A5B8-4E42-AC93-52ADB83B8894}"/>
</file>

<file path=docProps/app.xml><?xml version="1.0" encoding="utf-8"?>
<Properties xmlns="http://schemas.openxmlformats.org/officeDocument/2006/extended-properties" xmlns:vt="http://schemas.openxmlformats.org/officeDocument/2006/docPropsVTypes">
  <Template/>
  <TotalTime>3986</TotalTime>
  <Words>2505</Words>
  <Application>Microsoft Office PowerPoint</Application>
  <PresentationFormat>On-screen Show (4:3)</PresentationFormat>
  <Paragraphs>280</Paragraphs>
  <Slides>27</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ＭＳ Ｐゴシック</vt:lpstr>
      <vt:lpstr>Arial</vt:lpstr>
      <vt:lpstr>Calibri</vt:lpstr>
      <vt:lpstr>Calibri Light</vt:lpstr>
      <vt:lpstr>Times</vt:lpstr>
      <vt:lpstr>Office Theme</vt:lpstr>
      <vt:lpstr>Building Capacity: Domestic and Family Violence Best Practice Supporting clients with intellectual, or cognitive disabilities. </vt:lpstr>
      <vt:lpstr>Acknowledgement of country</vt:lpstr>
      <vt:lpstr>Aim of this presentation. </vt:lpstr>
      <vt:lpstr>   In a nut shell…</vt:lpstr>
      <vt:lpstr>Intellectual Disability &amp;  Vulnerability to Violence</vt:lpstr>
      <vt:lpstr>Broadening Definitions of Domestic Violence </vt:lpstr>
      <vt:lpstr>What is intellectual disability?</vt:lpstr>
      <vt:lpstr>PowerPoint Presentation</vt:lpstr>
      <vt:lpstr>Legal Definition</vt:lpstr>
      <vt:lpstr>Talking about disability </vt:lpstr>
      <vt:lpstr>Communication </vt:lpstr>
      <vt:lpstr>PowerPoint Presentation</vt:lpstr>
      <vt:lpstr> Communication Tips </vt:lpstr>
      <vt:lpstr>Communication Tips  </vt:lpstr>
      <vt:lpstr>Tips - Check understanding through:</vt:lpstr>
      <vt:lpstr>Capacity and decision making</vt:lpstr>
      <vt:lpstr>Capacity and decision making cont…</vt:lpstr>
      <vt:lpstr>Maximising conditions for supported decision making</vt:lpstr>
      <vt:lpstr>How you might check understanding / assess capacity to make a decision</vt:lpstr>
      <vt:lpstr>Accessibility - Barriers</vt:lpstr>
      <vt:lpstr>Why improve accessibility? </vt:lpstr>
      <vt:lpstr>Accessibility in practice…</vt:lpstr>
      <vt:lpstr>Resources for organisational accessibility </vt:lpstr>
      <vt:lpstr>Rural, regional and remote clients</vt:lpstr>
      <vt:lpstr>Case study</vt:lpstr>
      <vt:lpstr>Important points from this presentation. </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O'Brien</dc:creator>
  <cp:lastModifiedBy>Leona Berrie</cp:lastModifiedBy>
  <cp:revision>185</cp:revision>
  <cp:lastPrinted>2018-10-24T05:27:42Z</cp:lastPrinted>
  <dcterms:created xsi:type="dcterms:W3CDTF">2016-08-18T00:39:33Z</dcterms:created>
  <dcterms:modified xsi:type="dcterms:W3CDTF">2019-03-15T02:35:02Z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ies>
</file>