
<file path=[Content_Types].xml><?xml version="1.0" encoding="utf-8"?>
<Types xmlns="http://schemas.openxmlformats.org/package/2006/content-types">
  <Default Extension="png" ContentType="image/png"/>
  <Default Extension="png&amp;ehk=UT8XX" ContentType="image/png"/>
  <Default Extension="jpeg" ContentType="image/jpeg"/>
  <Default Extension="rels" ContentType="application/vnd.openxmlformats-package.relationships+xml"/>
  <Default Extension="png&amp;ehk=5kfk7xabuq4q9R620hksMg&amp;r=0&amp;pid=OfficeInsert" ContentType="image/png"/>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28.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9.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3" r:id="rId3"/>
    <p:sldMasterId id="2147483683" r:id="rId4"/>
  </p:sldMasterIdLst>
  <p:notesMasterIdLst>
    <p:notesMasterId r:id="rId34"/>
  </p:notesMasterIdLst>
  <p:handoutMasterIdLst>
    <p:handoutMasterId r:id="rId35"/>
  </p:handoutMasterIdLst>
  <p:sldIdLst>
    <p:sldId id="257" r:id="rId5"/>
    <p:sldId id="354" r:id="rId6"/>
    <p:sldId id="296" r:id="rId7"/>
    <p:sldId id="362" r:id="rId8"/>
    <p:sldId id="363" r:id="rId9"/>
    <p:sldId id="366" r:id="rId10"/>
    <p:sldId id="358" r:id="rId11"/>
    <p:sldId id="356" r:id="rId12"/>
    <p:sldId id="365" r:id="rId13"/>
    <p:sldId id="364" r:id="rId14"/>
    <p:sldId id="382" r:id="rId15"/>
    <p:sldId id="349" r:id="rId16"/>
    <p:sldId id="343" r:id="rId17"/>
    <p:sldId id="342" r:id="rId18"/>
    <p:sldId id="367" r:id="rId19"/>
    <p:sldId id="387" r:id="rId20"/>
    <p:sldId id="377" r:id="rId21"/>
    <p:sldId id="384" r:id="rId22"/>
    <p:sldId id="372" r:id="rId23"/>
    <p:sldId id="378" r:id="rId24"/>
    <p:sldId id="357" r:id="rId25"/>
    <p:sldId id="345" r:id="rId26"/>
    <p:sldId id="385" r:id="rId27"/>
    <p:sldId id="379" r:id="rId28"/>
    <p:sldId id="353" r:id="rId29"/>
    <p:sldId id="380" r:id="rId30"/>
    <p:sldId id="374" r:id="rId31"/>
    <p:sldId id="386" r:id="rId32"/>
    <p:sldId id="381" r:id="rId33"/>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ya Beyers" initials="SB" lastIdx="1" clrIdx="0">
    <p:extLst>
      <p:ext uri="{19B8F6BF-5375-455C-9EA6-DF929625EA0E}">
        <p15:presenceInfo xmlns:p15="http://schemas.microsoft.com/office/powerpoint/2012/main" userId="15a887eb4c1eea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881"/>
    <a:srgbClr val="7F070A"/>
    <a:srgbClr val="9E090E"/>
    <a:srgbClr val="433C33"/>
    <a:srgbClr val="C4191E"/>
    <a:srgbClr val="FDFCFB"/>
    <a:srgbClr val="D2CBB7"/>
    <a:srgbClr val="9F9580"/>
    <a:srgbClr val="D2CABB"/>
    <a:srgbClr val="968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28" autoAdjust="0"/>
    <p:restoredTop sz="80418" autoAdjust="0"/>
  </p:normalViewPr>
  <p:slideViewPr>
    <p:cSldViewPr>
      <p:cViewPr varScale="1">
        <p:scale>
          <a:sx n="137" d="100"/>
          <a:sy n="137" d="100"/>
        </p:scale>
        <p:origin x="1446" y="66"/>
      </p:cViewPr>
      <p:guideLst>
        <p:guide orient="horz" pos="2160"/>
        <p:guide pos="2880"/>
      </p:guideLst>
    </p:cSldViewPr>
  </p:slideViewPr>
  <p:outlineViewPr>
    <p:cViewPr>
      <p:scale>
        <a:sx n="33" d="100"/>
        <a:sy n="33" d="100"/>
      </p:scale>
      <p:origin x="0" y="-21004"/>
    </p:cViewPr>
  </p:outlineViewPr>
  <p:notesTextViewPr>
    <p:cViewPr>
      <p:scale>
        <a:sx n="100" d="100"/>
        <a:sy n="100" d="100"/>
      </p:scale>
      <p:origin x="0" y="0"/>
    </p:cViewPr>
  </p:notesTextViewPr>
  <p:notesViewPr>
    <p:cSldViewPr>
      <p:cViewPr varScale="1">
        <p:scale>
          <a:sx n="66" d="100"/>
          <a:sy n="66" d="100"/>
        </p:scale>
        <p:origin x="2856" y="5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slideMaster" Target="slideMasters/slideMaster2.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18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4186"/>
          </a:xfrm>
          <a:prstGeom prst="rect">
            <a:avLst/>
          </a:prstGeom>
        </p:spPr>
        <p:txBody>
          <a:bodyPr vert="horz" lIns="91440" tIns="45720" rIns="91440" bIns="45720" rtlCol="0"/>
          <a:lstStyle>
            <a:lvl1pPr algn="r">
              <a:defRPr sz="1200"/>
            </a:lvl1pPr>
          </a:lstStyle>
          <a:p>
            <a:fld id="{40A5ADD1-5E2A-4D2E-828E-B6983095F4F9}" type="datetimeFigureOut">
              <a:rPr lang="en-AU" smtClean="0"/>
              <a:t>20/03/2019</a:t>
            </a:fld>
            <a:endParaRPr lang="en-AU"/>
          </a:p>
        </p:txBody>
      </p:sp>
      <p:sp>
        <p:nvSpPr>
          <p:cNvPr id="4" name="Footer Placeholder 3"/>
          <p:cNvSpPr>
            <a:spLocks noGrp="1"/>
          </p:cNvSpPr>
          <p:nvPr>
            <p:ph type="ftr" sz="quarter" idx="2"/>
          </p:nvPr>
        </p:nvSpPr>
        <p:spPr>
          <a:xfrm>
            <a:off x="1" y="9378477"/>
            <a:ext cx="2946400" cy="494186"/>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378477"/>
            <a:ext cx="2946400" cy="494186"/>
          </a:xfrm>
          <a:prstGeom prst="rect">
            <a:avLst/>
          </a:prstGeom>
        </p:spPr>
        <p:txBody>
          <a:bodyPr vert="horz" lIns="91440" tIns="45720" rIns="91440" bIns="45720" rtlCol="0" anchor="b"/>
          <a:lstStyle>
            <a:lvl1pPr algn="r">
              <a:defRPr sz="1200"/>
            </a:lvl1pPr>
          </a:lstStyle>
          <a:p>
            <a:fld id="{1122F3FC-6C75-4B51-9295-7258CB6D4487}" type="slidenum">
              <a:rPr lang="en-AU" smtClean="0"/>
              <a:t>‹#›</a:t>
            </a:fld>
            <a:endParaRPr lang="en-AU"/>
          </a:p>
        </p:txBody>
      </p:sp>
    </p:spTree>
    <p:extLst>
      <p:ext uri="{BB962C8B-B14F-4D97-AF65-F5344CB8AC3E}">
        <p14:creationId xmlns:p14="http://schemas.microsoft.com/office/powerpoint/2010/main" val="3716120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3633"/>
          </a:xfrm>
          <a:prstGeom prst="rect">
            <a:avLst/>
          </a:prstGeom>
        </p:spPr>
        <p:txBody>
          <a:bodyPr vert="horz" lIns="91440" tIns="45720" rIns="91440" bIns="45720" rtlCol="0"/>
          <a:lstStyle>
            <a:lvl1pPr algn="r">
              <a:defRPr sz="1200"/>
            </a:lvl1pPr>
          </a:lstStyle>
          <a:p>
            <a:fld id="{DDA4625E-77BF-4A78-977C-B395AFC63D3E}" type="datetimeFigureOut">
              <a:rPr lang="en-US" smtClean="0"/>
              <a:t>3/20/2019</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1440" tIns="45720" rIns="91440" bIns="45720" rtlCol="0" anchor="b"/>
          <a:lstStyle>
            <a:lvl1pPr algn="r">
              <a:defRPr sz="1200"/>
            </a:lvl1pPr>
          </a:lstStyle>
          <a:p>
            <a:fld id="{5D02DC67-C434-444F-9788-90976544AD11}" type="slidenum">
              <a:rPr lang="en-US" smtClean="0"/>
              <a:t>‹#›</a:t>
            </a:fld>
            <a:endParaRPr lang="en-US"/>
          </a:p>
        </p:txBody>
      </p:sp>
    </p:spTree>
    <p:extLst>
      <p:ext uri="{BB962C8B-B14F-4D97-AF65-F5344CB8AC3E}">
        <p14:creationId xmlns:p14="http://schemas.microsoft.com/office/powerpoint/2010/main" val="356033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dirty="0"/>
          </a:p>
        </p:txBody>
      </p:sp>
      <p:sp>
        <p:nvSpPr>
          <p:cNvPr id="6" name="Footer Placeholder 5"/>
          <p:cNvSpPr>
            <a:spLocks noGrp="1"/>
          </p:cNvSpPr>
          <p:nvPr>
            <p:ph type="ftr" sz="quarter" idx="12"/>
          </p:nvPr>
        </p:nvSpPr>
        <p:spPr>
          <a:xfrm>
            <a:off x="0" y="9377316"/>
            <a:ext cx="6117908" cy="493633"/>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17908" y="9377316"/>
            <a:ext cx="678194" cy="493633"/>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155523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54532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009098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868198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363306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167066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656744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118941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243566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1993612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63733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098888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42396136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Stop here and ask for suggested categories for PACT </a:t>
            </a: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0774203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507626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1796089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12473235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368718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3835949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34218749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38859796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5D02DC67-C434-444F-9788-90976544AD11}" type="slidenum">
              <a:rPr lang="en-US" smtClean="0"/>
              <a:t>29</a:t>
            </a:fld>
            <a:endParaRPr lang="en-US"/>
          </a:p>
        </p:txBody>
      </p:sp>
    </p:spTree>
    <p:extLst>
      <p:ext uri="{BB962C8B-B14F-4D97-AF65-F5344CB8AC3E}">
        <p14:creationId xmlns:p14="http://schemas.microsoft.com/office/powerpoint/2010/main" val="1906179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8:16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30679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092313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58260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8815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49910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277370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3/20/2019 8:15 PM</a:t>
            </a:fld>
            <a:endParaRPr lang="en-US"/>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45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amp;ehk=UT8XX"/><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rgbClr val="9E090E"/>
                </a:solidFill>
                <a:latin typeface="+mj-lt"/>
              </a:defRPr>
            </a:lvl1pPr>
          </a:lstStyle>
          <a:p>
            <a:r>
              <a:rPr lang="en-US" dirty="0"/>
              <a:t>Click to edit Master title style</a:t>
            </a:r>
          </a:p>
        </p:txBody>
      </p:sp>
      <p:sp>
        <p:nvSpPr>
          <p:cNvPr id="3" name="Subtitle 2"/>
          <p:cNvSpPr>
            <a:spLocks noGrp="1"/>
          </p:cNvSpPr>
          <p:nvPr>
            <p:ph type="subTitle" idx="1"/>
          </p:nvPr>
        </p:nvSpPr>
        <p:spPr>
          <a:xfrm>
            <a:off x="703432" y="4047455"/>
            <a:ext cx="7681913" cy="461665"/>
          </a:xfrm>
        </p:spPr>
        <p:txBody>
          <a:bodyPr>
            <a:noAutofit/>
          </a:bodyPr>
          <a:lstStyle>
            <a:lvl1pPr marL="0" indent="0" algn="l">
              <a:lnSpc>
                <a:spcPct val="90000"/>
              </a:lnSpc>
              <a:spcBef>
                <a:spcPts val="0"/>
              </a:spcBef>
              <a:buNone/>
              <a:defRPr>
                <a:solidFill>
                  <a:srgbClr val="433C33"/>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a:t>Click to edit Master subtitle style</a:t>
            </a:r>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9E090E"/>
                </a:solidFill>
              </a:defRPr>
            </a:lvl1pPr>
          </a:lstStyle>
          <a:p>
            <a:r>
              <a:rPr lang="en-US" dirty="0"/>
              <a:t>Click to edit Master title style</a:t>
            </a:r>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lvl1pPr>
              <a:defRPr lang="en-US" sz="4400" b="0" kern="1200" cap="none" spc="-150" dirty="0">
                <a:ln w="3175">
                  <a:noFill/>
                </a:ln>
                <a:solidFill>
                  <a:srgbClr val="9E090E"/>
                </a:solidFill>
                <a:effectLst>
                  <a:outerShdw blurRad="50800" dist="38100" dir="2700000" algn="tl" rotWithShape="0">
                    <a:prstClr val="black">
                      <a:alpha val="40000"/>
                    </a:prstClr>
                  </a:outerShdw>
                </a:effectLst>
                <a:latin typeface="+mj-lt"/>
                <a:ea typeface="+mn-ea"/>
                <a:cs typeface="Arial" charset="0"/>
              </a:defRPr>
            </a:lvl1pPr>
          </a:lstStyle>
          <a:p>
            <a:r>
              <a:rPr lang="en-US" dirty="0"/>
              <a:t>Click to edit Master title style</a:t>
            </a:r>
          </a:p>
        </p:txBody>
      </p:sp>
      <p:sp>
        <p:nvSpPr>
          <p:cNvPr id="3" name="Content Placeholder 2"/>
          <p:cNvSpPr>
            <a:spLocks noGrp="1"/>
          </p:cNvSpPr>
          <p:nvPr>
            <p:ph idx="1"/>
          </p:nvPr>
        </p:nvSpPr>
        <p:spPr>
          <a:xfrm>
            <a:off x="381000" y="1412875"/>
            <a:ext cx="8382000" cy="2210862"/>
          </a:xfrm>
        </p:spPr>
        <p:txBody>
          <a:bodyPr/>
          <a:lstStyle>
            <a:lvl1pPr marL="396875" indent="-396875">
              <a:lnSpc>
                <a:spcPct val="90000"/>
              </a:lnSpc>
              <a:buClr>
                <a:srgbClr val="276881"/>
              </a:buClr>
              <a:buSzPct val="75000"/>
              <a:buFontTx/>
              <a:buBlip>
                <a:blip r:embed="rId2"/>
              </a:buBlip>
              <a:defRPr>
                <a:solidFill>
                  <a:schemeClr val="bg1"/>
                </a:solidFill>
              </a:defRPr>
            </a:lvl1pPr>
            <a:lvl2pPr marL="914400" indent="-396875">
              <a:lnSpc>
                <a:spcPct val="90000"/>
              </a:lnSpc>
              <a:buClr>
                <a:srgbClr val="276881"/>
              </a:buClr>
              <a:buSzPct val="75000"/>
              <a:buFontTx/>
              <a:buBlip>
                <a:blip r:embed="rId2"/>
              </a:buBlip>
              <a:defRPr>
                <a:solidFill>
                  <a:schemeClr val="bg1"/>
                </a:solidFill>
              </a:defRPr>
            </a:lvl2pPr>
            <a:lvl3pPr marL="1258888" indent="-344488">
              <a:lnSpc>
                <a:spcPct val="90000"/>
              </a:lnSpc>
              <a:buClr>
                <a:srgbClr val="276881"/>
              </a:buClr>
              <a:buSzPct val="75000"/>
              <a:buFontTx/>
              <a:buBlip>
                <a:blip r:embed="rId2"/>
              </a:buBlip>
              <a:defRPr>
                <a:solidFill>
                  <a:schemeClr val="bg1"/>
                </a:solidFill>
              </a:defRPr>
            </a:lvl3pPr>
            <a:lvl4pPr marL="1604963" indent="-346075">
              <a:lnSpc>
                <a:spcPct val="90000"/>
              </a:lnSpc>
              <a:buClr>
                <a:srgbClr val="276881"/>
              </a:buClr>
              <a:buSzPct val="75000"/>
              <a:buFontTx/>
              <a:buBlip>
                <a:blip r:embed="rId2"/>
              </a:buBlip>
              <a:defRPr>
                <a:solidFill>
                  <a:schemeClr val="bg1"/>
                </a:solidFill>
              </a:defRPr>
            </a:lvl4pPr>
            <a:lvl5pPr marL="1941513" indent="-336550">
              <a:lnSpc>
                <a:spcPct val="90000"/>
              </a:lnSpc>
              <a:buClr>
                <a:srgbClr val="276881"/>
              </a:buClr>
              <a:buSzPct val="75000"/>
              <a:buFontTx/>
              <a:buBlip>
                <a:blip r:embed="rId2"/>
              </a:buBlip>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lvl1pPr>
              <a:defRPr lang="en-US" sz="4800" b="0" kern="1200" cap="none" spc="-150">
                <a:ln w="3175">
                  <a:noFill/>
                </a:ln>
                <a:solidFill>
                  <a:srgbClr val="9E090E"/>
                </a:solidFill>
                <a:effectLst>
                  <a:outerShdw blurRad="50800" dist="38100" dir="2700000" algn="tl" rotWithShape="0">
                    <a:prstClr val="black">
                      <a:alpha val="40000"/>
                    </a:prstClr>
                  </a:outerShdw>
                </a:effectLst>
                <a:latin typeface="+mj-lt"/>
                <a:ea typeface="+mn-ea"/>
                <a:cs typeface="Arial" charset="0"/>
              </a:defRPr>
            </a:lvl1pPr>
          </a:lstStyle>
          <a:p>
            <a:r>
              <a:rPr lang="en-US" dirty="0"/>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solidFill>
                  <a:schemeClr val="bg1"/>
                </a:solidFill>
              </a:defRPr>
            </a:lvl1pPr>
            <a:lvl2pPr marL="673338" indent="-325424">
              <a:lnSpc>
                <a:spcPct val="90000"/>
              </a:lnSpc>
              <a:defRPr sz="2400">
                <a:solidFill>
                  <a:schemeClr val="bg1"/>
                </a:solidFill>
              </a:defRPr>
            </a:lvl2pPr>
            <a:lvl3pPr marL="953785" indent="-288384">
              <a:lnSpc>
                <a:spcPct val="90000"/>
              </a:lnSpc>
              <a:defRPr sz="2000">
                <a:solidFill>
                  <a:schemeClr val="bg1"/>
                </a:solidFill>
              </a:defRPr>
            </a:lvl3pPr>
            <a:lvl4pPr marL="1227618" indent="-273833">
              <a:lnSpc>
                <a:spcPct val="90000"/>
              </a:lnSpc>
              <a:defRPr sz="1800">
                <a:solidFill>
                  <a:schemeClr val="bg1"/>
                </a:solidFill>
              </a:defRPr>
            </a:lvl4pPr>
            <a:lvl5pPr marL="1516002" indent="-280447">
              <a:lnSpc>
                <a:spcPct val="90000"/>
              </a:lnSpc>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solidFill>
                  <a:schemeClr val="bg1"/>
                </a:solidFill>
              </a:defRPr>
            </a:lvl1pPr>
            <a:lvl2pPr marL="673338" indent="-339976">
              <a:lnSpc>
                <a:spcPct val="90000"/>
              </a:lnSpc>
              <a:defRPr sz="2400">
                <a:solidFill>
                  <a:schemeClr val="bg1"/>
                </a:solidFill>
              </a:defRPr>
            </a:lvl2pPr>
            <a:lvl3pPr marL="961722" indent="-302936">
              <a:lnSpc>
                <a:spcPct val="90000"/>
              </a:lnSpc>
              <a:defRPr sz="2000">
                <a:solidFill>
                  <a:schemeClr val="bg1"/>
                </a:solidFill>
              </a:defRPr>
            </a:lvl3pPr>
            <a:lvl4pPr marL="1227618" indent="-265896">
              <a:lnSpc>
                <a:spcPct val="90000"/>
              </a:lnSpc>
              <a:defRPr sz="1800">
                <a:solidFill>
                  <a:schemeClr val="bg1"/>
                </a:solidFill>
              </a:defRPr>
            </a:lvl4pPr>
            <a:lvl5pPr marL="1516002" indent="-273833">
              <a:lnSpc>
                <a:spcPct val="90000"/>
              </a:lnSpc>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0A3B-49E2-454C-B455-DDAE05056AEC}"/>
              </a:ext>
            </a:extLst>
          </p:cNvPr>
          <p:cNvSpPr>
            <a:spLocks noGrp="1"/>
          </p:cNvSpPr>
          <p:nvPr>
            <p:ph type="title"/>
          </p:nvPr>
        </p:nvSpPr>
        <p:spPr>
          <a:xfrm>
            <a:off x="381000" y="230188"/>
            <a:ext cx="8382000" cy="609398"/>
          </a:xfrm>
        </p:spPr>
        <p:txBody>
          <a:bodyPr/>
          <a:lstStyle>
            <a:lvl1pPr algn="l" defTabSz="914363" rtl="0" eaLnBrk="1" latinLnBrk="0" hangingPunct="1">
              <a:lnSpc>
                <a:spcPct val="90000"/>
              </a:lnSpc>
              <a:spcBef>
                <a:spcPct val="0"/>
              </a:spcBef>
              <a:buNone/>
              <a:defRPr lang="en-AU" sz="4400" b="0" kern="1200" cap="none" spc="-150" dirty="0">
                <a:ln w="3175">
                  <a:noFill/>
                </a:ln>
                <a:solidFill>
                  <a:srgbClr val="9E090E"/>
                </a:solidFill>
                <a:effectLst>
                  <a:outerShdw blurRad="50800" dist="38100" dir="2700000" algn="tl" rotWithShape="0">
                    <a:prstClr val="black">
                      <a:alpha val="40000"/>
                    </a:prstClr>
                  </a:outerShdw>
                </a:effectLst>
                <a:latin typeface="+mj-lt"/>
                <a:ea typeface="+mn-ea"/>
                <a:cs typeface="Arial" charset="0"/>
              </a:defRPr>
            </a:lvl1pPr>
          </a:lstStyle>
          <a:p>
            <a:r>
              <a:rPr lang="en-US" dirty="0"/>
              <a:t>Click to edit Master title style</a:t>
            </a:r>
            <a:endParaRPr lang="en-AU" dirty="0"/>
          </a:p>
        </p:txBody>
      </p:sp>
    </p:spTree>
    <p:extLst>
      <p:ext uri="{BB962C8B-B14F-4D97-AF65-F5344CB8AC3E}">
        <p14:creationId xmlns:p14="http://schemas.microsoft.com/office/powerpoint/2010/main" val="419131125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351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2DCA-67B3-47EA-AFCF-9627A2E7AF28}"/>
              </a:ext>
            </a:extLst>
          </p:cNvPr>
          <p:cNvSpPr>
            <a:spLocks noGrp="1"/>
          </p:cNvSpPr>
          <p:nvPr>
            <p:ph type="ctrTitle"/>
          </p:nvPr>
        </p:nvSpPr>
        <p:spPr>
          <a:xfrm>
            <a:off x="1115616" y="1484784"/>
            <a:ext cx="6552728" cy="659904"/>
          </a:xfrm>
          <a:prstGeom prst="rect">
            <a:avLst/>
          </a:prstGeom>
        </p:spPr>
        <p:txBody>
          <a:bodyPr>
            <a:noAutofit/>
          </a:bodyPr>
          <a:lstStyle>
            <a:lvl1pPr>
              <a:lnSpc>
                <a:spcPct val="90000"/>
              </a:lnSpc>
              <a:defRPr sz="3200" b="1">
                <a:solidFill>
                  <a:srgbClr val="433C33"/>
                </a:solidFill>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3C26224F-CB3A-4298-8010-5EC905E382AC}"/>
              </a:ext>
            </a:extLst>
          </p:cNvPr>
          <p:cNvSpPr>
            <a:spLocks noGrp="1"/>
          </p:cNvSpPr>
          <p:nvPr>
            <p:ph type="subTitle" idx="1"/>
          </p:nvPr>
        </p:nvSpPr>
        <p:spPr>
          <a:xfrm>
            <a:off x="1115616" y="2144688"/>
            <a:ext cx="5040560" cy="461665"/>
          </a:xfrm>
          <a:prstGeom prst="rect">
            <a:avLst/>
          </a:prstGeom>
        </p:spPr>
        <p:txBody>
          <a:bodyPr>
            <a:noAutofit/>
          </a:bodyPr>
          <a:lstStyle>
            <a:lvl1pPr marL="0" indent="0" algn="l">
              <a:lnSpc>
                <a:spcPct val="90000"/>
              </a:lnSpc>
              <a:spcBef>
                <a:spcPts val="0"/>
              </a:spcBef>
              <a:buNone/>
              <a:defRPr b="1">
                <a:solidFill>
                  <a:srgbClr val="433C33"/>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1398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7.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BA8C23A2-1FC7-4857-9660-916BE478482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544490" y="5301208"/>
            <a:ext cx="1218510" cy="121152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5" r:id="rId2"/>
    <p:sldLayoutId id="2147483666" r:id="rId3"/>
    <p:sldLayoutId id="2147483667" r:id="rId4"/>
    <p:sldLayoutId id="2147483670" r:id="rId5"/>
    <p:sldLayoutId id="2147483671" r:id="rId6"/>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9"/>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0"/>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0"/>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0"/>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0"/>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738042F-5305-4BA4-A5AB-D40D61E1FC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616" y="1772816"/>
            <a:ext cx="2813938" cy="2797810"/>
          </a:xfrm>
          <a:prstGeom prst="rect">
            <a:avLst/>
          </a:prstGeom>
        </p:spPr>
      </p:pic>
      <p:pic>
        <p:nvPicPr>
          <p:cNvPr id="8" name="Picture 7">
            <a:extLst>
              <a:ext uri="{FF2B5EF4-FFF2-40B4-BE49-F238E27FC236}">
                <a16:creationId xmlns:a16="http://schemas.microsoft.com/office/drawing/2014/main" id="{553A36A0-12DE-4CAB-9009-7BC59B31CC9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508104" y="1441607"/>
            <a:ext cx="2109762" cy="3129019"/>
          </a:xfrm>
          <a:prstGeom prst="rect">
            <a:avLst/>
          </a:prstGeom>
        </p:spPr>
      </p:pic>
      <p:cxnSp>
        <p:nvCxnSpPr>
          <p:cNvPr id="10" name="Straight Connector 9">
            <a:extLst>
              <a:ext uri="{FF2B5EF4-FFF2-40B4-BE49-F238E27FC236}">
                <a16:creationId xmlns:a16="http://schemas.microsoft.com/office/drawing/2014/main" id="{FE368EF2-186F-4D6E-A483-71A3BE920892}"/>
              </a:ext>
            </a:extLst>
          </p:cNvPr>
          <p:cNvCxnSpPr/>
          <p:nvPr userDrawn="1"/>
        </p:nvCxnSpPr>
        <p:spPr>
          <a:xfrm>
            <a:off x="1115616" y="5013176"/>
            <a:ext cx="6552728"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F064432-8B13-4D4A-BA3A-D2ECF87DC750}"/>
              </a:ext>
            </a:extLst>
          </p:cNvPr>
          <p:cNvCxnSpPr/>
          <p:nvPr userDrawn="1"/>
        </p:nvCxnSpPr>
        <p:spPr>
          <a:xfrm>
            <a:off x="1115616" y="1268760"/>
            <a:ext cx="6552728"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32619"/>
      </p:ext>
    </p:extLst>
  </p:cSld>
  <p:clrMap bg1="lt1" tx1="dk1" bg2="lt2" tx2="dk2" accent1="accent1" accent2="accent2" accent3="accent3" accent4="accent4" accent5="accent5" accent6="accent6" hlink="hlink" folHlink="folHlink"/>
  <p:sldLayoutIdLst>
    <p:sldLayoutId id="214748368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738042F-5305-4BA4-A5AB-D40D61E1FC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87624" y="3140968"/>
            <a:ext cx="1389092" cy="1381130"/>
          </a:xfrm>
          <a:prstGeom prst="rect">
            <a:avLst/>
          </a:prstGeom>
        </p:spPr>
      </p:pic>
      <p:pic>
        <p:nvPicPr>
          <p:cNvPr id="8" name="Picture 7">
            <a:extLst>
              <a:ext uri="{FF2B5EF4-FFF2-40B4-BE49-F238E27FC236}">
                <a16:creationId xmlns:a16="http://schemas.microsoft.com/office/drawing/2014/main" id="{553A36A0-12DE-4CAB-9009-7BC59B31CC9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86689" y="1484784"/>
            <a:ext cx="1981655" cy="2939024"/>
          </a:xfrm>
          <a:prstGeom prst="rect">
            <a:avLst/>
          </a:prstGeom>
        </p:spPr>
      </p:pic>
      <p:cxnSp>
        <p:nvCxnSpPr>
          <p:cNvPr id="10" name="Straight Connector 9">
            <a:extLst>
              <a:ext uri="{FF2B5EF4-FFF2-40B4-BE49-F238E27FC236}">
                <a16:creationId xmlns:a16="http://schemas.microsoft.com/office/drawing/2014/main" id="{FE368EF2-186F-4D6E-A483-71A3BE920892}"/>
              </a:ext>
            </a:extLst>
          </p:cNvPr>
          <p:cNvCxnSpPr/>
          <p:nvPr userDrawn="1"/>
        </p:nvCxnSpPr>
        <p:spPr>
          <a:xfrm>
            <a:off x="1115616" y="5013176"/>
            <a:ext cx="6552728"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F064432-8B13-4D4A-BA3A-D2ECF87DC750}"/>
              </a:ext>
            </a:extLst>
          </p:cNvPr>
          <p:cNvCxnSpPr/>
          <p:nvPr userDrawn="1"/>
        </p:nvCxnSpPr>
        <p:spPr>
          <a:xfrm>
            <a:off x="1115616" y="1268760"/>
            <a:ext cx="6552728"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7640940"/>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www.cruxcatalyst.com/2013/11/26/how-prioritising-under-pressure-helps-us-understand-others-perspective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4.jpeg"/><Relationship Id="rId7" Type="http://schemas.openxmlformats.org/officeDocument/2006/relationships/hyperlink" Target="https://creativecommons.org/licenses/by-sa/3.0/"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http://en.wikipedia.org/wiki/File:Old_camera-whole.jpg" TargetMode="External"/><Relationship Id="rId5" Type="http://schemas.openxmlformats.org/officeDocument/2006/relationships/image" Target="../media/image15.jpeg"/><Relationship Id="rId4" Type="http://schemas.openxmlformats.org/officeDocument/2006/relationships/hyperlink" Target="http://www.namanb.com/2009/06/samsung-r522-laptop-review.html" TargetMode="External"/><Relationship Id="rId9" Type="http://schemas.openxmlformats.org/officeDocument/2006/relationships/hyperlink" Target="http://en.wikipedia.org/wiki/File:Microbee_Computer-In-A-Book.jpg"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commons.wikimedia.org/wiki/file:mutcd_w3-1_(non-compliant_1).svg" TargetMode="External"/><Relationship Id="rId4" Type="http://schemas.openxmlformats.org/officeDocument/2006/relationships/image" Target="../media/image9.png&amp;ehk=5kfk7xabuq4q9R620hksMg&amp;r=0&amp;pid=OfficeInsert"/></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353" y="1385266"/>
            <a:ext cx="6552728" cy="659904"/>
          </a:xfrm>
        </p:spPr>
        <p:txBody>
          <a:bodyPr/>
          <a:lstStyle/>
          <a:p>
            <a:r>
              <a:rPr lang="en-US" sz="2800" dirty="0"/>
              <a:t>Community Legal </a:t>
            </a:r>
            <a:r>
              <a:rPr lang="en-US" sz="2800" dirty="0" err="1"/>
              <a:t>Centres</a:t>
            </a:r>
            <a:r>
              <a:rPr lang="en-US" sz="2800" dirty="0"/>
              <a:t> Queensland</a:t>
            </a:r>
            <a:br>
              <a:rPr lang="en-US" sz="2800" dirty="0"/>
            </a:br>
            <a:r>
              <a:rPr lang="en-US" sz="2800" dirty="0"/>
              <a:t>State Conference 2019 </a:t>
            </a:r>
          </a:p>
        </p:txBody>
      </p:sp>
      <p:sp>
        <p:nvSpPr>
          <p:cNvPr id="3" name="Subtitle 2"/>
          <p:cNvSpPr>
            <a:spLocks noGrp="1"/>
          </p:cNvSpPr>
          <p:nvPr>
            <p:ph type="subTitle" idx="1"/>
          </p:nvPr>
        </p:nvSpPr>
        <p:spPr>
          <a:xfrm>
            <a:off x="1085353" y="2385976"/>
            <a:ext cx="5832648" cy="461665"/>
          </a:xfrm>
        </p:spPr>
        <p:txBody>
          <a:bodyPr/>
          <a:lstStyle/>
          <a:p>
            <a:r>
              <a:rPr lang="en-AU" dirty="0"/>
              <a:t>Exploring Your CLC’s Appetite for Risk </a:t>
            </a:r>
          </a:p>
        </p:txBody>
      </p:sp>
      <p:sp>
        <p:nvSpPr>
          <p:cNvPr id="4" name="AutoShape 2" descr="Image result for governance institute of austral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4" descr="Image result for governance institute of austral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 name="Subtitle 2">
            <a:extLst>
              <a:ext uri="{FF2B5EF4-FFF2-40B4-BE49-F238E27FC236}">
                <a16:creationId xmlns:a16="http://schemas.microsoft.com/office/drawing/2014/main" id="{E7FE897E-8E94-48E8-A572-04344EC60B11}"/>
              </a:ext>
            </a:extLst>
          </p:cNvPr>
          <p:cNvSpPr txBox="1">
            <a:spLocks/>
          </p:cNvSpPr>
          <p:nvPr/>
        </p:nvSpPr>
        <p:spPr>
          <a:xfrm>
            <a:off x="5580112" y="4482480"/>
            <a:ext cx="2088232" cy="461665"/>
          </a:xfrm>
          <a:prstGeom prst="rect">
            <a:avLst/>
          </a:prstGeom>
        </p:spPr>
        <p:txBody>
          <a:bodyPr>
            <a:noAutofit/>
          </a:bodyPr>
          <a:lstStyle>
            <a:lvl1pPr marL="0" indent="0" algn="l" defTabSz="914400" rtl="0" eaLnBrk="1" latinLnBrk="0" hangingPunct="1">
              <a:lnSpc>
                <a:spcPct val="90000"/>
              </a:lnSpc>
              <a:spcBef>
                <a:spcPts val="0"/>
              </a:spcBef>
              <a:buFont typeface="Arial" panose="020B0604020202020204" pitchFamily="34" charset="0"/>
              <a:buNone/>
              <a:defRPr sz="2800" b="1" kern="1200">
                <a:solidFill>
                  <a:srgbClr val="433C33"/>
                </a:solidFill>
                <a:latin typeface="+mn-lt"/>
                <a:ea typeface="+mn-ea"/>
                <a:cs typeface="+mn-cs"/>
              </a:defRPr>
            </a:lvl1pPr>
            <a:lvl2pPr marL="457182"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363"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545"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727"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5909"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09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272"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454"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AU" sz="1500" b="0" dirty="0"/>
              <a:t>21 March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Risk Governance Language … </a:t>
            </a:r>
            <a:endParaRPr lang="en-US" dirty="0"/>
          </a:p>
        </p:txBody>
      </p:sp>
      <p:sp>
        <p:nvSpPr>
          <p:cNvPr id="3" name="Text Placeholder 2"/>
          <p:cNvSpPr>
            <a:spLocks noGrp="1"/>
          </p:cNvSpPr>
          <p:nvPr>
            <p:ph idx="1"/>
          </p:nvPr>
        </p:nvSpPr>
        <p:spPr>
          <a:xfrm>
            <a:off x="381000" y="1052736"/>
            <a:ext cx="8382000" cy="4484305"/>
          </a:xfrm>
        </p:spPr>
        <p:txBody>
          <a:bodyPr/>
          <a:lstStyle/>
          <a:p>
            <a:r>
              <a:rPr lang="en-US" sz="2200" dirty="0"/>
              <a:t>Risk attitude</a:t>
            </a:r>
          </a:p>
          <a:p>
            <a:pPr lvl="1"/>
            <a:r>
              <a:rPr lang="en-US" sz="1800" dirty="0"/>
              <a:t>Relates to organisation’s culture </a:t>
            </a:r>
          </a:p>
          <a:p>
            <a:pPr lvl="1"/>
            <a:r>
              <a:rPr lang="en-US" sz="1800" dirty="0"/>
              <a:t>Enables effective decision making to moderate potential negative future impacts (risks) and to capitalise on opportunities to assist in achieving strategic and operational objectives </a:t>
            </a:r>
          </a:p>
          <a:p>
            <a:r>
              <a:rPr lang="en-US" sz="2200" dirty="0"/>
              <a:t>Risk Appetite</a:t>
            </a:r>
          </a:p>
          <a:p>
            <a:pPr lvl="1"/>
            <a:r>
              <a:rPr lang="en-US" sz="1800" dirty="0"/>
              <a:t>Designed to reflect </a:t>
            </a:r>
            <a:r>
              <a:rPr lang="en-US" sz="1800" dirty="0" err="1"/>
              <a:t>organisation’s</a:t>
            </a:r>
            <a:r>
              <a:rPr lang="en-US" sz="1800" dirty="0"/>
              <a:t> culture, objectives, values and context</a:t>
            </a:r>
          </a:p>
          <a:p>
            <a:pPr lvl="1"/>
            <a:r>
              <a:rPr lang="en-US" sz="1800" dirty="0"/>
              <a:t>Provides a scale that allows for numerical and/or qualitative measures </a:t>
            </a:r>
          </a:p>
          <a:p>
            <a:pPr lvl="1"/>
            <a:r>
              <a:rPr lang="en-US" sz="1800" dirty="0"/>
              <a:t>The appetite towards achieving objectives are tested through each category, offering an upper and lower limit </a:t>
            </a:r>
          </a:p>
          <a:p>
            <a:pPr lvl="1"/>
            <a:r>
              <a:rPr lang="en-US" sz="1800" dirty="0"/>
              <a:t>Measurable risk tolerances can then be determined within category’s appetite</a:t>
            </a:r>
          </a:p>
          <a:p>
            <a:r>
              <a:rPr lang="en-US" sz="2200" dirty="0"/>
              <a:t>Risk Categories</a:t>
            </a:r>
          </a:p>
          <a:p>
            <a:pPr lvl="1"/>
            <a:r>
              <a:rPr lang="en-US" sz="1800" dirty="0"/>
              <a:t>Used to categorise the various risks faced by an organisation to enable analysis</a:t>
            </a:r>
          </a:p>
          <a:p>
            <a:pPr lvl="1"/>
            <a:r>
              <a:rPr lang="en-US" sz="1800" dirty="0"/>
              <a:t>It offers a lens to look through to consider the organisation’s appetite for risk taking in the pursuit of its objectives</a:t>
            </a:r>
          </a:p>
        </p:txBody>
      </p:sp>
    </p:spTree>
    <p:extLst>
      <p:ext uri="{BB962C8B-B14F-4D97-AF65-F5344CB8AC3E}">
        <p14:creationId xmlns:p14="http://schemas.microsoft.com/office/powerpoint/2010/main" val="316036909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Governance Language … </a:t>
            </a:r>
          </a:p>
        </p:txBody>
      </p:sp>
      <p:sp>
        <p:nvSpPr>
          <p:cNvPr id="3" name="Text Placeholder 2"/>
          <p:cNvSpPr>
            <a:spLocks noGrp="1"/>
          </p:cNvSpPr>
          <p:nvPr>
            <p:ph idx="1"/>
          </p:nvPr>
        </p:nvSpPr>
        <p:spPr>
          <a:xfrm>
            <a:off x="381000" y="1124744"/>
            <a:ext cx="8382000" cy="4087273"/>
          </a:xfrm>
        </p:spPr>
        <p:txBody>
          <a:bodyPr/>
          <a:lstStyle/>
          <a:p>
            <a:r>
              <a:rPr lang="en-US" sz="2200" dirty="0"/>
              <a:t>Risk tolerance</a:t>
            </a:r>
          </a:p>
          <a:p>
            <a:pPr lvl="1"/>
            <a:r>
              <a:rPr lang="en-US" sz="1800" dirty="0"/>
              <a:t>Provide a measurable indication that the organisation is operating within its comfort zone with regard to that specific appetite </a:t>
            </a:r>
          </a:p>
          <a:p>
            <a:pPr lvl="1"/>
            <a:r>
              <a:rPr lang="en-US" sz="1800" dirty="0"/>
              <a:t>Decisions must take into account cost benefit of treatment and whether risk has been reduced as low as reasonably possible</a:t>
            </a:r>
          </a:p>
          <a:p>
            <a:r>
              <a:rPr lang="en-US" sz="2200" dirty="0"/>
              <a:t>Inherent Risk Rating</a:t>
            </a:r>
          </a:p>
          <a:p>
            <a:pPr lvl="1"/>
            <a:r>
              <a:rPr lang="en-US" sz="1800" dirty="0"/>
              <a:t>Level of risk before manageable controls are introduced</a:t>
            </a:r>
            <a:endParaRPr lang="en-US" sz="2000" dirty="0"/>
          </a:p>
          <a:p>
            <a:r>
              <a:rPr lang="en-US" sz="2200" dirty="0"/>
              <a:t>Residual Risk Ratings</a:t>
            </a:r>
          </a:p>
          <a:p>
            <a:pPr lvl="1"/>
            <a:r>
              <a:rPr lang="en-US" sz="1800" dirty="0"/>
              <a:t>Level of risk remaining after mitigating risk controls are set into place</a:t>
            </a:r>
          </a:p>
          <a:p>
            <a:pPr lvl="1"/>
            <a:r>
              <a:rPr lang="en-US" sz="1800" dirty="0"/>
              <a:t>Provides an indication of the effectiveness and adequacy of controls </a:t>
            </a:r>
          </a:p>
          <a:p>
            <a:r>
              <a:rPr lang="en-US" sz="2200" dirty="0"/>
              <a:t>Target Risk Ratings </a:t>
            </a:r>
          </a:p>
          <a:p>
            <a:pPr lvl="1"/>
            <a:r>
              <a:rPr lang="en-US" sz="1800" dirty="0"/>
              <a:t>Level of risk that is desired based on appetite and cost/benefit of mitigation</a:t>
            </a:r>
          </a:p>
          <a:p>
            <a:endParaRPr lang="en-US" sz="2000" dirty="0"/>
          </a:p>
        </p:txBody>
      </p:sp>
    </p:spTree>
    <p:extLst>
      <p:ext uri="{BB962C8B-B14F-4D97-AF65-F5344CB8AC3E}">
        <p14:creationId xmlns:p14="http://schemas.microsoft.com/office/powerpoint/2010/main" val="306763228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risk management?</a:t>
            </a:r>
            <a:endParaRPr lang="en-US" dirty="0"/>
          </a:p>
        </p:txBody>
      </p:sp>
      <p:sp>
        <p:nvSpPr>
          <p:cNvPr id="3" name="Text Placeholder 2"/>
          <p:cNvSpPr>
            <a:spLocks noGrp="1"/>
          </p:cNvSpPr>
          <p:nvPr>
            <p:ph idx="1"/>
          </p:nvPr>
        </p:nvSpPr>
        <p:spPr/>
        <p:txBody>
          <a:bodyPr/>
          <a:lstStyle/>
          <a:p>
            <a:r>
              <a:rPr lang="en-US" dirty="0"/>
              <a:t>Risk Management is defined as a logical and systematic method of identifying, </a:t>
            </a:r>
            <a:r>
              <a:rPr lang="en-US" dirty="0" err="1"/>
              <a:t>analysing</a:t>
            </a:r>
            <a:r>
              <a:rPr lang="en-US" dirty="0"/>
              <a:t>, assessing, treating and monitoring associated with an activity or process in a way that will enable an organisation to </a:t>
            </a:r>
            <a:r>
              <a:rPr lang="en-US" dirty="0" err="1"/>
              <a:t>minimise</a:t>
            </a:r>
            <a:r>
              <a:rPr lang="en-US" dirty="0"/>
              <a:t> losses and </a:t>
            </a:r>
            <a:r>
              <a:rPr lang="en-US" dirty="0" err="1"/>
              <a:t>maximise</a:t>
            </a:r>
            <a:r>
              <a:rPr lang="en-US" dirty="0"/>
              <a:t> opportunities</a:t>
            </a:r>
          </a:p>
        </p:txBody>
      </p:sp>
      <p:pic>
        <p:nvPicPr>
          <p:cNvPr id="5" name="Picture 4" descr="... of auditing which focuses upon the analysis and management of ris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4509120"/>
            <a:ext cx="2448272" cy="1653097"/>
          </a:xfrm>
          <a:prstGeom prst="rect">
            <a:avLst/>
          </a:prstGeom>
          <a:gradFill>
            <a:gsLst>
              <a:gs pos="0">
                <a:schemeClr val="accent1">
                  <a:lumMod val="24000"/>
                  <a:lumOff val="76000"/>
                </a:schemeClr>
              </a:gs>
              <a:gs pos="66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33860543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968"/>
            <a:ext cx="8382000" cy="498598"/>
          </a:xfrm>
        </p:spPr>
        <p:txBody>
          <a:bodyPr/>
          <a:lstStyle/>
          <a:p>
            <a:r>
              <a:rPr lang="en-US" sz="3600" dirty="0"/>
              <a:t>Risk Management</a:t>
            </a:r>
          </a:p>
        </p:txBody>
      </p:sp>
      <p:sp>
        <p:nvSpPr>
          <p:cNvPr id="71" name="Text Placeholder 2"/>
          <p:cNvSpPr>
            <a:spLocks noGrp="1"/>
          </p:cNvSpPr>
          <p:nvPr>
            <p:ph type="body" sz="quarter" idx="4294967295"/>
          </p:nvPr>
        </p:nvSpPr>
        <p:spPr>
          <a:xfrm>
            <a:off x="899592" y="6273585"/>
            <a:ext cx="8382000" cy="221599"/>
          </a:xfrm>
        </p:spPr>
        <p:txBody>
          <a:bodyPr/>
          <a:lstStyle/>
          <a:p>
            <a:pPr marL="0" indent="0">
              <a:buNone/>
            </a:pPr>
            <a:r>
              <a:rPr lang="en-US" sz="1600" dirty="0">
                <a:solidFill>
                  <a:schemeClr val="bg1"/>
                </a:solidFill>
              </a:rPr>
              <a:t>Myles McGregor-Lowndes – ‘What is Risk Management’ based on AS4360</a:t>
            </a:r>
          </a:p>
        </p:txBody>
      </p:sp>
      <p:sp>
        <p:nvSpPr>
          <p:cNvPr id="6" name="Line 2"/>
          <p:cNvSpPr>
            <a:spLocks noChangeShapeType="1"/>
          </p:cNvSpPr>
          <p:nvPr/>
        </p:nvSpPr>
        <p:spPr bwMode="auto">
          <a:xfrm>
            <a:off x="4855441" y="1302380"/>
            <a:ext cx="0" cy="86360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7" name="Group 3"/>
          <p:cNvGrpSpPr>
            <a:grpSpLocks/>
          </p:cNvGrpSpPr>
          <p:nvPr/>
        </p:nvGrpSpPr>
        <p:grpSpPr bwMode="auto">
          <a:xfrm>
            <a:off x="1184001" y="4861784"/>
            <a:ext cx="3282950" cy="677862"/>
            <a:chOff x="777" y="3291"/>
            <a:chExt cx="2068" cy="427"/>
          </a:xfrm>
        </p:grpSpPr>
        <p:sp>
          <p:nvSpPr>
            <p:cNvPr id="8" name="Line 4"/>
            <p:cNvSpPr>
              <a:spLocks noChangeShapeType="1"/>
            </p:cNvSpPr>
            <p:nvPr/>
          </p:nvSpPr>
          <p:spPr bwMode="auto">
            <a:xfrm>
              <a:off x="777" y="3709"/>
              <a:ext cx="206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9" name="Line 5"/>
            <p:cNvSpPr>
              <a:spLocks noChangeShapeType="1"/>
            </p:cNvSpPr>
            <p:nvPr/>
          </p:nvSpPr>
          <p:spPr bwMode="auto">
            <a:xfrm>
              <a:off x="794" y="3291"/>
              <a:ext cx="0" cy="427"/>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grpSp>
      <p:grpSp>
        <p:nvGrpSpPr>
          <p:cNvPr id="10" name="Group 6"/>
          <p:cNvGrpSpPr>
            <a:grpSpLocks/>
          </p:cNvGrpSpPr>
          <p:nvPr/>
        </p:nvGrpSpPr>
        <p:grpSpPr bwMode="auto">
          <a:xfrm>
            <a:off x="4619351" y="4614134"/>
            <a:ext cx="3282950" cy="925512"/>
            <a:chOff x="2941" y="3135"/>
            <a:chExt cx="2068" cy="583"/>
          </a:xfrm>
        </p:grpSpPr>
        <p:sp>
          <p:nvSpPr>
            <p:cNvPr id="11" name="Line 7"/>
            <p:cNvSpPr>
              <a:spLocks noChangeShapeType="1"/>
            </p:cNvSpPr>
            <p:nvPr/>
          </p:nvSpPr>
          <p:spPr bwMode="auto">
            <a:xfrm flipV="1">
              <a:off x="5009" y="3135"/>
              <a:ext cx="0" cy="583"/>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12" name="Line 8"/>
            <p:cNvSpPr>
              <a:spLocks noChangeShapeType="1"/>
            </p:cNvSpPr>
            <p:nvPr/>
          </p:nvSpPr>
          <p:spPr bwMode="auto">
            <a:xfrm>
              <a:off x="2941" y="3718"/>
              <a:ext cx="206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grpSp>
      <p:sp>
        <p:nvSpPr>
          <p:cNvPr id="13" name="Line 9"/>
          <p:cNvSpPr>
            <a:spLocks noChangeShapeType="1"/>
          </p:cNvSpPr>
          <p:nvPr/>
        </p:nvSpPr>
        <p:spPr bwMode="auto">
          <a:xfrm>
            <a:off x="4869729" y="2881943"/>
            <a:ext cx="0" cy="86360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14" name="Group 10"/>
          <p:cNvGrpSpPr>
            <a:grpSpLocks/>
          </p:cNvGrpSpPr>
          <p:nvPr/>
        </p:nvGrpSpPr>
        <p:grpSpPr bwMode="auto">
          <a:xfrm>
            <a:off x="2776264" y="2320196"/>
            <a:ext cx="3792538" cy="896938"/>
            <a:chOff x="1780" y="1690"/>
            <a:chExt cx="2389" cy="565"/>
          </a:xfrm>
          <a:solidFill>
            <a:schemeClr val="tx2">
              <a:lumMod val="75000"/>
            </a:schemeClr>
          </a:solidFill>
        </p:grpSpPr>
        <p:sp>
          <p:nvSpPr>
            <p:cNvPr id="15" name="Rectangle 11"/>
            <p:cNvSpPr>
              <a:spLocks noChangeArrowheads="1"/>
            </p:cNvSpPr>
            <p:nvPr/>
          </p:nvSpPr>
          <p:spPr bwMode="auto">
            <a:xfrm>
              <a:off x="1780" y="1690"/>
              <a:ext cx="2359" cy="565"/>
            </a:xfrm>
            <a:prstGeom prst="rect">
              <a:avLst/>
            </a:prstGeom>
            <a:grpFill/>
            <a:ln>
              <a:noFill/>
            </a:ln>
            <a:effectLst>
              <a:outerShdw dist="107763" dir="2700000" algn="ctr" rotWithShape="0">
                <a:srgbClr val="000066"/>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nchor="ctr"/>
            <a:lstStyle/>
            <a:p>
              <a:endParaRPr lang="en-AU" sz="1600" dirty="0"/>
            </a:p>
          </p:txBody>
        </p:sp>
        <p:sp>
          <p:nvSpPr>
            <p:cNvPr id="16" name="Text Box 12"/>
            <p:cNvSpPr txBox="1">
              <a:spLocks noChangeArrowheads="1"/>
            </p:cNvSpPr>
            <p:nvPr/>
          </p:nvSpPr>
          <p:spPr bwMode="auto">
            <a:xfrm>
              <a:off x="1793" y="1837"/>
              <a:ext cx="2376" cy="368"/>
            </a:xfrm>
            <a:prstGeom prst="rect">
              <a:avLst/>
            </a:prstGeom>
            <a:grp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tabLst>
                  <a:tab pos="290513" algn="l"/>
                </a:tabLst>
                <a:defRPr sz="2400">
                  <a:solidFill>
                    <a:schemeClr val="tx1"/>
                  </a:solidFill>
                  <a:latin typeface="Times New Roman" panose="02020603050405020304" pitchFamily="18" charset="0"/>
                </a:defRPr>
              </a:lvl1pPr>
              <a:lvl2pPr algn="l">
                <a:tabLst>
                  <a:tab pos="290513" algn="l"/>
                </a:tabLst>
                <a:defRPr sz="2400">
                  <a:solidFill>
                    <a:schemeClr val="tx1"/>
                  </a:solidFill>
                  <a:latin typeface="Times New Roman" panose="02020603050405020304" pitchFamily="18" charset="0"/>
                </a:defRPr>
              </a:lvl2pPr>
              <a:lvl3pPr algn="l">
                <a:tabLst>
                  <a:tab pos="290513" algn="l"/>
                </a:tabLst>
                <a:defRPr sz="2400">
                  <a:solidFill>
                    <a:schemeClr val="tx1"/>
                  </a:solidFill>
                  <a:latin typeface="Times New Roman" panose="02020603050405020304" pitchFamily="18" charset="0"/>
                </a:defRPr>
              </a:lvl3pPr>
              <a:lvl4pPr algn="l">
                <a:tabLst>
                  <a:tab pos="290513" algn="l"/>
                </a:tabLst>
                <a:defRPr sz="2400">
                  <a:solidFill>
                    <a:schemeClr val="tx1"/>
                  </a:solidFill>
                  <a:latin typeface="Times New Roman" panose="02020603050405020304" pitchFamily="18" charset="0"/>
                </a:defRPr>
              </a:lvl4pPr>
              <a:lvl5pPr algn="l">
                <a:tabLst>
                  <a:tab pos="2905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9pPr>
            </a:lstStyle>
            <a:p>
              <a:pPr algn="ctr">
                <a:spcBef>
                  <a:spcPct val="50000"/>
                </a:spcBef>
              </a:pPr>
              <a:r>
                <a:rPr lang="en-AU" altLang="en-US" sz="1600" b="1" dirty="0">
                  <a:latin typeface="Arial" panose="020B0604020202020204" pitchFamily="34" charset="0"/>
                </a:rPr>
                <a:t>2. Evaluate, analyse and prioritise       Risks</a:t>
              </a:r>
            </a:p>
          </p:txBody>
        </p:sp>
      </p:grpSp>
      <p:grpSp>
        <p:nvGrpSpPr>
          <p:cNvPr id="17" name="Group 13"/>
          <p:cNvGrpSpPr>
            <a:grpSpLocks/>
          </p:cNvGrpSpPr>
          <p:nvPr/>
        </p:nvGrpSpPr>
        <p:grpSpPr bwMode="auto">
          <a:xfrm>
            <a:off x="2761976" y="4054125"/>
            <a:ext cx="3759200" cy="1827200"/>
            <a:chOff x="1771" y="2731"/>
            <a:chExt cx="2368" cy="1205"/>
          </a:xfrm>
        </p:grpSpPr>
        <p:sp>
          <p:nvSpPr>
            <p:cNvPr id="18" name="Rectangle 14"/>
            <p:cNvSpPr>
              <a:spLocks noChangeArrowheads="1"/>
            </p:cNvSpPr>
            <p:nvPr/>
          </p:nvSpPr>
          <p:spPr bwMode="auto">
            <a:xfrm>
              <a:off x="1780" y="2731"/>
              <a:ext cx="2359" cy="1205"/>
            </a:xfrm>
            <a:prstGeom prst="rect">
              <a:avLst/>
            </a:prstGeom>
            <a:solidFill>
              <a:schemeClr val="bg1">
                <a:lumMod val="75000"/>
                <a:lumOff val="25000"/>
              </a:schemeClr>
            </a:solidFill>
            <a:ln>
              <a:noFill/>
            </a:ln>
            <a:effectLst>
              <a:outerShdw dist="107763" dir="2700000" algn="ctr" rotWithShape="0">
                <a:srgbClr val="000066"/>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nchor="ctr"/>
            <a:lstStyle/>
            <a:p>
              <a:endParaRPr lang="en-AU" sz="1600"/>
            </a:p>
          </p:txBody>
        </p:sp>
        <p:sp>
          <p:nvSpPr>
            <p:cNvPr id="19" name="Text Box 15"/>
            <p:cNvSpPr txBox="1">
              <a:spLocks noChangeArrowheads="1"/>
            </p:cNvSpPr>
            <p:nvPr/>
          </p:nvSpPr>
          <p:spPr bwMode="auto">
            <a:xfrm>
              <a:off x="1771" y="2783"/>
              <a:ext cx="2368" cy="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lgn="l">
                <a:tabLst>
                  <a:tab pos="290513" algn="l"/>
                </a:tabLst>
                <a:defRPr sz="2400">
                  <a:solidFill>
                    <a:schemeClr val="tx1"/>
                  </a:solidFill>
                  <a:latin typeface="Times New Roman" panose="02020603050405020304" pitchFamily="18" charset="0"/>
                </a:defRPr>
              </a:lvl1pPr>
              <a:lvl2pPr algn="l">
                <a:tabLst>
                  <a:tab pos="290513" algn="l"/>
                </a:tabLst>
                <a:defRPr sz="2400">
                  <a:solidFill>
                    <a:schemeClr val="tx1"/>
                  </a:solidFill>
                  <a:latin typeface="Times New Roman" panose="02020603050405020304" pitchFamily="18" charset="0"/>
                </a:defRPr>
              </a:lvl2pPr>
              <a:lvl3pPr algn="l">
                <a:tabLst>
                  <a:tab pos="290513" algn="l"/>
                </a:tabLst>
                <a:defRPr sz="2400">
                  <a:solidFill>
                    <a:schemeClr val="tx1"/>
                  </a:solidFill>
                  <a:latin typeface="Times New Roman" panose="02020603050405020304" pitchFamily="18" charset="0"/>
                </a:defRPr>
              </a:lvl3pPr>
              <a:lvl4pPr algn="l">
                <a:tabLst>
                  <a:tab pos="290513" algn="l"/>
                </a:tabLst>
                <a:defRPr sz="2400">
                  <a:solidFill>
                    <a:schemeClr val="tx1"/>
                  </a:solidFill>
                  <a:latin typeface="Times New Roman" panose="02020603050405020304" pitchFamily="18" charset="0"/>
                </a:defRPr>
              </a:lvl4pPr>
              <a:lvl5pPr algn="l">
                <a:tabLst>
                  <a:tab pos="29051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90513" algn="l"/>
                </a:tabLst>
                <a:defRPr sz="2400">
                  <a:solidFill>
                    <a:schemeClr val="tx1"/>
                  </a:solidFill>
                  <a:latin typeface="Times New Roman" panose="02020603050405020304" pitchFamily="18" charset="0"/>
                </a:defRPr>
              </a:lvl9pPr>
            </a:lstStyle>
            <a:p>
              <a:pPr>
                <a:lnSpc>
                  <a:spcPct val="60000"/>
                </a:lnSpc>
                <a:spcBef>
                  <a:spcPct val="50000"/>
                </a:spcBef>
              </a:pPr>
              <a:r>
                <a:rPr lang="en-AU" altLang="en-US" sz="1600" b="1" dirty="0">
                  <a:latin typeface="Arial" panose="020B0604020202020204" pitchFamily="34" charset="0"/>
                </a:rPr>
                <a:t>3. Treat Risks</a:t>
              </a:r>
            </a:p>
            <a:p>
              <a:pPr>
                <a:lnSpc>
                  <a:spcPct val="60000"/>
                </a:lnSpc>
                <a:spcBef>
                  <a:spcPct val="50000"/>
                </a:spcBef>
              </a:pPr>
              <a:r>
                <a:rPr lang="en-AU" altLang="en-US" sz="1600" b="1" dirty="0">
                  <a:latin typeface="Arial" panose="020B0604020202020204" pitchFamily="34" charset="0"/>
                </a:rPr>
                <a:t>	- Identify treatment options</a:t>
              </a:r>
            </a:p>
            <a:p>
              <a:pPr>
                <a:lnSpc>
                  <a:spcPct val="60000"/>
                </a:lnSpc>
                <a:spcBef>
                  <a:spcPct val="50000"/>
                </a:spcBef>
              </a:pPr>
              <a:r>
                <a:rPr lang="en-AU" altLang="en-US" sz="1600" b="1" dirty="0">
                  <a:latin typeface="Arial" panose="020B0604020202020204" pitchFamily="34" charset="0"/>
                </a:rPr>
                <a:t>	- Evaluate and select treatment 	  options</a:t>
              </a:r>
            </a:p>
            <a:p>
              <a:pPr>
                <a:lnSpc>
                  <a:spcPct val="60000"/>
                </a:lnSpc>
                <a:spcBef>
                  <a:spcPct val="50000"/>
                </a:spcBef>
              </a:pPr>
              <a:r>
                <a:rPr lang="en-AU" altLang="en-US" sz="1600" b="1" dirty="0">
                  <a:latin typeface="Arial" panose="020B0604020202020204" pitchFamily="34" charset="0"/>
                </a:rPr>
                <a:t> 	- Prepare treatment plans</a:t>
              </a:r>
            </a:p>
            <a:p>
              <a:pPr>
                <a:lnSpc>
                  <a:spcPct val="60000"/>
                </a:lnSpc>
                <a:spcBef>
                  <a:spcPct val="50000"/>
                </a:spcBef>
              </a:pPr>
              <a:r>
                <a:rPr lang="en-AU" altLang="en-US" sz="1600" b="1" dirty="0">
                  <a:latin typeface="Arial" panose="020B0604020202020204" pitchFamily="34" charset="0"/>
                </a:rPr>
                <a:t>	- Implement plans </a:t>
              </a:r>
            </a:p>
          </p:txBody>
        </p:sp>
      </p:grpSp>
      <p:grpSp>
        <p:nvGrpSpPr>
          <p:cNvPr id="20" name="Group 16"/>
          <p:cNvGrpSpPr>
            <a:grpSpLocks/>
          </p:cNvGrpSpPr>
          <p:nvPr/>
        </p:nvGrpSpPr>
        <p:grpSpPr bwMode="auto">
          <a:xfrm>
            <a:off x="827584" y="851759"/>
            <a:ext cx="918392" cy="4237478"/>
            <a:chOff x="459" y="765"/>
            <a:chExt cx="672" cy="2703"/>
          </a:xfrm>
        </p:grpSpPr>
        <p:sp>
          <p:nvSpPr>
            <p:cNvPr id="21" name="Rectangle 17"/>
            <p:cNvSpPr>
              <a:spLocks noChangeArrowheads="1"/>
            </p:cNvSpPr>
            <p:nvPr/>
          </p:nvSpPr>
          <p:spPr bwMode="auto">
            <a:xfrm>
              <a:off x="459" y="765"/>
              <a:ext cx="672" cy="2703"/>
            </a:xfrm>
            <a:prstGeom prst="rect">
              <a:avLst/>
            </a:prstGeom>
            <a:solidFill>
              <a:srgbClr val="7F070A"/>
            </a:solidFill>
            <a:ln>
              <a:noFill/>
            </a:ln>
            <a:effectLst>
              <a:outerShdw dist="99190" dir="19211666" algn="ctr" rotWithShape="0">
                <a:srgbClr val="000066"/>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nchor="ctr"/>
            <a:lstStyle/>
            <a:p>
              <a:endParaRPr lang="en-AU" sz="1600" dirty="0"/>
            </a:p>
          </p:txBody>
        </p:sp>
        <p:sp>
          <p:nvSpPr>
            <p:cNvPr id="22" name="Rectangle 18"/>
            <p:cNvSpPr>
              <a:spLocks noChangeArrowheads="1"/>
            </p:cNvSpPr>
            <p:nvPr/>
          </p:nvSpPr>
          <p:spPr bwMode="auto">
            <a:xfrm rot="16200000">
              <a:off x="-45" y="2028"/>
              <a:ext cx="1658"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AU" altLang="en-US" sz="1600" b="1" dirty="0">
                  <a:latin typeface="Arial" panose="020B0604020202020204" pitchFamily="34" charset="0"/>
                </a:rPr>
                <a:t>Communicate and Consult</a:t>
              </a:r>
            </a:p>
          </p:txBody>
        </p:sp>
      </p:grpSp>
      <p:grpSp>
        <p:nvGrpSpPr>
          <p:cNvPr id="23" name="Group 19"/>
          <p:cNvGrpSpPr>
            <a:grpSpLocks/>
          </p:cNvGrpSpPr>
          <p:nvPr/>
        </p:nvGrpSpPr>
        <p:grpSpPr bwMode="auto">
          <a:xfrm>
            <a:off x="4418460" y="471716"/>
            <a:ext cx="3282950" cy="1395413"/>
            <a:chOff x="2941" y="256"/>
            <a:chExt cx="2068" cy="879"/>
          </a:xfrm>
        </p:grpSpPr>
        <p:sp>
          <p:nvSpPr>
            <p:cNvPr id="24" name="Line 20"/>
            <p:cNvSpPr>
              <a:spLocks noChangeShapeType="1"/>
            </p:cNvSpPr>
            <p:nvPr/>
          </p:nvSpPr>
          <p:spPr bwMode="auto">
            <a:xfrm>
              <a:off x="2941" y="256"/>
              <a:ext cx="0" cy="879"/>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25" name="Line 21"/>
            <p:cNvSpPr>
              <a:spLocks noChangeShapeType="1"/>
            </p:cNvSpPr>
            <p:nvPr/>
          </p:nvSpPr>
          <p:spPr bwMode="auto">
            <a:xfrm flipV="1">
              <a:off x="5009" y="256"/>
              <a:ext cx="0" cy="53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26" name="Line 22"/>
            <p:cNvSpPr>
              <a:spLocks noChangeShapeType="1"/>
            </p:cNvSpPr>
            <p:nvPr/>
          </p:nvSpPr>
          <p:spPr bwMode="auto">
            <a:xfrm flipH="1">
              <a:off x="2941" y="256"/>
              <a:ext cx="206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grpSp>
      <p:grpSp>
        <p:nvGrpSpPr>
          <p:cNvPr id="27" name="Group 23"/>
          <p:cNvGrpSpPr>
            <a:grpSpLocks/>
          </p:cNvGrpSpPr>
          <p:nvPr/>
        </p:nvGrpSpPr>
        <p:grpSpPr bwMode="auto">
          <a:xfrm>
            <a:off x="1831701" y="1118459"/>
            <a:ext cx="5618162" cy="1624012"/>
            <a:chOff x="1185" y="933"/>
            <a:chExt cx="3539" cy="1023"/>
          </a:xfrm>
        </p:grpSpPr>
        <p:sp>
          <p:nvSpPr>
            <p:cNvPr id="28" name="Line 24"/>
            <p:cNvSpPr>
              <a:spLocks noChangeShapeType="1"/>
            </p:cNvSpPr>
            <p:nvPr/>
          </p:nvSpPr>
          <p:spPr bwMode="auto">
            <a:xfrm>
              <a:off x="1185" y="941"/>
              <a:ext cx="532"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29" name="Line 25"/>
            <p:cNvSpPr>
              <a:spLocks noChangeShapeType="1"/>
            </p:cNvSpPr>
            <p:nvPr/>
          </p:nvSpPr>
          <p:spPr bwMode="auto">
            <a:xfrm>
              <a:off x="1185" y="1956"/>
              <a:ext cx="532"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30" name="Line 26"/>
            <p:cNvSpPr>
              <a:spLocks noChangeShapeType="1"/>
            </p:cNvSpPr>
            <p:nvPr/>
          </p:nvSpPr>
          <p:spPr bwMode="auto">
            <a:xfrm>
              <a:off x="4183" y="933"/>
              <a:ext cx="532"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sp>
          <p:nvSpPr>
            <p:cNvPr id="32" name="Line 27"/>
            <p:cNvSpPr>
              <a:spLocks noChangeShapeType="1"/>
            </p:cNvSpPr>
            <p:nvPr/>
          </p:nvSpPr>
          <p:spPr bwMode="auto">
            <a:xfrm>
              <a:off x="4192" y="1954"/>
              <a:ext cx="532"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600"/>
            </a:p>
          </p:txBody>
        </p:sp>
      </p:grpSp>
      <p:grpSp>
        <p:nvGrpSpPr>
          <p:cNvPr id="33" name="Group 28"/>
          <p:cNvGrpSpPr>
            <a:grpSpLocks/>
          </p:cNvGrpSpPr>
          <p:nvPr/>
        </p:nvGrpSpPr>
        <p:grpSpPr bwMode="auto">
          <a:xfrm>
            <a:off x="2838177" y="817662"/>
            <a:ext cx="3744913" cy="896937"/>
            <a:chOff x="1895" y="669"/>
            <a:chExt cx="2359" cy="565"/>
          </a:xfrm>
          <a:solidFill>
            <a:schemeClr val="bg2">
              <a:lumMod val="50000"/>
              <a:lumOff val="50000"/>
            </a:schemeClr>
          </a:solidFill>
        </p:grpSpPr>
        <p:sp>
          <p:nvSpPr>
            <p:cNvPr id="34" name="Rectangle 29"/>
            <p:cNvSpPr>
              <a:spLocks noChangeArrowheads="1"/>
            </p:cNvSpPr>
            <p:nvPr/>
          </p:nvSpPr>
          <p:spPr bwMode="auto">
            <a:xfrm>
              <a:off x="1895" y="669"/>
              <a:ext cx="2359" cy="565"/>
            </a:xfrm>
            <a:prstGeom prst="rect">
              <a:avLst/>
            </a:prstGeom>
            <a:grpFill/>
            <a:ln>
              <a:noFill/>
            </a:ln>
            <a:effectLst>
              <a:outerShdw dist="107763" dir="2700000" algn="ctr" rotWithShape="0">
                <a:srgbClr val="000066"/>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nchor="ctr"/>
            <a:lstStyle/>
            <a:p>
              <a:endParaRPr lang="en-AU" sz="1600" dirty="0"/>
            </a:p>
          </p:txBody>
        </p:sp>
        <p:sp>
          <p:nvSpPr>
            <p:cNvPr id="35" name="Text Box 30"/>
            <p:cNvSpPr txBox="1">
              <a:spLocks noChangeArrowheads="1"/>
            </p:cNvSpPr>
            <p:nvPr/>
          </p:nvSpPr>
          <p:spPr bwMode="auto">
            <a:xfrm>
              <a:off x="2121" y="845"/>
              <a:ext cx="1772" cy="213"/>
            </a:xfrm>
            <a:prstGeom prst="rect">
              <a:avLst/>
            </a:prstGeom>
            <a:grp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AU" altLang="en-US" sz="1600" b="1" dirty="0">
                  <a:latin typeface="Arial" panose="020B0604020202020204" pitchFamily="34" charset="0"/>
                </a:rPr>
                <a:t>1. Identify Risks</a:t>
              </a:r>
            </a:p>
          </p:txBody>
        </p:sp>
      </p:grpSp>
      <p:grpSp>
        <p:nvGrpSpPr>
          <p:cNvPr id="36" name="Group 31"/>
          <p:cNvGrpSpPr>
            <a:grpSpLocks/>
          </p:cNvGrpSpPr>
          <p:nvPr/>
        </p:nvGrpSpPr>
        <p:grpSpPr bwMode="auto">
          <a:xfrm>
            <a:off x="7521301" y="853346"/>
            <a:ext cx="923998" cy="4050703"/>
            <a:chOff x="4769" y="766"/>
            <a:chExt cx="672" cy="2703"/>
          </a:xfrm>
          <a:solidFill>
            <a:srgbClr val="7F070A"/>
          </a:solidFill>
        </p:grpSpPr>
        <p:sp>
          <p:nvSpPr>
            <p:cNvPr id="37" name="Rectangle 32"/>
            <p:cNvSpPr>
              <a:spLocks noChangeArrowheads="1"/>
            </p:cNvSpPr>
            <p:nvPr/>
          </p:nvSpPr>
          <p:spPr bwMode="auto">
            <a:xfrm>
              <a:off x="4769" y="766"/>
              <a:ext cx="672" cy="2703"/>
            </a:xfrm>
            <a:prstGeom prst="rect">
              <a:avLst/>
            </a:prstGeom>
            <a:grpFill/>
            <a:ln>
              <a:noFill/>
            </a:ln>
            <a:effectLst>
              <a:outerShdw dist="109250" dir="19467739" algn="ctr" rotWithShape="0">
                <a:srgbClr val="000066"/>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wrap="none" anchor="ctr"/>
            <a:lstStyle/>
            <a:p>
              <a:endParaRPr lang="en-AU" sz="1600"/>
            </a:p>
          </p:txBody>
        </p:sp>
        <p:sp>
          <p:nvSpPr>
            <p:cNvPr id="38" name="Rectangle 33"/>
            <p:cNvSpPr>
              <a:spLocks noChangeArrowheads="1"/>
            </p:cNvSpPr>
            <p:nvPr/>
          </p:nvSpPr>
          <p:spPr bwMode="auto">
            <a:xfrm rot="16200000">
              <a:off x="4396" y="2221"/>
              <a:ext cx="1402" cy="17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AU" altLang="en-US" sz="1600" b="1" dirty="0">
                  <a:latin typeface="Arial" panose="020B0604020202020204" pitchFamily="34" charset="0"/>
                </a:rPr>
                <a:t>4. Monitor and review</a:t>
              </a:r>
            </a:p>
          </p:txBody>
        </p:sp>
      </p:grpSp>
    </p:spTree>
    <p:extLst>
      <p:ext uri="{BB962C8B-B14F-4D97-AF65-F5344CB8AC3E}">
        <p14:creationId xmlns:p14="http://schemas.microsoft.com/office/powerpoint/2010/main" val="25999207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ox(out)">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ou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ox(ou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right)">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32"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ox(out)">
                                      <p:cBhvr>
                                        <p:cTn id="5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you take away from today?</a:t>
            </a:r>
          </a:p>
        </p:txBody>
      </p:sp>
      <p:sp>
        <p:nvSpPr>
          <p:cNvPr id="3" name="Text Placeholder 2"/>
          <p:cNvSpPr>
            <a:spLocks noGrp="1"/>
          </p:cNvSpPr>
          <p:nvPr>
            <p:ph idx="1"/>
          </p:nvPr>
        </p:nvSpPr>
        <p:spPr>
          <a:xfrm>
            <a:off x="381000" y="1124744"/>
            <a:ext cx="8382000" cy="4019562"/>
          </a:xfrm>
        </p:spPr>
        <p:txBody>
          <a:bodyPr/>
          <a:lstStyle/>
          <a:p>
            <a:r>
              <a:rPr lang="en-US" sz="2800" dirty="0"/>
              <a:t>Objective</a:t>
            </a:r>
          </a:p>
          <a:p>
            <a:pPr lvl="1"/>
            <a:r>
              <a:rPr lang="en-US" sz="2400" dirty="0"/>
              <a:t>Already managing risks as part of daily workloads /decisions</a:t>
            </a:r>
          </a:p>
          <a:p>
            <a:pPr lvl="1"/>
            <a:r>
              <a:rPr lang="en-US" sz="2400" dirty="0"/>
              <a:t>Consider that information so this may be translated into a framework to understand whole of organisation risks</a:t>
            </a:r>
          </a:p>
          <a:p>
            <a:r>
              <a:rPr lang="en-US" sz="2800" dirty="0"/>
              <a:t>Key steps to achieving a robust risk management framework</a:t>
            </a:r>
          </a:p>
          <a:p>
            <a:pPr lvl="1"/>
            <a:r>
              <a:rPr lang="en-US" sz="2400" dirty="0"/>
              <a:t>Identify the risks </a:t>
            </a:r>
          </a:p>
          <a:p>
            <a:pPr lvl="1"/>
            <a:r>
              <a:rPr lang="en-US" sz="2400" dirty="0"/>
              <a:t>Evaluate the risks</a:t>
            </a:r>
          </a:p>
          <a:p>
            <a:pPr lvl="1"/>
            <a:r>
              <a:rPr lang="en-US" sz="2400" dirty="0"/>
              <a:t>Design the framework </a:t>
            </a:r>
          </a:p>
          <a:p>
            <a:pPr lvl="1"/>
            <a:r>
              <a:rPr lang="en-US" sz="2400" dirty="0"/>
              <a:t>Implement and continual review</a:t>
            </a:r>
          </a:p>
        </p:txBody>
      </p:sp>
      <p:pic>
        <p:nvPicPr>
          <p:cNvPr id="7" name="Picture 6">
            <a:extLst>
              <a:ext uri="{FF2B5EF4-FFF2-40B4-BE49-F238E27FC236}">
                <a16:creationId xmlns:a16="http://schemas.microsoft.com/office/drawing/2014/main" id="{EE9C976F-238E-4526-8586-94F44A791D5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08104" y="3429000"/>
            <a:ext cx="1872208" cy="1872208"/>
          </a:xfrm>
          <a:prstGeom prst="rect">
            <a:avLst/>
          </a:prstGeom>
        </p:spPr>
      </p:pic>
    </p:spTree>
    <p:extLst>
      <p:ext uri="{BB962C8B-B14F-4D97-AF65-F5344CB8AC3E}">
        <p14:creationId xmlns:p14="http://schemas.microsoft.com/office/powerpoint/2010/main" val="388935840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700" dirty="0"/>
              <a:t>Overarching Risk Appetite Statement</a:t>
            </a:r>
          </a:p>
        </p:txBody>
      </p:sp>
      <p:sp>
        <p:nvSpPr>
          <p:cNvPr id="3" name="Text Placeholder 2"/>
          <p:cNvSpPr>
            <a:spLocks noGrp="1"/>
          </p:cNvSpPr>
          <p:nvPr>
            <p:ph idx="1"/>
          </p:nvPr>
        </p:nvSpPr>
        <p:spPr>
          <a:xfrm>
            <a:off x="381000" y="1124744"/>
            <a:ext cx="8382000" cy="2197525"/>
          </a:xfrm>
        </p:spPr>
        <p:txBody>
          <a:bodyPr/>
          <a:lstStyle/>
          <a:p>
            <a:r>
              <a:rPr lang="en-AU" sz="2800" dirty="0"/>
              <a:t>Interaction between Risk Categories, Risk Exposure and Risk Tolerance </a:t>
            </a:r>
          </a:p>
          <a:p>
            <a:r>
              <a:rPr lang="en-AU" sz="2800" dirty="0"/>
              <a:t>Appetite Scale (example):</a:t>
            </a:r>
          </a:p>
          <a:p>
            <a:pPr marL="0" indent="0">
              <a:buNone/>
            </a:pPr>
            <a:endParaRPr lang="en-AU" sz="2800" dirty="0"/>
          </a:p>
          <a:p>
            <a:pPr marL="0" indent="0">
              <a:buNone/>
            </a:pPr>
            <a:endParaRPr lang="en-AU" sz="2800" dirty="0"/>
          </a:p>
        </p:txBody>
      </p:sp>
      <p:graphicFrame>
        <p:nvGraphicFramePr>
          <p:cNvPr id="4" name="Table 3">
            <a:extLst>
              <a:ext uri="{FF2B5EF4-FFF2-40B4-BE49-F238E27FC236}">
                <a16:creationId xmlns:a16="http://schemas.microsoft.com/office/drawing/2014/main" id="{E8BC20C8-8090-45B2-9494-9DE057FFAFED}"/>
              </a:ext>
            </a:extLst>
          </p:cNvPr>
          <p:cNvGraphicFramePr>
            <a:graphicFrameLocks noGrp="1"/>
          </p:cNvGraphicFramePr>
          <p:nvPr>
            <p:extLst>
              <p:ext uri="{D42A27DB-BD31-4B8C-83A1-F6EECF244321}">
                <p14:modId xmlns:p14="http://schemas.microsoft.com/office/powerpoint/2010/main" val="1378967511"/>
              </p:ext>
            </p:extLst>
          </p:nvPr>
        </p:nvGraphicFramePr>
        <p:xfrm>
          <a:off x="827584" y="2492896"/>
          <a:ext cx="7704855" cy="2808313"/>
        </p:xfrm>
        <a:graphic>
          <a:graphicData uri="http://schemas.openxmlformats.org/drawingml/2006/table">
            <a:tbl>
              <a:tblPr firstCol="1" bandRow="1">
                <a:tableStyleId>{5C22544A-7EE6-4342-B048-85BDC9FD1C3A}</a:tableStyleId>
              </a:tblPr>
              <a:tblGrid>
                <a:gridCol w="1018169">
                  <a:extLst>
                    <a:ext uri="{9D8B030D-6E8A-4147-A177-3AD203B41FA5}">
                      <a16:colId xmlns:a16="http://schemas.microsoft.com/office/drawing/2014/main" val="3897595992"/>
                    </a:ext>
                  </a:extLst>
                </a:gridCol>
                <a:gridCol w="1492125">
                  <a:extLst>
                    <a:ext uri="{9D8B030D-6E8A-4147-A177-3AD203B41FA5}">
                      <a16:colId xmlns:a16="http://schemas.microsoft.com/office/drawing/2014/main" val="980894385"/>
                    </a:ext>
                  </a:extLst>
                </a:gridCol>
                <a:gridCol w="5194561">
                  <a:extLst>
                    <a:ext uri="{9D8B030D-6E8A-4147-A177-3AD203B41FA5}">
                      <a16:colId xmlns:a16="http://schemas.microsoft.com/office/drawing/2014/main" val="3019616312"/>
                    </a:ext>
                  </a:extLst>
                </a:gridCol>
              </a:tblGrid>
              <a:tr h="622505">
                <a:tc>
                  <a:txBody>
                    <a:bodyPr/>
                    <a:lstStyle/>
                    <a:p>
                      <a:pPr algn="ctr">
                        <a:lnSpc>
                          <a:spcPct val="107000"/>
                        </a:lnSpc>
                        <a:spcAft>
                          <a:spcPts val="0"/>
                        </a:spcAft>
                      </a:pPr>
                      <a:r>
                        <a:rPr lang="en-AU" sz="1100" dirty="0">
                          <a:effectLst/>
                        </a:rPr>
                        <a:t>Avoid</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070A"/>
                    </a:solidFill>
                  </a:tcPr>
                </a:tc>
                <a:tc>
                  <a:txBody>
                    <a:bodyPr/>
                    <a:lstStyle/>
                    <a:p>
                      <a:pPr algn="ctr">
                        <a:lnSpc>
                          <a:spcPct val="107000"/>
                        </a:lnSpc>
                        <a:spcAft>
                          <a:spcPts val="0"/>
                        </a:spcAft>
                      </a:pPr>
                      <a:r>
                        <a:rPr lang="en-AU" sz="1100" dirty="0">
                          <a:effectLst/>
                        </a:rPr>
                        <a:t>Little to no appetite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AU" sz="1100" dirty="0">
                          <a:effectLst/>
                        </a:rPr>
                        <a:t>Avoidance of risk and uncertainty as will impact achieving objectives</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7226544"/>
                  </a:ext>
                </a:extLst>
              </a:tr>
              <a:tr h="622505">
                <a:tc>
                  <a:txBody>
                    <a:bodyPr/>
                    <a:lstStyle/>
                    <a:p>
                      <a:pPr algn="ctr">
                        <a:lnSpc>
                          <a:spcPct val="107000"/>
                        </a:lnSpc>
                        <a:spcAft>
                          <a:spcPts val="0"/>
                        </a:spcAft>
                      </a:pPr>
                      <a:r>
                        <a:rPr lang="en-AU" sz="1100" dirty="0">
                          <a:effectLst/>
                        </a:rPr>
                        <a:t>Averse</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070A"/>
                    </a:solidFill>
                  </a:tcPr>
                </a:tc>
                <a:tc>
                  <a:txBody>
                    <a:bodyPr/>
                    <a:lstStyle/>
                    <a:p>
                      <a:pPr algn="ctr">
                        <a:lnSpc>
                          <a:spcPct val="107000"/>
                        </a:lnSpc>
                        <a:spcAft>
                          <a:spcPts val="0"/>
                        </a:spcAft>
                      </a:pPr>
                      <a:r>
                        <a:rPr lang="en-AU" sz="1100" dirty="0">
                          <a:effectLst/>
                        </a:rPr>
                        <a:t>Small appetite</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AU" sz="1100" dirty="0">
                          <a:effectLst/>
                        </a:rPr>
                        <a:t>Prefer safe options with little risk of adverse exposure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7782481"/>
                  </a:ext>
                </a:extLst>
              </a:tr>
              <a:tr h="940798">
                <a:tc>
                  <a:txBody>
                    <a:bodyPr/>
                    <a:lstStyle/>
                    <a:p>
                      <a:pPr algn="ctr">
                        <a:lnSpc>
                          <a:spcPct val="107000"/>
                        </a:lnSpc>
                        <a:spcAft>
                          <a:spcPts val="0"/>
                        </a:spcAft>
                      </a:pPr>
                      <a:r>
                        <a:rPr lang="en-AU" sz="1100" dirty="0">
                          <a:effectLst/>
                        </a:rPr>
                        <a:t>Accept</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070A"/>
                    </a:solidFill>
                  </a:tcPr>
                </a:tc>
                <a:tc>
                  <a:txBody>
                    <a:bodyPr/>
                    <a:lstStyle/>
                    <a:p>
                      <a:pPr algn="ctr">
                        <a:lnSpc>
                          <a:spcPct val="107000"/>
                        </a:lnSpc>
                        <a:spcAft>
                          <a:spcPts val="0"/>
                        </a:spcAft>
                      </a:pPr>
                      <a:r>
                        <a:rPr lang="en-AU" sz="1100" dirty="0">
                          <a:effectLst/>
                        </a:rPr>
                        <a:t>Medium appetite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AU" sz="1100" dirty="0">
                          <a:effectLst/>
                        </a:rPr>
                        <a:t>Consider all options and choose most likely for successful delivery with reasonable degree of protection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170666"/>
                  </a:ext>
                </a:extLst>
              </a:tr>
              <a:tr h="622505">
                <a:tc>
                  <a:txBody>
                    <a:bodyPr/>
                    <a:lstStyle/>
                    <a:p>
                      <a:pPr algn="ctr">
                        <a:lnSpc>
                          <a:spcPct val="107000"/>
                        </a:lnSpc>
                        <a:spcAft>
                          <a:spcPts val="0"/>
                        </a:spcAft>
                      </a:pPr>
                      <a:r>
                        <a:rPr lang="en-AU" sz="1100" dirty="0">
                          <a:effectLst/>
                        </a:rPr>
                        <a:t>Receptive</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070A"/>
                    </a:solidFill>
                  </a:tcPr>
                </a:tc>
                <a:tc>
                  <a:txBody>
                    <a:bodyPr/>
                    <a:lstStyle/>
                    <a:p>
                      <a:pPr algn="ctr">
                        <a:lnSpc>
                          <a:spcPct val="107000"/>
                        </a:lnSpc>
                        <a:spcAft>
                          <a:spcPts val="0"/>
                        </a:spcAft>
                      </a:pPr>
                      <a:r>
                        <a:rPr lang="en-AU" sz="1100" dirty="0">
                          <a:effectLst/>
                        </a:rPr>
                        <a:t>Large appetite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AU" sz="1100" dirty="0">
                          <a:effectLst/>
                        </a:rPr>
                        <a:t>Will engage with risks and opportunities when the potential benefit is great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3566146"/>
                  </a:ext>
                </a:extLst>
              </a:tr>
            </a:tbl>
          </a:graphicData>
        </a:graphic>
      </p:graphicFrame>
      <p:sp>
        <p:nvSpPr>
          <p:cNvPr id="5" name="Rectangle 1">
            <a:extLst>
              <a:ext uri="{FF2B5EF4-FFF2-40B4-BE49-F238E27FC236}">
                <a16:creationId xmlns:a16="http://schemas.microsoft.com/office/drawing/2014/main" id="{89AA841D-658C-4314-BC9F-7E7EFAF4EF2B}"/>
              </a:ext>
            </a:extLst>
          </p:cNvPr>
          <p:cNvSpPr>
            <a:spLocks noChangeArrowheads="1"/>
          </p:cNvSpPr>
          <p:nvPr/>
        </p:nvSpPr>
        <p:spPr bwMode="auto">
          <a:xfrm>
            <a:off x="1709738" y="1868488"/>
            <a:ext cx="68947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75124637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Step 1: Understand Risk Appetite </a:t>
            </a:r>
            <a:endParaRPr lang="en-US" dirty="0"/>
          </a:p>
        </p:txBody>
      </p:sp>
      <p:sp>
        <p:nvSpPr>
          <p:cNvPr id="3" name="Text Placeholder 2"/>
          <p:cNvSpPr>
            <a:spLocks noGrp="1"/>
          </p:cNvSpPr>
          <p:nvPr>
            <p:ph idx="1"/>
          </p:nvPr>
        </p:nvSpPr>
        <p:spPr/>
        <p:txBody>
          <a:bodyPr/>
          <a:lstStyle/>
          <a:p>
            <a:r>
              <a:rPr lang="en-AU" sz="2800" dirty="0"/>
              <a:t>Risk appetite is the amount of risk a Board is willing to carry to meet the organisation’s strategic objectives </a:t>
            </a:r>
          </a:p>
          <a:p>
            <a:r>
              <a:rPr lang="en-AU" sz="2800" dirty="0"/>
              <a:t>When preparing the risk appetite statement, the Board should ensure the statement:</a:t>
            </a:r>
          </a:p>
          <a:p>
            <a:pPr lvl="1"/>
            <a:r>
              <a:rPr lang="en-AU" sz="2400" dirty="0"/>
              <a:t>informs and shapes the risk culture</a:t>
            </a:r>
          </a:p>
          <a:p>
            <a:pPr lvl="1"/>
            <a:r>
              <a:rPr lang="en-AU" sz="2400" dirty="0"/>
              <a:t>aligns with the organisation’s purpose, vision and values</a:t>
            </a:r>
          </a:p>
          <a:p>
            <a:pPr lvl="1"/>
            <a:r>
              <a:rPr lang="en-AU" sz="2400" dirty="0"/>
              <a:t>takes into consideration the organisation’s operating environment</a:t>
            </a:r>
          </a:p>
          <a:p>
            <a:pPr lvl="1"/>
            <a:r>
              <a:rPr lang="en-AU" sz="2400" dirty="0"/>
              <a:t>provides clearly defined, measurable tolerances to inform the whole risk cycle</a:t>
            </a:r>
            <a:endParaRPr lang="en-US" sz="2400" dirty="0"/>
          </a:p>
        </p:txBody>
      </p:sp>
    </p:spTree>
    <p:extLst>
      <p:ext uri="{BB962C8B-B14F-4D97-AF65-F5344CB8AC3E}">
        <p14:creationId xmlns:p14="http://schemas.microsoft.com/office/powerpoint/2010/main" val="343109039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Appetite for Risk (Example)</a:t>
            </a:r>
          </a:p>
        </p:txBody>
      </p:sp>
      <p:sp>
        <p:nvSpPr>
          <p:cNvPr id="4" name="Rectangle 20">
            <a:extLst>
              <a:ext uri="{FF2B5EF4-FFF2-40B4-BE49-F238E27FC236}">
                <a16:creationId xmlns:a16="http://schemas.microsoft.com/office/drawing/2014/main" id="{97C41B00-21E8-4225-B207-69742F29D2DC}"/>
              </a:ext>
            </a:extLst>
          </p:cNvPr>
          <p:cNvSpPr>
            <a:spLocks noChangeArrowheads="1"/>
          </p:cNvSpPr>
          <p:nvPr/>
        </p:nvSpPr>
        <p:spPr bwMode="auto">
          <a:xfrm>
            <a:off x="1362075" y="1331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AU"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AU" altLang="en-US" sz="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5200F390-9CAB-43C3-9025-C7AECE085022}"/>
              </a:ext>
            </a:extLst>
          </p:cNvPr>
          <p:cNvGraphicFramePr>
            <a:graphicFrameLocks noGrp="1"/>
          </p:cNvGraphicFramePr>
          <p:nvPr>
            <p:extLst>
              <p:ext uri="{D42A27DB-BD31-4B8C-83A1-F6EECF244321}">
                <p14:modId xmlns:p14="http://schemas.microsoft.com/office/powerpoint/2010/main" val="2868408924"/>
              </p:ext>
            </p:extLst>
          </p:nvPr>
        </p:nvGraphicFramePr>
        <p:xfrm>
          <a:off x="755577" y="1331914"/>
          <a:ext cx="7488831" cy="4113311"/>
        </p:xfrm>
        <a:graphic>
          <a:graphicData uri="http://schemas.openxmlformats.org/drawingml/2006/table">
            <a:tbl>
              <a:tblPr firstRow="1" firstCol="1" bandRow="1">
                <a:tableStyleId>{5C22544A-7EE6-4342-B048-85BDC9FD1C3A}</a:tableStyleId>
              </a:tblPr>
              <a:tblGrid>
                <a:gridCol w="1617588">
                  <a:extLst>
                    <a:ext uri="{9D8B030D-6E8A-4147-A177-3AD203B41FA5}">
                      <a16:colId xmlns:a16="http://schemas.microsoft.com/office/drawing/2014/main" val="3362563176"/>
                    </a:ext>
                  </a:extLst>
                </a:gridCol>
                <a:gridCol w="5871243">
                  <a:extLst>
                    <a:ext uri="{9D8B030D-6E8A-4147-A177-3AD203B41FA5}">
                      <a16:colId xmlns:a16="http://schemas.microsoft.com/office/drawing/2014/main" val="4068726620"/>
                    </a:ext>
                  </a:extLst>
                </a:gridCol>
              </a:tblGrid>
              <a:tr h="217991">
                <a:tc>
                  <a:txBody>
                    <a:bodyPr/>
                    <a:lstStyle/>
                    <a:p>
                      <a:pPr algn="ctr">
                        <a:lnSpc>
                          <a:spcPct val="115000"/>
                        </a:lnSpc>
                        <a:spcBef>
                          <a:spcPts val="300"/>
                        </a:spcBef>
                        <a:spcAft>
                          <a:spcPts val="300"/>
                        </a:spcAft>
                      </a:pPr>
                      <a:r>
                        <a:rPr lang="en-AU" sz="1000" dirty="0">
                          <a:effectLst/>
                        </a:rPr>
                        <a:t>MEASURE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solidFill>
                      <a:srgbClr val="7F070A"/>
                    </a:solidFill>
                  </a:tcPr>
                </a:tc>
                <a:tc>
                  <a:txBody>
                    <a:bodyPr/>
                    <a:lstStyle/>
                    <a:p>
                      <a:pPr algn="ctr">
                        <a:lnSpc>
                          <a:spcPct val="115000"/>
                        </a:lnSpc>
                        <a:spcBef>
                          <a:spcPts val="300"/>
                        </a:spcBef>
                        <a:spcAft>
                          <a:spcPts val="300"/>
                        </a:spcAft>
                      </a:pPr>
                      <a:r>
                        <a:rPr lang="en-AU" sz="1000" dirty="0">
                          <a:effectLst/>
                        </a:rPr>
                        <a:t>DESCRIPTION</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solidFill>
                      <a:srgbClr val="7F070A"/>
                    </a:solidFill>
                  </a:tcPr>
                </a:tc>
                <a:extLst>
                  <a:ext uri="{0D108BD9-81ED-4DB2-BD59-A6C34878D82A}">
                    <a16:rowId xmlns:a16="http://schemas.microsoft.com/office/drawing/2014/main" val="2433239894"/>
                  </a:ext>
                </a:extLst>
              </a:tr>
              <a:tr h="779064">
                <a:tc>
                  <a:txBody>
                    <a:bodyPr/>
                    <a:lstStyle/>
                    <a:p>
                      <a:pPr algn="ctr">
                        <a:lnSpc>
                          <a:spcPct val="115000"/>
                        </a:lnSpc>
                        <a:spcAft>
                          <a:spcPts val="0"/>
                        </a:spcAft>
                      </a:pPr>
                      <a:r>
                        <a:rPr lang="en-AU" sz="1000" dirty="0">
                          <a:effectLst/>
                        </a:rPr>
                        <a:t>Almost Certain</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nchor="ctr">
                    <a:solidFill>
                      <a:srgbClr val="7F070A"/>
                    </a:solidFill>
                  </a:tcPr>
                </a:tc>
                <a:tc>
                  <a:txBody>
                    <a:bodyPr/>
                    <a:lstStyle/>
                    <a:p>
                      <a:pPr>
                        <a:lnSpc>
                          <a:spcPct val="115000"/>
                        </a:lnSpc>
                        <a:spcAft>
                          <a:spcPts val="0"/>
                        </a:spcAft>
                      </a:pPr>
                      <a:r>
                        <a:rPr lang="en-AU" sz="1000" dirty="0">
                          <a:effectLst/>
                        </a:rPr>
                        <a:t>High/frequent level of exposure – recurring recorded incidents – event expected to occur in most circumstances. Expected frequency range is greater than one per annum </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tc>
                <a:extLst>
                  <a:ext uri="{0D108BD9-81ED-4DB2-BD59-A6C34878D82A}">
                    <a16:rowId xmlns:a16="http://schemas.microsoft.com/office/drawing/2014/main" val="4081439476"/>
                  </a:ext>
                </a:extLst>
              </a:tr>
              <a:tr h="779064">
                <a:tc>
                  <a:txBody>
                    <a:bodyPr/>
                    <a:lstStyle/>
                    <a:p>
                      <a:pPr algn="ctr">
                        <a:lnSpc>
                          <a:spcPct val="115000"/>
                        </a:lnSpc>
                        <a:spcAft>
                          <a:spcPts val="0"/>
                        </a:spcAft>
                      </a:pPr>
                      <a:r>
                        <a:rPr lang="en-AU" sz="1000">
                          <a:effectLst/>
                        </a:rPr>
                        <a:t>Likely</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nchor="ctr">
                    <a:solidFill>
                      <a:srgbClr val="7F070A"/>
                    </a:solidFill>
                  </a:tcPr>
                </a:tc>
                <a:tc>
                  <a:txBody>
                    <a:bodyPr/>
                    <a:lstStyle/>
                    <a:p>
                      <a:pPr>
                        <a:lnSpc>
                          <a:spcPct val="115000"/>
                        </a:lnSpc>
                        <a:spcAft>
                          <a:spcPts val="0"/>
                        </a:spcAft>
                      </a:pPr>
                      <a:r>
                        <a:rPr lang="en-AU" sz="1000" dirty="0">
                          <a:effectLst/>
                        </a:rPr>
                        <a:t>Exposure is likely – recorded incidents – the event will probably occur in most circumstances.  Expected frequency range is between 1 and 3 years and occurring once per annum in that period</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tc>
                <a:extLst>
                  <a:ext uri="{0D108BD9-81ED-4DB2-BD59-A6C34878D82A}">
                    <a16:rowId xmlns:a16="http://schemas.microsoft.com/office/drawing/2014/main" val="3289644691"/>
                  </a:ext>
                </a:extLst>
              </a:tr>
              <a:tr h="779064">
                <a:tc>
                  <a:txBody>
                    <a:bodyPr/>
                    <a:lstStyle/>
                    <a:p>
                      <a:pPr algn="ctr">
                        <a:lnSpc>
                          <a:spcPct val="115000"/>
                        </a:lnSpc>
                        <a:spcAft>
                          <a:spcPts val="0"/>
                        </a:spcAft>
                      </a:pPr>
                      <a:r>
                        <a:rPr lang="en-AU" sz="1000">
                          <a:effectLst/>
                        </a:rPr>
                        <a:t>Possible</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nchor="ctr">
                    <a:solidFill>
                      <a:srgbClr val="7F070A"/>
                    </a:solidFill>
                  </a:tcPr>
                </a:tc>
                <a:tc>
                  <a:txBody>
                    <a:bodyPr/>
                    <a:lstStyle/>
                    <a:p>
                      <a:pPr>
                        <a:lnSpc>
                          <a:spcPct val="115000"/>
                        </a:lnSpc>
                        <a:spcAft>
                          <a:spcPts val="0"/>
                        </a:spcAft>
                      </a:pPr>
                      <a:r>
                        <a:rPr lang="en-AU" sz="1000" dirty="0">
                          <a:effectLst/>
                        </a:rPr>
                        <a:t>Exposure could happen – infrequent recorded incidents – the event might occur at some time.  Expected frequency range is between 1 and 3 years and occurring at least once in a 3 year period</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tc>
                <a:extLst>
                  <a:ext uri="{0D108BD9-81ED-4DB2-BD59-A6C34878D82A}">
                    <a16:rowId xmlns:a16="http://schemas.microsoft.com/office/drawing/2014/main" val="4246013980"/>
                  </a:ext>
                </a:extLst>
              </a:tr>
              <a:tr h="779064">
                <a:tc>
                  <a:txBody>
                    <a:bodyPr/>
                    <a:lstStyle/>
                    <a:p>
                      <a:pPr algn="ctr">
                        <a:lnSpc>
                          <a:spcPct val="115000"/>
                        </a:lnSpc>
                        <a:spcAft>
                          <a:spcPts val="0"/>
                        </a:spcAft>
                      </a:pPr>
                      <a:r>
                        <a:rPr lang="en-AU" sz="1000">
                          <a:effectLst/>
                        </a:rPr>
                        <a:t>Unlikely</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nchor="ctr">
                    <a:solidFill>
                      <a:srgbClr val="7F070A"/>
                    </a:solidFill>
                  </a:tcPr>
                </a:tc>
                <a:tc>
                  <a:txBody>
                    <a:bodyPr/>
                    <a:lstStyle/>
                    <a:p>
                      <a:pPr>
                        <a:lnSpc>
                          <a:spcPct val="115000"/>
                        </a:lnSpc>
                        <a:spcAft>
                          <a:spcPts val="0"/>
                        </a:spcAft>
                      </a:pPr>
                      <a:r>
                        <a:rPr lang="en-AU" sz="1000" dirty="0">
                          <a:effectLst/>
                        </a:rPr>
                        <a:t>Exposure could happen – very few recorded incidents – event could occur at some time.  Expected frequency range is between 1 and 10 years and occurring once in a 5 year period</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tc>
                <a:extLst>
                  <a:ext uri="{0D108BD9-81ED-4DB2-BD59-A6C34878D82A}">
                    <a16:rowId xmlns:a16="http://schemas.microsoft.com/office/drawing/2014/main" val="1465682389"/>
                  </a:ext>
                </a:extLst>
              </a:tr>
              <a:tr h="779064">
                <a:tc>
                  <a:txBody>
                    <a:bodyPr/>
                    <a:lstStyle/>
                    <a:p>
                      <a:pPr algn="ctr">
                        <a:lnSpc>
                          <a:spcPct val="115000"/>
                        </a:lnSpc>
                        <a:spcAft>
                          <a:spcPts val="0"/>
                        </a:spcAft>
                      </a:pPr>
                      <a:r>
                        <a:rPr lang="en-AU" sz="1000" dirty="0">
                          <a:effectLst/>
                        </a:rPr>
                        <a:t>Rare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nchor="ctr">
                    <a:solidFill>
                      <a:srgbClr val="7F070A"/>
                    </a:solidFill>
                  </a:tcPr>
                </a:tc>
                <a:tc>
                  <a:txBody>
                    <a:bodyPr/>
                    <a:lstStyle/>
                    <a:p>
                      <a:pPr>
                        <a:lnSpc>
                          <a:spcPct val="115000"/>
                        </a:lnSpc>
                        <a:spcAft>
                          <a:spcPts val="0"/>
                        </a:spcAft>
                      </a:pPr>
                      <a:r>
                        <a:rPr lang="en-AU" sz="1000" dirty="0">
                          <a:effectLst/>
                        </a:rPr>
                        <a:t>Exposure to hazard could happen – an incident might be possible – may occur only in exceptional circumstances.  Expected frequency range is less than 1 and 10 years and occurring less than once during a 10 year period. </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3513" marR="53513" marT="0" marB="0"/>
                </a:tc>
                <a:extLst>
                  <a:ext uri="{0D108BD9-81ED-4DB2-BD59-A6C34878D82A}">
                    <a16:rowId xmlns:a16="http://schemas.microsoft.com/office/drawing/2014/main" val="3132841576"/>
                  </a:ext>
                </a:extLst>
              </a:tr>
            </a:tbl>
          </a:graphicData>
        </a:graphic>
      </p:graphicFrame>
      <p:sp>
        <p:nvSpPr>
          <p:cNvPr id="6" name="Rectangle 21">
            <a:extLst>
              <a:ext uri="{FF2B5EF4-FFF2-40B4-BE49-F238E27FC236}">
                <a16:creationId xmlns:a16="http://schemas.microsoft.com/office/drawing/2014/main" id="{08769B73-EC16-48FE-A07A-B79643DB8A0D}"/>
              </a:ext>
            </a:extLst>
          </p:cNvPr>
          <p:cNvSpPr>
            <a:spLocks noChangeArrowheads="1"/>
          </p:cNvSpPr>
          <p:nvPr/>
        </p:nvSpPr>
        <p:spPr bwMode="auto">
          <a:xfrm>
            <a:off x="3203849" y="1040870"/>
            <a:ext cx="2232248" cy="636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580" tIns="45720" rIns="91440" bIns="1269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AU" altLang="en-US" sz="1200" b="1"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Arial" panose="020B0604020202020204" pitchFamily="34" charset="0"/>
              </a:rPr>
              <a:t>Likelihood</a:t>
            </a:r>
            <a:endParaRPr kumimoji="0" lang="en-AU" altLang="en-US" sz="1200" b="1"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20162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Appetite for Risk (Example)</a:t>
            </a:r>
          </a:p>
        </p:txBody>
      </p:sp>
      <p:graphicFrame>
        <p:nvGraphicFramePr>
          <p:cNvPr id="10" name="Table 9">
            <a:extLst>
              <a:ext uri="{FF2B5EF4-FFF2-40B4-BE49-F238E27FC236}">
                <a16:creationId xmlns:a16="http://schemas.microsoft.com/office/drawing/2014/main" id="{6168662C-BC35-4C8B-A493-C30661FCCA40}"/>
              </a:ext>
            </a:extLst>
          </p:cNvPr>
          <p:cNvGraphicFramePr>
            <a:graphicFrameLocks noGrp="1"/>
          </p:cNvGraphicFramePr>
          <p:nvPr>
            <p:extLst>
              <p:ext uri="{D42A27DB-BD31-4B8C-83A1-F6EECF244321}">
                <p14:modId xmlns:p14="http://schemas.microsoft.com/office/powerpoint/2010/main" val="3564072480"/>
              </p:ext>
            </p:extLst>
          </p:nvPr>
        </p:nvGraphicFramePr>
        <p:xfrm>
          <a:off x="683568" y="1196752"/>
          <a:ext cx="7416825" cy="4104454"/>
        </p:xfrm>
        <a:graphic>
          <a:graphicData uri="http://schemas.openxmlformats.org/drawingml/2006/table">
            <a:tbl>
              <a:tblPr firstRow="1" firstCol="1" bandRow="1">
                <a:tableStyleId>{5C22544A-7EE6-4342-B048-85BDC9FD1C3A}</a:tableStyleId>
              </a:tblPr>
              <a:tblGrid>
                <a:gridCol w="1081693">
                  <a:extLst>
                    <a:ext uri="{9D8B030D-6E8A-4147-A177-3AD203B41FA5}">
                      <a16:colId xmlns:a16="http://schemas.microsoft.com/office/drawing/2014/main" val="934404112"/>
                    </a:ext>
                  </a:extLst>
                </a:gridCol>
                <a:gridCol w="2810304">
                  <a:extLst>
                    <a:ext uri="{9D8B030D-6E8A-4147-A177-3AD203B41FA5}">
                      <a16:colId xmlns:a16="http://schemas.microsoft.com/office/drawing/2014/main" val="3547381635"/>
                    </a:ext>
                  </a:extLst>
                </a:gridCol>
                <a:gridCol w="1080720">
                  <a:extLst>
                    <a:ext uri="{9D8B030D-6E8A-4147-A177-3AD203B41FA5}">
                      <a16:colId xmlns:a16="http://schemas.microsoft.com/office/drawing/2014/main" val="4109949536"/>
                    </a:ext>
                  </a:extLst>
                </a:gridCol>
                <a:gridCol w="2444108">
                  <a:extLst>
                    <a:ext uri="{9D8B030D-6E8A-4147-A177-3AD203B41FA5}">
                      <a16:colId xmlns:a16="http://schemas.microsoft.com/office/drawing/2014/main" val="3172048746"/>
                    </a:ext>
                  </a:extLst>
                </a:gridCol>
              </a:tblGrid>
              <a:tr h="178181">
                <a:tc>
                  <a:txBody>
                    <a:bodyPr/>
                    <a:lstStyle/>
                    <a:p>
                      <a:pPr algn="ctr">
                        <a:lnSpc>
                          <a:spcPct val="115000"/>
                        </a:lnSpc>
                        <a:spcBef>
                          <a:spcPts val="300"/>
                        </a:spcBef>
                        <a:spcAft>
                          <a:spcPts val="300"/>
                        </a:spcAft>
                      </a:pPr>
                      <a:r>
                        <a:rPr lang="en-AU" sz="1000" dirty="0">
                          <a:effectLst/>
                        </a:rPr>
                        <a:t>MEASURE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gridSpan="3">
                  <a:txBody>
                    <a:bodyPr/>
                    <a:lstStyle/>
                    <a:p>
                      <a:pPr algn="ctr">
                        <a:lnSpc>
                          <a:spcPct val="115000"/>
                        </a:lnSpc>
                        <a:spcBef>
                          <a:spcPts val="300"/>
                        </a:spcBef>
                        <a:spcAft>
                          <a:spcPts val="300"/>
                        </a:spcAft>
                      </a:pPr>
                      <a:r>
                        <a:rPr lang="en-AU" sz="1000" dirty="0">
                          <a:effectLst/>
                        </a:rPr>
                        <a:t>DESCRIPTION</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832582560"/>
                  </a:ext>
                </a:extLst>
              </a:tr>
              <a:tr h="178181">
                <a:tc>
                  <a:txBody>
                    <a:bodyPr/>
                    <a:lstStyle/>
                    <a:p>
                      <a:pPr algn="ctr">
                        <a:lnSpc>
                          <a:spcPct val="115000"/>
                        </a:lnSpc>
                        <a:spcAft>
                          <a:spcPts val="0"/>
                        </a:spcAft>
                      </a:pPr>
                      <a:r>
                        <a:rPr lang="en-AU" sz="1000" dirty="0">
                          <a:effectLst/>
                        </a:rPr>
                        <a:t> </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gn="ctr">
                        <a:lnSpc>
                          <a:spcPct val="115000"/>
                        </a:lnSpc>
                        <a:spcAft>
                          <a:spcPts val="0"/>
                        </a:spcAft>
                      </a:pPr>
                      <a:r>
                        <a:rPr lang="en-AU" sz="1000">
                          <a:effectLst/>
                        </a:rPr>
                        <a:t>Damage</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tc>
                <a:tc>
                  <a:txBody>
                    <a:bodyPr/>
                    <a:lstStyle/>
                    <a:p>
                      <a:pPr algn="ctr">
                        <a:lnSpc>
                          <a:spcPct val="115000"/>
                        </a:lnSpc>
                        <a:spcAft>
                          <a:spcPts val="0"/>
                        </a:spcAft>
                      </a:pPr>
                      <a:r>
                        <a:rPr lang="en-AU" sz="1000" dirty="0">
                          <a:effectLst/>
                        </a:rPr>
                        <a:t>Financial Impact</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tc>
                <a:tc>
                  <a:txBody>
                    <a:bodyPr/>
                    <a:lstStyle/>
                    <a:p>
                      <a:pPr algn="ctr">
                        <a:lnSpc>
                          <a:spcPct val="115000"/>
                        </a:lnSpc>
                        <a:spcAft>
                          <a:spcPts val="0"/>
                        </a:spcAft>
                      </a:pPr>
                      <a:r>
                        <a:rPr lang="en-AU" sz="1000" dirty="0">
                          <a:effectLst/>
                        </a:rPr>
                        <a:t>Reputational Impact</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tc>
                <a:extLst>
                  <a:ext uri="{0D108BD9-81ED-4DB2-BD59-A6C34878D82A}">
                    <a16:rowId xmlns:a16="http://schemas.microsoft.com/office/drawing/2014/main" val="3839116516"/>
                  </a:ext>
                </a:extLst>
              </a:tr>
              <a:tr h="745986">
                <a:tc>
                  <a:txBody>
                    <a:bodyPr/>
                    <a:lstStyle/>
                    <a:p>
                      <a:pPr algn="ctr">
                        <a:lnSpc>
                          <a:spcPct val="115000"/>
                        </a:lnSpc>
                        <a:spcAft>
                          <a:spcPts val="0"/>
                        </a:spcAft>
                      </a:pPr>
                      <a:r>
                        <a:rPr lang="en-AU" sz="1000" dirty="0">
                          <a:effectLst/>
                        </a:rPr>
                        <a:t>Medium</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nSpc>
                          <a:spcPct val="115000"/>
                        </a:lnSpc>
                        <a:spcAft>
                          <a:spcPts val="0"/>
                        </a:spcAft>
                      </a:pPr>
                      <a:r>
                        <a:rPr lang="en-AU" sz="1000" dirty="0">
                          <a:effectLst/>
                        </a:rPr>
                        <a:t>Minor adverse effect in particular area of operation, but could escalate if completely disregarded</a:t>
                      </a:r>
                      <a:br>
                        <a:rPr lang="en-AU" sz="1000" dirty="0">
                          <a:effectLst/>
                        </a:rPr>
                      </a:b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gn="ctr">
                        <a:lnSpc>
                          <a:spcPct val="115000"/>
                        </a:lnSpc>
                        <a:spcAft>
                          <a:spcPts val="0"/>
                        </a:spcAft>
                      </a:pPr>
                      <a:r>
                        <a:rPr lang="en-AU" sz="1000" dirty="0">
                          <a:effectLst/>
                        </a:rPr>
                        <a:t>&lt;$10,000</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nSpc>
                          <a:spcPct val="115000"/>
                        </a:lnSpc>
                        <a:spcAft>
                          <a:spcPts val="0"/>
                        </a:spcAft>
                      </a:pPr>
                      <a:r>
                        <a:rPr lang="en-AU" sz="1000" dirty="0">
                          <a:effectLst/>
                        </a:rPr>
                        <a:t>Series of articles in press</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extLst>
                  <a:ext uri="{0D108BD9-81ED-4DB2-BD59-A6C34878D82A}">
                    <a16:rowId xmlns:a16="http://schemas.microsoft.com/office/drawing/2014/main" val="1580132937"/>
                  </a:ext>
                </a:extLst>
              </a:tr>
              <a:tr h="759947">
                <a:tc>
                  <a:txBody>
                    <a:bodyPr/>
                    <a:lstStyle/>
                    <a:p>
                      <a:pPr algn="ctr">
                        <a:lnSpc>
                          <a:spcPct val="115000"/>
                        </a:lnSpc>
                        <a:spcAft>
                          <a:spcPts val="0"/>
                        </a:spcAft>
                      </a:pPr>
                      <a:r>
                        <a:rPr lang="en-AU" sz="1000">
                          <a:effectLst/>
                        </a:rPr>
                        <a:t>Serious</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nSpc>
                          <a:spcPct val="115000"/>
                        </a:lnSpc>
                        <a:spcAft>
                          <a:spcPts val="0"/>
                        </a:spcAft>
                      </a:pPr>
                      <a:r>
                        <a:rPr lang="en-AU" sz="1000" dirty="0">
                          <a:effectLst/>
                        </a:rPr>
                        <a:t>Adverse effect which could have serious consequences for organisation if not addressed promptly </a:t>
                      </a:r>
                      <a:br>
                        <a:rPr lang="en-AU" sz="1000" dirty="0">
                          <a:effectLst/>
                        </a:rPr>
                      </a:b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gn="ctr">
                        <a:lnSpc>
                          <a:spcPct val="115000"/>
                        </a:lnSpc>
                        <a:spcAft>
                          <a:spcPts val="0"/>
                        </a:spcAft>
                      </a:pPr>
                      <a:r>
                        <a:rPr lang="en-AU" sz="1000" dirty="0">
                          <a:effectLst/>
                        </a:rPr>
                        <a:t>&lt;$100,000</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nSpc>
                          <a:spcPct val="115000"/>
                        </a:lnSpc>
                        <a:spcAft>
                          <a:spcPts val="0"/>
                        </a:spcAft>
                      </a:pPr>
                      <a:r>
                        <a:rPr lang="en-AU" sz="1000">
                          <a:effectLst/>
                        </a:rPr>
                        <a:t>Short term State wide or extensive local negative media coverage</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extLst>
                  <a:ext uri="{0D108BD9-81ED-4DB2-BD59-A6C34878D82A}">
                    <a16:rowId xmlns:a16="http://schemas.microsoft.com/office/drawing/2014/main" val="3004777059"/>
                  </a:ext>
                </a:extLst>
              </a:tr>
              <a:tr h="745986">
                <a:tc>
                  <a:txBody>
                    <a:bodyPr/>
                    <a:lstStyle/>
                    <a:p>
                      <a:pPr algn="ctr">
                        <a:lnSpc>
                          <a:spcPct val="115000"/>
                        </a:lnSpc>
                        <a:spcAft>
                          <a:spcPts val="0"/>
                        </a:spcAft>
                      </a:pPr>
                      <a:r>
                        <a:rPr lang="en-AU" sz="1000">
                          <a:effectLst/>
                        </a:rPr>
                        <a:t>Major</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nSpc>
                          <a:spcPct val="115000"/>
                        </a:lnSpc>
                        <a:spcAft>
                          <a:spcPts val="0"/>
                        </a:spcAft>
                      </a:pPr>
                      <a:r>
                        <a:rPr lang="en-AU" sz="1000" dirty="0">
                          <a:effectLst/>
                        </a:rPr>
                        <a:t>Major adverse effect which does or could hinder a substantial part of organisation operations</a:t>
                      </a:r>
                      <a:br>
                        <a:rPr lang="en-AU" sz="1000" dirty="0">
                          <a:effectLst/>
                        </a:rPr>
                      </a:b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gn="ctr">
                        <a:lnSpc>
                          <a:spcPct val="115000"/>
                        </a:lnSpc>
                        <a:spcAft>
                          <a:spcPts val="0"/>
                        </a:spcAft>
                      </a:pPr>
                      <a:r>
                        <a:rPr lang="en-AU" sz="1000" dirty="0">
                          <a:effectLst/>
                        </a:rPr>
                        <a:t>&lt;$350,000</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nSpc>
                          <a:spcPct val="115000"/>
                        </a:lnSpc>
                        <a:spcAft>
                          <a:spcPts val="0"/>
                        </a:spcAft>
                      </a:pPr>
                      <a:r>
                        <a:rPr lang="en-AU" sz="1000" dirty="0">
                          <a:effectLst/>
                        </a:rPr>
                        <a:t>Extensive State wide negative media coverage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extLst>
                  <a:ext uri="{0D108BD9-81ED-4DB2-BD59-A6C34878D82A}">
                    <a16:rowId xmlns:a16="http://schemas.microsoft.com/office/drawing/2014/main" val="2365196047"/>
                  </a:ext>
                </a:extLst>
              </a:tr>
              <a:tr h="560918">
                <a:tc>
                  <a:txBody>
                    <a:bodyPr/>
                    <a:lstStyle/>
                    <a:p>
                      <a:pPr algn="ctr">
                        <a:lnSpc>
                          <a:spcPct val="115000"/>
                        </a:lnSpc>
                        <a:spcAft>
                          <a:spcPts val="0"/>
                        </a:spcAft>
                      </a:pPr>
                      <a:r>
                        <a:rPr lang="en-AU" sz="1000">
                          <a:effectLst/>
                        </a:rPr>
                        <a:t>Extreme</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nSpc>
                          <a:spcPct val="115000"/>
                        </a:lnSpc>
                        <a:spcAft>
                          <a:spcPts val="0"/>
                        </a:spcAft>
                      </a:pPr>
                      <a:r>
                        <a:rPr lang="en-AU" sz="1000" dirty="0">
                          <a:effectLst/>
                        </a:rPr>
                        <a:t>Intolerable adverse effect which substantially hinders continuation of organisation’s operations </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gn="ctr">
                        <a:lnSpc>
                          <a:spcPct val="115000"/>
                        </a:lnSpc>
                        <a:spcAft>
                          <a:spcPts val="0"/>
                        </a:spcAft>
                      </a:pPr>
                      <a:r>
                        <a:rPr lang="en-AU" sz="1000" dirty="0">
                          <a:effectLst/>
                        </a:rPr>
                        <a:t>&lt;$500,000</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nSpc>
                          <a:spcPct val="115000"/>
                        </a:lnSpc>
                        <a:spcAft>
                          <a:spcPts val="0"/>
                        </a:spcAft>
                      </a:pPr>
                      <a:r>
                        <a:rPr lang="en-AU" sz="1000" dirty="0">
                          <a:effectLst/>
                        </a:rPr>
                        <a:t>Extensive nationwide negative media coverage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extLst>
                  <a:ext uri="{0D108BD9-81ED-4DB2-BD59-A6C34878D82A}">
                    <a16:rowId xmlns:a16="http://schemas.microsoft.com/office/drawing/2014/main" val="2844077286"/>
                  </a:ext>
                </a:extLst>
              </a:tr>
              <a:tr h="935255">
                <a:tc>
                  <a:txBody>
                    <a:bodyPr/>
                    <a:lstStyle/>
                    <a:p>
                      <a:pPr algn="ctr">
                        <a:lnSpc>
                          <a:spcPct val="115000"/>
                        </a:lnSpc>
                        <a:spcAft>
                          <a:spcPts val="0"/>
                        </a:spcAft>
                      </a:pPr>
                      <a:r>
                        <a:rPr lang="en-AU" sz="1000" dirty="0">
                          <a:effectLst/>
                        </a:rPr>
                        <a:t>Catastrophic</a:t>
                      </a:r>
                      <a:br>
                        <a:rPr lang="en-AU" sz="1000" dirty="0">
                          <a:effectLst/>
                        </a:rPr>
                      </a:b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nchor="ctr">
                    <a:solidFill>
                      <a:srgbClr val="7F070A"/>
                    </a:solidFill>
                  </a:tcPr>
                </a:tc>
                <a:tc>
                  <a:txBody>
                    <a:bodyPr/>
                    <a:lstStyle/>
                    <a:p>
                      <a:pPr>
                        <a:lnSpc>
                          <a:spcPct val="115000"/>
                        </a:lnSpc>
                        <a:spcAft>
                          <a:spcPts val="0"/>
                        </a:spcAft>
                      </a:pPr>
                      <a:r>
                        <a:rPr lang="en-AU" sz="1000">
                          <a:effectLst/>
                        </a:rPr>
                        <a:t>Intolerable adverse effect which means that the organisation is not sustainable in its current form after the event.</a:t>
                      </a:r>
                    </a:p>
                    <a:p>
                      <a:pPr>
                        <a:lnSpc>
                          <a:spcPct val="115000"/>
                        </a:lnSpc>
                        <a:spcAft>
                          <a:spcPts val="0"/>
                        </a:spcAft>
                      </a:pPr>
                      <a:r>
                        <a:rPr lang="en-AU" sz="1000">
                          <a:effectLst/>
                        </a:rPr>
                        <a:t> </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gn="ctr">
                        <a:lnSpc>
                          <a:spcPct val="115000"/>
                        </a:lnSpc>
                        <a:spcAft>
                          <a:spcPts val="0"/>
                        </a:spcAft>
                      </a:pPr>
                      <a:r>
                        <a:rPr lang="en-AU" sz="1000" dirty="0">
                          <a:effectLst/>
                        </a:rPr>
                        <a:t>&lt;$5,000,000</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tc>
                  <a:txBody>
                    <a:bodyPr/>
                    <a:lstStyle/>
                    <a:p>
                      <a:pPr>
                        <a:lnSpc>
                          <a:spcPct val="115000"/>
                        </a:lnSpc>
                        <a:spcAft>
                          <a:spcPts val="0"/>
                        </a:spcAft>
                      </a:pPr>
                      <a:r>
                        <a:rPr lang="en-AU" sz="1000" dirty="0">
                          <a:effectLst/>
                        </a:rPr>
                        <a:t>Extensive nationwide negative media coverage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241" marR="38241" marT="0" marB="0"/>
                </a:tc>
                <a:extLst>
                  <a:ext uri="{0D108BD9-81ED-4DB2-BD59-A6C34878D82A}">
                    <a16:rowId xmlns:a16="http://schemas.microsoft.com/office/drawing/2014/main" val="2406450426"/>
                  </a:ext>
                </a:extLst>
              </a:tr>
            </a:tbl>
          </a:graphicData>
        </a:graphic>
      </p:graphicFrame>
      <p:sp>
        <p:nvSpPr>
          <p:cNvPr id="11" name="Rectangle 3">
            <a:extLst>
              <a:ext uri="{FF2B5EF4-FFF2-40B4-BE49-F238E27FC236}">
                <a16:creationId xmlns:a16="http://schemas.microsoft.com/office/drawing/2014/main" id="{F5FA9C49-3CC5-441B-8533-E8DD36DE76DE}"/>
              </a:ext>
            </a:extLst>
          </p:cNvPr>
          <p:cNvSpPr>
            <a:spLocks noChangeArrowheads="1"/>
          </p:cNvSpPr>
          <p:nvPr/>
        </p:nvSpPr>
        <p:spPr bwMode="auto">
          <a:xfrm>
            <a:off x="3347864" y="878737"/>
            <a:ext cx="1645472" cy="636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39580" tIns="45720" rIns="91440" bIns="1269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AU" altLang="en-US" sz="1200" b="1"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Arial" panose="020B0604020202020204" pitchFamily="34" charset="0"/>
              </a:rPr>
              <a:t>Consequence</a:t>
            </a:r>
            <a:endParaRPr kumimoji="0" lang="en-AU" altLang="en-US" sz="1200" b="0"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548840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2: Identify the Risks – Operational v Strategic </a:t>
            </a:r>
          </a:p>
        </p:txBody>
      </p:sp>
      <p:sp>
        <p:nvSpPr>
          <p:cNvPr id="3" name="Text Placeholder 2"/>
          <p:cNvSpPr>
            <a:spLocks noGrp="1"/>
          </p:cNvSpPr>
          <p:nvPr>
            <p:ph idx="1"/>
          </p:nvPr>
        </p:nvSpPr>
        <p:spPr>
          <a:xfrm>
            <a:off x="381000" y="1412875"/>
            <a:ext cx="8382000" cy="3853363"/>
          </a:xfrm>
        </p:spPr>
        <p:txBody>
          <a:bodyPr/>
          <a:lstStyle/>
          <a:p>
            <a:r>
              <a:rPr lang="en-US" sz="2800" dirty="0"/>
              <a:t>Operational risks - </a:t>
            </a:r>
            <a:r>
              <a:rPr lang="en-AU" sz="2800" dirty="0"/>
              <a:t>something internal or external that may impact on your ability to achieve organisation’s existing strategy. Examples include:</a:t>
            </a:r>
            <a:endParaRPr lang="en-US" sz="2800" dirty="0"/>
          </a:p>
          <a:p>
            <a:pPr lvl="1"/>
            <a:r>
              <a:rPr lang="en-US" sz="2400" dirty="0"/>
              <a:t>WH&amp;S Hazard – most commonly understood risk and very operational in nature </a:t>
            </a:r>
          </a:p>
          <a:p>
            <a:pPr lvl="1"/>
            <a:r>
              <a:rPr lang="en-US" sz="2400" dirty="0"/>
              <a:t>Uncertainty – potential that actual results do not equal anticipated results</a:t>
            </a:r>
          </a:p>
          <a:p>
            <a:r>
              <a:rPr lang="en-US" sz="2800" dirty="0"/>
              <a:t>Strategic risks </a:t>
            </a:r>
          </a:p>
          <a:p>
            <a:pPr lvl="1"/>
            <a:r>
              <a:rPr lang="en-US" sz="2400" dirty="0"/>
              <a:t>something </a:t>
            </a:r>
            <a:r>
              <a:rPr lang="en-AU" sz="2400" dirty="0"/>
              <a:t>external that if it occurs will force a change in existing strategic direction</a:t>
            </a:r>
            <a:endParaRPr lang="en-US" sz="2400" dirty="0"/>
          </a:p>
        </p:txBody>
      </p:sp>
    </p:spTree>
    <p:extLst>
      <p:ext uri="{BB962C8B-B14F-4D97-AF65-F5344CB8AC3E}">
        <p14:creationId xmlns:p14="http://schemas.microsoft.com/office/powerpoint/2010/main" val="213903466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will cover …</a:t>
            </a:r>
          </a:p>
        </p:txBody>
      </p:sp>
      <p:sp>
        <p:nvSpPr>
          <p:cNvPr id="3" name="Text Placeholder 2"/>
          <p:cNvSpPr>
            <a:spLocks noGrp="1"/>
          </p:cNvSpPr>
          <p:nvPr>
            <p:ph idx="1"/>
          </p:nvPr>
        </p:nvSpPr>
        <p:spPr>
          <a:xfrm>
            <a:off x="381000" y="1412875"/>
            <a:ext cx="8382000" cy="3145476"/>
          </a:xfrm>
        </p:spPr>
        <p:txBody>
          <a:bodyPr/>
          <a:lstStyle/>
          <a:p>
            <a:r>
              <a:rPr lang="en-US" sz="2800" dirty="0"/>
              <a:t>Risks: the risk of not dealing with risk is of itself a risk </a:t>
            </a:r>
          </a:p>
          <a:p>
            <a:r>
              <a:rPr lang="en-US" sz="2800" dirty="0"/>
              <a:t>Language around ‘risks’ </a:t>
            </a:r>
          </a:p>
          <a:p>
            <a:r>
              <a:rPr lang="en-US" sz="2800" dirty="0"/>
              <a:t>How to assess and record risks? </a:t>
            </a:r>
          </a:p>
          <a:p>
            <a:r>
              <a:rPr lang="en-US" sz="2800" dirty="0"/>
              <a:t>Types and categories of risks</a:t>
            </a:r>
          </a:p>
          <a:p>
            <a:r>
              <a:rPr lang="en-US" sz="2800" dirty="0"/>
              <a:t>Identify which categories of risks are likely to escalate faster (these should sit at top of the risk register) </a:t>
            </a:r>
          </a:p>
          <a:p>
            <a:r>
              <a:rPr lang="en-US" sz="2800" dirty="0"/>
              <a:t>Risk Appetite – what is it, do you need it? </a:t>
            </a:r>
          </a:p>
        </p:txBody>
      </p:sp>
      <p:pic>
        <p:nvPicPr>
          <p:cNvPr id="9" name="Picture 8" descr="To Do Lis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9832" y="5157192"/>
            <a:ext cx="2160240" cy="1445082"/>
          </a:xfrm>
          <a:prstGeom prst="rect">
            <a:avLst/>
          </a:prstGeom>
        </p:spPr>
      </p:pic>
    </p:spTree>
    <p:extLst>
      <p:ext uri="{BB962C8B-B14F-4D97-AF65-F5344CB8AC3E}">
        <p14:creationId xmlns:p14="http://schemas.microsoft.com/office/powerpoint/2010/main" val="372362915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E1DF4610-794A-4EF8-9B14-9032D647653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660232" y="1207811"/>
            <a:ext cx="1994233" cy="1903512"/>
          </a:xfrm>
          <a:prstGeom prst="rect">
            <a:avLst/>
          </a:prstGeom>
        </p:spPr>
      </p:pic>
      <p:sp>
        <p:nvSpPr>
          <p:cNvPr id="2" name="Title 1"/>
          <p:cNvSpPr>
            <a:spLocks noGrp="1"/>
          </p:cNvSpPr>
          <p:nvPr>
            <p:ph type="title"/>
          </p:nvPr>
        </p:nvSpPr>
        <p:spPr/>
        <p:txBody>
          <a:bodyPr/>
          <a:lstStyle/>
          <a:p>
            <a:r>
              <a:rPr lang="en-US" dirty="0"/>
              <a:t>Examples of strategic risks …</a:t>
            </a:r>
          </a:p>
        </p:txBody>
      </p:sp>
      <p:sp>
        <p:nvSpPr>
          <p:cNvPr id="3" name="Text Placeholder 2"/>
          <p:cNvSpPr>
            <a:spLocks noGrp="1"/>
          </p:cNvSpPr>
          <p:nvPr>
            <p:ph idx="1"/>
          </p:nvPr>
        </p:nvSpPr>
        <p:spPr/>
        <p:txBody>
          <a:bodyPr/>
          <a:lstStyle/>
          <a:p>
            <a:r>
              <a:rPr lang="en-US" sz="2800" dirty="0"/>
              <a:t>Examples of strategic risks include:</a:t>
            </a:r>
          </a:p>
          <a:p>
            <a:pPr lvl="1"/>
            <a:r>
              <a:rPr lang="en-US" sz="2400" dirty="0"/>
              <a:t>Kodak – film vs digital </a:t>
            </a:r>
          </a:p>
          <a:p>
            <a:pPr lvl="1"/>
            <a:r>
              <a:rPr lang="en-US" sz="2400" dirty="0"/>
              <a:t>IBM – desktops v laptops </a:t>
            </a:r>
          </a:p>
          <a:p>
            <a:pPr lvl="1"/>
            <a:r>
              <a:rPr lang="en-US" sz="2400" dirty="0"/>
              <a:t>Sony – portable sound vs </a:t>
            </a:r>
            <a:r>
              <a:rPr lang="en-US" sz="2400" dirty="0" err="1"/>
              <a:t>Ipod</a:t>
            </a:r>
            <a:r>
              <a:rPr lang="en-US" sz="2400" dirty="0"/>
              <a:t>/</a:t>
            </a:r>
            <a:r>
              <a:rPr lang="en-US" sz="2400" dirty="0" err="1"/>
              <a:t>Ipad</a:t>
            </a:r>
            <a:r>
              <a:rPr lang="en-US" sz="2400" dirty="0"/>
              <a:t> </a:t>
            </a:r>
          </a:p>
          <a:p>
            <a:pPr lvl="1"/>
            <a:r>
              <a:rPr lang="en-US" sz="2400" dirty="0"/>
              <a:t>Video Stores – online streaming services</a:t>
            </a:r>
          </a:p>
        </p:txBody>
      </p:sp>
      <p:pic>
        <p:nvPicPr>
          <p:cNvPr id="9" name="Picture 8">
            <a:extLst>
              <a:ext uri="{FF2B5EF4-FFF2-40B4-BE49-F238E27FC236}">
                <a16:creationId xmlns:a16="http://schemas.microsoft.com/office/drawing/2014/main" id="{E5FE58CF-470C-4DDF-A843-62B5BA2E8087}"/>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936927" y="3861048"/>
            <a:ext cx="2947815" cy="2210862"/>
          </a:xfrm>
          <a:prstGeom prst="rect">
            <a:avLst/>
          </a:prstGeom>
        </p:spPr>
      </p:pic>
      <p:sp>
        <p:nvSpPr>
          <p:cNvPr id="10" name="TextBox 9">
            <a:extLst>
              <a:ext uri="{FF2B5EF4-FFF2-40B4-BE49-F238E27FC236}">
                <a16:creationId xmlns:a16="http://schemas.microsoft.com/office/drawing/2014/main" id="{416AF4C0-3393-4008-903E-01501E88C674}"/>
              </a:ext>
            </a:extLst>
          </p:cNvPr>
          <p:cNvSpPr txBox="1"/>
          <p:nvPr/>
        </p:nvSpPr>
        <p:spPr>
          <a:xfrm>
            <a:off x="307678" y="6875255"/>
            <a:ext cx="1258499" cy="646331"/>
          </a:xfrm>
          <a:prstGeom prst="rect">
            <a:avLst/>
          </a:prstGeom>
          <a:noFill/>
        </p:spPr>
        <p:txBody>
          <a:bodyPr wrap="square" rtlCol="0">
            <a:spAutoFit/>
          </a:bodyPr>
          <a:lstStyle/>
          <a:p>
            <a:r>
              <a:rPr lang="en-AU" sz="900">
                <a:hlinkClick r:id="rId6" tooltip="http://en.wikipedia.org/wiki/File:Old_camera-whole.jpg"/>
              </a:rPr>
              <a:t>This Photo</a:t>
            </a:r>
            <a:r>
              <a:rPr lang="en-AU" sz="900"/>
              <a:t> by Unknown Author is licensed under </a:t>
            </a:r>
            <a:r>
              <a:rPr lang="en-AU" sz="900">
                <a:hlinkClick r:id="rId7" tooltip="https://creativecommons.org/licenses/by-sa/3.0/"/>
              </a:rPr>
              <a:t>CC BY-SA</a:t>
            </a:r>
            <a:endParaRPr lang="en-AU" sz="900"/>
          </a:p>
        </p:txBody>
      </p:sp>
      <p:pic>
        <p:nvPicPr>
          <p:cNvPr id="12" name="Picture 11">
            <a:extLst>
              <a:ext uri="{FF2B5EF4-FFF2-40B4-BE49-F238E27FC236}">
                <a16:creationId xmlns:a16="http://schemas.microsoft.com/office/drawing/2014/main" id="{96382EB3-60F6-4003-A316-7660D9C494D0}"/>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4716016" y="3594327"/>
            <a:ext cx="2285510" cy="2285510"/>
          </a:xfrm>
          <a:prstGeom prst="rect">
            <a:avLst/>
          </a:prstGeom>
        </p:spPr>
      </p:pic>
      <p:sp>
        <p:nvSpPr>
          <p:cNvPr id="13" name="TextBox 12">
            <a:extLst>
              <a:ext uri="{FF2B5EF4-FFF2-40B4-BE49-F238E27FC236}">
                <a16:creationId xmlns:a16="http://schemas.microsoft.com/office/drawing/2014/main" id="{DE3633FF-CFA9-4296-B439-A50B102971B8}"/>
              </a:ext>
            </a:extLst>
          </p:cNvPr>
          <p:cNvSpPr txBox="1"/>
          <p:nvPr/>
        </p:nvSpPr>
        <p:spPr>
          <a:xfrm>
            <a:off x="4860032" y="6847010"/>
            <a:ext cx="1771697" cy="369332"/>
          </a:xfrm>
          <a:prstGeom prst="rect">
            <a:avLst/>
          </a:prstGeom>
          <a:noFill/>
        </p:spPr>
        <p:txBody>
          <a:bodyPr wrap="square" rtlCol="0">
            <a:spAutoFit/>
          </a:bodyPr>
          <a:lstStyle/>
          <a:p>
            <a:r>
              <a:rPr lang="en-AU" sz="900">
                <a:hlinkClick r:id="rId9" tooltip="http://en.wikipedia.org/wiki/File:Microbee_Computer-In-A-Book.jpg"/>
              </a:rPr>
              <a:t>This Photo</a:t>
            </a:r>
            <a:r>
              <a:rPr lang="en-AU" sz="900"/>
              <a:t> by Unknown Author is licensed under </a:t>
            </a:r>
            <a:r>
              <a:rPr lang="en-AU" sz="900">
                <a:hlinkClick r:id="rId7" tooltip="https://creativecommons.org/licenses/by-sa/3.0/"/>
              </a:rPr>
              <a:t>CC BY-SA</a:t>
            </a:r>
            <a:endParaRPr lang="en-AU" sz="900"/>
          </a:p>
        </p:txBody>
      </p:sp>
    </p:spTree>
    <p:extLst>
      <p:ext uri="{BB962C8B-B14F-4D97-AF65-F5344CB8AC3E}">
        <p14:creationId xmlns:p14="http://schemas.microsoft.com/office/powerpoint/2010/main" val="54618086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Categorise the Risk</a:t>
            </a:r>
          </a:p>
        </p:txBody>
      </p:sp>
      <p:sp>
        <p:nvSpPr>
          <p:cNvPr id="3" name="Text Placeholder 2"/>
          <p:cNvSpPr>
            <a:spLocks noGrp="1"/>
          </p:cNvSpPr>
          <p:nvPr>
            <p:ph idx="1"/>
          </p:nvPr>
        </p:nvSpPr>
        <p:spPr/>
        <p:txBody>
          <a:bodyPr/>
          <a:lstStyle/>
          <a:p>
            <a:r>
              <a:rPr lang="en-US" dirty="0"/>
              <a:t>Categories of risks include:</a:t>
            </a:r>
          </a:p>
          <a:p>
            <a:pPr lvl="1"/>
            <a:r>
              <a:rPr lang="en-US" dirty="0"/>
              <a:t>People</a:t>
            </a:r>
          </a:p>
          <a:p>
            <a:pPr lvl="1"/>
            <a:r>
              <a:rPr lang="en-US" dirty="0"/>
              <a:t>Reputation</a:t>
            </a:r>
          </a:p>
          <a:p>
            <a:pPr lvl="1"/>
            <a:r>
              <a:rPr lang="en-US" dirty="0"/>
              <a:t>Financial </a:t>
            </a:r>
          </a:p>
          <a:p>
            <a:pPr lvl="1"/>
            <a:r>
              <a:rPr lang="en-US" dirty="0"/>
              <a:t>Information &amp; Data </a:t>
            </a:r>
          </a:p>
          <a:p>
            <a:pPr lvl="1"/>
            <a:r>
              <a:rPr lang="en-US" dirty="0"/>
              <a:t>Advocacy</a:t>
            </a:r>
          </a:p>
          <a:p>
            <a:pPr lvl="1"/>
            <a:r>
              <a:rPr lang="en-US" dirty="0"/>
              <a:t>Property </a:t>
            </a:r>
          </a:p>
          <a:p>
            <a:pPr lvl="1"/>
            <a:r>
              <a:rPr lang="en-US" dirty="0"/>
              <a:t>Products </a:t>
            </a:r>
          </a:p>
        </p:txBody>
      </p:sp>
    </p:spTree>
    <p:extLst>
      <p:ext uri="{BB962C8B-B14F-4D97-AF65-F5344CB8AC3E}">
        <p14:creationId xmlns:p14="http://schemas.microsoft.com/office/powerpoint/2010/main" val="411985641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Step 4: Evaluate and </a:t>
            </a:r>
            <a:r>
              <a:rPr lang="en-US" sz="4400" dirty="0" err="1"/>
              <a:t>Analyse</a:t>
            </a:r>
            <a:r>
              <a:rPr lang="en-US" sz="4400" dirty="0"/>
              <a:t> the Risk</a:t>
            </a:r>
          </a:p>
        </p:txBody>
      </p:sp>
      <p:sp>
        <p:nvSpPr>
          <p:cNvPr id="3" name="Text Placeholder 2"/>
          <p:cNvSpPr>
            <a:spLocks noGrp="1"/>
          </p:cNvSpPr>
          <p:nvPr>
            <p:ph idx="1"/>
          </p:nvPr>
        </p:nvSpPr>
        <p:spPr/>
        <p:txBody>
          <a:bodyPr/>
          <a:lstStyle/>
          <a:p>
            <a:r>
              <a:rPr lang="en-US"/>
              <a:t>What is the probability of a loss and the severity of such a loss?</a:t>
            </a:r>
          </a:p>
          <a:p>
            <a:r>
              <a:rPr lang="en-US"/>
              <a:t>Consider risks that have a high probability but a low cost and risks that have a low probability but a high cost </a:t>
            </a:r>
          </a:p>
          <a:p>
            <a:endParaRPr lang="en-US" dirty="0"/>
          </a:p>
        </p:txBody>
      </p:sp>
      <p:pic>
        <p:nvPicPr>
          <p:cNvPr id="6" name="Picture 5" descr="... /uploads/2013/04/bigstock-The-words-Time-to-Evaluate-on-244838481.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1840" y="4005064"/>
            <a:ext cx="2664296" cy="2249850"/>
          </a:xfrm>
          <a:prstGeom prst="rect">
            <a:avLst/>
          </a:prstGeom>
        </p:spPr>
      </p:pic>
    </p:spTree>
    <p:extLst>
      <p:ext uri="{BB962C8B-B14F-4D97-AF65-F5344CB8AC3E}">
        <p14:creationId xmlns:p14="http://schemas.microsoft.com/office/powerpoint/2010/main" val="175903303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Risk (Example) </a:t>
            </a:r>
          </a:p>
        </p:txBody>
      </p:sp>
      <p:sp>
        <p:nvSpPr>
          <p:cNvPr id="4" name="Rectangle 20">
            <a:extLst>
              <a:ext uri="{FF2B5EF4-FFF2-40B4-BE49-F238E27FC236}">
                <a16:creationId xmlns:a16="http://schemas.microsoft.com/office/drawing/2014/main" id="{97C41B00-21E8-4225-B207-69742F29D2DC}"/>
              </a:ext>
            </a:extLst>
          </p:cNvPr>
          <p:cNvSpPr>
            <a:spLocks noChangeArrowheads="1"/>
          </p:cNvSpPr>
          <p:nvPr/>
        </p:nvSpPr>
        <p:spPr bwMode="auto">
          <a:xfrm>
            <a:off x="1362075" y="1331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AU"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AU" altLang="en-US" sz="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a:ln>
                <a:noFill/>
              </a:ln>
              <a:solidFill>
                <a:schemeClr val="tx1"/>
              </a:solidFill>
              <a:effectLst/>
              <a:latin typeface="Arial" panose="020B0604020202020204" pitchFamily="34" charset="0"/>
            </a:endParaRPr>
          </a:p>
        </p:txBody>
      </p:sp>
      <p:sp>
        <p:nvSpPr>
          <p:cNvPr id="6" name="Rectangle 21">
            <a:extLst>
              <a:ext uri="{FF2B5EF4-FFF2-40B4-BE49-F238E27FC236}">
                <a16:creationId xmlns:a16="http://schemas.microsoft.com/office/drawing/2014/main" id="{08769B73-EC16-48FE-A07A-B79643DB8A0D}"/>
              </a:ext>
            </a:extLst>
          </p:cNvPr>
          <p:cNvSpPr>
            <a:spLocks noChangeArrowheads="1"/>
          </p:cNvSpPr>
          <p:nvPr/>
        </p:nvSpPr>
        <p:spPr bwMode="auto">
          <a:xfrm>
            <a:off x="3203848" y="924482"/>
            <a:ext cx="2520280" cy="636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580" tIns="45720" rIns="91440" bIns="12696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pPr>
            <a:r>
              <a:rPr kumimoji="0" lang="en-AU" altLang="en-US" sz="1200" b="1"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Arial" panose="020B0604020202020204" pitchFamily="34" charset="0"/>
              </a:rPr>
              <a:t>Risk Rating Matrix</a:t>
            </a:r>
            <a:endParaRPr kumimoji="0" lang="en-AU" altLang="en-US" sz="1200" b="1" i="0" u="none" strike="noStrike" cap="none" normalizeH="0" baseline="0" dirty="0">
              <a:ln>
                <a:noFill/>
              </a:ln>
              <a:solidFill>
                <a:srgbClr val="9E090E"/>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868CD98B-5953-4D75-A42D-80D48EC12328}"/>
              </a:ext>
            </a:extLst>
          </p:cNvPr>
          <p:cNvGraphicFramePr>
            <a:graphicFrameLocks noGrp="1"/>
          </p:cNvGraphicFramePr>
          <p:nvPr>
            <p:extLst>
              <p:ext uri="{D42A27DB-BD31-4B8C-83A1-F6EECF244321}">
                <p14:modId xmlns:p14="http://schemas.microsoft.com/office/powerpoint/2010/main" val="2437169648"/>
              </p:ext>
            </p:extLst>
          </p:nvPr>
        </p:nvGraphicFramePr>
        <p:xfrm>
          <a:off x="684036" y="1274716"/>
          <a:ext cx="8078965" cy="2016224"/>
        </p:xfrm>
        <a:graphic>
          <a:graphicData uri="http://schemas.openxmlformats.org/drawingml/2006/table">
            <a:tbl>
              <a:tblPr firstRow="1" firstCol="1" bandRow="1">
                <a:tableStyleId>{5C22544A-7EE6-4342-B048-85BDC9FD1C3A}</a:tableStyleId>
              </a:tblPr>
              <a:tblGrid>
                <a:gridCol w="1505919">
                  <a:extLst>
                    <a:ext uri="{9D8B030D-6E8A-4147-A177-3AD203B41FA5}">
                      <a16:colId xmlns:a16="http://schemas.microsoft.com/office/drawing/2014/main" val="597020427"/>
                    </a:ext>
                  </a:extLst>
                </a:gridCol>
                <a:gridCol w="1190839">
                  <a:extLst>
                    <a:ext uri="{9D8B030D-6E8A-4147-A177-3AD203B41FA5}">
                      <a16:colId xmlns:a16="http://schemas.microsoft.com/office/drawing/2014/main" val="3099718062"/>
                    </a:ext>
                  </a:extLst>
                </a:gridCol>
                <a:gridCol w="1342724">
                  <a:extLst>
                    <a:ext uri="{9D8B030D-6E8A-4147-A177-3AD203B41FA5}">
                      <a16:colId xmlns:a16="http://schemas.microsoft.com/office/drawing/2014/main" val="1651022111"/>
                    </a:ext>
                  </a:extLst>
                </a:gridCol>
                <a:gridCol w="1219924">
                  <a:extLst>
                    <a:ext uri="{9D8B030D-6E8A-4147-A177-3AD203B41FA5}">
                      <a16:colId xmlns:a16="http://schemas.microsoft.com/office/drawing/2014/main" val="1181746456"/>
                    </a:ext>
                  </a:extLst>
                </a:gridCol>
                <a:gridCol w="1410588">
                  <a:extLst>
                    <a:ext uri="{9D8B030D-6E8A-4147-A177-3AD203B41FA5}">
                      <a16:colId xmlns:a16="http://schemas.microsoft.com/office/drawing/2014/main" val="2132940103"/>
                    </a:ext>
                  </a:extLst>
                </a:gridCol>
                <a:gridCol w="1408971">
                  <a:extLst>
                    <a:ext uri="{9D8B030D-6E8A-4147-A177-3AD203B41FA5}">
                      <a16:colId xmlns:a16="http://schemas.microsoft.com/office/drawing/2014/main" val="2354683737"/>
                    </a:ext>
                  </a:extLst>
                </a:gridCol>
              </a:tblGrid>
              <a:tr h="288032">
                <a:tc>
                  <a:txBody>
                    <a:bodyPr/>
                    <a:lstStyle/>
                    <a:p>
                      <a:pPr algn="ctr">
                        <a:lnSpc>
                          <a:spcPct val="115000"/>
                        </a:lnSpc>
                        <a:spcBef>
                          <a:spcPts val="300"/>
                        </a:spcBef>
                        <a:spcAft>
                          <a:spcPts val="300"/>
                        </a:spcAft>
                      </a:pPr>
                      <a:r>
                        <a:rPr lang="en-AU" sz="1000" dirty="0">
                          <a:effectLst/>
                        </a:rPr>
                        <a:t>LIKELIHOOD</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7F070A"/>
                    </a:solidFill>
                  </a:tcPr>
                </a:tc>
                <a:tc gridSpan="4">
                  <a:txBody>
                    <a:bodyPr/>
                    <a:lstStyle/>
                    <a:p>
                      <a:pPr algn="ctr">
                        <a:lnSpc>
                          <a:spcPct val="115000"/>
                        </a:lnSpc>
                        <a:spcBef>
                          <a:spcPts val="300"/>
                        </a:spcBef>
                        <a:spcAft>
                          <a:spcPts val="300"/>
                        </a:spcAft>
                      </a:pPr>
                      <a:r>
                        <a:rPr lang="en-AU" sz="1000" dirty="0">
                          <a:effectLst/>
                        </a:rPr>
                        <a:t>CONSEQUENCES</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7F070A"/>
                    </a:solidFill>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algn="ctr">
                        <a:lnSpc>
                          <a:spcPct val="115000"/>
                        </a:lnSpc>
                        <a:spcBef>
                          <a:spcPts val="300"/>
                        </a:spcBef>
                        <a:spcAft>
                          <a:spcPts val="300"/>
                        </a:spcAft>
                      </a:pPr>
                      <a:r>
                        <a:rPr lang="en-AU" sz="1000" dirty="0">
                          <a:effectLst/>
                        </a:rPr>
                        <a:t> </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extLst>
                  <a:ext uri="{0D108BD9-81ED-4DB2-BD59-A6C34878D82A}">
                    <a16:rowId xmlns:a16="http://schemas.microsoft.com/office/drawing/2014/main" val="2461139956"/>
                  </a:ext>
                </a:extLst>
              </a:tr>
              <a:tr h="288032">
                <a:tc>
                  <a:txBody>
                    <a:bodyPr/>
                    <a:lstStyle/>
                    <a:p>
                      <a:pPr algn="ctr">
                        <a:lnSpc>
                          <a:spcPct val="115000"/>
                        </a:lnSpc>
                        <a:spcAft>
                          <a:spcPts val="0"/>
                        </a:spcAft>
                      </a:pPr>
                      <a:r>
                        <a:rPr lang="en-AU" sz="1000">
                          <a:effectLst/>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a:effectLst/>
                        </a:rPr>
                        <a:t>Medium</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Serious</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Major</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Extreme</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Catastrophic</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0150282"/>
                  </a:ext>
                </a:extLst>
              </a:tr>
              <a:tr h="288032">
                <a:tc>
                  <a:txBody>
                    <a:bodyPr/>
                    <a:lstStyle/>
                    <a:p>
                      <a:pPr algn="ctr">
                        <a:lnSpc>
                          <a:spcPct val="115000"/>
                        </a:lnSpc>
                        <a:spcAft>
                          <a:spcPts val="0"/>
                        </a:spcAft>
                      </a:pPr>
                      <a:r>
                        <a:rPr lang="en-AU" sz="1000">
                          <a:effectLst/>
                        </a:rPr>
                        <a:t>Almost Certain</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dirty="0">
                          <a:effectLst/>
                        </a:rPr>
                        <a:t>L</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VH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19591067"/>
                  </a:ext>
                </a:extLst>
              </a:tr>
              <a:tr h="288032">
                <a:tc>
                  <a:txBody>
                    <a:bodyPr/>
                    <a:lstStyle/>
                    <a:p>
                      <a:pPr algn="ctr">
                        <a:lnSpc>
                          <a:spcPct val="115000"/>
                        </a:lnSpc>
                        <a:spcAft>
                          <a:spcPts val="0"/>
                        </a:spcAft>
                      </a:pPr>
                      <a:r>
                        <a:rPr lang="en-AU" sz="1000">
                          <a:effectLst/>
                        </a:rPr>
                        <a:t>Likely</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a:effectLst/>
                        </a:rPr>
                        <a:t>L</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VH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7712221"/>
                  </a:ext>
                </a:extLst>
              </a:tr>
              <a:tr h="288032">
                <a:tc>
                  <a:txBody>
                    <a:bodyPr/>
                    <a:lstStyle/>
                    <a:p>
                      <a:pPr algn="ctr">
                        <a:lnSpc>
                          <a:spcPct val="115000"/>
                        </a:lnSpc>
                        <a:spcAft>
                          <a:spcPts val="0"/>
                        </a:spcAft>
                      </a:pPr>
                      <a:r>
                        <a:rPr lang="en-AU" sz="1000">
                          <a:effectLst/>
                        </a:rPr>
                        <a:t>Possible</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a:effectLst/>
                        </a:rPr>
                        <a:t>L</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M</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VH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VH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37216142"/>
                  </a:ext>
                </a:extLst>
              </a:tr>
              <a:tr h="288032">
                <a:tc>
                  <a:txBody>
                    <a:bodyPr/>
                    <a:lstStyle/>
                    <a:p>
                      <a:pPr algn="ctr">
                        <a:lnSpc>
                          <a:spcPct val="115000"/>
                        </a:lnSpc>
                        <a:spcAft>
                          <a:spcPts val="0"/>
                        </a:spcAft>
                      </a:pPr>
                      <a:r>
                        <a:rPr lang="en-AU" sz="1000">
                          <a:effectLst/>
                        </a:rPr>
                        <a:t>Unlikely</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dirty="0">
                          <a:effectLst/>
                        </a:rPr>
                        <a:t>L</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M</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M</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VH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60952610"/>
                  </a:ext>
                </a:extLst>
              </a:tr>
              <a:tr h="288032">
                <a:tc>
                  <a:txBody>
                    <a:bodyPr/>
                    <a:lstStyle/>
                    <a:p>
                      <a:pPr algn="ctr">
                        <a:lnSpc>
                          <a:spcPct val="115000"/>
                        </a:lnSpc>
                        <a:spcAft>
                          <a:spcPts val="0"/>
                        </a:spcAft>
                      </a:pPr>
                      <a:r>
                        <a:rPr lang="en-AU" sz="1000" dirty="0">
                          <a:effectLst/>
                        </a:rPr>
                        <a:t>Rare</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7F070A"/>
                    </a:solidFill>
                  </a:tcPr>
                </a:tc>
                <a:tc>
                  <a:txBody>
                    <a:bodyPr/>
                    <a:lstStyle/>
                    <a:p>
                      <a:pPr algn="ctr">
                        <a:lnSpc>
                          <a:spcPct val="115000"/>
                        </a:lnSpc>
                        <a:spcAft>
                          <a:spcPts val="0"/>
                        </a:spcAft>
                      </a:pPr>
                      <a:r>
                        <a:rPr lang="en-AU" sz="1000">
                          <a:effectLst/>
                        </a:rPr>
                        <a:t>L</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L</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M</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a:effectLst/>
                        </a:rPr>
                        <a:t>H</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000" dirty="0">
                          <a:effectLst/>
                        </a:rPr>
                        <a:t>H</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6719465"/>
                  </a:ext>
                </a:extLst>
              </a:tr>
            </a:tbl>
          </a:graphicData>
        </a:graphic>
      </p:graphicFrame>
      <p:graphicFrame>
        <p:nvGraphicFramePr>
          <p:cNvPr id="8" name="Table 7">
            <a:extLst>
              <a:ext uri="{FF2B5EF4-FFF2-40B4-BE49-F238E27FC236}">
                <a16:creationId xmlns:a16="http://schemas.microsoft.com/office/drawing/2014/main" id="{C4AC1FD2-E38B-46E4-BD3C-473C22E85DF5}"/>
              </a:ext>
            </a:extLst>
          </p:cNvPr>
          <p:cNvGraphicFramePr>
            <a:graphicFrameLocks noGrp="1"/>
          </p:cNvGraphicFramePr>
          <p:nvPr>
            <p:extLst>
              <p:ext uri="{D42A27DB-BD31-4B8C-83A1-F6EECF244321}">
                <p14:modId xmlns:p14="http://schemas.microsoft.com/office/powerpoint/2010/main" val="1118508169"/>
              </p:ext>
            </p:extLst>
          </p:nvPr>
        </p:nvGraphicFramePr>
        <p:xfrm>
          <a:off x="684036" y="3783267"/>
          <a:ext cx="8078964" cy="2742077"/>
        </p:xfrm>
        <a:graphic>
          <a:graphicData uri="http://schemas.openxmlformats.org/drawingml/2006/table">
            <a:tbl>
              <a:tblPr firstRow="1" firstCol="1" bandRow="1">
                <a:tableStyleId>{5C22544A-7EE6-4342-B048-85BDC9FD1C3A}</a:tableStyleId>
              </a:tblPr>
              <a:tblGrid>
                <a:gridCol w="431057">
                  <a:extLst>
                    <a:ext uri="{9D8B030D-6E8A-4147-A177-3AD203B41FA5}">
                      <a16:colId xmlns:a16="http://schemas.microsoft.com/office/drawing/2014/main" val="747631239"/>
                    </a:ext>
                  </a:extLst>
                </a:gridCol>
                <a:gridCol w="742057">
                  <a:extLst>
                    <a:ext uri="{9D8B030D-6E8A-4147-A177-3AD203B41FA5}">
                      <a16:colId xmlns:a16="http://schemas.microsoft.com/office/drawing/2014/main" val="1704871841"/>
                    </a:ext>
                  </a:extLst>
                </a:gridCol>
                <a:gridCol w="452131">
                  <a:extLst>
                    <a:ext uri="{9D8B030D-6E8A-4147-A177-3AD203B41FA5}">
                      <a16:colId xmlns:a16="http://schemas.microsoft.com/office/drawing/2014/main" val="2470086656"/>
                    </a:ext>
                  </a:extLst>
                </a:gridCol>
                <a:gridCol w="6453719">
                  <a:extLst>
                    <a:ext uri="{9D8B030D-6E8A-4147-A177-3AD203B41FA5}">
                      <a16:colId xmlns:a16="http://schemas.microsoft.com/office/drawing/2014/main" val="355379203"/>
                    </a:ext>
                  </a:extLst>
                </a:gridCol>
              </a:tblGrid>
              <a:tr h="191425">
                <a:tc gridSpan="2">
                  <a:txBody>
                    <a:bodyPr/>
                    <a:lstStyle/>
                    <a:p>
                      <a:pPr algn="ctr">
                        <a:lnSpc>
                          <a:spcPct val="115000"/>
                        </a:lnSpc>
                        <a:spcBef>
                          <a:spcPts val="300"/>
                        </a:spcBef>
                        <a:spcAft>
                          <a:spcPts val="300"/>
                        </a:spcAft>
                      </a:pPr>
                      <a:r>
                        <a:rPr lang="en-AU" sz="1000" dirty="0">
                          <a:effectLst/>
                        </a:rPr>
                        <a:t>RISK RATING</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nchor="ctr">
                    <a:solidFill>
                      <a:srgbClr val="7F070A"/>
                    </a:solidFill>
                  </a:tcPr>
                </a:tc>
                <a:tc hMerge="1">
                  <a:txBody>
                    <a:bodyPr/>
                    <a:lstStyle/>
                    <a:p>
                      <a:endParaRPr lang="en-AU"/>
                    </a:p>
                  </a:txBody>
                  <a:tcPr/>
                </a:tc>
                <a:tc gridSpan="2">
                  <a:txBody>
                    <a:bodyPr/>
                    <a:lstStyle/>
                    <a:p>
                      <a:pPr algn="ctr">
                        <a:lnSpc>
                          <a:spcPct val="115000"/>
                        </a:lnSpc>
                        <a:spcBef>
                          <a:spcPts val="300"/>
                        </a:spcBef>
                        <a:spcAft>
                          <a:spcPts val="300"/>
                        </a:spcAft>
                      </a:pPr>
                      <a:r>
                        <a:rPr lang="en-AU" sz="1000" dirty="0">
                          <a:effectLst/>
                        </a:rPr>
                        <a:t>RISK PRIORITY</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nchor="ctr">
                    <a:solidFill>
                      <a:srgbClr val="7F070A"/>
                    </a:solidFill>
                  </a:tcPr>
                </a:tc>
                <a:tc hMerge="1">
                  <a:txBody>
                    <a:bodyPr/>
                    <a:lstStyle/>
                    <a:p>
                      <a:endParaRPr lang="en-AU"/>
                    </a:p>
                  </a:txBody>
                  <a:tcPr/>
                </a:tc>
                <a:extLst>
                  <a:ext uri="{0D108BD9-81ED-4DB2-BD59-A6C34878D82A}">
                    <a16:rowId xmlns:a16="http://schemas.microsoft.com/office/drawing/2014/main" val="827910661"/>
                  </a:ext>
                </a:extLst>
              </a:tr>
              <a:tr h="671092">
                <a:tc>
                  <a:txBody>
                    <a:bodyPr/>
                    <a:lstStyle/>
                    <a:p>
                      <a:pPr algn="ctr">
                        <a:lnSpc>
                          <a:spcPct val="115000"/>
                        </a:lnSpc>
                        <a:spcAft>
                          <a:spcPts val="0"/>
                        </a:spcAft>
                      </a:pPr>
                      <a:r>
                        <a:rPr lang="en-AU" sz="1000" dirty="0">
                          <a:effectLst/>
                        </a:rPr>
                        <a:t>VH</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solidFill>
                      <a:srgbClr val="7F070A"/>
                    </a:solidFill>
                  </a:tcPr>
                </a:tc>
                <a:tc>
                  <a:txBody>
                    <a:bodyPr/>
                    <a:lstStyle/>
                    <a:p>
                      <a:pPr algn="ctr">
                        <a:lnSpc>
                          <a:spcPct val="115000"/>
                        </a:lnSpc>
                        <a:spcAft>
                          <a:spcPts val="0"/>
                        </a:spcAft>
                      </a:pPr>
                      <a:r>
                        <a:rPr lang="en-AU" sz="1000" dirty="0">
                          <a:effectLst/>
                        </a:rPr>
                        <a:t>Very High</a:t>
                      </a:r>
                      <a:br>
                        <a:rPr lang="en-AU" sz="1000" dirty="0">
                          <a:effectLst/>
                        </a:rPr>
                      </a:b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algn="ctr">
                        <a:lnSpc>
                          <a:spcPct val="115000"/>
                        </a:lnSpc>
                        <a:spcAft>
                          <a:spcPts val="0"/>
                        </a:spcAft>
                      </a:pPr>
                      <a:r>
                        <a:rPr lang="en-AU" sz="1000" dirty="0">
                          <a:effectLst/>
                        </a:rPr>
                        <a:t>(1)</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marL="342900" lvl="0" indent="-342900">
                        <a:lnSpc>
                          <a:spcPct val="130000"/>
                        </a:lnSpc>
                        <a:spcAft>
                          <a:spcPts val="0"/>
                        </a:spcAft>
                        <a:buFont typeface="Symbol" panose="05050102010706020507" pitchFamily="18" charset="2"/>
                        <a:buChar char=""/>
                      </a:pPr>
                      <a:r>
                        <a:rPr lang="en-AU" sz="1000" dirty="0">
                          <a:effectLst/>
                        </a:rPr>
                        <a:t>The activity that gives rise to the risk should be resolved.</a:t>
                      </a:r>
                    </a:p>
                    <a:p>
                      <a:pPr marL="342900" lvl="0" indent="-342900">
                        <a:lnSpc>
                          <a:spcPct val="130000"/>
                        </a:lnSpc>
                        <a:spcAft>
                          <a:spcPts val="0"/>
                        </a:spcAft>
                        <a:buFont typeface="Symbol" panose="05050102010706020507" pitchFamily="18" charset="2"/>
                        <a:buChar char=""/>
                      </a:pPr>
                      <a:r>
                        <a:rPr lang="en-AU" sz="1000" dirty="0">
                          <a:effectLst/>
                        </a:rPr>
                        <a:t>Immediate urgent Board meeting to be called.</a:t>
                      </a:r>
                    </a:p>
                    <a:p>
                      <a:pPr marL="342900" lvl="0" indent="-342900">
                        <a:lnSpc>
                          <a:spcPct val="130000"/>
                        </a:lnSpc>
                        <a:spcAft>
                          <a:spcPts val="0"/>
                        </a:spcAft>
                        <a:buFont typeface="Symbol" panose="05050102010706020507" pitchFamily="18" charset="2"/>
                        <a:buChar char=""/>
                      </a:pPr>
                      <a:r>
                        <a:rPr lang="en-AU" sz="1000" dirty="0">
                          <a:effectLst/>
                        </a:rPr>
                        <a:t>Regulators to be advised</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extLst>
                  <a:ext uri="{0D108BD9-81ED-4DB2-BD59-A6C34878D82A}">
                    <a16:rowId xmlns:a16="http://schemas.microsoft.com/office/drawing/2014/main" val="4006123012"/>
                  </a:ext>
                </a:extLst>
              </a:tr>
              <a:tr h="902917">
                <a:tc>
                  <a:txBody>
                    <a:bodyPr/>
                    <a:lstStyle/>
                    <a:p>
                      <a:pPr algn="ctr">
                        <a:lnSpc>
                          <a:spcPct val="115000"/>
                        </a:lnSpc>
                        <a:spcAft>
                          <a:spcPts val="0"/>
                        </a:spcAft>
                      </a:pPr>
                      <a:r>
                        <a:rPr lang="en-AU" sz="1000" dirty="0">
                          <a:effectLst/>
                        </a:rPr>
                        <a:t>H</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solidFill>
                      <a:srgbClr val="7F070A"/>
                    </a:solidFill>
                  </a:tcPr>
                </a:tc>
                <a:tc>
                  <a:txBody>
                    <a:bodyPr/>
                    <a:lstStyle/>
                    <a:p>
                      <a:pPr algn="ctr">
                        <a:lnSpc>
                          <a:spcPct val="115000"/>
                        </a:lnSpc>
                        <a:spcAft>
                          <a:spcPts val="0"/>
                        </a:spcAft>
                      </a:pPr>
                      <a:r>
                        <a:rPr lang="en-AU" sz="1000" dirty="0">
                          <a:effectLst/>
                        </a:rPr>
                        <a:t>High</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algn="ctr">
                        <a:lnSpc>
                          <a:spcPct val="115000"/>
                        </a:lnSpc>
                        <a:spcAft>
                          <a:spcPts val="0"/>
                        </a:spcAft>
                      </a:pPr>
                      <a:r>
                        <a:rPr lang="en-AU" sz="1000" dirty="0">
                          <a:effectLst/>
                        </a:rPr>
                        <a:t>(2)</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marL="342900" lvl="0" indent="-342900">
                        <a:lnSpc>
                          <a:spcPct val="130000"/>
                        </a:lnSpc>
                        <a:spcAft>
                          <a:spcPts val="0"/>
                        </a:spcAft>
                        <a:buFont typeface="Symbol" panose="05050102010706020507" pitchFamily="18" charset="2"/>
                        <a:buChar char=""/>
                      </a:pPr>
                      <a:r>
                        <a:rPr lang="en-AU" sz="1000" dirty="0">
                          <a:effectLst/>
                        </a:rPr>
                        <a:t>The activity should be halted or resolved until the risk has been reduced or sufficient control measures in place.</a:t>
                      </a:r>
                    </a:p>
                    <a:p>
                      <a:pPr marL="342900" lvl="0" indent="-342900">
                        <a:lnSpc>
                          <a:spcPct val="130000"/>
                        </a:lnSpc>
                        <a:spcAft>
                          <a:spcPts val="0"/>
                        </a:spcAft>
                        <a:buFont typeface="Symbol" panose="05050102010706020507" pitchFamily="18" charset="2"/>
                        <a:buChar char=""/>
                      </a:pPr>
                      <a:r>
                        <a:rPr lang="en-AU" sz="1000" dirty="0">
                          <a:effectLst/>
                        </a:rPr>
                        <a:t>Policies and procedures to be reviewed.</a:t>
                      </a:r>
                    </a:p>
                    <a:p>
                      <a:pPr marL="342900" lvl="0" indent="-342900">
                        <a:lnSpc>
                          <a:spcPct val="130000"/>
                        </a:lnSpc>
                        <a:spcAft>
                          <a:spcPts val="0"/>
                        </a:spcAft>
                        <a:buFont typeface="Symbol" panose="05050102010706020507" pitchFamily="18" charset="2"/>
                        <a:buChar char=""/>
                      </a:pPr>
                      <a:r>
                        <a:rPr lang="en-AU" sz="1000" dirty="0">
                          <a:effectLst/>
                        </a:rPr>
                        <a:t>Approval required from CEO where appropriate.</a:t>
                      </a:r>
                      <a:br>
                        <a:rPr lang="en-AU" sz="1000" dirty="0">
                          <a:effectLst/>
                        </a:rPr>
                      </a:br>
                      <a:r>
                        <a:rPr lang="en-AU" sz="1000" dirty="0">
                          <a:effectLst/>
                        </a:rPr>
                        <a:t>CEO to notify Finance, Risk and Audit Committee and Board who will decide how to proceed. </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extLst>
                  <a:ext uri="{0D108BD9-81ED-4DB2-BD59-A6C34878D82A}">
                    <a16:rowId xmlns:a16="http://schemas.microsoft.com/office/drawing/2014/main" val="2813350661"/>
                  </a:ext>
                </a:extLst>
              </a:tr>
              <a:tr h="441206">
                <a:tc>
                  <a:txBody>
                    <a:bodyPr/>
                    <a:lstStyle/>
                    <a:p>
                      <a:pPr algn="ctr">
                        <a:lnSpc>
                          <a:spcPct val="115000"/>
                        </a:lnSpc>
                        <a:spcAft>
                          <a:spcPts val="0"/>
                        </a:spcAft>
                      </a:pPr>
                      <a:r>
                        <a:rPr lang="en-AU" sz="1000" dirty="0">
                          <a:effectLst/>
                        </a:rPr>
                        <a:t>M</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solidFill>
                      <a:srgbClr val="7F070A"/>
                    </a:solidFill>
                  </a:tcPr>
                </a:tc>
                <a:tc>
                  <a:txBody>
                    <a:bodyPr/>
                    <a:lstStyle/>
                    <a:p>
                      <a:pPr algn="ctr">
                        <a:lnSpc>
                          <a:spcPct val="115000"/>
                        </a:lnSpc>
                        <a:spcAft>
                          <a:spcPts val="0"/>
                        </a:spcAft>
                      </a:pPr>
                      <a:r>
                        <a:rPr lang="en-AU" sz="1000" dirty="0">
                          <a:effectLst/>
                        </a:rPr>
                        <a:t>Moderate</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algn="ctr">
                        <a:lnSpc>
                          <a:spcPct val="115000"/>
                        </a:lnSpc>
                        <a:spcAft>
                          <a:spcPts val="0"/>
                        </a:spcAft>
                      </a:pPr>
                      <a:r>
                        <a:rPr lang="en-AU" sz="1000">
                          <a:effectLst/>
                        </a:rPr>
                        <a:t>(3)</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marL="342900" lvl="0" indent="-342900">
                        <a:lnSpc>
                          <a:spcPct val="130000"/>
                        </a:lnSpc>
                        <a:spcAft>
                          <a:spcPts val="0"/>
                        </a:spcAft>
                        <a:buFont typeface="Symbol" panose="05050102010706020507" pitchFamily="18" charset="2"/>
                        <a:buChar char=""/>
                      </a:pPr>
                      <a:r>
                        <a:rPr lang="en-AU" sz="1000" dirty="0">
                          <a:effectLst/>
                        </a:rPr>
                        <a:t>Efforts must be made to reduce the risk, but the costs of doing so need to be carefully considered.</a:t>
                      </a:r>
                    </a:p>
                    <a:p>
                      <a:pPr marL="342900" lvl="0" indent="-342900">
                        <a:lnSpc>
                          <a:spcPct val="130000"/>
                        </a:lnSpc>
                        <a:spcAft>
                          <a:spcPts val="0"/>
                        </a:spcAft>
                        <a:buFont typeface="Symbol" panose="05050102010706020507" pitchFamily="18" charset="2"/>
                        <a:buChar char=""/>
                      </a:pPr>
                      <a:r>
                        <a:rPr lang="en-AU" sz="1000" dirty="0">
                          <a:effectLst/>
                        </a:rPr>
                        <a:t>Approval required from relevant Executive, with notification to CEO.</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extLst>
                  <a:ext uri="{0D108BD9-81ED-4DB2-BD59-A6C34878D82A}">
                    <a16:rowId xmlns:a16="http://schemas.microsoft.com/office/drawing/2014/main" val="3318105635"/>
                  </a:ext>
                </a:extLst>
              </a:tr>
              <a:tr h="535437">
                <a:tc>
                  <a:txBody>
                    <a:bodyPr/>
                    <a:lstStyle/>
                    <a:p>
                      <a:pPr algn="ctr">
                        <a:lnSpc>
                          <a:spcPct val="115000"/>
                        </a:lnSpc>
                        <a:spcAft>
                          <a:spcPts val="0"/>
                        </a:spcAft>
                      </a:pPr>
                      <a:r>
                        <a:rPr lang="en-AU" sz="1000" dirty="0">
                          <a:effectLst/>
                        </a:rPr>
                        <a:t>Low</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solidFill>
                      <a:srgbClr val="7F070A"/>
                    </a:solidFill>
                  </a:tcPr>
                </a:tc>
                <a:tc>
                  <a:txBody>
                    <a:bodyPr/>
                    <a:lstStyle/>
                    <a:p>
                      <a:pPr algn="ctr">
                        <a:lnSpc>
                          <a:spcPct val="115000"/>
                        </a:lnSpc>
                        <a:spcAft>
                          <a:spcPts val="0"/>
                        </a:spcAft>
                      </a:pPr>
                      <a:r>
                        <a:rPr lang="en-AU" sz="1000" dirty="0">
                          <a:effectLst/>
                        </a:rPr>
                        <a:t>Low</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algn="ctr">
                        <a:lnSpc>
                          <a:spcPct val="115000"/>
                        </a:lnSpc>
                        <a:spcAft>
                          <a:spcPts val="0"/>
                        </a:spcAft>
                      </a:pPr>
                      <a:r>
                        <a:rPr lang="en-AU" sz="1000">
                          <a:effectLst/>
                        </a:rPr>
                        <a:t>(4)</a:t>
                      </a:r>
                      <a:endParaRPr lang="en-A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tc>
                  <a:txBody>
                    <a:bodyPr/>
                    <a:lstStyle/>
                    <a:p>
                      <a:pPr marL="342900" lvl="0" indent="-342900">
                        <a:lnSpc>
                          <a:spcPct val="130000"/>
                        </a:lnSpc>
                        <a:spcAft>
                          <a:spcPts val="0"/>
                        </a:spcAft>
                        <a:buFont typeface="Symbol" panose="05050102010706020507" pitchFamily="18" charset="2"/>
                        <a:buChar char=""/>
                      </a:pPr>
                      <a:r>
                        <a:rPr lang="en-AU" sz="1000" dirty="0">
                          <a:effectLst/>
                        </a:rPr>
                        <a:t>No further action is needed at present but monitoring will be necessary to ensure that controls are maintained.</a:t>
                      </a:r>
                    </a:p>
                    <a:p>
                      <a:pPr marL="342900" lvl="0" indent="-342900">
                        <a:lnSpc>
                          <a:spcPct val="130000"/>
                        </a:lnSpc>
                        <a:spcAft>
                          <a:spcPts val="0"/>
                        </a:spcAft>
                        <a:buFont typeface="Symbol" panose="05050102010706020507" pitchFamily="18" charset="2"/>
                        <a:buChar char=""/>
                      </a:pPr>
                      <a:r>
                        <a:rPr lang="en-AU" sz="1000" dirty="0">
                          <a:effectLst/>
                        </a:rPr>
                        <a:t>Manage by routine procedures</a:t>
                      </a:r>
                      <a:endParaRPr lang="en-AU"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813" marR="54813" marT="0" marB="0"/>
                </a:tc>
                <a:extLst>
                  <a:ext uri="{0D108BD9-81ED-4DB2-BD59-A6C34878D82A}">
                    <a16:rowId xmlns:a16="http://schemas.microsoft.com/office/drawing/2014/main" val="3379569258"/>
                  </a:ext>
                </a:extLst>
              </a:tr>
            </a:tbl>
          </a:graphicData>
        </a:graphic>
      </p:graphicFrame>
      <p:sp>
        <p:nvSpPr>
          <p:cNvPr id="9" name="Rectangle 2">
            <a:extLst>
              <a:ext uri="{FF2B5EF4-FFF2-40B4-BE49-F238E27FC236}">
                <a16:creationId xmlns:a16="http://schemas.microsoft.com/office/drawing/2014/main" id="{D69EC9BE-F6C4-4912-8FE8-98C102F57ABC}"/>
              </a:ext>
            </a:extLst>
          </p:cNvPr>
          <p:cNvSpPr>
            <a:spLocks noChangeArrowheads="1"/>
          </p:cNvSpPr>
          <p:nvPr/>
        </p:nvSpPr>
        <p:spPr bwMode="auto">
          <a:xfrm>
            <a:off x="684036" y="3660272"/>
            <a:ext cx="9126797"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AU"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AU" altLang="en-US" sz="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A5C81616-1F00-47C3-A1ED-22D8FEEB2789}"/>
              </a:ext>
            </a:extLst>
          </p:cNvPr>
          <p:cNvSpPr/>
          <p:nvPr/>
        </p:nvSpPr>
        <p:spPr>
          <a:xfrm>
            <a:off x="1619672" y="3429000"/>
            <a:ext cx="6400387" cy="276999"/>
          </a:xfrm>
          <a:prstGeom prst="rect">
            <a:avLst/>
          </a:prstGeom>
        </p:spPr>
        <p:txBody>
          <a:bodyPr wrap="square">
            <a:spAutoFit/>
          </a:bodyPr>
          <a:lstStyle/>
          <a:p>
            <a:pPr algn="ctr"/>
            <a:r>
              <a:rPr lang="en-AU" sz="1200" b="1" dirty="0">
                <a:solidFill>
                  <a:srgbClr val="00589A"/>
                </a:solidFill>
                <a:latin typeface="Arial" panose="020B0604020202020204" pitchFamily="34" charset="0"/>
                <a:ea typeface="Times New Roman" panose="02020603050405020304" pitchFamily="18" charset="0"/>
                <a:cs typeface="Times New Roman" panose="02020603050405020304" pitchFamily="18" charset="0"/>
              </a:rPr>
              <a:t> </a:t>
            </a:r>
            <a:r>
              <a:rPr lang="en-AU" sz="1200" b="1" dirty="0">
                <a:solidFill>
                  <a:srgbClr val="9E090E"/>
                </a:solidFill>
                <a:latin typeface="Arial" panose="020B0604020202020204" pitchFamily="34" charset="0"/>
                <a:cs typeface="Arial" panose="020B0604020202020204" pitchFamily="34" charset="0"/>
              </a:rPr>
              <a:t>Key to Risk Ratings used in the Risk Rating Matrix and corresponding Risk Priority</a:t>
            </a:r>
          </a:p>
        </p:txBody>
      </p:sp>
    </p:spTree>
    <p:extLst>
      <p:ext uri="{BB962C8B-B14F-4D97-AF65-F5344CB8AC3E}">
        <p14:creationId xmlns:p14="http://schemas.microsoft.com/office/powerpoint/2010/main" val="2869979334"/>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Step 5: Treat the Risks </a:t>
            </a:r>
            <a:endParaRPr lang="en-US" dirty="0"/>
          </a:p>
        </p:txBody>
      </p:sp>
      <p:sp>
        <p:nvSpPr>
          <p:cNvPr id="3" name="Text Placeholder 2"/>
          <p:cNvSpPr>
            <a:spLocks noGrp="1"/>
          </p:cNvSpPr>
          <p:nvPr>
            <p:ph idx="1"/>
          </p:nvPr>
        </p:nvSpPr>
        <p:spPr/>
        <p:txBody>
          <a:bodyPr/>
          <a:lstStyle/>
          <a:p>
            <a:r>
              <a:rPr lang="en-US" sz="2800" dirty="0"/>
              <a:t>Risk avoidance </a:t>
            </a:r>
          </a:p>
          <a:p>
            <a:pPr lvl="1"/>
            <a:r>
              <a:rPr lang="en-US" sz="2400" dirty="0"/>
              <a:t>stop the activity </a:t>
            </a:r>
          </a:p>
          <a:p>
            <a:r>
              <a:rPr lang="en-US" sz="2800" dirty="0"/>
              <a:t>Risk control </a:t>
            </a:r>
          </a:p>
          <a:p>
            <a:pPr lvl="1"/>
            <a:r>
              <a:rPr lang="en-US" sz="2400" dirty="0"/>
              <a:t>reduce its probability occurring or severity of possible loss</a:t>
            </a:r>
          </a:p>
          <a:p>
            <a:r>
              <a:rPr lang="en-US" sz="2800" dirty="0"/>
              <a:t>Risk financing </a:t>
            </a:r>
          </a:p>
          <a:p>
            <a:pPr lvl="1"/>
            <a:r>
              <a:rPr lang="en-US" sz="2400" dirty="0"/>
              <a:t>self insurance through reserves to cover the effect of unexpected losses </a:t>
            </a:r>
          </a:p>
          <a:p>
            <a:r>
              <a:rPr lang="en-US" sz="2800" dirty="0"/>
              <a:t>Risk transfer </a:t>
            </a:r>
          </a:p>
          <a:p>
            <a:pPr lvl="1"/>
            <a:r>
              <a:rPr lang="en-US" sz="2400" dirty="0"/>
              <a:t>transfer to an insurer, an independent  contractor, </a:t>
            </a:r>
            <a:r>
              <a:rPr lang="en-US" sz="2400" dirty="0" err="1"/>
              <a:t>etc</a:t>
            </a:r>
            <a:endParaRPr lang="en-US" sz="2400" dirty="0"/>
          </a:p>
        </p:txBody>
      </p:sp>
    </p:spTree>
    <p:extLst>
      <p:ext uri="{BB962C8B-B14F-4D97-AF65-F5344CB8AC3E}">
        <p14:creationId xmlns:p14="http://schemas.microsoft.com/office/powerpoint/2010/main" val="86252853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Step 5: Treating the Risks cont …</a:t>
            </a:r>
            <a:endParaRPr lang="en-US" dirty="0"/>
          </a:p>
        </p:txBody>
      </p:sp>
      <p:sp>
        <p:nvSpPr>
          <p:cNvPr id="6" name="AutoShape 2" descr="Image result for funny risk diagram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10" name="Picture 9" descr="16. Risk Management Planning | Project Manag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831" y="1772816"/>
            <a:ext cx="8093111" cy="2813621"/>
          </a:xfrm>
          <a:prstGeom prst="rect">
            <a:avLst/>
          </a:prstGeom>
        </p:spPr>
      </p:pic>
    </p:spTree>
    <p:extLst>
      <p:ext uri="{BB962C8B-B14F-4D97-AF65-F5344CB8AC3E}">
        <p14:creationId xmlns:p14="http://schemas.microsoft.com/office/powerpoint/2010/main" val="3980813573"/>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Step 6: Monitor and Review</a:t>
            </a:r>
            <a:endParaRPr lang="en-US" dirty="0"/>
          </a:p>
        </p:txBody>
      </p:sp>
      <p:sp>
        <p:nvSpPr>
          <p:cNvPr id="3" name="Text Placeholder 2"/>
          <p:cNvSpPr>
            <a:spLocks noGrp="1"/>
          </p:cNvSpPr>
          <p:nvPr>
            <p:ph idx="1"/>
          </p:nvPr>
        </p:nvSpPr>
        <p:spPr>
          <a:xfrm>
            <a:off x="381000" y="1218138"/>
            <a:ext cx="8382000" cy="4942892"/>
          </a:xfrm>
        </p:spPr>
        <p:txBody>
          <a:bodyPr/>
          <a:lstStyle/>
          <a:p>
            <a:r>
              <a:rPr lang="en-US" sz="2800" dirty="0"/>
              <a:t>Must be continuous review to take account of changes in activities and compliance/law</a:t>
            </a:r>
          </a:p>
          <a:p>
            <a:r>
              <a:rPr lang="en-US" sz="2800" dirty="0"/>
              <a:t>Culture of risk awareness starts with capturing the knowledge within your CLC</a:t>
            </a:r>
          </a:p>
          <a:p>
            <a:r>
              <a:rPr lang="en-US" sz="2800" dirty="0"/>
              <a:t>Then need to ensure staff:</a:t>
            </a:r>
          </a:p>
          <a:p>
            <a:pPr lvl="1"/>
            <a:r>
              <a:rPr lang="en-US" sz="2400" dirty="0"/>
              <a:t>understand the framework and share commitment to compliance</a:t>
            </a:r>
          </a:p>
          <a:p>
            <a:pPr lvl="1"/>
            <a:r>
              <a:rPr lang="en-US" sz="2400" dirty="0"/>
              <a:t>have adequate resources and support </a:t>
            </a:r>
          </a:p>
          <a:p>
            <a:pPr lvl="1"/>
            <a:r>
              <a:rPr lang="en-US" sz="2400" dirty="0"/>
              <a:t>understand link to the Board’s role (to exercise care and diligence by understanding and managing key risks) </a:t>
            </a:r>
          </a:p>
          <a:p>
            <a:pPr marL="0" indent="0">
              <a:buNone/>
            </a:pPr>
            <a:endParaRPr lang="en-US" sz="2800" dirty="0"/>
          </a:p>
          <a:p>
            <a:endParaRPr lang="en-US" sz="2800" dirty="0"/>
          </a:p>
        </p:txBody>
      </p:sp>
    </p:spTree>
    <p:extLst>
      <p:ext uri="{BB962C8B-B14F-4D97-AF65-F5344CB8AC3E}">
        <p14:creationId xmlns:p14="http://schemas.microsoft.com/office/powerpoint/2010/main" val="2631584408"/>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summary</a:t>
            </a:r>
          </a:p>
        </p:txBody>
      </p:sp>
      <p:sp>
        <p:nvSpPr>
          <p:cNvPr id="3" name="Text Placeholder 2"/>
          <p:cNvSpPr>
            <a:spLocks noGrp="1"/>
          </p:cNvSpPr>
          <p:nvPr>
            <p:ph idx="1"/>
          </p:nvPr>
        </p:nvSpPr>
        <p:spPr/>
        <p:txBody>
          <a:bodyPr/>
          <a:lstStyle/>
          <a:p>
            <a:r>
              <a:rPr lang="en-US" dirty="0"/>
              <a:t>Board’s role</a:t>
            </a:r>
          </a:p>
          <a:p>
            <a:pPr lvl="1"/>
            <a:r>
              <a:rPr lang="en-US" dirty="0"/>
              <a:t>Monitor inherent ‘red’ risks</a:t>
            </a:r>
          </a:p>
          <a:p>
            <a:pPr lvl="1"/>
            <a:r>
              <a:rPr lang="en-US" dirty="0"/>
              <a:t>Monitor and address strategic risks </a:t>
            </a:r>
          </a:p>
          <a:p>
            <a:r>
              <a:rPr lang="en-US" dirty="0"/>
              <a:t>Management’s role </a:t>
            </a:r>
          </a:p>
          <a:p>
            <a:pPr lvl="1"/>
            <a:r>
              <a:rPr lang="en-US" dirty="0"/>
              <a:t>Develop and maintain risk registers and review regularly </a:t>
            </a:r>
          </a:p>
          <a:p>
            <a:pPr lvl="1"/>
            <a:r>
              <a:rPr lang="en-US" dirty="0"/>
              <a:t>Monitor and manage risks for the organisation</a:t>
            </a:r>
          </a:p>
          <a:p>
            <a:pPr lvl="1"/>
            <a:r>
              <a:rPr lang="en-US" dirty="0"/>
              <a:t>Report to the Board/</a:t>
            </a:r>
            <a:r>
              <a:rPr lang="en-US" dirty="0" err="1"/>
              <a:t>C’ee</a:t>
            </a:r>
            <a:r>
              <a:rPr lang="en-US" dirty="0"/>
              <a:t> on risks as required </a:t>
            </a:r>
          </a:p>
          <a:p>
            <a:endParaRPr lang="en-US" dirty="0"/>
          </a:p>
          <a:p>
            <a:endParaRPr lang="en-US" dirty="0"/>
          </a:p>
        </p:txBody>
      </p:sp>
    </p:spTree>
    <p:extLst>
      <p:ext uri="{BB962C8B-B14F-4D97-AF65-F5344CB8AC3E}">
        <p14:creationId xmlns:p14="http://schemas.microsoft.com/office/powerpoint/2010/main" val="118040459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r>
              <a:rPr lang="en-US" dirty="0"/>
              <a:t>Group Work - Case studies 1 – 4</a:t>
            </a:r>
          </a:p>
        </p:txBody>
      </p:sp>
      <p:sp>
        <p:nvSpPr>
          <p:cNvPr id="3" name="Text Placeholder 2"/>
          <p:cNvSpPr>
            <a:spLocks noGrp="1"/>
          </p:cNvSpPr>
          <p:nvPr>
            <p:ph idx="1"/>
          </p:nvPr>
        </p:nvSpPr>
        <p:spPr>
          <a:xfrm>
            <a:off x="405360" y="908720"/>
            <a:ext cx="8487119" cy="5318379"/>
          </a:xfrm>
        </p:spPr>
        <p:txBody>
          <a:bodyPr/>
          <a:lstStyle/>
          <a:p>
            <a:r>
              <a:rPr lang="en-US" sz="2800" dirty="0"/>
              <a:t>Small Community Legal Centre </a:t>
            </a:r>
          </a:p>
          <a:p>
            <a:pPr lvl="1"/>
            <a:r>
              <a:rPr lang="en-US" sz="2400" dirty="0"/>
              <a:t>Generalist </a:t>
            </a:r>
            <a:r>
              <a:rPr lang="en-US" sz="2400" dirty="0" err="1"/>
              <a:t>centre</a:t>
            </a:r>
            <a:r>
              <a:rPr lang="en-US" sz="2400" dirty="0"/>
              <a:t> providing advice only and no case mgt </a:t>
            </a:r>
          </a:p>
          <a:p>
            <a:pPr lvl="1"/>
            <a:r>
              <a:rPr lang="en-US" sz="2400" dirty="0"/>
              <a:t>One or two staff members with a number of volunteer solicitors </a:t>
            </a:r>
          </a:p>
          <a:p>
            <a:r>
              <a:rPr lang="en-US" sz="2800" dirty="0"/>
              <a:t>Medium Community Legal Centre</a:t>
            </a:r>
          </a:p>
          <a:p>
            <a:pPr lvl="1"/>
            <a:r>
              <a:rPr lang="en-US" sz="2400" dirty="0"/>
              <a:t>Generalist </a:t>
            </a:r>
            <a:r>
              <a:rPr lang="en-US" sz="2400" dirty="0" err="1"/>
              <a:t>centre</a:t>
            </a:r>
            <a:r>
              <a:rPr lang="en-US" sz="2400" dirty="0"/>
              <a:t> providing advice and limited case mgt</a:t>
            </a:r>
          </a:p>
          <a:p>
            <a:pPr lvl="1"/>
            <a:r>
              <a:rPr lang="en-US" sz="2400" dirty="0"/>
              <a:t>8 – 10 staff </a:t>
            </a:r>
          </a:p>
          <a:p>
            <a:r>
              <a:rPr lang="en-US" sz="2800" dirty="0"/>
              <a:t>Large Community Legal Centre </a:t>
            </a:r>
          </a:p>
          <a:p>
            <a:pPr lvl="1"/>
            <a:r>
              <a:rPr lang="en-US" sz="2400" dirty="0"/>
              <a:t>Generalist </a:t>
            </a:r>
            <a:r>
              <a:rPr lang="en-US" sz="2400" dirty="0" err="1"/>
              <a:t>centre</a:t>
            </a:r>
            <a:r>
              <a:rPr lang="en-US" sz="2400" dirty="0"/>
              <a:t> providing advice and case mgt</a:t>
            </a:r>
          </a:p>
          <a:p>
            <a:pPr lvl="1"/>
            <a:r>
              <a:rPr lang="en-US" sz="2400" dirty="0"/>
              <a:t>A large number of staff and volunteers </a:t>
            </a:r>
          </a:p>
          <a:p>
            <a:r>
              <a:rPr lang="en-US" sz="2800" dirty="0"/>
              <a:t>Specialist Community Legal Centre</a:t>
            </a:r>
          </a:p>
          <a:p>
            <a:pPr lvl="1"/>
            <a:r>
              <a:rPr lang="en-US" sz="2400" dirty="0"/>
              <a:t>Mid size </a:t>
            </a:r>
            <a:r>
              <a:rPr lang="en-US" sz="2400" dirty="0" err="1"/>
              <a:t>centre</a:t>
            </a:r>
            <a:r>
              <a:rPr lang="en-US" sz="2400" dirty="0"/>
              <a:t> working within an area of                        specialist expertise</a:t>
            </a:r>
          </a:p>
        </p:txBody>
      </p:sp>
    </p:spTree>
    <p:extLst>
      <p:ext uri="{BB962C8B-B14F-4D97-AF65-F5344CB8AC3E}">
        <p14:creationId xmlns:p14="http://schemas.microsoft.com/office/powerpoint/2010/main" val="2173291080"/>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684A2376-ACB3-408A-82DF-44373242B9C3}"/>
              </a:ext>
            </a:extLst>
          </p:cNvPr>
          <p:cNvSpPr txBox="1">
            <a:spLocks/>
          </p:cNvSpPr>
          <p:nvPr/>
        </p:nvSpPr>
        <p:spPr>
          <a:xfrm>
            <a:off x="5652120" y="3573016"/>
            <a:ext cx="1872208" cy="4616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AU" sz="1200" dirty="0"/>
              <a:t>Sonya Beyers</a:t>
            </a:r>
          </a:p>
          <a:p>
            <a:pPr marL="0" indent="0">
              <a:lnSpc>
                <a:spcPct val="100000"/>
              </a:lnSpc>
              <a:spcBef>
                <a:spcPts val="0"/>
              </a:spcBef>
              <a:buNone/>
            </a:pPr>
            <a:r>
              <a:rPr lang="en-AU" sz="1200" dirty="0"/>
              <a:t>Director </a:t>
            </a:r>
          </a:p>
          <a:p>
            <a:pPr marL="0" indent="0">
              <a:lnSpc>
                <a:spcPct val="100000"/>
              </a:lnSpc>
              <a:spcBef>
                <a:spcPts val="0"/>
              </a:spcBef>
              <a:buNone/>
            </a:pPr>
            <a:r>
              <a:rPr lang="en-AU" sz="1200" dirty="0"/>
              <a:t>PO Box 7077 </a:t>
            </a:r>
          </a:p>
          <a:p>
            <a:pPr marL="0" indent="0">
              <a:lnSpc>
                <a:spcPct val="100000"/>
              </a:lnSpc>
              <a:spcBef>
                <a:spcPts val="0"/>
              </a:spcBef>
              <a:buNone/>
            </a:pPr>
            <a:r>
              <a:rPr lang="en-AU" sz="1200" dirty="0"/>
              <a:t>East Brisbane  Qld  4169</a:t>
            </a:r>
          </a:p>
          <a:p>
            <a:pPr marL="0" indent="0">
              <a:lnSpc>
                <a:spcPct val="100000"/>
              </a:lnSpc>
              <a:spcBef>
                <a:spcPts val="0"/>
              </a:spcBef>
              <a:buNone/>
            </a:pPr>
            <a:r>
              <a:rPr lang="en-AU" sz="1200" b="1" dirty="0"/>
              <a:t>PH: 0412 806 876 </a:t>
            </a:r>
          </a:p>
        </p:txBody>
      </p:sp>
    </p:spTree>
    <p:extLst>
      <p:ext uri="{BB962C8B-B14F-4D97-AF65-F5344CB8AC3E}">
        <p14:creationId xmlns:p14="http://schemas.microsoft.com/office/powerpoint/2010/main" val="242001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67848"/>
          </a:xfrm>
        </p:spPr>
        <p:txBody>
          <a:bodyPr/>
          <a:lstStyle/>
          <a:p>
            <a:r>
              <a:rPr lang="en-US" sz="4100" dirty="0" err="1"/>
              <a:t>Tricker</a:t>
            </a:r>
            <a:r>
              <a:rPr lang="en-US" sz="4100" dirty="0"/>
              <a:t> Model of Governance</a:t>
            </a:r>
          </a:p>
        </p:txBody>
      </p:sp>
      <p:sp>
        <p:nvSpPr>
          <p:cNvPr id="29" name="Rectangle 2"/>
          <p:cNvSpPr>
            <a:spLocks noChangeArrowheads="1"/>
          </p:cNvSpPr>
          <p:nvPr/>
        </p:nvSpPr>
        <p:spPr bwMode="auto">
          <a:xfrm>
            <a:off x="1062454" y="2148896"/>
            <a:ext cx="6635750" cy="2187575"/>
          </a:xfrm>
          <a:prstGeom prst="rect">
            <a:avLst/>
          </a:prstGeom>
          <a:solidFill>
            <a:srgbClr val="D2CBB7"/>
          </a:solidFill>
          <a:ln w="9525">
            <a:solidFill>
              <a:schemeClr val="bg1"/>
            </a:solidFill>
            <a:miter lim="800000"/>
            <a:headEnd/>
            <a:tailEnd/>
          </a:ln>
        </p:spPr>
        <p:txBody>
          <a:bodyPr wrap="none" anchor="ctr"/>
          <a:lstStyle/>
          <a:p>
            <a:pPr algn="ctr" eaLnBrk="1" fontAlgn="auto" hangingPunct="1">
              <a:spcBef>
                <a:spcPts val="0"/>
              </a:spcBef>
              <a:spcAft>
                <a:spcPts val="0"/>
              </a:spcAft>
              <a:defRPr/>
            </a:pPr>
            <a:endParaRPr lang="en-US" i="1" dirty="0">
              <a:solidFill>
                <a:schemeClr val="accent6">
                  <a:lumMod val="50000"/>
                </a:schemeClr>
              </a:solidFill>
            </a:endParaRPr>
          </a:p>
        </p:txBody>
      </p:sp>
      <p:sp>
        <p:nvSpPr>
          <p:cNvPr id="30" name="Rectangle 3"/>
          <p:cNvSpPr>
            <a:spLocks noChangeArrowheads="1"/>
          </p:cNvSpPr>
          <p:nvPr/>
        </p:nvSpPr>
        <p:spPr bwMode="auto">
          <a:xfrm>
            <a:off x="2757488" y="4327525"/>
            <a:ext cx="4943475" cy="822325"/>
          </a:xfrm>
          <a:prstGeom prst="rect">
            <a:avLst/>
          </a:prstGeom>
          <a:solidFill>
            <a:srgbClr val="276881"/>
          </a:solidFill>
          <a:ln w="9525" algn="ctr">
            <a:solidFill>
              <a:schemeClr val="bg1"/>
            </a:solidFill>
            <a:miter lim="800000"/>
            <a:headEnd/>
            <a:tailEnd/>
          </a:ln>
        </p:spPr>
        <p:txBody>
          <a:bodyPr wrap="none" anchor="ct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nSpc>
                <a:spcPct val="100000"/>
              </a:lnSpc>
              <a:spcAft>
                <a:spcPct val="0"/>
              </a:spcAft>
              <a:buSzTx/>
              <a:buFontTx/>
              <a:buNone/>
            </a:pPr>
            <a:r>
              <a:rPr lang="en-US" altLang="en-US" i="1">
                <a:solidFill>
                  <a:schemeClr val="tx1"/>
                </a:solidFill>
              </a:rPr>
              <a:t>	</a:t>
            </a:r>
          </a:p>
        </p:txBody>
      </p:sp>
      <p:sp>
        <p:nvSpPr>
          <p:cNvPr id="31" name="Rectangle 4"/>
          <p:cNvSpPr>
            <a:spLocks noChangeArrowheads="1"/>
          </p:cNvSpPr>
          <p:nvPr/>
        </p:nvSpPr>
        <p:spPr bwMode="auto">
          <a:xfrm>
            <a:off x="2762250" y="1639888"/>
            <a:ext cx="4943475" cy="498475"/>
          </a:xfrm>
          <a:prstGeom prst="rect">
            <a:avLst/>
          </a:prstGeom>
          <a:solidFill>
            <a:srgbClr val="276881"/>
          </a:solidFill>
          <a:ln w="9525">
            <a:solidFill>
              <a:schemeClr val="bg1"/>
            </a:solidFill>
            <a:miter lim="800000"/>
            <a:headEnd/>
            <a:tailEnd/>
          </a:ln>
        </p:spPr>
        <p:txBody>
          <a:bodyPr wrap="none" anchor="ctr"/>
          <a:lstStyle>
            <a:lvl1pPr marL="180975">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nSpc>
                <a:spcPct val="100000"/>
              </a:lnSpc>
              <a:spcAft>
                <a:spcPct val="0"/>
              </a:spcAft>
              <a:buSzTx/>
              <a:buFontTx/>
              <a:buNone/>
            </a:pPr>
            <a:r>
              <a:rPr lang="en-US" altLang="en-US" b="1" i="1" dirty="0">
                <a:solidFill>
                  <a:schemeClr val="tx1"/>
                </a:solidFill>
              </a:rPr>
              <a:t>   </a:t>
            </a:r>
            <a:r>
              <a:rPr lang="en-US" altLang="en-US" sz="1600" b="1" i="1" dirty="0">
                <a:solidFill>
                  <a:schemeClr val="tx1"/>
                </a:solidFill>
              </a:rPr>
              <a:t>Compliance roles           Performance</a:t>
            </a:r>
            <a:r>
              <a:rPr lang="en-US" altLang="en-US" i="1" dirty="0">
                <a:solidFill>
                  <a:schemeClr val="tx1"/>
                </a:solidFill>
              </a:rPr>
              <a:t> </a:t>
            </a:r>
            <a:r>
              <a:rPr lang="en-US" altLang="en-US" sz="1600" b="1" i="1" dirty="0">
                <a:solidFill>
                  <a:schemeClr val="tx1"/>
                </a:solidFill>
              </a:rPr>
              <a:t>roles</a:t>
            </a:r>
          </a:p>
        </p:txBody>
      </p:sp>
      <p:sp>
        <p:nvSpPr>
          <p:cNvPr id="32" name="Line 6"/>
          <p:cNvSpPr>
            <a:spLocks noChangeShapeType="1"/>
          </p:cNvSpPr>
          <p:nvPr/>
        </p:nvSpPr>
        <p:spPr bwMode="auto">
          <a:xfrm>
            <a:off x="1069975" y="3251200"/>
            <a:ext cx="663575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33" name="Text Box 8"/>
          <p:cNvSpPr txBox="1">
            <a:spLocks noChangeArrowheads="1"/>
          </p:cNvSpPr>
          <p:nvPr/>
        </p:nvSpPr>
        <p:spPr bwMode="auto">
          <a:xfrm>
            <a:off x="3008313" y="2306638"/>
            <a:ext cx="20462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Bef>
                <a:spcPct val="50000"/>
              </a:spcBef>
              <a:spcAft>
                <a:spcPct val="0"/>
              </a:spcAft>
              <a:buSzTx/>
              <a:buFontTx/>
              <a:buNone/>
            </a:pPr>
            <a:r>
              <a:rPr lang="en-US" altLang="en-US" sz="1600" dirty="0"/>
              <a:t>Provide</a:t>
            </a:r>
            <a:br>
              <a:rPr lang="en-US" altLang="en-US" sz="1600" dirty="0"/>
            </a:br>
            <a:r>
              <a:rPr lang="en-US" altLang="en-US" sz="1600" dirty="0"/>
              <a:t>accountability</a:t>
            </a:r>
          </a:p>
        </p:txBody>
      </p:sp>
      <p:sp>
        <p:nvSpPr>
          <p:cNvPr id="34" name="Text Box 9"/>
          <p:cNvSpPr txBox="1">
            <a:spLocks noChangeArrowheads="1"/>
          </p:cNvSpPr>
          <p:nvPr/>
        </p:nvSpPr>
        <p:spPr bwMode="auto">
          <a:xfrm>
            <a:off x="5543550" y="2276475"/>
            <a:ext cx="18065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Bef>
                <a:spcPct val="50000"/>
              </a:spcBef>
              <a:spcAft>
                <a:spcPct val="0"/>
              </a:spcAft>
              <a:buSzTx/>
              <a:buFontTx/>
              <a:buNone/>
            </a:pPr>
            <a:r>
              <a:rPr lang="en-US" altLang="en-US" sz="1600" dirty="0"/>
              <a:t>Strategy</a:t>
            </a:r>
            <a:br>
              <a:rPr lang="en-US" altLang="en-US" sz="1600" dirty="0"/>
            </a:br>
            <a:r>
              <a:rPr lang="en-US" altLang="en-US" sz="1600" dirty="0"/>
              <a:t>formulation</a:t>
            </a:r>
          </a:p>
        </p:txBody>
      </p:sp>
      <p:sp>
        <p:nvSpPr>
          <p:cNvPr id="35" name="Text Box 10"/>
          <p:cNvSpPr txBox="1">
            <a:spLocks noChangeArrowheads="1"/>
          </p:cNvSpPr>
          <p:nvPr/>
        </p:nvSpPr>
        <p:spPr bwMode="auto">
          <a:xfrm>
            <a:off x="3078163" y="3722688"/>
            <a:ext cx="1905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Bef>
                <a:spcPct val="50000"/>
              </a:spcBef>
              <a:spcAft>
                <a:spcPct val="0"/>
              </a:spcAft>
              <a:buSzTx/>
              <a:buFontTx/>
              <a:buNone/>
            </a:pPr>
            <a:r>
              <a:rPr lang="en-US" altLang="en-US" sz="1600"/>
              <a:t>Monitoring and</a:t>
            </a:r>
            <a:br>
              <a:rPr lang="en-US" altLang="en-US" sz="1600"/>
            </a:br>
            <a:r>
              <a:rPr lang="en-US" altLang="en-US" sz="1600"/>
              <a:t>supervising</a:t>
            </a:r>
          </a:p>
        </p:txBody>
      </p:sp>
      <p:sp>
        <p:nvSpPr>
          <p:cNvPr id="36" name="Text Box 11"/>
          <p:cNvSpPr txBox="1">
            <a:spLocks noChangeArrowheads="1"/>
          </p:cNvSpPr>
          <p:nvPr/>
        </p:nvSpPr>
        <p:spPr bwMode="auto">
          <a:xfrm>
            <a:off x="5599113" y="3844925"/>
            <a:ext cx="1693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Bef>
                <a:spcPct val="50000"/>
              </a:spcBef>
              <a:spcAft>
                <a:spcPct val="0"/>
              </a:spcAft>
              <a:buSzTx/>
              <a:buFontTx/>
              <a:buNone/>
            </a:pPr>
            <a:r>
              <a:rPr lang="en-US" altLang="en-US" sz="1600"/>
              <a:t>Policy making</a:t>
            </a:r>
          </a:p>
        </p:txBody>
      </p:sp>
      <p:sp>
        <p:nvSpPr>
          <p:cNvPr id="37" name="Text Box 12"/>
          <p:cNvSpPr txBox="1">
            <a:spLocks noChangeArrowheads="1"/>
          </p:cNvSpPr>
          <p:nvPr/>
        </p:nvSpPr>
        <p:spPr bwMode="white">
          <a:xfrm>
            <a:off x="2973388" y="4464050"/>
            <a:ext cx="21177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Aft>
                <a:spcPct val="0"/>
              </a:spcAft>
              <a:buSzTx/>
              <a:buFontTx/>
              <a:buNone/>
            </a:pPr>
            <a:r>
              <a:rPr lang="en-US" altLang="en-US" sz="1600" b="1" i="1" dirty="0">
                <a:solidFill>
                  <a:schemeClr val="tx1"/>
                </a:solidFill>
              </a:rPr>
              <a:t>Past</a:t>
            </a:r>
            <a:r>
              <a:rPr lang="en-US" altLang="en-US" i="1" dirty="0">
                <a:solidFill>
                  <a:schemeClr val="tx1"/>
                </a:solidFill>
              </a:rPr>
              <a:t> </a:t>
            </a:r>
            <a:r>
              <a:rPr lang="en-US" altLang="en-US" sz="1600" b="1" i="1" dirty="0">
                <a:solidFill>
                  <a:schemeClr val="tx1"/>
                </a:solidFill>
              </a:rPr>
              <a:t>and</a:t>
            </a:r>
            <a:r>
              <a:rPr lang="en-US" altLang="en-US" i="1" dirty="0">
                <a:solidFill>
                  <a:schemeClr val="tx1"/>
                </a:solidFill>
              </a:rPr>
              <a:t> </a:t>
            </a:r>
            <a:r>
              <a:rPr lang="en-US" altLang="en-US" sz="1600" b="1" i="1" dirty="0">
                <a:solidFill>
                  <a:schemeClr val="tx1"/>
                </a:solidFill>
              </a:rPr>
              <a:t>present</a:t>
            </a:r>
            <a:r>
              <a:rPr lang="en-US" altLang="en-US" i="1" dirty="0">
                <a:solidFill>
                  <a:schemeClr val="tx1"/>
                </a:solidFill>
              </a:rPr>
              <a:t> </a:t>
            </a:r>
          </a:p>
          <a:p>
            <a:pPr algn="ctr">
              <a:lnSpc>
                <a:spcPct val="100000"/>
              </a:lnSpc>
              <a:spcAft>
                <a:spcPct val="0"/>
              </a:spcAft>
              <a:buSzTx/>
              <a:buFontTx/>
              <a:buNone/>
            </a:pPr>
            <a:r>
              <a:rPr lang="en-US" altLang="en-US" sz="1600" b="1" i="1" dirty="0">
                <a:solidFill>
                  <a:schemeClr val="tx1"/>
                </a:solidFill>
              </a:rPr>
              <a:t>orientated</a:t>
            </a:r>
          </a:p>
        </p:txBody>
      </p:sp>
      <p:sp>
        <p:nvSpPr>
          <p:cNvPr id="38" name="Text Box 13"/>
          <p:cNvSpPr txBox="1">
            <a:spLocks noChangeArrowheads="1"/>
          </p:cNvSpPr>
          <p:nvPr/>
        </p:nvSpPr>
        <p:spPr bwMode="white">
          <a:xfrm>
            <a:off x="5473700" y="4543425"/>
            <a:ext cx="20034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Aft>
                <a:spcPct val="0"/>
              </a:spcAft>
              <a:buSzTx/>
              <a:buFontTx/>
              <a:buNone/>
            </a:pPr>
            <a:r>
              <a:rPr lang="en-US" altLang="en-US" sz="1600" b="1" i="1" dirty="0">
                <a:solidFill>
                  <a:schemeClr val="tx1"/>
                </a:solidFill>
              </a:rPr>
              <a:t>Future</a:t>
            </a:r>
            <a:r>
              <a:rPr lang="en-US" altLang="en-US" i="1" dirty="0">
                <a:solidFill>
                  <a:schemeClr val="tx1"/>
                </a:solidFill>
              </a:rPr>
              <a:t> </a:t>
            </a:r>
            <a:r>
              <a:rPr lang="en-US" altLang="en-US" sz="1600" b="1" i="1" dirty="0">
                <a:solidFill>
                  <a:schemeClr val="tx1"/>
                </a:solidFill>
              </a:rPr>
              <a:t>orientated</a:t>
            </a:r>
          </a:p>
        </p:txBody>
      </p:sp>
      <p:sp>
        <p:nvSpPr>
          <p:cNvPr id="39" name="Text Box 14"/>
          <p:cNvSpPr txBox="1">
            <a:spLocks noChangeArrowheads="1"/>
          </p:cNvSpPr>
          <p:nvPr/>
        </p:nvSpPr>
        <p:spPr bwMode="auto">
          <a:xfrm>
            <a:off x="1209675" y="2559050"/>
            <a:ext cx="1506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nSpc>
                <a:spcPct val="100000"/>
              </a:lnSpc>
              <a:spcBef>
                <a:spcPct val="50000"/>
              </a:spcBef>
              <a:spcAft>
                <a:spcPct val="0"/>
              </a:spcAft>
              <a:buSzTx/>
              <a:buFontTx/>
              <a:buNone/>
            </a:pPr>
            <a:r>
              <a:rPr lang="en-US" altLang="en-US" sz="1600" b="1" i="1" dirty="0"/>
              <a:t>External</a:t>
            </a:r>
            <a:r>
              <a:rPr lang="en-US" altLang="en-US" sz="1600" dirty="0"/>
              <a:t> </a:t>
            </a:r>
            <a:r>
              <a:rPr lang="en-US" altLang="en-US" sz="1600" b="1" i="1" dirty="0"/>
              <a:t>role</a:t>
            </a:r>
          </a:p>
        </p:txBody>
      </p:sp>
      <p:sp>
        <p:nvSpPr>
          <p:cNvPr id="40" name="Text Box 15"/>
          <p:cNvSpPr txBox="1">
            <a:spLocks noChangeArrowheads="1"/>
          </p:cNvSpPr>
          <p:nvPr/>
        </p:nvSpPr>
        <p:spPr bwMode="auto">
          <a:xfrm>
            <a:off x="1209675" y="3606800"/>
            <a:ext cx="1554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nSpc>
                <a:spcPct val="100000"/>
              </a:lnSpc>
              <a:spcBef>
                <a:spcPct val="50000"/>
              </a:spcBef>
              <a:spcAft>
                <a:spcPct val="0"/>
              </a:spcAft>
              <a:buSzTx/>
              <a:buFontTx/>
              <a:buNone/>
            </a:pPr>
            <a:r>
              <a:rPr lang="en-US" altLang="en-US" sz="1600" b="1" i="1" dirty="0"/>
              <a:t>Internal</a:t>
            </a:r>
            <a:r>
              <a:rPr lang="en-US" altLang="en-US" sz="1600" dirty="0"/>
              <a:t> </a:t>
            </a:r>
            <a:r>
              <a:rPr lang="en-US" altLang="en-US" sz="1600" b="1" i="1" dirty="0"/>
              <a:t>role</a:t>
            </a:r>
          </a:p>
        </p:txBody>
      </p:sp>
      <p:sp>
        <p:nvSpPr>
          <p:cNvPr id="41" name="Text Box 16"/>
          <p:cNvSpPr txBox="1">
            <a:spLocks noChangeArrowheads="1"/>
          </p:cNvSpPr>
          <p:nvPr/>
        </p:nvSpPr>
        <p:spPr bwMode="auto">
          <a:xfrm>
            <a:off x="683568" y="5449307"/>
            <a:ext cx="53000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42925" indent="-542925">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r">
              <a:lnSpc>
                <a:spcPct val="100000"/>
              </a:lnSpc>
              <a:spcAft>
                <a:spcPts val="1500"/>
              </a:spcAft>
              <a:buSzTx/>
              <a:buFontTx/>
              <a:buNone/>
            </a:pPr>
            <a:r>
              <a:rPr lang="en-AU" altLang="en-US" sz="1400" dirty="0">
                <a:solidFill>
                  <a:schemeClr val="bg2"/>
                </a:solidFill>
                <a:latin typeface="+mn-lt"/>
                <a:cs typeface="+mn-cs"/>
              </a:rPr>
              <a:t>Source: Robert I. Tricker, International Corporate Governance: </a:t>
            </a:r>
            <a:br>
              <a:rPr lang="en-AU" altLang="en-US" sz="1400" dirty="0">
                <a:solidFill>
                  <a:schemeClr val="bg2"/>
                </a:solidFill>
                <a:latin typeface="+mn-lt"/>
                <a:cs typeface="+mn-cs"/>
              </a:rPr>
            </a:br>
            <a:r>
              <a:rPr lang="en-AU" altLang="en-US" sz="1400" dirty="0">
                <a:solidFill>
                  <a:schemeClr val="bg2"/>
                </a:solidFill>
                <a:latin typeface="+mn-lt"/>
                <a:cs typeface="+mn-cs"/>
              </a:rPr>
              <a:t>Text Readings and Cases, New York: Prentice Hall, 1994, p.149</a:t>
            </a:r>
          </a:p>
        </p:txBody>
      </p:sp>
      <p:sp>
        <p:nvSpPr>
          <p:cNvPr id="42" name="Rectangle 17"/>
          <p:cNvSpPr>
            <a:spLocks noChangeArrowheads="1"/>
          </p:cNvSpPr>
          <p:nvPr/>
        </p:nvSpPr>
        <p:spPr bwMode="auto">
          <a:xfrm>
            <a:off x="3805238" y="2935288"/>
            <a:ext cx="2898775" cy="817562"/>
          </a:xfrm>
          <a:prstGeom prst="rect">
            <a:avLst/>
          </a:prstGeom>
          <a:solidFill>
            <a:srgbClr val="276881"/>
          </a:solidFill>
          <a:ln w="9525" algn="ctr">
            <a:solidFill>
              <a:schemeClr val="bg1"/>
            </a:solidFill>
            <a:miter lim="800000"/>
            <a:headEnd/>
            <a:tailEnd/>
          </a:ln>
        </p:spPr>
        <p:txBody>
          <a:bodyPr wrap="none" anchor="ctr"/>
          <a:lstStyle>
            <a:lvl1pPr>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1pPr>
            <a:lvl2pPr marL="742950" indent="-28575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2pPr>
            <a:lvl3pPr marL="11430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3pPr>
            <a:lvl4pPr marL="1600200" indent="-228600">
              <a:lnSpc>
                <a:spcPct val="120000"/>
              </a:lnSpc>
              <a:spcAft>
                <a:spcPts val="2300"/>
              </a:spcAft>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4pPr>
            <a:lvl5pPr marL="2057400" indent="-228600">
              <a:lnSpc>
                <a:spcPct val="120000"/>
              </a:lnSpc>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5pPr>
            <a:lvl6pPr marL="25146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6pPr>
            <a:lvl7pPr marL="29718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7pPr>
            <a:lvl8pPr marL="34290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8pPr>
            <a:lvl9pPr marL="3886200" indent="-228600" eaLnBrk="0" fontAlgn="base" hangingPunct="0">
              <a:lnSpc>
                <a:spcPct val="120000"/>
              </a:lnSpc>
              <a:spcBef>
                <a:spcPct val="0"/>
              </a:spcBef>
              <a:spcAft>
                <a:spcPts val="2300"/>
              </a:spcAft>
              <a:buSzPct val="120000"/>
              <a:buFont typeface="Arial" panose="020B0604020202020204" pitchFamily="34" charset="0"/>
              <a:buChar char="•"/>
              <a:defRPr>
                <a:solidFill>
                  <a:srgbClr val="1C0E52"/>
                </a:solidFill>
                <a:latin typeface="Arial" panose="020B0604020202020204" pitchFamily="34" charset="0"/>
                <a:cs typeface="Arial" panose="020B0604020202020204" pitchFamily="34" charset="0"/>
              </a:defRPr>
            </a:lvl9pPr>
          </a:lstStyle>
          <a:p>
            <a:pPr algn="ctr">
              <a:lnSpc>
                <a:spcPct val="100000"/>
              </a:lnSpc>
              <a:spcAft>
                <a:spcPct val="0"/>
              </a:spcAft>
              <a:buSzTx/>
              <a:buFontTx/>
              <a:buNone/>
            </a:pPr>
            <a:r>
              <a:rPr lang="en-US" altLang="en-US" sz="1600" b="1" i="1" dirty="0">
                <a:solidFill>
                  <a:schemeClr val="tx1"/>
                </a:solidFill>
              </a:rPr>
              <a:t>Approve</a:t>
            </a:r>
            <a:r>
              <a:rPr lang="en-US" altLang="en-US" i="1" dirty="0">
                <a:solidFill>
                  <a:schemeClr val="tx1"/>
                </a:solidFill>
              </a:rPr>
              <a:t> </a:t>
            </a:r>
            <a:r>
              <a:rPr lang="en-US" altLang="en-US" sz="1600" b="1" i="1" dirty="0">
                <a:solidFill>
                  <a:schemeClr val="tx1"/>
                </a:solidFill>
              </a:rPr>
              <a:t>and</a:t>
            </a:r>
            <a:r>
              <a:rPr lang="en-US" altLang="en-US" i="1" dirty="0">
                <a:solidFill>
                  <a:schemeClr val="tx1"/>
                </a:solidFill>
              </a:rPr>
              <a:t> </a:t>
            </a:r>
            <a:r>
              <a:rPr lang="en-US" altLang="en-US" sz="1600" b="1" i="1" dirty="0">
                <a:solidFill>
                  <a:schemeClr val="tx1"/>
                </a:solidFill>
              </a:rPr>
              <a:t>work</a:t>
            </a:r>
            <a:r>
              <a:rPr lang="en-US" altLang="en-US" i="1" dirty="0">
                <a:solidFill>
                  <a:schemeClr val="tx1"/>
                </a:solidFill>
              </a:rPr>
              <a:t> </a:t>
            </a:r>
            <a:r>
              <a:rPr lang="en-US" altLang="en-US" sz="1600" b="1" i="1" dirty="0">
                <a:solidFill>
                  <a:schemeClr val="tx1"/>
                </a:solidFill>
              </a:rPr>
              <a:t>with</a:t>
            </a:r>
            <a:br>
              <a:rPr lang="en-US" altLang="en-US" i="1" dirty="0">
                <a:solidFill>
                  <a:schemeClr val="tx1"/>
                </a:solidFill>
              </a:rPr>
            </a:br>
            <a:r>
              <a:rPr lang="en-US" altLang="en-US" sz="1600" b="1" i="1" dirty="0">
                <a:solidFill>
                  <a:schemeClr val="tx1"/>
                </a:solidFill>
              </a:rPr>
              <a:t>and</a:t>
            </a:r>
            <a:r>
              <a:rPr lang="en-US" altLang="en-US" i="1" dirty="0">
                <a:solidFill>
                  <a:schemeClr val="tx1"/>
                </a:solidFill>
              </a:rPr>
              <a:t> </a:t>
            </a:r>
            <a:r>
              <a:rPr lang="en-US" altLang="en-US" sz="1600" b="1" i="1" dirty="0">
                <a:solidFill>
                  <a:schemeClr val="tx1"/>
                </a:solidFill>
              </a:rPr>
              <a:t>through</a:t>
            </a:r>
            <a:r>
              <a:rPr lang="en-US" altLang="en-US" i="1" dirty="0">
                <a:solidFill>
                  <a:schemeClr val="tx1"/>
                </a:solidFill>
              </a:rPr>
              <a:t> </a:t>
            </a:r>
            <a:r>
              <a:rPr lang="en-US" altLang="en-US" b="1" i="1" dirty="0">
                <a:solidFill>
                  <a:schemeClr val="tx1"/>
                </a:solidFill>
              </a:rPr>
              <a:t>the</a:t>
            </a:r>
            <a:r>
              <a:rPr lang="en-US" altLang="en-US" i="1" dirty="0">
                <a:solidFill>
                  <a:schemeClr val="tx1"/>
                </a:solidFill>
              </a:rPr>
              <a:t> </a:t>
            </a:r>
            <a:r>
              <a:rPr lang="en-US" altLang="en-US" sz="1600" b="1" i="1" dirty="0">
                <a:solidFill>
                  <a:schemeClr val="tx1"/>
                </a:solidFill>
              </a:rPr>
              <a:t>CEO</a:t>
            </a:r>
          </a:p>
        </p:txBody>
      </p:sp>
      <p:sp>
        <p:nvSpPr>
          <p:cNvPr id="22" name="Line 6"/>
          <p:cNvSpPr>
            <a:spLocks noChangeShapeType="1"/>
          </p:cNvSpPr>
          <p:nvPr/>
        </p:nvSpPr>
        <p:spPr bwMode="auto">
          <a:xfrm>
            <a:off x="5220070" y="1639888"/>
            <a:ext cx="1" cy="1295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23" name="Line 6"/>
          <p:cNvSpPr>
            <a:spLocks noChangeShapeType="1"/>
          </p:cNvSpPr>
          <p:nvPr/>
        </p:nvSpPr>
        <p:spPr bwMode="auto">
          <a:xfrm>
            <a:off x="5220154" y="3785144"/>
            <a:ext cx="1" cy="1295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24" name="Line 6"/>
          <p:cNvSpPr>
            <a:spLocks noChangeShapeType="1"/>
          </p:cNvSpPr>
          <p:nvPr/>
        </p:nvSpPr>
        <p:spPr bwMode="auto">
          <a:xfrm flipH="1">
            <a:off x="2754685" y="2145053"/>
            <a:ext cx="9154" cy="219141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054400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CLC Board’s role in risk management</a:t>
            </a:r>
          </a:p>
        </p:txBody>
      </p:sp>
      <p:sp>
        <p:nvSpPr>
          <p:cNvPr id="3" name="Text Placeholder 2"/>
          <p:cNvSpPr>
            <a:spLocks noGrp="1"/>
          </p:cNvSpPr>
          <p:nvPr>
            <p:ph idx="1"/>
          </p:nvPr>
        </p:nvSpPr>
        <p:spPr>
          <a:xfrm>
            <a:off x="381000" y="1052736"/>
            <a:ext cx="8382000" cy="4050340"/>
          </a:xfrm>
        </p:spPr>
        <p:txBody>
          <a:bodyPr/>
          <a:lstStyle/>
          <a:p>
            <a:r>
              <a:rPr lang="en-US" sz="2800" dirty="0"/>
              <a:t>Board’s role is to make informed effective decisions and seek to ensure decisions lead to enhanced performance outcomes </a:t>
            </a:r>
          </a:p>
          <a:p>
            <a:r>
              <a:rPr lang="en-US" sz="2800" dirty="0"/>
              <a:t>Sets tone and direction for risk management</a:t>
            </a:r>
          </a:p>
          <a:p>
            <a:r>
              <a:rPr lang="en-US" sz="2800" dirty="0"/>
              <a:t>Must comply with Incorporated Associations Act, Corporations Act and and ACNC Act requirements </a:t>
            </a:r>
          </a:p>
          <a:p>
            <a:pPr lvl="1"/>
            <a:r>
              <a:rPr lang="en-US" sz="2400" dirty="0"/>
              <a:t>Directors individually accountable </a:t>
            </a:r>
          </a:p>
          <a:p>
            <a:pPr lvl="1"/>
            <a:r>
              <a:rPr lang="en-US" sz="2400" dirty="0"/>
              <a:t>Board must monitor performance against organisational objectives and provide performance information</a:t>
            </a:r>
          </a:p>
          <a:p>
            <a:pPr lvl="1"/>
            <a:r>
              <a:rPr lang="en-US" sz="2400" dirty="0"/>
              <a:t>Board manages </a:t>
            </a:r>
            <a:r>
              <a:rPr lang="en-AU" sz="2400" dirty="0"/>
              <a:t>strategy risk (ACNC Governance Standards) </a:t>
            </a:r>
          </a:p>
        </p:txBody>
      </p:sp>
    </p:spTree>
    <p:extLst>
      <p:ext uri="{BB962C8B-B14F-4D97-AF65-F5344CB8AC3E}">
        <p14:creationId xmlns:p14="http://schemas.microsoft.com/office/powerpoint/2010/main" val="62567214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CLC’s Executive role in risk management</a:t>
            </a:r>
          </a:p>
        </p:txBody>
      </p:sp>
      <p:sp>
        <p:nvSpPr>
          <p:cNvPr id="3" name="Text Placeholder 2"/>
          <p:cNvSpPr>
            <a:spLocks noGrp="1"/>
          </p:cNvSpPr>
          <p:nvPr>
            <p:ph idx="1"/>
          </p:nvPr>
        </p:nvSpPr>
        <p:spPr>
          <a:xfrm>
            <a:off x="381000" y="1412875"/>
            <a:ext cx="8382000" cy="3462486"/>
          </a:xfrm>
        </p:spPr>
        <p:txBody>
          <a:bodyPr/>
          <a:lstStyle/>
          <a:p>
            <a:r>
              <a:rPr lang="en-US" sz="2400" dirty="0"/>
              <a:t>Integrating risk management into all activities and ensuring a risk aware culture is promoted throughout CLC (achieved through implementation of Risk Management Policy)</a:t>
            </a:r>
          </a:p>
          <a:p>
            <a:r>
              <a:rPr lang="en-US" sz="2400" dirty="0"/>
              <a:t>Assists the Board in making decisions that lead to enhanced performance outcomes by:  </a:t>
            </a:r>
          </a:p>
          <a:p>
            <a:pPr lvl="1"/>
            <a:r>
              <a:rPr lang="en-US" sz="2200" dirty="0"/>
              <a:t>identifying and managing risks as part of daily workloads </a:t>
            </a:r>
          </a:p>
          <a:p>
            <a:pPr lvl="1"/>
            <a:r>
              <a:rPr lang="en-US" sz="2200" dirty="0"/>
              <a:t>embedding culture to emphasis importance of ethical </a:t>
            </a:r>
            <a:r>
              <a:rPr lang="en-US" sz="2200" dirty="0" err="1"/>
              <a:t>behaviour</a:t>
            </a:r>
            <a:r>
              <a:rPr lang="en-US" sz="2200" dirty="0"/>
              <a:t>, quality control and risk management </a:t>
            </a:r>
          </a:p>
          <a:p>
            <a:pPr lvl="1"/>
            <a:r>
              <a:rPr lang="en-US" sz="2200" dirty="0"/>
              <a:t>sharing experiences / learnings so that this may be translated into the framework to manage </a:t>
            </a:r>
            <a:r>
              <a:rPr lang="en-US" sz="2200" dirty="0" err="1"/>
              <a:t>organisational</a:t>
            </a:r>
            <a:r>
              <a:rPr lang="en-US" sz="2200" dirty="0"/>
              <a:t> and strategic risks</a:t>
            </a:r>
          </a:p>
        </p:txBody>
      </p:sp>
    </p:spTree>
    <p:extLst>
      <p:ext uri="{BB962C8B-B14F-4D97-AF65-F5344CB8AC3E}">
        <p14:creationId xmlns:p14="http://schemas.microsoft.com/office/powerpoint/2010/main" val="186793867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‘risk’ </a:t>
            </a:r>
          </a:p>
        </p:txBody>
      </p:sp>
      <p:sp>
        <p:nvSpPr>
          <p:cNvPr id="3" name="Text Placeholder 2"/>
          <p:cNvSpPr>
            <a:spLocks noGrp="1"/>
          </p:cNvSpPr>
          <p:nvPr>
            <p:ph idx="1"/>
          </p:nvPr>
        </p:nvSpPr>
        <p:spPr>
          <a:xfrm>
            <a:off x="381000" y="1412875"/>
            <a:ext cx="8382000" cy="4188839"/>
          </a:xfrm>
        </p:spPr>
        <p:txBody>
          <a:bodyPr/>
          <a:lstStyle/>
          <a:p>
            <a:r>
              <a:rPr lang="en-US" sz="2400" dirty="0"/>
              <a:t>‘effect of uncertainty on objectives” (AS/ISO31000:2009)</a:t>
            </a:r>
          </a:p>
          <a:p>
            <a:r>
              <a:rPr lang="en-US" sz="2400" dirty="0"/>
              <a:t>“The chance of something happening that will have an impact on objectives” (AS4360:2004)</a:t>
            </a:r>
          </a:p>
          <a:p>
            <a:r>
              <a:rPr lang="en-US" sz="2400" dirty="0"/>
              <a:t>COSO* Enterprise Risk Management – Integrating strategy with performance 2017 (clarifies importance of enterprise risk management in strategic planning and embedding within the organisation. Also provides guidance on Risk Appetite and Risk Tolerance.)</a:t>
            </a:r>
          </a:p>
          <a:p>
            <a:r>
              <a:rPr lang="en-US" sz="2400" dirty="0"/>
              <a:t>Risk is a measure of a possibility that the future may be different from what is expected </a:t>
            </a:r>
          </a:p>
          <a:p>
            <a:pPr marL="517525" lvl="1" indent="0">
              <a:buNone/>
            </a:pPr>
            <a:endParaRPr lang="en-US" dirty="0"/>
          </a:p>
          <a:p>
            <a:pPr marL="517525" lvl="1" indent="0">
              <a:buNone/>
            </a:pPr>
            <a:r>
              <a:rPr lang="en-US" sz="600" dirty="0"/>
              <a:t>*</a:t>
            </a:r>
            <a:r>
              <a:rPr lang="en-US" sz="900" dirty="0"/>
              <a:t>Committee of Sponsoring </a:t>
            </a:r>
            <a:r>
              <a:rPr lang="en-US" sz="900" dirty="0" err="1"/>
              <a:t>Organisations</a:t>
            </a:r>
            <a:r>
              <a:rPr lang="en-US" sz="900" dirty="0"/>
              <a:t> of the Treadway Commission</a:t>
            </a:r>
          </a:p>
        </p:txBody>
      </p:sp>
      <p:pic>
        <p:nvPicPr>
          <p:cNvPr id="9" name="Picture 8" descr="Riesgos de TI – Resultados 2012 del barómetro ISACA | Gestión d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4898514"/>
            <a:ext cx="1740869" cy="1693414"/>
          </a:xfrm>
          <a:prstGeom prst="rect">
            <a:avLst/>
          </a:prstGeom>
        </p:spPr>
      </p:pic>
    </p:spTree>
    <p:extLst>
      <p:ext uri="{BB962C8B-B14F-4D97-AF65-F5344CB8AC3E}">
        <p14:creationId xmlns:p14="http://schemas.microsoft.com/office/powerpoint/2010/main" val="358646459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v ‘Compliance’ </a:t>
            </a:r>
          </a:p>
        </p:txBody>
      </p:sp>
      <p:sp>
        <p:nvSpPr>
          <p:cNvPr id="3" name="Text Placeholder 2"/>
          <p:cNvSpPr>
            <a:spLocks noGrp="1"/>
          </p:cNvSpPr>
          <p:nvPr>
            <p:ph idx="1"/>
          </p:nvPr>
        </p:nvSpPr>
        <p:spPr/>
        <p:txBody>
          <a:bodyPr/>
          <a:lstStyle/>
          <a:p>
            <a:r>
              <a:rPr lang="en-US" sz="2800" dirty="0"/>
              <a:t>Risk and compliance are NOT the same</a:t>
            </a:r>
          </a:p>
          <a:p>
            <a:pPr lvl="1"/>
            <a:r>
              <a:rPr lang="en-US" sz="2400" dirty="0"/>
              <a:t>Risk Management is set by own standards with a view to reducing or managing risks</a:t>
            </a:r>
          </a:p>
          <a:p>
            <a:pPr lvl="1"/>
            <a:r>
              <a:rPr lang="en-US" sz="2400" dirty="0"/>
              <a:t>Compliance is set by law and courts with the objective of eliminating or preventing</a:t>
            </a:r>
          </a:p>
        </p:txBody>
      </p:sp>
      <p:pic>
        <p:nvPicPr>
          <p:cNvPr id="9" name="Picture 8" descr="... leadership &amp; the importance of effective &amp; clear communication">
            <a:extLst>
              <a:ext uri="{FF2B5EF4-FFF2-40B4-BE49-F238E27FC236}">
                <a16:creationId xmlns:a16="http://schemas.microsoft.com/office/drawing/2014/main" id="{2B980AC8-6BDE-46C3-9A25-B994E8F6F7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9792" y="3573016"/>
            <a:ext cx="2717435" cy="2915581"/>
          </a:xfrm>
          <a:prstGeom prst="rect">
            <a:avLst/>
          </a:prstGeom>
        </p:spPr>
      </p:pic>
      <p:pic>
        <p:nvPicPr>
          <p:cNvPr id="19" name="Picture 18">
            <a:extLst>
              <a:ext uri="{FF2B5EF4-FFF2-40B4-BE49-F238E27FC236}">
                <a16:creationId xmlns:a16="http://schemas.microsoft.com/office/drawing/2014/main" id="{9443549D-10F0-4314-BCB2-D6A6E83B69B1}"/>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948264" y="188640"/>
            <a:ext cx="1390358" cy="1390358"/>
          </a:xfrm>
          <a:prstGeom prst="rect">
            <a:avLst/>
          </a:prstGeom>
        </p:spPr>
      </p:pic>
    </p:spTree>
    <p:extLst>
      <p:ext uri="{BB962C8B-B14F-4D97-AF65-F5344CB8AC3E}">
        <p14:creationId xmlns:p14="http://schemas.microsoft.com/office/powerpoint/2010/main" val="416408709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RISKS  - CONTEXT IS EVERYTHING! </a:t>
            </a:r>
            <a:endParaRPr lang="en-US" dirty="0"/>
          </a:p>
        </p:txBody>
      </p:sp>
      <p:pic>
        <p:nvPicPr>
          <p:cNvPr id="8" name="Picture 7" descr="RiskSharpEdgesSign.jpg"/>
          <p:cNvPicPr>
            <a:picLocks noChangeAspect="1"/>
          </p:cNvPicPr>
          <p:nvPr/>
        </p:nvPicPr>
        <p:blipFill>
          <a:blip r:embed="rId3" cstate="print"/>
          <a:stretch>
            <a:fillRect/>
          </a:stretch>
        </p:blipFill>
        <p:spPr>
          <a:xfrm>
            <a:off x="1331640" y="1196752"/>
            <a:ext cx="6048672" cy="3932157"/>
          </a:xfrm>
          <a:prstGeom prst="rect">
            <a:avLst/>
          </a:prstGeom>
        </p:spPr>
      </p:pic>
    </p:spTree>
    <p:extLst>
      <p:ext uri="{BB962C8B-B14F-4D97-AF65-F5344CB8AC3E}">
        <p14:creationId xmlns:p14="http://schemas.microsoft.com/office/powerpoint/2010/main" val="228416924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CLC Risk Governance Context</a:t>
            </a:r>
            <a:endParaRPr lang="en-US" dirty="0"/>
          </a:p>
        </p:txBody>
      </p:sp>
      <p:sp>
        <p:nvSpPr>
          <p:cNvPr id="3" name="Text Placeholder 2"/>
          <p:cNvSpPr>
            <a:spLocks noGrp="1"/>
          </p:cNvSpPr>
          <p:nvPr>
            <p:ph idx="1"/>
          </p:nvPr>
        </p:nvSpPr>
        <p:spPr>
          <a:xfrm>
            <a:off x="381000" y="1412875"/>
            <a:ext cx="8382000" cy="2554545"/>
          </a:xfrm>
        </p:spPr>
        <p:txBody>
          <a:bodyPr/>
          <a:lstStyle/>
          <a:p>
            <a:r>
              <a:rPr lang="en-US" sz="2800" dirty="0"/>
              <a:t>Identified by considering:</a:t>
            </a:r>
          </a:p>
          <a:p>
            <a:pPr lvl="1"/>
            <a:r>
              <a:rPr lang="en-US" sz="2400" dirty="0"/>
              <a:t>CLC’s legal framework</a:t>
            </a:r>
          </a:p>
          <a:p>
            <a:pPr lvl="1"/>
            <a:r>
              <a:rPr lang="en-US" sz="2400" dirty="0"/>
              <a:t>State and Federal Legislation</a:t>
            </a:r>
          </a:p>
          <a:p>
            <a:pPr lvl="1"/>
            <a:r>
              <a:rPr lang="en-US" sz="2400" dirty="0"/>
              <a:t>Policies </a:t>
            </a:r>
          </a:p>
          <a:p>
            <a:pPr lvl="1"/>
            <a:r>
              <a:rPr lang="en-US" sz="2400" dirty="0"/>
              <a:t>Organisation’s activities</a:t>
            </a:r>
          </a:p>
          <a:p>
            <a:endParaRPr lang="en-US" dirty="0"/>
          </a:p>
        </p:txBody>
      </p:sp>
      <p:pic>
        <p:nvPicPr>
          <p:cNvPr id="5" name="Picture 4" descr="Identify the problem: A Dual Relationship"/>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1241184"/>
            <a:ext cx="1704355" cy="2376264"/>
          </a:xfrm>
          <a:prstGeom prst="rect">
            <a:avLst/>
          </a:prstGeom>
        </p:spPr>
      </p:pic>
    </p:spTree>
    <p:extLst>
      <p:ext uri="{BB962C8B-B14F-4D97-AF65-F5344CB8AC3E}">
        <p14:creationId xmlns:p14="http://schemas.microsoft.com/office/powerpoint/2010/main" val="1938085529"/>
      </p:ext>
    </p:extLst>
  </p:cSld>
  <p:clrMapOvr>
    <a:masterClrMapping/>
  </p:clrMapOvr>
  <p:transition>
    <p:fade/>
  </p:transition>
</p:sld>
</file>

<file path=ppt/theme/theme1.xml><?xml version="1.0" encoding="utf-8"?>
<a:theme xmlns:a="http://schemas.openxmlformats.org/drawingml/2006/main" name="Blue Segoe 4-3 template-template_April-17-2007">
  <a:themeElements>
    <a:clrScheme name="GBD">
      <a:dk1>
        <a:sysClr val="windowText" lastClr="000000"/>
      </a:dk1>
      <a:lt1>
        <a:sysClr val="window" lastClr="FFFFFF"/>
      </a:lt1>
      <a:dk2>
        <a:srgbClr val="323232"/>
      </a:dk2>
      <a:lt2>
        <a:srgbClr val="E5C243"/>
      </a:lt2>
      <a:accent1>
        <a:srgbClr val="C00000"/>
      </a:accent1>
      <a:accent2>
        <a:srgbClr val="C4191E"/>
      </a:accent2>
      <a:accent3>
        <a:srgbClr val="9F9580"/>
      </a:accent3>
      <a:accent4>
        <a:srgbClr val="D2CBB7"/>
      </a:accent4>
      <a:accent5>
        <a:srgbClr val="7F5F52"/>
      </a:accent5>
      <a:accent6>
        <a:srgbClr val="B27D4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Custom Design">
  <a:themeElements>
    <a:clrScheme name="GBD">
      <a:dk1>
        <a:sysClr val="windowText" lastClr="000000"/>
      </a:dk1>
      <a:lt1>
        <a:sysClr val="window" lastClr="FFFFFF"/>
      </a:lt1>
      <a:dk2>
        <a:srgbClr val="323232"/>
      </a:dk2>
      <a:lt2>
        <a:srgbClr val="E5C243"/>
      </a:lt2>
      <a:accent1>
        <a:srgbClr val="C00000"/>
      </a:accent1>
      <a:accent2>
        <a:srgbClr val="C4191E"/>
      </a:accent2>
      <a:accent3>
        <a:srgbClr val="9F9580"/>
      </a:accent3>
      <a:accent4>
        <a:srgbClr val="D2CBB7"/>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GBD">
      <a:dk1>
        <a:sysClr val="windowText" lastClr="000000"/>
      </a:dk1>
      <a:lt1>
        <a:sysClr val="window" lastClr="FFFFFF"/>
      </a:lt1>
      <a:dk2>
        <a:srgbClr val="323232"/>
      </a:dk2>
      <a:lt2>
        <a:srgbClr val="E5C243"/>
      </a:lt2>
      <a:accent1>
        <a:srgbClr val="C00000"/>
      </a:accent1>
      <a:accent2>
        <a:srgbClr val="C4191E"/>
      </a:accent2>
      <a:accent3>
        <a:srgbClr val="9F9580"/>
      </a:accent3>
      <a:accent4>
        <a:srgbClr val="D2CBB7"/>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23d18dd955f2d716d380e87eb271af30">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8b3805e187afc8f90986c2d36c4aa9b1"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D846DF-F766-4C43-BC39-AC64CCE70308}"/>
</file>

<file path=customXml/itemProps2.xml><?xml version="1.0" encoding="utf-8"?>
<ds:datastoreItem xmlns:ds="http://schemas.openxmlformats.org/officeDocument/2006/customXml" ds:itemID="{F5BD366D-A804-4DED-8AFB-DECD8EC21071}"/>
</file>

<file path=customXml/itemProps3.xml><?xml version="1.0" encoding="utf-8"?>
<ds:datastoreItem xmlns:ds="http://schemas.openxmlformats.org/officeDocument/2006/customXml" ds:itemID="{14ECFEF8-EA6B-42BE-89A7-3FBD9558812A}"/>
</file>

<file path=docProps/app.xml><?xml version="1.0" encoding="utf-8"?>
<Properties xmlns="http://schemas.openxmlformats.org/officeDocument/2006/extended-properties" xmlns:vt="http://schemas.openxmlformats.org/officeDocument/2006/docPropsVTypes">
  <Template>Sample presentation slides (Blue ribbons design)</Template>
  <TotalTime>2474</TotalTime>
  <Words>2100</Words>
  <Application>Microsoft Office PowerPoint</Application>
  <PresentationFormat>On-screen Show (4:3)</PresentationFormat>
  <Paragraphs>362</Paragraphs>
  <Slides>29</Slides>
  <Notes>29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Calibri Light</vt:lpstr>
      <vt:lpstr>Symbol</vt:lpstr>
      <vt:lpstr>Blue Segoe 4-3 template-template_April-17-2007</vt:lpstr>
      <vt:lpstr>Custom Design</vt:lpstr>
      <vt:lpstr>2_Custom Design</vt:lpstr>
      <vt:lpstr>Community Legal Centres Queensland State Conference 2019 </vt:lpstr>
      <vt:lpstr>What we will cover …</vt:lpstr>
      <vt:lpstr>Tricker Model of Governance</vt:lpstr>
      <vt:lpstr>CLC Board’s role in risk management</vt:lpstr>
      <vt:lpstr>CLC’s Executive role in risk management</vt:lpstr>
      <vt:lpstr>Defining ‘risk’ </vt:lpstr>
      <vt:lpstr>‘Risk’ v ‘Compliance’ </vt:lpstr>
      <vt:lpstr>RISKS  - CONTEXT IS EVERYTHING! </vt:lpstr>
      <vt:lpstr>CLC Risk Governance Context</vt:lpstr>
      <vt:lpstr>Risk Governance Language … </vt:lpstr>
      <vt:lpstr>Risk Governance Language … </vt:lpstr>
      <vt:lpstr>What is risk management?</vt:lpstr>
      <vt:lpstr>Risk Management</vt:lpstr>
      <vt:lpstr>What can you take away from today?</vt:lpstr>
      <vt:lpstr>Overarching Risk Appetite Statement</vt:lpstr>
      <vt:lpstr>Step 1: Understand Risk Appetite </vt:lpstr>
      <vt:lpstr>Setting Appetite for Risk (Example)</vt:lpstr>
      <vt:lpstr>Setting Appetite for Risk (Example)</vt:lpstr>
      <vt:lpstr>Step 2: Identify the Risks – Operational v Strategic </vt:lpstr>
      <vt:lpstr>Examples of strategic risks …</vt:lpstr>
      <vt:lpstr>Step 3: Categorise the Risk</vt:lpstr>
      <vt:lpstr>Step 4: Evaluate and Analyse the Risk</vt:lpstr>
      <vt:lpstr>Evaluating Risk (Example) </vt:lpstr>
      <vt:lpstr>Step 5: Treat the Risks </vt:lpstr>
      <vt:lpstr>Step 5: Treating the Risks cont …</vt:lpstr>
      <vt:lpstr>Step 6: Monitor and Review</vt:lpstr>
      <vt:lpstr>In summary</vt:lpstr>
      <vt:lpstr>Group Work - Case studies 1 – 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Friday, 21 August 2015</dc:title>
  <dc:creator>Robert Kingston</dc:creator>
  <cp:keywords/>
  <cp:lastModifiedBy>Sonya Beyers</cp:lastModifiedBy>
  <cp:revision>594</cp:revision>
  <cp:lastPrinted>2018-08-27T11:07:34Z</cp:lastPrinted>
  <dcterms:created xsi:type="dcterms:W3CDTF">2015-08-17T23:58:08Z</dcterms:created>
  <dcterms:modified xsi:type="dcterms:W3CDTF">2019-03-20T10:18:25Z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TC102867059990</vt:lpwstr>
  </property>
  <property fmtid="{D5CDD505-2E9C-101B-9397-08002B2CF9AE}" pid="3" name="ContentTypeId">
    <vt:lpwstr>0x01010004213BCDAAC44346A0C2307F1A368ADB</vt:lpwstr>
  </property>
</Properties>
</file>