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35"/>
  </p:notesMasterIdLst>
  <p:handoutMasterIdLst>
    <p:handoutMasterId r:id="rId36"/>
  </p:handoutMasterIdLst>
  <p:sldIdLst>
    <p:sldId id="263" r:id="rId5"/>
    <p:sldId id="286" r:id="rId6"/>
    <p:sldId id="292" r:id="rId7"/>
    <p:sldId id="287" r:id="rId8"/>
    <p:sldId id="290" r:id="rId9"/>
    <p:sldId id="275" r:id="rId10"/>
    <p:sldId id="271" r:id="rId11"/>
    <p:sldId id="293" r:id="rId12"/>
    <p:sldId id="301" r:id="rId13"/>
    <p:sldId id="309" r:id="rId14"/>
    <p:sldId id="288" r:id="rId15"/>
    <p:sldId id="307" r:id="rId16"/>
    <p:sldId id="306" r:id="rId17"/>
    <p:sldId id="308" r:id="rId18"/>
    <p:sldId id="305" r:id="rId19"/>
    <p:sldId id="277" r:id="rId20"/>
    <p:sldId id="278" r:id="rId21"/>
    <p:sldId id="279" r:id="rId22"/>
    <p:sldId id="280" r:id="rId23"/>
    <p:sldId id="281" r:id="rId24"/>
    <p:sldId id="296" r:id="rId25"/>
    <p:sldId id="298" r:id="rId26"/>
    <p:sldId id="300" r:id="rId27"/>
    <p:sldId id="302" r:id="rId28"/>
    <p:sldId id="299" r:id="rId29"/>
    <p:sldId id="297" r:id="rId30"/>
    <p:sldId id="294" r:id="rId31"/>
    <p:sldId id="303" r:id="rId32"/>
    <p:sldId id="285" r:id="rId33"/>
    <p:sldId id="262" r:id="rId34"/>
  </p:sldIdLst>
  <p:sldSz cx="9144000" cy="6858000" type="screen4x3"/>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08">
          <p15:clr>
            <a:srgbClr val="A4A3A4"/>
          </p15:clr>
        </p15:guide>
        <p15:guide id="2" pos="38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A39"/>
    <a:srgbClr val="CCCCCC"/>
    <a:srgbClr val="666666"/>
    <a:srgbClr val="4C4C4C"/>
    <a:srgbClr val="333333"/>
    <a:srgbClr val="7F7F7F"/>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7085" autoAdjust="0"/>
    <p:restoredTop sz="94591" autoAdjust="0"/>
  </p:normalViewPr>
  <p:slideViewPr>
    <p:cSldViewPr>
      <p:cViewPr varScale="1">
        <p:scale>
          <a:sx n="67" d="100"/>
          <a:sy n="67" d="100"/>
        </p:scale>
        <p:origin x="72" y="234"/>
      </p:cViewPr>
      <p:guideLst>
        <p:guide orient="horz" pos="1008"/>
        <p:guide pos="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 xmlns:a16="http://schemas.microsoft.com/office/drawing/2014/main" id="{90BA00D1-530F-421D-88B2-5769E4CF40F2}"/>
              </a:ext>
            </a:extLst>
          </p:cNvPr>
          <p:cNvSpPr>
            <a:spLocks noGrp="1" noChangeArrowheads="1"/>
          </p:cNvSpPr>
          <p:nvPr>
            <p:ph type="hdr" sz="quarter"/>
          </p:nvPr>
        </p:nvSpPr>
        <p:spPr bwMode="auto">
          <a:xfrm>
            <a:off x="0" y="0"/>
            <a:ext cx="2949787" cy="49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1507" name="Rectangle 3">
            <a:extLst>
              <a:ext uri="{FF2B5EF4-FFF2-40B4-BE49-F238E27FC236}">
                <a16:creationId xmlns="" xmlns:a16="http://schemas.microsoft.com/office/drawing/2014/main" id="{A9DD1A2A-3B55-492D-8B34-6C4F8F86AC43}"/>
              </a:ext>
            </a:extLst>
          </p:cNvPr>
          <p:cNvSpPr>
            <a:spLocks noGrp="1" noChangeArrowheads="1"/>
          </p:cNvSpPr>
          <p:nvPr>
            <p:ph type="dt" sz="quarter" idx="1"/>
          </p:nvPr>
        </p:nvSpPr>
        <p:spPr bwMode="auto">
          <a:xfrm>
            <a:off x="3857413" y="0"/>
            <a:ext cx="2949787" cy="49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lvl1pPr>
          </a:lstStyle>
          <a:p>
            <a:pPr>
              <a:defRPr/>
            </a:pPr>
            <a:endParaRPr lang="en-US" altLang="en-US"/>
          </a:p>
        </p:txBody>
      </p:sp>
      <p:sp>
        <p:nvSpPr>
          <p:cNvPr id="21508" name="Rectangle 4">
            <a:extLst>
              <a:ext uri="{FF2B5EF4-FFF2-40B4-BE49-F238E27FC236}">
                <a16:creationId xmlns="" xmlns:a16="http://schemas.microsoft.com/office/drawing/2014/main" id="{5A626F01-20A7-4C7D-AD7F-2165B0AC06FC}"/>
              </a:ext>
            </a:extLst>
          </p:cNvPr>
          <p:cNvSpPr>
            <a:spLocks noGrp="1" noChangeArrowheads="1"/>
          </p:cNvSpPr>
          <p:nvPr>
            <p:ph type="ftr" sz="quarter" idx="2"/>
          </p:nvPr>
        </p:nvSpPr>
        <p:spPr bwMode="auto">
          <a:xfrm>
            <a:off x="0" y="9442371"/>
            <a:ext cx="2949787" cy="49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000"/>
            </a:lvl1pPr>
          </a:lstStyle>
          <a:p>
            <a:pPr>
              <a:defRPr/>
            </a:pPr>
            <a:endParaRPr lang="en-US" altLang="en-US"/>
          </a:p>
        </p:txBody>
      </p:sp>
      <p:sp>
        <p:nvSpPr>
          <p:cNvPr id="21509" name="Rectangle 5">
            <a:extLst>
              <a:ext uri="{FF2B5EF4-FFF2-40B4-BE49-F238E27FC236}">
                <a16:creationId xmlns="" xmlns:a16="http://schemas.microsoft.com/office/drawing/2014/main" id="{14F689AF-7B94-43B7-B187-30E417E34745}"/>
              </a:ext>
            </a:extLst>
          </p:cNvPr>
          <p:cNvSpPr>
            <a:spLocks noGrp="1" noChangeArrowheads="1"/>
          </p:cNvSpPr>
          <p:nvPr>
            <p:ph type="sldNum" sz="quarter" idx="3"/>
          </p:nvPr>
        </p:nvSpPr>
        <p:spPr bwMode="auto">
          <a:xfrm>
            <a:off x="3857413" y="9442371"/>
            <a:ext cx="2949787" cy="49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000"/>
            </a:lvl1pPr>
          </a:lstStyle>
          <a:p>
            <a:pPr>
              <a:defRPr/>
            </a:pPr>
            <a:fld id="{6703442C-AEBE-4E56-9B5F-5EFAF160CBDE}" type="slidenum">
              <a:rPr lang="en-US" altLang="en-US"/>
              <a:pPr>
                <a:defRPr/>
              </a:pPr>
              <a:t>‹#›</a:t>
            </a:fld>
            <a:endParaRPr lang="en-US" altLang="en-US"/>
          </a:p>
        </p:txBody>
      </p:sp>
    </p:spTree>
    <p:extLst>
      <p:ext uri="{BB962C8B-B14F-4D97-AF65-F5344CB8AC3E}">
        <p14:creationId xmlns:p14="http://schemas.microsoft.com/office/powerpoint/2010/main" val="2178934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11055AEF-482B-44D3-9DA3-5F5F1E59567A}"/>
              </a:ext>
            </a:extLst>
          </p:cNvPr>
          <p:cNvSpPr>
            <a:spLocks noGrp="1" noChangeArrowheads="1"/>
          </p:cNvSpPr>
          <p:nvPr>
            <p:ph type="hdr" sz="quarter"/>
          </p:nvPr>
        </p:nvSpPr>
        <p:spPr bwMode="auto">
          <a:xfrm>
            <a:off x="0" y="0"/>
            <a:ext cx="2949787" cy="49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4099" name="Rectangle 3">
            <a:extLst>
              <a:ext uri="{FF2B5EF4-FFF2-40B4-BE49-F238E27FC236}">
                <a16:creationId xmlns="" xmlns:a16="http://schemas.microsoft.com/office/drawing/2014/main" id="{F6DBB63E-BE95-409B-B7C9-9FB704ED81A0}"/>
              </a:ext>
            </a:extLst>
          </p:cNvPr>
          <p:cNvSpPr>
            <a:spLocks noGrp="1" noChangeArrowheads="1"/>
          </p:cNvSpPr>
          <p:nvPr>
            <p:ph type="dt" idx="1"/>
          </p:nvPr>
        </p:nvSpPr>
        <p:spPr bwMode="auto">
          <a:xfrm>
            <a:off x="3857413" y="0"/>
            <a:ext cx="2949787" cy="49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lvl1pPr>
          </a:lstStyle>
          <a:p>
            <a:pPr>
              <a:defRPr/>
            </a:pPr>
            <a:endParaRPr lang="en-US" altLang="en-US"/>
          </a:p>
        </p:txBody>
      </p:sp>
      <p:sp>
        <p:nvSpPr>
          <p:cNvPr id="3076" name="Rectangle 4">
            <a:extLst>
              <a:ext uri="{FF2B5EF4-FFF2-40B4-BE49-F238E27FC236}">
                <a16:creationId xmlns="" xmlns:a16="http://schemas.microsoft.com/office/drawing/2014/main" id="{12909FC9-114B-4083-90A3-D2353109C9EE}"/>
              </a:ext>
            </a:extLst>
          </p:cNvPr>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 xmlns:a16="http://schemas.microsoft.com/office/drawing/2014/main" id="{A7B49781-066E-4498-8DF5-47754626048A}"/>
              </a:ext>
            </a:extLst>
          </p:cNvPr>
          <p:cNvSpPr>
            <a:spLocks noGrp="1" noChangeArrowheads="1"/>
          </p:cNvSpPr>
          <p:nvPr>
            <p:ph type="body" sz="quarter" idx="3"/>
          </p:nvPr>
        </p:nvSpPr>
        <p:spPr bwMode="auto">
          <a:xfrm>
            <a:off x="907627" y="4721186"/>
            <a:ext cx="4991947" cy="4472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a:extLst>
              <a:ext uri="{FF2B5EF4-FFF2-40B4-BE49-F238E27FC236}">
                <a16:creationId xmlns="" xmlns:a16="http://schemas.microsoft.com/office/drawing/2014/main" id="{B9F9174A-F38D-47AF-A232-3C48F8131C38}"/>
              </a:ext>
            </a:extLst>
          </p:cNvPr>
          <p:cNvSpPr>
            <a:spLocks noGrp="1" noChangeArrowheads="1"/>
          </p:cNvSpPr>
          <p:nvPr>
            <p:ph type="ftr" sz="quarter" idx="4"/>
          </p:nvPr>
        </p:nvSpPr>
        <p:spPr bwMode="auto">
          <a:xfrm>
            <a:off x="0" y="9442371"/>
            <a:ext cx="2949787" cy="49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000"/>
            </a:lvl1pPr>
          </a:lstStyle>
          <a:p>
            <a:pPr>
              <a:defRPr/>
            </a:pPr>
            <a:endParaRPr lang="en-US" altLang="en-US"/>
          </a:p>
        </p:txBody>
      </p:sp>
      <p:sp>
        <p:nvSpPr>
          <p:cNvPr id="4103" name="Rectangle 7">
            <a:extLst>
              <a:ext uri="{FF2B5EF4-FFF2-40B4-BE49-F238E27FC236}">
                <a16:creationId xmlns="" xmlns:a16="http://schemas.microsoft.com/office/drawing/2014/main" id="{CAF4E592-7F1D-403D-9C0C-5C83E4DDB664}"/>
              </a:ext>
            </a:extLst>
          </p:cNvPr>
          <p:cNvSpPr>
            <a:spLocks noGrp="1" noChangeArrowheads="1"/>
          </p:cNvSpPr>
          <p:nvPr>
            <p:ph type="sldNum" sz="quarter" idx="5"/>
          </p:nvPr>
        </p:nvSpPr>
        <p:spPr bwMode="auto">
          <a:xfrm>
            <a:off x="3857413" y="9442371"/>
            <a:ext cx="2949787" cy="49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000"/>
            </a:lvl1pPr>
          </a:lstStyle>
          <a:p>
            <a:pPr>
              <a:defRPr/>
            </a:pPr>
            <a:fld id="{2BD6033A-73F0-4A0E-AAC7-6F1C913932FF}" type="slidenum">
              <a:rPr lang="en-US" altLang="en-US"/>
              <a:pPr>
                <a:defRPr/>
              </a:pPr>
              <a:t>‹#›</a:t>
            </a:fld>
            <a:endParaRPr lang="en-US" altLang="en-US"/>
          </a:p>
        </p:txBody>
      </p:sp>
    </p:spTree>
    <p:extLst>
      <p:ext uri="{BB962C8B-B14F-4D97-AF65-F5344CB8AC3E}">
        <p14:creationId xmlns:p14="http://schemas.microsoft.com/office/powerpoint/2010/main" val="1554586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 xmlns:a16="http://schemas.microsoft.com/office/drawing/2014/main" id="{91EC0DC7-718A-4BEF-A8E3-A7D850CB5DB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D066DA8-AA2A-4DC6-A382-EB7D6D3D7D95}" type="slidenum">
              <a:rPr lang="en-US" altLang="en-US" sz="1000" smtClean="0"/>
              <a:pPr/>
              <a:t>1</a:t>
            </a:fld>
            <a:endParaRPr lang="en-US" altLang="en-US" sz="1000"/>
          </a:p>
        </p:txBody>
      </p:sp>
      <p:sp>
        <p:nvSpPr>
          <p:cNvPr id="6147" name="Rectangle 2">
            <a:extLst>
              <a:ext uri="{FF2B5EF4-FFF2-40B4-BE49-F238E27FC236}">
                <a16:creationId xmlns="" xmlns:a16="http://schemas.microsoft.com/office/drawing/2014/main" id="{1DC5A852-E972-418F-AAC5-15BC32F0628C}"/>
              </a:ext>
            </a:extLst>
          </p:cNvPr>
          <p:cNvSpPr>
            <a:spLocks noGrp="1" noRot="1" noChangeAspect="1" noChangeArrowheads="1" noTextEdit="1"/>
          </p:cNvSpPr>
          <p:nvPr>
            <p:ph type="sldImg"/>
          </p:nvPr>
        </p:nvSpPr>
        <p:spPr>
          <a:ln/>
        </p:spPr>
      </p:sp>
      <p:sp>
        <p:nvSpPr>
          <p:cNvPr id="6148" name="Rectangle 3">
            <a:extLst>
              <a:ext uri="{FF2B5EF4-FFF2-40B4-BE49-F238E27FC236}">
                <a16:creationId xmlns="" xmlns:a16="http://schemas.microsoft.com/office/drawing/2014/main" id="{AB32E041-7629-4A28-B92C-593566A4CD58}"/>
              </a:ext>
            </a:extLst>
          </p:cNvPr>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99263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2BD6033A-73F0-4A0E-AAC7-6F1C913932FF}" type="slidenum">
              <a:rPr lang="en-US" altLang="en-US" smtClean="0"/>
              <a:pPr>
                <a:defRPr/>
              </a:pPr>
              <a:t>2</a:t>
            </a:fld>
            <a:endParaRPr lang="en-US" altLang="en-US"/>
          </a:p>
        </p:txBody>
      </p:sp>
    </p:spTree>
    <p:extLst>
      <p:ext uri="{BB962C8B-B14F-4D97-AF65-F5344CB8AC3E}">
        <p14:creationId xmlns:p14="http://schemas.microsoft.com/office/powerpoint/2010/main" val="14364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Presenter will be introduced</a:t>
            </a:r>
            <a:r>
              <a:rPr lang="en-AU" baseline="0" dirty="0"/>
              <a:t> shortly</a:t>
            </a:r>
            <a:endParaRPr lang="en-AU" dirty="0"/>
          </a:p>
        </p:txBody>
      </p:sp>
      <p:sp>
        <p:nvSpPr>
          <p:cNvPr id="4" name="Slide Number Placeholder 3"/>
          <p:cNvSpPr>
            <a:spLocks noGrp="1"/>
          </p:cNvSpPr>
          <p:nvPr>
            <p:ph type="sldNum" sz="quarter" idx="10"/>
          </p:nvPr>
        </p:nvSpPr>
        <p:spPr/>
        <p:txBody>
          <a:bodyPr/>
          <a:lstStyle/>
          <a:p>
            <a:pPr>
              <a:defRPr/>
            </a:pPr>
            <a:fld id="{2BD6033A-73F0-4A0E-AAC7-6F1C913932FF}" type="slidenum">
              <a:rPr lang="en-US" altLang="en-US" smtClean="0"/>
              <a:pPr>
                <a:defRPr/>
              </a:pPr>
              <a:t>3</a:t>
            </a:fld>
            <a:endParaRPr lang="en-US" altLang="en-US"/>
          </a:p>
        </p:txBody>
      </p:sp>
    </p:spTree>
    <p:extLst>
      <p:ext uri="{BB962C8B-B14F-4D97-AF65-F5344CB8AC3E}">
        <p14:creationId xmlns:p14="http://schemas.microsoft.com/office/powerpoint/2010/main" val="2132095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2BD6033A-73F0-4A0E-AAC7-6F1C913932FF}" type="slidenum">
              <a:rPr lang="en-US" altLang="en-US" smtClean="0"/>
              <a:pPr>
                <a:defRPr/>
              </a:pPr>
              <a:t>20</a:t>
            </a:fld>
            <a:endParaRPr lang="en-US" altLang="en-US"/>
          </a:p>
        </p:txBody>
      </p:sp>
    </p:spTree>
    <p:extLst>
      <p:ext uri="{BB962C8B-B14F-4D97-AF65-F5344CB8AC3E}">
        <p14:creationId xmlns:p14="http://schemas.microsoft.com/office/powerpoint/2010/main" val="405119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 xmlns:a16="http://schemas.microsoft.com/office/drawing/2014/main" id="{A1F309E2-D5F8-4AA9-BC7F-109DCC1ABA6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1013E5-131F-4D9B-8200-47185DFFE15C}" type="slidenum">
              <a:rPr lang="en-US" altLang="en-US" sz="1000" smtClean="0"/>
              <a:pPr/>
              <a:t>30</a:t>
            </a:fld>
            <a:endParaRPr lang="en-US" altLang="en-US" sz="1000"/>
          </a:p>
        </p:txBody>
      </p:sp>
      <p:sp>
        <p:nvSpPr>
          <p:cNvPr id="22531" name="Rectangle 2">
            <a:extLst>
              <a:ext uri="{FF2B5EF4-FFF2-40B4-BE49-F238E27FC236}">
                <a16:creationId xmlns="" xmlns:a16="http://schemas.microsoft.com/office/drawing/2014/main" id="{56DCD442-1FF3-4B80-AD9A-451EBA6473D6}"/>
              </a:ext>
            </a:extLst>
          </p:cNvPr>
          <p:cNvSpPr>
            <a:spLocks noGrp="1" noRot="1" noChangeAspect="1" noChangeArrowheads="1" noTextEdit="1"/>
          </p:cNvSpPr>
          <p:nvPr>
            <p:ph type="sldImg"/>
          </p:nvPr>
        </p:nvSpPr>
        <p:spPr>
          <a:ln/>
        </p:spPr>
      </p:sp>
      <p:sp>
        <p:nvSpPr>
          <p:cNvPr id="22532" name="Rectangle 3">
            <a:extLst>
              <a:ext uri="{FF2B5EF4-FFF2-40B4-BE49-F238E27FC236}">
                <a16:creationId xmlns="" xmlns:a16="http://schemas.microsoft.com/office/drawing/2014/main" id="{5DC5DEE0-4B06-4736-B4EB-3BDA0FF222FF}"/>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51319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CLCQ-PPT-1">
            <a:extLst>
              <a:ext uri="{FF2B5EF4-FFF2-40B4-BE49-F238E27FC236}">
                <a16:creationId xmlns="" xmlns:a16="http://schemas.microsoft.com/office/drawing/2014/main" id="{F64A81AB-3F9D-43D0-9A63-80AABDBAC1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88950" y="2590800"/>
            <a:ext cx="7239000" cy="1295400"/>
          </a:xfrm>
        </p:spPr>
        <p:txBody>
          <a:bodyPr/>
          <a:lstStyle>
            <a:lvl1pPr>
              <a:defRPr sz="3800">
                <a:solidFill>
                  <a:schemeClr val="bg1"/>
                </a:solidFill>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488950" y="3733800"/>
            <a:ext cx="6400800" cy="1600200"/>
          </a:xfrm>
        </p:spPr>
        <p:txBody>
          <a:bodyPr/>
          <a:lstStyle>
            <a:lvl1pPr marL="0" indent="0">
              <a:buFont typeface="Times" panose="02020603050405020304" pitchFamily="18" charset="0"/>
              <a:buNone/>
              <a:defRPr sz="2000">
                <a:solidFill>
                  <a:schemeClr val="bg1"/>
                </a:solidFill>
              </a:defRPr>
            </a:lvl1pPr>
          </a:lstStyle>
          <a:p>
            <a:pPr lvl="0"/>
            <a:r>
              <a:rPr lang="en-US" altLang="en-US" noProof="0"/>
              <a:t>Click to edit Master subtitle style</a:t>
            </a:r>
          </a:p>
        </p:txBody>
      </p:sp>
    </p:spTree>
    <p:extLst>
      <p:ext uri="{BB962C8B-B14F-4D97-AF65-F5344CB8AC3E}">
        <p14:creationId xmlns:p14="http://schemas.microsoft.com/office/powerpoint/2010/main" val="91554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 xmlns:a16="http://schemas.microsoft.com/office/drawing/2014/main" id="{E464862A-8C08-4975-9A82-F400462E37F1}"/>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339705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304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04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 xmlns:a16="http://schemas.microsoft.com/office/drawing/2014/main" id="{43E808B8-F92E-4FD0-BD17-54A196E8B572}"/>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88467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 xmlns:a16="http://schemas.microsoft.com/office/drawing/2014/main" id="{CB96BBE4-5553-4E41-971C-00056BFA621B}"/>
              </a:ext>
            </a:extLst>
          </p:cNvPr>
          <p:cNvSpPr>
            <a:spLocks noGrp="1" noChangeArrowheads="1"/>
          </p:cNvSpPr>
          <p:nvPr>
            <p:ph type="ftr" sz="quarter" idx="10"/>
          </p:nvPr>
        </p:nvSpPr>
        <p:spPr>
          <a:ln/>
        </p:spPr>
        <p:txBody>
          <a:bodyPr/>
          <a:lstStyle>
            <a:lvl1pPr>
              <a:defRPr/>
            </a:lvl1pPr>
          </a:lstStyle>
          <a:p>
            <a:pPr>
              <a:defRPr/>
            </a:pPr>
            <a:r>
              <a:rPr lang="en-AU" altLang="en-US" dirty="0"/>
              <a:t>Social enterprise </a:t>
            </a:r>
          </a:p>
          <a:p>
            <a:pPr>
              <a:defRPr/>
            </a:pPr>
            <a:r>
              <a:rPr lang="en-AU" altLang="en-US" dirty="0"/>
              <a:t>| 2</a:t>
            </a:r>
            <a:endParaRPr lang="en-US" altLang="en-US" dirty="0"/>
          </a:p>
        </p:txBody>
      </p:sp>
    </p:spTree>
    <p:extLst>
      <p:ext uri="{BB962C8B-B14F-4D97-AF65-F5344CB8AC3E}">
        <p14:creationId xmlns:p14="http://schemas.microsoft.com/office/powerpoint/2010/main" val="178087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 xmlns:a16="http://schemas.microsoft.com/office/drawing/2014/main" id="{A04BD54B-AB16-4120-8877-FF950955DA7A}"/>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1343920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5240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5240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 xmlns:a16="http://schemas.microsoft.com/office/drawing/2014/main" id="{9F937B1E-D3CE-4AEC-8AB7-A774BAD445BD}"/>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407593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 xmlns:a16="http://schemas.microsoft.com/office/drawing/2014/main" id="{41AC8062-7BF9-477C-AB17-67120F9FF8B8}"/>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150376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 xmlns:a16="http://schemas.microsoft.com/office/drawing/2014/main" id="{CF6B78F9-813A-4DC8-8B8F-BA767BCE3C18}"/>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396345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 xmlns:a16="http://schemas.microsoft.com/office/drawing/2014/main" id="{B11C90FA-2606-4BF4-87C5-F9B8E29865B1}"/>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79431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 xmlns:a16="http://schemas.microsoft.com/office/drawing/2014/main" id="{785A2F13-EB92-40B4-AAD2-D1F4620B39C3}"/>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91622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 xmlns:a16="http://schemas.microsoft.com/office/drawing/2014/main" id="{CD0A9359-62BF-4A94-BEE2-43F7EEC959F6}"/>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144926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AE49BC7E-03C3-4987-9BAF-6D7FA357D4DE}"/>
              </a:ext>
            </a:extLst>
          </p:cNvPr>
          <p:cNvSpPr>
            <a:spLocks noGrp="1" noChangeArrowheads="1"/>
          </p:cNvSpPr>
          <p:nvPr>
            <p:ph type="title"/>
          </p:nvPr>
        </p:nvSpPr>
        <p:spPr bwMode="auto">
          <a:xfrm>
            <a:off x="5334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 xmlns:a16="http://schemas.microsoft.com/office/drawing/2014/main" id="{5A39E036-6326-48A0-AADC-75E32719DC5C}"/>
              </a:ext>
            </a:extLst>
          </p:cNvPr>
          <p:cNvSpPr>
            <a:spLocks noGrp="1" noChangeArrowheads="1"/>
          </p:cNvSpPr>
          <p:nvPr>
            <p:ph type="body" idx="1"/>
          </p:nvPr>
        </p:nvSpPr>
        <p:spPr bwMode="auto">
          <a:xfrm>
            <a:off x="533400" y="1524000"/>
            <a:ext cx="7772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24" descr="CLCQ-PPT-2-logo">
            <a:extLst>
              <a:ext uri="{FF2B5EF4-FFF2-40B4-BE49-F238E27FC236}">
                <a16:creationId xmlns="" xmlns:a16="http://schemas.microsoft.com/office/drawing/2014/main" id="{633EC5EE-8253-406C-9712-2FEFC12712B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8425" y="6226175"/>
            <a:ext cx="29511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a:extLst>
              <a:ext uri="{FF2B5EF4-FFF2-40B4-BE49-F238E27FC236}">
                <a16:creationId xmlns="" xmlns:a16="http://schemas.microsoft.com/office/drawing/2014/main" id="{AF21321B-E678-48D7-A6B2-76BDD4D52B4F}"/>
              </a:ext>
            </a:extLst>
          </p:cNvPr>
          <p:cNvSpPr>
            <a:spLocks noGrp="1" noChangeArrowheads="1"/>
          </p:cNvSpPr>
          <p:nvPr>
            <p:ph type="ftr" sz="quarter" idx="3"/>
          </p:nvPr>
        </p:nvSpPr>
        <p:spPr bwMode="auto">
          <a:xfrm>
            <a:off x="4843463" y="6324600"/>
            <a:ext cx="3733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800">
                <a:solidFill>
                  <a:schemeClr val="bg2"/>
                </a:solidFill>
              </a:defRPr>
            </a:lvl1pPr>
          </a:lstStyle>
          <a:p>
            <a:pPr>
              <a:defRPr/>
            </a:pPr>
            <a:r>
              <a:rPr lang="en-AU" altLang="en-US"/>
              <a:t>Presentation Title and Footer Information (change on Master page) | 2</a:t>
            </a:r>
            <a:endParaRPr lang="en-US" altLang="en-US"/>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9pPr>
    </p:titleStyle>
    <p:bodyStyle>
      <a:lvl1pPr marL="282575" indent="-282575" algn="l" rtl="0" eaLnBrk="0" fontAlgn="base" hangingPunct="0">
        <a:spcBef>
          <a:spcPct val="20000"/>
        </a:spcBef>
        <a:spcAft>
          <a:spcPct val="0"/>
        </a:spcAft>
        <a:buClr>
          <a:schemeClr val="hlink"/>
        </a:buClr>
        <a:buFont typeface="Times" panose="02020603050405020304" pitchFamily="18" charset="0"/>
        <a:buChar char="•"/>
        <a:defRPr kern="1200">
          <a:solidFill>
            <a:schemeClr val="tx1"/>
          </a:solidFill>
          <a:latin typeface="+mn-lt"/>
          <a:ea typeface="+mn-ea"/>
          <a:cs typeface="+mn-cs"/>
        </a:defRPr>
      </a:lvl1pPr>
      <a:lvl2pPr marL="571500" indent="-2873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952500" indent="-190500" algn="l" rtl="0" eaLnBrk="0" fontAlgn="base" hangingPunct="0">
        <a:spcBef>
          <a:spcPct val="20000"/>
        </a:spcBef>
        <a:spcAft>
          <a:spcPct val="0"/>
        </a:spcAft>
        <a:buClr>
          <a:schemeClr val="bg2"/>
        </a:buClr>
        <a:buChar char="–"/>
        <a:defRPr sz="1400" kern="1200">
          <a:solidFill>
            <a:srgbClr val="4C4C4C"/>
          </a:solidFill>
          <a:latin typeface="+mn-lt"/>
          <a:ea typeface="+mn-ea"/>
          <a:cs typeface="+mn-cs"/>
        </a:defRPr>
      </a:lvl3pPr>
      <a:lvl4pPr marL="1331913" indent="-188913"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4pPr>
      <a:lvl5pPr marL="1714500" indent="-192088"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au/url?sa=i&amp;source=images&amp;cd=&amp;cad=rja&amp;uact=8&amp;ved=2ahUKEwjX0o6ZjqfbAhXEjLwKHdJCBqgQjRx6BAgBEAU&amp;url=https://www.istockphoto.com/photos/stack-of-paper&amp;psig=AOvVaw11jTSwz_hJa4LWKJalThYy&amp;ust=152755228475465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g"/><Relationship Id="rId10" Type="http://schemas.openxmlformats.org/officeDocument/2006/relationships/image" Target="../media/image34.jpg"/><Relationship Id="rId4" Type="http://schemas.openxmlformats.org/officeDocument/2006/relationships/image" Target="../media/image28.png"/><Relationship Id="rId9"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hyperlink" Target="https://www.csi.edu.au/media/uploads/FASES_2016_full_report_final.pdf" TargetMode="External"/><Relationship Id="rId2" Type="http://schemas.openxmlformats.org/officeDocument/2006/relationships/hyperlink" Target="https://www.globalcube.net/clients/philippson/content/medias/download/SE_typology.pdf" TargetMode="External"/><Relationship Id="rId1" Type="http://schemas.openxmlformats.org/officeDocument/2006/relationships/slideLayout" Target="../slideLayouts/slideLayout2.xml"/><Relationship Id="rId5" Type="http://schemas.openxmlformats.org/officeDocument/2006/relationships/hyperlink" Target="http://www.socialtraders.com.au/" TargetMode="External"/><Relationship Id="rId4" Type="http://schemas.openxmlformats.org/officeDocument/2006/relationships/hyperlink" Target="http://www.socialventures.com.a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mmunitylegalqld.org.au/clc-staff/staff-training-and-c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sdo@communitylegalqld.org.a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 xmlns:a16="http://schemas.microsoft.com/office/drawing/2014/main" id="{2BC48BAF-1E0D-4A69-9FC8-19372EFDC129}"/>
              </a:ext>
            </a:extLst>
          </p:cNvPr>
          <p:cNvSpPr>
            <a:spLocks noGrp="1" noChangeArrowheads="1"/>
          </p:cNvSpPr>
          <p:nvPr>
            <p:ph type="ctrTitle"/>
          </p:nvPr>
        </p:nvSpPr>
        <p:spPr>
          <a:xfrm>
            <a:off x="511175" y="2624138"/>
            <a:ext cx="7239000" cy="1295400"/>
          </a:xfrm>
        </p:spPr>
        <p:txBody>
          <a:bodyPr/>
          <a:lstStyle/>
          <a:p>
            <a:pPr eaLnBrk="1" hangingPunct="1"/>
            <a:r>
              <a:rPr lang="en-AU" altLang="en-US" sz="3200" dirty="0">
                <a:cs typeface="Arial"/>
              </a:rPr>
              <a:t>Today’s webinar: Social enterprise</a:t>
            </a:r>
            <a:endParaRPr lang="en-US" altLang="en-US" sz="3200" dirty="0"/>
          </a:p>
        </p:txBody>
      </p:sp>
      <p:sp>
        <p:nvSpPr>
          <p:cNvPr id="5123" name="Rectangle 3">
            <a:extLst>
              <a:ext uri="{FF2B5EF4-FFF2-40B4-BE49-F238E27FC236}">
                <a16:creationId xmlns="" xmlns:a16="http://schemas.microsoft.com/office/drawing/2014/main" id="{1EB38544-8E9A-4019-AC15-A70737F2148C}"/>
              </a:ext>
            </a:extLst>
          </p:cNvPr>
          <p:cNvSpPr>
            <a:spLocks noGrp="1" noChangeArrowheads="1"/>
          </p:cNvSpPr>
          <p:nvPr>
            <p:ph type="subTitle" idx="1"/>
          </p:nvPr>
        </p:nvSpPr>
        <p:spPr>
          <a:xfrm>
            <a:off x="511175" y="4038600"/>
            <a:ext cx="6400800" cy="1600200"/>
          </a:xfrm>
        </p:spPr>
        <p:txBody>
          <a:bodyPr/>
          <a:lstStyle/>
          <a:p>
            <a:pPr eaLnBrk="1" hangingPunct="1"/>
            <a:r>
              <a:rPr lang="en-AU" altLang="en-US" sz="1600" dirty="0">
                <a:cs typeface="Arial"/>
              </a:rPr>
              <a:t>14 May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What’s the point of business?</a:t>
            </a:r>
          </a:p>
        </p:txBody>
      </p:sp>
      <p:sp>
        <p:nvSpPr>
          <p:cNvPr id="4" name="Footer Placeholder 3"/>
          <p:cNvSpPr>
            <a:spLocks noGrp="1"/>
          </p:cNvSpPr>
          <p:nvPr>
            <p:ph type="ftr" sz="quarter" idx="10"/>
          </p:nvPr>
        </p:nvSpPr>
        <p:spPr/>
        <p:txBody>
          <a:bodyPr/>
          <a:lstStyle/>
          <a:p>
            <a:pPr>
              <a:defRPr/>
            </a:pPr>
            <a:r>
              <a:rPr lang="en-AU" altLang="en-US" dirty="0"/>
              <a:t>Social enterprise for CLCs </a:t>
            </a:r>
            <a:r>
              <a:rPr lang="en-AU" altLang="en-US" dirty="0" smtClean="0"/>
              <a:t>| </a:t>
            </a:r>
            <a:r>
              <a:rPr lang="en-AU" altLang="en-US" dirty="0"/>
              <a:t>2</a:t>
            </a:r>
            <a:endParaRPr lang="en-US" altLang="en-US" dirty="0"/>
          </a:p>
        </p:txBody>
      </p:sp>
      <p:grpSp>
        <p:nvGrpSpPr>
          <p:cNvPr id="5" name="Group 4"/>
          <p:cNvGrpSpPr/>
          <p:nvPr/>
        </p:nvGrpSpPr>
        <p:grpSpPr>
          <a:xfrm>
            <a:off x="526143" y="1066800"/>
            <a:ext cx="1633906" cy="4998524"/>
            <a:chOff x="1175654" y="929738"/>
            <a:chExt cx="1633906" cy="4998524"/>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54" y="929738"/>
              <a:ext cx="1633904" cy="150555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7056"/>
            <a:stretch/>
          </p:blipFill>
          <p:spPr>
            <a:xfrm>
              <a:off x="1175654" y="2669152"/>
              <a:ext cx="1633903" cy="159772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0590" r="11209"/>
            <a:stretch/>
          </p:blipFill>
          <p:spPr>
            <a:xfrm>
              <a:off x="1175656" y="4536757"/>
              <a:ext cx="1633904" cy="1391505"/>
            </a:xfrm>
            <a:prstGeom prst="rect">
              <a:avLst/>
            </a:prstGeom>
          </p:spPr>
        </p:pic>
      </p:grpSp>
      <p:grpSp>
        <p:nvGrpSpPr>
          <p:cNvPr id="13" name="Group 12"/>
          <p:cNvGrpSpPr/>
          <p:nvPr/>
        </p:nvGrpSpPr>
        <p:grpSpPr>
          <a:xfrm>
            <a:off x="2743201" y="1571556"/>
            <a:ext cx="6318788" cy="4493768"/>
            <a:chOff x="5673515" y="1345713"/>
            <a:chExt cx="5847183" cy="3569983"/>
          </a:xfrm>
        </p:grpSpPr>
        <p:sp>
          <p:nvSpPr>
            <p:cNvPr id="14" name="TextBox 13">
              <a:extLst>
                <a:ext uri="{FF2B5EF4-FFF2-40B4-BE49-F238E27FC236}">
                  <a16:creationId xmlns="" xmlns:a16="http://schemas.microsoft.com/office/drawing/2014/main" id="{58C05AC6-3C3E-477E-8610-A57F205015D1}"/>
                </a:ext>
              </a:extLst>
            </p:cNvPr>
            <p:cNvSpPr txBox="1"/>
            <p:nvPr/>
          </p:nvSpPr>
          <p:spPr>
            <a:xfrm>
              <a:off x="5673515" y="1345713"/>
              <a:ext cx="5598367" cy="1089035"/>
            </a:xfrm>
            <a:prstGeom prst="rect">
              <a:avLst/>
            </a:prstGeom>
            <a:noFill/>
          </p:spPr>
          <p:txBody>
            <a:bodyPr wrap="square" rtlCol="0">
              <a:spAutoFit/>
            </a:bodyPr>
            <a:lstStyle/>
            <a:p>
              <a:r>
                <a:rPr lang="en-AU" sz="1400" dirty="0">
                  <a:solidFill>
                    <a:schemeClr val="bg1">
                      <a:lumMod val="50000"/>
                    </a:schemeClr>
                  </a:solidFill>
                  <a:latin typeface="Calibri" panose="020F0502020204030204" pitchFamily="34" charset="0"/>
                </a:rPr>
                <a:t>The responsibility of business is to make profits </a:t>
              </a:r>
              <a:r>
                <a:rPr lang="en-AU" sz="1400" dirty="0">
                  <a:solidFill>
                    <a:schemeClr val="accent1"/>
                  </a:solidFill>
                  <a:latin typeface="Calibri" panose="020F0502020204030204" pitchFamily="34" charset="0"/>
                </a:rPr>
                <a:t>‘</a:t>
              </a:r>
              <a:r>
                <a:rPr lang="en-AU" sz="1400" dirty="0">
                  <a:solidFill>
                    <a:schemeClr val="tx2"/>
                  </a:solidFill>
                  <a:latin typeface="Calibri" panose="020F0502020204030204" pitchFamily="34" charset="0"/>
                </a:rPr>
                <a:t>while conforming to the basic rules of society, both those embodied by law, and those embodied in ethical custom’ </a:t>
              </a:r>
              <a:r>
                <a:rPr lang="en-AU" sz="1400" dirty="0">
                  <a:solidFill>
                    <a:schemeClr val="bg1">
                      <a:lumMod val="50000"/>
                    </a:schemeClr>
                  </a:solidFill>
                  <a:latin typeface="Calibri" panose="020F0502020204030204" pitchFamily="34" charset="0"/>
                </a:rPr>
                <a:t>(Friedman, 1970: 123)</a:t>
              </a:r>
            </a:p>
            <a:p>
              <a:endParaRPr lang="en-AU" sz="1600" dirty="0">
                <a:solidFill>
                  <a:schemeClr val="bg1"/>
                </a:solidFill>
              </a:endParaRPr>
            </a:p>
          </p:txBody>
        </p:sp>
        <p:sp>
          <p:nvSpPr>
            <p:cNvPr id="15" name="Rectangle 14">
              <a:extLst>
                <a:ext uri="{FF2B5EF4-FFF2-40B4-BE49-F238E27FC236}">
                  <a16:creationId xmlns="" xmlns:a16="http://schemas.microsoft.com/office/drawing/2014/main" id="{BAF991FD-CDED-48D8-80E1-4463142F6622}"/>
                </a:ext>
              </a:extLst>
            </p:cNvPr>
            <p:cNvSpPr/>
            <p:nvPr/>
          </p:nvSpPr>
          <p:spPr>
            <a:xfrm>
              <a:off x="5708221" y="2602115"/>
              <a:ext cx="5563661" cy="1667293"/>
            </a:xfrm>
            <a:prstGeom prst="rect">
              <a:avLst/>
            </a:prstGeom>
            <a:noFill/>
          </p:spPr>
          <p:txBody>
            <a:bodyPr wrap="square">
              <a:spAutoFit/>
            </a:bodyPr>
            <a:lstStyle/>
            <a:p>
              <a:pPr>
                <a:lnSpc>
                  <a:spcPct val="107000"/>
                </a:lnSpc>
              </a:pPr>
              <a:endParaRPr lang="en-AU" sz="1600" dirty="0">
                <a:solidFill>
                  <a:schemeClr val="bg1">
                    <a:lumMod val="50000"/>
                  </a:schemeClr>
                </a:solidFill>
              </a:endParaRPr>
            </a:p>
            <a:p>
              <a:pPr>
                <a:lnSpc>
                  <a:spcPct val="107000"/>
                </a:lnSpc>
              </a:pPr>
              <a:r>
                <a:rPr lang="en-AU" sz="1400" dirty="0">
                  <a:solidFill>
                    <a:schemeClr val="bg1">
                      <a:lumMod val="50000"/>
                    </a:schemeClr>
                  </a:solidFill>
                  <a:latin typeface="Calibri" panose="020F0502020204030204" pitchFamily="34" charset="0"/>
                </a:rPr>
                <a:t>Howard Bowen (1953) business managers should follow lines of action which are desirable in terms of </a:t>
              </a:r>
              <a:r>
                <a:rPr lang="en-AU" sz="1400" dirty="0">
                  <a:solidFill>
                    <a:schemeClr val="tx2"/>
                  </a:solidFill>
                  <a:latin typeface="Calibri" panose="020F0502020204030204" pitchFamily="34" charset="0"/>
                </a:rPr>
                <a:t>the objectives and values of society</a:t>
              </a:r>
            </a:p>
            <a:p>
              <a:pPr>
                <a:lnSpc>
                  <a:spcPct val="107000"/>
                </a:lnSpc>
              </a:pPr>
              <a:endParaRPr lang="en-AU" sz="1400" dirty="0">
                <a:solidFill>
                  <a:schemeClr val="accent1"/>
                </a:solidFill>
                <a:latin typeface="Calibri" panose="020F0502020204030204" pitchFamily="34" charset="0"/>
              </a:endParaRPr>
            </a:p>
            <a:p>
              <a:pPr>
                <a:lnSpc>
                  <a:spcPct val="107000"/>
                </a:lnSpc>
              </a:pPr>
              <a:endParaRPr lang="en-AU" sz="1400" dirty="0">
                <a:solidFill>
                  <a:schemeClr val="accent1"/>
                </a:solidFill>
              </a:endParaRPr>
            </a:p>
            <a:p>
              <a:pPr lvl="0">
                <a:lnSpc>
                  <a:spcPct val="107000"/>
                </a:lnSpc>
                <a:spcAft>
                  <a:spcPts val="0"/>
                </a:spcAft>
              </a:pPr>
              <a:endParaRPr lang="en-AU" sz="2000" dirty="0">
                <a:solidFill>
                  <a:schemeClr val="bg1"/>
                </a:solidFill>
                <a:effectLst/>
                <a:latin typeface="+mj-lt"/>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E3381E50-E04C-4082-8F20-4ED1E677574A}"/>
                </a:ext>
              </a:extLst>
            </p:cNvPr>
            <p:cNvSpPr/>
            <p:nvPr/>
          </p:nvSpPr>
          <p:spPr>
            <a:xfrm>
              <a:off x="5673515" y="4245521"/>
              <a:ext cx="5847183" cy="670175"/>
            </a:xfrm>
            <a:prstGeom prst="rect">
              <a:avLst/>
            </a:prstGeom>
          </p:spPr>
          <p:txBody>
            <a:bodyPr wrap="square">
              <a:spAutoFit/>
            </a:bodyPr>
            <a:lstStyle/>
            <a:p>
              <a:pPr lvl="0"/>
              <a:r>
                <a:rPr lang="en-AU" sz="1400" dirty="0">
                  <a:solidFill>
                    <a:schemeClr val="bg1">
                      <a:lumMod val="50000"/>
                    </a:schemeClr>
                  </a:solidFill>
                  <a:latin typeface="Calibri" panose="020F0502020204030204" pitchFamily="34" charset="0"/>
                </a:rPr>
                <a:t>Bowen (1948) </a:t>
              </a:r>
              <a:r>
                <a:rPr lang="en-AU" sz="1400" dirty="0">
                  <a:solidFill>
                    <a:schemeClr val="tx2"/>
                  </a:solidFill>
                  <a:latin typeface="Calibri" panose="020F0502020204030204" pitchFamily="34" charset="0"/>
                </a:rPr>
                <a:t>social economy </a:t>
              </a:r>
              <a:r>
                <a:rPr lang="en-AU" sz="1400" dirty="0">
                  <a:solidFill>
                    <a:schemeClr val="bg1">
                      <a:lumMod val="50000"/>
                    </a:schemeClr>
                  </a:solidFill>
                  <a:latin typeface="Calibri" panose="020F0502020204030204" pitchFamily="34" charset="0"/>
                </a:rPr>
                <a:t>– broader concept of economy, whole economic system, comprehensive social fabric</a:t>
              </a:r>
            </a:p>
          </p:txBody>
        </p:sp>
      </p:grpSp>
    </p:spTree>
    <p:extLst>
      <p:ext uri="{BB962C8B-B14F-4D97-AF65-F5344CB8AC3E}">
        <p14:creationId xmlns:p14="http://schemas.microsoft.com/office/powerpoint/2010/main" val="788779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 xmlns:a16="http://schemas.microsoft.com/office/drawing/2014/main" id="{2CA0457B-67A5-4950-B985-BB33167FE4A5}"/>
              </a:ext>
            </a:extLst>
          </p:cNvPr>
          <p:cNvSpPr>
            <a:spLocks noGrp="1"/>
          </p:cNvSpPr>
          <p:nvPr>
            <p:ph type="title"/>
          </p:nvPr>
        </p:nvSpPr>
        <p:spPr/>
        <p:txBody>
          <a:bodyPr/>
          <a:lstStyle/>
          <a:p>
            <a:pPr algn="ctr"/>
            <a:r>
              <a:rPr lang="en-AU" altLang="en-US" dirty="0"/>
              <a:t>Social enterprises’ position in the business spectrum</a:t>
            </a:r>
            <a:endParaRPr lang="en-US" altLang="en-US" dirty="0"/>
          </a:p>
        </p:txBody>
      </p:sp>
      <p:sp>
        <p:nvSpPr>
          <p:cNvPr id="11268" name="Footer Placeholder 3">
            <a:extLst>
              <a:ext uri="{FF2B5EF4-FFF2-40B4-BE49-F238E27FC236}">
                <a16:creationId xmlns="" xmlns:a16="http://schemas.microsoft.com/office/drawing/2014/main" id="{44796539-4DFC-4A86-A437-54D3C7F27A8E}"/>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11</a:t>
            </a:fld>
            <a:endParaRPr lang="en-US" altLang="en-US" sz="800" dirty="0">
              <a:solidFill>
                <a:schemeClr val="bg2"/>
              </a:solidFill>
            </a:endParaRPr>
          </a:p>
        </p:txBody>
      </p:sp>
      <p:grpSp>
        <p:nvGrpSpPr>
          <p:cNvPr id="10" name="Group 9"/>
          <p:cNvGrpSpPr/>
          <p:nvPr/>
        </p:nvGrpSpPr>
        <p:grpSpPr>
          <a:xfrm>
            <a:off x="486845" y="2554420"/>
            <a:ext cx="8090418" cy="723706"/>
            <a:chOff x="1026368" y="2583796"/>
            <a:chExt cx="8090418" cy="723706"/>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3910" b="74295"/>
            <a:stretch/>
          </p:blipFill>
          <p:spPr>
            <a:xfrm>
              <a:off x="1026368" y="2583796"/>
              <a:ext cx="8090418" cy="283111"/>
            </a:xfrm>
            <a:prstGeom prst="rect">
              <a:avLst/>
            </a:prstGeom>
          </p:spPr>
        </p:pic>
        <p:sp>
          <p:nvSpPr>
            <p:cNvPr id="12" name="TextBox 11"/>
            <p:cNvSpPr txBox="1"/>
            <p:nvPr/>
          </p:nvSpPr>
          <p:spPr>
            <a:xfrm>
              <a:off x="1905000" y="2845837"/>
              <a:ext cx="1341277" cy="461665"/>
            </a:xfrm>
            <a:prstGeom prst="rect">
              <a:avLst/>
            </a:prstGeom>
            <a:noFill/>
          </p:spPr>
          <p:txBody>
            <a:bodyPr wrap="square" rtlCol="0">
              <a:spAutoFit/>
            </a:bodyPr>
            <a:lstStyle/>
            <a:p>
              <a:r>
                <a:rPr lang="en-AU" sz="1200" dirty="0"/>
                <a:t>Non-profit organisation</a:t>
              </a:r>
            </a:p>
          </p:txBody>
        </p:sp>
        <p:sp>
          <p:nvSpPr>
            <p:cNvPr id="13" name="TextBox 12"/>
            <p:cNvSpPr txBox="1"/>
            <p:nvPr/>
          </p:nvSpPr>
          <p:spPr>
            <a:xfrm>
              <a:off x="7467600" y="2845837"/>
              <a:ext cx="1315617" cy="461665"/>
            </a:xfrm>
            <a:prstGeom prst="rect">
              <a:avLst/>
            </a:prstGeom>
            <a:noFill/>
          </p:spPr>
          <p:txBody>
            <a:bodyPr wrap="square" rtlCol="0">
              <a:spAutoFit/>
            </a:bodyPr>
            <a:lstStyle/>
            <a:p>
              <a:r>
                <a:rPr lang="en-AU" sz="1200" dirty="0"/>
                <a:t>For-profit organisation</a:t>
              </a:r>
            </a:p>
          </p:txBody>
        </p:sp>
      </p:grpSp>
      <p:grpSp>
        <p:nvGrpSpPr>
          <p:cNvPr id="15" name="Group 14"/>
          <p:cNvGrpSpPr/>
          <p:nvPr/>
        </p:nvGrpSpPr>
        <p:grpSpPr>
          <a:xfrm>
            <a:off x="2612669" y="2816461"/>
            <a:ext cx="4461588" cy="1225426"/>
            <a:chOff x="3173963" y="2845837"/>
            <a:chExt cx="4461588" cy="1225426"/>
          </a:xfrm>
        </p:grpSpPr>
        <p:sp>
          <p:nvSpPr>
            <p:cNvPr id="16" name="TextBox 15"/>
            <p:cNvSpPr txBox="1"/>
            <p:nvPr/>
          </p:nvSpPr>
          <p:spPr>
            <a:xfrm>
              <a:off x="3173963" y="2870934"/>
              <a:ext cx="1203649" cy="1200329"/>
            </a:xfrm>
            <a:prstGeom prst="rect">
              <a:avLst/>
            </a:prstGeom>
            <a:noFill/>
          </p:spPr>
          <p:txBody>
            <a:bodyPr wrap="square" rtlCol="0">
              <a:spAutoFit/>
            </a:bodyPr>
            <a:lstStyle/>
            <a:p>
              <a:r>
                <a:rPr lang="en-AU" sz="1200" dirty="0">
                  <a:solidFill>
                    <a:schemeClr val="tx2">
                      <a:lumMod val="60000"/>
                      <a:lumOff val="40000"/>
                    </a:schemeClr>
                  </a:solidFill>
                </a:rPr>
                <a:t>Non-profits with income generating activity</a:t>
              </a:r>
            </a:p>
            <a:p>
              <a:endParaRPr lang="en-AU" dirty="0">
                <a:solidFill>
                  <a:schemeClr val="accent1">
                    <a:lumMod val="40000"/>
                    <a:lumOff val="60000"/>
                  </a:schemeClr>
                </a:solidFill>
              </a:endParaRPr>
            </a:p>
          </p:txBody>
        </p:sp>
        <p:sp>
          <p:nvSpPr>
            <p:cNvPr id="17" name="TextBox 16"/>
            <p:cNvSpPr txBox="1"/>
            <p:nvPr/>
          </p:nvSpPr>
          <p:spPr>
            <a:xfrm>
              <a:off x="4419404" y="2870934"/>
              <a:ext cx="1065243" cy="461665"/>
            </a:xfrm>
            <a:prstGeom prst="rect">
              <a:avLst/>
            </a:prstGeom>
            <a:noFill/>
          </p:spPr>
          <p:txBody>
            <a:bodyPr wrap="square" rtlCol="0">
              <a:spAutoFit/>
            </a:bodyPr>
            <a:lstStyle/>
            <a:p>
              <a:r>
                <a:rPr lang="en-AU" sz="1200" dirty="0">
                  <a:solidFill>
                    <a:schemeClr val="tx2">
                      <a:lumMod val="60000"/>
                      <a:lumOff val="40000"/>
                    </a:schemeClr>
                  </a:solidFill>
                </a:rPr>
                <a:t>Social enterprise</a:t>
              </a:r>
            </a:p>
          </p:txBody>
        </p:sp>
        <p:sp>
          <p:nvSpPr>
            <p:cNvPr id="18" name="TextBox 17"/>
            <p:cNvSpPr txBox="1"/>
            <p:nvPr/>
          </p:nvSpPr>
          <p:spPr>
            <a:xfrm>
              <a:off x="5324868" y="2870934"/>
              <a:ext cx="1065243" cy="646331"/>
            </a:xfrm>
            <a:prstGeom prst="rect">
              <a:avLst/>
            </a:prstGeom>
            <a:noFill/>
          </p:spPr>
          <p:txBody>
            <a:bodyPr wrap="square" rtlCol="0">
              <a:spAutoFit/>
            </a:bodyPr>
            <a:lstStyle/>
            <a:p>
              <a:r>
                <a:rPr lang="en-AU" sz="1200" dirty="0">
                  <a:solidFill>
                    <a:schemeClr val="tx2">
                      <a:lumMod val="75000"/>
                    </a:schemeClr>
                  </a:solidFill>
                </a:rPr>
                <a:t>Socially responsible business</a:t>
              </a:r>
            </a:p>
          </p:txBody>
        </p:sp>
        <p:sp>
          <p:nvSpPr>
            <p:cNvPr id="19" name="TextBox 18"/>
            <p:cNvSpPr txBox="1"/>
            <p:nvPr/>
          </p:nvSpPr>
          <p:spPr>
            <a:xfrm>
              <a:off x="6431902" y="2845837"/>
              <a:ext cx="1203649" cy="830997"/>
            </a:xfrm>
            <a:prstGeom prst="rect">
              <a:avLst/>
            </a:prstGeom>
            <a:noFill/>
          </p:spPr>
          <p:txBody>
            <a:bodyPr wrap="square" rtlCol="0">
              <a:spAutoFit/>
            </a:bodyPr>
            <a:lstStyle/>
            <a:p>
              <a:r>
                <a:rPr lang="en-AU" sz="1200" dirty="0">
                  <a:solidFill>
                    <a:schemeClr val="tx2">
                      <a:lumMod val="50000"/>
                    </a:schemeClr>
                  </a:solidFill>
                </a:rPr>
                <a:t>Corporation practising social responsibility</a:t>
              </a:r>
            </a:p>
          </p:txBody>
        </p:sp>
      </p:grpSp>
      <p:grpSp>
        <p:nvGrpSpPr>
          <p:cNvPr id="20" name="Group 19"/>
          <p:cNvGrpSpPr/>
          <p:nvPr/>
        </p:nvGrpSpPr>
        <p:grpSpPr>
          <a:xfrm>
            <a:off x="1295780" y="4218164"/>
            <a:ext cx="6866807" cy="862340"/>
            <a:chOff x="2050981" y="4471372"/>
            <a:chExt cx="6866807" cy="862340"/>
          </a:xfrm>
        </p:grpSpPr>
        <p:sp>
          <p:nvSpPr>
            <p:cNvPr id="21" name="TextBox 20"/>
            <p:cNvSpPr txBox="1"/>
            <p:nvPr/>
          </p:nvSpPr>
          <p:spPr>
            <a:xfrm flipH="1">
              <a:off x="2050981" y="4471372"/>
              <a:ext cx="3025166" cy="830997"/>
            </a:xfrm>
            <a:prstGeom prst="rect">
              <a:avLst/>
            </a:prstGeom>
            <a:noFill/>
          </p:spPr>
          <p:txBody>
            <a:bodyPr wrap="square" rtlCol="0">
              <a:spAutoFit/>
            </a:bodyPr>
            <a:lstStyle/>
            <a:p>
              <a:pPr algn="r"/>
              <a:r>
                <a:rPr lang="en-AU" sz="1200" dirty="0">
                  <a:solidFill>
                    <a:schemeClr val="tx2">
                      <a:lumMod val="60000"/>
                      <a:lumOff val="40000"/>
                    </a:schemeClr>
                  </a:solidFill>
                </a:rPr>
                <a:t>Mission motive </a:t>
              </a:r>
            </a:p>
            <a:p>
              <a:pPr algn="r"/>
              <a:r>
                <a:rPr lang="en-AU" sz="1200" dirty="0">
                  <a:solidFill>
                    <a:schemeClr val="tx2">
                      <a:lumMod val="60000"/>
                      <a:lumOff val="40000"/>
                    </a:schemeClr>
                  </a:solidFill>
                </a:rPr>
                <a:t>Stakeholder accountability</a:t>
              </a:r>
            </a:p>
            <a:p>
              <a:pPr algn="r"/>
              <a:r>
                <a:rPr lang="en-AU" sz="1200" dirty="0">
                  <a:solidFill>
                    <a:schemeClr val="tx2">
                      <a:lumMod val="60000"/>
                      <a:lumOff val="40000"/>
                    </a:schemeClr>
                  </a:solidFill>
                </a:rPr>
                <a:t>Income reinvested in social programs</a:t>
              </a:r>
            </a:p>
            <a:p>
              <a:pPr marL="285750" indent="-285750">
                <a:buFont typeface="Arial" panose="020B0604020202020204" pitchFamily="34" charset="0"/>
                <a:buChar char="•"/>
              </a:pPr>
              <a:endParaRPr lang="en-AU" sz="1200" dirty="0">
                <a:solidFill>
                  <a:schemeClr val="accent2">
                    <a:lumMod val="60000"/>
                    <a:lumOff val="40000"/>
                  </a:schemeClr>
                </a:solidFill>
              </a:endParaRPr>
            </a:p>
          </p:txBody>
        </p:sp>
        <p:sp>
          <p:nvSpPr>
            <p:cNvPr id="22" name="TextBox 21"/>
            <p:cNvSpPr txBox="1"/>
            <p:nvPr/>
          </p:nvSpPr>
          <p:spPr>
            <a:xfrm>
              <a:off x="5719141" y="4471938"/>
              <a:ext cx="3198647" cy="861774"/>
            </a:xfrm>
            <a:prstGeom prst="rect">
              <a:avLst/>
            </a:prstGeom>
            <a:noFill/>
          </p:spPr>
          <p:txBody>
            <a:bodyPr wrap="square" rtlCol="0">
              <a:spAutoFit/>
            </a:bodyPr>
            <a:lstStyle/>
            <a:p>
              <a:r>
                <a:rPr lang="en-AU" sz="1200" dirty="0">
                  <a:solidFill>
                    <a:schemeClr val="tx2">
                      <a:lumMod val="75000"/>
                    </a:schemeClr>
                  </a:solidFill>
                </a:rPr>
                <a:t>Profit making motive</a:t>
              </a:r>
            </a:p>
            <a:p>
              <a:r>
                <a:rPr lang="en-AU" sz="1200" dirty="0">
                  <a:solidFill>
                    <a:schemeClr val="tx2">
                      <a:lumMod val="75000"/>
                    </a:schemeClr>
                  </a:solidFill>
                </a:rPr>
                <a:t>Shareholder accountability</a:t>
              </a:r>
            </a:p>
            <a:p>
              <a:r>
                <a:rPr lang="en-AU" sz="1200" dirty="0">
                  <a:solidFill>
                    <a:schemeClr val="tx2">
                      <a:lumMod val="75000"/>
                    </a:schemeClr>
                  </a:solidFill>
                </a:rPr>
                <a:t>Profit distributed to shareholders</a:t>
              </a:r>
            </a:p>
            <a:p>
              <a:pPr marL="285750" indent="-285750">
                <a:buFont typeface="Arial" panose="020B0604020202020204" pitchFamily="34" charset="0"/>
                <a:buChar char="•"/>
              </a:pPr>
              <a:endParaRPr lang="en-AU" sz="1400" dirty="0">
                <a:solidFill>
                  <a:schemeClr val="tx2">
                    <a:lumMod val="75000"/>
                  </a:schemeClr>
                </a:solidFill>
              </a:endParaRPr>
            </a:p>
          </p:txBody>
        </p:sp>
      </p:grpSp>
      <p:grpSp>
        <p:nvGrpSpPr>
          <p:cNvPr id="23" name="Group 22"/>
          <p:cNvGrpSpPr/>
          <p:nvPr/>
        </p:nvGrpSpPr>
        <p:grpSpPr>
          <a:xfrm>
            <a:off x="1308071" y="3606712"/>
            <a:ext cx="5930928" cy="738757"/>
            <a:chOff x="1856287" y="3863797"/>
            <a:chExt cx="5612736" cy="738757"/>
          </a:xfrm>
        </p:grpSpPr>
        <p:sp>
          <p:nvSpPr>
            <p:cNvPr id="24" name="TextBox 23"/>
            <p:cNvSpPr txBox="1"/>
            <p:nvPr/>
          </p:nvSpPr>
          <p:spPr>
            <a:xfrm>
              <a:off x="1856287" y="3863891"/>
              <a:ext cx="1040738" cy="307777"/>
            </a:xfrm>
            <a:prstGeom prst="rect">
              <a:avLst/>
            </a:prstGeom>
            <a:noFill/>
          </p:spPr>
          <p:txBody>
            <a:bodyPr wrap="square" rtlCol="0">
              <a:spAutoFit/>
            </a:bodyPr>
            <a:lstStyle/>
            <a:p>
              <a:r>
                <a:rPr lang="en-AU" sz="1400" dirty="0">
                  <a:solidFill>
                    <a:schemeClr val="bg1">
                      <a:lumMod val="50000"/>
                    </a:schemeClr>
                  </a:solidFill>
                  <a:latin typeface="Calibri" panose="020F0502020204030204" pitchFamily="34" charset="0"/>
                  <a:ea typeface="Arial Unicode MS" panose="020B0604020202020204" pitchFamily="34" charset="-128"/>
                  <a:cs typeface="Arial Unicode MS" panose="020B0604020202020204" pitchFamily="34" charset="-128"/>
                </a:rPr>
                <a:t>(e.g. charity)</a:t>
              </a:r>
            </a:p>
          </p:txBody>
        </p:sp>
        <p:sp>
          <p:nvSpPr>
            <p:cNvPr id="25" name="TextBox 24"/>
            <p:cNvSpPr txBox="1"/>
            <p:nvPr/>
          </p:nvSpPr>
          <p:spPr>
            <a:xfrm>
              <a:off x="3144674" y="3863890"/>
              <a:ext cx="912518" cy="523220"/>
            </a:xfrm>
            <a:prstGeom prst="rect">
              <a:avLst/>
            </a:prstGeom>
            <a:noFill/>
          </p:spPr>
          <p:txBody>
            <a:bodyPr wrap="square" rtlCol="0">
              <a:spAutoFit/>
            </a:bodyPr>
            <a:lstStyle/>
            <a:p>
              <a:r>
                <a:rPr lang="en-AU" sz="1400" dirty="0">
                  <a:solidFill>
                    <a:schemeClr val="bg1">
                      <a:lumMod val="50000"/>
                    </a:schemeClr>
                  </a:solidFill>
                  <a:latin typeface="Calibri" panose="020F0502020204030204" pitchFamily="34" charset="0"/>
                  <a:ea typeface="Arial Unicode MS" panose="020B0604020202020204" pitchFamily="34" charset="-128"/>
                  <a:cs typeface="Arial Unicode MS" panose="020B0604020202020204" pitchFamily="34" charset="-128"/>
                </a:rPr>
                <a:t>(cancer council)</a:t>
              </a:r>
            </a:p>
          </p:txBody>
        </p:sp>
        <p:sp>
          <p:nvSpPr>
            <p:cNvPr id="26" name="TextBox 25"/>
            <p:cNvSpPr txBox="1"/>
            <p:nvPr/>
          </p:nvSpPr>
          <p:spPr>
            <a:xfrm>
              <a:off x="4357612" y="3863890"/>
              <a:ext cx="912518" cy="307777"/>
            </a:xfrm>
            <a:prstGeom prst="rect">
              <a:avLst/>
            </a:prstGeom>
            <a:noFill/>
          </p:spPr>
          <p:txBody>
            <a:bodyPr wrap="square" rtlCol="0">
              <a:spAutoFit/>
            </a:bodyPr>
            <a:lstStyle/>
            <a:p>
              <a:r>
                <a:rPr lang="en-AU" sz="1400" dirty="0">
                  <a:solidFill>
                    <a:schemeClr val="bg1">
                      <a:lumMod val="50000"/>
                    </a:schemeClr>
                  </a:solidFill>
                  <a:latin typeface="Calibri" panose="020F0502020204030204" pitchFamily="34" charset="0"/>
                  <a:ea typeface="Arial Unicode MS" panose="020B0604020202020204" pitchFamily="34" charset="-128"/>
                  <a:cs typeface="Arial Unicode MS" panose="020B0604020202020204" pitchFamily="34" charset="-128"/>
                </a:rPr>
                <a:t>(WISE)</a:t>
              </a:r>
            </a:p>
          </p:txBody>
        </p:sp>
        <p:sp>
          <p:nvSpPr>
            <p:cNvPr id="27" name="TextBox 26"/>
            <p:cNvSpPr txBox="1"/>
            <p:nvPr/>
          </p:nvSpPr>
          <p:spPr>
            <a:xfrm>
              <a:off x="6469020" y="3863890"/>
              <a:ext cx="1000003" cy="738664"/>
            </a:xfrm>
            <a:prstGeom prst="rect">
              <a:avLst/>
            </a:prstGeom>
            <a:noFill/>
          </p:spPr>
          <p:txBody>
            <a:bodyPr wrap="square" rtlCol="0">
              <a:spAutoFit/>
            </a:bodyPr>
            <a:lstStyle/>
            <a:p>
              <a:r>
                <a:rPr lang="en-AU" sz="1400" dirty="0">
                  <a:solidFill>
                    <a:schemeClr val="bg1">
                      <a:lumMod val="50000"/>
                    </a:schemeClr>
                  </a:solidFill>
                  <a:latin typeface="Calibri" panose="020F0502020204030204" pitchFamily="34" charset="0"/>
                  <a:ea typeface="Arial Unicode MS" panose="020B0604020202020204" pitchFamily="34" charset="-128"/>
                  <a:cs typeface="Arial Unicode MS" panose="020B0604020202020204" pitchFamily="34" charset="-128"/>
                </a:rPr>
                <a:t>(e.g. mining company)</a:t>
              </a:r>
            </a:p>
          </p:txBody>
        </p:sp>
        <p:sp>
          <p:nvSpPr>
            <p:cNvPr id="28" name="TextBox 27"/>
            <p:cNvSpPr txBox="1"/>
            <p:nvPr/>
          </p:nvSpPr>
          <p:spPr>
            <a:xfrm>
              <a:off x="5345579" y="3863797"/>
              <a:ext cx="912518" cy="523220"/>
            </a:xfrm>
            <a:prstGeom prst="rect">
              <a:avLst/>
            </a:prstGeom>
            <a:noFill/>
          </p:spPr>
          <p:txBody>
            <a:bodyPr wrap="square" rtlCol="0">
              <a:spAutoFit/>
            </a:bodyPr>
            <a:lstStyle/>
            <a:p>
              <a:r>
                <a:rPr lang="en-AU" sz="1400" dirty="0">
                  <a:solidFill>
                    <a:schemeClr val="bg1">
                      <a:lumMod val="50000"/>
                    </a:schemeClr>
                  </a:solidFill>
                  <a:latin typeface="Calibri" panose="020F0502020204030204" pitchFamily="34" charset="0"/>
                  <a:ea typeface="Arial Unicode MS" panose="020B0604020202020204" pitchFamily="34" charset="-128"/>
                  <a:cs typeface="Arial Unicode MS" panose="020B0604020202020204" pitchFamily="34" charset="-128"/>
                </a:rPr>
                <a:t>(Body Shop)</a:t>
              </a:r>
            </a:p>
          </p:txBody>
        </p:sp>
      </p:grpSp>
      <p:sp>
        <p:nvSpPr>
          <p:cNvPr id="29" name="TextBox 28"/>
          <p:cNvSpPr txBox="1"/>
          <p:nvPr/>
        </p:nvSpPr>
        <p:spPr>
          <a:xfrm>
            <a:off x="7239000" y="5839084"/>
            <a:ext cx="1780673" cy="261610"/>
          </a:xfrm>
          <a:prstGeom prst="rect">
            <a:avLst/>
          </a:prstGeom>
          <a:noFill/>
        </p:spPr>
        <p:txBody>
          <a:bodyPr wrap="square" rtlCol="0">
            <a:spAutoFit/>
          </a:bodyPr>
          <a:lstStyle/>
          <a:p>
            <a:r>
              <a:rPr lang="en-AU" sz="1100" dirty="0">
                <a:solidFill>
                  <a:schemeClr val="tx2"/>
                </a:solidFill>
                <a:latin typeface="Calibri" panose="020F0502020204030204" pitchFamily="34" charset="0"/>
              </a:rPr>
              <a:t>(Based on Alter, 2004)</a:t>
            </a:r>
          </a:p>
        </p:txBody>
      </p:sp>
    </p:spTree>
    <p:extLst>
      <p:ext uri="{BB962C8B-B14F-4D97-AF65-F5344CB8AC3E}">
        <p14:creationId xmlns:p14="http://schemas.microsoft.com/office/powerpoint/2010/main" val="241931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24000" y="2057400"/>
            <a:ext cx="1143000" cy="1158240"/>
          </a:xfrm>
          <a:prstGeom prst="rect">
            <a:avLst/>
          </a:prstGeom>
          <a:solidFill>
            <a:schemeClr val="accent2">
              <a:lumMod val="40000"/>
              <a:lumOff val="60000"/>
            </a:schemeClr>
          </a:solidFill>
          <a:ln w="9525" cap="flat" cmpd="sng" algn="ctr">
            <a:solidFill>
              <a:schemeClr val="accent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1266" name="Title 1">
            <a:extLst>
              <a:ext uri="{FF2B5EF4-FFF2-40B4-BE49-F238E27FC236}">
                <a16:creationId xmlns="" xmlns:a16="http://schemas.microsoft.com/office/drawing/2014/main" id="{2CA0457B-67A5-4950-B985-BB33167FE4A5}"/>
              </a:ext>
            </a:extLst>
          </p:cNvPr>
          <p:cNvSpPr>
            <a:spLocks noGrp="1"/>
          </p:cNvSpPr>
          <p:nvPr>
            <p:ph type="title"/>
          </p:nvPr>
        </p:nvSpPr>
        <p:spPr/>
        <p:txBody>
          <a:bodyPr/>
          <a:lstStyle/>
          <a:p>
            <a:pPr algn="ctr"/>
            <a:r>
              <a:rPr lang="en-AU" altLang="en-US" dirty="0"/>
              <a:t>Social enterprises &amp; mission orientation</a:t>
            </a:r>
            <a:endParaRPr lang="en-US" altLang="en-US" dirty="0"/>
          </a:p>
        </p:txBody>
      </p:sp>
      <p:sp>
        <p:nvSpPr>
          <p:cNvPr id="11268" name="Footer Placeholder 3">
            <a:extLst>
              <a:ext uri="{FF2B5EF4-FFF2-40B4-BE49-F238E27FC236}">
                <a16:creationId xmlns="" xmlns:a16="http://schemas.microsoft.com/office/drawing/2014/main" id="{44796539-4DFC-4A86-A437-54D3C7F27A8E}"/>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12</a:t>
            </a:fld>
            <a:endParaRPr lang="en-US" altLang="en-US" sz="800" dirty="0">
              <a:solidFill>
                <a:schemeClr val="bg2"/>
              </a:solidFill>
            </a:endParaRPr>
          </a:p>
        </p:txBody>
      </p:sp>
      <p:sp>
        <p:nvSpPr>
          <p:cNvPr id="29" name="TextBox 28"/>
          <p:cNvSpPr txBox="1"/>
          <p:nvPr/>
        </p:nvSpPr>
        <p:spPr>
          <a:xfrm>
            <a:off x="6930302" y="5839084"/>
            <a:ext cx="2089372" cy="261610"/>
          </a:xfrm>
          <a:prstGeom prst="rect">
            <a:avLst/>
          </a:prstGeom>
          <a:noFill/>
        </p:spPr>
        <p:txBody>
          <a:bodyPr wrap="square" rtlCol="0">
            <a:spAutoFit/>
          </a:bodyPr>
          <a:lstStyle/>
          <a:p>
            <a:r>
              <a:rPr lang="en-AU" sz="1100" dirty="0">
                <a:solidFill>
                  <a:schemeClr val="tx2"/>
                </a:solidFill>
                <a:latin typeface="Calibri" panose="020F0502020204030204" pitchFamily="34" charset="0"/>
              </a:rPr>
              <a:t>(Based on Alter, 2004, 2007)</a:t>
            </a:r>
          </a:p>
        </p:txBody>
      </p:sp>
      <p:sp>
        <p:nvSpPr>
          <p:cNvPr id="2" name="Isosceles Triangle 1"/>
          <p:cNvSpPr/>
          <p:nvPr/>
        </p:nvSpPr>
        <p:spPr bwMode="auto">
          <a:xfrm>
            <a:off x="1524000" y="2057400"/>
            <a:ext cx="1143000" cy="1164102"/>
          </a:xfrm>
          <a:prstGeom prst="triangle">
            <a:avLst/>
          </a:prstGeom>
          <a:solidFill>
            <a:schemeClr val="tx2">
              <a:lumMod val="40000"/>
              <a:lumOff val="60000"/>
            </a:schemeClr>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a:t>
            </a:r>
          </a:p>
        </p:txBody>
      </p:sp>
      <p:sp>
        <p:nvSpPr>
          <p:cNvPr id="30" name="Isosceles Triangle 29"/>
          <p:cNvSpPr/>
          <p:nvPr/>
        </p:nvSpPr>
        <p:spPr bwMode="auto">
          <a:xfrm>
            <a:off x="3848100" y="2057400"/>
            <a:ext cx="1143000" cy="1143000"/>
          </a:xfrm>
          <a:prstGeom prst="triangle">
            <a:avLst/>
          </a:prstGeom>
          <a:solidFill>
            <a:schemeClr val="tx2">
              <a:lumMod val="40000"/>
              <a:lumOff val="60000"/>
            </a:schemeClr>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a:t>
            </a:r>
            <a:endParaRPr kumimoji="0" lang="en-AU"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p:txBody>
      </p:sp>
      <p:sp>
        <p:nvSpPr>
          <p:cNvPr id="31" name="Isosceles Triangle 30"/>
          <p:cNvSpPr/>
          <p:nvPr/>
        </p:nvSpPr>
        <p:spPr bwMode="auto">
          <a:xfrm>
            <a:off x="6710363" y="2099854"/>
            <a:ext cx="1290637" cy="1143000"/>
          </a:xfrm>
          <a:prstGeom prst="triangle">
            <a:avLst/>
          </a:prstGeom>
          <a:solidFill>
            <a:schemeClr val="tx2">
              <a:lumMod val="40000"/>
              <a:lumOff val="60000"/>
            </a:schemeClr>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p:txBody>
      </p:sp>
      <p:sp>
        <p:nvSpPr>
          <p:cNvPr id="32" name="Rectangle 31"/>
          <p:cNvSpPr/>
          <p:nvPr/>
        </p:nvSpPr>
        <p:spPr bwMode="auto">
          <a:xfrm>
            <a:off x="3200400" y="2065020"/>
            <a:ext cx="1143000" cy="1135380"/>
          </a:xfrm>
          <a:prstGeom prst="rect">
            <a:avLst/>
          </a:prstGeom>
          <a:solidFill>
            <a:schemeClr val="accent2">
              <a:lumMod val="40000"/>
              <a:lumOff val="60000"/>
              <a:alpha val="72000"/>
            </a:schemeClr>
          </a:solidFill>
          <a:ln w="9525" cap="flat" cmpd="sng" algn="ctr">
            <a:solidFill>
              <a:schemeClr val="accent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endParaRPr lang="en-AU" sz="1400" dirty="0"/>
          </a:p>
          <a:p>
            <a:pPr algn="ctr"/>
            <a:r>
              <a:rPr lang="en-AU" sz="1400" dirty="0"/>
              <a:t>social programs</a:t>
            </a:r>
          </a:p>
        </p:txBody>
      </p:sp>
      <p:sp>
        <p:nvSpPr>
          <p:cNvPr id="33" name="Rectangle 32"/>
          <p:cNvSpPr/>
          <p:nvPr/>
        </p:nvSpPr>
        <p:spPr bwMode="auto">
          <a:xfrm>
            <a:off x="5524500" y="2065020"/>
            <a:ext cx="1143000" cy="1158240"/>
          </a:xfrm>
          <a:prstGeom prst="rect">
            <a:avLst/>
          </a:prstGeom>
          <a:solidFill>
            <a:schemeClr val="accent2">
              <a:lumMod val="40000"/>
              <a:lumOff val="60000"/>
            </a:schemeClr>
          </a:solidFill>
          <a:ln w="9525" cap="flat" cmpd="sng" algn="ctr">
            <a:solidFill>
              <a:schemeClr val="accent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social programs</a:t>
            </a:r>
          </a:p>
        </p:txBody>
      </p:sp>
      <p:sp>
        <p:nvSpPr>
          <p:cNvPr id="4" name="Rectangle 3"/>
          <p:cNvSpPr/>
          <p:nvPr/>
        </p:nvSpPr>
        <p:spPr>
          <a:xfrm>
            <a:off x="6930301" y="2566711"/>
            <a:ext cx="1199035" cy="523220"/>
          </a:xfrm>
          <a:prstGeom prst="rect">
            <a:avLst/>
          </a:prstGeom>
        </p:spPr>
        <p:txBody>
          <a:bodyPr wrap="square">
            <a:spAutoFit/>
          </a:bodyPr>
          <a:lstStyle/>
          <a:p>
            <a:r>
              <a:rPr lang="en-AU" sz="1400" dirty="0"/>
              <a:t>enterprise activities</a:t>
            </a:r>
          </a:p>
        </p:txBody>
      </p:sp>
      <p:cxnSp>
        <p:nvCxnSpPr>
          <p:cNvPr id="6" name="Straight Arrow Connector 5"/>
          <p:cNvCxnSpPr/>
          <p:nvPr/>
        </p:nvCxnSpPr>
        <p:spPr bwMode="auto">
          <a:xfrm flipH="1">
            <a:off x="6710363" y="2362200"/>
            <a:ext cx="452437"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7225018" y="2300870"/>
            <a:ext cx="304800" cy="307777"/>
          </a:xfrm>
          <a:prstGeom prst="rect">
            <a:avLst/>
          </a:prstGeom>
          <a:noFill/>
        </p:spPr>
        <p:txBody>
          <a:bodyPr wrap="square" rtlCol="0">
            <a:spAutoFit/>
          </a:bodyPr>
          <a:lstStyle/>
          <a:p>
            <a:r>
              <a:rPr lang="en-AU" sz="1400" dirty="0"/>
              <a:t>$</a:t>
            </a:r>
          </a:p>
        </p:txBody>
      </p:sp>
      <p:sp>
        <p:nvSpPr>
          <p:cNvPr id="8" name="TextBox 7"/>
          <p:cNvSpPr txBox="1"/>
          <p:nvPr/>
        </p:nvSpPr>
        <p:spPr>
          <a:xfrm>
            <a:off x="1421732" y="3538005"/>
            <a:ext cx="3683668" cy="523220"/>
          </a:xfrm>
          <a:prstGeom prst="rect">
            <a:avLst/>
          </a:prstGeom>
          <a:noFill/>
        </p:spPr>
        <p:txBody>
          <a:bodyPr wrap="square" rtlCol="0">
            <a:spAutoFit/>
          </a:bodyPr>
          <a:lstStyle/>
          <a:p>
            <a:r>
              <a:rPr lang="en-AU" sz="1400" dirty="0"/>
              <a:t>Mission centric                 Mission related		</a:t>
            </a:r>
          </a:p>
        </p:txBody>
      </p:sp>
      <p:sp>
        <p:nvSpPr>
          <p:cNvPr id="34" name="TextBox 33"/>
          <p:cNvSpPr txBox="1"/>
          <p:nvPr/>
        </p:nvSpPr>
        <p:spPr>
          <a:xfrm>
            <a:off x="5926183" y="3480298"/>
            <a:ext cx="2177027" cy="523220"/>
          </a:xfrm>
          <a:prstGeom prst="rect">
            <a:avLst/>
          </a:prstGeom>
          <a:noFill/>
        </p:spPr>
        <p:txBody>
          <a:bodyPr wrap="square" rtlCol="0">
            <a:spAutoFit/>
          </a:bodyPr>
          <a:lstStyle/>
          <a:p>
            <a:r>
              <a:rPr lang="en-AU" sz="1400" dirty="0"/>
              <a:t>Commercial operations  unrelated to mission</a:t>
            </a:r>
          </a:p>
        </p:txBody>
      </p:sp>
      <p:sp>
        <p:nvSpPr>
          <p:cNvPr id="16" name="Isosceles Triangle 15"/>
          <p:cNvSpPr/>
          <p:nvPr/>
        </p:nvSpPr>
        <p:spPr bwMode="auto">
          <a:xfrm>
            <a:off x="1575706" y="4991248"/>
            <a:ext cx="223157" cy="299357"/>
          </a:xfrm>
          <a:prstGeom prst="triangle">
            <a:avLst/>
          </a:prstGeom>
          <a:solidFill>
            <a:schemeClr val="tx2">
              <a:lumMod val="40000"/>
              <a:lumOff val="60000"/>
            </a:schemeClr>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7" name="Rectangle 16"/>
          <p:cNvSpPr/>
          <p:nvPr/>
        </p:nvSpPr>
        <p:spPr bwMode="auto">
          <a:xfrm>
            <a:off x="1575707" y="5459267"/>
            <a:ext cx="223157" cy="268494"/>
          </a:xfrm>
          <a:prstGeom prst="rect">
            <a:avLst/>
          </a:prstGeom>
          <a:solidFill>
            <a:schemeClr val="accent2">
              <a:lumMod val="40000"/>
              <a:lumOff val="60000"/>
              <a:alpha val="72000"/>
            </a:schemeClr>
          </a:solidFill>
          <a:ln w="9525" cap="flat" cmpd="sng" algn="ctr">
            <a:solidFill>
              <a:schemeClr val="accent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endParaRPr lang="en-AU" sz="1400" dirty="0"/>
          </a:p>
        </p:txBody>
      </p:sp>
      <p:sp>
        <p:nvSpPr>
          <p:cNvPr id="5" name="Rectangle 4"/>
          <p:cNvSpPr/>
          <p:nvPr/>
        </p:nvSpPr>
        <p:spPr>
          <a:xfrm>
            <a:off x="1815734" y="5459267"/>
            <a:ext cx="1447832" cy="307777"/>
          </a:xfrm>
          <a:prstGeom prst="rect">
            <a:avLst/>
          </a:prstGeom>
        </p:spPr>
        <p:txBody>
          <a:bodyPr wrap="none">
            <a:spAutoFit/>
          </a:bodyPr>
          <a:lstStyle/>
          <a:p>
            <a:pPr algn="ctr"/>
            <a:r>
              <a:rPr lang="en-AU" sz="1400" dirty="0"/>
              <a:t>social programs</a:t>
            </a:r>
          </a:p>
        </p:txBody>
      </p:sp>
      <p:sp>
        <p:nvSpPr>
          <p:cNvPr id="19" name="Rectangle 18"/>
          <p:cNvSpPr/>
          <p:nvPr/>
        </p:nvSpPr>
        <p:spPr>
          <a:xfrm>
            <a:off x="1808434" y="4991248"/>
            <a:ext cx="1717137" cy="307777"/>
          </a:xfrm>
          <a:prstGeom prst="rect">
            <a:avLst/>
          </a:prstGeom>
        </p:spPr>
        <p:txBody>
          <a:bodyPr wrap="none">
            <a:spAutoFit/>
          </a:bodyPr>
          <a:lstStyle/>
          <a:p>
            <a:pPr algn="ctr"/>
            <a:r>
              <a:rPr lang="en-AU" sz="1400" dirty="0"/>
              <a:t>enterprise activities</a:t>
            </a:r>
          </a:p>
        </p:txBody>
      </p:sp>
      <p:sp>
        <p:nvSpPr>
          <p:cNvPr id="9" name="Heart 8"/>
          <p:cNvSpPr/>
          <p:nvPr/>
        </p:nvSpPr>
        <p:spPr bwMode="auto">
          <a:xfrm>
            <a:off x="6002383" y="2828321"/>
            <a:ext cx="169817" cy="261610"/>
          </a:xfrm>
          <a:prstGeom prst="hear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1" name="Heart 20"/>
          <p:cNvSpPr/>
          <p:nvPr/>
        </p:nvSpPr>
        <p:spPr bwMode="auto">
          <a:xfrm>
            <a:off x="3697313" y="2819415"/>
            <a:ext cx="169817" cy="261610"/>
          </a:xfrm>
          <a:prstGeom prst="hear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2" name="Heart 21"/>
          <p:cNvSpPr/>
          <p:nvPr/>
        </p:nvSpPr>
        <p:spPr bwMode="auto">
          <a:xfrm>
            <a:off x="2346805" y="2175749"/>
            <a:ext cx="169817" cy="261610"/>
          </a:xfrm>
          <a:prstGeom prst="hear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3" name="Heart 22"/>
          <p:cNvSpPr/>
          <p:nvPr/>
        </p:nvSpPr>
        <p:spPr bwMode="auto">
          <a:xfrm>
            <a:off x="1602375" y="5459267"/>
            <a:ext cx="169817" cy="261610"/>
          </a:xfrm>
          <a:prstGeom prst="hear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4" name="TextBox 23"/>
          <p:cNvSpPr txBox="1"/>
          <p:nvPr/>
        </p:nvSpPr>
        <p:spPr>
          <a:xfrm>
            <a:off x="1529609" y="5039024"/>
            <a:ext cx="304800" cy="307777"/>
          </a:xfrm>
          <a:prstGeom prst="rect">
            <a:avLst/>
          </a:prstGeom>
          <a:noFill/>
        </p:spPr>
        <p:txBody>
          <a:bodyPr wrap="square" rtlCol="0">
            <a:spAutoFit/>
          </a:bodyPr>
          <a:lstStyle/>
          <a:p>
            <a:r>
              <a:rPr lang="en-AU" sz="1400" dirty="0"/>
              <a:t>$</a:t>
            </a:r>
          </a:p>
        </p:txBody>
      </p:sp>
    </p:spTree>
    <p:extLst>
      <p:ext uri="{BB962C8B-B14F-4D97-AF65-F5344CB8AC3E}">
        <p14:creationId xmlns:p14="http://schemas.microsoft.com/office/powerpoint/2010/main" val="931304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Development of SE globally</a:t>
            </a:r>
          </a:p>
        </p:txBody>
      </p:sp>
      <p:sp>
        <p:nvSpPr>
          <p:cNvPr id="4" name="Footer Placeholder 3"/>
          <p:cNvSpPr>
            <a:spLocks noGrp="1"/>
          </p:cNvSpPr>
          <p:nvPr>
            <p:ph type="ftr" sz="quarter" idx="10"/>
          </p:nvPr>
        </p:nvSpPr>
        <p:spPr/>
        <p:txBody>
          <a:bodyPr/>
          <a:lstStyle/>
          <a:p>
            <a:pPr>
              <a:defRPr/>
            </a:pPr>
            <a:r>
              <a:rPr lang="en-AU" altLang="en-US" dirty="0"/>
              <a:t>Social enterprise for CLCs </a:t>
            </a:r>
            <a:r>
              <a:rPr lang="en-AU" altLang="en-US" dirty="0" smtClean="0"/>
              <a:t>| 13</a:t>
            </a:r>
            <a:endParaRPr lang="en-US" alt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0590" r="11209"/>
          <a:stretch/>
        </p:blipFill>
        <p:spPr>
          <a:xfrm>
            <a:off x="7239000" y="180548"/>
            <a:ext cx="1633904" cy="1391505"/>
          </a:xfrm>
          <a:prstGeom prst="rect">
            <a:avLst/>
          </a:prstGeom>
        </p:spPr>
      </p:pic>
      <p:sp>
        <p:nvSpPr>
          <p:cNvPr id="15" name="Rectangle 14">
            <a:extLst>
              <a:ext uri="{FF2B5EF4-FFF2-40B4-BE49-F238E27FC236}">
                <a16:creationId xmlns="" xmlns:a16="http://schemas.microsoft.com/office/drawing/2014/main" id="{BAF991FD-CDED-48D8-80E1-4463142F6622}"/>
              </a:ext>
            </a:extLst>
          </p:cNvPr>
          <p:cNvSpPr/>
          <p:nvPr/>
        </p:nvSpPr>
        <p:spPr>
          <a:xfrm>
            <a:off x="685800" y="1447800"/>
            <a:ext cx="7891463" cy="5163465"/>
          </a:xfrm>
          <a:prstGeom prst="rect">
            <a:avLst/>
          </a:prstGeom>
          <a:noFill/>
        </p:spPr>
        <p:txBody>
          <a:bodyPr wrap="square">
            <a:spAutoFit/>
          </a:bodyPr>
          <a:lstStyle/>
          <a:p>
            <a:pPr>
              <a:lnSpc>
                <a:spcPct val="107000"/>
              </a:lnSpc>
            </a:pPr>
            <a:r>
              <a:rPr lang="en-AU" sz="1800" b="1" dirty="0">
                <a:solidFill>
                  <a:schemeClr val="bg1">
                    <a:lumMod val="50000"/>
                  </a:schemeClr>
                </a:solidFill>
                <a:latin typeface="Calibri" panose="020F0502020204030204" pitchFamily="34" charset="0"/>
              </a:rPr>
              <a:t>Various countries have encouraged the development of social enterprises</a:t>
            </a:r>
          </a:p>
          <a:p>
            <a:pPr marL="285750" indent="-285750">
              <a:lnSpc>
                <a:spcPct val="107000"/>
              </a:lnSpc>
              <a:buFont typeface="Arial" panose="020B0604020202020204" pitchFamily="34" charset="0"/>
              <a:buChar char="•"/>
            </a:pPr>
            <a:r>
              <a:rPr lang="en-AU" sz="1800" dirty="0">
                <a:solidFill>
                  <a:schemeClr val="tx2"/>
                </a:solidFill>
                <a:latin typeface="Calibri" panose="020F0502020204030204" pitchFamily="34" charset="0"/>
              </a:rPr>
              <a:t>L3C</a:t>
            </a:r>
            <a:r>
              <a:rPr lang="en-AU" sz="1800" dirty="0">
                <a:solidFill>
                  <a:schemeClr val="bg1">
                    <a:lumMod val="50000"/>
                  </a:schemeClr>
                </a:solidFill>
                <a:latin typeface="Calibri" panose="020F0502020204030204" pitchFamily="34" charset="0"/>
              </a:rPr>
              <a:t>: </a:t>
            </a:r>
            <a:r>
              <a:rPr lang="en-AU" sz="1800" dirty="0">
                <a:solidFill>
                  <a:schemeClr val="tx2"/>
                </a:solidFill>
                <a:latin typeface="Calibri" panose="020F0502020204030204" pitchFamily="34" charset="0"/>
              </a:rPr>
              <a:t>low-profit limited liability company </a:t>
            </a:r>
            <a:r>
              <a:rPr lang="en-AU" sz="1800" dirty="0">
                <a:solidFill>
                  <a:schemeClr val="bg1">
                    <a:lumMod val="50000"/>
                  </a:schemeClr>
                </a:solidFill>
                <a:latin typeface="Calibri" panose="020F0502020204030204" pitchFamily="34" charset="0"/>
              </a:rPr>
              <a:t>in the US</a:t>
            </a:r>
            <a:br>
              <a:rPr lang="en-AU" sz="1800" dirty="0">
                <a:solidFill>
                  <a:schemeClr val="bg1">
                    <a:lumMod val="50000"/>
                  </a:schemeClr>
                </a:solidFill>
                <a:latin typeface="Calibri" panose="020F0502020204030204" pitchFamily="34" charset="0"/>
              </a:rPr>
            </a:br>
            <a:r>
              <a:rPr lang="en-AU" sz="1800" dirty="0">
                <a:solidFill>
                  <a:schemeClr val="bg1">
                    <a:lumMod val="50000"/>
                  </a:schemeClr>
                </a:solidFill>
                <a:latin typeface="Calibri" panose="020F0502020204030204" pitchFamily="34" charset="0"/>
              </a:rPr>
              <a:t>legal and tax flexibility </a:t>
            </a:r>
            <a:br>
              <a:rPr lang="en-AU" sz="1800" dirty="0">
                <a:solidFill>
                  <a:schemeClr val="bg1">
                    <a:lumMod val="50000"/>
                  </a:schemeClr>
                </a:solidFill>
                <a:latin typeface="Calibri" panose="020F0502020204030204" pitchFamily="34" charset="0"/>
              </a:rPr>
            </a:br>
            <a:r>
              <a:rPr lang="en-AU" sz="1800" dirty="0">
                <a:solidFill>
                  <a:schemeClr val="bg1">
                    <a:lumMod val="50000"/>
                  </a:schemeClr>
                </a:solidFill>
                <a:latin typeface="Calibri" panose="020F0502020204030204" pitchFamily="34" charset="0"/>
              </a:rPr>
              <a:t>social benefits of a non-profit organisation</a:t>
            </a:r>
            <a:br>
              <a:rPr lang="en-AU" sz="1800" dirty="0">
                <a:solidFill>
                  <a:schemeClr val="bg1">
                    <a:lumMod val="50000"/>
                  </a:schemeClr>
                </a:solidFill>
                <a:latin typeface="Calibri" panose="020F0502020204030204" pitchFamily="34" charset="0"/>
              </a:rPr>
            </a:br>
            <a:r>
              <a:rPr lang="en-AU" sz="1800" dirty="0">
                <a:solidFill>
                  <a:schemeClr val="bg1">
                    <a:lumMod val="50000"/>
                  </a:schemeClr>
                </a:solidFill>
                <a:latin typeface="Calibri" panose="020F0502020204030204" pitchFamily="34" charset="0"/>
              </a:rPr>
              <a:t>branding and market positioning advantage</a:t>
            </a:r>
          </a:p>
          <a:p>
            <a:pPr marL="285750" indent="-285750">
              <a:lnSpc>
                <a:spcPct val="107000"/>
              </a:lnSpc>
              <a:buFont typeface="Arial" panose="020B0604020202020204" pitchFamily="34" charset="0"/>
              <a:buChar char="•"/>
            </a:pPr>
            <a:r>
              <a:rPr lang="en-AU" sz="1800" dirty="0">
                <a:solidFill>
                  <a:schemeClr val="tx2"/>
                </a:solidFill>
                <a:latin typeface="Calibri" panose="020F0502020204030204" pitchFamily="34" charset="0"/>
              </a:rPr>
              <a:t>CIC (Community interest company) </a:t>
            </a:r>
            <a:r>
              <a:rPr lang="en-AU" sz="1800" dirty="0">
                <a:solidFill>
                  <a:schemeClr val="bg1">
                    <a:lumMod val="50000"/>
                  </a:schemeClr>
                </a:solidFill>
                <a:latin typeface="Calibri" panose="020F0502020204030204" pitchFamily="34" charset="0"/>
              </a:rPr>
              <a:t>in the UK</a:t>
            </a:r>
            <a:br>
              <a:rPr lang="en-AU" sz="1800" dirty="0">
                <a:solidFill>
                  <a:schemeClr val="bg1">
                    <a:lumMod val="50000"/>
                  </a:schemeClr>
                </a:solidFill>
                <a:latin typeface="Calibri" panose="020F0502020204030204" pitchFamily="34" charset="0"/>
              </a:rPr>
            </a:br>
            <a:r>
              <a:rPr lang="en-AU" sz="1800" dirty="0">
                <a:solidFill>
                  <a:schemeClr val="bg1">
                    <a:lumMod val="50000"/>
                  </a:schemeClr>
                </a:solidFill>
                <a:latin typeface="Calibri" panose="020F0502020204030204" pitchFamily="34" charset="0"/>
              </a:rPr>
              <a:t>business with primarily social objectives</a:t>
            </a:r>
          </a:p>
          <a:p>
            <a:pPr marL="285750" indent="-285750">
              <a:lnSpc>
                <a:spcPct val="107000"/>
              </a:lnSpc>
              <a:buFont typeface="Arial" panose="020B0604020202020204" pitchFamily="34" charset="0"/>
              <a:buChar char="•"/>
            </a:pPr>
            <a:r>
              <a:rPr lang="en-AU" sz="1800" dirty="0">
                <a:solidFill>
                  <a:schemeClr val="tx2"/>
                </a:solidFill>
                <a:latin typeface="Calibri" panose="020F0502020204030204" pitchFamily="34" charset="0"/>
              </a:rPr>
              <a:t>Community contribution company </a:t>
            </a:r>
            <a:r>
              <a:rPr lang="en-AU" sz="1800" dirty="0">
                <a:solidFill>
                  <a:schemeClr val="bg1">
                    <a:lumMod val="50000"/>
                  </a:schemeClr>
                </a:solidFill>
                <a:latin typeface="Calibri" panose="020F0502020204030204" pitchFamily="34" charset="0"/>
              </a:rPr>
              <a:t>in British Columbia, Canada</a:t>
            </a:r>
            <a:br>
              <a:rPr lang="en-AU" sz="1800" dirty="0">
                <a:solidFill>
                  <a:schemeClr val="bg1">
                    <a:lumMod val="50000"/>
                  </a:schemeClr>
                </a:solidFill>
                <a:latin typeface="Calibri" panose="020F0502020204030204" pitchFamily="34" charset="0"/>
              </a:rPr>
            </a:br>
            <a:r>
              <a:rPr lang="en-AU" sz="1800" dirty="0">
                <a:solidFill>
                  <a:schemeClr val="bg1">
                    <a:lumMod val="50000"/>
                  </a:schemeClr>
                </a:solidFill>
                <a:latin typeface="Calibri" panose="020F0502020204030204" pitchFamily="34" charset="0"/>
              </a:rPr>
              <a:t>hybrid organisation</a:t>
            </a:r>
          </a:p>
          <a:p>
            <a:pPr>
              <a:lnSpc>
                <a:spcPct val="107000"/>
              </a:lnSpc>
            </a:pPr>
            <a:r>
              <a:rPr lang="en-AU" sz="1800" dirty="0">
                <a:solidFill>
                  <a:schemeClr val="tx2"/>
                </a:solidFill>
                <a:latin typeface="Calibri" panose="020F0502020204030204" pitchFamily="34" charset="0"/>
              </a:rPr>
              <a:t>     </a:t>
            </a:r>
            <a:br>
              <a:rPr lang="en-AU" sz="1800" dirty="0">
                <a:solidFill>
                  <a:schemeClr val="tx2"/>
                </a:solidFill>
                <a:latin typeface="Calibri" panose="020F0502020204030204" pitchFamily="34" charset="0"/>
              </a:rPr>
            </a:br>
            <a:r>
              <a:rPr lang="en-AU" sz="1800" b="1" dirty="0">
                <a:solidFill>
                  <a:schemeClr val="bg2"/>
                </a:solidFill>
                <a:latin typeface="Calibri" panose="020F0502020204030204" pitchFamily="34" charset="0"/>
              </a:rPr>
              <a:t>Other business forms / certifications</a:t>
            </a:r>
          </a:p>
          <a:p>
            <a:pPr marL="285750" indent="-285750">
              <a:lnSpc>
                <a:spcPct val="107000"/>
              </a:lnSpc>
              <a:buFont typeface="Arial" panose="020B0604020202020204" pitchFamily="34" charset="0"/>
              <a:buChar char="•"/>
            </a:pPr>
            <a:r>
              <a:rPr lang="en-AU" sz="1800" dirty="0">
                <a:solidFill>
                  <a:schemeClr val="tx2"/>
                </a:solidFill>
                <a:latin typeface="Calibri" panose="020F0502020204030204" pitchFamily="34" charset="0"/>
              </a:rPr>
              <a:t>Benefit corporations </a:t>
            </a:r>
            <a:r>
              <a:rPr lang="en-AU" sz="1800" dirty="0">
                <a:solidFill>
                  <a:schemeClr val="bg2"/>
                </a:solidFill>
                <a:latin typeface="Calibri" panose="020F0502020204030204" pitchFamily="34" charset="0"/>
              </a:rPr>
              <a:t>in the US</a:t>
            </a:r>
            <a:br>
              <a:rPr lang="en-AU" sz="1800" dirty="0">
                <a:solidFill>
                  <a:schemeClr val="bg2"/>
                </a:solidFill>
                <a:latin typeface="Calibri" panose="020F0502020204030204" pitchFamily="34" charset="0"/>
              </a:rPr>
            </a:br>
            <a:r>
              <a:rPr lang="en-AU" sz="1800" dirty="0">
                <a:solidFill>
                  <a:schemeClr val="bg2"/>
                </a:solidFill>
                <a:latin typeface="Calibri" panose="020F0502020204030204" pitchFamily="34" charset="0"/>
              </a:rPr>
              <a:t>required to consider social, environmental, and financial implications</a:t>
            </a:r>
          </a:p>
          <a:p>
            <a:pPr marL="285750" indent="-285750">
              <a:lnSpc>
                <a:spcPct val="107000"/>
              </a:lnSpc>
              <a:buFont typeface="Arial" panose="020B0604020202020204" pitchFamily="34" charset="0"/>
              <a:buChar char="•"/>
            </a:pPr>
            <a:r>
              <a:rPr lang="en-AU" sz="1800" dirty="0">
                <a:solidFill>
                  <a:schemeClr val="tx2"/>
                </a:solidFill>
                <a:latin typeface="Calibri" panose="020F0502020204030204" pitchFamily="34" charset="0"/>
              </a:rPr>
              <a:t>B corporation certification  </a:t>
            </a:r>
            <a:br>
              <a:rPr lang="en-AU" sz="1800" dirty="0">
                <a:solidFill>
                  <a:schemeClr val="tx2"/>
                </a:solidFill>
                <a:latin typeface="Calibri" panose="020F0502020204030204" pitchFamily="34" charset="0"/>
              </a:rPr>
            </a:br>
            <a:r>
              <a:rPr lang="en-AU" sz="1800" dirty="0">
                <a:solidFill>
                  <a:schemeClr val="bg2"/>
                </a:solidFill>
                <a:latin typeface="Calibri" panose="020F0502020204030204" pitchFamily="34" charset="0"/>
              </a:rPr>
              <a:t>companies assessed and required to score a certain amount for social and environmental performance</a:t>
            </a:r>
          </a:p>
          <a:p>
            <a:pPr lvl="0">
              <a:lnSpc>
                <a:spcPct val="107000"/>
              </a:lnSpc>
              <a:spcAft>
                <a:spcPts val="0"/>
              </a:spcAft>
            </a:pPr>
            <a:endParaRPr lang="en-AU" sz="20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3986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 xmlns:a16="http://schemas.microsoft.com/office/drawing/2014/main" id="{2CA0457B-67A5-4950-B985-BB33167FE4A5}"/>
              </a:ext>
            </a:extLst>
          </p:cNvPr>
          <p:cNvSpPr>
            <a:spLocks noGrp="1"/>
          </p:cNvSpPr>
          <p:nvPr>
            <p:ph type="title"/>
          </p:nvPr>
        </p:nvSpPr>
        <p:spPr/>
        <p:txBody>
          <a:bodyPr/>
          <a:lstStyle/>
          <a:p>
            <a:r>
              <a:rPr lang="en-AU" altLang="en-US" dirty="0"/>
              <a:t>What we know – SE studies</a:t>
            </a:r>
            <a:endParaRPr lang="en-US" altLang="en-US" dirty="0"/>
          </a:p>
        </p:txBody>
      </p:sp>
      <p:sp>
        <p:nvSpPr>
          <p:cNvPr id="11267" name="Content Placeholder 2">
            <a:extLst>
              <a:ext uri="{FF2B5EF4-FFF2-40B4-BE49-F238E27FC236}">
                <a16:creationId xmlns="" xmlns:a16="http://schemas.microsoft.com/office/drawing/2014/main" id="{7584A1E6-C8B7-401F-944D-5C124CD7E081}"/>
              </a:ext>
            </a:extLst>
          </p:cNvPr>
          <p:cNvSpPr>
            <a:spLocks noGrp="1"/>
          </p:cNvSpPr>
          <p:nvPr>
            <p:ph idx="1"/>
          </p:nvPr>
        </p:nvSpPr>
        <p:spPr/>
        <p:txBody>
          <a:bodyPr/>
          <a:lstStyle/>
          <a:p>
            <a:r>
              <a:rPr lang="en-US" altLang="en-US" dirty="0">
                <a:latin typeface="Calibri" panose="020F0502020204030204" pitchFamily="34" charset="0"/>
              </a:rPr>
              <a:t>Estimated 20,000* social enterprises in Australia</a:t>
            </a:r>
          </a:p>
          <a:p>
            <a:r>
              <a:rPr lang="en-US" altLang="en-US" dirty="0">
                <a:latin typeface="Calibri" panose="020F0502020204030204" pitchFamily="34" charset="0"/>
              </a:rPr>
              <a:t>Mostly small </a:t>
            </a:r>
            <a:r>
              <a:rPr lang="en-US" altLang="en-US" dirty="0" err="1">
                <a:latin typeface="Calibri" panose="020F0502020204030204" pitchFamily="34" charset="0"/>
              </a:rPr>
              <a:t>organisations</a:t>
            </a:r>
            <a:endParaRPr lang="en-US" altLang="en-US" dirty="0">
              <a:latin typeface="Calibri" panose="020F0502020204030204" pitchFamily="34" charset="0"/>
            </a:endParaRPr>
          </a:p>
          <a:p>
            <a:r>
              <a:rPr lang="en-US" altLang="en-US" dirty="0">
                <a:latin typeface="Calibri" panose="020F0502020204030204" pitchFamily="34" charset="0"/>
              </a:rPr>
              <a:t>Gradually maturing sector</a:t>
            </a:r>
          </a:p>
          <a:p>
            <a:r>
              <a:rPr lang="en-US" altLang="en-US" dirty="0">
                <a:latin typeface="Calibri" panose="020F0502020204030204" pitchFamily="34" charset="0"/>
              </a:rPr>
              <a:t>Various industries and legal forms</a:t>
            </a:r>
            <a:r>
              <a:rPr lang="en-US" altLang="en-US" sz="2000" dirty="0">
                <a:latin typeface="Calibri" panose="020F0502020204030204" pitchFamily="34" charset="0"/>
              </a:rPr>
              <a:t/>
            </a:r>
            <a:br>
              <a:rPr lang="en-US" altLang="en-US" sz="2000" dirty="0">
                <a:latin typeface="Calibri" panose="020F0502020204030204" pitchFamily="34" charset="0"/>
              </a:rPr>
            </a:br>
            <a:endParaRPr lang="en-US" altLang="en-US" sz="2000" dirty="0">
              <a:latin typeface="Calibri" panose="020F0502020204030204" pitchFamily="34" charset="0"/>
            </a:endParaRPr>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r>
              <a:rPr lang="en-AU" altLang="en-US" sz="1400" dirty="0"/>
              <a:t/>
            </a:r>
            <a:br>
              <a:rPr lang="en-AU" altLang="en-US" sz="1400" dirty="0"/>
            </a:br>
            <a:r>
              <a:rPr lang="en-AU" altLang="en-US" sz="1200" dirty="0"/>
              <a:t>(Finding Australia’s Social Enterprise Sector (FASES), Barraket et al., 2016)</a:t>
            </a:r>
          </a:p>
          <a:p>
            <a:endParaRPr lang="en-US" altLang="en-US" sz="1600" dirty="0"/>
          </a:p>
          <a:p>
            <a:endParaRPr lang="en-US" altLang="en-US" dirty="0"/>
          </a:p>
        </p:txBody>
      </p:sp>
      <p:sp>
        <p:nvSpPr>
          <p:cNvPr id="11268" name="Footer Placeholder 3">
            <a:extLst>
              <a:ext uri="{FF2B5EF4-FFF2-40B4-BE49-F238E27FC236}">
                <a16:creationId xmlns="" xmlns:a16="http://schemas.microsoft.com/office/drawing/2014/main" id="{44796539-4DFC-4A86-A437-54D3C7F27A8E}"/>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14</a:t>
            </a:fld>
            <a:endParaRPr lang="en-US" altLang="en-US" sz="800" dirty="0">
              <a:solidFill>
                <a:schemeClr val="bg2"/>
              </a:solidFill>
            </a:endParaRPr>
          </a:p>
        </p:txBody>
      </p:sp>
      <p:sp>
        <p:nvSpPr>
          <p:cNvPr id="2" name="TextBox 1"/>
          <p:cNvSpPr txBox="1"/>
          <p:nvPr/>
        </p:nvSpPr>
        <p:spPr>
          <a:xfrm>
            <a:off x="1312255" y="3121223"/>
            <a:ext cx="1195135" cy="307777"/>
          </a:xfrm>
          <a:prstGeom prst="rect">
            <a:avLst/>
          </a:prstGeom>
          <a:noFill/>
        </p:spPr>
        <p:txBody>
          <a:bodyPr wrap="square" rtlCol="0">
            <a:spAutoFit/>
          </a:bodyPr>
          <a:lstStyle/>
          <a:p>
            <a:r>
              <a:rPr lang="en-AU" sz="1400" b="1" dirty="0"/>
              <a:t>Size</a:t>
            </a:r>
          </a:p>
        </p:txBody>
      </p:sp>
      <p:sp>
        <p:nvSpPr>
          <p:cNvPr id="10" name="TextBox 9"/>
          <p:cNvSpPr txBox="1"/>
          <p:nvPr/>
        </p:nvSpPr>
        <p:spPr>
          <a:xfrm>
            <a:off x="3690037" y="3073360"/>
            <a:ext cx="1978675" cy="307777"/>
          </a:xfrm>
          <a:prstGeom prst="rect">
            <a:avLst/>
          </a:prstGeom>
          <a:noFill/>
        </p:spPr>
        <p:txBody>
          <a:bodyPr wrap="square" rtlCol="0">
            <a:spAutoFit/>
          </a:bodyPr>
          <a:lstStyle/>
          <a:p>
            <a:r>
              <a:rPr lang="en-AU" sz="1400" b="1" dirty="0"/>
              <a:t>Years operating</a:t>
            </a:r>
          </a:p>
        </p:txBody>
      </p:sp>
      <p:sp>
        <p:nvSpPr>
          <p:cNvPr id="12" name="TextBox 11"/>
          <p:cNvSpPr txBox="1"/>
          <p:nvPr/>
        </p:nvSpPr>
        <p:spPr>
          <a:xfrm>
            <a:off x="6746225" y="3035259"/>
            <a:ext cx="1978675" cy="307777"/>
          </a:xfrm>
          <a:prstGeom prst="rect">
            <a:avLst/>
          </a:prstGeom>
          <a:noFill/>
        </p:spPr>
        <p:txBody>
          <a:bodyPr wrap="square" rtlCol="0">
            <a:spAutoFit/>
          </a:bodyPr>
          <a:lstStyle/>
          <a:p>
            <a:r>
              <a:rPr lang="en-AU" sz="1400" b="1" dirty="0"/>
              <a:t>Legal form</a:t>
            </a:r>
          </a:p>
        </p:txBody>
      </p:sp>
      <p:pic>
        <p:nvPicPr>
          <p:cNvPr id="3" name="Picture 2"/>
          <p:cNvPicPr>
            <a:picLocks noChangeAspect="1"/>
          </p:cNvPicPr>
          <p:nvPr/>
        </p:nvPicPr>
        <p:blipFill>
          <a:blip r:embed="rId2"/>
          <a:stretch>
            <a:fillRect/>
          </a:stretch>
        </p:blipFill>
        <p:spPr>
          <a:xfrm>
            <a:off x="542109" y="3505200"/>
            <a:ext cx="2395936" cy="1841152"/>
          </a:xfrm>
          <a:prstGeom prst="rect">
            <a:avLst/>
          </a:prstGeom>
        </p:spPr>
      </p:pic>
      <p:pic>
        <p:nvPicPr>
          <p:cNvPr id="4" name="Picture 3"/>
          <p:cNvPicPr>
            <a:picLocks noChangeAspect="1"/>
          </p:cNvPicPr>
          <p:nvPr/>
        </p:nvPicPr>
        <p:blipFill>
          <a:blip r:embed="rId3"/>
          <a:stretch>
            <a:fillRect/>
          </a:stretch>
        </p:blipFill>
        <p:spPr>
          <a:xfrm>
            <a:off x="3200400" y="3584455"/>
            <a:ext cx="2243522" cy="1761897"/>
          </a:xfrm>
          <a:prstGeom prst="rect">
            <a:avLst/>
          </a:prstGeom>
        </p:spPr>
      </p:pic>
      <p:pic>
        <p:nvPicPr>
          <p:cNvPr id="5" name="Picture 4"/>
          <p:cNvPicPr>
            <a:picLocks noChangeAspect="1"/>
          </p:cNvPicPr>
          <p:nvPr/>
        </p:nvPicPr>
        <p:blipFill>
          <a:blip r:embed="rId4"/>
          <a:stretch>
            <a:fillRect/>
          </a:stretch>
        </p:blipFill>
        <p:spPr>
          <a:xfrm>
            <a:off x="5357793" y="3489741"/>
            <a:ext cx="3737172" cy="2530059"/>
          </a:xfrm>
          <a:prstGeom prst="rect">
            <a:avLst/>
          </a:prstGeom>
        </p:spPr>
      </p:pic>
    </p:spTree>
    <p:extLst>
      <p:ext uri="{BB962C8B-B14F-4D97-AF65-F5344CB8AC3E}">
        <p14:creationId xmlns:p14="http://schemas.microsoft.com/office/powerpoint/2010/main" val="3751451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 xmlns:a16="http://schemas.microsoft.com/office/drawing/2014/main" id="{2CA0457B-67A5-4950-B985-BB33167FE4A5}"/>
              </a:ext>
            </a:extLst>
          </p:cNvPr>
          <p:cNvSpPr>
            <a:spLocks noGrp="1"/>
          </p:cNvSpPr>
          <p:nvPr>
            <p:ph type="title"/>
          </p:nvPr>
        </p:nvSpPr>
        <p:spPr/>
        <p:txBody>
          <a:bodyPr/>
          <a:lstStyle/>
          <a:p>
            <a:r>
              <a:rPr lang="en-AU" altLang="en-US" dirty="0"/>
              <a:t>What we know – SE studies</a:t>
            </a:r>
            <a:endParaRPr lang="en-US" altLang="en-US" dirty="0"/>
          </a:p>
        </p:txBody>
      </p:sp>
      <p:sp>
        <p:nvSpPr>
          <p:cNvPr id="11267" name="Content Placeholder 2">
            <a:extLst>
              <a:ext uri="{FF2B5EF4-FFF2-40B4-BE49-F238E27FC236}">
                <a16:creationId xmlns="" xmlns:a16="http://schemas.microsoft.com/office/drawing/2014/main" id="{7584A1E6-C8B7-401F-944D-5C124CD7E081}"/>
              </a:ext>
            </a:extLst>
          </p:cNvPr>
          <p:cNvSpPr>
            <a:spLocks noGrp="1"/>
          </p:cNvSpPr>
          <p:nvPr>
            <p:ph idx="1"/>
          </p:nvPr>
        </p:nvSpPr>
        <p:spPr/>
        <p:txBody>
          <a:bodyPr/>
          <a:lstStyle/>
          <a:p>
            <a:r>
              <a:rPr lang="en-AU" altLang="en-US" dirty="0">
                <a:latin typeface="Calibri" panose="020F0502020204030204" pitchFamily="34" charset="0"/>
              </a:rPr>
              <a:t>Beneficiaries</a:t>
            </a:r>
            <a:br>
              <a:rPr lang="en-AU" altLang="en-US" dirty="0">
                <a:latin typeface="Calibri" panose="020F0502020204030204" pitchFamily="34" charset="0"/>
              </a:rPr>
            </a:br>
            <a:endParaRPr lang="en-US" altLang="en-US" dirty="0">
              <a:latin typeface="Calibri" panose="020F0502020204030204" pitchFamily="34" charset="0"/>
            </a:endParaRPr>
          </a:p>
          <a:p>
            <a:endParaRPr lang="en-US" altLang="en-US" dirty="0">
              <a:latin typeface="Calibri" panose="020F0502020204030204" pitchFamily="34" charset="0"/>
            </a:endParaRPr>
          </a:p>
          <a:p>
            <a:endParaRPr lang="en-US" altLang="en-US" dirty="0">
              <a:latin typeface="Calibri" panose="020F0502020204030204" pitchFamily="34" charset="0"/>
            </a:endParaRPr>
          </a:p>
          <a:p>
            <a:endParaRPr lang="en-US" altLang="en-US" dirty="0">
              <a:latin typeface="Calibri" panose="020F0502020204030204" pitchFamily="34" charset="0"/>
            </a:endParaRPr>
          </a:p>
          <a:p>
            <a:endParaRPr lang="en-US" altLang="en-US" dirty="0">
              <a:latin typeface="Calibri" panose="020F0502020204030204" pitchFamily="34" charset="0"/>
            </a:endParaRPr>
          </a:p>
          <a:p>
            <a:endParaRPr lang="en-US" altLang="en-US" dirty="0">
              <a:latin typeface="Calibri" panose="020F0502020204030204" pitchFamily="34" charset="0"/>
            </a:endParaRPr>
          </a:p>
          <a:p>
            <a:r>
              <a:rPr lang="en-US" altLang="en-US" dirty="0">
                <a:latin typeface="Calibri" panose="020F0502020204030204" pitchFamily="34" charset="0"/>
              </a:rPr>
              <a:t>Opportunities for social enterprise development:</a:t>
            </a:r>
            <a:br>
              <a:rPr lang="en-US" altLang="en-US" dirty="0">
                <a:latin typeface="Calibri" panose="020F0502020204030204" pitchFamily="34" charset="0"/>
              </a:rPr>
            </a:br>
            <a:r>
              <a:rPr lang="en-US" altLang="en-US" dirty="0">
                <a:latin typeface="Calibri" panose="020F0502020204030204" pitchFamily="34" charset="0"/>
              </a:rPr>
              <a:t>social procurement</a:t>
            </a:r>
          </a:p>
          <a:p>
            <a:endParaRPr lang="en-US" altLang="en-US" dirty="0">
              <a:latin typeface="Calibri" panose="020F0502020204030204" pitchFamily="34" charset="0"/>
            </a:endParaRPr>
          </a:p>
          <a:p>
            <a:r>
              <a:rPr lang="en-US" altLang="en-US" dirty="0">
                <a:latin typeface="Calibri" panose="020F0502020204030204" pitchFamily="34" charset="0"/>
              </a:rPr>
              <a:t>Needs of social enterprise sector:</a:t>
            </a:r>
            <a:br>
              <a:rPr lang="en-US" altLang="en-US" dirty="0">
                <a:latin typeface="Calibri" panose="020F0502020204030204" pitchFamily="34" charset="0"/>
              </a:rPr>
            </a:br>
            <a:r>
              <a:rPr lang="en-US" altLang="en-US" dirty="0">
                <a:latin typeface="Calibri" panose="020F0502020204030204" pitchFamily="34" charset="0"/>
              </a:rPr>
              <a:t>support in the form of policy</a:t>
            </a:r>
            <a:br>
              <a:rPr lang="en-US" altLang="en-US" dirty="0">
                <a:latin typeface="Calibri" panose="020F0502020204030204" pitchFamily="34" charset="0"/>
              </a:rPr>
            </a:br>
            <a:r>
              <a:rPr lang="en-US" altLang="en-US" dirty="0">
                <a:latin typeface="Calibri" panose="020F0502020204030204" pitchFamily="34" charset="0"/>
              </a:rPr>
              <a:t>finance</a:t>
            </a:r>
            <a:br>
              <a:rPr lang="en-US" altLang="en-US" dirty="0">
                <a:latin typeface="Calibri" panose="020F0502020204030204" pitchFamily="34" charset="0"/>
              </a:rPr>
            </a:br>
            <a:r>
              <a:rPr lang="en-US" altLang="en-US" dirty="0">
                <a:latin typeface="Calibri" panose="020F0502020204030204" pitchFamily="34" charset="0"/>
              </a:rPr>
              <a:t>impact measurement</a:t>
            </a:r>
          </a:p>
        </p:txBody>
      </p:sp>
      <p:sp>
        <p:nvSpPr>
          <p:cNvPr id="11268" name="Footer Placeholder 3">
            <a:extLst>
              <a:ext uri="{FF2B5EF4-FFF2-40B4-BE49-F238E27FC236}">
                <a16:creationId xmlns="" xmlns:a16="http://schemas.microsoft.com/office/drawing/2014/main" id="{44796539-4DFC-4A86-A437-54D3C7F27A8E}"/>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15</a:t>
            </a:fld>
            <a:endParaRPr lang="en-US" altLang="en-US" sz="800" dirty="0">
              <a:solidFill>
                <a:schemeClr val="bg2"/>
              </a:solidFill>
            </a:endParaRPr>
          </a:p>
        </p:txBody>
      </p:sp>
      <p:sp>
        <p:nvSpPr>
          <p:cNvPr id="29" name="TextBox 28"/>
          <p:cNvSpPr txBox="1"/>
          <p:nvPr/>
        </p:nvSpPr>
        <p:spPr>
          <a:xfrm>
            <a:off x="6858000" y="5839084"/>
            <a:ext cx="2161673" cy="261610"/>
          </a:xfrm>
          <a:prstGeom prst="rect">
            <a:avLst/>
          </a:prstGeom>
          <a:noFill/>
        </p:spPr>
        <p:txBody>
          <a:bodyPr wrap="square" rtlCol="0">
            <a:spAutoFit/>
          </a:bodyPr>
          <a:lstStyle/>
          <a:p>
            <a:r>
              <a:rPr lang="en-AU" sz="1100" dirty="0">
                <a:latin typeface="Calibri" panose="020F0502020204030204" pitchFamily="34" charset="0"/>
              </a:rPr>
              <a:t>(Based on </a:t>
            </a:r>
            <a:r>
              <a:rPr lang="en-AU" sz="1100" dirty="0" smtClean="0">
                <a:latin typeface="Calibri" panose="020F0502020204030204" pitchFamily="34" charset="0"/>
              </a:rPr>
              <a:t>Barraket et al., 2016)</a:t>
            </a:r>
            <a:endParaRPr lang="en-AU" sz="1100" dirty="0">
              <a:latin typeface="Calibri" panose="020F0502020204030204" pitchFamily="34" charset="0"/>
            </a:endParaRPr>
          </a:p>
        </p:txBody>
      </p:sp>
      <p:pic>
        <p:nvPicPr>
          <p:cNvPr id="2" name="Picture 1"/>
          <p:cNvPicPr>
            <a:picLocks noChangeAspect="1"/>
          </p:cNvPicPr>
          <p:nvPr/>
        </p:nvPicPr>
        <p:blipFill>
          <a:blip r:embed="rId2"/>
          <a:stretch>
            <a:fillRect/>
          </a:stretch>
        </p:blipFill>
        <p:spPr>
          <a:xfrm>
            <a:off x="2438400" y="1654289"/>
            <a:ext cx="3505504" cy="2066723"/>
          </a:xfrm>
          <a:prstGeom prst="rect">
            <a:avLst/>
          </a:prstGeom>
        </p:spPr>
      </p:pic>
    </p:spTree>
    <p:extLst>
      <p:ext uri="{BB962C8B-B14F-4D97-AF65-F5344CB8AC3E}">
        <p14:creationId xmlns:p14="http://schemas.microsoft.com/office/powerpoint/2010/main" val="455087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 xmlns:a16="http://schemas.microsoft.com/office/drawing/2014/main" id="{ED1464D7-0B71-45AC-A6DA-3DBB8C913010}"/>
              </a:ext>
            </a:extLst>
          </p:cNvPr>
          <p:cNvSpPr>
            <a:spLocks noGrp="1"/>
          </p:cNvSpPr>
          <p:nvPr>
            <p:ph type="title"/>
          </p:nvPr>
        </p:nvSpPr>
        <p:spPr/>
        <p:txBody>
          <a:bodyPr/>
          <a:lstStyle/>
          <a:p>
            <a:r>
              <a:rPr lang="en-AU" altLang="en-US" dirty="0"/>
              <a:t>SE: what we don’t know</a:t>
            </a:r>
            <a:endParaRPr lang="en-US" altLang="en-US" dirty="0"/>
          </a:p>
        </p:txBody>
      </p:sp>
      <p:sp>
        <p:nvSpPr>
          <p:cNvPr id="12291" name="Content Placeholder 2">
            <a:extLst>
              <a:ext uri="{FF2B5EF4-FFF2-40B4-BE49-F238E27FC236}">
                <a16:creationId xmlns="" xmlns:a16="http://schemas.microsoft.com/office/drawing/2014/main" id="{33739D95-FA16-4273-BC9E-48EF9A066D9F}"/>
              </a:ext>
            </a:extLst>
          </p:cNvPr>
          <p:cNvSpPr>
            <a:spLocks noGrp="1"/>
          </p:cNvSpPr>
          <p:nvPr>
            <p:ph idx="1"/>
          </p:nvPr>
        </p:nvSpPr>
        <p:spPr/>
        <p:txBody>
          <a:bodyPr/>
          <a:lstStyle/>
          <a:p>
            <a:r>
              <a:rPr lang="en-AU" altLang="en-US" dirty="0">
                <a:latin typeface="Calibri" panose="020F0502020204030204" pitchFamily="34" charset="0"/>
              </a:rPr>
              <a:t>Number of social enterprises in Australia</a:t>
            </a:r>
          </a:p>
          <a:p>
            <a:endParaRPr lang="en-AU" altLang="en-US" dirty="0">
              <a:latin typeface="Calibri" panose="020F0502020204030204" pitchFamily="34" charset="0"/>
            </a:endParaRPr>
          </a:p>
          <a:p>
            <a:r>
              <a:rPr lang="en-US" dirty="0">
                <a:latin typeface="Calibri" panose="020F0502020204030204" pitchFamily="34" charset="0"/>
              </a:rPr>
              <a:t>Finding Australia’s Social Enterprise Sector</a:t>
            </a:r>
            <a:br>
              <a:rPr lang="en-US" dirty="0">
                <a:latin typeface="Calibri" panose="020F0502020204030204" pitchFamily="34" charset="0"/>
              </a:rPr>
            </a:br>
            <a:r>
              <a:rPr lang="en-US" dirty="0">
                <a:solidFill>
                  <a:schemeClr val="tx2"/>
                </a:solidFill>
                <a:latin typeface="Calibri" panose="020F0502020204030204" pitchFamily="34" charset="0"/>
              </a:rPr>
              <a:t>Barraket et al. (2016) estimated 20,000 social enterprises in Australia</a:t>
            </a:r>
          </a:p>
          <a:p>
            <a:endParaRPr lang="en-US" dirty="0">
              <a:solidFill>
                <a:schemeClr val="tx2"/>
              </a:solidFill>
              <a:latin typeface="Calibri" panose="020F0502020204030204" pitchFamily="34" charset="0"/>
            </a:endParaRPr>
          </a:p>
          <a:p>
            <a:r>
              <a:rPr lang="en-US" dirty="0">
                <a:latin typeface="Calibri" panose="020F0502020204030204" pitchFamily="34" charset="0"/>
              </a:rPr>
              <a:t>No single accepted definition of SE</a:t>
            </a:r>
            <a:br>
              <a:rPr lang="en-US" dirty="0">
                <a:latin typeface="Calibri" panose="020F0502020204030204" pitchFamily="34" charset="0"/>
              </a:rPr>
            </a:br>
            <a:r>
              <a:rPr lang="en-US" dirty="0">
                <a:latin typeface="Calibri" panose="020F0502020204030204" pitchFamily="34" charset="0"/>
              </a:rPr>
              <a:t>general acceptance of SE as hybrid </a:t>
            </a:r>
            <a:r>
              <a:rPr lang="en-US" dirty="0" err="1">
                <a:latin typeface="Calibri" panose="020F0502020204030204" pitchFamily="34" charset="0"/>
              </a:rPr>
              <a:t>organisations</a:t>
            </a:r>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questions regarding financial sustainability, funding uncertainty</a:t>
            </a:r>
            <a:br>
              <a:rPr lang="en-US" dirty="0">
                <a:latin typeface="Calibri" panose="020F0502020204030204" pitchFamily="34" charset="0"/>
              </a:rPr>
            </a:br>
            <a:r>
              <a:rPr lang="en-US" dirty="0">
                <a:latin typeface="Calibri" panose="020F0502020204030204" pitchFamily="34" charset="0"/>
              </a:rPr>
              <a:t>financial independence v. </a:t>
            </a:r>
            <a:br>
              <a:rPr lang="en-US" dirty="0">
                <a:latin typeface="Calibri" panose="020F0502020204030204" pitchFamily="34" charset="0"/>
              </a:rPr>
            </a:br>
            <a:r>
              <a:rPr lang="en-US" dirty="0">
                <a:latin typeface="Calibri" panose="020F0502020204030204" pitchFamily="34" charset="0"/>
              </a:rPr>
              <a:t>financial sustainability / financial security</a:t>
            </a:r>
            <a:br>
              <a:rPr lang="en-US" dirty="0">
                <a:latin typeface="Calibri" panose="020F0502020204030204" pitchFamily="34" charset="0"/>
              </a:rPr>
            </a:br>
            <a:r>
              <a:rPr lang="en-US" dirty="0">
                <a:latin typeface="Calibri" panose="020F0502020204030204" pitchFamily="34" charset="0"/>
              </a:rPr>
              <a:t>short-term v long-term</a:t>
            </a:r>
          </a:p>
          <a:p>
            <a:endParaRPr lang="en-AU" dirty="0">
              <a:solidFill>
                <a:schemeClr val="tx2"/>
              </a:solidFill>
            </a:endParaRPr>
          </a:p>
          <a:p>
            <a:endParaRPr lang="en-US" altLang="en-US" dirty="0"/>
          </a:p>
        </p:txBody>
      </p:sp>
      <p:sp>
        <p:nvSpPr>
          <p:cNvPr id="12292" name="Footer Placeholder 3">
            <a:extLst>
              <a:ext uri="{FF2B5EF4-FFF2-40B4-BE49-F238E27FC236}">
                <a16:creationId xmlns="" xmlns:a16="http://schemas.microsoft.com/office/drawing/2014/main" id="{3F4036E4-67A7-4D3B-B0D8-9FC9B06EBC72}"/>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16</a:t>
            </a:fld>
            <a:endParaRPr lang="en-US" altLang="en-US" sz="800" dirty="0">
              <a:solidFill>
                <a:schemeClr val="bg2"/>
              </a:solidFill>
            </a:endParaRPr>
          </a:p>
        </p:txBody>
      </p:sp>
      <p:pic>
        <p:nvPicPr>
          <p:cNvPr id="6" name="Picture 5">
            <a:extLst>
              <a:ext uri="{FF2B5EF4-FFF2-40B4-BE49-F238E27FC236}">
                <a16:creationId xmlns="" xmlns:a16="http://schemas.microsoft.com/office/drawing/2014/main" id="{B2749C85-A0C4-4239-A736-8F583ED72A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4167949"/>
            <a:ext cx="1643063" cy="185185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 xmlns:a16="http://schemas.microsoft.com/office/drawing/2014/main" id="{47F473A5-2A70-4007-883C-85B12F842EE3}"/>
              </a:ext>
            </a:extLst>
          </p:cNvPr>
          <p:cNvSpPr>
            <a:spLocks noGrp="1"/>
          </p:cNvSpPr>
          <p:nvPr>
            <p:ph type="title"/>
          </p:nvPr>
        </p:nvSpPr>
        <p:spPr/>
        <p:txBody>
          <a:bodyPr/>
          <a:lstStyle/>
          <a:p>
            <a:r>
              <a:rPr lang="en-AU" altLang="en-US" dirty="0"/>
              <a:t>SE challenges</a:t>
            </a:r>
            <a:endParaRPr lang="en-US" altLang="en-US" dirty="0"/>
          </a:p>
        </p:txBody>
      </p:sp>
      <p:sp>
        <p:nvSpPr>
          <p:cNvPr id="13315" name="Content Placeholder 2">
            <a:extLst>
              <a:ext uri="{FF2B5EF4-FFF2-40B4-BE49-F238E27FC236}">
                <a16:creationId xmlns="" xmlns:a16="http://schemas.microsoft.com/office/drawing/2014/main" id="{ABFB2BC8-5BBC-429F-BDEE-68CF6A53C006}"/>
              </a:ext>
            </a:extLst>
          </p:cNvPr>
          <p:cNvSpPr>
            <a:spLocks noGrp="1"/>
          </p:cNvSpPr>
          <p:nvPr>
            <p:ph idx="1"/>
          </p:nvPr>
        </p:nvSpPr>
        <p:spPr/>
        <p:txBody>
          <a:bodyPr/>
          <a:lstStyle/>
          <a:p>
            <a:r>
              <a:rPr lang="en-AU" altLang="en-US" dirty="0">
                <a:latin typeface="Calibri" panose="020F0502020204030204" pitchFamily="34" charset="0"/>
              </a:rPr>
              <a:t>Financial sustainability</a:t>
            </a:r>
          </a:p>
          <a:p>
            <a:r>
              <a:rPr lang="en-AU" altLang="en-US" dirty="0">
                <a:latin typeface="Calibri" panose="020F0502020204030204" pitchFamily="34" charset="0"/>
              </a:rPr>
              <a:t>Mission drift</a:t>
            </a:r>
          </a:p>
          <a:p>
            <a:r>
              <a:rPr lang="en-AU" altLang="en-US" dirty="0">
                <a:latin typeface="Calibri" panose="020F0502020204030204" pitchFamily="34" charset="0"/>
              </a:rPr>
              <a:t>Financing </a:t>
            </a:r>
          </a:p>
          <a:p>
            <a:r>
              <a:rPr lang="en-AU" altLang="en-US" dirty="0">
                <a:latin typeface="Calibri" panose="020F0502020204030204" pitchFamily="34" charset="0"/>
              </a:rPr>
              <a:t>Legal forms / recognition / identity / assistance</a:t>
            </a:r>
          </a:p>
          <a:p>
            <a:r>
              <a:rPr lang="en-AU" altLang="en-US" dirty="0">
                <a:latin typeface="Calibri" panose="020F0502020204030204" pitchFamily="34" charset="0"/>
              </a:rPr>
              <a:t>‘Measuring’ or communicating impact</a:t>
            </a:r>
            <a:endParaRPr lang="en-US" altLang="en-US" dirty="0">
              <a:latin typeface="Calibri" panose="020F0502020204030204" pitchFamily="34" charset="0"/>
            </a:endParaRPr>
          </a:p>
        </p:txBody>
      </p:sp>
      <p:sp>
        <p:nvSpPr>
          <p:cNvPr id="13316" name="Footer Placeholder 3">
            <a:extLst>
              <a:ext uri="{FF2B5EF4-FFF2-40B4-BE49-F238E27FC236}">
                <a16:creationId xmlns="" xmlns:a16="http://schemas.microsoft.com/office/drawing/2014/main" id="{0BC25236-A035-4E8B-A98F-DCD122C58C52}"/>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17</a:t>
            </a:fld>
            <a:endParaRPr lang="en-US" altLang="en-US" sz="800" dirty="0">
              <a:solidFill>
                <a:schemeClr val="bg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661" y="1145641"/>
            <a:ext cx="1615139" cy="121391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661" y="2528191"/>
            <a:ext cx="1626025" cy="117772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19055"/>
          <a:stretch/>
        </p:blipFill>
        <p:spPr>
          <a:xfrm>
            <a:off x="6764052" y="4153409"/>
            <a:ext cx="1552634" cy="125679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 xmlns:a16="http://schemas.microsoft.com/office/drawing/2014/main" id="{62F55D9F-E496-4036-AD36-365D26B298ED}"/>
              </a:ext>
            </a:extLst>
          </p:cNvPr>
          <p:cNvSpPr>
            <a:spLocks noGrp="1"/>
          </p:cNvSpPr>
          <p:nvPr>
            <p:ph type="title"/>
          </p:nvPr>
        </p:nvSpPr>
        <p:spPr/>
        <p:txBody>
          <a:bodyPr/>
          <a:lstStyle/>
          <a:p>
            <a:r>
              <a:rPr lang="en-AU" altLang="en-US" dirty="0"/>
              <a:t>Reporting</a:t>
            </a:r>
            <a:endParaRPr lang="en-US" altLang="en-US" dirty="0"/>
          </a:p>
        </p:txBody>
      </p:sp>
      <p:sp>
        <p:nvSpPr>
          <p:cNvPr id="14340" name="Footer Placeholder 3">
            <a:extLst>
              <a:ext uri="{FF2B5EF4-FFF2-40B4-BE49-F238E27FC236}">
                <a16:creationId xmlns="" xmlns:a16="http://schemas.microsoft.com/office/drawing/2014/main" id="{8A0C6C4A-E0DB-4DA7-9CD0-2954EB48D64B}"/>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18</a:t>
            </a:fld>
            <a:endParaRPr lang="en-US" altLang="en-US" sz="800" dirty="0">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69031134"/>
              </p:ext>
            </p:extLst>
          </p:nvPr>
        </p:nvGraphicFramePr>
        <p:xfrm>
          <a:off x="757099" y="1219200"/>
          <a:ext cx="3684272" cy="4805216"/>
        </p:xfrm>
        <a:graphic>
          <a:graphicData uri="http://schemas.openxmlformats.org/drawingml/2006/table">
            <a:tbl>
              <a:tblPr firstRow="1" firstCol="1" bandRow="1">
                <a:tableStyleId>{F5AB1C69-6EDB-4FF4-983F-18BD219EF322}</a:tableStyleId>
              </a:tblPr>
              <a:tblGrid>
                <a:gridCol w="3684272">
                  <a:extLst>
                    <a:ext uri="{9D8B030D-6E8A-4147-A177-3AD203B41FA5}">
                      <a16:colId xmlns="" xmlns:a16="http://schemas.microsoft.com/office/drawing/2014/main" val="20000"/>
                    </a:ext>
                  </a:extLst>
                </a:gridCol>
              </a:tblGrid>
              <a:tr h="152679">
                <a:tc>
                  <a:txBody>
                    <a:bodyPr/>
                    <a:lstStyle/>
                    <a:p>
                      <a:pPr>
                        <a:lnSpc>
                          <a:spcPct val="107000"/>
                        </a:lnSpc>
                        <a:spcAft>
                          <a:spcPts val="0"/>
                        </a:spcAft>
                      </a:pPr>
                      <a:r>
                        <a:rPr lang="en-AU" sz="1200" dirty="0">
                          <a:solidFill>
                            <a:schemeClr val="tx1"/>
                          </a:solidFill>
                          <a:effectLst/>
                        </a:rPr>
                        <a:t>Reporting frameworks</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0"/>
                  </a:ext>
                </a:extLst>
              </a:tr>
              <a:tr h="458036">
                <a:tc>
                  <a:txBody>
                    <a:bodyPr/>
                    <a:lstStyle/>
                    <a:p>
                      <a:pPr>
                        <a:lnSpc>
                          <a:spcPct val="107000"/>
                        </a:lnSpc>
                        <a:spcAft>
                          <a:spcPts val="0"/>
                        </a:spcAft>
                      </a:pPr>
                      <a:r>
                        <a:rPr lang="en-AU" sz="1200" dirty="0">
                          <a:solidFill>
                            <a:schemeClr val="tx1"/>
                          </a:solidFill>
                          <a:effectLst/>
                        </a:rPr>
                        <a:t>GRI</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1"/>
                  </a:ext>
                </a:extLst>
              </a:tr>
              <a:tr h="229018">
                <a:tc>
                  <a:txBody>
                    <a:bodyPr/>
                    <a:lstStyle/>
                    <a:p>
                      <a:pPr>
                        <a:lnSpc>
                          <a:spcPct val="107000"/>
                        </a:lnSpc>
                        <a:spcAft>
                          <a:spcPts val="0"/>
                        </a:spcAft>
                      </a:pPr>
                      <a:r>
                        <a:rPr lang="en-AU" sz="1200" dirty="0">
                          <a:solidFill>
                            <a:schemeClr val="tx1"/>
                          </a:solidFill>
                          <a:effectLst/>
                        </a:rPr>
                        <a:t>SROI</a:t>
                      </a:r>
                    </a:p>
                    <a:p>
                      <a:pPr>
                        <a:lnSpc>
                          <a:spcPct val="107000"/>
                        </a:lnSpc>
                        <a:spcAft>
                          <a:spcPts val="0"/>
                        </a:spcAft>
                      </a:pP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2"/>
                  </a:ext>
                </a:extLst>
              </a:tr>
              <a:tr h="610714">
                <a:tc>
                  <a:txBody>
                    <a:bodyPr/>
                    <a:lstStyle/>
                    <a:p>
                      <a:pPr>
                        <a:lnSpc>
                          <a:spcPct val="107000"/>
                        </a:lnSpc>
                        <a:spcAft>
                          <a:spcPts val="0"/>
                        </a:spcAft>
                      </a:pPr>
                      <a:r>
                        <a:rPr lang="en-AU" sz="1200" dirty="0">
                          <a:solidFill>
                            <a:schemeClr val="tx1"/>
                          </a:solidFill>
                          <a:effectLst/>
                        </a:rPr>
                        <a:t>OECD, 2015</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3"/>
                  </a:ext>
                </a:extLst>
              </a:tr>
              <a:tr h="381696">
                <a:tc>
                  <a:txBody>
                    <a:bodyPr/>
                    <a:lstStyle/>
                    <a:p>
                      <a:pPr>
                        <a:lnSpc>
                          <a:spcPct val="107000"/>
                        </a:lnSpc>
                        <a:spcAft>
                          <a:spcPts val="0"/>
                        </a:spcAft>
                      </a:pPr>
                      <a:r>
                        <a:rPr lang="en-AU" sz="1200" dirty="0">
                          <a:solidFill>
                            <a:schemeClr val="tx1"/>
                          </a:solidFill>
                          <a:effectLst/>
                        </a:rPr>
                        <a:t>Integrated Reporting</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4"/>
                  </a:ext>
                </a:extLst>
              </a:tr>
              <a:tr h="229018">
                <a:tc>
                  <a:txBody>
                    <a:bodyPr/>
                    <a:lstStyle/>
                    <a:p>
                      <a:pPr>
                        <a:lnSpc>
                          <a:spcPct val="107000"/>
                        </a:lnSpc>
                        <a:spcAft>
                          <a:spcPts val="0"/>
                        </a:spcAft>
                      </a:pPr>
                      <a:r>
                        <a:rPr lang="en-AU" sz="1200" dirty="0">
                          <a:solidFill>
                            <a:schemeClr val="tx1"/>
                          </a:solidFill>
                          <a:effectLst/>
                        </a:rPr>
                        <a:t>Statement of Recommended Practice (UK) </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5"/>
                  </a:ext>
                </a:extLst>
              </a:tr>
              <a:tr h="610714">
                <a:tc>
                  <a:txBody>
                    <a:bodyPr/>
                    <a:lstStyle/>
                    <a:p>
                      <a:pPr>
                        <a:lnSpc>
                          <a:spcPct val="107000"/>
                        </a:lnSpc>
                        <a:spcAft>
                          <a:spcPts val="0"/>
                        </a:spcAft>
                      </a:pPr>
                      <a:r>
                        <a:rPr lang="en-AU" sz="1200" dirty="0">
                          <a:solidFill>
                            <a:schemeClr val="tx1"/>
                          </a:solidFill>
                          <a:effectLst/>
                        </a:rPr>
                        <a:t>AASB Reporting service performance information </a:t>
                      </a:r>
                      <a:br>
                        <a:rPr lang="en-AU" sz="1200" dirty="0">
                          <a:solidFill>
                            <a:schemeClr val="tx1"/>
                          </a:solidFill>
                          <a:effectLst/>
                        </a:rPr>
                      </a:br>
                      <a:r>
                        <a:rPr lang="en-AU" sz="1200" dirty="0">
                          <a:solidFill>
                            <a:schemeClr val="tx1"/>
                          </a:solidFill>
                          <a:effectLst/>
                        </a:rPr>
                        <a:t>ED 270</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6"/>
                  </a:ext>
                </a:extLst>
              </a:tr>
              <a:tr h="534375">
                <a:tc>
                  <a:txBody>
                    <a:bodyPr/>
                    <a:lstStyle/>
                    <a:p>
                      <a:pPr>
                        <a:lnSpc>
                          <a:spcPct val="107000"/>
                        </a:lnSpc>
                        <a:spcAft>
                          <a:spcPts val="0"/>
                        </a:spcAft>
                      </a:pPr>
                      <a:r>
                        <a:rPr lang="en-AU" sz="1200" dirty="0">
                          <a:solidFill>
                            <a:schemeClr val="tx1"/>
                          </a:solidFill>
                          <a:effectLst/>
                        </a:rPr>
                        <a:t>IPSASB: Recommended practice guideline 3 on reporting service performance information</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7"/>
                  </a:ext>
                </a:extLst>
              </a:tr>
              <a:tr h="305357">
                <a:tc>
                  <a:txBody>
                    <a:bodyPr/>
                    <a:lstStyle/>
                    <a:p>
                      <a:pPr>
                        <a:lnSpc>
                          <a:spcPct val="107000"/>
                        </a:lnSpc>
                        <a:spcAft>
                          <a:spcPts val="0"/>
                        </a:spcAft>
                      </a:pPr>
                      <a:r>
                        <a:rPr lang="en-AU" sz="1200" dirty="0">
                          <a:solidFill>
                            <a:schemeClr val="tx1"/>
                          </a:solidFill>
                          <a:effectLst/>
                        </a:rPr>
                        <a:t>NZASB Service performance reporting</a:t>
                      </a:r>
                    </a:p>
                    <a:p>
                      <a:pPr>
                        <a:lnSpc>
                          <a:spcPct val="107000"/>
                        </a:lnSpc>
                        <a:spcAft>
                          <a:spcPts val="0"/>
                        </a:spcAft>
                      </a:pP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8"/>
                  </a:ext>
                </a:extLst>
              </a:tr>
              <a:tr h="229018">
                <a:tc>
                  <a:txBody>
                    <a:bodyPr/>
                    <a:lstStyle/>
                    <a:p>
                      <a:pPr>
                        <a:lnSpc>
                          <a:spcPct val="107000"/>
                        </a:lnSpc>
                        <a:spcAft>
                          <a:spcPts val="0"/>
                        </a:spcAft>
                      </a:pPr>
                      <a:r>
                        <a:rPr lang="en-AU" sz="1200" dirty="0">
                          <a:solidFill>
                            <a:schemeClr val="tx1"/>
                          </a:solidFill>
                          <a:effectLst/>
                        </a:rPr>
                        <a:t>Statement of Service Performance (NZ)</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9"/>
                  </a:ext>
                </a:extLst>
              </a:tr>
              <a:tr h="229018">
                <a:tc>
                  <a:txBody>
                    <a:bodyPr/>
                    <a:lstStyle/>
                    <a:p>
                      <a:pPr>
                        <a:lnSpc>
                          <a:spcPct val="107000"/>
                        </a:lnSpc>
                        <a:spcAft>
                          <a:spcPts val="0"/>
                        </a:spcAft>
                      </a:pPr>
                      <a:r>
                        <a:rPr lang="en-AU" sz="1200" dirty="0">
                          <a:solidFill>
                            <a:schemeClr val="tx1"/>
                          </a:solidFill>
                          <a:effectLst/>
                        </a:rPr>
                        <a:t>Productivity Commission Report, 2010</a:t>
                      </a:r>
                    </a:p>
                    <a:p>
                      <a:pPr>
                        <a:lnSpc>
                          <a:spcPct val="107000"/>
                        </a:lnSpc>
                        <a:spcAft>
                          <a:spcPts val="0"/>
                        </a:spcAft>
                      </a:pP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10"/>
                  </a:ext>
                </a:extLst>
              </a:tr>
              <a:tr h="381696">
                <a:tc>
                  <a:txBody>
                    <a:bodyPr/>
                    <a:lstStyle/>
                    <a:p>
                      <a:pPr>
                        <a:lnSpc>
                          <a:spcPct val="107000"/>
                        </a:lnSpc>
                        <a:spcAft>
                          <a:spcPts val="0"/>
                        </a:spcAft>
                      </a:pPr>
                      <a:r>
                        <a:rPr lang="en-AU" sz="1200" dirty="0">
                          <a:solidFill>
                            <a:schemeClr val="tx1"/>
                          </a:solidFill>
                          <a:effectLst/>
                        </a:rPr>
                        <a:t>Narratives (e.g. case studies on impact)</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11"/>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 xmlns:a16="http://schemas.microsoft.com/office/drawing/2014/main" id="{DEB26299-C11A-40AB-AB4B-DD83238BE2A8}"/>
              </a:ext>
            </a:extLst>
          </p:cNvPr>
          <p:cNvSpPr>
            <a:spLocks noGrp="1"/>
          </p:cNvSpPr>
          <p:nvPr>
            <p:ph type="title"/>
          </p:nvPr>
        </p:nvSpPr>
        <p:spPr/>
        <p:txBody>
          <a:bodyPr/>
          <a:lstStyle/>
          <a:p>
            <a:r>
              <a:rPr lang="en-AU" altLang="en-US" dirty="0"/>
              <a:t>Reporting in context</a:t>
            </a:r>
            <a:endParaRPr lang="en-US" altLang="en-US" dirty="0"/>
          </a:p>
        </p:txBody>
      </p:sp>
      <p:sp>
        <p:nvSpPr>
          <p:cNvPr id="17412" name="Footer Placeholder 3">
            <a:extLst>
              <a:ext uri="{FF2B5EF4-FFF2-40B4-BE49-F238E27FC236}">
                <a16:creationId xmlns="" xmlns:a16="http://schemas.microsoft.com/office/drawing/2014/main" id="{8D71FC8E-CE5D-4386-85AA-AFFEC1D451B7}"/>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19</a:t>
            </a:fld>
            <a:endParaRPr lang="en-US" altLang="en-US" sz="800" dirty="0">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3152556"/>
              </p:ext>
            </p:extLst>
          </p:nvPr>
        </p:nvGraphicFramePr>
        <p:xfrm>
          <a:off x="750660" y="1219200"/>
          <a:ext cx="8185606" cy="4628945"/>
        </p:xfrm>
        <a:graphic>
          <a:graphicData uri="http://schemas.openxmlformats.org/drawingml/2006/table">
            <a:tbl>
              <a:tblPr firstRow="1" firstCol="1" bandRow="1">
                <a:tableStyleId>{F5AB1C69-6EDB-4FF4-983F-18BD219EF322}</a:tableStyleId>
              </a:tblPr>
              <a:tblGrid>
                <a:gridCol w="3367627">
                  <a:extLst>
                    <a:ext uri="{9D8B030D-6E8A-4147-A177-3AD203B41FA5}">
                      <a16:colId xmlns="" xmlns:a16="http://schemas.microsoft.com/office/drawing/2014/main" val="20000"/>
                    </a:ext>
                  </a:extLst>
                </a:gridCol>
                <a:gridCol w="4817979">
                  <a:extLst>
                    <a:ext uri="{9D8B030D-6E8A-4147-A177-3AD203B41FA5}">
                      <a16:colId xmlns="" xmlns:a16="http://schemas.microsoft.com/office/drawing/2014/main" val="20001"/>
                    </a:ext>
                  </a:extLst>
                </a:gridCol>
              </a:tblGrid>
              <a:tr h="152679">
                <a:tc>
                  <a:txBody>
                    <a:bodyPr/>
                    <a:lstStyle/>
                    <a:p>
                      <a:pPr>
                        <a:lnSpc>
                          <a:spcPct val="107000"/>
                        </a:lnSpc>
                        <a:spcAft>
                          <a:spcPts val="0"/>
                        </a:spcAft>
                      </a:pPr>
                      <a:r>
                        <a:rPr lang="en-AU" sz="1200" dirty="0">
                          <a:solidFill>
                            <a:schemeClr val="tx1"/>
                          </a:solidFill>
                          <a:effectLst/>
                        </a:rPr>
                        <a:t>Reporting frameworks</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tc>
                  <a:txBody>
                    <a:bodyPr/>
                    <a:lstStyle/>
                    <a:p>
                      <a:pPr>
                        <a:lnSpc>
                          <a:spcPct val="107000"/>
                        </a:lnSpc>
                        <a:spcAft>
                          <a:spcPts val="0"/>
                        </a:spcAft>
                      </a:pPr>
                      <a:r>
                        <a:rPr lang="en-AU" sz="1200" dirty="0">
                          <a:solidFill>
                            <a:schemeClr val="tx2">
                              <a:lumMod val="75000"/>
                            </a:schemeClr>
                          </a:solidFill>
                          <a:effectLst/>
                        </a:rPr>
                        <a:t>Limitations</a:t>
                      </a:r>
                      <a:endParaRPr lang="en-AU"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0"/>
                  </a:ext>
                </a:extLst>
              </a:tr>
              <a:tr h="458036">
                <a:tc>
                  <a:txBody>
                    <a:bodyPr/>
                    <a:lstStyle/>
                    <a:p>
                      <a:pPr>
                        <a:lnSpc>
                          <a:spcPct val="107000"/>
                        </a:lnSpc>
                        <a:spcAft>
                          <a:spcPts val="0"/>
                        </a:spcAft>
                      </a:pPr>
                      <a:r>
                        <a:rPr lang="en-AU" sz="1200" dirty="0">
                          <a:solidFill>
                            <a:schemeClr val="tx1"/>
                          </a:solidFill>
                          <a:effectLst/>
                        </a:rPr>
                        <a:t>GRI</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tc>
                  <a:txBody>
                    <a:bodyPr/>
                    <a:lstStyle/>
                    <a:p>
                      <a:pPr marL="342900" lvl="0" indent="-342900">
                        <a:lnSpc>
                          <a:spcPct val="107000"/>
                        </a:lnSpc>
                        <a:spcAft>
                          <a:spcPts val="0"/>
                        </a:spcAft>
                        <a:buFont typeface="Symbol" panose="05050102010706020507" pitchFamily="18" charset="2"/>
                        <a:buChar char=""/>
                      </a:pPr>
                      <a:r>
                        <a:rPr lang="en-AU" sz="1200" dirty="0">
                          <a:solidFill>
                            <a:schemeClr val="tx2">
                              <a:lumMod val="75000"/>
                            </a:schemeClr>
                          </a:solidFill>
                          <a:effectLst/>
                        </a:rPr>
                        <a:t>understandability; disclosure overload</a:t>
                      </a:r>
                    </a:p>
                    <a:p>
                      <a:pPr marL="342900" lvl="0" indent="-342900">
                        <a:lnSpc>
                          <a:spcPct val="107000"/>
                        </a:lnSpc>
                        <a:spcAft>
                          <a:spcPts val="0"/>
                        </a:spcAft>
                        <a:buFont typeface="Symbol" panose="05050102010706020507" pitchFamily="18" charset="2"/>
                        <a:buChar char=""/>
                      </a:pPr>
                      <a:r>
                        <a:rPr lang="en-AU" sz="1200" dirty="0">
                          <a:solidFill>
                            <a:schemeClr val="tx2">
                              <a:lumMod val="75000"/>
                            </a:schemeClr>
                          </a:solidFill>
                          <a:effectLst/>
                        </a:rPr>
                        <a:t>no reference to financial performance</a:t>
                      </a:r>
                      <a:endParaRPr lang="en-AU"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1"/>
                  </a:ext>
                </a:extLst>
              </a:tr>
              <a:tr h="229018">
                <a:tc>
                  <a:txBody>
                    <a:bodyPr/>
                    <a:lstStyle/>
                    <a:p>
                      <a:pPr>
                        <a:lnSpc>
                          <a:spcPct val="107000"/>
                        </a:lnSpc>
                        <a:spcAft>
                          <a:spcPts val="0"/>
                        </a:spcAft>
                      </a:pPr>
                      <a:r>
                        <a:rPr lang="en-AU" sz="1200" dirty="0">
                          <a:solidFill>
                            <a:schemeClr val="tx1"/>
                          </a:solidFill>
                          <a:effectLst/>
                        </a:rPr>
                        <a:t>SROI</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tc>
                  <a:txBody>
                    <a:bodyPr/>
                    <a:lstStyle/>
                    <a:p>
                      <a:pPr marL="342900" lvl="0" indent="-342900">
                        <a:lnSpc>
                          <a:spcPct val="107000"/>
                        </a:lnSpc>
                        <a:spcAft>
                          <a:spcPts val="0"/>
                        </a:spcAft>
                        <a:buFont typeface="Symbol" panose="05050102010706020507" pitchFamily="18" charset="2"/>
                        <a:buChar char=""/>
                      </a:pPr>
                      <a:r>
                        <a:rPr lang="en-AU" sz="1200" dirty="0">
                          <a:solidFill>
                            <a:schemeClr val="tx2">
                              <a:lumMod val="75000"/>
                            </a:schemeClr>
                          </a:solidFill>
                          <a:effectLst/>
                        </a:rPr>
                        <a:t>approximations, proxy amounts, and estimates</a:t>
                      </a:r>
                    </a:p>
                    <a:p>
                      <a:pPr marL="342900" lvl="0" indent="-342900">
                        <a:lnSpc>
                          <a:spcPct val="107000"/>
                        </a:lnSpc>
                        <a:spcAft>
                          <a:spcPts val="0"/>
                        </a:spcAft>
                        <a:buFont typeface="Symbol" panose="05050102010706020507" pitchFamily="18" charset="2"/>
                        <a:buChar char=""/>
                      </a:pPr>
                      <a:r>
                        <a:rPr lang="en-AU" sz="1200" dirty="0">
                          <a:solidFill>
                            <a:schemeClr val="tx2">
                              <a:lumMod val="75000"/>
                            </a:schemeClr>
                          </a:solidFill>
                          <a:effectLst/>
                        </a:rPr>
                        <a:t>assumes reliable measurement</a:t>
                      </a:r>
                      <a:endParaRPr lang="en-AU"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2"/>
                  </a:ext>
                </a:extLst>
              </a:tr>
              <a:tr h="610714">
                <a:tc>
                  <a:txBody>
                    <a:bodyPr/>
                    <a:lstStyle/>
                    <a:p>
                      <a:pPr>
                        <a:lnSpc>
                          <a:spcPct val="107000"/>
                        </a:lnSpc>
                        <a:spcAft>
                          <a:spcPts val="0"/>
                        </a:spcAft>
                      </a:pPr>
                      <a:r>
                        <a:rPr lang="en-AU" sz="1200" dirty="0">
                          <a:solidFill>
                            <a:schemeClr val="tx1"/>
                          </a:solidFill>
                          <a:effectLst/>
                        </a:rPr>
                        <a:t>OECD, 2015</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tc>
                  <a:txBody>
                    <a:bodyPr/>
                    <a:lstStyle/>
                    <a:p>
                      <a:pPr marL="342900" lvl="0" indent="-342900">
                        <a:lnSpc>
                          <a:spcPct val="107000"/>
                        </a:lnSpc>
                        <a:spcAft>
                          <a:spcPts val="0"/>
                        </a:spcAft>
                        <a:buFont typeface="Symbol" panose="05050102010706020507" pitchFamily="18" charset="2"/>
                        <a:buChar char=""/>
                      </a:pPr>
                      <a:r>
                        <a:rPr lang="en-AU" sz="1200" dirty="0">
                          <a:solidFill>
                            <a:schemeClr val="tx2">
                              <a:lumMod val="75000"/>
                            </a:schemeClr>
                          </a:solidFill>
                          <a:effectLst/>
                        </a:rPr>
                        <a:t>understandability (i.e. lacks clear and concise detail)</a:t>
                      </a:r>
                      <a:endParaRPr lang="en-AU"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3"/>
                  </a:ext>
                </a:extLst>
              </a:tr>
              <a:tr h="381696">
                <a:tc>
                  <a:txBody>
                    <a:bodyPr/>
                    <a:lstStyle/>
                    <a:p>
                      <a:pPr>
                        <a:lnSpc>
                          <a:spcPct val="107000"/>
                        </a:lnSpc>
                        <a:spcAft>
                          <a:spcPts val="0"/>
                        </a:spcAft>
                      </a:pPr>
                      <a:r>
                        <a:rPr lang="en-AU" sz="1200" dirty="0">
                          <a:solidFill>
                            <a:schemeClr val="tx1"/>
                          </a:solidFill>
                          <a:effectLst/>
                        </a:rPr>
                        <a:t>Integrated Reporting</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200" dirty="0">
                          <a:solidFill>
                            <a:schemeClr val="tx2">
                              <a:lumMod val="75000"/>
                            </a:schemeClr>
                          </a:solidFill>
                          <a:effectLst/>
                        </a:rPr>
                        <a:t>understandability and comparability </a:t>
                      </a:r>
                    </a:p>
                    <a:p>
                      <a:pPr marL="342900" lvl="0" indent="-342900">
                        <a:lnSpc>
                          <a:spcPct val="107000"/>
                        </a:lnSpc>
                        <a:spcAft>
                          <a:spcPts val="0"/>
                        </a:spcAft>
                        <a:buFont typeface="Symbol" panose="05050102010706020507" pitchFamily="18" charset="2"/>
                        <a:buChar char=""/>
                      </a:pPr>
                      <a:r>
                        <a:rPr lang="en-AU" sz="1200" dirty="0">
                          <a:solidFill>
                            <a:schemeClr val="tx2">
                              <a:lumMod val="75000"/>
                            </a:schemeClr>
                          </a:solidFill>
                          <a:effectLst/>
                        </a:rPr>
                        <a:t>lack of a succinct, clear reporting framework  </a:t>
                      </a:r>
                      <a:endParaRPr lang="en-AU"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4"/>
                  </a:ext>
                </a:extLst>
              </a:tr>
              <a:tr h="229018">
                <a:tc>
                  <a:txBody>
                    <a:bodyPr/>
                    <a:lstStyle/>
                    <a:p>
                      <a:pPr>
                        <a:lnSpc>
                          <a:spcPct val="107000"/>
                        </a:lnSpc>
                        <a:spcAft>
                          <a:spcPts val="0"/>
                        </a:spcAft>
                      </a:pPr>
                      <a:r>
                        <a:rPr lang="en-AU" sz="1200" dirty="0">
                          <a:solidFill>
                            <a:schemeClr val="tx1"/>
                          </a:solidFill>
                          <a:effectLst/>
                        </a:rPr>
                        <a:t>Statement of Recommended Practice (UK) </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tc>
                  <a:txBody>
                    <a:bodyPr/>
                    <a:lstStyle/>
                    <a:p>
                      <a:pPr marL="342900" lvl="0" indent="-342900">
                        <a:lnSpc>
                          <a:spcPct val="107000"/>
                        </a:lnSpc>
                        <a:spcAft>
                          <a:spcPts val="0"/>
                        </a:spcAft>
                        <a:buFont typeface="Symbol" panose="05050102010706020507" pitchFamily="18" charset="2"/>
                        <a:buChar char=""/>
                      </a:pPr>
                      <a:r>
                        <a:rPr lang="en-AU" sz="1200" dirty="0">
                          <a:solidFill>
                            <a:schemeClr val="tx2">
                              <a:lumMod val="75000"/>
                            </a:schemeClr>
                          </a:solidFill>
                          <a:effectLst/>
                        </a:rPr>
                        <a:t>no detail on social performance /achievements</a:t>
                      </a:r>
                      <a:endParaRPr lang="en-AU"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5"/>
                  </a:ext>
                </a:extLst>
              </a:tr>
              <a:tr h="610714">
                <a:tc>
                  <a:txBody>
                    <a:bodyPr/>
                    <a:lstStyle/>
                    <a:p>
                      <a:pPr>
                        <a:lnSpc>
                          <a:spcPct val="107000"/>
                        </a:lnSpc>
                        <a:spcAft>
                          <a:spcPts val="0"/>
                        </a:spcAft>
                      </a:pPr>
                      <a:r>
                        <a:rPr lang="en-AU" sz="1200" dirty="0">
                          <a:solidFill>
                            <a:schemeClr val="tx1"/>
                          </a:solidFill>
                          <a:effectLst/>
                        </a:rPr>
                        <a:t>AASB Reporting service performance information ED 270</a:t>
                      </a:r>
                    </a:p>
                    <a:p>
                      <a:pPr>
                        <a:lnSpc>
                          <a:spcPct val="107000"/>
                        </a:lnSpc>
                        <a:spcAft>
                          <a:spcPts val="0"/>
                        </a:spcAft>
                      </a:pP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200" dirty="0">
                          <a:solidFill>
                            <a:schemeClr val="tx2">
                              <a:lumMod val="75000"/>
                            </a:schemeClr>
                          </a:solidFill>
                          <a:effectLst/>
                        </a:rPr>
                        <a:t>comparability (lack of a clear reporting framework)</a:t>
                      </a:r>
                      <a:endParaRPr lang="en-AU"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6"/>
                  </a:ext>
                </a:extLst>
              </a:tr>
              <a:tr h="534375">
                <a:tc>
                  <a:txBody>
                    <a:bodyPr/>
                    <a:lstStyle/>
                    <a:p>
                      <a:pPr>
                        <a:lnSpc>
                          <a:spcPct val="107000"/>
                        </a:lnSpc>
                        <a:spcAft>
                          <a:spcPts val="0"/>
                        </a:spcAft>
                      </a:pPr>
                      <a:r>
                        <a:rPr lang="en-AU" sz="1200" dirty="0">
                          <a:solidFill>
                            <a:schemeClr val="tx1"/>
                          </a:solidFill>
                          <a:effectLst/>
                        </a:rPr>
                        <a:t>IPSASB: Recommended practice guideline 3 on reporting service performance information</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200" dirty="0">
                          <a:solidFill>
                            <a:schemeClr val="tx2">
                              <a:lumMod val="75000"/>
                            </a:schemeClr>
                          </a:solidFill>
                          <a:effectLst/>
                        </a:rPr>
                        <a:t>comparability (lack of a clear reporting framework)</a:t>
                      </a:r>
                      <a:endParaRPr lang="en-AU"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7"/>
                  </a:ext>
                </a:extLst>
              </a:tr>
              <a:tr h="305357">
                <a:tc>
                  <a:txBody>
                    <a:bodyPr/>
                    <a:lstStyle/>
                    <a:p>
                      <a:pPr>
                        <a:lnSpc>
                          <a:spcPct val="107000"/>
                        </a:lnSpc>
                        <a:spcAft>
                          <a:spcPts val="0"/>
                        </a:spcAft>
                      </a:pPr>
                      <a:r>
                        <a:rPr lang="en-AU" sz="1200" dirty="0">
                          <a:solidFill>
                            <a:schemeClr val="tx1"/>
                          </a:solidFill>
                          <a:effectLst/>
                        </a:rPr>
                        <a:t>NZASB Service performance reporting</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200" dirty="0">
                          <a:solidFill>
                            <a:schemeClr val="tx2">
                              <a:lumMod val="75000"/>
                            </a:schemeClr>
                          </a:solidFill>
                          <a:effectLst/>
                        </a:rPr>
                        <a:t>comparability (lack of a clear reporting framework)</a:t>
                      </a:r>
                      <a:endParaRPr lang="en-AU"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8"/>
                  </a:ext>
                </a:extLst>
              </a:tr>
              <a:tr h="229018">
                <a:tc>
                  <a:txBody>
                    <a:bodyPr/>
                    <a:lstStyle/>
                    <a:p>
                      <a:pPr>
                        <a:lnSpc>
                          <a:spcPct val="107000"/>
                        </a:lnSpc>
                        <a:spcAft>
                          <a:spcPts val="0"/>
                        </a:spcAft>
                      </a:pPr>
                      <a:r>
                        <a:rPr lang="en-AU" sz="1200" dirty="0">
                          <a:solidFill>
                            <a:schemeClr val="tx1"/>
                          </a:solidFill>
                          <a:effectLst/>
                        </a:rPr>
                        <a:t>Statement of Service Performance (NZ)</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tc>
                  <a:txBody>
                    <a:bodyPr/>
                    <a:lstStyle/>
                    <a:p>
                      <a:pPr marL="342900" lvl="0" indent="-342900">
                        <a:lnSpc>
                          <a:spcPct val="107000"/>
                        </a:lnSpc>
                        <a:spcAft>
                          <a:spcPts val="0"/>
                        </a:spcAft>
                        <a:buFont typeface="Symbol" panose="05050102010706020507" pitchFamily="18" charset="2"/>
                        <a:buChar char=""/>
                      </a:pPr>
                      <a:r>
                        <a:rPr lang="en-AU" sz="1200" dirty="0">
                          <a:solidFill>
                            <a:schemeClr val="tx2">
                              <a:lumMod val="75000"/>
                            </a:schemeClr>
                          </a:solidFill>
                          <a:effectLst/>
                        </a:rPr>
                        <a:t>outcomes without associated inputs and outputs</a:t>
                      </a:r>
                      <a:endParaRPr lang="en-AU"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09"/>
                  </a:ext>
                </a:extLst>
              </a:tr>
              <a:tr h="229018">
                <a:tc>
                  <a:txBody>
                    <a:bodyPr/>
                    <a:lstStyle/>
                    <a:p>
                      <a:pPr>
                        <a:lnSpc>
                          <a:spcPct val="107000"/>
                        </a:lnSpc>
                        <a:spcAft>
                          <a:spcPts val="0"/>
                        </a:spcAft>
                      </a:pPr>
                      <a:r>
                        <a:rPr lang="en-AU" sz="1200" dirty="0">
                          <a:solidFill>
                            <a:schemeClr val="tx1"/>
                          </a:solidFill>
                          <a:effectLst/>
                        </a:rPr>
                        <a:t>Productivity Commission Report, 2010</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AU" sz="1200" dirty="0">
                          <a:solidFill>
                            <a:schemeClr val="tx2">
                              <a:lumMod val="75000"/>
                            </a:schemeClr>
                          </a:solidFill>
                          <a:effectLst/>
                        </a:rPr>
                        <a:t>comparability (lack of a clear reporting framework)</a:t>
                      </a:r>
                      <a:endParaRPr lang="en-AU"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10"/>
                  </a:ext>
                </a:extLst>
              </a:tr>
              <a:tr h="381696">
                <a:tc>
                  <a:txBody>
                    <a:bodyPr/>
                    <a:lstStyle/>
                    <a:p>
                      <a:pPr>
                        <a:lnSpc>
                          <a:spcPct val="107000"/>
                        </a:lnSpc>
                        <a:spcAft>
                          <a:spcPts val="0"/>
                        </a:spcAft>
                      </a:pPr>
                      <a:r>
                        <a:rPr lang="en-AU" sz="1200" dirty="0">
                          <a:solidFill>
                            <a:schemeClr val="tx1"/>
                          </a:solidFill>
                          <a:effectLst/>
                        </a:rPr>
                        <a:t>Narratives (e.g. case studies on impact)</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tc>
                  <a:txBody>
                    <a:bodyPr/>
                    <a:lstStyle/>
                    <a:p>
                      <a:pPr marL="342900" lvl="0" indent="-342900">
                        <a:lnSpc>
                          <a:spcPct val="107000"/>
                        </a:lnSpc>
                        <a:spcAft>
                          <a:spcPts val="0"/>
                        </a:spcAft>
                        <a:buFont typeface="Symbol" panose="05050102010706020507" pitchFamily="18" charset="2"/>
                        <a:buChar char=""/>
                      </a:pPr>
                      <a:r>
                        <a:rPr lang="en-AU" sz="1200" dirty="0">
                          <a:solidFill>
                            <a:schemeClr val="tx2">
                              <a:lumMod val="75000"/>
                            </a:schemeClr>
                          </a:solidFill>
                          <a:effectLst/>
                        </a:rPr>
                        <a:t>incomplete account</a:t>
                      </a:r>
                    </a:p>
                    <a:p>
                      <a:pPr marL="342900" lvl="0" indent="-342900">
                        <a:lnSpc>
                          <a:spcPct val="107000"/>
                        </a:lnSpc>
                        <a:spcAft>
                          <a:spcPts val="0"/>
                        </a:spcAft>
                        <a:buFont typeface="Symbol" panose="05050102010706020507" pitchFamily="18" charset="2"/>
                        <a:buChar char=""/>
                      </a:pPr>
                      <a:r>
                        <a:rPr lang="en-AU" sz="1200" dirty="0">
                          <a:solidFill>
                            <a:schemeClr val="tx2">
                              <a:lumMod val="75000"/>
                            </a:schemeClr>
                          </a:solidFill>
                          <a:effectLst/>
                        </a:rPr>
                        <a:t>focus on impacts without inputs, outputs, and outcomes</a:t>
                      </a:r>
                      <a:endParaRPr lang="en-AU"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2105" marR="32105" marT="0" marB="0">
                    <a:solidFill>
                      <a:schemeClr val="bg1">
                        <a:lumMod val="85000"/>
                      </a:schemeClr>
                    </a:solidFill>
                  </a:tcPr>
                </a:tc>
                <a:extLst>
                  <a:ext uri="{0D108BD9-81ED-4DB2-BD59-A6C34878D82A}">
                    <a16:rowId xmlns="" xmlns:a16="http://schemas.microsoft.com/office/drawing/2014/main" val="10011"/>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 xmlns:a16="http://schemas.microsoft.com/office/drawing/2014/main" id="{5788829B-7DC7-4151-893D-BCF34C555A6F}"/>
              </a:ext>
            </a:extLst>
          </p:cNvPr>
          <p:cNvSpPr>
            <a:spLocks noGrp="1"/>
          </p:cNvSpPr>
          <p:nvPr>
            <p:ph type="title"/>
          </p:nvPr>
        </p:nvSpPr>
        <p:spPr/>
        <p:txBody>
          <a:bodyPr/>
          <a:lstStyle/>
          <a:p>
            <a:r>
              <a:rPr lang="en-AU" altLang="en-US" dirty="0"/>
              <a:t>Acknowledgement</a:t>
            </a:r>
            <a:r>
              <a:rPr lang="en-AU" altLang="en-US" dirty="0">
                <a:cs typeface="Arial"/>
              </a:rPr>
              <a:t> of country</a:t>
            </a:r>
            <a:endParaRPr lang="en-US" altLang="en-US" dirty="0"/>
          </a:p>
        </p:txBody>
      </p:sp>
      <p:sp>
        <p:nvSpPr>
          <p:cNvPr id="7171" name="Content Placeholder 2">
            <a:extLst>
              <a:ext uri="{FF2B5EF4-FFF2-40B4-BE49-F238E27FC236}">
                <a16:creationId xmlns="" xmlns:a16="http://schemas.microsoft.com/office/drawing/2014/main" id="{DB96FBA5-AB5D-479C-A9C5-EBE877AF8AD1}"/>
              </a:ext>
            </a:extLst>
          </p:cNvPr>
          <p:cNvSpPr>
            <a:spLocks noGrp="1"/>
          </p:cNvSpPr>
          <p:nvPr>
            <p:ph idx="1"/>
          </p:nvPr>
        </p:nvSpPr>
        <p:spPr/>
        <p:txBody>
          <a:bodyPr/>
          <a:lstStyle/>
          <a:p>
            <a:pPr marL="0">
              <a:buNone/>
            </a:pPr>
            <a:r>
              <a:rPr lang="en-AU" i="1" dirty="0">
                <a:cs typeface="Arial"/>
              </a:rPr>
              <a:t>Community Legal Centres Queensland acknowledges the traditional owners of the land on which we are holding this presentation, the </a:t>
            </a:r>
            <a:r>
              <a:rPr lang="en-AU" i="1" dirty="0" err="1">
                <a:cs typeface="Arial"/>
              </a:rPr>
              <a:t>Turrbul</a:t>
            </a:r>
            <a:r>
              <a:rPr lang="en-AU" i="1" dirty="0">
                <a:cs typeface="Arial"/>
              </a:rPr>
              <a:t> and </a:t>
            </a:r>
            <a:r>
              <a:rPr lang="en-AU" i="1" dirty="0" err="1">
                <a:cs typeface="Arial"/>
              </a:rPr>
              <a:t>Jaggara</a:t>
            </a:r>
            <a:r>
              <a:rPr lang="en-AU" i="1" dirty="0">
                <a:cs typeface="Arial"/>
              </a:rPr>
              <a:t> people. </a:t>
            </a:r>
          </a:p>
          <a:p>
            <a:pPr marL="0">
              <a:buNone/>
            </a:pPr>
            <a:endParaRPr lang="en-US" dirty="0">
              <a:cs typeface="Arial"/>
            </a:endParaRPr>
          </a:p>
          <a:p>
            <a:pPr marL="0">
              <a:buNone/>
            </a:pPr>
            <a:r>
              <a:rPr lang="en-AU" i="1" dirty="0">
                <a:cs typeface="Arial"/>
              </a:rPr>
              <a:t>We pay our respects to their elders, past, present and emerging, and acknowledge the important role Aboriginal and Torres Strait Islanders continue to play in our society. </a:t>
            </a:r>
          </a:p>
          <a:p>
            <a:pPr marL="0">
              <a:buNone/>
            </a:pPr>
            <a:endParaRPr lang="en-US" dirty="0">
              <a:cs typeface="Arial"/>
            </a:endParaRPr>
          </a:p>
          <a:p>
            <a:pPr marL="0">
              <a:buNone/>
            </a:pPr>
            <a:r>
              <a:rPr lang="en-AU" i="1" dirty="0">
                <a:cs typeface="Arial"/>
              </a:rPr>
              <a:t>As this presentation is being viewed throughout Queensland, we also pay respect to the traditional owners of the land throughout the country and extend a warm welcome to any First Australians listening to this presentation.</a:t>
            </a:r>
            <a:endParaRPr lang="en-US" dirty="0">
              <a:cs typeface="Arial"/>
            </a:endParaRPr>
          </a:p>
          <a:p>
            <a:pPr marL="0" indent="0">
              <a:buFont typeface="Times" panose="02020603050405020304" pitchFamily="18" charset="0"/>
              <a:buNone/>
            </a:pPr>
            <a:endParaRPr lang="en-AU" altLang="en-US" dirty="0">
              <a:cs typeface="Arial"/>
            </a:endParaRPr>
          </a:p>
          <a:p>
            <a:pPr marL="0" indent="0">
              <a:buFont typeface="Times" panose="02020603050405020304" pitchFamily="18" charset="0"/>
              <a:buNone/>
            </a:pPr>
            <a:endParaRPr lang="en-AU" altLang="en-US" dirty="0"/>
          </a:p>
          <a:p>
            <a:pPr marL="0" indent="0">
              <a:buFont typeface="Times" panose="02020603050405020304" pitchFamily="18" charset="0"/>
              <a:buNone/>
            </a:pPr>
            <a:endParaRPr lang="en-US" altLang="en-US" dirty="0"/>
          </a:p>
        </p:txBody>
      </p:sp>
      <p:sp>
        <p:nvSpPr>
          <p:cNvPr id="7172" name="Footer Placeholder 3">
            <a:extLst>
              <a:ext uri="{FF2B5EF4-FFF2-40B4-BE49-F238E27FC236}">
                <a16:creationId xmlns="" xmlns:a16="http://schemas.microsoft.com/office/drawing/2014/main" id="{0277A9CF-EE90-4677-8127-454B74852D4F}"/>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smtClean="0">
                <a:solidFill>
                  <a:schemeClr val="bg2"/>
                </a:solidFill>
              </a:rPr>
              <a:t>Social enterprise for CLCs </a:t>
            </a:r>
            <a:r>
              <a:rPr lang="en-AU" altLang="en-US" sz="800" dirty="0">
                <a:solidFill>
                  <a:schemeClr val="bg2"/>
                </a:solidFill>
              </a:rPr>
              <a:t>| </a:t>
            </a:r>
            <a:fld id="{357DB24C-B12B-40CD-954A-5831FAD31187}" type="slidenum">
              <a:rPr lang="en-AU" altLang="en-US" sz="800" smtClean="0">
                <a:solidFill>
                  <a:schemeClr val="bg2"/>
                </a:solidFill>
              </a:rPr>
              <a:t>2</a:t>
            </a:fld>
            <a:endParaRPr lang="en-US" altLang="en-US" sz="800" dirty="0">
              <a:solidFill>
                <a:schemeClr val="bg2"/>
              </a:solidFill>
            </a:endParaRPr>
          </a:p>
        </p:txBody>
      </p:sp>
    </p:spTree>
    <p:extLst>
      <p:ext uri="{BB962C8B-B14F-4D97-AF65-F5344CB8AC3E}">
        <p14:creationId xmlns:p14="http://schemas.microsoft.com/office/powerpoint/2010/main" val="3689282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 xmlns:a16="http://schemas.microsoft.com/office/drawing/2014/main" id="{7505D731-CAF0-4135-9343-6E08B6333317}"/>
              </a:ext>
            </a:extLst>
          </p:cNvPr>
          <p:cNvSpPr>
            <a:spLocks noGrp="1"/>
          </p:cNvSpPr>
          <p:nvPr>
            <p:ph type="title"/>
          </p:nvPr>
        </p:nvSpPr>
        <p:spPr/>
        <p:txBody>
          <a:bodyPr/>
          <a:lstStyle/>
          <a:p>
            <a:r>
              <a:rPr lang="en-AU" altLang="en-US" dirty="0"/>
              <a:t>Issues re current reporting approaches </a:t>
            </a:r>
            <a:endParaRPr lang="en-US" altLang="en-US" dirty="0"/>
          </a:p>
        </p:txBody>
      </p:sp>
      <p:sp>
        <p:nvSpPr>
          <p:cNvPr id="18436" name="Footer Placeholder 3">
            <a:extLst>
              <a:ext uri="{FF2B5EF4-FFF2-40B4-BE49-F238E27FC236}">
                <a16:creationId xmlns="" xmlns:a16="http://schemas.microsoft.com/office/drawing/2014/main" id="{21F4E225-8B86-475A-A049-0FFC106954C1}"/>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20</a:t>
            </a:fld>
            <a:endParaRPr lang="en-US" altLang="en-US" sz="800" dirty="0">
              <a:solidFill>
                <a:schemeClr val="bg2"/>
              </a:solidFill>
            </a:endParaRPr>
          </a:p>
        </p:txBody>
      </p:sp>
      <p:grpSp>
        <p:nvGrpSpPr>
          <p:cNvPr id="5" name="Group 4"/>
          <p:cNvGrpSpPr/>
          <p:nvPr/>
        </p:nvGrpSpPr>
        <p:grpSpPr>
          <a:xfrm>
            <a:off x="762000" y="2088950"/>
            <a:ext cx="3204053" cy="1530550"/>
            <a:chOff x="9689508" y="1837767"/>
            <a:chExt cx="2189146" cy="1530550"/>
          </a:xfrm>
        </p:grpSpPr>
        <p:sp>
          <p:nvSpPr>
            <p:cNvPr id="6" name="TextBox 5"/>
            <p:cNvSpPr txBox="1"/>
            <p:nvPr/>
          </p:nvSpPr>
          <p:spPr>
            <a:xfrm>
              <a:off x="9689508" y="1837767"/>
              <a:ext cx="2068082" cy="338554"/>
            </a:xfrm>
            <a:prstGeom prst="rect">
              <a:avLst/>
            </a:prstGeom>
            <a:noFill/>
          </p:spPr>
          <p:txBody>
            <a:bodyPr wrap="square" rtlCol="0">
              <a:spAutoFit/>
            </a:bodyPr>
            <a:lstStyle/>
            <a:p>
              <a:r>
                <a:rPr lang="en-AU" sz="1600" dirty="0">
                  <a:solidFill>
                    <a:srgbClr val="FF3300"/>
                  </a:solidFill>
                  <a:latin typeface="Calibri" panose="020F0502020204030204" pitchFamily="34" charset="0"/>
                </a:rPr>
                <a:t>X</a:t>
              </a:r>
              <a:r>
                <a:rPr lang="en-AU" sz="1600" dirty="0">
                  <a:solidFill>
                    <a:schemeClr val="bg1"/>
                  </a:solidFill>
                  <a:latin typeface="Calibri" panose="020F0502020204030204" pitchFamily="34" charset="0"/>
                </a:rPr>
                <a:t> </a:t>
              </a:r>
              <a:r>
                <a:rPr lang="en-AU" sz="1600" dirty="0">
                  <a:solidFill>
                    <a:schemeClr val="tx2">
                      <a:lumMod val="75000"/>
                    </a:schemeClr>
                  </a:solidFill>
                  <a:latin typeface="Calibri" panose="020F0502020204030204" pitchFamily="34" charset="0"/>
                </a:rPr>
                <a:t>disclosure overload</a:t>
              </a:r>
            </a:p>
          </p:txBody>
        </p:sp>
        <p:sp>
          <p:nvSpPr>
            <p:cNvPr id="7" name="TextBox 6"/>
            <p:cNvSpPr txBox="1"/>
            <p:nvPr/>
          </p:nvSpPr>
          <p:spPr>
            <a:xfrm>
              <a:off x="9689508" y="3029763"/>
              <a:ext cx="2189146" cy="338554"/>
            </a:xfrm>
            <a:prstGeom prst="rect">
              <a:avLst/>
            </a:prstGeom>
            <a:noFill/>
          </p:spPr>
          <p:txBody>
            <a:bodyPr wrap="square" rtlCol="0">
              <a:spAutoFit/>
            </a:bodyPr>
            <a:lstStyle/>
            <a:p>
              <a:r>
                <a:rPr lang="en-AU" sz="1600" dirty="0">
                  <a:solidFill>
                    <a:srgbClr val="FF3300"/>
                  </a:solidFill>
                  <a:latin typeface="Calibri" panose="020F0502020204030204" pitchFamily="34" charset="0"/>
                </a:rPr>
                <a:t>X</a:t>
              </a:r>
              <a:r>
                <a:rPr lang="en-AU" sz="1600" dirty="0">
                  <a:solidFill>
                    <a:schemeClr val="bg1"/>
                  </a:solidFill>
                  <a:latin typeface="Calibri" panose="020F0502020204030204" pitchFamily="34" charset="0"/>
                </a:rPr>
                <a:t> </a:t>
              </a:r>
              <a:r>
                <a:rPr lang="en-AU" sz="1600" dirty="0">
                  <a:solidFill>
                    <a:schemeClr val="tx2">
                      <a:lumMod val="75000"/>
                    </a:schemeClr>
                  </a:solidFill>
                  <a:latin typeface="Calibri" panose="020F0502020204030204" pitchFamily="34" charset="0"/>
                </a:rPr>
                <a:t>understandability</a:t>
              </a:r>
            </a:p>
          </p:txBody>
        </p:sp>
        <p:sp>
          <p:nvSpPr>
            <p:cNvPr id="8" name="TextBox 7"/>
            <p:cNvSpPr txBox="1"/>
            <p:nvPr/>
          </p:nvSpPr>
          <p:spPr>
            <a:xfrm>
              <a:off x="9689508" y="2433765"/>
              <a:ext cx="1820254" cy="338554"/>
            </a:xfrm>
            <a:prstGeom prst="rect">
              <a:avLst/>
            </a:prstGeom>
            <a:noFill/>
          </p:spPr>
          <p:txBody>
            <a:bodyPr wrap="square" rtlCol="0">
              <a:spAutoFit/>
            </a:bodyPr>
            <a:lstStyle/>
            <a:p>
              <a:r>
                <a:rPr lang="en-AU" sz="1600" dirty="0">
                  <a:solidFill>
                    <a:srgbClr val="FF3300"/>
                  </a:solidFill>
                  <a:latin typeface="Calibri" panose="020F0502020204030204" pitchFamily="34" charset="0"/>
                </a:rPr>
                <a:t>X</a:t>
              </a:r>
              <a:r>
                <a:rPr lang="en-AU" sz="1600" dirty="0">
                  <a:solidFill>
                    <a:schemeClr val="bg1"/>
                  </a:solidFill>
                  <a:latin typeface="Calibri" panose="020F0502020204030204" pitchFamily="34" charset="0"/>
                </a:rPr>
                <a:t> </a:t>
              </a:r>
              <a:r>
                <a:rPr lang="en-AU" sz="1600" dirty="0">
                  <a:solidFill>
                    <a:schemeClr val="tx2">
                      <a:lumMod val="75000"/>
                    </a:schemeClr>
                  </a:solidFill>
                  <a:latin typeface="Calibri" panose="020F0502020204030204" pitchFamily="34" charset="0"/>
                </a:rPr>
                <a:t>no clear structure</a:t>
              </a:r>
            </a:p>
          </p:txBody>
        </p:sp>
      </p:grpSp>
      <p:pic>
        <p:nvPicPr>
          <p:cNvPr id="9" name="Picture 2" descr="Image result for stack of papers">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77" t="5932" r="24975" b="5411"/>
          <a:stretch/>
        </p:blipFill>
        <p:spPr bwMode="auto">
          <a:xfrm>
            <a:off x="6267270" y="2039518"/>
            <a:ext cx="2152053" cy="2380082"/>
          </a:xfrm>
          <a:prstGeom prst="rect">
            <a:avLst/>
          </a:prstGeom>
          <a:solidFill>
            <a:schemeClr val="tx2">
              <a:lumMod val="50000"/>
            </a:schemeClr>
          </a:solidFill>
          <a:extLst/>
        </p:spPr>
      </p:pic>
      <p:sp>
        <p:nvSpPr>
          <p:cNvPr id="2" name="TextBox 1"/>
          <p:cNvSpPr txBox="1"/>
          <p:nvPr/>
        </p:nvSpPr>
        <p:spPr>
          <a:xfrm>
            <a:off x="762000" y="4539615"/>
            <a:ext cx="7815263" cy="1908215"/>
          </a:xfrm>
          <a:prstGeom prst="rect">
            <a:avLst/>
          </a:prstGeom>
          <a:noFill/>
        </p:spPr>
        <p:txBody>
          <a:bodyPr wrap="square" rtlCol="0">
            <a:spAutoFit/>
          </a:bodyPr>
          <a:lstStyle/>
          <a:p>
            <a:endParaRPr lang="en-AU" sz="1400" dirty="0"/>
          </a:p>
          <a:p>
            <a:r>
              <a:rPr lang="en-AU" sz="1400" dirty="0"/>
              <a:t>‘</a:t>
            </a:r>
            <a:r>
              <a:rPr lang="en-AU" sz="1600" dirty="0">
                <a:latin typeface="Calibri" panose="020F0502020204030204" pitchFamily="34" charset="0"/>
              </a:rPr>
              <a:t>We’ve actually worked with […an accredited assessor of a particular impact measurement method]. The way in which social impact is measured. I couldn’t explain it to you…’</a:t>
            </a:r>
          </a:p>
          <a:p>
            <a:r>
              <a:rPr lang="en-AU" sz="1600" dirty="0">
                <a:latin typeface="Calibri" panose="020F0502020204030204" pitchFamily="34" charset="0"/>
              </a:rPr>
              <a:t> </a:t>
            </a:r>
          </a:p>
          <a:p>
            <a:r>
              <a:rPr lang="en-AU" sz="1600" dirty="0">
                <a:latin typeface="Calibri" panose="020F0502020204030204" pitchFamily="34" charset="0"/>
              </a:rPr>
              <a:t>‘The best way of actually explaining what a social enterprise can achieve is through story telling</a:t>
            </a:r>
            <a:r>
              <a:rPr lang="en-AU" sz="1400" dirty="0"/>
              <a:t>’  						</a:t>
            </a:r>
            <a:r>
              <a:rPr lang="en-AU" sz="1200" dirty="0"/>
              <a:t>(FASES, </a:t>
            </a:r>
            <a:r>
              <a:rPr lang="en-AU" sz="1200" dirty="0" smtClean="0"/>
              <a:t>Barraket et al. 2016</a:t>
            </a:r>
            <a:r>
              <a:rPr lang="en-AU" sz="1200" dirty="0"/>
              <a:t>)</a:t>
            </a:r>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 xmlns:a16="http://schemas.microsoft.com/office/drawing/2014/main" id="{7505D731-CAF0-4135-9343-6E08B6333317}"/>
              </a:ext>
            </a:extLst>
          </p:cNvPr>
          <p:cNvSpPr>
            <a:spLocks noGrp="1"/>
          </p:cNvSpPr>
          <p:nvPr>
            <p:ph type="title"/>
          </p:nvPr>
        </p:nvSpPr>
        <p:spPr/>
        <p:txBody>
          <a:bodyPr/>
          <a:lstStyle/>
          <a:p>
            <a:r>
              <a:rPr lang="en-AU" altLang="en-US" sz="2800" dirty="0"/>
              <a:t>Challenges re social reporting</a:t>
            </a:r>
            <a:endParaRPr lang="en-US" altLang="en-US" sz="2800" dirty="0"/>
          </a:p>
        </p:txBody>
      </p:sp>
      <p:sp>
        <p:nvSpPr>
          <p:cNvPr id="18436" name="Footer Placeholder 3">
            <a:extLst>
              <a:ext uri="{FF2B5EF4-FFF2-40B4-BE49-F238E27FC236}">
                <a16:creationId xmlns="" xmlns:a16="http://schemas.microsoft.com/office/drawing/2014/main" id="{21F4E225-8B86-475A-A049-0FFC106954C1}"/>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21</a:t>
            </a:fld>
            <a:endParaRPr lang="en-US" altLang="en-US" sz="800" dirty="0">
              <a:solidFill>
                <a:schemeClr val="bg2"/>
              </a:solidFill>
            </a:endParaRPr>
          </a:p>
        </p:txBody>
      </p:sp>
      <p:grpSp>
        <p:nvGrpSpPr>
          <p:cNvPr id="9" name="Group 8"/>
          <p:cNvGrpSpPr/>
          <p:nvPr/>
        </p:nvGrpSpPr>
        <p:grpSpPr>
          <a:xfrm>
            <a:off x="830597" y="1752600"/>
            <a:ext cx="7475203" cy="3812820"/>
            <a:chOff x="944311" y="2155072"/>
            <a:chExt cx="7475203" cy="3812820"/>
          </a:xfrm>
        </p:grpSpPr>
        <p:sp>
          <p:nvSpPr>
            <p:cNvPr id="10" name="Rectangle 9"/>
            <p:cNvSpPr/>
            <p:nvPr/>
          </p:nvSpPr>
          <p:spPr>
            <a:xfrm>
              <a:off x="1651475" y="2155072"/>
              <a:ext cx="6356558" cy="685188"/>
            </a:xfrm>
            <a:prstGeom prst="rect">
              <a:avLst/>
            </a:prstGeom>
          </p:spPr>
          <p:txBody>
            <a:bodyPr wrap="square">
              <a:spAutoFit/>
            </a:bodyPr>
            <a:lstStyle/>
            <a:p>
              <a:pPr marL="342900" algn="just">
                <a:lnSpc>
                  <a:spcPct val="107000"/>
                </a:lnSpc>
                <a:spcAft>
                  <a:spcPts val="0"/>
                </a:spcAft>
              </a:pPr>
              <a:r>
                <a:rPr lang="en-AU" sz="1200" dirty="0">
                  <a:ea typeface="Calibri" panose="020F0502020204030204" pitchFamily="34" charset="0"/>
                  <a:cs typeface="Times New Roman" panose="02020603050405020304" pitchFamily="18" charset="0"/>
                </a:rPr>
                <a:t>People are becoming more savvy about what they’re investing in, and they’re wanting to see that as making a difference as well, and how you actually do that </a:t>
              </a:r>
              <a:r>
                <a:rPr lang="en-AU" sz="1200" dirty="0">
                  <a:solidFill>
                    <a:schemeClr val="tx2"/>
                  </a:solidFill>
                  <a:cs typeface="Times New Roman" panose="02020603050405020304" pitchFamily="18" charset="0"/>
                </a:rPr>
                <a:t>(Manager, NFP, 2014).</a:t>
              </a:r>
            </a:p>
          </p:txBody>
        </p:sp>
        <p:sp>
          <p:nvSpPr>
            <p:cNvPr id="11" name="Rectangle 10"/>
            <p:cNvSpPr/>
            <p:nvPr/>
          </p:nvSpPr>
          <p:spPr>
            <a:xfrm>
              <a:off x="972084" y="2948679"/>
              <a:ext cx="6781152" cy="998222"/>
            </a:xfrm>
            <a:prstGeom prst="rect">
              <a:avLst/>
            </a:prstGeom>
          </p:spPr>
          <p:txBody>
            <a:bodyPr wrap="square">
              <a:spAutoFit/>
            </a:bodyPr>
            <a:lstStyle/>
            <a:p>
              <a:pPr marL="342900" algn="just">
                <a:lnSpc>
                  <a:spcPct val="107000"/>
                </a:lnSpc>
                <a:spcAft>
                  <a:spcPts val="900"/>
                </a:spcAft>
              </a:pPr>
              <a:r>
                <a:rPr lang="en-AU" sz="1200" dirty="0">
                  <a:ea typeface="Calibri" panose="020F0502020204030204" pitchFamily="34" charset="0"/>
                  <a:cs typeface="Times New Roman" panose="02020603050405020304" pitchFamily="18" charset="0"/>
                </a:rPr>
                <a:t>It’s how you tell the story.  I have no problem with the narrative…but that’s not how it’s displayed in the annual </a:t>
              </a:r>
              <a:r>
                <a:rPr lang="en-AU" sz="1200" dirty="0" smtClean="0">
                  <a:ea typeface="Calibri" panose="020F0502020204030204" pitchFamily="34" charset="0"/>
                  <a:cs typeface="Times New Roman" panose="02020603050405020304" pitchFamily="18" charset="0"/>
                </a:rPr>
                <a:t>[financial</a:t>
              </a:r>
              <a:r>
                <a:rPr lang="en-AU" sz="1200" dirty="0">
                  <a:ea typeface="Calibri" panose="020F0502020204030204" pitchFamily="34" charset="0"/>
                  <a:cs typeface="Times New Roman" panose="02020603050405020304" pitchFamily="18" charset="0"/>
                </a:rPr>
                <a:t>] accounts. </a:t>
              </a:r>
            </a:p>
            <a:p>
              <a:pPr marL="342900" algn="just">
                <a:lnSpc>
                  <a:spcPct val="107000"/>
                </a:lnSpc>
                <a:spcAft>
                  <a:spcPts val="900"/>
                </a:spcAft>
              </a:pPr>
              <a:r>
                <a:rPr lang="en-AU" sz="1200" dirty="0"/>
                <a:t>I mean, how do you put a value on a social return.. What’s valuable to me and what’s valuable to you is very subjective</a:t>
              </a:r>
              <a:r>
                <a:rPr lang="en-AU" sz="1200" dirty="0">
                  <a:solidFill>
                    <a:schemeClr val="tx2"/>
                  </a:solidFill>
                </a:rPr>
                <a:t>. </a:t>
              </a:r>
              <a:r>
                <a:rPr lang="en-AU" sz="1200" dirty="0">
                  <a:solidFill>
                    <a:schemeClr val="tx2"/>
                  </a:solidFill>
                  <a:ea typeface="Calibri" panose="020F0502020204030204" pitchFamily="34" charset="0"/>
                  <a:cs typeface="Times New Roman" panose="02020603050405020304" pitchFamily="18" charset="0"/>
                </a:rPr>
                <a:t> (Manager, SE, 2014).</a:t>
              </a:r>
            </a:p>
          </p:txBody>
        </p:sp>
        <p:sp>
          <p:nvSpPr>
            <p:cNvPr id="12" name="Rectangle 11"/>
            <p:cNvSpPr/>
            <p:nvPr/>
          </p:nvSpPr>
          <p:spPr>
            <a:xfrm>
              <a:off x="2001918" y="4260939"/>
              <a:ext cx="6417596" cy="685188"/>
            </a:xfrm>
            <a:prstGeom prst="rect">
              <a:avLst/>
            </a:prstGeom>
          </p:spPr>
          <p:txBody>
            <a:bodyPr wrap="square">
              <a:spAutoFit/>
            </a:bodyPr>
            <a:lstStyle/>
            <a:p>
              <a:pPr algn="just">
                <a:lnSpc>
                  <a:spcPct val="107000"/>
                </a:lnSpc>
                <a:spcAft>
                  <a:spcPts val="0"/>
                </a:spcAft>
              </a:pPr>
              <a:r>
                <a:rPr lang="en-AU" sz="1200" i="1" dirty="0">
                  <a:solidFill>
                    <a:schemeClr val="tx2">
                      <a:lumMod val="75000"/>
                    </a:schemeClr>
                  </a:solidFill>
                </a:rPr>
                <a:t>Interviewer</a:t>
              </a:r>
              <a:r>
                <a:rPr lang="en-AU" sz="1200" dirty="0">
                  <a:solidFill>
                    <a:schemeClr val="tx2">
                      <a:lumMod val="75000"/>
                    </a:schemeClr>
                  </a:solidFill>
                </a:rPr>
                <a:t>:</a:t>
              </a:r>
              <a:r>
                <a:rPr lang="en-AU" sz="1200" dirty="0">
                  <a:solidFill>
                    <a:schemeClr val="tx2"/>
                  </a:solidFill>
                </a:rPr>
                <a:t> </a:t>
              </a:r>
              <a:r>
                <a:rPr lang="en-AU" sz="1200" dirty="0"/>
                <a:t>They’re good numbers to advertise [referring to zero defaults on loans].</a:t>
              </a:r>
            </a:p>
            <a:p>
              <a:pPr algn="just">
                <a:lnSpc>
                  <a:spcPct val="107000"/>
                </a:lnSpc>
                <a:spcAft>
                  <a:spcPts val="0"/>
                </a:spcAft>
              </a:pPr>
              <a:r>
                <a:rPr lang="en-AU" sz="1200" i="1" dirty="0">
                  <a:solidFill>
                    <a:schemeClr val="tx2"/>
                  </a:solidFill>
                </a:rPr>
                <a:t>Manager</a:t>
              </a:r>
              <a:r>
                <a:rPr lang="en-AU" sz="1200" dirty="0">
                  <a:solidFill>
                    <a:schemeClr val="tx2"/>
                  </a:solidFill>
                </a:rPr>
                <a:t>: </a:t>
              </a:r>
              <a:r>
                <a:rPr lang="en-AU" sz="1200" dirty="0"/>
                <a:t>I agree, but it’s a bit like the Qantas safety record; you just don’t want to test fate </a:t>
              </a:r>
              <a:r>
                <a:rPr lang="en-AU" sz="1200" dirty="0">
                  <a:solidFill>
                    <a:schemeClr val="tx2"/>
                  </a:solidFill>
                </a:rPr>
                <a:t>(Manager, SE, 2014).</a:t>
              </a:r>
            </a:p>
          </p:txBody>
        </p:sp>
        <p:sp>
          <p:nvSpPr>
            <p:cNvPr id="13" name="Rectangle 12"/>
            <p:cNvSpPr/>
            <p:nvPr/>
          </p:nvSpPr>
          <p:spPr>
            <a:xfrm>
              <a:off x="944311" y="5282704"/>
              <a:ext cx="5911553" cy="685188"/>
            </a:xfrm>
            <a:prstGeom prst="rect">
              <a:avLst/>
            </a:prstGeom>
          </p:spPr>
          <p:txBody>
            <a:bodyPr wrap="square">
              <a:spAutoFit/>
            </a:bodyPr>
            <a:lstStyle/>
            <a:p>
              <a:pPr marL="342900" algn="just">
                <a:lnSpc>
                  <a:spcPct val="107000"/>
                </a:lnSpc>
                <a:spcAft>
                  <a:spcPts val="0"/>
                </a:spcAft>
              </a:pPr>
              <a:r>
                <a:rPr lang="en-AU" sz="1200" dirty="0"/>
                <a:t>What’s the value of our social contribution? It’s a good question. Can you put a hard number on it? Probably not. Do you really need to? Probably not </a:t>
              </a:r>
              <a:r>
                <a:rPr lang="en-AU" sz="1200" dirty="0">
                  <a:solidFill>
                    <a:schemeClr val="tx2"/>
                  </a:solidFill>
                  <a:cs typeface="Times New Roman" panose="02020603050405020304" pitchFamily="18" charset="0"/>
                </a:rPr>
                <a:t>(Manager, PS, 2014).</a:t>
              </a:r>
            </a:p>
          </p:txBody>
        </p:sp>
      </p:grpSp>
      <p:grpSp>
        <p:nvGrpSpPr>
          <p:cNvPr id="14" name="Group 13"/>
          <p:cNvGrpSpPr/>
          <p:nvPr/>
        </p:nvGrpSpPr>
        <p:grpSpPr>
          <a:xfrm>
            <a:off x="320109" y="1752600"/>
            <a:ext cx="1568095" cy="4303354"/>
            <a:chOff x="533400" y="1632857"/>
            <a:chExt cx="1568095" cy="4303354"/>
          </a:xfrm>
        </p:grpSpPr>
        <p:sp>
          <p:nvSpPr>
            <p:cNvPr id="15" name="TextBox 14"/>
            <p:cNvSpPr txBox="1"/>
            <p:nvPr/>
          </p:nvSpPr>
          <p:spPr>
            <a:xfrm>
              <a:off x="643812" y="1632857"/>
              <a:ext cx="1455576" cy="523220"/>
            </a:xfrm>
            <a:prstGeom prst="rect">
              <a:avLst/>
            </a:prstGeom>
            <a:noFill/>
          </p:spPr>
          <p:txBody>
            <a:bodyPr wrap="square" rtlCol="0">
              <a:spAutoFit/>
            </a:bodyPr>
            <a:lstStyle/>
            <a:p>
              <a:r>
                <a:rPr lang="en-AU" sz="1400" i="1" dirty="0">
                  <a:solidFill>
                    <a:schemeClr val="tx2">
                      <a:lumMod val="75000"/>
                    </a:schemeClr>
                  </a:solidFill>
                </a:rPr>
                <a:t>uncertainty ‘how’</a:t>
              </a:r>
            </a:p>
          </p:txBody>
        </p:sp>
        <p:sp>
          <p:nvSpPr>
            <p:cNvPr id="16" name="TextBox 15"/>
            <p:cNvSpPr txBox="1"/>
            <p:nvPr/>
          </p:nvSpPr>
          <p:spPr>
            <a:xfrm>
              <a:off x="568324" y="3962693"/>
              <a:ext cx="1455576" cy="523220"/>
            </a:xfrm>
            <a:prstGeom prst="rect">
              <a:avLst/>
            </a:prstGeom>
            <a:noFill/>
          </p:spPr>
          <p:txBody>
            <a:bodyPr wrap="square" rtlCol="0">
              <a:spAutoFit/>
            </a:bodyPr>
            <a:lstStyle/>
            <a:p>
              <a:r>
                <a:rPr lang="en-AU" sz="1400" i="1" dirty="0">
                  <a:solidFill>
                    <a:schemeClr val="tx2">
                      <a:lumMod val="75000"/>
                    </a:schemeClr>
                  </a:solidFill>
                </a:rPr>
                <a:t>fear of exposure</a:t>
              </a:r>
            </a:p>
          </p:txBody>
        </p:sp>
        <p:sp>
          <p:nvSpPr>
            <p:cNvPr id="17" name="TextBox 16"/>
            <p:cNvSpPr txBox="1"/>
            <p:nvPr/>
          </p:nvSpPr>
          <p:spPr>
            <a:xfrm>
              <a:off x="533400" y="5412991"/>
              <a:ext cx="1568095" cy="523220"/>
            </a:xfrm>
            <a:prstGeom prst="rect">
              <a:avLst/>
            </a:prstGeom>
            <a:noFill/>
          </p:spPr>
          <p:txBody>
            <a:bodyPr wrap="square" rtlCol="0">
              <a:spAutoFit/>
            </a:bodyPr>
            <a:lstStyle/>
            <a:p>
              <a:r>
                <a:rPr lang="en-AU" sz="1400" i="1" dirty="0">
                  <a:solidFill>
                    <a:schemeClr val="tx2">
                      <a:lumMod val="75000"/>
                    </a:schemeClr>
                  </a:solidFill>
                </a:rPr>
                <a:t>measurement challenges</a:t>
              </a:r>
            </a:p>
          </p:txBody>
        </p:sp>
      </p:grpSp>
    </p:spTree>
    <p:extLst>
      <p:ext uri="{BB962C8B-B14F-4D97-AF65-F5344CB8AC3E}">
        <p14:creationId xmlns:p14="http://schemas.microsoft.com/office/powerpoint/2010/main" val="258803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 xmlns:a16="http://schemas.microsoft.com/office/drawing/2014/main" id="{7505D731-CAF0-4135-9343-6E08B6333317}"/>
              </a:ext>
            </a:extLst>
          </p:cNvPr>
          <p:cNvSpPr>
            <a:spLocks noGrp="1"/>
          </p:cNvSpPr>
          <p:nvPr>
            <p:ph type="title"/>
          </p:nvPr>
        </p:nvSpPr>
        <p:spPr/>
        <p:txBody>
          <a:bodyPr/>
          <a:lstStyle/>
          <a:p>
            <a:r>
              <a:rPr lang="en-AU" altLang="en-US" dirty="0"/>
              <a:t>Issues re current reporting approaches </a:t>
            </a:r>
            <a:endParaRPr lang="en-US" altLang="en-US" dirty="0"/>
          </a:p>
        </p:txBody>
      </p:sp>
      <p:sp>
        <p:nvSpPr>
          <p:cNvPr id="18436" name="Footer Placeholder 3">
            <a:extLst>
              <a:ext uri="{FF2B5EF4-FFF2-40B4-BE49-F238E27FC236}">
                <a16:creationId xmlns="" xmlns:a16="http://schemas.microsoft.com/office/drawing/2014/main" id="{21F4E225-8B86-475A-A049-0FFC106954C1}"/>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22</a:t>
            </a:fld>
            <a:endParaRPr lang="en-US" altLang="en-US" sz="800" dirty="0">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15187539"/>
              </p:ext>
            </p:extLst>
          </p:nvPr>
        </p:nvGraphicFramePr>
        <p:xfrm>
          <a:off x="304801" y="1447800"/>
          <a:ext cx="8534401" cy="3522599"/>
        </p:xfrm>
        <a:graphic>
          <a:graphicData uri="http://schemas.openxmlformats.org/drawingml/2006/table">
            <a:tbl>
              <a:tblPr firstRow="1" firstCol="1" bandRow="1"/>
              <a:tblGrid>
                <a:gridCol w="1596377">
                  <a:extLst>
                    <a:ext uri="{9D8B030D-6E8A-4147-A177-3AD203B41FA5}">
                      <a16:colId xmlns="" xmlns:a16="http://schemas.microsoft.com/office/drawing/2014/main" val="20000"/>
                    </a:ext>
                  </a:extLst>
                </a:gridCol>
                <a:gridCol w="4360969">
                  <a:extLst>
                    <a:ext uri="{9D8B030D-6E8A-4147-A177-3AD203B41FA5}">
                      <a16:colId xmlns="" xmlns:a16="http://schemas.microsoft.com/office/drawing/2014/main" val="20001"/>
                    </a:ext>
                  </a:extLst>
                </a:gridCol>
                <a:gridCol w="2577055">
                  <a:extLst>
                    <a:ext uri="{9D8B030D-6E8A-4147-A177-3AD203B41FA5}">
                      <a16:colId xmlns="" xmlns:a16="http://schemas.microsoft.com/office/drawing/2014/main" val="20002"/>
                    </a:ext>
                  </a:extLst>
                </a:gridCol>
              </a:tblGrid>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n-AU" sz="1200" dirty="0">
                          <a:effectLst/>
                        </a:rPr>
                        <a:t>Forms of legitimacy</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n-AU" sz="1200">
                          <a:effectLst/>
                        </a:rPr>
                        <a:t>Key features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68275">
                        <a:lnSpc>
                          <a:spcPct val="107000"/>
                        </a:lnSpc>
                        <a:spcAft>
                          <a:spcPts val="0"/>
                        </a:spcAft>
                      </a:pPr>
                      <a:r>
                        <a:rPr lang="en-AU" sz="1200">
                          <a:effectLst/>
                        </a:rPr>
                        <a:t>Level of evaluation^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extLst>
                  <a:ext uri="{0D108BD9-81ED-4DB2-BD59-A6C34878D82A}">
                    <a16:rowId xmlns="" xmlns:a16="http://schemas.microsoft.com/office/drawing/2014/main" val="10000"/>
                  </a:ext>
                </a:extLst>
              </a:tr>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7000"/>
                        </a:lnSpc>
                        <a:spcAft>
                          <a:spcPts val="0"/>
                        </a:spcAft>
                      </a:pPr>
                      <a:r>
                        <a:rPr lang="en-AU" sz="1200" dirty="0">
                          <a:solidFill>
                            <a:schemeClr val="tx2">
                              <a:lumMod val="75000"/>
                            </a:schemeClr>
                          </a:solidFill>
                          <a:effectLst/>
                        </a:rPr>
                        <a:t>Moral </a:t>
                      </a:r>
                      <a:endParaRPr lang="en-AU"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lvl="0" indent="0">
                        <a:lnSpc>
                          <a:spcPct val="107000"/>
                        </a:lnSpc>
                        <a:spcAft>
                          <a:spcPts val="0"/>
                        </a:spcAft>
                        <a:buFont typeface="Symbol" panose="05050102010706020507" pitchFamily="18" charset="2"/>
                        <a:buNone/>
                      </a:pPr>
                      <a:endParaRPr lang="en-AU" sz="1200" dirty="0">
                        <a:effectLst/>
                      </a:endParaRPr>
                    </a:p>
                    <a:p>
                      <a:pPr marL="342900" lvl="0" indent="-342900">
                        <a:lnSpc>
                          <a:spcPct val="107000"/>
                        </a:lnSpc>
                        <a:spcAft>
                          <a:spcPts val="0"/>
                        </a:spcAft>
                        <a:buFont typeface="Symbol" panose="05050102010706020507" pitchFamily="18" charset="2"/>
                        <a:buChar char=""/>
                      </a:pPr>
                      <a:endParaRPr lang="en-AU" sz="1200" dirty="0">
                        <a:effectLst/>
                      </a:endParaRPr>
                    </a:p>
                    <a:p>
                      <a:pPr marL="342900" lvl="0" indent="-342900">
                        <a:lnSpc>
                          <a:spcPct val="107000"/>
                        </a:lnSpc>
                        <a:spcAft>
                          <a:spcPts val="0"/>
                        </a:spcAft>
                        <a:buFont typeface="Symbol" panose="05050102010706020507" pitchFamily="18" charset="2"/>
                        <a:buChar char=""/>
                      </a:pPr>
                      <a:endParaRPr lang="en-AU" sz="1200" dirty="0">
                        <a:effectLst/>
                      </a:endParaRPr>
                    </a:p>
                    <a:p>
                      <a:pPr marL="342900" lvl="0" indent="-342900">
                        <a:lnSpc>
                          <a:spcPct val="107000"/>
                        </a:lnSpc>
                        <a:spcAft>
                          <a:spcPts val="0"/>
                        </a:spcAft>
                        <a:buFont typeface="Symbol" panose="05050102010706020507" pitchFamily="18" charset="2"/>
                        <a:buChar char=""/>
                      </a:pPr>
                      <a:endParaRPr lang="en-AU" sz="1200" dirty="0">
                        <a:effectLst/>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a:lnSpc>
                          <a:spcPct val="107000"/>
                        </a:lnSpc>
                        <a:spcAft>
                          <a:spcPts val="0"/>
                        </a:spcAft>
                        <a:buFont typeface="Symbol" panose="05050102010706020507" pitchFamily="18" charset="2"/>
                        <a:buChar char=""/>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 xmlns:a16="http://schemas.microsoft.com/office/drawing/2014/main" val="10001"/>
                  </a:ext>
                </a:extLst>
              </a:tr>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7000"/>
                        </a:lnSpc>
                        <a:spcAft>
                          <a:spcPts val="0"/>
                        </a:spcAft>
                      </a:pPr>
                      <a:r>
                        <a:rPr lang="en-AU" sz="1200" dirty="0">
                          <a:solidFill>
                            <a:schemeClr val="tx2">
                              <a:lumMod val="75000"/>
                            </a:schemeClr>
                          </a:solidFill>
                          <a:effectLst/>
                        </a:rPr>
                        <a:t>Pragmatic</a:t>
                      </a:r>
                      <a:endParaRPr lang="en-AU"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a:lnSpc>
                          <a:spcPct val="107000"/>
                        </a:lnSpc>
                        <a:spcAft>
                          <a:spcPts val="0"/>
                        </a:spcAft>
                        <a:buFont typeface="Symbol" panose="05050102010706020507" pitchFamily="18" charset="2"/>
                        <a:buChar char=""/>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a:lnSpc>
                          <a:spcPct val="107000"/>
                        </a:lnSpc>
                        <a:spcAft>
                          <a:spcPts val="0"/>
                        </a:spcAft>
                        <a:buFont typeface="Symbol" panose="05050102010706020507" pitchFamily="18" charset="2"/>
                        <a:buChar char=""/>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 xmlns:a16="http://schemas.microsoft.com/office/drawing/2014/main" val="10002"/>
                  </a:ext>
                </a:extLst>
              </a:tr>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342900" lvl="0" indent="-342900">
                        <a:lnSpc>
                          <a:spcPct val="107000"/>
                        </a:lnSpc>
                        <a:spcAft>
                          <a:spcPts val="0"/>
                        </a:spcAft>
                        <a:buFont typeface="Symbol" panose="05050102010706020507" pitchFamily="18" charset="2"/>
                        <a:buChar char=""/>
                      </a:pPr>
                      <a:r>
                        <a:rPr lang="en-AU" sz="1200" dirty="0">
                          <a:solidFill>
                            <a:schemeClr val="bg1"/>
                          </a:solidFill>
                          <a:effectLst/>
                        </a:rPr>
                        <a:t>Procedural*</a:t>
                      </a:r>
                      <a:endParaRPr lang="en-AU"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a:lnSpc>
                          <a:spcPct val="107000"/>
                        </a:lnSpc>
                        <a:spcAft>
                          <a:spcPts val="0"/>
                        </a:spcAft>
                        <a:buFont typeface="Symbol" panose="05050102010706020507" pitchFamily="18" charset="2"/>
                        <a:buChar char=""/>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vMerge="1">
                  <a:txBody>
                    <a:bodyPr/>
                    <a:lstStyle/>
                    <a:p>
                      <a:endParaRPr lang="en-AU"/>
                    </a:p>
                  </a:txBody>
                  <a:tcPr/>
                </a:tc>
                <a:extLst>
                  <a:ext uri="{0D108BD9-81ED-4DB2-BD59-A6C34878D82A}">
                    <a16:rowId xmlns="" xmlns:a16="http://schemas.microsoft.com/office/drawing/2014/main" val="10003"/>
                  </a:ext>
                </a:extLst>
              </a:tr>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342900" lvl="0" indent="-342900">
                        <a:lnSpc>
                          <a:spcPct val="107000"/>
                        </a:lnSpc>
                        <a:spcAft>
                          <a:spcPts val="0"/>
                        </a:spcAft>
                        <a:buFont typeface="Symbol" panose="05050102010706020507" pitchFamily="18" charset="2"/>
                        <a:buChar char=""/>
                      </a:pPr>
                      <a:r>
                        <a:rPr lang="en-AU" sz="1200" dirty="0">
                          <a:solidFill>
                            <a:schemeClr val="bg1"/>
                          </a:solidFill>
                          <a:effectLst/>
                        </a:rPr>
                        <a:t>Structural*</a:t>
                      </a:r>
                      <a:endParaRPr lang="en-AU"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a:lnSpc>
                          <a:spcPct val="107000"/>
                        </a:lnSpc>
                        <a:spcAft>
                          <a:spcPts val="0"/>
                        </a:spcAft>
                        <a:buFont typeface="Symbol" panose="05050102010706020507" pitchFamily="18" charset="2"/>
                        <a:buChar char=""/>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vMerge="1">
                  <a:txBody>
                    <a:bodyPr/>
                    <a:lstStyle/>
                    <a:p>
                      <a:endParaRPr lang="en-AU"/>
                    </a:p>
                  </a:txBody>
                  <a:tcPr/>
                </a:tc>
                <a:extLst>
                  <a:ext uri="{0D108BD9-81ED-4DB2-BD59-A6C34878D82A}">
                    <a16:rowId xmlns="" xmlns:a16="http://schemas.microsoft.com/office/drawing/2014/main" val="10004"/>
                  </a:ext>
                </a:extLst>
              </a:tr>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l" defTabSz="914400" rtl="0" eaLnBrk="1" latinLnBrk="0" hangingPunct="1">
                        <a:lnSpc>
                          <a:spcPct val="107000"/>
                        </a:lnSpc>
                        <a:spcAft>
                          <a:spcPts val="0"/>
                        </a:spcAft>
                      </a:pPr>
                      <a:r>
                        <a:rPr lang="en-AU" sz="1200" b="1" kern="1200" dirty="0">
                          <a:solidFill>
                            <a:schemeClr val="tx2">
                              <a:lumMod val="75000"/>
                            </a:schemeClr>
                          </a:solidFill>
                          <a:effectLst/>
                          <a:latin typeface="Calibri" panose="020F0502020204030204" pitchFamily="34" charset="0"/>
                          <a:ea typeface="+mn-ea"/>
                          <a:cs typeface="+mn-cs"/>
                        </a:rPr>
                        <a:t>Cognitive</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a:lnSpc>
                          <a:spcPct val="107000"/>
                        </a:lnSpc>
                        <a:spcAft>
                          <a:spcPts val="0"/>
                        </a:spcAft>
                        <a:buFont typeface="Symbol" panose="05050102010706020507" pitchFamily="18" charset="2"/>
                        <a:buChar char=""/>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a:lnSpc>
                          <a:spcPct val="107000"/>
                        </a:lnSpc>
                        <a:spcAft>
                          <a:spcPts val="0"/>
                        </a:spcAft>
                        <a:buFont typeface="Symbol" panose="05050102010706020507" pitchFamily="18" charset="2"/>
                        <a:buChar char=""/>
                      </a:pPr>
                      <a:endParaRPr lang="en-AU" sz="12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 xmlns:a16="http://schemas.microsoft.com/office/drawing/2014/main" val="10005"/>
                  </a:ext>
                </a:extLst>
              </a:tr>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l" defTabSz="914400" rtl="0" eaLnBrk="1" latinLnBrk="0" hangingPunct="1">
                        <a:lnSpc>
                          <a:spcPct val="107000"/>
                        </a:lnSpc>
                        <a:spcAft>
                          <a:spcPts val="0"/>
                        </a:spcAft>
                      </a:pPr>
                      <a:r>
                        <a:rPr lang="en-AU" sz="1200" b="1" kern="1200" dirty="0">
                          <a:solidFill>
                            <a:schemeClr val="tx1">
                              <a:lumMod val="50000"/>
                              <a:lumOff val="50000"/>
                            </a:schemeClr>
                          </a:solidFill>
                          <a:effectLst/>
                          <a:latin typeface="Calibri" panose="020F0502020204030204" pitchFamily="34" charset="0"/>
                          <a:ea typeface="+mn-ea"/>
                          <a:cs typeface="+mn-cs"/>
                        </a:rPr>
                        <a:t>Output</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a:lnSpc>
                          <a:spcPct val="107000"/>
                        </a:lnSpc>
                        <a:spcAft>
                          <a:spcPts val="0"/>
                        </a:spcAft>
                        <a:buFont typeface="Symbol" panose="05050102010706020507" pitchFamily="18" charset="2"/>
                        <a:buChar char=""/>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vMerge="1">
                  <a:txBody>
                    <a:bodyPr/>
                    <a:lstStyle/>
                    <a:p>
                      <a:endParaRPr lang="en-AU"/>
                    </a:p>
                  </a:txBody>
                  <a:tcPr/>
                </a:tc>
                <a:extLst>
                  <a:ext uri="{0D108BD9-81ED-4DB2-BD59-A6C34878D82A}">
                    <a16:rowId xmlns="" xmlns:a16="http://schemas.microsoft.com/office/drawing/2014/main" val="10006"/>
                  </a:ext>
                </a:extLst>
              </a:tr>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lvl="0" indent="-342900" algn="l" defTabSz="914400" rtl="0" eaLnBrk="1" latinLnBrk="0" hangingPunct="1">
                        <a:lnSpc>
                          <a:spcPct val="107000"/>
                        </a:lnSpc>
                        <a:spcAft>
                          <a:spcPts val="0"/>
                        </a:spcAft>
                        <a:buFont typeface="Symbol" panose="05050102010706020507" pitchFamily="18" charset="2"/>
                        <a:buChar char=""/>
                      </a:pPr>
                      <a:r>
                        <a:rPr lang="en-AU" sz="1200" b="1" kern="1200" dirty="0">
                          <a:solidFill>
                            <a:schemeClr val="tx1">
                              <a:lumMod val="50000"/>
                              <a:lumOff val="50000"/>
                            </a:schemeClr>
                          </a:solidFill>
                          <a:effectLst/>
                          <a:latin typeface="Calibri" panose="020F0502020204030204" pitchFamily="34" charset="0"/>
                          <a:ea typeface="+mn-ea"/>
                          <a:cs typeface="+mn-cs"/>
                        </a:rPr>
                        <a:t>Consequential</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a:lnSpc>
                          <a:spcPct val="107000"/>
                        </a:lnSpc>
                        <a:spcAft>
                          <a:spcPts val="0"/>
                        </a:spcAft>
                        <a:buFont typeface="Symbol" panose="05050102010706020507" pitchFamily="18"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vMerge="1">
                  <a:txBody>
                    <a:bodyPr/>
                    <a:lstStyle/>
                    <a:p>
                      <a:endParaRPr lang="en-AU"/>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47965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 xmlns:a16="http://schemas.microsoft.com/office/drawing/2014/main" id="{7505D731-CAF0-4135-9343-6E08B6333317}"/>
              </a:ext>
            </a:extLst>
          </p:cNvPr>
          <p:cNvSpPr>
            <a:spLocks noGrp="1"/>
          </p:cNvSpPr>
          <p:nvPr>
            <p:ph type="title"/>
          </p:nvPr>
        </p:nvSpPr>
        <p:spPr/>
        <p:txBody>
          <a:bodyPr/>
          <a:lstStyle/>
          <a:p>
            <a:r>
              <a:rPr lang="en-AU" altLang="en-US" dirty="0"/>
              <a:t>Considerations re current reporting approaches </a:t>
            </a:r>
            <a:endParaRPr lang="en-US" altLang="en-US" dirty="0"/>
          </a:p>
        </p:txBody>
      </p:sp>
      <p:sp>
        <p:nvSpPr>
          <p:cNvPr id="18436" name="Footer Placeholder 3">
            <a:extLst>
              <a:ext uri="{FF2B5EF4-FFF2-40B4-BE49-F238E27FC236}">
                <a16:creationId xmlns="" xmlns:a16="http://schemas.microsoft.com/office/drawing/2014/main" id="{21F4E225-8B86-475A-A049-0FFC106954C1}"/>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23</a:t>
            </a:fld>
            <a:endParaRPr lang="en-US" altLang="en-US" sz="800" dirty="0">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48424988"/>
              </p:ext>
            </p:extLst>
          </p:nvPr>
        </p:nvGraphicFramePr>
        <p:xfrm>
          <a:off x="304801" y="1447800"/>
          <a:ext cx="8534401" cy="3522726"/>
        </p:xfrm>
        <a:graphic>
          <a:graphicData uri="http://schemas.openxmlformats.org/drawingml/2006/table">
            <a:tbl>
              <a:tblPr firstRow="1" firstCol="1" bandRow="1"/>
              <a:tblGrid>
                <a:gridCol w="1596377">
                  <a:extLst>
                    <a:ext uri="{9D8B030D-6E8A-4147-A177-3AD203B41FA5}">
                      <a16:colId xmlns="" xmlns:a16="http://schemas.microsoft.com/office/drawing/2014/main" val="20000"/>
                    </a:ext>
                  </a:extLst>
                </a:gridCol>
                <a:gridCol w="4360969">
                  <a:extLst>
                    <a:ext uri="{9D8B030D-6E8A-4147-A177-3AD203B41FA5}">
                      <a16:colId xmlns="" xmlns:a16="http://schemas.microsoft.com/office/drawing/2014/main" val="20001"/>
                    </a:ext>
                  </a:extLst>
                </a:gridCol>
                <a:gridCol w="2577055">
                  <a:extLst>
                    <a:ext uri="{9D8B030D-6E8A-4147-A177-3AD203B41FA5}">
                      <a16:colId xmlns="" xmlns:a16="http://schemas.microsoft.com/office/drawing/2014/main" val="20002"/>
                    </a:ext>
                  </a:extLst>
                </a:gridCol>
              </a:tblGrid>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n-AU" sz="1200" dirty="0">
                          <a:effectLst/>
                        </a:rPr>
                        <a:t>Forms of legitimacy</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n-AU" sz="1200">
                          <a:effectLst/>
                        </a:rPr>
                        <a:t>Key features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68275">
                        <a:lnSpc>
                          <a:spcPct val="107000"/>
                        </a:lnSpc>
                        <a:spcAft>
                          <a:spcPts val="0"/>
                        </a:spcAft>
                      </a:pPr>
                      <a:r>
                        <a:rPr lang="en-AU" sz="1200">
                          <a:effectLst/>
                        </a:rPr>
                        <a:t>Level of evaluation^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extLst>
                  <a:ext uri="{0D108BD9-81ED-4DB2-BD59-A6C34878D82A}">
                    <a16:rowId xmlns="" xmlns:a16="http://schemas.microsoft.com/office/drawing/2014/main" val="10000"/>
                  </a:ext>
                </a:extLst>
              </a:tr>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7000"/>
                        </a:lnSpc>
                        <a:spcAft>
                          <a:spcPts val="0"/>
                        </a:spcAft>
                      </a:pPr>
                      <a:r>
                        <a:rPr lang="en-AU" sz="1200" dirty="0">
                          <a:solidFill>
                            <a:schemeClr val="tx2">
                              <a:lumMod val="75000"/>
                            </a:schemeClr>
                          </a:solidFill>
                          <a:effectLst/>
                        </a:rPr>
                        <a:t>Moral </a:t>
                      </a:r>
                      <a:endParaRPr lang="en-AU"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p>
                      <a:pPr marL="342900" lvl="0" indent="-342900">
                        <a:lnSpc>
                          <a:spcPct val="107000"/>
                        </a:lnSpc>
                        <a:spcAft>
                          <a:spcPts val="0"/>
                        </a:spcAft>
                        <a:buFont typeface="Symbol" panose="05050102010706020507" pitchFamily="18" charset="2"/>
                        <a:buChar char=""/>
                      </a:pPr>
                      <a:r>
                        <a:rPr lang="en-AU" sz="1200" dirty="0">
                          <a:effectLst/>
                          <a:latin typeface="Calibri" panose="020F0502020204030204" pitchFamily="34" charset="0"/>
                        </a:rPr>
                        <a:t>what an organisation represents </a:t>
                      </a:r>
                      <a:endParaRPr lang="en-AU" sz="1800" dirty="0">
                        <a:effectLst/>
                        <a:latin typeface="Calibri" panose="020F0502020204030204" pitchFamily="34" charset="0"/>
                      </a:endParaRPr>
                    </a:p>
                    <a:p>
                      <a:pPr marL="342900" lvl="0" indent="-342900">
                        <a:lnSpc>
                          <a:spcPct val="107000"/>
                        </a:lnSpc>
                        <a:spcAft>
                          <a:spcPts val="0"/>
                        </a:spcAft>
                        <a:buFont typeface="Symbol" panose="05050102010706020507" pitchFamily="18" charset="2"/>
                        <a:buChar char=""/>
                      </a:pPr>
                      <a:r>
                        <a:rPr lang="en-AU" sz="1200" dirty="0">
                          <a:effectLst/>
                          <a:latin typeface="Calibri" panose="020F0502020204030204" pitchFamily="34" charset="0"/>
                        </a:rPr>
                        <a:t>the ‘right’ thing to do </a:t>
                      </a:r>
                    </a:p>
                    <a:p>
                      <a:pPr marL="342900" lvl="0" indent="-342900">
                        <a:lnSpc>
                          <a:spcPct val="107000"/>
                        </a:lnSpc>
                        <a:spcAft>
                          <a:spcPts val="0"/>
                        </a:spcAft>
                        <a:buFont typeface="Symbol" panose="05050102010706020507" pitchFamily="18" charset="2"/>
                        <a:buChar char=""/>
                      </a:pPr>
                      <a:endParaRPr lang="en-AU" sz="1200" dirty="0">
                        <a:effectLst/>
                        <a:latin typeface="Calibri" panose="020F0502020204030204" pitchFamily="34" charset="0"/>
                      </a:endParaRPr>
                    </a:p>
                    <a:p>
                      <a:pPr marL="342900" lvl="0" indent="-342900">
                        <a:lnSpc>
                          <a:spcPct val="107000"/>
                        </a:lnSpc>
                        <a:spcAft>
                          <a:spcPts val="0"/>
                        </a:spcAft>
                        <a:buFont typeface="Symbol" panose="05050102010706020507" pitchFamily="18" charset="2"/>
                        <a:buChar char=""/>
                      </a:pPr>
                      <a:endParaRPr lang="en-AU" sz="1200" dirty="0">
                        <a:effectLst/>
                        <a:latin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a:lnSpc>
                          <a:spcPct val="107000"/>
                        </a:lnSpc>
                        <a:spcAft>
                          <a:spcPts val="0"/>
                        </a:spcAft>
                        <a:buFont typeface="Symbol" panose="05050102010706020507" pitchFamily="18" charset="2"/>
                        <a:buChar char=""/>
                      </a:pPr>
                      <a:r>
                        <a:rPr lang="en-A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organisational</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 xmlns:a16="http://schemas.microsoft.com/office/drawing/2014/main" val="10001"/>
                  </a:ext>
                </a:extLst>
              </a:tr>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7000"/>
                        </a:lnSpc>
                        <a:spcAft>
                          <a:spcPts val="0"/>
                        </a:spcAft>
                      </a:pPr>
                      <a:r>
                        <a:rPr lang="en-AU" sz="1200" dirty="0">
                          <a:solidFill>
                            <a:schemeClr val="tx2">
                              <a:lumMod val="75000"/>
                            </a:schemeClr>
                          </a:solidFill>
                          <a:effectLst/>
                        </a:rPr>
                        <a:t>Pragmatic</a:t>
                      </a:r>
                      <a:endParaRPr lang="en-AU"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p>
                      <a:pPr marL="342900" lvl="0" indent="-342900">
                        <a:lnSpc>
                          <a:spcPct val="107000"/>
                        </a:lnSpc>
                        <a:spcAft>
                          <a:spcPts val="0"/>
                        </a:spcAft>
                        <a:buFont typeface="Symbol" panose="05050102010706020507" pitchFamily="18" charset="2"/>
                        <a:buChar char=""/>
                      </a:pPr>
                      <a:r>
                        <a:rPr lang="en-AU" sz="1200" dirty="0">
                          <a:effectLst/>
                          <a:latin typeface="Calibri" panose="020F0502020204030204" pitchFamily="34" charset="0"/>
                        </a:rPr>
                        <a:t>participation, responsiveness </a:t>
                      </a:r>
                      <a:endParaRPr lang="en-AU" sz="1800" dirty="0">
                        <a:effectLst/>
                        <a:latin typeface="Calibri" panose="020F0502020204030204" pitchFamily="34" charset="0"/>
                      </a:endParaRPr>
                    </a:p>
                    <a:p>
                      <a:pPr marL="342900" lvl="0" indent="-342900">
                        <a:lnSpc>
                          <a:spcPct val="107000"/>
                        </a:lnSpc>
                        <a:spcAft>
                          <a:spcPts val="0"/>
                        </a:spcAft>
                        <a:buFont typeface="Symbol" panose="05050102010706020507" pitchFamily="18" charset="2"/>
                        <a:buChar char=""/>
                      </a:pPr>
                      <a:r>
                        <a:rPr lang="en-AU" sz="1200" dirty="0">
                          <a:effectLst/>
                          <a:latin typeface="Calibri" panose="020F0502020204030204" pitchFamily="34" charset="0"/>
                        </a:rPr>
                        <a:t>exchange and influence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a:lnSpc>
                          <a:spcPct val="107000"/>
                        </a:lnSpc>
                        <a:spcAft>
                          <a:spcPts val="0"/>
                        </a:spcAft>
                        <a:buFont typeface="Symbol" panose="05050102010706020507" pitchFamily="18" charset="2"/>
                        <a:buChar char=""/>
                      </a:pPr>
                      <a:r>
                        <a:rPr lang="en-AU"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operational</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 xmlns:a16="http://schemas.microsoft.com/office/drawing/2014/main" val="10002"/>
                  </a:ext>
                </a:extLst>
              </a:tr>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342900" lvl="0" indent="-342900">
                        <a:lnSpc>
                          <a:spcPct val="107000"/>
                        </a:lnSpc>
                        <a:spcAft>
                          <a:spcPts val="0"/>
                        </a:spcAft>
                        <a:buFont typeface="Symbol" panose="05050102010706020507" pitchFamily="18" charset="2"/>
                        <a:buChar char=""/>
                      </a:pPr>
                      <a:r>
                        <a:rPr lang="en-AU" sz="1200" dirty="0">
                          <a:solidFill>
                            <a:schemeClr val="bg1"/>
                          </a:solidFill>
                          <a:effectLst/>
                        </a:rPr>
                        <a:t>Procedural*</a:t>
                      </a:r>
                      <a:endParaRPr lang="en-AU"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p>
                      <a:pPr marL="342900" lvl="0" indent="-342900">
                        <a:lnSpc>
                          <a:spcPct val="107000"/>
                        </a:lnSpc>
                        <a:spcAft>
                          <a:spcPts val="0"/>
                        </a:spcAft>
                        <a:buFont typeface="Symbol" panose="05050102010706020507" pitchFamily="18" charset="2"/>
                        <a:buChar char=""/>
                      </a:pPr>
                      <a:r>
                        <a:rPr lang="en-AU" sz="1200" dirty="0">
                          <a:effectLst/>
                          <a:latin typeface="Calibri" panose="020F0502020204030204" pitchFamily="34" charset="0"/>
                        </a:rPr>
                        <a:t>techniques and processes</a:t>
                      </a:r>
                      <a:endParaRPr lang="en-AU" sz="1800" dirty="0">
                        <a:effectLst/>
                        <a:latin typeface="Calibri" panose="020F0502020204030204" pitchFamily="34" charset="0"/>
                      </a:endParaRPr>
                    </a:p>
                    <a:p>
                      <a:pPr marL="342900" lvl="0" indent="-342900">
                        <a:lnSpc>
                          <a:spcPct val="107000"/>
                        </a:lnSpc>
                        <a:spcAft>
                          <a:spcPts val="0"/>
                        </a:spcAft>
                        <a:buFont typeface="Symbol" panose="05050102010706020507" pitchFamily="18" charset="2"/>
                        <a:buChar char=""/>
                      </a:pPr>
                      <a:r>
                        <a:rPr lang="en-AU" sz="1200" dirty="0">
                          <a:effectLst/>
                          <a:latin typeface="Calibri" panose="020F0502020204030204" pitchFamily="34" charset="0"/>
                        </a:rPr>
                        <a:t>appropriate routines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vMerge="1">
                  <a:txBody>
                    <a:bodyPr/>
                    <a:lstStyle/>
                    <a:p>
                      <a:endParaRPr lang="en-AU"/>
                    </a:p>
                  </a:txBody>
                  <a:tcPr/>
                </a:tc>
                <a:extLst>
                  <a:ext uri="{0D108BD9-81ED-4DB2-BD59-A6C34878D82A}">
                    <a16:rowId xmlns="" xmlns:a16="http://schemas.microsoft.com/office/drawing/2014/main" val="10003"/>
                  </a:ext>
                </a:extLst>
              </a:tr>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342900" lvl="0" indent="-342900">
                        <a:lnSpc>
                          <a:spcPct val="107000"/>
                        </a:lnSpc>
                        <a:spcAft>
                          <a:spcPts val="0"/>
                        </a:spcAft>
                        <a:buFont typeface="Symbol" panose="05050102010706020507" pitchFamily="18" charset="2"/>
                        <a:buChar char=""/>
                      </a:pPr>
                      <a:r>
                        <a:rPr lang="en-AU" sz="1200" dirty="0">
                          <a:solidFill>
                            <a:schemeClr val="bg1"/>
                          </a:solidFill>
                          <a:effectLst/>
                        </a:rPr>
                        <a:t>Structural*</a:t>
                      </a:r>
                      <a:endParaRPr lang="en-AU"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p>
                      <a:pPr marL="342900" lvl="0" indent="-342900">
                        <a:lnSpc>
                          <a:spcPct val="107000"/>
                        </a:lnSpc>
                        <a:spcAft>
                          <a:spcPts val="0"/>
                        </a:spcAft>
                        <a:buFont typeface="Symbol" panose="05050102010706020507" pitchFamily="18" charset="2"/>
                        <a:buChar char=""/>
                      </a:pPr>
                      <a:r>
                        <a:rPr lang="en-AU" sz="1200" dirty="0">
                          <a:effectLst/>
                          <a:latin typeface="Calibri" panose="020F0502020204030204" pitchFamily="34" charset="0"/>
                        </a:rPr>
                        <a:t>capacity to perform </a:t>
                      </a:r>
                      <a:endParaRPr lang="en-AU" sz="1800" dirty="0">
                        <a:effectLst/>
                        <a:latin typeface="Calibri" panose="020F0502020204030204" pitchFamily="34" charset="0"/>
                      </a:endParaRPr>
                    </a:p>
                    <a:p>
                      <a:pPr marL="342900" lvl="0" indent="-342900">
                        <a:lnSpc>
                          <a:spcPct val="107000"/>
                        </a:lnSpc>
                        <a:spcAft>
                          <a:spcPts val="0"/>
                        </a:spcAft>
                        <a:buFont typeface="Symbol" panose="05050102010706020507" pitchFamily="18" charset="2"/>
                        <a:buChar char=""/>
                      </a:pPr>
                      <a:r>
                        <a:rPr lang="en-AU" sz="1200" dirty="0">
                          <a:effectLst/>
                          <a:latin typeface="Calibri" panose="020F0502020204030204" pitchFamily="34" charset="0"/>
                        </a:rPr>
                        <a:t>proper / adequate operations / actions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vMerge="1">
                  <a:txBody>
                    <a:bodyPr/>
                    <a:lstStyle/>
                    <a:p>
                      <a:endParaRPr lang="en-AU"/>
                    </a:p>
                  </a:txBody>
                  <a:tcPr/>
                </a:tc>
                <a:extLst>
                  <a:ext uri="{0D108BD9-81ED-4DB2-BD59-A6C34878D82A}">
                    <a16:rowId xmlns="" xmlns:a16="http://schemas.microsoft.com/office/drawing/2014/main" val="10004"/>
                  </a:ext>
                </a:extLst>
              </a:tr>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l" defTabSz="914400" rtl="0" eaLnBrk="1" latinLnBrk="0" hangingPunct="1">
                        <a:lnSpc>
                          <a:spcPct val="107000"/>
                        </a:lnSpc>
                        <a:spcAft>
                          <a:spcPts val="0"/>
                        </a:spcAft>
                      </a:pPr>
                      <a:r>
                        <a:rPr lang="en-AU" sz="1200" b="1" kern="1200" dirty="0">
                          <a:solidFill>
                            <a:schemeClr val="tx2">
                              <a:lumMod val="75000"/>
                            </a:schemeClr>
                          </a:solidFill>
                          <a:effectLst/>
                          <a:latin typeface="Calibri" panose="020F0502020204030204"/>
                          <a:ea typeface="+mn-ea"/>
                          <a:cs typeface="+mn-cs"/>
                        </a:rPr>
                        <a:t>Cognitive</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p>
                      <a:pPr marL="342900" lvl="0" indent="-342900">
                        <a:lnSpc>
                          <a:spcPct val="107000"/>
                        </a:lnSpc>
                        <a:spcAft>
                          <a:spcPts val="0"/>
                        </a:spcAft>
                        <a:buFont typeface="Symbol" panose="05050102010706020507" pitchFamily="18" charset="2"/>
                        <a:buChar char=""/>
                      </a:pPr>
                      <a:r>
                        <a:rPr lang="en-AU" sz="1200" dirty="0">
                          <a:effectLst/>
                          <a:latin typeface="Calibri" panose="020F0502020204030204" pitchFamily="34" charset="0"/>
                        </a:rPr>
                        <a:t>operating how </a:t>
                      </a:r>
                      <a:endParaRPr lang="en-AU" sz="1800" dirty="0">
                        <a:effectLst/>
                        <a:latin typeface="Calibri" panose="020F0502020204030204" pitchFamily="34" charset="0"/>
                      </a:endParaRPr>
                    </a:p>
                    <a:p>
                      <a:pPr marL="342900" lvl="0" indent="-342900">
                        <a:lnSpc>
                          <a:spcPct val="107000"/>
                        </a:lnSpc>
                        <a:spcAft>
                          <a:spcPts val="0"/>
                        </a:spcAft>
                        <a:buFont typeface="Symbol" panose="05050102010706020507" pitchFamily="18" charset="2"/>
                        <a:buChar char=""/>
                      </a:pPr>
                      <a:r>
                        <a:rPr lang="en-AU" sz="1200" dirty="0">
                          <a:effectLst/>
                          <a:latin typeface="Calibri" panose="020F0502020204030204" pitchFamily="34" charset="0"/>
                        </a:rPr>
                        <a:t>cognitive justification, </a:t>
                      </a:r>
                    </a:p>
                    <a:p>
                      <a:pPr marL="342900" lvl="0" indent="-342900">
                        <a:lnSpc>
                          <a:spcPct val="107000"/>
                        </a:lnSpc>
                        <a:spcAft>
                          <a:spcPts val="0"/>
                        </a:spcAft>
                        <a:buFont typeface="Symbol" panose="05050102010706020507" pitchFamily="18" charset="2"/>
                        <a:buChar char=""/>
                      </a:pPr>
                      <a:r>
                        <a:rPr lang="en-AU" sz="1200" dirty="0">
                          <a:effectLst/>
                          <a:latin typeface="Calibri" panose="020F0502020204030204" pitchFamily="34" charset="0"/>
                        </a:rPr>
                        <a:t>coherence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a:lnSpc>
                          <a:spcPct val="107000"/>
                        </a:lnSpc>
                        <a:spcAft>
                          <a:spcPts val="0"/>
                        </a:spcAft>
                        <a:buFont typeface="Symbol" panose="05050102010706020507" pitchFamily="18" charset="2"/>
                        <a:buChar char=""/>
                      </a:pPr>
                      <a:r>
                        <a:rPr lang="en-AU" sz="1200" dirty="0">
                          <a:solidFill>
                            <a:srgbClr val="0070C0"/>
                          </a:solidFill>
                          <a:effectLst/>
                          <a:latin typeface="Calibri" panose="020F0502020204030204" pitchFamily="34" charset="0"/>
                        </a:rPr>
                        <a:t>achievements</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 xmlns:a16="http://schemas.microsoft.com/office/drawing/2014/main" val="10005"/>
                  </a:ext>
                </a:extLst>
              </a:tr>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l" defTabSz="914400" rtl="0" eaLnBrk="1" latinLnBrk="0" hangingPunct="1">
                        <a:lnSpc>
                          <a:spcPct val="107000"/>
                        </a:lnSpc>
                        <a:spcAft>
                          <a:spcPts val="0"/>
                        </a:spcAft>
                      </a:pPr>
                      <a:r>
                        <a:rPr lang="en-AU" sz="1200" b="1" kern="1200" dirty="0">
                          <a:solidFill>
                            <a:schemeClr val="tx1">
                              <a:lumMod val="50000"/>
                              <a:lumOff val="50000"/>
                            </a:schemeClr>
                          </a:solidFill>
                          <a:effectLst/>
                          <a:latin typeface="Calibri" panose="020F0502020204030204" pitchFamily="34" charset="0"/>
                          <a:ea typeface="+mn-ea"/>
                          <a:cs typeface="+mn-cs"/>
                        </a:rPr>
                        <a:t>Output</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p>
                      <a:pPr marL="342900" lvl="0" indent="-342900">
                        <a:lnSpc>
                          <a:spcPct val="107000"/>
                        </a:lnSpc>
                        <a:spcAft>
                          <a:spcPts val="0"/>
                        </a:spcAft>
                        <a:buFont typeface="Symbol" panose="05050102010706020507" pitchFamily="18" charset="2"/>
                        <a:buChar char=""/>
                      </a:pPr>
                      <a:r>
                        <a:rPr lang="en-AU" sz="1200" dirty="0">
                          <a:effectLst/>
                          <a:latin typeface="Calibri" panose="020F0502020204030204" pitchFamily="34" charset="0"/>
                        </a:rPr>
                        <a:t>production; what NGOs produce (</a:t>
                      </a:r>
                      <a:r>
                        <a:rPr lang="en-AU" sz="1200" dirty="0" err="1">
                          <a:effectLst/>
                          <a:latin typeface="Calibri" panose="020F0502020204030204" pitchFamily="34" charset="0"/>
                        </a:rPr>
                        <a:t>Ossewaarde</a:t>
                      </a:r>
                      <a:r>
                        <a:rPr lang="en-AU" sz="1200" dirty="0">
                          <a:effectLst/>
                          <a:latin typeface="Calibri" panose="020F0502020204030204" pitchFamily="34" charset="0"/>
                        </a:rPr>
                        <a:t> et al., 2008)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vMerge="1">
                  <a:txBody>
                    <a:bodyPr/>
                    <a:lstStyle/>
                    <a:p>
                      <a:endParaRPr lang="en-AU"/>
                    </a:p>
                  </a:txBody>
                  <a:tcPr/>
                </a:tc>
                <a:extLst>
                  <a:ext uri="{0D108BD9-81ED-4DB2-BD59-A6C34878D82A}">
                    <a16:rowId xmlns="" xmlns:a16="http://schemas.microsoft.com/office/drawing/2014/main" val="10006"/>
                  </a:ext>
                </a:extLst>
              </a:tr>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lvl="0" indent="-342900" algn="l" defTabSz="914400" rtl="0" eaLnBrk="1" latinLnBrk="0" hangingPunct="1">
                        <a:lnSpc>
                          <a:spcPct val="107000"/>
                        </a:lnSpc>
                        <a:spcAft>
                          <a:spcPts val="0"/>
                        </a:spcAft>
                        <a:buFont typeface="Symbol" panose="05050102010706020507" pitchFamily="18" charset="2"/>
                        <a:buChar char=""/>
                      </a:pPr>
                      <a:r>
                        <a:rPr lang="en-AU" sz="1200" b="1" kern="1200" dirty="0">
                          <a:solidFill>
                            <a:schemeClr val="tx1">
                              <a:lumMod val="50000"/>
                              <a:lumOff val="50000"/>
                            </a:schemeClr>
                          </a:solidFill>
                          <a:effectLst/>
                          <a:latin typeface="Calibri" panose="020F0502020204030204" pitchFamily="34" charset="0"/>
                          <a:ea typeface="+mn-ea"/>
                          <a:cs typeface="+mn-cs"/>
                        </a:rPr>
                        <a:t>Consequential</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p>
                      <a:pPr marL="342900" lvl="0" indent="-342900">
                        <a:lnSpc>
                          <a:spcPct val="107000"/>
                        </a:lnSpc>
                        <a:spcAft>
                          <a:spcPts val="0"/>
                        </a:spcAft>
                        <a:buFont typeface="Symbol" panose="05050102010706020507" pitchFamily="18" charset="2"/>
                        <a:buChar char=""/>
                      </a:pPr>
                      <a:r>
                        <a:rPr lang="en-AU" sz="1200" dirty="0">
                          <a:effectLst/>
                          <a:latin typeface="Calibri" panose="020F0502020204030204" pitchFamily="34" charset="0"/>
                        </a:rPr>
                        <a:t>accomplishments; achievements</a:t>
                      </a:r>
                      <a:endParaRPr lang="en-AU" sz="1800" dirty="0">
                        <a:effectLst/>
                        <a:latin typeface="Calibri" panose="020F0502020204030204" pitchFamily="34" charset="0"/>
                      </a:endParaRPr>
                    </a:p>
                    <a:p>
                      <a:pPr marL="342900" lvl="0" indent="-342900">
                        <a:lnSpc>
                          <a:spcPct val="107000"/>
                        </a:lnSpc>
                        <a:spcAft>
                          <a:spcPts val="0"/>
                        </a:spcAft>
                        <a:buFont typeface="Symbol" panose="05050102010706020507" pitchFamily="18" charset="2"/>
                        <a:buChar char=""/>
                      </a:pPr>
                      <a:r>
                        <a:rPr lang="en-AU" sz="1200" dirty="0">
                          <a:effectLst/>
                          <a:latin typeface="Calibri" panose="020F0502020204030204" pitchFamily="34" charset="0"/>
                        </a:rPr>
                        <a:t>effectiveness and empowerment (</a:t>
                      </a:r>
                      <a:r>
                        <a:rPr lang="en-AU" sz="1200" dirty="0" err="1">
                          <a:effectLst/>
                          <a:latin typeface="Calibri" panose="020F0502020204030204" pitchFamily="34" charset="0"/>
                        </a:rPr>
                        <a:t>Atack</a:t>
                      </a:r>
                      <a:r>
                        <a:rPr lang="en-AU" sz="1200" dirty="0">
                          <a:effectLst/>
                          <a:latin typeface="Calibri" panose="020F0502020204030204" pitchFamily="34" charset="0"/>
                        </a:rPr>
                        <a:t>, 1999) </a:t>
                      </a:r>
                      <a:endParaRPr lang="en-AU" sz="1800" dirty="0">
                        <a:effectLst/>
                        <a:latin typeface="Calibri" panose="020F0502020204030204" pitchFamily="34" charset="0"/>
                      </a:endParaRPr>
                    </a:p>
                    <a:p>
                      <a:pPr marL="342900" lvl="0" indent="-342900">
                        <a:lnSpc>
                          <a:spcPct val="107000"/>
                        </a:lnSpc>
                        <a:spcAft>
                          <a:spcPts val="0"/>
                        </a:spcAft>
                        <a:buFont typeface="Symbol" panose="05050102010706020507" pitchFamily="18" charset="2"/>
                        <a:buChar char=""/>
                      </a:pPr>
                      <a:r>
                        <a:rPr lang="en-AU" sz="1200" dirty="0">
                          <a:effectLst/>
                          <a:latin typeface="Calibri" panose="020F0502020204030204" pitchFamily="34" charset="0"/>
                        </a:rPr>
                        <a:t>making a difference (Lister, 2003)</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vMerge="1">
                  <a:txBody>
                    <a:bodyPr/>
                    <a:lstStyle/>
                    <a:p>
                      <a:endParaRPr lang="en-AU"/>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451678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AU" altLang="en-US" dirty="0"/>
              <a:t>Social enterprise for CLCs </a:t>
            </a:r>
            <a:r>
              <a:rPr lang="en-AU" altLang="en-US" dirty="0" smtClean="0"/>
              <a:t>| </a:t>
            </a:r>
            <a:r>
              <a:rPr lang="en-AU" altLang="en-US" dirty="0"/>
              <a:t>2</a:t>
            </a:r>
            <a:endParaRPr lang="en-US" altLang="en-US" dirty="0"/>
          </a:p>
        </p:txBody>
      </p:sp>
      <p:graphicFrame>
        <p:nvGraphicFramePr>
          <p:cNvPr id="3" name="Table 2"/>
          <p:cNvGraphicFramePr>
            <a:graphicFrameLocks noGrp="1"/>
          </p:cNvGraphicFramePr>
          <p:nvPr>
            <p:extLst>
              <p:ext uri="{D42A27DB-BD31-4B8C-83A1-F6EECF244321}">
                <p14:modId xmlns:p14="http://schemas.microsoft.com/office/powerpoint/2010/main" val="3718891332"/>
              </p:ext>
            </p:extLst>
          </p:nvPr>
        </p:nvGraphicFramePr>
        <p:xfrm>
          <a:off x="1128006" y="1600200"/>
          <a:ext cx="7177794" cy="2681824"/>
        </p:xfrm>
        <a:graphic>
          <a:graphicData uri="http://schemas.openxmlformats.org/drawingml/2006/table">
            <a:tbl>
              <a:tblPr firstRow="1" firstCol="1" bandRow="1">
                <a:tableStyleId>{D7AC3CCA-C797-4891-BE02-D94E43425B78}</a:tableStyleId>
              </a:tblPr>
              <a:tblGrid>
                <a:gridCol w="2605794">
                  <a:extLst>
                    <a:ext uri="{9D8B030D-6E8A-4147-A177-3AD203B41FA5}">
                      <a16:colId xmlns="" xmlns:a16="http://schemas.microsoft.com/office/drawing/2014/main" val="20000"/>
                    </a:ext>
                  </a:extLst>
                </a:gridCol>
                <a:gridCol w="4572000">
                  <a:extLst>
                    <a:ext uri="{9D8B030D-6E8A-4147-A177-3AD203B41FA5}">
                      <a16:colId xmlns="" xmlns:a16="http://schemas.microsoft.com/office/drawing/2014/main" val="20001"/>
                    </a:ext>
                  </a:extLst>
                </a:gridCol>
              </a:tblGrid>
              <a:tr h="198347">
                <a:tc>
                  <a:txBody>
                    <a:bodyPr/>
                    <a:lstStyle/>
                    <a:p>
                      <a:pPr algn="ctr">
                        <a:lnSpc>
                          <a:spcPct val="107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50" marR="45750" marT="0" marB="0"/>
                </a:tc>
                <a:tc>
                  <a:txBody>
                    <a:bodyPr/>
                    <a:lstStyle/>
                    <a:p>
                      <a:pPr algn="ctr">
                        <a:lnSpc>
                          <a:spcPct val="107000"/>
                        </a:lnSpc>
                        <a:spcAft>
                          <a:spcPts val="0"/>
                        </a:spcAft>
                      </a:pP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50" marR="45750" marT="0" marB="0"/>
                </a:tc>
                <a:extLst>
                  <a:ext uri="{0D108BD9-81ED-4DB2-BD59-A6C34878D82A}">
                    <a16:rowId xmlns="" xmlns:a16="http://schemas.microsoft.com/office/drawing/2014/main" val="10000"/>
                  </a:ext>
                </a:extLst>
              </a:tr>
              <a:tr h="260211">
                <a:tc>
                  <a:txBody>
                    <a:bodyPr/>
                    <a:lstStyle/>
                    <a:p>
                      <a:pPr>
                        <a:lnSpc>
                          <a:spcPct val="107000"/>
                        </a:lnSpc>
                        <a:spcAft>
                          <a:spcPts val="0"/>
                        </a:spcAft>
                      </a:pPr>
                      <a:r>
                        <a:rPr lang="en-AU" sz="1400" dirty="0">
                          <a:effectLst/>
                          <a:latin typeface="Calibri" panose="020F0502020204030204" pitchFamily="34" charset="0"/>
                        </a:rPr>
                        <a:t>Relevance</a:t>
                      </a:r>
                      <a:endParaRPr lang="en-AU" sz="1400" b="0" dirty="0">
                        <a:solidFill>
                          <a:schemeClr val="tx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0" marR="45750" marT="0" marB="0"/>
                </a:tc>
                <a:tc>
                  <a:txBody>
                    <a:bodyPr/>
                    <a:lstStyle/>
                    <a:p>
                      <a:pPr>
                        <a:lnSpc>
                          <a:spcPct val="107000"/>
                        </a:lnSpc>
                        <a:spcAft>
                          <a:spcPts val="0"/>
                        </a:spcAft>
                      </a:pPr>
                      <a:r>
                        <a:rPr lang="en-AU" sz="1400" dirty="0">
                          <a:effectLst/>
                          <a:latin typeface="Calibri" panose="020F0502020204030204" pitchFamily="34" charset="0"/>
                        </a:rPr>
                        <a:t>to understanding</a:t>
                      </a:r>
                      <a:endParaRPr lang="en-A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0" marR="45750" marT="0" marB="0"/>
                </a:tc>
                <a:extLst>
                  <a:ext uri="{0D108BD9-81ED-4DB2-BD59-A6C34878D82A}">
                    <a16:rowId xmlns="" xmlns:a16="http://schemas.microsoft.com/office/drawing/2014/main" val="10001"/>
                  </a:ext>
                </a:extLst>
              </a:tr>
              <a:tr h="387921">
                <a:tc>
                  <a:txBody>
                    <a:bodyPr/>
                    <a:lstStyle/>
                    <a:p>
                      <a:pPr>
                        <a:lnSpc>
                          <a:spcPct val="107000"/>
                        </a:lnSpc>
                        <a:spcAft>
                          <a:spcPts val="0"/>
                        </a:spcAft>
                      </a:pPr>
                      <a:r>
                        <a:rPr lang="en-AU" sz="1400" dirty="0">
                          <a:effectLst/>
                          <a:latin typeface="Calibri" panose="020F0502020204030204" pitchFamily="34" charset="0"/>
                        </a:rPr>
                        <a:t>Faithful representation</a:t>
                      </a:r>
                    </a:p>
                    <a:p>
                      <a:pPr>
                        <a:lnSpc>
                          <a:spcPct val="107000"/>
                        </a:lnSpc>
                        <a:spcAft>
                          <a:spcPts val="0"/>
                        </a:spcAft>
                      </a:pPr>
                      <a:r>
                        <a:rPr lang="en-AU" sz="1400" dirty="0">
                          <a:effectLst/>
                          <a:latin typeface="Calibri" panose="020F0502020204030204" pitchFamily="34" charset="0"/>
                        </a:rPr>
                        <a:t> </a:t>
                      </a:r>
                      <a:endParaRPr lang="en-AU" sz="1400" b="0" dirty="0">
                        <a:solidFill>
                          <a:schemeClr val="tx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0" marR="4575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AU" sz="1400" dirty="0">
                          <a:effectLst/>
                          <a:latin typeface="Calibri" panose="020F0502020204030204" pitchFamily="34" charset="0"/>
                        </a:rPr>
                        <a:t>complete account of material aspects</a:t>
                      </a:r>
                    </a:p>
                    <a:p>
                      <a:pPr>
                        <a:lnSpc>
                          <a:spcPct val="107000"/>
                        </a:lnSpc>
                        <a:spcAft>
                          <a:spcPts val="0"/>
                        </a:spcAft>
                      </a:pPr>
                      <a:endParaRPr lang="en-A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0" marR="45750" marT="0" marB="0"/>
                </a:tc>
                <a:extLst>
                  <a:ext uri="{0D108BD9-81ED-4DB2-BD59-A6C34878D82A}">
                    <a16:rowId xmlns="" xmlns:a16="http://schemas.microsoft.com/office/drawing/2014/main" val="10002"/>
                  </a:ext>
                </a:extLst>
              </a:tr>
              <a:tr h="289837">
                <a:tc>
                  <a:txBody>
                    <a:bodyPr/>
                    <a:lstStyle/>
                    <a:p>
                      <a:pPr>
                        <a:lnSpc>
                          <a:spcPct val="107000"/>
                        </a:lnSpc>
                        <a:spcAft>
                          <a:spcPts val="0"/>
                        </a:spcAft>
                      </a:pPr>
                      <a:r>
                        <a:rPr lang="en-AU" sz="1400" dirty="0">
                          <a:effectLst/>
                          <a:latin typeface="Calibri" panose="020F0502020204030204" pitchFamily="34" charset="0"/>
                        </a:rPr>
                        <a:t>Understandability </a:t>
                      </a:r>
                      <a:endParaRPr lang="en-AU" sz="1400" b="0" dirty="0">
                        <a:solidFill>
                          <a:schemeClr val="tx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0" marR="45750" marT="0" marB="0"/>
                </a:tc>
                <a:tc>
                  <a:txBody>
                    <a:bodyPr/>
                    <a:lstStyle/>
                    <a:p>
                      <a:pPr>
                        <a:lnSpc>
                          <a:spcPct val="107000"/>
                        </a:lnSpc>
                        <a:spcAft>
                          <a:spcPts val="0"/>
                        </a:spcAft>
                      </a:pPr>
                      <a:r>
                        <a:rPr lang="en-AU" sz="1400" dirty="0">
                          <a:effectLst/>
                          <a:latin typeface="Calibri" panose="020F0502020204030204" pitchFamily="34" charset="0"/>
                        </a:rPr>
                        <a:t>through clear and concise presentation</a:t>
                      </a:r>
                      <a:endParaRPr lang="en-A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0" marR="45750" marT="0" marB="0"/>
                </a:tc>
                <a:extLst>
                  <a:ext uri="{0D108BD9-81ED-4DB2-BD59-A6C34878D82A}">
                    <a16:rowId xmlns="" xmlns:a16="http://schemas.microsoft.com/office/drawing/2014/main" val="10003"/>
                  </a:ext>
                </a:extLst>
              </a:tr>
              <a:tr h="387921">
                <a:tc>
                  <a:txBody>
                    <a:bodyPr/>
                    <a:lstStyle/>
                    <a:p>
                      <a:pPr>
                        <a:lnSpc>
                          <a:spcPct val="107000"/>
                        </a:lnSpc>
                        <a:spcAft>
                          <a:spcPts val="0"/>
                        </a:spcAft>
                      </a:pPr>
                      <a:r>
                        <a:rPr lang="en-AU" sz="1400" dirty="0">
                          <a:effectLst/>
                          <a:latin typeface="Calibri" panose="020F0502020204030204" pitchFamily="34" charset="0"/>
                        </a:rPr>
                        <a:t>Comparability </a:t>
                      </a:r>
                      <a:br>
                        <a:rPr lang="en-AU" sz="1400" dirty="0">
                          <a:effectLst/>
                          <a:latin typeface="Calibri" panose="020F0502020204030204" pitchFamily="34" charset="0"/>
                        </a:rPr>
                      </a:br>
                      <a:endParaRPr lang="en-AU" sz="1400" b="0" dirty="0">
                        <a:solidFill>
                          <a:schemeClr val="tx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0" marR="45750" marT="0" marB="0"/>
                </a:tc>
                <a:tc>
                  <a:txBody>
                    <a:bodyPr/>
                    <a:lstStyle/>
                    <a:p>
                      <a:pPr>
                        <a:lnSpc>
                          <a:spcPct val="107000"/>
                        </a:lnSpc>
                        <a:spcAft>
                          <a:spcPts val="0"/>
                        </a:spcAft>
                      </a:pPr>
                      <a:r>
                        <a:rPr lang="en-AU" sz="1400" dirty="0">
                          <a:effectLst/>
                          <a:latin typeface="Calibri" panose="020F0502020204030204" pitchFamily="34" charset="0"/>
                        </a:rPr>
                        <a:t>via structured consistent presentation</a:t>
                      </a:r>
                      <a:endParaRPr lang="en-A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0" marR="45750" marT="0" marB="0"/>
                </a:tc>
                <a:extLst>
                  <a:ext uri="{0D108BD9-81ED-4DB2-BD59-A6C34878D82A}">
                    <a16:rowId xmlns="" xmlns:a16="http://schemas.microsoft.com/office/drawing/2014/main" val="10004"/>
                  </a:ext>
                </a:extLst>
              </a:tr>
              <a:tr h="274783">
                <a:tc>
                  <a:txBody>
                    <a:bodyPr/>
                    <a:lstStyle/>
                    <a:p>
                      <a:pPr>
                        <a:lnSpc>
                          <a:spcPct val="107000"/>
                        </a:lnSpc>
                        <a:spcAft>
                          <a:spcPts val="0"/>
                        </a:spcAft>
                      </a:pPr>
                      <a:r>
                        <a:rPr lang="en-AU" sz="1400" dirty="0">
                          <a:effectLst/>
                          <a:latin typeface="Calibri" panose="020F0502020204030204" pitchFamily="34" charset="0"/>
                        </a:rPr>
                        <a:t>Reliability</a:t>
                      </a:r>
                      <a:endParaRPr lang="en-AU" sz="1400" b="0" dirty="0">
                        <a:solidFill>
                          <a:schemeClr val="tx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0" marR="45750" marT="0" marB="0"/>
                </a:tc>
                <a:tc>
                  <a:txBody>
                    <a:bodyPr/>
                    <a:lstStyle/>
                    <a:p>
                      <a:pPr>
                        <a:lnSpc>
                          <a:spcPct val="107000"/>
                        </a:lnSpc>
                        <a:spcAft>
                          <a:spcPts val="0"/>
                        </a:spcAft>
                      </a:pPr>
                      <a:r>
                        <a:rPr lang="en-AU" sz="1400" dirty="0">
                          <a:effectLst/>
                          <a:latin typeface="Calibri" panose="020F0502020204030204" pitchFamily="34" charset="0"/>
                        </a:rPr>
                        <a:t>verifiable</a:t>
                      </a:r>
                      <a:endParaRPr lang="en-A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0" marR="45750" marT="0" marB="0"/>
                </a:tc>
                <a:extLst>
                  <a:ext uri="{0D108BD9-81ED-4DB2-BD59-A6C34878D82A}">
                    <a16:rowId xmlns="" xmlns:a16="http://schemas.microsoft.com/office/drawing/2014/main" val="10005"/>
                  </a:ext>
                </a:extLst>
              </a:tr>
              <a:tr h="715580">
                <a:tc>
                  <a:txBody>
                    <a:bodyPr/>
                    <a:lstStyle/>
                    <a:p>
                      <a:pPr>
                        <a:lnSpc>
                          <a:spcPct val="107000"/>
                        </a:lnSpc>
                        <a:spcAft>
                          <a:spcPts val="0"/>
                        </a:spcAft>
                      </a:pPr>
                      <a:r>
                        <a:rPr lang="en-AU" sz="1400" dirty="0">
                          <a:effectLst/>
                          <a:latin typeface="Calibri" panose="020F0502020204030204" pitchFamily="34" charset="0"/>
                        </a:rPr>
                        <a:t>Measurement</a:t>
                      </a:r>
                      <a:endParaRPr lang="en-AU" sz="1400" b="0" dirty="0">
                        <a:solidFill>
                          <a:schemeClr val="tx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0" marR="45750" marT="0" marB="0"/>
                </a:tc>
                <a:tc>
                  <a:txBody>
                    <a:bodyPr/>
                    <a:lstStyle/>
                    <a:p>
                      <a:pPr>
                        <a:lnSpc>
                          <a:spcPct val="107000"/>
                        </a:lnSpc>
                        <a:spcAft>
                          <a:spcPts val="0"/>
                        </a:spcAft>
                      </a:pPr>
                      <a:r>
                        <a:rPr lang="en-AU" sz="1400" dirty="0">
                          <a:effectLst/>
                          <a:latin typeface="Calibri" panose="020F0502020204030204" pitchFamily="34" charset="0"/>
                        </a:rPr>
                        <a:t>w</a:t>
                      </a:r>
                      <a:r>
                        <a:rPr lang="en-AU" sz="1400" dirty="0" smtClean="0">
                          <a:effectLst/>
                          <a:latin typeface="Calibri" panose="020F0502020204030204" pitchFamily="34" charset="0"/>
                        </a:rPr>
                        <a:t>here </a:t>
                      </a:r>
                      <a:r>
                        <a:rPr lang="en-AU" sz="1400" dirty="0">
                          <a:effectLst/>
                          <a:latin typeface="Calibri" panose="020F0502020204030204" pitchFamily="34" charset="0"/>
                        </a:rPr>
                        <a:t>reliable</a:t>
                      </a:r>
                      <a:endParaRPr lang="en-A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0" marR="45750" marT="0" marB="0"/>
                </a:tc>
                <a:extLst>
                  <a:ext uri="{0D108BD9-81ED-4DB2-BD59-A6C34878D82A}">
                    <a16:rowId xmlns="" xmlns:a16="http://schemas.microsoft.com/office/drawing/2014/main" val="10006"/>
                  </a:ext>
                </a:extLst>
              </a:tr>
            </a:tbl>
          </a:graphicData>
        </a:graphic>
      </p:graphicFrame>
      <p:sp>
        <p:nvSpPr>
          <p:cNvPr id="4" name="Title 1">
            <a:extLst>
              <a:ext uri="{FF2B5EF4-FFF2-40B4-BE49-F238E27FC236}">
                <a16:creationId xmlns="" xmlns:a16="http://schemas.microsoft.com/office/drawing/2014/main" id="{7505D731-CAF0-4135-9343-6E08B6333317}"/>
              </a:ext>
            </a:extLst>
          </p:cNvPr>
          <p:cNvSpPr txBox="1">
            <a:spLocks/>
          </p:cNvSpPr>
          <p:nvPr/>
        </p:nvSpPr>
        <p:spPr>
          <a:xfrm>
            <a:off x="533400" y="304800"/>
            <a:ext cx="7772400" cy="1143000"/>
          </a:xfrm>
          <a:prstGeom prst="rect">
            <a:avLst/>
          </a:prstGeom>
        </p:spPr>
        <p:txBody>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9pPr>
          </a:lstStyle>
          <a:p>
            <a:r>
              <a:rPr lang="en-AU" altLang="en-US" dirty="0"/>
              <a:t>Principles of financial reporting</a:t>
            </a:r>
            <a:endParaRPr lang="en-US" altLang="en-US" dirty="0"/>
          </a:p>
        </p:txBody>
      </p:sp>
    </p:spTree>
    <p:extLst>
      <p:ext uri="{BB962C8B-B14F-4D97-AF65-F5344CB8AC3E}">
        <p14:creationId xmlns:p14="http://schemas.microsoft.com/office/powerpoint/2010/main" val="364009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 xmlns:a16="http://schemas.microsoft.com/office/drawing/2014/main" id="{7505D731-CAF0-4135-9343-6E08B6333317}"/>
              </a:ext>
            </a:extLst>
          </p:cNvPr>
          <p:cNvSpPr>
            <a:spLocks noGrp="1"/>
          </p:cNvSpPr>
          <p:nvPr>
            <p:ph type="title"/>
          </p:nvPr>
        </p:nvSpPr>
        <p:spPr/>
        <p:txBody>
          <a:bodyPr/>
          <a:lstStyle/>
          <a:p>
            <a:pPr algn="ctr"/>
            <a:r>
              <a:rPr lang="en-AU" altLang="en-US" dirty="0"/>
              <a:t>Suggested reporting approach </a:t>
            </a:r>
            <a:endParaRPr lang="en-US" altLang="en-US" dirty="0"/>
          </a:p>
        </p:txBody>
      </p:sp>
      <p:sp>
        <p:nvSpPr>
          <p:cNvPr id="18436" name="Footer Placeholder 3">
            <a:extLst>
              <a:ext uri="{FF2B5EF4-FFF2-40B4-BE49-F238E27FC236}">
                <a16:creationId xmlns="" xmlns:a16="http://schemas.microsoft.com/office/drawing/2014/main" id="{21F4E225-8B86-475A-A049-0FFC106954C1}"/>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25</a:t>
            </a:fld>
            <a:endParaRPr lang="en-US" altLang="en-US" sz="800" dirty="0">
              <a:solidFill>
                <a:schemeClr val="bg2"/>
              </a:solidFill>
            </a:endParaRPr>
          </a:p>
        </p:txBody>
      </p:sp>
      <p:pic>
        <p:nvPicPr>
          <p:cNvPr id="5" name="Picture 4"/>
          <p:cNvPicPr>
            <a:picLocks noChangeAspect="1"/>
          </p:cNvPicPr>
          <p:nvPr/>
        </p:nvPicPr>
        <p:blipFill rotWithShape="1">
          <a:blip r:embed="rId2"/>
          <a:srcRect l="7576" r="21718"/>
          <a:stretch/>
        </p:blipFill>
        <p:spPr>
          <a:xfrm>
            <a:off x="228600" y="1319758"/>
            <a:ext cx="4267200" cy="4875381"/>
          </a:xfrm>
          <a:prstGeom prst="rect">
            <a:avLst/>
          </a:prstGeom>
        </p:spPr>
      </p:pic>
      <p:pic>
        <p:nvPicPr>
          <p:cNvPr id="6" name="Picture 5"/>
          <p:cNvPicPr>
            <a:picLocks noChangeAspect="1"/>
          </p:cNvPicPr>
          <p:nvPr/>
        </p:nvPicPr>
        <p:blipFill rotWithShape="1">
          <a:blip r:embed="rId3"/>
          <a:srcRect l="8257" r="14679"/>
          <a:stretch/>
        </p:blipFill>
        <p:spPr>
          <a:xfrm>
            <a:off x="4648199" y="1319758"/>
            <a:ext cx="4267201" cy="3323583"/>
          </a:xfrm>
          <a:prstGeom prst="rect">
            <a:avLst/>
          </a:prstGeom>
        </p:spPr>
      </p:pic>
    </p:spTree>
    <p:extLst>
      <p:ext uri="{BB962C8B-B14F-4D97-AF65-F5344CB8AC3E}">
        <p14:creationId xmlns:p14="http://schemas.microsoft.com/office/powerpoint/2010/main" val="2432378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 xmlns:a16="http://schemas.microsoft.com/office/drawing/2014/main" id="{7505D731-CAF0-4135-9343-6E08B6333317}"/>
              </a:ext>
            </a:extLst>
          </p:cNvPr>
          <p:cNvSpPr>
            <a:spLocks noGrp="1"/>
          </p:cNvSpPr>
          <p:nvPr>
            <p:ph type="title"/>
          </p:nvPr>
        </p:nvSpPr>
        <p:spPr>
          <a:xfrm>
            <a:off x="957263" y="151003"/>
            <a:ext cx="7772400" cy="1143000"/>
          </a:xfrm>
        </p:spPr>
        <p:txBody>
          <a:bodyPr/>
          <a:lstStyle/>
          <a:p>
            <a:r>
              <a:rPr lang="en-AU" altLang="en-US" dirty="0"/>
              <a:t>Suggested reporting approach </a:t>
            </a:r>
            <a:endParaRPr lang="en-US" altLang="en-US" dirty="0"/>
          </a:p>
        </p:txBody>
      </p:sp>
      <p:sp>
        <p:nvSpPr>
          <p:cNvPr id="18436" name="Footer Placeholder 3">
            <a:extLst>
              <a:ext uri="{FF2B5EF4-FFF2-40B4-BE49-F238E27FC236}">
                <a16:creationId xmlns="" xmlns:a16="http://schemas.microsoft.com/office/drawing/2014/main" id="{21F4E225-8B86-475A-A049-0FFC106954C1}"/>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26</a:t>
            </a:fld>
            <a:endParaRPr lang="en-US" altLang="en-US" sz="800" dirty="0">
              <a:solidFill>
                <a:schemeClr val="bg2"/>
              </a:solidFill>
            </a:endParaRPr>
          </a:p>
        </p:txBody>
      </p:sp>
      <p:grpSp>
        <p:nvGrpSpPr>
          <p:cNvPr id="6" name="Group 5"/>
          <p:cNvGrpSpPr/>
          <p:nvPr/>
        </p:nvGrpSpPr>
        <p:grpSpPr>
          <a:xfrm>
            <a:off x="4191000" y="2007253"/>
            <a:ext cx="4876800" cy="4162153"/>
            <a:chOff x="5154199" y="2236348"/>
            <a:chExt cx="6129820" cy="3061906"/>
          </a:xfrm>
        </p:grpSpPr>
        <p:sp>
          <p:nvSpPr>
            <p:cNvPr id="8" name="Text Box 1"/>
            <p:cNvSpPr txBox="1"/>
            <p:nvPr/>
          </p:nvSpPr>
          <p:spPr>
            <a:xfrm>
              <a:off x="5154199" y="2236348"/>
              <a:ext cx="6129820" cy="3061906"/>
            </a:xfrm>
            <a:prstGeom prst="rect">
              <a:avLst/>
            </a:prstGeom>
            <a:solidFill>
              <a:schemeClr val="tx2">
                <a:lumMod val="7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100">
                  <a:effectLst/>
                  <a:ea typeface="Calibri" panose="020F0502020204030204" pitchFamily="34" charset="0"/>
                  <a:cs typeface="Times New Roman" panose="02020603050405020304" pitchFamily="18" charset="0"/>
                </a:rPr>
                <a:t> </a:t>
              </a:r>
            </a:p>
          </p:txBody>
        </p:sp>
        <p:sp>
          <p:nvSpPr>
            <p:cNvPr id="9" name="Rectangle 8"/>
            <p:cNvSpPr>
              <a:spLocks noChangeArrowheads="1"/>
            </p:cNvSpPr>
            <p:nvPr/>
          </p:nvSpPr>
          <p:spPr bwMode="auto">
            <a:xfrm>
              <a:off x="5356787" y="2252364"/>
              <a:ext cx="5927232" cy="218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Statement of Social performance</a:t>
              </a:r>
              <a:endParaRPr kumimoji="0" lang="en-AU" altLang="en-US" sz="7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1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Inputs</a:t>
              </a:r>
              <a:endParaRPr kumimoji="0" lang="en-AU" altLang="en-US" sz="7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Number of paid staff 			       6</a:t>
              </a:r>
              <a:br>
                <a:rPr kumimoji="0" lang="en-AU" altLang="en-US" sz="11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br>
              <a:r>
                <a:rPr kumimoji="0" lang="en-AU" altLang="en-US" sz="11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Number of volunteers                                     	   	  622 </a:t>
              </a:r>
              <a:br>
                <a:rPr kumimoji="0" lang="en-AU" altLang="en-US" sz="11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br>
              <a:r>
                <a:rPr kumimoji="0" lang="en-AU" altLang="en-US" sz="11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Mobile vans   				       9</a:t>
              </a:r>
              <a:endParaRPr kumimoji="0" lang="en-AU" altLang="en-US" sz="7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Number of locations			     66		</a:t>
              </a:r>
              <a:endParaRPr kumimoji="0" lang="en-AU" altLang="en-US" sz="7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
              </a:r>
              <a:br>
                <a:rPr kumimoji="0" lang="en-AU" altLang="en-US" sz="11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br>
              <a:r>
                <a:rPr kumimoji="0" lang="en-AU" altLang="en-US" sz="11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Outputs </a:t>
              </a:r>
              <a:endParaRPr kumimoji="0" lang="en-AU" altLang="en-US" sz="7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laundry washed per week			7.1 tonnes </a:t>
              </a:r>
              <a:endParaRPr kumimoji="0" lang="en-AU" altLang="en-US" sz="7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conversation				65,000 hours </a:t>
              </a:r>
              <a:endParaRPr kumimoji="0" lang="en-AU" altLang="en-US" sz="7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
              </a:r>
              <a:br>
                <a:rPr kumimoji="0" lang="en-AU" altLang="en-US" sz="11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br>
              <a:r>
                <a:rPr kumimoji="0" lang="en-AU" altLang="en-US" sz="11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Outcomes</a:t>
              </a:r>
              <a:endParaRPr kumimoji="0" lang="en-AU" altLang="en-US" sz="7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helping homeless people living with dignity</a:t>
              </a:r>
              <a:br>
                <a:rPr kumimoji="0" lang="en-AU" altLang="en-US" sz="11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br>
              <a:r>
                <a:rPr kumimoji="0" lang="en-AU" altLang="en-US" sz="11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providing connections for those who feel isolated or excluded</a:t>
              </a:r>
              <a:br>
                <a:rPr kumimoji="0" lang="en-AU" altLang="en-US" sz="11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br>
              <a:r>
                <a:rPr kumimoji="0" lang="en-AU" altLang="en-US" sz="11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Arial" panose="020B0604020202020204" pitchFamily="34" charset="0"/>
                </a:rPr>
                <a:t>providing referrals to other social services where relevant</a:t>
              </a:r>
              <a:endParaRPr kumimoji="0" lang="en-AU" altLang="en-US" sz="1600" b="0" i="0" u="none" strike="noStrike" cap="none" normalizeH="0" baseline="0" dirty="0">
                <a:ln>
                  <a:noFill/>
                </a:ln>
                <a:solidFill>
                  <a:schemeClr val="tx1"/>
                </a:solidFill>
                <a:effectLst/>
                <a:latin typeface="Calibri" panose="020F0502020204030204" pitchFamily="34" charset="0"/>
              </a:endParaRPr>
            </a:p>
          </p:txBody>
        </p:sp>
      </p:grpSp>
      <p:pic>
        <p:nvPicPr>
          <p:cNvPr id="10" name="Picture 9"/>
          <p:cNvPicPr>
            <a:picLocks noChangeAspect="1"/>
          </p:cNvPicPr>
          <p:nvPr/>
        </p:nvPicPr>
        <p:blipFill rotWithShape="1">
          <a:blip r:embed="rId2"/>
          <a:srcRect l="1" t="42219" r="1817"/>
          <a:stretch/>
        </p:blipFill>
        <p:spPr>
          <a:xfrm>
            <a:off x="1205622" y="1344803"/>
            <a:ext cx="7275681" cy="558056"/>
          </a:xfrm>
          <a:prstGeom prst="rect">
            <a:avLst/>
          </a:prstGeom>
        </p:spPr>
      </p:pic>
      <p:pic>
        <p:nvPicPr>
          <p:cNvPr id="2" name="Picture 1"/>
          <p:cNvPicPr>
            <a:picLocks noChangeAspect="1"/>
          </p:cNvPicPr>
          <p:nvPr/>
        </p:nvPicPr>
        <p:blipFill rotWithShape="1">
          <a:blip r:embed="rId3"/>
          <a:srcRect r="14489"/>
          <a:stretch/>
        </p:blipFill>
        <p:spPr>
          <a:xfrm>
            <a:off x="212780" y="2007251"/>
            <a:ext cx="3902020" cy="4182533"/>
          </a:xfrm>
          <a:prstGeom prst="rect">
            <a:avLst/>
          </a:prstGeom>
        </p:spPr>
      </p:pic>
    </p:spTree>
    <p:extLst>
      <p:ext uri="{BB962C8B-B14F-4D97-AF65-F5344CB8AC3E}">
        <p14:creationId xmlns:p14="http://schemas.microsoft.com/office/powerpoint/2010/main" val="441105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 xmlns:a16="http://schemas.microsoft.com/office/drawing/2014/main" id="{7505D731-CAF0-4135-9343-6E08B6333317}"/>
              </a:ext>
            </a:extLst>
          </p:cNvPr>
          <p:cNvSpPr>
            <a:spLocks noGrp="1"/>
          </p:cNvSpPr>
          <p:nvPr>
            <p:ph type="title"/>
          </p:nvPr>
        </p:nvSpPr>
        <p:spPr/>
        <p:txBody>
          <a:bodyPr/>
          <a:lstStyle/>
          <a:p>
            <a:r>
              <a:rPr lang="en-AU" altLang="en-US" dirty="0"/>
              <a:t>Reflections</a:t>
            </a:r>
            <a:endParaRPr lang="en-US" altLang="en-US" dirty="0"/>
          </a:p>
        </p:txBody>
      </p:sp>
      <p:sp>
        <p:nvSpPr>
          <p:cNvPr id="18435" name="Content Placeholder 2">
            <a:extLst>
              <a:ext uri="{FF2B5EF4-FFF2-40B4-BE49-F238E27FC236}">
                <a16:creationId xmlns="" xmlns:a16="http://schemas.microsoft.com/office/drawing/2014/main" id="{69EECF00-35F0-4819-995E-E86A03BCA8D2}"/>
              </a:ext>
            </a:extLst>
          </p:cNvPr>
          <p:cNvSpPr>
            <a:spLocks noGrp="1"/>
          </p:cNvSpPr>
          <p:nvPr>
            <p:ph idx="1"/>
          </p:nvPr>
        </p:nvSpPr>
        <p:spPr/>
        <p:txBody>
          <a:bodyPr/>
          <a:lstStyle/>
          <a:p>
            <a:r>
              <a:rPr lang="en-US" altLang="en-US" dirty="0"/>
              <a:t>All businesses have social implications</a:t>
            </a:r>
          </a:p>
          <a:p>
            <a:r>
              <a:rPr lang="en-US" altLang="en-US" dirty="0">
                <a:solidFill>
                  <a:schemeClr val="bg2"/>
                </a:solidFill>
              </a:rPr>
              <a:t>Central position of social enterprise in the business spectrum</a:t>
            </a:r>
          </a:p>
          <a:p>
            <a:r>
              <a:rPr lang="en-US" altLang="en-US" dirty="0"/>
              <a:t>Need for increased awareness</a:t>
            </a:r>
          </a:p>
          <a:p>
            <a:r>
              <a:rPr lang="en-US" altLang="en-US" dirty="0">
                <a:solidFill>
                  <a:schemeClr val="bg2"/>
                </a:solidFill>
              </a:rPr>
              <a:t>One way of achieving this is (a systematic approach to) social reporting</a:t>
            </a:r>
          </a:p>
          <a:p>
            <a:r>
              <a:rPr lang="en-US" altLang="en-US" dirty="0"/>
              <a:t>What’s the value of social reporting?</a:t>
            </a:r>
          </a:p>
        </p:txBody>
      </p:sp>
      <p:sp>
        <p:nvSpPr>
          <p:cNvPr id="18436" name="Footer Placeholder 3">
            <a:extLst>
              <a:ext uri="{FF2B5EF4-FFF2-40B4-BE49-F238E27FC236}">
                <a16:creationId xmlns="" xmlns:a16="http://schemas.microsoft.com/office/drawing/2014/main" id="{21F4E225-8B86-475A-A049-0FFC106954C1}"/>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27</a:t>
            </a:fld>
            <a:endParaRPr lang="en-US" altLang="en-US" sz="800" dirty="0">
              <a:solidFill>
                <a:schemeClr val="bg2"/>
              </a:solidFill>
            </a:endParaRPr>
          </a:p>
        </p:txBody>
      </p:sp>
      <p:grpSp>
        <p:nvGrpSpPr>
          <p:cNvPr id="2" name="Group 1"/>
          <p:cNvGrpSpPr/>
          <p:nvPr/>
        </p:nvGrpSpPr>
        <p:grpSpPr>
          <a:xfrm>
            <a:off x="1447800" y="3066872"/>
            <a:ext cx="1307506" cy="552628"/>
            <a:chOff x="1447800" y="2447918"/>
            <a:chExt cx="1307506" cy="552628"/>
          </a:xfrm>
        </p:grpSpPr>
        <p:grpSp>
          <p:nvGrpSpPr>
            <p:cNvPr id="6" name="Group 5"/>
            <p:cNvGrpSpPr/>
            <p:nvPr/>
          </p:nvGrpSpPr>
          <p:grpSpPr>
            <a:xfrm>
              <a:off x="1447800" y="2447918"/>
              <a:ext cx="1307506" cy="552628"/>
              <a:chOff x="3988919" y="4238715"/>
              <a:chExt cx="1307506" cy="552628"/>
            </a:xfrm>
          </p:grpSpPr>
          <p:sp>
            <p:nvSpPr>
              <p:cNvPr id="7" name="TextBox 6"/>
              <p:cNvSpPr txBox="1"/>
              <p:nvPr/>
            </p:nvSpPr>
            <p:spPr>
              <a:xfrm>
                <a:off x="3988919" y="4422011"/>
                <a:ext cx="1307506" cy="369332"/>
              </a:xfrm>
              <a:prstGeom prst="rect">
                <a:avLst/>
              </a:prstGeom>
              <a:noFill/>
            </p:spPr>
            <p:txBody>
              <a:bodyPr wrap="square" rtlCol="0">
                <a:spAutoFit/>
              </a:bodyPr>
              <a:lstStyle/>
              <a:p>
                <a:r>
                  <a:rPr lang="en-AU" sz="1800" b="1" dirty="0">
                    <a:solidFill>
                      <a:schemeClr val="tx2"/>
                    </a:solidFill>
                    <a:latin typeface="Bradley Hand ITC" panose="03070402050302030203" pitchFamily="66" charset="0"/>
                    <a:ea typeface="Arial Unicode MS" panose="020B0604020202020204" pitchFamily="34" charset="-128"/>
                    <a:cs typeface="Arial Unicode MS" panose="020B0604020202020204" pitchFamily="34" charset="-128"/>
                  </a:rPr>
                  <a:t>(potential)</a:t>
                </a:r>
              </a:p>
            </p:txBody>
          </p:sp>
          <p:cxnSp>
            <p:nvCxnSpPr>
              <p:cNvPr id="8" name="Straight Connector 7"/>
              <p:cNvCxnSpPr>
                <a:stCxn id="7" idx="0"/>
              </p:cNvCxnSpPr>
              <p:nvPr/>
            </p:nvCxnSpPr>
            <p:spPr>
              <a:xfrm flipH="1" flipV="1">
                <a:off x="4554908" y="4238715"/>
                <a:ext cx="87764" cy="18329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V="1">
              <a:off x="1944914" y="2464001"/>
              <a:ext cx="68875" cy="2066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766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339" y="449478"/>
            <a:ext cx="2395206" cy="15367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896" y="4601385"/>
            <a:ext cx="2210233" cy="1600200"/>
          </a:xfrm>
          <a:prstGeom prst="rect">
            <a:avLst/>
          </a:prstGeom>
        </p:spPr>
      </p:pic>
      <p:pic>
        <p:nvPicPr>
          <p:cNvPr id="7" name="Picture 6"/>
          <p:cNvPicPr>
            <a:picLocks noChangeAspect="1"/>
          </p:cNvPicPr>
          <p:nvPr/>
        </p:nvPicPr>
        <p:blipFill>
          <a:blip r:embed="rId4"/>
          <a:stretch>
            <a:fillRect/>
          </a:stretch>
        </p:blipFill>
        <p:spPr>
          <a:xfrm>
            <a:off x="3909051" y="4576637"/>
            <a:ext cx="2026284" cy="1600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061" y="495153"/>
            <a:ext cx="2210231" cy="152902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778" y="4626134"/>
            <a:ext cx="2349254" cy="155070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6061" y="2622467"/>
            <a:ext cx="2210232" cy="153650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1708" y="449478"/>
            <a:ext cx="1942884" cy="1536744"/>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3778" y="2571497"/>
            <a:ext cx="2395206" cy="1536509"/>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74896" y="2582577"/>
            <a:ext cx="1937134" cy="1616290"/>
          </a:xfrm>
          <a:prstGeom prst="rect">
            <a:avLst/>
          </a:prstGeom>
        </p:spPr>
      </p:pic>
      <p:sp>
        <p:nvSpPr>
          <p:cNvPr id="2" name="TextBox 1"/>
          <p:cNvSpPr txBox="1"/>
          <p:nvPr/>
        </p:nvSpPr>
        <p:spPr>
          <a:xfrm>
            <a:off x="3581400" y="2133600"/>
            <a:ext cx="2971800" cy="461665"/>
          </a:xfrm>
          <a:prstGeom prst="rect">
            <a:avLst/>
          </a:prstGeom>
          <a:noFill/>
        </p:spPr>
        <p:txBody>
          <a:bodyPr wrap="square" rtlCol="0">
            <a:spAutoFit/>
          </a:bodyPr>
          <a:lstStyle/>
          <a:p>
            <a:r>
              <a:rPr lang="en-AU" dirty="0"/>
              <a:t>Thanks. Questions?</a:t>
            </a:r>
          </a:p>
        </p:txBody>
      </p:sp>
    </p:spTree>
    <p:extLst>
      <p:ext uri="{BB962C8B-B14F-4D97-AF65-F5344CB8AC3E}">
        <p14:creationId xmlns:p14="http://schemas.microsoft.com/office/powerpoint/2010/main" val="2039725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 xmlns:a16="http://schemas.microsoft.com/office/drawing/2014/main" id="{57AB5377-37D3-46AA-9569-CFD28048C01B}"/>
              </a:ext>
            </a:extLst>
          </p:cNvPr>
          <p:cNvSpPr>
            <a:spLocks noGrp="1"/>
          </p:cNvSpPr>
          <p:nvPr>
            <p:ph type="title"/>
          </p:nvPr>
        </p:nvSpPr>
        <p:spPr/>
        <p:txBody>
          <a:bodyPr/>
          <a:lstStyle/>
          <a:p>
            <a:r>
              <a:rPr lang="en-AU" altLang="en-US"/>
              <a:t>Useful contacts/additional resources</a:t>
            </a:r>
            <a:endParaRPr lang="en-US" altLang="en-US"/>
          </a:p>
        </p:txBody>
      </p:sp>
      <p:sp>
        <p:nvSpPr>
          <p:cNvPr id="20483" name="Content Placeholder 2">
            <a:extLst>
              <a:ext uri="{FF2B5EF4-FFF2-40B4-BE49-F238E27FC236}">
                <a16:creationId xmlns="" xmlns:a16="http://schemas.microsoft.com/office/drawing/2014/main" id="{6DE1B557-1392-4100-90EC-C16DFCE836CE}"/>
              </a:ext>
            </a:extLst>
          </p:cNvPr>
          <p:cNvSpPr>
            <a:spLocks noGrp="1"/>
          </p:cNvSpPr>
          <p:nvPr>
            <p:ph idx="1"/>
          </p:nvPr>
        </p:nvSpPr>
        <p:spPr/>
        <p:txBody>
          <a:bodyPr/>
          <a:lstStyle/>
          <a:p>
            <a:r>
              <a:rPr lang="en-US" altLang="en-US" sz="1600" dirty="0" smtClean="0"/>
              <a:t>Alter, K. </a:t>
            </a:r>
            <a:r>
              <a:rPr lang="en-US" altLang="en-US" sz="1600" dirty="0"/>
              <a:t>(2004, 2007) Social enterprise typology, </a:t>
            </a:r>
            <a:r>
              <a:rPr lang="en-US" altLang="en-US" sz="1600" dirty="0">
                <a:hlinkClick r:id="rId2"/>
              </a:rPr>
              <a:t>https://www.globalcube.net/clients/philippson/content/medias/download/SE_typology.pdf</a:t>
            </a:r>
            <a:r>
              <a:rPr lang="en-US" altLang="en-US" sz="1600" dirty="0"/>
              <a:t> </a:t>
            </a:r>
          </a:p>
          <a:p>
            <a:r>
              <a:rPr lang="en-US" altLang="en-US" sz="1600" dirty="0" smtClean="0"/>
              <a:t>Barraket, J. </a:t>
            </a:r>
            <a:r>
              <a:rPr lang="en-US" altLang="en-US" sz="1600" dirty="0"/>
              <a:t>et al (2016), FASES Report, </a:t>
            </a:r>
            <a:r>
              <a:rPr lang="en-US" altLang="en-US" sz="1600" dirty="0">
                <a:hlinkClick r:id="rId3"/>
              </a:rPr>
              <a:t>https://www.csi.edu.au/media/uploads/FASES_2016_full_report_final.pdf</a:t>
            </a:r>
            <a:r>
              <a:rPr lang="en-US" altLang="en-US" sz="1600" dirty="0"/>
              <a:t> </a:t>
            </a:r>
          </a:p>
          <a:p>
            <a:r>
              <a:rPr lang="en-US" altLang="en-US" sz="1600" dirty="0"/>
              <a:t>Centre for Social Impact, UNSW</a:t>
            </a:r>
          </a:p>
          <a:p>
            <a:r>
              <a:rPr lang="en-US" altLang="en-US" sz="1600" dirty="0"/>
              <a:t>QUT School of Accountancy &amp; Australian Centre for Philanthropy and Nonprofit Studies</a:t>
            </a:r>
          </a:p>
          <a:p>
            <a:r>
              <a:rPr lang="en-US" altLang="en-US" sz="1600" dirty="0"/>
              <a:t>Social Ventures Australia, </a:t>
            </a:r>
            <a:r>
              <a:rPr lang="en-US" altLang="en-US" sz="1600" dirty="0">
                <a:hlinkClick r:id="rId4"/>
              </a:rPr>
              <a:t>www.socialventures.com.au</a:t>
            </a:r>
            <a:r>
              <a:rPr lang="en-US" altLang="en-US" sz="1600" dirty="0"/>
              <a:t>    </a:t>
            </a:r>
          </a:p>
          <a:p>
            <a:r>
              <a:rPr lang="en-US" altLang="en-US" sz="1600" dirty="0"/>
              <a:t>Social Traders, </a:t>
            </a:r>
            <a:r>
              <a:rPr lang="en-US" altLang="en-US" sz="1600" dirty="0">
                <a:hlinkClick r:id="rId5"/>
              </a:rPr>
              <a:t>www.socialtraders.com.au</a:t>
            </a:r>
            <a:r>
              <a:rPr lang="en-US" altLang="en-US" sz="1600" dirty="0"/>
              <a:t>  </a:t>
            </a:r>
          </a:p>
          <a:p>
            <a:r>
              <a:rPr lang="en-US" altLang="en-US" sz="1600" dirty="0"/>
              <a:t>Swinburne University of Technology</a:t>
            </a:r>
          </a:p>
        </p:txBody>
      </p:sp>
      <p:sp>
        <p:nvSpPr>
          <p:cNvPr id="20484" name="Footer Placeholder 3">
            <a:extLst>
              <a:ext uri="{FF2B5EF4-FFF2-40B4-BE49-F238E27FC236}">
                <a16:creationId xmlns="" xmlns:a16="http://schemas.microsoft.com/office/drawing/2014/main" id="{67024B20-A04D-4188-83E0-54E81A722AA2}"/>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29</a:t>
            </a:fld>
            <a:endParaRPr lang="en-US" altLang="en-US" sz="800" dirty="0">
              <a:solidFill>
                <a:schemeClr val="bg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 xmlns:a16="http://schemas.microsoft.com/office/drawing/2014/main" id="{548D1EF1-7DB6-44AA-A908-D451C095A65C}"/>
              </a:ext>
            </a:extLst>
          </p:cNvPr>
          <p:cNvSpPr>
            <a:spLocks noGrp="1"/>
          </p:cNvSpPr>
          <p:nvPr>
            <p:ph type="title"/>
          </p:nvPr>
        </p:nvSpPr>
        <p:spPr/>
        <p:txBody>
          <a:bodyPr/>
          <a:lstStyle/>
          <a:p>
            <a:r>
              <a:rPr lang="en-AU" altLang="en-US" dirty="0" err="1"/>
              <a:t>GoToWebinar</a:t>
            </a:r>
            <a:r>
              <a:rPr lang="en-AU" altLang="en-US" dirty="0"/>
              <a:t> housekeeping</a:t>
            </a:r>
            <a:endParaRPr lang="en-US" altLang="en-US" dirty="0"/>
          </a:p>
        </p:txBody>
      </p:sp>
      <p:sp>
        <p:nvSpPr>
          <p:cNvPr id="10243" name="Content Placeholder 2">
            <a:extLst>
              <a:ext uri="{FF2B5EF4-FFF2-40B4-BE49-F238E27FC236}">
                <a16:creationId xmlns="" xmlns:a16="http://schemas.microsoft.com/office/drawing/2014/main" id="{EC1F6989-71C3-474F-A910-A08B97D45D7C}"/>
              </a:ext>
            </a:extLst>
          </p:cNvPr>
          <p:cNvSpPr>
            <a:spLocks noGrp="1"/>
          </p:cNvSpPr>
          <p:nvPr>
            <p:ph idx="1"/>
          </p:nvPr>
        </p:nvSpPr>
        <p:spPr>
          <a:xfrm>
            <a:off x="533400" y="1524000"/>
            <a:ext cx="7772400" cy="4648200"/>
          </a:xfrm>
        </p:spPr>
        <p:txBody>
          <a:bodyPr/>
          <a:lstStyle/>
          <a:p>
            <a:r>
              <a:rPr lang="en-AU" altLang="en-US" dirty="0"/>
              <a:t>Facilitator:</a:t>
            </a:r>
          </a:p>
          <a:p>
            <a:pPr lvl="1"/>
            <a:r>
              <a:rPr lang="en-AU" altLang="en-US" dirty="0" smtClean="0"/>
              <a:t>Amanda </a:t>
            </a:r>
            <a:r>
              <a:rPr lang="en-AU" altLang="en-US" dirty="0"/>
              <a:t>Wisenthal, Project Officer, Community Legal Centres Queensland</a:t>
            </a:r>
          </a:p>
          <a:p>
            <a:r>
              <a:rPr lang="en-AU" altLang="en-US" dirty="0"/>
              <a:t>Recording: </a:t>
            </a:r>
          </a:p>
          <a:p>
            <a:pPr lvl="1"/>
            <a:r>
              <a:rPr lang="en-AU" altLang="en-US" dirty="0"/>
              <a:t>This webinar is being recorded and will be available on the Staff Training page of our website: </a:t>
            </a:r>
            <a:r>
              <a:rPr lang="en-AU" altLang="en-US" dirty="0">
                <a:hlinkClick r:id="rId3"/>
              </a:rPr>
              <a:t>https://communitylegalqld.org.au/clc-staff/staff-training-and-cle</a:t>
            </a:r>
            <a:r>
              <a:rPr lang="en-AU" altLang="en-US" dirty="0"/>
              <a:t> </a:t>
            </a:r>
          </a:p>
          <a:p>
            <a:r>
              <a:rPr lang="en-AU" altLang="en-US" dirty="0"/>
              <a:t>PowerPoint / webinar materials: </a:t>
            </a:r>
          </a:p>
          <a:p>
            <a:pPr lvl="1"/>
            <a:r>
              <a:rPr lang="en-AU" altLang="en-US" dirty="0"/>
              <a:t>Emailed prior to today’s session</a:t>
            </a:r>
          </a:p>
          <a:p>
            <a:pPr lvl="1"/>
            <a:r>
              <a:rPr lang="en-AU" altLang="en-US" dirty="0"/>
              <a:t>Available to download from Handouts section of GTW control panel </a:t>
            </a:r>
          </a:p>
          <a:p>
            <a:r>
              <a:rPr lang="en-AU" altLang="en-US" dirty="0"/>
              <a:t>Questions:</a:t>
            </a:r>
          </a:p>
          <a:p>
            <a:pPr lvl="1"/>
            <a:r>
              <a:rPr lang="en-AU" altLang="en-US" dirty="0"/>
              <a:t>Type your questions/comments into question box on GTW control panel OR</a:t>
            </a:r>
          </a:p>
          <a:p>
            <a:pPr lvl="1"/>
            <a:r>
              <a:rPr lang="en-AU" altLang="en-US" dirty="0"/>
              <a:t>Raise your hand and we will unmute your microphone </a:t>
            </a:r>
          </a:p>
          <a:p>
            <a:pPr lvl="1"/>
            <a:r>
              <a:rPr lang="en-AU" altLang="en-US" dirty="0"/>
              <a:t>Questions will be addressed at the end   </a:t>
            </a:r>
          </a:p>
          <a:p>
            <a:r>
              <a:rPr lang="en-AU" altLang="en-US" dirty="0"/>
              <a:t>Technical help: </a:t>
            </a:r>
          </a:p>
          <a:p>
            <a:pPr lvl="1"/>
            <a:r>
              <a:rPr lang="en-AU" altLang="en-US" dirty="0"/>
              <a:t>Email </a:t>
            </a:r>
            <a:r>
              <a:rPr lang="en-AU" altLang="en-US" dirty="0">
                <a:hlinkClick r:id="rId4"/>
              </a:rPr>
              <a:t>sdo@communitylegalqld.org.au</a:t>
            </a:r>
            <a:r>
              <a:rPr lang="en-AU" altLang="en-US" dirty="0"/>
              <a:t> or use question box in GTW</a:t>
            </a:r>
          </a:p>
          <a:p>
            <a:endParaRPr lang="en-AU" altLang="en-US" dirty="0"/>
          </a:p>
          <a:p>
            <a:endParaRPr lang="en-AU" altLang="en-US" dirty="0"/>
          </a:p>
          <a:p>
            <a:endParaRPr lang="en-US" altLang="en-US" dirty="0"/>
          </a:p>
        </p:txBody>
      </p:sp>
      <p:sp>
        <p:nvSpPr>
          <p:cNvPr id="10244" name="Footer Placeholder 3">
            <a:extLst>
              <a:ext uri="{FF2B5EF4-FFF2-40B4-BE49-F238E27FC236}">
                <a16:creationId xmlns="" xmlns:a16="http://schemas.microsoft.com/office/drawing/2014/main" id="{6EAB4640-7D0A-434D-A662-07FF9A5FB07E}"/>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3</a:t>
            </a:fld>
            <a:endParaRPr lang="en-US" altLang="en-US" sz="800" dirty="0">
              <a:solidFill>
                <a:schemeClr val="bg2"/>
              </a:solidFill>
            </a:endParaRPr>
          </a:p>
        </p:txBody>
      </p:sp>
    </p:spTree>
    <p:extLst>
      <p:ext uri="{BB962C8B-B14F-4D97-AF65-F5344CB8AC3E}">
        <p14:creationId xmlns:p14="http://schemas.microsoft.com/office/powerpoint/2010/main" val="367351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a:extLst>
              <a:ext uri="{FF2B5EF4-FFF2-40B4-BE49-F238E27FC236}">
                <a16:creationId xmlns="" xmlns:a16="http://schemas.microsoft.com/office/drawing/2014/main" id="{B1324A56-F76E-4FC8-B2D7-FE371E32EA05}"/>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solidFill>
                  <a:schemeClr val="bg2"/>
                </a:solidFill>
              </a:rPr>
              <a:t>Presentation Title and Footer Information (change on Master page) | 2</a:t>
            </a:r>
            <a:endParaRPr lang="en-US" altLang="en-US" sz="800">
              <a:solidFill>
                <a:schemeClr val="bg2"/>
              </a:solidFill>
            </a:endParaRPr>
          </a:p>
        </p:txBody>
      </p:sp>
      <p:grpSp>
        <p:nvGrpSpPr>
          <p:cNvPr id="21507" name="Group 14">
            <a:extLst>
              <a:ext uri="{FF2B5EF4-FFF2-40B4-BE49-F238E27FC236}">
                <a16:creationId xmlns="" xmlns:a16="http://schemas.microsoft.com/office/drawing/2014/main" id="{BB7252F4-3720-4C52-80CF-8965579C4F7B}"/>
              </a:ext>
            </a:extLst>
          </p:cNvPr>
          <p:cNvGrpSpPr>
            <a:grpSpLocks/>
          </p:cNvGrpSpPr>
          <p:nvPr/>
        </p:nvGrpSpPr>
        <p:grpSpPr bwMode="auto">
          <a:xfrm>
            <a:off x="0" y="0"/>
            <a:ext cx="9144000" cy="6858000"/>
            <a:chOff x="0" y="0"/>
            <a:chExt cx="5760" cy="4320"/>
          </a:xfrm>
        </p:grpSpPr>
        <p:sp>
          <p:nvSpPr>
            <p:cNvPr id="21508" name="Rectangle 8">
              <a:extLst>
                <a:ext uri="{FF2B5EF4-FFF2-40B4-BE49-F238E27FC236}">
                  <a16:creationId xmlns="" xmlns:a16="http://schemas.microsoft.com/office/drawing/2014/main" id="{F74E4BF0-BD86-4F67-A603-7DD8EBF828B6}"/>
                </a:ext>
              </a:extLst>
            </p:cNvPr>
            <p:cNvSpPr>
              <a:spLocks noChangeArrowheads="1"/>
            </p:cNvSpPr>
            <p:nvPr/>
          </p:nvSpPr>
          <p:spPr bwMode="auto">
            <a:xfrm>
              <a:off x="0" y="0"/>
              <a:ext cx="5760" cy="432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1509" name="Picture 12" descr="CLCQ-PPT-3-thankyou">
              <a:extLst>
                <a:ext uri="{FF2B5EF4-FFF2-40B4-BE49-F238E27FC236}">
                  <a16:creationId xmlns="" xmlns:a16="http://schemas.microsoft.com/office/drawing/2014/main" id="{A6EB68C1-5931-45F5-8FC6-70C830F48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 y="0"/>
              <a:ext cx="3423" cy="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CLCQ-PPT-3-logo">
              <a:extLst>
                <a:ext uri="{FF2B5EF4-FFF2-40B4-BE49-F238E27FC236}">
                  <a16:creationId xmlns="" xmlns:a16="http://schemas.microsoft.com/office/drawing/2014/main" id="{1F033C8E-D1DC-4AC4-8887-9B4C051D4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86"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 descr="CLCQ-PPT-3-address">
              <a:extLst>
                <a:ext uri="{FF2B5EF4-FFF2-40B4-BE49-F238E27FC236}">
                  <a16:creationId xmlns="" xmlns:a16="http://schemas.microsoft.com/office/drawing/2014/main" id="{BE9D9230-0A33-444F-8C98-225EB4D9F7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 y="3169"/>
              <a:ext cx="3199"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1" descr="CLCQ-PPT-3-website">
              <a:extLst>
                <a:ext uri="{FF2B5EF4-FFF2-40B4-BE49-F238E27FC236}">
                  <a16:creationId xmlns="" xmlns:a16="http://schemas.microsoft.com/office/drawing/2014/main" id="{EDAD09A5-ED86-4331-94D3-F5013C048E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 y="3819"/>
              <a:ext cx="3199"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 xmlns:a16="http://schemas.microsoft.com/office/drawing/2014/main" id="{5788829B-7DC7-4151-893D-BCF34C555A6F}"/>
              </a:ext>
            </a:extLst>
          </p:cNvPr>
          <p:cNvSpPr>
            <a:spLocks noGrp="1"/>
          </p:cNvSpPr>
          <p:nvPr>
            <p:ph type="title"/>
          </p:nvPr>
        </p:nvSpPr>
        <p:spPr/>
        <p:txBody>
          <a:bodyPr/>
          <a:lstStyle/>
          <a:p>
            <a:r>
              <a:rPr lang="en-AU" altLang="en-US" dirty="0">
                <a:cs typeface="Arial"/>
              </a:rPr>
              <a:t>Legal disclaimer</a:t>
            </a:r>
          </a:p>
        </p:txBody>
      </p:sp>
      <p:sp>
        <p:nvSpPr>
          <p:cNvPr id="7171" name="Content Placeholder 2">
            <a:extLst>
              <a:ext uri="{FF2B5EF4-FFF2-40B4-BE49-F238E27FC236}">
                <a16:creationId xmlns="" xmlns:a16="http://schemas.microsoft.com/office/drawing/2014/main" id="{DB96FBA5-AB5D-479C-A9C5-EBE877AF8AD1}"/>
              </a:ext>
            </a:extLst>
          </p:cNvPr>
          <p:cNvSpPr>
            <a:spLocks noGrp="1"/>
          </p:cNvSpPr>
          <p:nvPr>
            <p:ph idx="1"/>
          </p:nvPr>
        </p:nvSpPr>
        <p:spPr>
          <a:xfrm>
            <a:off x="533400" y="1413832"/>
            <a:ext cx="7772400" cy="4301168"/>
          </a:xfrm>
        </p:spPr>
        <p:txBody>
          <a:bodyPr/>
          <a:lstStyle/>
          <a:p>
            <a:pPr marL="0">
              <a:buNone/>
            </a:pPr>
            <a:r>
              <a:rPr lang="en-AU" i="1" dirty="0">
                <a:cs typeface="Arial"/>
              </a:rPr>
              <a:t>This presentation is for professional development and education purposes only. The information provided in this presentation is not legal advice and is designed for lawyers and other staff working and volunteering in a community legal centre setting in Queensland.</a:t>
            </a:r>
            <a:endParaRPr lang="en-AU" dirty="0">
              <a:cs typeface="Arial"/>
            </a:endParaRPr>
          </a:p>
          <a:p>
            <a:pPr marL="0">
              <a:buNone/>
            </a:pPr>
            <a:endParaRPr lang="en-AU" dirty="0">
              <a:cs typeface="Arial"/>
            </a:endParaRPr>
          </a:p>
          <a:p>
            <a:pPr marL="0">
              <a:buNone/>
            </a:pPr>
            <a:r>
              <a:rPr lang="en-AU" i="1" dirty="0">
                <a:cs typeface="Arial"/>
              </a:rPr>
              <a:t>This presentation and webinar is not to be published or reproduced for commercial purposes without the express permission of the author.</a:t>
            </a:r>
            <a:endParaRPr lang="en-AU" dirty="0">
              <a:cs typeface="Arial"/>
            </a:endParaRPr>
          </a:p>
          <a:p>
            <a:pPr marL="0">
              <a:buNone/>
            </a:pPr>
            <a:endParaRPr lang="en-AU" dirty="0">
              <a:cs typeface="Arial"/>
            </a:endParaRPr>
          </a:p>
          <a:p>
            <a:pPr marL="0">
              <a:buNone/>
            </a:pPr>
            <a:r>
              <a:rPr lang="en-AU" i="1" dirty="0">
                <a:cs typeface="Arial"/>
              </a:rPr>
              <a:t>Information is current as at 14 May 2019. Community Legal Centres Queensland does not accept any liability for the accuracy of the information in the presentation.</a:t>
            </a:r>
            <a:endParaRPr lang="en-AU" altLang="en-US" dirty="0">
              <a:cs typeface="Arial"/>
            </a:endParaRPr>
          </a:p>
          <a:p>
            <a:pPr marL="0" indent="0">
              <a:buFont typeface="Times" panose="02020603050405020304" pitchFamily="18" charset="0"/>
              <a:buNone/>
            </a:pPr>
            <a:endParaRPr lang="en-AU" altLang="en-US" dirty="0"/>
          </a:p>
          <a:p>
            <a:pPr marL="0" indent="0">
              <a:buFont typeface="Times" panose="02020603050405020304" pitchFamily="18" charset="0"/>
              <a:buNone/>
            </a:pPr>
            <a:endParaRPr lang="en-US" altLang="en-US" dirty="0"/>
          </a:p>
        </p:txBody>
      </p:sp>
      <p:sp>
        <p:nvSpPr>
          <p:cNvPr id="7172" name="Footer Placeholder 3">
            <a:extLst>
              <a:ext uri="{FF2B5EF4-FFF2-40B4-BE49-F238E27FC236}">
                <a16:creationId xmlns="" xmlns:a16="http://schemas.microsoft.com/office/drawing/2014/main" id="{0277A9CF-EE90-4677-8127-454B74852D4F}"/>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Presentation title and date (change on Master page) | </a:t>
            </a:r>
            <a:fld id="{357DB24C-B12B-40CD-954A-5831FAD31187}" type="slidenum">
              <a:rPr lang="en-AU" altLang="en-US" sz="800">
                <a:solidFill>
                  <a:schemeClr val="bg2"/>
                </a:solidFill>
              </a:rPr>
              <a:pPr/>
              <a:t>4</a:t>
            </a:fld>
            <a:endParaRPr lang="en-US" altLang="en-US" sz="800" dirty="0">
              <a:solidFill>
                <a:schemeClr val="bg2"/>
              </a:solidFill>
            </a:endParaRPr>
          </a:p>
        </p:txBody>
      </p:sp>
    </p:spTree>
    <p:extLst>
      <p:ext uri="{BB962C8B-B14F-4D97-AF65-F5344CB8AC3E}">
        <p14:creationId xmlns:p14="http://schemas.microsoft.com/office/powerpoint/2010/main" val="322799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 xmlns:a16="http://schemas.microsoft.com/office/drawing/2014/main" id="{5788829B-7DC7-4151-893D-BCF34C555A6F}"/>
              </a:ext>
            </a:extLst>
          </p:cNvPr>
          <p:cNvSpPr>
            <a:spLocks noGrp="1"/>
          </p:cNvSpPr>
          <p:nvPr>
            <p:ph type="title"/>
          </p:nvPr>
        </p:nvSpPr>
        <p:spPr/>
        <p:txBody>
          <a:bodyPr/>
          <a:lstStyle/>
          <a:p>
            <a:r>
              <a:rPr lang="en-AU" altLang="en-US" dirty="0">
                <a:cs typeface="Arial"/>
              </a:rPr>
              <a:t>Details of presenter</a:t>
            </a:r>
          </a:p>
        </p:txBody>
      </p:sp>
      <p:sp>
        <p:nvSpPr>
          <p:cNvPr id="7171" name="Content Placeholder 2">
            <a:extLst>
              <a:ext uri="{FF2B5EF4-FFF2-40B4-BE49-F238E27FC236}">
                <a16:creationId xmlns="" xmlns:a16="http://schemas.microsoft.com/office/drawing/2014/main" id="{DB96FBA5-AB5D-479C-A9C5-EBE877AF8AD1}"/>
              </a:ext>
            </a:extLst>
          </p:cNvPr>
          <p:cNvSpPr>
            <a:spLocks noGrp="1"/>
          </p:cNvSpPr>
          <p:nvPr>
            <p:ph idx="1"/>
          </p:nvPr>
        </p:nvSpPr>
        <p:spPr>
          <a:xfrm>
            <a:off x="533400" y="1413832"/>
            <a:ext cx="5486400" cy="4301168"/>
          </a:xfrm>
        </p:spPr>
        <p:txBody>
          <a:bodyPr/>
          <a:lstStyle/>
          <a:p>
            <a:pPr marL="0" indent="0">
              <a:buNone/>
            </a:pPr>
            <a:endParaRPr lang="en-AU" altLang="en-US" dirty="0">
              <a:cs typeface="Arial"/>
            </a:endParaRPr>
          </a:p>
          <a:p>
            <a:pPr marL="0" indent="0">
              <a:buFont typeface="Times" panose="02020603050405020304" pitchFamily="18" charset="0"/>
              <a:buNone/>
            </a:pPr>
            <a:endParaRPr lang="en-AU" altLang="en-US" dirty="0"/>
          </a:p>
          <a:p>
            <a:pPr marL="0" indent="0">
              <a:buFont typeface="Times" panose="02020603050405020304" pitchFamily="18" charset="0"/>
              <a:buNone/>
            </a:pPr>
            <a:endParaRPr lang="en-US" altLang="en-US" dirty="0"/>
          </a:p>
        </p:txBody>
      </p:sp>
      <p:sp>
        <p:nvSpPr>
          <p:cNvPr id="7172" name="Footer Placeholder 3">
            <a:extLst>
              <a:ext uri="{FF2B5EF4-FFF2-40B4-BE49-F238E27FC236}">
                <a16:creationId xmlns="" xmlns:a16="http://schemas.microsoft.com/office/drawing/2014/main" id="{0277A9CF-EE90-4677-8127-454B74852D4F}"/>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5</a:t>
            </a:fld>
            <a:endParaRPr lang="en-US" altLang="en-US" sz="800" dirty="0">
              <a:solidFill>
                <a:schemeClr val="bg2"/>
              </a:solidFill>
            </a:endParaRPr>
          </a:p>
        </p:txBody>
      </p:sp>
      <p:sp>
        <p:nvSpPr>
          <p:cNvPr id="6" name="Content Placeholder 2">
            <a:extLst>
              <a:ext uri="{FF2B5EF4-FFF2-40B4-BE49-F238E27FC236}">
                <a16:creationId xmlns="" xmlns:a16="http://schemas.microsoft.com/office/drawing/2014/main" id="{DB96FBA5-AB5D-479C-A9C5-EBE877AF8AD1}"/>
              </a:ext>
            </a:extLst>
          </p:cNvPr>
          <p:cNvSpPr txBox="1">
            <a:spLocks/>
          </p:cNvSpPr>
          <p:nvPr/>
        </p:nvSpPr>
        <p:spPr bwMode="auto">
          <a:xfrm>
            <a:off x="533400" y="1676400"/>
            <a:ext cx="5105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2575" indent="-282575" algn="l" rtl="0" eaLnBrk="0" fontAlgn="base" hangingPunct="0">
              <a:spcBef>
                <a:spcPct val="20000"/>
              </a:spcBef>
              <a:spcAft>
                <a:spcPct val="0"/>
              </a:spcAft>
              <a:buClr>
                <a:schemeClr val="hlink"/>
              </a:buClr>
              <a:buFont typeface="Times" panose="02020603050405020304" pitchFamily="18" charset="0"/>
              <a:buChar char="•"/>
              <a:defRPr kern="1200">
                <a:solidFill>
                  <a:schemeClr val="tx1"/>
                </a:solidFill>
                <a:latin typeface="+mn-lt"/>
                <a:ea typeface="+mn-ea"/>
                <a:cs typeface="+mn-cs"/>
              </a:defRPr>
            </a:lvl1pPr>
            <a:lvl2pPr marL="571500" indent="-2873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952500" indent="-190500" algn="l" rtl="0" eaLnBrk="0" fontAlgn="base" hangingPunct="0">
              <a:spcBef>
                <a:spcPct val="20000"/>
              </a:spcBef>
              <a:spcAft>
                <a:spcPct val="0"/>
              </a:spcAft>
              <a:buClr>
                <a:schemeClr val="bg2"/>
              </a:buClr>
              <a:buChar char="–"/>
              <a:defRPr sz="1400" kern="1200">
                <a:solidFill>
                  <a:srgbClr val="4C4C4C"/>
                </a:solidFill>
                <a:latin typeface="+mn-lt"/>
                <a:ea typeface="+mn-ea"/>
                <a:cs typeface="+mn-cs"/>
              </a:defRPr>
            </a:lvl3pPr>
            <a:lvl4pPr marL="1331913" indent="-188913"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4pPr>
            <a:lvl5pPr marL="1714500" indent="-192088"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dirty="0">
                <a:latin typeface="Calibri" panose="020F0502020204030204" pitchFamily="34" charset="0"/>
              </a:rPr>
              <a:t>Belinda is an Associate Professor in the School of Accountancy at Queensland University of Technology</a:t>
            </a:r>
          </a:p>
          <a:p>
            <a:endParaRPr lang="en-AU" sz="1600" dirty="0">
              <a:latin typeface="Calibri" panose="020F0502020204030204" pitchFamily="34" charset="0"/>
            </a:endParaRPr>
          </a:p>
          <a:p>
            <a:r>
              <a:rPr lang="en-AU" sz="1600" dirty="0">
                <a:latin typeface="Calibri" panose="020F0502020204030204" pitchFamily="34" charset="0"/>
              </a:rPr>
              <a:t>She has approximately 15 years’ experience in academia, teaching accounting and approximately 10 years working for a Big 4 accounting firm in Australia, Ukraine, Papua New Guinea, and China</a:t>
            </a:r>
          </a:p>
          <a:p>
            <a:endParaRPr lang="en-AU" sz="1600" dirty="0">
              <a:latin typeface="Calibri" panose="020F0502020204030204" pitchFamily="34" charset="0"/>
            </a:endParaRPr>
          </a:p>
          <a:p>
            <a:r>
              <a:rPr lang="en-AU" sz="1600" dirty="0">
                <a:latin typeface="Calibri" panose="020F0502020204030204" pitchFamily="34" charset="0"/>
              </a:rPr>
              <a:t>Belinda’s research focuses on accountability and reporting in third sector organisations </a:t>
            </a:r>
            <a:endParaRPr lang="en-AU" altLang="en-US" sz="1600" dirty="0">
              <a:latin typeface="Calibri" panose="020F0502020204030204" pitchFamily="34" charset="0"/>
            </a:endParaRPr>
          </a:p>
          <a:p>
            <a:pPr marL="0" indent="0">
              <a:buFont typeface="Times" panose="02020603050405020304" pitchFamily="18" charset="0"/>
              <a:buNone/>
            </a:pPr>
            <a:endParaRPr lang="en-US" altLang="en-US" sz="1800" dirty="0">
              <a:latin typeface="Calibri" panose="020F0502020204030204" pitchFamily="34" charset="0"/>
            </a:endParaRPr>
          </a:p>
        </p:txBody>
      </p:sp>
      <p:pic>
        <p:nvPicPr>
          <p:cNvPr id="1026" name="Picture 2" descr="Belinda Luke"/>
          <p:cNvPicPr>
            <a:picLocks noChangeAspect="1" noChangeArrowheads="1"/>
          </p:cNvPicPr>
          <p:nvPr/>
        </p:nvPicPr>
        <p:blipFill>
          <a:blip r:embed="rId2">
            <a:extLst>
              <a:ext uri="{28A0092B-C50C-407E-A947-70E740481C1C}">
                <a14:useLocalDpi xmlns:a14="http://schemas.microsoft.com/office/drawing/2010/main" val="0"/>
              </a:ext>
            </a:extLst>
          </a:blip>
          <a:srcRect l="18777" t="7112" r="27744" b="44577"/>
          <a:stretch>
            <a:fillRect/>
          </a:stretch>
        </p:blipFill>
        <p:spPr bwMode="auto">
          <a:xfrm>
            <a:off x="6934200" y="1981200"/>
            <a:ext cx="13258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6934200" y="3652952"/>
            <a:ext cx="1325812" cy="515992"/>
          </a:xfrm>
          <a:prstGeom prst="rect">
            <a:avLst/>
          </a:prstGeom>
        </p:spPr>
      </p:pic>
    </p:spTree>
    <p:extLst>
      <p:ext uri="{BB962C8B-B14F-4D97-AF65-F5344CB8AC3E}">
        <p14:creationId xmlns:p14="http://schemas.microsoft.com/office/powerpoint/2010/main" val="3945944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 xmlns:a16="http://schemas.microsoft.com/office/drawing/2014/main" id="{CC359829-DC62-4063-983C-FF419DE200A5}"/>
              </a:ext>
            </a:extLst>
          </p:cNvPr>
          <p:cNvSpPr>
            <a:spLocks noGrp="1"/>
          </p:cNvSpPr>
          <p:nvPr>
            <p:ph type="title"/>
          </p:nvPr>
        </p:nvSpPr>
        <p:spPr/>
        <p:txBody>
          <a:bodyPr/>
          <a:lstStyle/>
          <a:p>
            <a:r>
              <a:rPr lang="en-AU" altLang="en-US" dirty="0"/>
              <a:t>Aim of this webinar</a:t>
            </a:r>
            <a:endParaRPr lang="en-US" altLang="en-US" dirty="0"/>
          </a:p>
        </p:txBody>
      </p:sp>
      <p:sp>
        <p:nvSpPr>
          <p:cNvPr id="3" name="Content Placeholder 2">
            <a:extLst>
              <a:ext uri="{FF2B5EF4-FFF2-40B4-BE49-F238E27FC236}">
                <a16:creationId xmlns="" xmlns:a16="http://schemas.microsoft.com/office/drawing/2014/main" id="{E1F7A24F-64D5-4C48-B31F-03EDD2BE9ACC}"/>
              </a:ext>
            </a:extLst>
          </p:cNvPr>
          <p:cNvSpPr>
            <a:spLocks noGrp="1"/>
          </p:cNvSpPr>
          <p:nvPr>
            <p:ph idx="1"/>
          </p:nvPr>
        </p:nvSpPr>
        <p:spPr>
          <a:xfrm>
            <a:off x="533400" y="1524000"/>
            <a:ext cx="7772400" cy="4572000"/>
          </a:xfrm>
        </p:spPr>
        <p:txBody>
          <a:bodyPr/>
          <a:lstStyle/>
          <a:p>
            <a:pPr>
              <a:defRPr/>
            </a:pPr>
            <a:r>
              <a:rPr lang="en-AU" dirty="0">
                <a:latin typeface="Calibri" panose="020F0502020204030204" pitchFamily="34" charset="0"/>
              </a:rPr>
              <a:t>The objectives of this webinar are to: </a:t>
            </a:r>
            <a:br>
              <a:rPr lang="en-AU" dirty="0">
                <a:latin typeface="Calibri" panose="020F0502020204030204" pitchFamily="34" charset="0"/>
              </a:rPr>
            </a:br>
            <a:endParaRPr lang="en-AU" dirty="0">
              <a:latin typeface="Calibri" panose="020F0502020204030204" pitchFamily="34" charset="0"/>
            </a:endParaRPr>
          </a:p>
          <a:p>
            <a:pPr lvl="1">
              <a:defRPr/>
            </a:pPr>
            <a:r>
              <a:rPr lang="en-AU" dirty="0">
                <a:latin typeface="Calibri" panose="020F0502020204030204" pitchFamily="34" charset="0"/>
              </a:rPr>
              <a:t>promote awareness and understanding of what social enterprise is</a:t>
            </a:r>
          </a:p>
          <a:p>
            <a:pPr lvl="1">
              <a:defRPr/>
            </a:pPr>
            <a:r>
              <a:rPr lang="en-AU" dirty="0">
                <a:latin typeface="Calibri" panose="020F0502020204030204" pitchFamily="34" charset="0"/>
              </a:rPr>
              <a:t>highlight some of the challenges faced by social enterprise</a:t>
            </a:r>
          </a:p>
          <a:p>
            <a:pPr lvl="1">
              <a:defRPr/>
            </a:pPr>
            <a:r>
              <a:rPr lang="en-AU" dirty="0">
                <a:latin typeface="Calibri" panose="020F0502020204030204" pitchFamily="34" charset="0"/>
              </a:rPr>
              <a:t>consider how some of these challenges might effectively be addressed</a:t>
            </a:r>
            <a:br>
              <a:rPr lang="en-AU" dirty="0">
                <a:latin typeface="Calibri" panose="020F0502020204030204" pitchFamily="34" charset="0"/>
              </a:rPr>
            </a:br>
            <a:endParaRPr lang="en-AU" dirty="0">
              <a:latin typeface="Calibri" panose="020F0502020204030204" pitchFamily="34" charset="0"/>
            </a:endParaRPr>
          </a:p>
        </p:txBody>
      </p:sp>
      <p:sp>
        <p:nvSpPr>
          <p:cNvPr id="9220" name="Footer Placeholder 3">
            <a:extLst>
              <a:ext uri="{FF2B5EF4-FFF2-40B4-BE49-F238E27FC236}">
                <a16:creationId xmlns="" xmlns:a16="http://schemas.microsoft.com/office/drawing/2014/main" id="{F5B89FBF-AB51-499B-B18B-00955F0E8ECD}"/>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6</a:t>
            </a:fld>
            <a:endParaRPr lang="en-US" altLang="en-US" sz="800" dirty="0">
              <a:solidFill>
                <a:schemeClr val="bg2"/>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0653" y="4038600"/>
            <a:ext cx="2246610" cy="17811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 xmlns:a16="http://schemas.microsoft.com/office/drawing/2014/main" id="{548D1EF1-7DB6-44AA-A908-D451C095A65C}"/>
              </a:ext>
            </a:extLst>
          </p:cNvPr>
          <p:cNvSpPr>
            <a:spLocks noGrp="1"/>
          </p:cNvSpPr>
          <p:nvPr>
            <p:ph type="title"/>
          </p:nvPr>
        </p:nvSpPr>
        <p:spPr/>
        <p:txBody>
          <a:bodyPr/>
          <a:lstStyle/>
          <a:p>
            <a:r>
              <a:rPr lang="en-AU" altLang="en-US"/>
              <a:t>What this webinar covers</a:t>
            </a:r>
            <a:endParaRPr lang="en-US" altLang="en-US"/>
          </a:p>
        </p:txBody>
      </p:sp>
      <p:sp>
        <p:nvSpPr>
          <p:cNvPr id="10243" name="Content Placeholder 2">
            <a:extLst>
              <a:ext uri="{FF2B5EF4-FFF2-40B4-BE49-F238E27FC236}">
                <a16:creationId xmlns="" xmlns:a16="http://schemas.microsoft.com/office/drawing/2014/main" id="{EC1F6989-71C3-474F-A910-A08B97D45D7C}"/>
              </a:ext>
            </a:extLst>
          </p:cNvPr>
          <p:cNvSpPr>
            <a:spLocks noGrp="1"/>
          </p:cNvSpPr>
          <p:nvPr>
            <p:ph idx="1"/>
          </p:nvPr>
        </p:nvSpPr>
        <p:spPr/>
        <p:txBody>
          <a:bodyPr/>
          <a:lstStyle/>
          <a:p>
            <a:r>
              <a:rPr lang="en-AU" altLang="en-US" dirty="0">
                <a:latin typeface="Calibri" panose="020F0502020204030204" pitchFamily="34" charset="0"/>
              </a:rPr>
              <a:t>Background to social enterprise</a:t>
            </a:r>
          </a:p>
          <a:p>
            <a:endParaRPr lang="en-AU" altLang="en-US" dirty="0">
              <a:latin typeface="Calibri" panose="020F0502020204030204" pitchFamily="34" charset="0"/>
            </a:endParaRPr>
          </a:p>
          <a:p>
            <a:r>
              <a:rPr lang="en-AU" altLang="en-US" dirty="0">
                <a:latin typeface="Calibri" panose="020F0502020204030204" pitchFamily="34" charset="0"/>
              </a:rPr>
              <a:t>What we know and what we don’t know</a:t>
            </a:r>
          </a:p>
          <a:p>
            <a:endParaRPr lang="en-AU" altLang="en-US" dirty="0">
              <a:latin typeface="Calibri" panose="020F0502020204030204" pitchFamily="34" charset="0"/>
            </a:endParaRPr>
          </a:p>
          <a:p>
            <a:r>
              <a:rPr lang="en-AU" altLang="en-US" dirty="0">
                <a:latin typeface="Calibri" panose="020F0502020204030204" pitchFamily="34" charset="0"/>
              </a:rPr>
              <a:t>Why social enterprise?</a:t>
            </a:r>
          </a:p>
          <a:p>
            <a:endParaRPr lang="en-AU" altLang="en-US" dirty="0">
              <a:latin typeface="Calibri" panose="020F0502020204030204" pitchFamily="34" charset="0"/>
            </a:endParaRPr>
          </a:p>
          <a:p>
            <a:r>
              <a:rPr lang="en-AU" altLang="en-US" dirty="0">
                <a:latin typeface="Calibri" panose="020F0502020204030204" pitchFamily="34" charset="0"/>
              </a:rPr>
              <a:t>Issues regarding social enterprise</a:t>
            </a:r>
            <a:br>
              <a:rPr lang="en-AU" altLang="en-US" dirty="0">
                <a:latin typeface="Calibri" panose="020F0502020204030204" pitchFamily="34" charset="0"/>
              </a:rPr>
            </a:br>
            <a:r>
              <a:rPr lang="en-AU" altLang="en-US" dirty="0">
                <a:latin typeface="Calibri" panose="020F0502020204030204" pitchFamily="34" charset="0"/>
              </a:rPr>
              <a:t>- legal forms</a:t>
            </a:r>
            <a:br>
              <a:rPr lang="en-AU" altLang="en-US" dirty="0">
                <a:latin typeface="Calibri" panose="020F0502020204030204" pitchFamily="34" charset="0"/>
              </a:rPr>
            </a:br>
            <a:r>
              <a:rPr lang="en-AU" altLang="en-US" dirty="0">
                <a:latin typeface="Calibri" panose="020F0502020204030204" pitchFamily="34" charset="0"/>
              </a:rPr>
              <a:t>- hybrid nature</a:t>
            </a:r>
            <a:br>
              <a:rPr lang="en-AU" altLang="en-US" dirty="0">
                <a:latin typeface="Calibri" panose="020F0502020204030204" pitchFamily="34" charset="0"/>
              </a:rPr>
            </a:br>
            <a:r>
              <a:rPr lang="en-AU" altLang="en-US" dirty="0">
                <a:latin typeface="Calibri" panose="020F0502020204030204" pitchFamily="34" charset="0"/>
              </a:rPr>
              <a:t>- reporting</a:t>
            </a:r>
          </a:p>
          <a:p>
            <a:endParaRPr lang="en-AU" altLang="en-US" dirty="0">
              <a:latin typeface="Calibri" panose="020F0502020204030204" pitchFamily="34" charset="0"/>
            </a:endParaRPr>
          </a:p>
          <a:p>
            <a:r>
              <a:rPr lang="en-AU" altLang="en-US" dirty="0">
                <a:latin typeface="Calibri" panose="020F0502020204030204" pitchFamily="34" charset="0"/>
              </a:rPr>
              <a:t>Future of social enterprise</a:t>
            </a:r>
          </a:p>
          <a:p>
            <a:endParaRPr lang="en-AU" altLang="en-US" dirty="0"/>
          </a:p>
          <a:p>
            <a:endParaRPr lang="en-AU" altLang="en-US" dirty="0"/>
          </a:p>
          <a:p>
            <a:endParaRPr lang="en-US" altLang="en-US" dirty="0"/>
          </a:p>
        </p:txBody>
      </p:sp>
      <p:sp>
        <p:nvSpPr>
          <p:cNvPr id="10244" name="Footer Placeholder 3">
            <a:extLst>
              <a:ext uri="{FF2B5EF4-FFF2-40B4-BE49-F238E27FC236}">
                <a16:creationId xmlns="" xmlns:a16="http://schemas.microsoft.com/office/drawing/2014/main" id="{6EAB4640-7D0A-434D-A662-07FF9A5FB07E}"/>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dirty="0">
                <a:solidFill>
                  <a:schemeClr val="bg2"/>
                </a:solidFill>
              </a:rPr>
              <a:t>Social enterprise for CLCs | </a:t>
            </a:r>
            <a:fld id="{357DB24C-B12B-40CD-954A-5831FAD31187}" type="slidenum">
              <a:rPr lang="en-AU" altLang="en-US" sz="800">
                <a:solidFill>
                  <a:schemeClr val="bg2"/>
                </a:solidFill>
              </a:rPr>
              <a:pPr/>
              <a:t>7</a:t>
            </a:fld>
            <a:endParaRPr lang="en-US" altLang="en-US" sz="800" dirty="0">
              <a:solidFill>
                <a:schemeClr val="bg2"/>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0680"/>
          <a:stretch/>
        </p:blipFill>
        <p:spPr>
          <a:xfrm>
            <a:off x="6502980" y="4436706"/>
            <a:ext cx="1755842" cy="1583094"/>
          </a:xfrm>
          <a:prstGeom prst="rect">
            <a:avLst/>
          </a:prstGeom>
        </p:spPr>
      </p:pic>
      <p:pic>
        <p:nvPicPr>
          <p:cNvPr id="6" name="Picture 5"/>
          <p:cNvPicPr>
            <a:picLocks noChangeAspect="1"/>
          </p:cNvPicPr>
          <p:nvPr/>
        </p:nvPicPr>
        <p:blipFill>
          <a:blip r:embed="rId3"/>
          <a:stretch>
            <a:fillRect/>
          </a:stretch>
        </p:blipFill>
        <p:spPr>
          <a:xfrm>
            <a:off x="6502980" y="2855556"/>
            <a:ext cx="1755842" cy="127635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1125" r="23497"/>
          <a:stretch/>
        </p:blipFill>
        <p:spPr>
          <a:xfrm>
            <a:off x="6499351" y="959268"/>
            <a:ext cx="1743536" cy="16084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Background to social enterprise</a:t>
            </a:r>
          </a:p>
        </p:txBody>
      </p:sp>
      <p:sp>
        <p:nvSpPr>
          <p:cNvPr id="3" name="Content Placeholder 2"/>
          <p:cNvSpPr>
            <a:spLocks noGrp="1"/>
          </p:cNvSpPr>
          <p:nvPr>
            <p:ph idx="1"/>
          </p:nvPr>
        </p:nvSpPr>
        <p:spPr>
          <a:xfrm>
            <a:off x="533399" y="1524000"/>
            <a:ext cx="8043863" cy="4191000"/>
          </a:xfrm>
        </p:spPr>
        <p:txBody>
          <a:bodyPr/>
          <a:lstStyle/>
          <a:p>
            <a:r>
              <a:rPr lang="en-AU" dirty="0">
                <a:latin typeface="Calibri" panose="020F0502020204030204" pitchFamily="34" charset="0"/>
              </a:rPr>
              <a:t>Social enterprise (SE) has emerged as an important part of the third sector</a:t>
            </a:r>
            <a:br>
              <a:rPr lang="en-AU" dirty="0">
                <a:latin typeface="Calibri" panose="020F0502020204030204" pitchFamily="34" charset="0"/>
              </a:rPr>
            </a:br>
            <a:r>
              <a:rPr lang="en-AU" dirty="0">
                <a:latin typeface="Calibri" panose="020F0502020204030204" pitchFamily="34" charset="0"/>
              </a:rPr>
              <a:t>- organisations established for a social (or environmental) purpose, which </a:t>
            </a:r>
            <a:br>
              <a:rPr lang="en-AU" dirty="0">
                <a:latin typeface="Calibri" panose="020F0502020204030204" pitchFamily="34" charset="0"/>
              </a:rPr>
            </a:br>
            <a:r>
              <a:rPr lang="en-AU" dirty="0">
                <a:latin typeface="Calibri" panose="020F0502020204030204" pitchFamily="34" charset="0"/>
              </a:rPr>
              <a:t>  trade to support their mission</a:t>
            </a:r>
          </a:p>
          <a:p>
            <a:endParaRPr lang="en-AU" dirty="0">
              <a:latin typeface="Calibri" panose="020F0502020204030204" pitchFamily="34" charset="0"/>
            </a:endParaRPr>
          </a:p>
          <a:p>
            <a:r>
              <a:rPr lang="en-AU" dirty="0">
                <a:latin typeface="Calibri" panose="020F0502020204030204" pitchFamily="34" charset="0"/>
              </a:rPr>
              <a:t>‘profit for purpose’</a:t>
            </a:r>
            <a:br>
              <a:rPr lang="en-AU" dirty="0">
                <a:latin typeface="Calibri" panose="020F0502020204030204" pitchFamily="34" charset="0"/>
              </a:rPr>
            </a:br>
            <a:r>
              <a:rPr lang="en-AU" dirty="0">
                <a:latin typeface="Calibri" panose="020F0502020204030204" pitchFamily="34" charset="0"/>
              </a:rPr>
              <a:t>- balancing money and mission</a:t>
            </a:r>
            <a:br>
              <a:rPr lang="en-AU" dirty="0">
                <a:latin typeface="Calibri" panose="020F0502020204030204" pitchFamily="34" charset="0"/>
              </a:rPr>
            </a:br>
            <a:r>
              <a:rPr lang="en-AU" dirty="0">
                <a:latin typeface="Calibri" panose="020F0502020204030204" pitchFamily="34" charset="0"/>
              </a:rPr>
              <a:t>- alternative to traditional not-for-profit model</a:t>
            </a:r>
          </a:p>
          <a:p>
            <a:endParaRPr lang="en-AU" dirty="0">
              <a:latin typeface="Calibri" panose="020F0502020204030204" pitchFamily="34" charset="0"/>
            </a:endParaRPr>
          </a:p>
          <a:p>
            <a:r>
              <a:rPr lang="en-AU" dirty="0">
                <a:latin typeface="Calibri" panose="020F0502020204030204" pitchFamily="34" charset="0"/>
              </a:rPr>
              <a:t>Various organisations in Australia representing SE</a:t>
            </a:r>
            <a:br>
              <a:rPr lang="en-AU" dirty="0">
                <a:latin typeface="Calibri" panose="020F0502020204030204" pitchFamily="34" charset="0"/>
              </a:rPr>
            </a:br>
            <a:r>
              <a:rPr lang="en-AU" dirty="0">
                <a:solidFill>
                  <a:schemeClr val="tx2"/>
                </a:solidFill>
                <a:latin typeface="Calibri" panose="020F0502020204030204" pitchFamily="34" charset="0"/>
              </a:rPr>
              <a:t>Social Ventures Australia</a:t>
            </a:r>
            <a:br>
              <a:rPr lang="en-AU" dirty="0">
                <a:solidFill>
                  <a:schemeClr val="tx2"/>
                </a:solidFill>
                <a:latin typeface="Calibri" panose="020F0502020204030204" pitchFamily="34" charset="0"/>
              </a:rPr>
            </a:br>
            <a:r>
              <a:rPr lang="en-US" sz="1600" dirty="0">
                <a:latin typeface="Calibri" panose="020F0502020204030204" pitchFamily="34" charset="0"/>
              </a:rPr>
              <a:t>works with partners to alleviate disadvantage </a:t>
            </a:r>
            <a:r>
              <a:rPr lang="en-US" sz="1600" dirty="0">
                <a:solidFill>
                  <a:schemeClr val="tx2"/>
                </a:solidFill>
                <a:latin typeface="Calibri" panose="020F0502020204030204" pitchFamily="34" charset="0"/>
              </a:rPr>
              <a:t/>
            </a:r>
            <a:br>
              <a:rPr lang="en-US" sz="1600" dirty="0">
                <a:solidFill>
                  <a:schemeClr val="tx2"/>
                </a:solidFill>
                <a:latin typeface="Calibri" panose="020F0502020204030204" pitchFamily="34" charset="0"/>
              </a:rPr>
            </a:br>
            <a:r>
              <a:rPr lang="en-AU" sz="1600" dirty="0">
                <a:solidFill>
                  <a:schemeClr val="tx2"/>
                </a:solidFill>
                <a:latin typeface="Calibri" panose="020F0502020204030204" pitchFamily="34" charset="0"/>
              </a:rPr>
              <a:t/>
            </a:r>
            <a:br>
              <a:rPr lang="en-AU" sz="1600" dirty="0">
                <a:solidFill>
                  <a:schemeClr val="tx2"/>
                </a:solidFill>
                <a:latin typeface="Calibri" panose="020F0502020204030204" pitchFamily="34" charset="0"/>
              </a:rPr>
            </a:br>
            <a:r>
              <a:rPr lang="en-AU" dirty="0">
                <a:solidFill>
                  <a:schemeClr val="tx2"/>
                </a:solidFill>
                <a:latin typeface="Calibri" panose="020F0502020204030204" pitchFamily="34" charset="0"/>
              </a:rPr>
              <a:t>Social Traders </a:t>
            </a:r>
            <a:r>
              <a:rPr lang="en-AU" dirty="0">
                <a:latin typeface="Calibri" panose="020F0502020204030204" pitchFamily="34" charset="0"/>
              </a:rPr>
              <a:t/>
            </a:r>
            <a:br>
              <a:rPr lang="en-AU" dirty="0">
                <a:latin typeface="Calibri" panose="020F0502020204030204" pitchFamily="34" charset="0"/>
              </a:rPr>
            </a:br>
            <a:r>
              <a:rPr lang="en-US" sz="1600" dirty="0">
                <a:latin typeface="Calibri" panose="020F0502020204030204" pitchFamily="34" charset="0"/>
              </a:rPr>
              <a:t>connecting social enterprises with social procurement opportunities and supporting social enterprise to successfully deliver on the contracts they win, </a:t>
            </a:r>
            <a:br>
              <a:rPr lang="en-US" sz="1600" dirty="0">
                <a:latin typeface="Calibri" panose="020F0502020204030204" pitchFamily="34" charset="0"/>
              </a:rPr>
            </a:br>
            <a:r>
              <a:rPr lang="en-US" sz="1600" dirty="0">
                <a:latin typeface="Calibri" panose="020F0502020204030204" pitchFamily="34" charset="0"/>
              </a:rPr>
              <a:t>jointly funded by the Dara Foundation and the Victorian State Government</a:t>
            </a:r>
            <a:r>
              <a:rPr lang="en-US" sz="1600" dirty="0">
                <a:solidFill>
                  <a:schemeClr val="tx2"/>
                </a:solidFill>
                <a:latin typeface="Calibri" panose="020F0502020204030204" pitchFamily="34" charset="0"/>
              </a:rPr>
              <a:t> </a:t>
            </a:r>
            <a:br>
              <a:rPr lang="en-US" sz="1600" dirty="0">
                <a:solidFill>
                  <a:schemeClr val="tx2"/>
                </a:solidFill>
                <a:latin typeface="Calibri" panose="020F0502020204030204" pitchFamily="34" charset="0"/>
              </a:rPr>
            </a:br>
            <a:endParaRPr lang="en-US" sz="1600" dirty="0">
              <a:solidFill>
                <a:schemeClr val="tx2"/>
              </a:solidFill>
              <a:latin typeface="Calibri" panose="020F0502020204030204" pitchFamily="34" charset="0"/>
            </a:endParaRPr>
          </a:p>
        </p:txBody>
      </p:sp>
      <p:sp>
        <p:nvSpPr>
          <p:cNvPr id="4" name="Footer Placeholder 3"/>
          <p:cNvSpPr>
            <a:spLocks noGrp="1"/>
          </p:cNvSpPr>
          <p:nvPr>
            <p:ph type="ftr" sz="quarter" idx="10"/>
          </p:nvPr>
        </p:nvSpPr>
        <p:spPr/>
        <p:txBody>
          <a:bodyPr/>
          <a:lstStyle/>
          <a:p>
            <a:pPr>
              <a:defRPr/>
            </a:pPr>
            <a:r>
              <a:rPr lang="en-AU" altLang="en-US" dirty="0"/>
              <a:t>Social enterprise for CLCs </a:t>
            </a:r>
            <a:r>
              <a:rPr lang="en-AU" altLang="en-US" dirty="0" smtClean="0"/>
              <a:t>| </a:t>
            </a:r>
            <a:r>
              <a:rPr lang="en-AU" altLang="en-US" dirty="0"/>
              <a:t>2</a:t>
            </a:r>
            <a:endParaRPr lang="en-US" altLang="en-US" dirty="0"/>
          </a:p>
        </p:txBody>
      </p:sp>
    </p:spTree>
    <p:extLst>
      <p:ext uri="{BB962C8B-B14F-4D97-AF65-F5344CB8AC3E}">
        <p14:creationId xmlns:p14="http://schemas.microsoft.com/office/powerpoint/2010/main" val="149730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What’s the point of business?</a:t>
            </a:r>
          </a:p>
        </p:txBody>
      </p:sp>
      <p:sp>
        <p:nvSpPr>
          <p:cNvPr id="4" name="Footer Placeholder 3"/>
          <p:cNvSpPr>
            <a:spLocks noGrp="1"/>
          </p:cNvSpPr>
          <p:nvPr>
            <p:ph type="ftr" sz="quarter" idx="10"/>
          </p:nvPr>
        </p:nvSpPr>
        <p:spPr/>
        <p:txBody>
          <a:bodyPr/>
          <a:lstStyle/>
          <a:p>
            <a:pPr>
              <a:defRPr/>
            </a:pPr>
            <a:r>
              <a:rPr lang="en-AU" altLang="en-US" dirty="0"/>
              <a:t>Social enterprise for CLCs </a:t>
            </a:r>
            <a:r>
              <a:rPr lang="en-AU" altLang="en-US" dirty="0" smtClean="0"/>
              <a:t>| </a:t>
            </a:r>
            <a:r>
              <a:rPr lang="en-AU" altLang="en-US" dirty="0"/>
              <a:t>2</a:t>
            </a:r>
            <a:endParaRPr lang="en-US" altLang="en-US" dirty="0"/>
          </a:p>
        </p:txBody>
      </p:sp>
      <p:grpSp>
        <p:nvGrpSpPr>
          <p:cNvPr id="5" name="Group 4"/>
          <p:cNvGrpSpPr/>
          <p:nvPr/>
        </p:nvGrpSpPr>
        <p:grpSpPr>
          <a:xfrm>
            <a:off x="526143" y="1066800"/>
            <a:ext cx="1633906" cy="4998524"/>
            <a:chOff x="1175654" y="929738"/>
            <a:chExt cx="1633906" cy="4998524"/>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54" y="929738"/>
              <a:ext cx="1633904" cy="150555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7056"/>
            <a:stretch/>
          </p:blipFill>
          <p:spPr>
            <a:xfrm>
              <a:off x="1175654" y="2669152"/>
              <a:ext cx="1633903" cy="159772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0590" r="11209"/>
            <a:stretch/>
          </p:blipFill>
          <p:spPr>
            <a:xfrm>
              <a:off x="1175656" y="4536757"/>
              <a:ext cx="1633904" cy="1391505"/>
            </a:xfrm>
            <a:prstGeom prst="rect">
              <a:avLst/>
            </a:prstGeom>
          </p:spPr>
        </p:pic>
      </p:grpSp>
      <p:grpSp>
        <p:nvGrpSpPr>
          <p:cNvPr id="9" name="Group 8"/>
          <p:cNvGrpSpPr/>
          <p:nvPr/>
        </p:nvGrpSpPr>
        <p:grpSpPr>
          <a:xfrm>
            <a:off x="2209870" y="1571556"/>
            <a:ext cx="5333930" cy="4143444"/>
            <a:chOff x="3107273" y="1474964"/>
            <a:chExt cx="2647917" cy="3543815"/>
          </a:xfrm>
        </p:grpSpPr>
        <p:sp>
          <p:nvSpPr>
            <p:cNvPr id="10" name="TextBox 9"/>
            <p:cNvSpPr txBox="1"/>
            <p:nvPr/>
          </p:nvSpPr>
          <p:spPr>
            <a:xfrm>
              <a:off x="3107273" y="1474964"/>
              <a:ext cx="2575250" cy="523220"/>
            </a:xfrm>
            <a:prstGeom prst="rect">
              <a:avLst/>
            </a:prstGeom>
            <a:noFill/>
          </p:spPr>
          <p:txBody>
            <a:bodyPr wrap="square" rtlCol="0">
              <a:spAutoFit/>
            </a:bodyPr>
            <a:lstStyle/>
            <a:p>
              <a:r>
                <a:rPr lang="en-AU" sz="1400" dirty="0">
                  <a:solidFill>
                    <a:schemeClr val="bg1">
                      <a:lumMod val="50000"/>
                    </a:schemeClr>
                  </a:solidFill>
                  <a:latin typeface="Calibri" panose="020F0502020204030204" pitchFamily="34" charset="0"/>
                  <a:ea typeface="Arial Unicode MS" panose="020B0604020202020204" pitchFamily="34" charset="-128"/>
                  <a:cs typeface="Calibri" panose="020F0502020204030204" pitchFamily="34" charset="0"/>
                </a:rPr>
                <a:t>Milton Friedman (1970s): maximising profit for shareholders </a:t>
              </a:r>
            </a:p>
          </p:txBody>
        </p:sp>
        <p:sp>
          <p:nvSpPr>
            <p:cNvPr id="11" name="TextBox 10"/>
            <p:cNvSpPr txBox="1"/>
            <p:nvPr/>
          </p:nvSpPr>
          <p:spPr>
            <a:xfrm>
              <a:off x="3107273" y="3045911"/>
              <a:ext cx="2341984" cy="307777"/>
            </a:xfrm>
            <a:prstGeom prst="rect">
              <a:avLst/>
            </a:prstGeom>
            <a:noFill/>
          </p:spPr>
          <p:txBody>
            <a:bodyPr wrap="square" rtlCol="0">
              <a:spAutoFit/>
            </a:bodyPr>
            <a:lstStyle/>
            <a:p>
              <a:r>
                <a:rPr lang="en-AU" sz="1400" dirty="0">
                  <a:solidFill>
                    <a:schemeClr val="bg1">
                      <a:lumMod val="50000"/>
                    </a:schemeClr>
                  </a:solidFill>
                  <a:latin typeface="Calibri" panose="020F0502020204030204" pitchFamily="34" charset="0"/>
                  <a:ea typeface="Arial Unicode MS" panose="020B0604020202020204" pitchFamily="34" charset="-128"/>
                  <a:cs typeface="Calibri" panose="020F0502020204030204" pitchFamily="34" charset="0"/>
                </a:rPr>
                <a:t>Peter Drucker (1980s): Creating a customer</a:t>
              </a:r>
            </a:p>
          </p:txBody>
        </p:sp>
        <p:sp>
          <p:nvSpPr>
            <p:cNvPr id="12" name="TextBox 11"/>
            <p:cNvSpPr txBox="1"/>
            <p:nvPr/>
          </p:nvSpPr>
          <p:spPr>
            <a:xfrm>
              <a:off x="3107273" y="4711002"/>
              <a:ext cx="2647917" cy="307777"/>
            </a:xfrm>
            <a:prstGeom prst="rect">
              <a:avLst/>
            </a:prstGeom>
            <a:noFill/>
          </p:spPr>
          <p:txBody>
            <a:bodyPr wrap="square" rtlCol="0">
              <a:spAutoFit/>
            </a:bodyPr>
            <a:lstStyle/>
            <a:p>
              <a:r>
                <a:rPr lang="en-AU" sz="1400" dirty="0">
                  <a:solidFill>
                    <a:schemeClr val="bg1">
                      <a:lumMod val="50000"/>
                    </a:schemeClr>
                  </a:solidFill>
                  <a:latin typeface="Calibri" panose="020F0502020204030204" pitchFamily="34" charset="0"/>
                  <a:ea typeface="Arial Unicode MS" panose="020B0604020202020204" pitchFamily="34" charset="-128"/>
                  <a:cs typeface="Calibri" panose="020F0502020204030204" pitchFamily="34" charset="0"/>
                </a:rPr>
                <a:t>Richard Branson (2000s): making a difference in the world</a:t>
              </a:r>
            </a:p>
          </p:txBody>
        </p:sp>
      </p:grpSp>
    </p:spTree>
    <p:extLst>
      <p:ext uri="{BB962C8B-B14F-4D97-AF65-F5344CB8AC3E}">
        <p14:creationId xmlns:p14="http://schemas.microsoft.com/office/powerpoint/2010/main" val="55140281"/>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12A1CE"/>
      </a:dk2>
      <a:lt2>
        <a:srgbClr val="818382"/>
      </a:lt2>
      <a:accent1>
        <a:srgbClr val="4CB199"/>
      </a:accent1>
      <a:accent2>
        <a:srgbClr val="EA992B"/>
      </a:accent2>
      <a:accent3>
        <a:srgbClr val="FFFFFF"/>
      </a:accent3>
      <a:accent4>
        <a:srgbClr val="000000"/>
      </a:accent4>
      <a:accent5>
        <a:srgbClr val="B2D5CA"/>
      </a:accent5>
      <a:accent6>
        <a:srgbClr val="D48A26"/>
      </a:accent6>
      <a:hlink>
        <a:srgbClr val="F04E63"/>
      </a:hlink>
      <a:folHlink>
        <a:srgbClr val="5B5289"/>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0" ma:contentTypeDescription="Create a new document." ma:contentTypeScope="" ma:versionID="f051a279e319c6d055b5040ab984ffa7">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ff27179604314b0e0e68e7096386a5ce"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D64943-B710-42B6-BF5A-D70F3F3D0BE5}"/>
</file>

<file path=customXml/itemProps2.xml><?xml version="1.0" encoding="utf-8"?>
<ds:datastoreItem xmlns:ds="http://schemas.openxmlformats.org/officeDocument/2006/customXml" ds:itemID="{50E57A7E-13B5-467E-9C2C-DAC316E06C08}">
  <ds:schemaRefs>
    <ds:schemaRef ds:uri="http://schemas.microsoft.com/office/2006/documentManagement/types"/>
    <ds:schemaRef ds:uri="http://purl.org/dc/terms/"/>
    <ds:schemaRef ds:uri="9fe8a190-a5f8-4773-adac-e0e3a19b90d9"/>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06c72f1e-0326-4e87-a981-e79a536aa6e5"/>
    <ds:schemaRef ds:uri="http://www.w3.org/XML/1998/namespace"/>
  </ds:schemaRefs>
</ds:datastoreItem>
</file>

<file path=customXml/itemProps3.xml><?xml version="1.0" encoding="utf-8"?>
<ds:datastoreItem xmlns:ds="http://schemas.openxmlformats.org/officeDocument/2006/customXml" ds:itemID="{C2E82D65-C29D-4239-87BE-309982172E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1079</TotalTime>
  <Words>1618</Words>
  <Application>Microsoft Office PowerPoint</Application>
  <PresentationFormat>On-screen Show (4:3)</PresentationFormat>
  <Paragraphs>332</Paragraphs>
  <Slides>30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 Unicode MS</vt:lpstr>
      <vt:lpstr>ＭＳ Ｐゴシック</vt:lpstr>
      <vt:lpstr>Arial</vt:lpstr>
      <vt:lpstr>Bradley Hand ITC</vt:lpstr>
      <vt:lpstr>Calibri</vt:lpstr>
      <vt:lpstr>Symbol</vt:lpstr>
      <vt:lpstr>Times</vt:lpstr>
      <vt:lpstr>Times New Roman</vt:lpstr>
      <vt:lpstr>Blank Presentation</vt:lpstr>
      <vt:lpstr>Today’s webinar: Social enterprise</vt:lpstr>
      <vt:lpstr>Acknowledgement of country</vt:lpstr>
      <vt:lpstr>GoToWebinar housekeeping</vt:lpstr>
      <vt:lpstr>Legal disclaimer</vt:lpstr>
      <vt:lpstr>Details of presenter</vt:lpstr>
      <vt:lpstr>Aim of this webinar</vt:lpstr>
      <vt:lpstr>What this webinar covers</vt:lpstr>
      <vt:lpstr>Background to social enterprise</vt:lpstr>
      <vt:lpstr>What’s the point of business?</vt:lpstr>
      <vt:lpstr>What’s the point of business?</vt:lpstr>
      <vt:lpstr>Social enterprises’ position in the business spectrum</vt:lpstr>
      <vt:lpstr>Social enterprises &amp; mission orientation</vt:lpstr>
      <vt:lpstr>Development of SE globally</vt:lpstr>
      <vt:lpstr>What we know – SE studies</vt:lpstr>
      <vt:lpstr>What we know – SE studies</vt:lpstr>
      <vt:lpstr>SE: what we don’t know</vt:lpstr>
      <vt:lpstr>SE challenges</vt:lpstr>
      <vt:lpstr>Reporting</vt:lpstr>
      <vt:lpstr>Reporting in context</vt:lpstr>
      <vt:lpstr>Issues re current reporting approaches </vt:lpstr>
      <vt:lpstr>Challenges re social reporting</vt:lpstr>
      <vt:lpstr>Issues re current reporting approaches </vt:lpstr>
      <vt:lpstr>Considerations re current reporting approaches </vt:lpstr>
      <vt:lpstr>PowerPoint Presentation</vt:lpstr>
      <vt:lpstr>Suggested reporting approach </vt:lpstr>
      <vt:lpstr>Suggested reporting approach </vt:lpstr>
      <vt:lpstr>Reflections</vt:lpstr>
      <vt:lpstr>PowerPoint Presentation</vt:lpstr>
      <vt:lpstr>Useful contacts/additional resources</vt:lpstr>
      <vt:lpstr>PowerPoint Presentation</vt:lpstr>
    </vt:vector>
  </TitlesOfParts>
  <Company>K Hewitson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Hewitson</dc:creator>
  <cp:lastModifiedBy>Projects2</cp:lastModifiedBy>
  <cp:revision>193</cp:revision>
  <cp:lastPrinted>2019-04-24T04:40:59Z</cp:lastPrinted>
  <dcterms:created xsi:type="dcterms:W3CDTF">2010-09-15T05:41:57Z</dcterms:created>
  <dcterms:modified xsi:type="dcterms:W3CDTF">2019-05-14T01:22:36Z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