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3732" r:id="rId5"/>
  </p:sldMasterIdLst>
  <p:notesMasterIdLst>
    <p:notesMasterId r:id="rId28"/>
  </p:notesMasterIdLst>
  <p:handoutMasterIdLst>
    <p:handoutMasterId r:id="rId29"/>
  </p:handoutMasterIdLst>
  <p:sldIdLst>
    <p:sldId id="263" r:id="rId6"/>
    <p:sldId id="286" r:id="rId7"/>
    <p:sldId id="292" r:id="rId8"/>
    <p:sldId id="287" r:id="rId9"/>
    <p:sldId id="289" r:id="rId10"/>
    <p:sldId id="290" r:id="rId11"/>
    <p:sldId id="275" r:id="rId12"/>
    <p:sldId id="271" r:id="rId13"/>
    <p:sldId id="458" r:id="rId14"/>
    <p:sldId id="412" r:id="rId15"/>
    <p:sldId id="413" r:id="rId16"/>
    <p:sldId id="480" r:id="rId17"/>
    <p:sldId id="293" r:id="rId18"/>
    <p:sldId id="288" r:id="rId19"/>
    <p:sldId id="277" r:id="rId20"/>
    <p:sldId id="470" r:id="rId21"/>
    <p:sldId id="278" r:id="rId22"/>
    <p:sldId id="279" r:id="rId23"/>
    <p:sldId id="280" r:id="rId24"/>
    <p:sldId id="281" r:id="rId25"/>
    <p:sldId id="285" r:id="rId26"/>
    <p:sldId id="262" r:id="rId2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08">
          <p15:clr>
            <a:srgbClr val="A4A3A4"/>
          </p15:clr>
        </p15:guide>
        <p15:guide id="2" pos="3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A39"/>
    <a:srgbClr val="CCCCCC"/>
    <a:srgbClr val="666666"/>
    <a:srgbClr val="4C4C4C"/>
    <a:srgbClr val="333333"/>
    <a:srgbClr val="7F7F7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D1800-78AD-41CE-A111-FC04B675B3DA}" v="5" dt="2020-02-05T00:02:43.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ferSingleView="1">
    <p:restoredLeft sz="25580" autoAdjust="0"/>
    <p:restoredTop sz="94599" autoAdjust="0"/>
  </p:normalViewPr>
  <p:slideViewPr>
    <p:cSldViewPr>
      <p:cViewPr varScale="1">
        <p:scale>
          <a:sx n="91" d="100"/>
          <a:sy n="91" d="100"/>
        </p:scale>
        <p:origin x="876" y="90"/>
      </p:cViewPr>
      <p:guideLst>
        <p:guide orient="horz" pos="1008"/>
        <p:guide pos="384"/>
      </p:guideLst>
    </p:cSldViewPr>
  </p:slideViewPr>
  <p:outlineViewPr>
    <p:cViewPr>
      <p:scale>
        <a:sx n="33" d="100"/>
        <a:sy n="33" d="100"/>
      </p:scale>
      <p:origin x="0" y="-1124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Hanson" userId="cdc308f7-1214-48b0-bb35-9dcd5b641e77" providerId="ADAL" clId="{199D1800-78AD-41CE-A111-FC04B675B3DA}"/>
    <pc:docChg chg="modSld">
      <pc:chgData name="Carly Hanson" userId="cdc308f7-1214-48b0-bb35-9dcd5b641e77" providerId="ADAL" clId="{199D1800-78AD-41CE-A111-FC04B675B3DA}" dt="2020-02-05T00:02:43.572" v="13"/>
      <pc:docMkLst>
        <pc:docMk/>
      </pc:docMkLst>
      <pc:sldChg chg="addSp">
        <pc:chgData name="Carly Hanson" userId="cdc308f7-1214-48b0-bb35-9dcd5b641e77" providerId="ADAL" clId="{199D1800-78AD-41CE-A111-FC04B675B3DA}" dt="2020-02-05T00:02:35.189" v="10"/>
        <pc:sldMkLst>
          <pc:docMk/>
          <pc:sldMk cId="1593153401" sldId="412"/>
        </pc:sldMkLst>
        <pc:picChg chg="add">
          <ac:chgData name="Carly Hanson" userId="cdc308f7-1214-48b0-bb35-9dcd5b641e77" providerId="ADAL" clId="{199D1800-78AD-41CE-A111-FC04B675B3DA}" dt="2020-02-05T00:02:35.189" v="10"/>
          <ac:picMkLst>
            <pc:docMk/>
            <pc:sldMk cId="1593153401" sldId="412"/>
            <ac:picMk id="7" creationId="{EB8F1256-BF08-4AE7-98F4-38F8882CA4E9}"/>
          </ac:picMkLst>
        </pc:picChg>
      </pc:sldChg>
      <pc:sldChg chg="addSp">
        <pc:chgData name="Carly Hanson" userId="cdc308f7-1214-48b0-bb35-9dcd5b641e77" providerId="ADAL" clId="{199D1800-78AD-41CE-A111-FC04B675B3DA}" dt="2020-02-05T00:02:38.004" v="11"/>
        <pc:sldMkLst>
          <pc:docMk/>
          <pc:sldMk cId="841598183" sldId="413"/>
        </pc:sldMkLst>
        <pc:picChg chg="add">
          <ac:chgData name="Carly Hanson" userId="cdc308f7-1214-48b0-bb35-9dcd5b641e77" providerId="ADAL" clId="{199D1800-78AD-41CE-A111-FC04B675B3DA}" dt="2020-02-05T00:02:38.004" v="11"/>
          <ac:picMkLst>
            <pc:docMk/>
            <pc:sldMk cId="841598183" sldId="413"/>
            <ac:picMk id="7" creationId="{299BFDC9-5099-4C6C-8022-8EE5453778B0}"/>
          </ac:picMkLst>
        </pc:picChg>
      </pc:sldChg>
      <pc:sldChg chg="addSp modSp">
        <pc:chgData name="Carly Hanson" userId="cdc308f7-1214-48b0-bb35-9dcd5b641e77" providerId="ADAL" clId="{199D1800-78AD-41CE-A111-FC04B675B3DA}" dt="2020-02-05T00:02:29.683" v="9" actId="1076"/>
        <pc:sldMkLst>
          <pc:docMk/>
          <pc:sldMk cId="1827360720" sldId="458"/>
        </pc:sldMkLst>
        <pc:picChg chg="add mod">
          <ac:chgData name="Carly Hanson" userId="cdc308f7-1214-48b0-bb35-9dcd5b641e77" providerId="ADAL" clId="{199D1800-78AD-41CE-A111-FC04B675B3DA}" dt="2020-02-05T00:02:29.683" v="9" actId="1076"/>
          <ac:picMkLst>
            <pc:docMk/>
            <pc:sldMk cId="1827360720" sldId="458"/>
            <ac:picMk id="7" creationId="{99D79E88-2121-4471-BFB1-4698A2FD86C4}"/>
          </ac:picMkLst>
        </pc:picChg>
      </pc:sldChg>
      <pc:sldChg chg="addSp">
        <pc:chgData name="Carly Hanson" userId="cdc308f7-1214-48b0-bb35-9dcd5b641e77" providerId="ADAL" clId="{199D1800-78AD-41CE-A111-FC04B675B3DA}" dt="2020-02-05T00:02:43.572" v="13"/>
        <pc:sldMkLst>
          <pc:docMk/>
          <pc:sldMk cId="1632805523" sldId="470"/>
        </pc:sldMkLst>
        <pc:picChg chg="add">
          <ac:chgData name="Carly Hanson" userId="cdc308f7-1214-48b0-bb35-9dcd5b641e77" providerId="ADAL" clId="{199D1800-78AD-41CE-A111-FC04B675B3DA}" dt="2020-02-05T00:02:43.572" v="13"/>
          <ac:picMkLst>
            <pc:docMk/>
            <pc:sldMk cId="1632805523" sldId="470"/>
            <ac:picMk id="6" creationId="{6EFE07F7-098A-44BC-9458-B47B781F3DCA}"/>
          </ac:picMkLst>
        </pc:picChg>
      </pc:sldChg>
      <pc:sldChg chg="addSp">
        <pc:chgData name="Carly Hanson" userId="cdc308f7-1214-48b0-bb35-9dcd5b641e77" providerId="ADAL" clId="{199D1800-78AD-41CE-A111-FC04B675B3DA}" dt="2020-02-05T00:02:39.731" v="12"/>
        <pc:sldMkLst>
          <pc:docMk/>
          <pc:sldMk cId="163556507" sldId="480"/>
        </pc:sldMkLst>
        <pc:picChg chg="add">
          <ac:chgData name="Carly Hanson" userId="cdc308f7-1214-48b0-bb35-9dcd5b641e77" providerId="ADAL" clId="{199D1800-78AD-41CE-A111-FC04B675B3DA}" dt="2020-02-05T00:02:39.731" v="12"/>
          <ac:picMkLst>
            <pc:docMk/>
            <pc:sldMk cId="163556507" sldId="480"/>
            <ac:picMk id="7" creationId="{622FEE5E-80B2-482A-BE6E-735C9B21220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0BA00D1-530F-421D-88B2-5769E4CF40F2}"/>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1507" name="Rectangle 3">
            <a:extLst>
              <a:ext uri="{FF2B5EF4-FFF2-40B4-BE49-F238E27FC236}">
                <a16:creationId xmlns:a16="http://schemas.microsoft.com/office/drawing/2014/main" id="{A9DD1A2A-3B55-492D-8B34-6C4F8F86AC43}"/>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000"/>
            </a:lvl1pPr>
          </a:lstStyle>
          <a:p>
            <a:pPr>
              <a:defRPr/>
            </a:pPr>
            <a:endParaRPr lang="en-US" altLang="en-US"/>
          </a:p>
        </p:txBody>
      </p:sp>
      <p:sp>
        <p:nvSpPr>
          <p:cNvPr id="21508" name="Rectangle 4">
            <a:extLst>
              <a:ext uri="{FF2B5EF4-FFF2-40B4-BE49-F238E27FC236}">
                <a16:creationId xmlns:a16="http://schemas.microsoft.com/office/drawing/2014/main" id="{5A626F01-20A7-4C7D-AD7F-2165B0AC06FC}"/>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000"/>
            </a:lvl1pPr>
          </a:lstStyle>
          <a:p>
            <a:pPr>
              <a:defRPr/>
            </a:pPr>
            <a:endParaRPr lang="en-US" altLang="en-US"/>
          </a:p>
        </p:txBody>
      </p:sp>
      <p:sp>
        <p:nvSpPr>
          <p:cNvPr id="21509" name="Rectangle 5">
            <a:extLst>
              <a:ext uri="{FF2B5EF4-FFF2-40B4-BE49-F238E27FC236}">
                <a16:creationId xmlns:a16="http://schemas.microsoft.com/office/drawing/2014/main" id="{14F689AF-7B94-43B7-B187-30E417E34745}"/>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000"/>
            </a:lvl1pPr>
          </a:lstStyle>
          <a:p>
            <a:pPr>
              <a:defRPr/>
            </a:pPr>
            <a:fld id="{6703442C-AEBE-4E56-9B5F-5EFAF160CBDE}" type="slidenum">
              <a:rPr lang="en-US" altLang="en-US"/>
              <a:pPr>
                <a:defRPr/>
              </a:pPr>
              <a:t>‹#›</a:t>
            </a:fld>
            <a:endParaRPr lang="en-US" altLang="en-US"/>
          </a:p>
        </p:txBody>
      </p:sp>
    </p:spTree>
    <p:extLst>
      <p:ext uri="{BB962C8B-B14F-4D97-AF65-F5344CB8AC3E}">
        <p14:creationId xmlns:p14="http://schemas.microsoft.com/office/powerpoint/2010/main" val="2178934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1055AEF-482B-44D3-9DA3-5F5F1E59567A}"/>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4099" name="Rectangle 3">
            <a:extLst>
              <a:ext uri="{FF2B5EF4-FFF2-40B4-BE49-F238E27FC236}">
                <a16:creationId xmlns:a16="http://schemas.microsoft.com/office/drawing/2014/main" id="{F6DBB63E-BE95-409B-B7C9-9FB704ED81A0}"/>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000"/>
            </a:lvl1pPr>
          </a:lstStyle>
          <a:p>
            <a:pPr>
              <a:defRPr/>
            </a:pPr>
            <a:endParaRPr lang="en-US" altLang="en-US"/>
          </a:p>
        </p:txBody>
      </p:sp>
      <p:sp>
        <p:nvSpPr>
          <p:cNvPr id="3076" name="Rectangle 4">
            <a:extLst>
              <a:ext uri="{FF2B5EF4-FFF2-40B4-BE49-F238E27FC236}">
                <a16:creationId xmlns:a16="http://schemas.microsoft.com/office/drawing/2014/main" id="{12909FC9-114B-4083-90A3-D2353109C9E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A7B49781-066E-4498-8DF5-47754626048A}"/>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B9F9174A-F38D-47AF-A232-3C48F8131C38}"/>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000"/>
            </a:lvl1pPr>
          </a:lstStyle>
          <a:p>
            <a:pPr>
              <a:defRPr/>
            </a:pPr>
            <a:endParaRPr lang="en-US" altLang="en-US"/>
          </a:p>
        </p:txBody>
      </p:sp>
      <p:sp>
        <p:nvSpPr>
          <p:cNvPr id="4103" name="Rectangle 7">
            <a:extLst>
              <a:ext uri="{FF2B5EF4-FFF2-40B4-BE49-F238E27FC236}">
                <a16:creationId xmlns:a16="http://schemas.microsoft.com/office/drawing/2014/main" id="{CAF4E592-7F1D-403D-9C0C-5C83E4DDB664}"/>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000"/>
            </a:lvl1pPr>
          </a:lstStyle>
          <a:p>
            <a:pPr>
              <a:defRPr/>
            </a:pPr>
            <a:fld id="{2BD6033A-73F0-4A0E-AAC7-6F1C913932FF}" type="slidenum">
              <a:rPr lang="en-US" altLang="en-US"/>
              <a:pPr>
                <a:defRPr/>
              </a:pPr>
              <a:t>‹#›</a:t>
            </a:fld>
            <a:endParaRPr lang="en-US" altLang="en-US"/>
          </a:p>
        </p:txBody>
      </p:sp>
    </p:spTree>
    <p:extLst>
      <p:ext uri="{BB962C8B-B14F-4D97-AF65-F5344CB8AC3E}">
        <p14:creationId xmlns:p14="http://schemas.microsoft.com/office/powerpoint/2010/main" val="1554586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91EC0DC7-718A-4BEF-A8E3-A7D850CB5DB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066DA8-AA2A-4DC6-A382-EB7D6D3D7D95}" type="slidenum">
              <a:rPr lang="en-US" altLang="en-US" sz="1000" smtClean="0"/>
              <a:pPr/>
              <a:t>1</a:t>
            </a:fld>
            <a:endParaRPr lang="en-US" altLang="en-US" sz="1000"/>
          </a:p>
        </p:txBody>
      </p:sp>
      <p:sp>
        <p:nvSpPr>
          <p:cNvPr id="6147" name="Rectangle 2">
            <a:extLst>
              <a:ext uri="{FF2B5EF4-FFF2-40B4-BE49-F238E27FC236}">
                <a16:creationId xmlns:a16="http://schemas.microsoft.com/office/drawing/2014/main" id="{1DC5A852-E972-418F-AAC5-15BC32F0628C}"/>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AB32E041-7629-4A28-B92C-593566A4CD58}"/>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992630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2BD6033A-73F0-4A0E-AAC7-6F1C913932FF}" type="slidenum">
              <a:rPr lang="en-US" altLang="en-US" smtClean="0"/>
              <a:pPr>
                <a:defRPr/>
              </a:pPr>
              <a:t>2</a:t>
            </a:fld>
            <a:endParaRPr lang="en-US" altLang="en-US"/>
          </a:p>
        </p:txBody>
      </p:sp>
    </p:spTree>
    <p:extLst>
      <p:ext uri="{BB962C8B-B14F-4D97-AF65-F5344CB8AC3E}">
        <p14:creationId xmlns:p14="http://schemas.microsoft.com/office/powerpoint/2010/main" val="14364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Presenter will be introduced</a:t>
            </a:r>
            <a:r>
              <a:rPr lang="en-AU" baseline="0" dirty="0"/>
              <a:t> shortly</a:t>
            </a:r>
            <a:endParaRPr lang="en-AU" dirty="0"/>
          </a:p>
        </p:txBody>
      </p:sp>
      <p:sp>
        <p:nvSpPr>
          <p:cNvPr id="4" name="Slide Number Placeholder 3"/>
          <p:cNvSpPr>
            <a:spLocks noGrp="1"/>
          </p:cNvSpPr>
          <p:nvPr>
            <p:ph type="sldNum" sz="quarter" idx="10"/>
          </p:nvPr>
        </p:nvSpPr>
        <p:spPr/>
        <p:txBody>
          <a:bodyPr/>
          <a:lstStyle/>
          <a:p>
            <a:pPr>
              <a:defRPr/>
            </a:pPr>
            <a:fld id="{2BD6033A-73F0-4A0E-AAC7-6F1C913932FF}" type="slidenum">
              <a:rPr lang="en-US" altLang="en-US" smtClean="0"/>
              <a:pPr>
                <a:defRPr/>
              </a:pPr>
              <a:t>3</a:t>
            </a:fld>
            <a:endParaRPr lang="en-US" altLang="en-US"/>
          </a:p>
        </p:txBody>
      </p:sp>
    </p:spTree>
    <p:extLst>
      <p:ext uri="{BB962C8B-B14F-4D97-AF65-F5344CB8AC3E}">
        <p14:creationId xmlns:p14="http://schemas.microsoft.com/office/powerpoint/2010/main" val="213209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F15CE2A-A3E4-6D43-A2CC-EEEB2CD1D42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8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F15CE2A-A3E4-6D43-A2CC-EEEB2CD1D420}" type="slidenum">
              <a:rPr lang="en-AU" smtClean="0"/>
              <a:t>10</a:t>
            </a:fld>
            <a:endParaRPr lang="en-AU"/>
          </a:p>
        </p:txBody>
      </p:sp>
    </p:spTree>
    <p:extLst>
      <p:ext uri="{BB962C8B-B14F-4D97-AF65-F5344CB8AC3E}">
        <p14:creationId xmlns:p14="http://schemas.microsoft.com/office/powerpoint/2010/main" val="1576812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F15CE2A-A3E4-6D43-A2CC-EEEB2CD1D42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89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F15CE2A-A3E4-6D43-A2CC-EEEB2CD1D42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641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1F309E2-D5F8-4AA9-BC7F-109DCC1ABA6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1013E5-131F-4D9B-8200-47185DFFE15C}" type="slidenum">
              <a:rPr lang="en-US" altLang="en-US" sz="1000" smtClean="0"/>
              <a:pPr/>
              <a:t>22</a:t>
            </a:fld>
            <a:endParaRPr lang="en-US" altLang="en-US" sz="1000"/>
          </a:p>
        </p:txBody>
      </p:sp>
      <p:sp>
        <p:nvSpPr>
          <p:cNvPr id="22531" name="Rectangle 2">
            <a:extLst>
              <a:ext uri="{FF2B5EF4-FFF2-40B4-BE49-F238E27FC236}">
                <a16:creationId xmlns:a16="http://schemas.microsoft.com/office/drawing/2014/main" id="{56DCD442-1FF3-4B80-AD9A-451EBA6473D6}"/>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5DC5DEE0-4B06-4736-B4EB-3BDA0FF222F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951319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3" descr="CLCQ-PPT-1">
            <a:extLst>
              <a:ext uri="{FF2B5EF4-FFF2-40B4-BE49-F238E27FC236}">
                <a16:creationId xmlns:a16="http://schemas.microsoft.com/office/drawing/2014/main" id="{F64A81AB-3F9D-43D0-9A63-80AABDBAC1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88950" y="2590800"/>
            <a:ext cx="7239000" cy="1295400"/>
          </a:xfrm>
        </p:spPr>
        <p:txBody>
          <a:bodyPr/>
          <a:lstStyle>
            <a:lvl1pPr>
              <a:defRPr sz="3800">
                <a:solidFill>
                  <a:schemeClr val="bg1"/>
                </a:solidFill>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488950" y="3733800"/>
            <a:ext cx="6400800" cy="1600200"/>
          </a:xfrm>
        </p:spPr>
        <p:txBody>
          <a:bodyPr/>
          <a:lstStyle>
            <a:lvl1pPr marL="0" indent="0">
              <a:buFont typeface="Times" panose="02020603050405020304" pitchFamily="18" charset="0"/>
              <a:buNone/>
              <a:defRPr sz="2000">
                <a:solidFill>
                  <a:schemeClr val="bg1"/>
                </a:solidFill>
              </a:defRPr>
            </a:lvl1pPr>
          </a:lstStyle>
          <a:p>
            <a:pPr lvl="0"/>
            <a:r>
              <a:rPr lang="en-US" altLang="en-US" noProof="0"/>
              <a:t>Click to edit Master subtitle style</a:t>
            </a:r>
          </a:p>
        </p:txBody>
      </p:sp>
    </p:spTree>
    <p:extLst>
      <p:ext uri="{BB962C8B-B14F-4D97-AF65-F5344CB8AC3E}">
        <p14:creationId xmlns:p14="http://schemas.microsoft.com/office/powerpoint/2010/main" val="91554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464862A-8C08-4975-9A82-F400462E37F1}"/>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339705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304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304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3E808B8-F92E-4FD0-BD17-54A196E8B572}"/>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884676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20F2AF2-EA92-44F8-853B-5E3554E36C48}"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529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468963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588374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0F2AF2-EA92-44F8-853B-5E3554E36C48}"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499330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0F2AF2-EA92-44F8-853B-5E3554E36C48}" type="datetimeFigureOut">
              <a:rPr lang="en-US" smtClean="0"/>
              <a:t>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98183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0F2AF2-EA92-44F8-853B-5E3554E36C48}" type="datetimeFigureOut">
              <a:rPr lang="en-US" smtClean="0"/>
              <a:t>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63798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t>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39822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78585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96BBE4-5553-4E41-971C-00056BFA621B}"/>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1780875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652448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403363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23469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A04BD54B-AB16-4120-8877-FF950955DA7A}"/>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1343920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F937B1E-D3CE-4AEC-8AB7-A774BAD445BD}"/>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407593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41AC8062-7BF9-477C-AB17-67120F9FF8B8}"/>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150376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F6B78F9-813A-4DC8-8B8F-BA767BCE3C18}"/>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396345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11C90FA-2606-4BF4-87C5-F9B8E29865B1}"/>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79431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785A2F13-EB92-40B4-AAD2-D1F4620B39C3}"/>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91622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CD0A9359-62BF-4A94-BEE2-43F7EEC959F6}"/>
              </a:ext>
            </a:extLst>
          </p:cNvPr>
          <p:cNvSpPr>
            <a:spLocks noGrp="1" noChangeArrowheads="1"/>
          </p:cNvSpPr>
          <p:nvPr>
            <p:ph type="ftr" sz="quarter" idx="10"/>
          </p:nvPr>
        </p:nvSpPr>
        <p:spPr>
          <a:ln/>
        </p:spPr>
        <p:txBody>
          <a:bodyPr/>
          <a:lstStyle>
            <a:lvl1pPr>
              <a:defRPr/>
            </a:lvl1pPr>
          </a:lstStyle>
          <a:p>
            <a:pPr>
              <a:defRPr/>
            </a:pPr>
            <a:r>
              <a:rPr lang="en-AU" altLang="en-US"/>
              <a:t>Presentation Title and Footer Information (change on Master page) | 2</a:t>
            </a:r>
            <a:endParaRPr lang="en-US" altLang="en-US"/>
          </a:p>
        </p:txBody>
      </p:sp>
    </p:spTree>
    <p:extLst>
      <p:ext uri="{BB962C8B-B14F-4D97-AF65-F5344CB8AC3E}">
        <p14:creationId xmlns:p14="http://schemas.microsoft.com/office/powerpoint/2010/main" val="144926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E49BC7E-03C3-4987-9BAF-6D7FA357D4DE}"/>
              </a:ext>
            </a:extLst>
          </p:cNvPr>
          <p:cNvSpPr>
            <a:spLocks noGrp="1" noChangeArrowheads="1"/>
          </p:cNvSpPr>
          <p:nvPr>
            <p:ph type="title"/>
          </p:nvPr>
        </p:nvSpPr>
        <p:spPr bwMode="auto">
          <a:xfrm>
            <a:off x="5334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A39E036-6326-48A0-AADC-75E32719DC5C}"/>
              </a:ext>
            </a:extLst>
          </p:cNvPr>
          <p:cNvSpPr>
            <a:spLocks noGrp="1" noChangeArrowheads="1"/>
          </p:cNvSpPr>
          <p:nvPr>
            <p:ph type="body" idx="1"/>
          </p:nvPr>
        </p:nvSpPr>
        <p:spPr bwMode="auto">
          <a:xfrm>
            <a:off x="533400" y="1524000"/>
            <a:ext cx="7772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24" descr="CLCQ-PPT-2-logo">
            <a:extLst>
              <a:ext uri="{FF2B5EF4-FFF2-40B4-BE49-F238E27FC236}">
                <a16:creationId xmlns:a16="http://schemas.microsoft.com/office/drawing/2014/main" id="{633EC5EE-8253-406C-9712-2FEFC12712B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8425" y="6226175"/>
            <a:ext cx="29511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a:extLst>
              <a:ext uri="{FF2B5EF4-FFF2-40B4-BE49-F238E27FC236}">
                <a16:creationId xmlns:a16="http://schemas.microsoft.com/office/drawing/2014/main" id="{AF21321B-E678-48D7-A6B2-76BDD4D52B4F}"/>
              </a:ext>
            </a:extLst>
          </p:cNvPr>
          <p:cNvSpPr>
            <a:spLocks noGrp="1" noChangeArrowheads="1"/>
          </p:cNvSpPr>
          <p:nvPr>
            <p:ph type="ftr" sz="quarter" idx="3"/>
          </p:nvPr>
        </p:nvSpPr>
        <p:spPr bwMode="auto">
          <a:xfrm>
            <a:off x="4843463" y="6324600"/>
            <a:ext cx="3733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800">
                <a:solidFill>
                  <a:schemeClr val="bg2"/>
                </a:solidFill>
              </a:defRPr>
            </a:lvl1pPr>
          </a:lstStyle>
          <a:p>
            <a:pPr>
              <a:defRPr/>
            </a:pPr>
            <a:r>
              <a:rPr lang="en-AU" altLang="en-US"/>
              <a:t>Presentation Title and Footer Information (change on Master page) | 2</a:t>
            </a:r>
            <a:endParaRPr lang="en-US" altLang="en-US"/>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3200">
          <a:solidFill>
            <a:schemeClr val="tx2"/>
          </a:solidFill>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3200">
          <a:solidFill>
            <a:schemeClr val="tx2"/>
          </a:solidFill>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3200">
          <a:solidFill>
            <a:schemeClr val="tx2"/>
          </a:solidFill>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3200">
          <a:solidFill>
            <a:schemeClr val="tx2"/>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3200">
          <a:solidFill>
            <a:schemeClr val="tx2"/>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3200">
          <a:solidFill>
            <a:schemeClr val="tx2"/>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3200">
          <a:solidFill>
            <a:schemeClr val="tx2"/>
          </a:solidFill>
          <a:latin typeface="Arial" panose="020B0604020202020204" pitchFamily="34" charset="0"/>
          <a:ea typeface="ＭＳ Ｐゴシック" panose="020B0600070205080204" pitchFamily="34" charset="-128"/>
        </a:defRPr>
      </a:lvl9pPr>
    </p:titleStyle>
    <p:bodyStyle>
      <a:lvl1pPr marL="282575" indent="-282575" algn="l" rtl="0" eaLnBrk="0" fontAlgn="base" hangingPunct="0">
        <a:spcBef>
          <a:spcPct val="20000"/>
        </a:spcBef>
        <a:spcAft>
          <a:spcPct val="0"/>
        </a:spcAft>
        <a:buClr>
          <a:schemeClr val="hlink"/>
        </a:buClr>
        <a:buFont typeface="Times" panose="02020603050405020304" pitchFamily="18" charset="0"/>
        <a:buChar char="•"/>
        <a:defRPr kern="1200">
          <a:solidFill>
            <a:schemeClr val="tx1"/>
          </a:solidFill>
          <a:latin typeface="+mn-lt"/>
          <a:ea typeface="+mn-ea"/>
          <a:cs typeface="+mn-cs"/>
        </a:defRPr>
      </a:lvl1pPr>
      <a:lvl2pPr marL="571500" indent="-287338" algn="l" rtl="0" eaLnBrk="0" fontAlgn="base" hangingPunct="0">
        <a:spcBef>
          <a:spcPct val="20000"/>
        </a:spcBef>
        <a:spcAft>
          <a:spcPct val="0"/>
        </a:spcAft>
        <a:buFont typeface="Times" panose="02020603050405020304" pitchFamily="18" charset="0"/>
        <a:buChar char="–"/>
        <a:defRPr sz="1600" kern="1200">
          <a:solidFill>
            <a:schemeClr val="tx1"/>
          </a:solidFill>
          <a:latin typeface="+mn-lt"/>
          <a:ea typeface="+mn-ea"/>
          <a:cs typeface="+mn-cs"/>
        </a:defRPr>
      </a:lvl2pPr>
      <a:lvl3pPr marL="952500" indent="-190500" algn="l" rtl="0" eaLnBrk="0" fontAlgn="base" hangingPunct="0">
        <a:spcBef>
          <a:spcPct val="20000"/>
        </a:spcBef>
        <a:spcAft>
          <a:spcPct val="0"/>
        </a:spcAft>
        <a:buClr>
          <a:schemeClr val="bg2"/>
        </a:buClr>
        <a:buChar char="–"/>
        <a:defRPr sz="1400" kern="1200">
          <a:solidFill>
            <a:srgbClr val="4C4C4C"/>
          </a:solidFill>
          <a:latin typeface="+mn-lt"/>
          <a:ea typeface="+mn-ea"/>
          <a:cs typeface="+mn-cs"/>
        </a:defRPr>
      </a:lvl3pPr>
      <a:lvl4pPr marL="1331913" indent="-188913" algn="l" rtl="0" eaLnBrk="0" fontAlgn="base" hangingPunct="0">
        <a:spcBef>
          <a:spcPct val="20000"/>
        </a:spcBef>
        <a:spcAft>
          <a:spcPct val="0"/>
        </a:spcAft>
        <a:buClr>
          <a:schemeClr val="bg2"/>
        </a:buClr>
        <a:buChar char="–"/>
        <a:defRPr sz="1200" kern="1200">
          <a:solidFill>
            <a:srgbClr val="4C4C4C"/>
          </a:solidFill>
          <a:latin typeface="+mn-lt"/>
          <a:ea typeface="+mn-ea"/>
          <a:cs typeface="+mn-cs"/>
        </a:defRPr>
      </a:lvl4pPr>
      <a:lvl5pPr marL="1714500" indent="-192088" algn="l" rtl="0" eaLnBrk="0" fontAlgn="base" hangingPunct="0">
        <a:spcBef>
          <a:spcPct val="20000"/>
        </a:spcBef>
        <a:spcAft>
          <a:spcPct val="0"/>
        </a:spcAft>
        <a:buClr>
          <a:schemeClr val="bg2"/>
        </a:buClr>
        <a:buChar char="–"/>
        <a:defRPr sz="1200" kern="1200">
          <a:solidFill>
            <a:srgbClr val="4C4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0F2AF2-EA92-44F8-853B-5E3554E36C48}" type="datetimeFigureOut">
              <a:rPr lang="en-US" smtClean="0"/>
              <a:t>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575539-BFBE-477A-BDB6-9CA7B44D81A5}" type="slidenum">
              <a:rPr lang="en-US" smtClean="0"/>
              <a:t>‹#›</a:t>
            </a:fld>
            <a:endParaRPr lang="en-US"/>
          </a:p>
        </p:txBody>
      </p:sp>
    </p:spTree>
    <p:extLst>
      <p:ext uri="{BB962C8B-B14F-4D97-AF65-F5344CB8AC3E}">
        <p14:creationId xmlns:p14="http://schemas.microsoft.com/office/powerpoint/2010/main" val="31043826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2" Type="http://schemas.openxmlformats.org/officeDocument/2006/relationships/hyperlink" Target="http://ppr.det.qld.gov.au/pif/policies/Documents/Inclusive-education-policy.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qhrc.qld.gov.au/complaint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queenslandlawhandbook.org.au/the-queensland-law-handbook/family-law/children-and-education/refusal-of-enrolment-exclusion-expulsion-or-suspension-from-school/" TargetMode="External"/><Relationship Id="rId2" Type="http://schemas.openxmlformats.org/officeDocument/2006/relationships/hyperlink" Target="https://yla.org.au/qld/topics/school/expulsio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aw.uq.edu.au/files/45472/UQ_PBC_publication_right_to_education_under_the_human_rights_act_2019_24_may_2019.pdf" TargetMode="External"/><Relationship Id="rId7" Type="http://schemas.openxmlformats.org/officeDocument/2006/relationships/hyperlink" Target="https://www.forgov.qld.gov.au/human-rights-resources" TargetMode="External"/><Relationship Id="rId2" Type="http://schemas.openxmlformats.org/officeDocument/2006/relationships/hyperlink" Target="https://www.qhrc.qld.gov.au/resources/videos" TargetMode="External"/><Relationship Id="rId1" Type="http://schemas.openxmlformats.org/officeDocument/2006/relationships/slideLayout" Target="../slideLayouts/slideLayout2.xml"/><Relationship Id="rId6" Type="http://schemas.openxmlformats.org/officeDocument/2006/relationships/hyperlink" Target="http://www.judicialcollege.vic.edu.au/eManuals/CHRBB/index.htm#57496.htm" TargetMode="External"/><Relationship Id="rId5" Type="http://schemas.openxmlformats.org/officeDocument/2006/relationships/hyperlink" Target="https://www.qhrc.qld.gov.au/" TargetMode="External"/><Relationship Id="rId4" Type="http://schemas.openxmlformats.org/officeDocument/2006/relationships/hyperlink" Target="https://journals.sagepub.com/doi/full/10.1177/1037969X1988396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mmunitylegalqld.org.au/clc-staff/staff-training-and-cl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carly@communitylegalqld.org.a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communitylegalqld.org.au/keepsaf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BC48BAF-1E0D-4A69-9FC8-19372EFDC129}"/>
              </a:ext>
            </a:extLst>
          </p:cNvPr>
          <p:cNvSpPr>
            <a:spLocks noGrp="1" noChangeArrowheads="1"/>
          </p:cNvSpPr>
          <p:nvPr>
            <p:ph type="ctrTitle"/>
          </p:nvPr>
        </p:nvSpPr>
        <p:spPr>
          <a:xfrm>
            <a:off x="511175" y="2624138"/>
            <a:ext cx="7239000" cy="1295400"/>
          </a:xfrm>
        </p:spPr>
        <p:txBody>
          <a:bodyPr/>
          <a:lstStyle/>
          <a:p>
            <a:pPr eaLnBrk="1" hangingPunct="1"/>
            <a:r>
              <a:rPr lang="en-US" altLang="en-US" sz="3200" dirty="0">
                <a:cs typeface="Arial"/>
              </a:rPr>
              <a:t>The Right to Education in the Human Rights Act 2019 (Qld)</a:t>
            </a:r>
            <a:endParaRPr lang="en-US" altLang="en-US" sz="3200" dirty="0"/>
          </a:p>
        </p:txBody>
      </p:sp>
      <p:sp>
        <p:nvSpPr>
          <p:cNvPr id="5123" name="Rectangle 3">
            <a:extLst>
              <a:ext uri="{FF2B5EF4-FFF2-40B4-BE49-F238E27FC236}">
                <a16:creationId xmlns:a16="http://schemas.microsoft.com/office/drawing/2014/main" id="{1EB38544-8E9A-4019-AC15-A70737F2148C}"/>
              </a:ext>
            </a:extLst>
          </p:cNvPr>
          <p:cNvSpPr>
            <a:spLocks noGrp="1" noChangeArrowheads="1"/>
          </p:cNvSpPr>
          <p:nvPr>
            <p:ph type="subTitle" idx="1"/>
          </p:nvPr>
        </p:nvSpPr>
        <p:spPr>
          <a:xfrm>
            <a:off x="511175" y="4038600"/>
            <a:ext cx="6400800" cy="1600200"/>
          </a:xfrm>
        </p:spPr>
        <p:txBody>
          <a:bodyPr/>
          <a:lstStyle/>
          <a:p>
            <a:pPr eaLnBrk="1" hangingPunct="1"/>
            <a:r>
              <a:rPr lang="en-AU" altLang="en-US" sz="1600" dirty="0">
                <a:cs typeface="Arial"/>
              </a:rPr>
              <a:t>7 February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457200" y="685800"/>
            <a:ext cx="6500186" cy="646331"/>
          </a:xfrm>
          <a:prstGeom prst="rect">
            <a:avLst/>
          </a:prstGeom>
          <a:noFill/>
        </p:spPr>
        <p:txBody>
          <a:bodyPr wrap="square" rtlCol="0">
            <a:spAutoFit/>
          </a:bodyPr>
          <a:lstStyle/>
          <a:p>
            <a:pPr algn="ctr"/>
            <a:r>
              <a:rPr lang="en-AU" sz="3600" dirty="0">
                <a:solidFill>
                  <a:schemeClr val="accent1">
                    <a:lumMod val="75000"/>
                  </a:schemeClr>
                </a:solidFill>
              </a:rPr>
              <a:t>Conduct of Public Entities</a:t>
            </a:r>
          </a:p>
        </p:txBody>
      </p:sp>
      <p:sp>
        <p:nvSpPr>
          <p:cNvPr id="4" name="TextBox 3"/>
          <p:cNvSpPr txBox="1"/>
          <p:nvPr/>
        </p:nvSpPr>
        <p:spPr>
          <a:xfrm>
            <a:off x="5181600" y="2128644"/>
            <a:ext cx="4006039" cy="2600712"/>
          </a:xfrm>
          <a:prstGeom prst="rect">
            <a:avLst/>
          </a:prstGeom>
          <a:noFill/>
        </p:spPr>
        <p:txBody>
          <a:bodyPr wrap="square" rtlCol="0" anchor="t">
            <a:spAutoFit/>
          </a:bodyPr>
          <a:lstStyle/>
          <a:p>
            <a:pPr fontAlgn="base"/>
            <a:r>
              <a:rPr lang="en-US" sz="1400" i="1" dirty="0"/>
              <a:t>58 Conduct of Public Entities </a:t>
            </a:r>
            <a:endParaRPr lang="en-US" sz="1400" i="1" dirty="0">
              <a:cs typeface="Calibri"/>
            </a:endParaRPr>
          </a:p>
          <a:p>
            <a:pPr fontAlgn="base"/>
            <a:endParaRPr lang="en-US" sz="1400" i="1" dirty="0">
              <a:cs typeface="Calibri"/>
            </a:endParaRPr>
          </a:p>
          <a:p>
            <a:pPr fontAlgn="base"/>
            <a:r>
              <a:rPr lang="en-US" sz="1400" i="1" dirty="0"/>
              <a:t>(1) It is unlawful for a public entity - </a:t>
            </a:r>
            <a:endParaRPr lang="en-US" sz="1400" i="1" dirty="0">
              <a:cs typeface="Calibri"/>
            </a:endParaRPr>
          </a:p>
          <a:p>
            <a:pPr fontAlgn="base"/>
            <a:endParaRPr lang="en-US" sz="1400" i="1" dirty="0">
              <a:cs typeface="Calibri"/>
            </a:endParaRPr>
          </a:p>
          <a:p>
            <a:pPr lvl="2" fontAlgn="base"/>
            <a:r>
              <a:rPr lang="en-US" sz="1400" i="1" dirty="0"/>
              <a:t>(a) to act or make a decision in a way that is not compatible with human rights; or </a:t>
            </a:r>
            <a:endParaRPr lang="en-US" sz="1400" i="1" dirty="0">
              <a:cs typeface="Calibri"/>
            </a:endParaRPr>
          </a:p>
          <a:p>
            <a:pPr lvl="2"/>
            <a:endParaRPr lang="en-US" sz="1400" i="1" dirty="0">
              <a:cs typeface="Calibri"/>
            </a:endParaRPr>
          </a:p>
          <a:p>
            <a:pPr lvl="2"/>
            <a:r>
              <a:rPr lang="en-US" sz="1400" i="1" dirty="0"/>
              <a:t>(b) in making a decision, to fail to give proper consideration to a human right relevant to the decision</a:t>
            </a:r>
            <a:r>
              <a:rPr lang="en-US" sz="900" i="1" dirty="0"/>
              <a:t> </a:t>
            </a:r>
            <a:endParaRPr lang="en-US" sz="900" i="1" dirty="0">
              <a:cs typeface="Calibri"/>
            </a:endParaRPr>
          </a:p>
          <a:p>
            <a:pPr fontAlgn="base"/>
            <a:endParaRPr lang="en-US" sz="900" dirty="0"/>
          </a:p>
        </p:txBody>
      </p:sp>
      <p:pic>
        <p:nvPicPr>
          <p:cNvPr id="5" name="Picture 4">
            <a:extLst>
              <a:ext uri="{FF2B5EF4-FFF2-40B4-BE49-F238E27FC236}">
                <a16:creationId xmlns:a16="http://schemas.microsoft.com/office/drawing/2014/main" id="{00BE7A06-BEB6-48CC-BAA2-ED45E8973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8800"/>
            <a:ext cx="4833318" cy="3810000"/>
          </a:xfrm>
          <a:prstGeom prst="rect">
            <a:avLst/>
          </a:prstGeom>
        </p:spPr>
      </p:pic>
      <p:sp>
        <p:nvSpPr>
          <p:cNvPr id="6" name="Footer Placeholder 3">
            <a:extLst>
              <a:ext uri="{FF2B5EF4-FFF2-40B4-BE49-F238E27FC236}">
                <a16:creationId xmlns:a16="http://schemas.microsoft.com/office/drawing/2014/main" id="{F6F6465F-CA1D-49B1-9529-20936508AC88}"/>
              </a:ext>
            </a:extLst>
          </p:cNvPr>
          <p:cNvSpPr txBox="1">
            <a:spLocks/>
          </p:cNvSpPr>
          <p:nvPr/>
        </p:nvSpPr>
        <p:spPr>
          <a:xfrm>
            <a:off x="4843463" y="6324600"/>
            <a:ext cx="3733800" cy="228600"/>
          </a:xfrm>
          <a:prstGeom prst="rect">
            <a:avLst/>
          </a:prstGeom>
          <a:noFill/>
        </p:spPr>
        <p:txBody>
          <a:bodyPr vert="horz" lIns="91440" tIns="45720" rIns="91440" bIns="45720" rtlCol="0" anchor="ct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9pPr>
          </a:lstStyle>
          <a:p>
            <a:pPr algn="r"/>
            <a:r>
              <a:rPr lang="en-AU" altLang="en-US" sz="800" dirty="0">
                <a:solidFill>
                  <a:schemeClr val="tx2"/>
                </a:solidFill>
              </a:rPr>
              <a:t>The Right to Education in the HRA 2019 (Qld) | </a:t>
            </a:r>
            <a:fld id="{357DB24C-B12B-40CD-954A-5831FAD31187}" type="slidenum">
              <a:rPr lang="en-AU" altLang="en-US" sz="800" smtClean="0">
                <a:solidFill>
                  <a:schemeClr val="tx2"/>
                </a:solidFill>
              </a:rPr>
              <a:pPr algn="r"/>
              <a:t>10</a:t>
            </a:fld>
            <a:endParaRPr lang="en-US" altLang="en-US" sz="800" dirty="0">
              <a:solidFill>
                <a:schemeClr val="tx2"/>
              </a:solidFill>
            </a:endParaRPr>
          </a:p>
        </p:txBody>
      </p:sp>
      <p:pic>
        <p:nvPicPr>
          <p:cNvPr id="7" name="Picture 6" descr="A picture containing table&#10;&#10;Description automatically generated">
            <a:extLst>
              <a:ext uri="{FF2B5EF4-FFF2-40B4-BE49-F238E27FC236}">
                <a16:creationId xmlns:a16="http://schemas.microsoft.com/office/drawing/2014/main" id="{EB8F1256-BF08-4AE7-98F4-38F8882CA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44" y="6222988"/>
            <a:ext cx="2560104" cy="431824"/>
          </a:xfrm>
          <a:prstGeom prst="rect">
            <a:avLst/>
          </a:prstGeom>
        </p:spPr>
      </p:pic>
    </p:spTree>
    <p:extLst>
      <p:ext uri="{BB962C8B-B14F-4D97-AF65-F5344CB8AC3E}">
        <p14:creationId xmlns:p14="http://schemas.microsoft.com/office/powerpoint/2010/main" val="159315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9197" y="2064803"/>
            <a:ext cx="5400675" cy="3416320"/>
          </a:xfrm>
          <a:prstGeom prst="rect">
            <a:avLst/>
          </a:prstGeom>
          <a:noFill/>
        </p:spPr>
        <p:txBody>
          <a:bodyPr wrap="square" rtlCol="0" anchor="t">
            <a:spAutoFit/>
          </a:bodyPr>
          <a:lstStyle/>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ea"/>
            </a:endParaRPr>
          </a:p>
          <a:p>
            <a:pPr marL="278606" indent="-278606" defTabSz="685800" eaLnBrk="1" fontAlgn="auto" hangingPunct="1">
              <a:spcBef>
                <a:spcPts val="0"/>
              </a:spcBef>
              <a:spcAft>
                <a:spcPts val="0"/>
              </a:spcAft>
              <a:buFontTx/>
              <a:buAutoNum type="arabicPeriod"/>
            </a:pPr>
            <a:r>
              <a:rPr lang="en-US" sz="1350" dirty="0">
                <a:solidFill>
                  <a:prstClr val="black"/>
                </a:solidFill>
                <a:latin typeface="Calibri" panose="020F0502020204030204"/>
                <a:ea typeface="+mn-lt"/>
                <a:cs typeface="Calibri" panose="020F0502020204030204"/>
              </a:rPr>
              <a:t>Identify the human rights engaged</a:t>
            </a:r>
          </a:p>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lt"/>
              <a:cs typeface="Calibri" panose="020F0502020204030204"/>
            </a:endParaRPr>
          </a:p>
          <a:p>
            <a:pPr marL="278606" indent="-278606" defTabSz="685800" eaLnBrk="1" fontAlgn="auto" hangingPunct="1">
              <a:spcBef>
                <a:spcPts val="0"/>
              </a:spcBef>
              <a:spcAft>
                <a:spcPts val="0"/>
              </a:spcAft>
              <a:buFontTx/>
              <a:buAutoNum type="arabicPeriod"/>
            </a:pPr>
            <a:r>
              <a:rPr lang="en-US" sz="1350" dirty="0">
                <a:solidFill>
                  <a:prstClr val="black"/>
                </a:solidFill>
                <a:latin typeface="Calibri" panose="020F0502020204030204"/>
                <a:ea typeface="+mn-lt"/>
                <a:cs typeface="Calibri" panose="020F0502020204030204"/>
              </a:rPr>
              <a:t>Will they will be limited by the act or decision proposed?</a:t>
            </a:r>
          </a:p>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lt"/>
              <a:cs typeface="Calibri" panose="020F0502020204030204"/>
            </a:endParaRPr>
          </a:p>
          <a:p>
            <a:pPr marL="278606" indent="-278606" defTabSz="685800" eaLnBrk="1" fontAlgn="auto" hangingPunct="1">
              <a:spcBef>
                <a:spcPts val="0"/>
              </a:spcBef>
              <a:spcAft>
                <a:spcPts val="0"/>
              </a:spcAft>
              <a:buFontTx/>
              <a:buAutoNum type="arabicPeriod"/>
            </a:pPr>
            <a:r>
              <a:rPr lang="en-US" sz="1350" dirty="0">
                <a:solidFill>
                  <a:prstClr val="black"/>
                </a:solidFill>
                <a:latin typeface="Calibri" panose="020F0502020204030204"/>
                <a:ea typeface="+mn-lt"/>
                <a:cs typeface="Calibri" panose="020F0502020204030204"/>
              </a:rPr>
              <a:t>If yes, is the limit required by another law? </a:t>
            </a:r>
          </a:p>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lt"/>
              <a:cs typeface="Calibri" panose="020F0502020204030204"/>
            </a:endParaRPr>
          </a:p>
          <a:p>
            <a:pPr marL="278606" indent="-278606" defTabSz="685800" eaLnBrk="1" fontAlgn="auto" hangingPunct="1">
              <a:spcBef>
                <a:spcPts val="0"/>
              </a:spcBef>
              <a:spcAft>
                <a:spcPts val="0"/>
              </a:spcAft>
              <a:buFontTx/>
              <a:buAutoNum type="arabicPeriod"/>
            </a:pPr>
            <a:r>
              <a:rPr lang="en-US" sz="1350" dirty="0">
                <a:solidFill>
                  <a:prstClr val="black"/>
                </a:solidFill>
                <a:latin typeface="Calibri" panose="020F0502020204030204"/>
                <a:ea typeface="+mn-lt"/>
                <a:cs typeface="Calibri" panose="020F0502020204030204"/>
              </a:rPr>
              <a:t>Or if not required – is the limitation permitted, proportionate and justified, considering the factors listed in section 13?</a:t>
            </a:r>
          </a:p>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ea"/>
              <a:cs typeface="Calibri"/>
            </a:endParaRPr>
          </a:p>
          <a:p>
            <a:pPr defTabSz="685800" eaLnBrk="1" fontAlgn="auto" hangingPunct="1">
              <a:spcBef>
                <a:spcPts val="0"/>
              </a:spcBef>
              <a:spcAft>
                <a:spcPts val="0"/>
              </a:spcAft>
            </a:pPr>
            <a:endParaRPr lang="en-US" sz="1350" dirty="0">
              <a:solidFill>
                <a:prstClr val="black"/>
              </a:solidFill>
              <a:latin typeface="Calibri" panose="020F0502020204030204"/>
              <a:ea typeface="+mn-ea"/>
              <a:cs typeface="Calibri"/>
            </a:endParaRPr>
          </a:p>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ea"/>
              <a:cs typeface="Calibri"/>
            </a:endParaRPr>
          </a:p>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ea"/>
              <a:cs typeface="Calibri"/>
            </a:endParaRPr>
          </a:p>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ea"/>
            </a:endParaRPr>
          </a:p>
          <a:p>
            <a:pPr marL="278606" indent="-278606" defTabSz="685800" eaLnBrk="1" fontAlgn="auto" hangingPunct="1">
              <a:spcBef>
                <a:spcPts val="0"/>
              </a:spcBef>
              <a:spcAft>
                <a:spcPts val="0"/>
              </a:spcAft>
              <a:buFontTx/>
              <a:buAutoNum type="arabicPeriod"/>
            </a:pPr>
            <a:endParaRPr lang="en-US" sz="1350" dirty="0">
              <a:solidFill>
                <a:prstClr val="black"/>
              </a:solidFill>
              <a:latin typeface="Calibri" panose="020F0502020204030204"/>
              <a:ea typeface="+mn-ea"/>
            </a:endParaRPr>
          </a:p>
          <a:p>
            <a:pPr defTabSz="685800" eaLnBrk="1" fontAlgn="auto" hangingPunct="1">
              <a:spcBef>
                <a:spcPts val="0"/>
              </a:spcBef>
              <a:spcAft>
                <a:spcPts val="0"/>
              </a:spcAft>
            </a:pPr>
            <a:r>
              <a:rPr lang="en-US" sz="1350" dirty="0">
                <a:solidFill>
                  <a:prstClr val="black"/>
                </a:solidFill>
                <a:latin typeface="Calibri" panose="020F0502020204030204"/>
                <a:ea typeface="+mn-ea"/>
              </a:rPr>
              <a:t>  </a:t>
            </a:r>
            <a:endParaRPr lang="en-US" sz="1350" dirty="0">
              <a:solidFill>
                <a:prstClr val="black"/>
              </a:solidFill>
              <a:latin typeface="Calibri" panose="020F0502020204030204"/>
              <a:ea typeface="+mn-ea"/>
              <a:cs typeface="Calibri"/>
            </a:endParaRPr>
          </a:p>
        </p:txBody>
      </p:sp>
      <p:pic>
        <p:nvPicPr>
          <p:cNvPr id="5" name="Picture 4">
            <a:extLst>
              <a:ext uri="{FF2B5EF4-FFF2-40B4-BE49-F238E27FC236}">
                <a16:creationId xmlns:a16="http://schemas.microsoft.com/office/drawing/2014/main" id="{06819DF0-BE91-41CD-99E5-289687EB68E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333390" y="1406114"/>
            <a:ext cx="2224800" cy="3357450"/>
          </a:xfrm>
          <a:prstGeom prst="rect">
            <a:avLst/>
          </a:prstGeom>
        </p:spPr>
      </p:pic>
      <p:sp>
        <p:nvSpPr>
          <p:cNvPr id="2" name="TextBox 1">
            <a:extLst>
              <a:ext uri="{FF2B5EF4-FFF2-40B4-BE49-F238E27FC236}">
                <a16:creationId xmlns:a16="http://schemas.microsoft.com/office/drawing/2014/main" id="{F5066719-F7C8-45B2-AE89-D92B2A50CAB3}"/>
              </a:ext>
            </a:extLst>
          </p:cNvPr>
          <p:cNvSpPr txBox="1"/>
          <p:nvPr/>
        </p:nvSpPr>
        <p:spPr>
          <a:xfrm flipH="1">
            <a:off x="790714" y="1562718"/>
            <a:ext cx="4492089" cy="346249"/>
          </a:xfrm>
          <a:prstGeom prst="rect">
            <a:avLst/>
          </a:prstGeom>
          <a:noFill/>
        </p:spPr>
        <p:txBody>
          <a:bodyPr wrap="square" rtlCol="0">
            <a:spAutoFit/>
          </a:bodyPr>
          <a:lstStyle/>
          <a:p>
            <a:pPr defTabSz="685800" eaLnBrk="1" fontAlgn="auto" hangingPunct="1">
              <a:spcBef>
                <a:spcPts val="0"/>
              </a:spcBef>
              <a:spcAft>
                <a:spcPts val="0"/>
              </a:spcAft>
            </a:pPr>
            <a:r>
              <a:rPr lang="en-US" sz="1650" b="1">
                <a:solidFill>
                  <a:prstClr val="black"/>
                </a:solidFill>
                <a:latin typeface="Calibri" panose="020F0502020204030204"/>
                <a:ea typeface="+mn-ea"/>
              </a:rPr>
              <a:t>Human rights compatible acts and decisions</a:t>
            </a:r>
          </a:p>
        </p:txBody>
      </p:sp>
      <p:sp>
        <p:nvSpPr>
          <p:cNvPr id="6" name="Footer Placeholder 3">
            <a:extLst>
              <a:ext uri="{FF2B5EF4-FFF2-40B4-BE49-F238E27FC236}">
                <a16:creationId xmlns:a16="http://schemas.microsoft.com/office/drawing/2014/main" id="{0134795E-FC7D-4283-8ADD-C9A5905EF866}"/>
              </a:ext>
            </a:extLst>
          </p:cNvPr>
          <p:cNvSpPr txBox="1">
            <a:spLocks/>
          </p:cNvSpPr>
          <p:nvPr/>
        </p:nvSpPr>
        <p:spPr>
          <a:xfrm>
            <a:off x="4843463" y="6324600"/>
            <a:ext cx="3733800" cy="228600"/>
          </a:xfrm>
          <a:prstGeom prst="rect">
            <a:avLst/>
          </a:prstGeom>
          <a:noFill/>
        </p:spPr>
        <p:txBody>
          <a:bodyPr vert="horz" lIns="91440" tIns="45720" rIns="91440" bIns="45720" rtlCol="0" anchor="ct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9pPr>
          </a:lstStyle>
          <a:p>
            <a:pPr algn="r"/>
            <a:r>
              <a:rPr lang="en-AU" altLang="en-US" sz="800" dirty="0">
                <a:solidFill>
                  <a:schemeClr val="tx2"/>
                </a:solidFill>
              </a:rPr>
              <a:t>The Right to Education in the HRA 2019 (Qld) | </a:t>
            </a:r>
            <a:fld id="{357DB24C-B12B-40CD-954A-5831FAD31187}" type="slidenum">
              <a:rPr lang="en-AU" altLang="en-US" sz="800" smtClean="0">
                <a:solidFill>
                  <a:schemeClr val="tx2"/>
                </a:solidFill>
              </a:rPr>
              <a:pPr algn="r"/>
              <a:t>11</a:t>
            </a:fld>
            <a:endParaRPr lang="en-US" altLang="en-US" sz="800" dirty="0">
              <a:solidFill>
                <a:schemeClr val="tx2"/>
              </a:solidFill>
            </a:endParaRPr>
          </a:p>
        </p:txBody>
      </p:sp>
      <p:pic>
        <p:nvPicPr>
          <p:cNvPr id="7" name="Picture 6" descr="A picture containing table&#10;&#10;Description automatically generated">
            <a:extLst>
              <a:ext uri="{FF2B5EF4-FFF2-40B4-BE49-F238E27FC236}">
                <a16:creationId xmlns:a16="http://schemas.microsoft.com/office/drawing/2014/main" id="{299BFDC9-5099-4C6C-8022-8EE545377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44" y="6222988"/>
            <a:ext cx="2560104" cy="431824"/>
          </a:xfrm>
          <a:prstGeom prst="rect">
            <a:avLst/>
          </a:prstGeom>
        </p:spPr>
      </p:pic>
    </p:spTree>
    <p:extLst>
      <p:ext uri="{BB962C8B-B14F-4D97-AF65-F5344CB8AC3E}">
        <p14:creationId xmlns:p14="http://schemas.microsoft.com/office/powerpoint/2010/main" val="84159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1098132"/>
            <a:ext cx="5380685" cy="442255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5" name="TextBox 4"/>
          <p:cNvSpPr txBox="1"/>
          <p:nvPr/>
        </p:nvSpPr>
        <p:spPr>
          <a:xfrm>
            <a:off x="504625" y="1995554"/>
            <a:ext cx="5002213" cy="3173205"/>
          </a:xfrm>
          <a:prstGeom prst="rect">
            <a:avLst/>
          </a:prstGeom>
        </p:spPr>
        <p:txBody>
          <a:bodyPr vert="horz" lIns="34290" tIns="17145" rIns="34290" bIns="17145" rtlCol="0" anchor="t">
            <a:normAutofit/>
          </a:bodyPr>
          <a:lstStyle/>
          <a:p>
            <a:pPr defTabSz="342900" eaLnBrk="1" fontAlgn="auto" hangingPunct="1">
              <a:lnSpc>
                <a:spcPct val="90000"/>
              </a:lnSpc>
              <a:spcBef>
                <a:spcPts val="0"/>
              </a:spcBef>
              <a:spcAft>
                <a:spcPts val="0"/>
              </a:spcAft>
            </a:pPr>
            <a:r>
              <a:rPr lang="en-US" sz="1500" b="1" dirty="0">
                <a:solidFill>
                  <a:prstClr val="black"/>
                </a:solidFill>
                <a:latin typeface="Calibri" panose="020F0502020204030204"/>
                <a:ea typeface="+mn-ea"/>
              </a:rPr>
              <a:t>Limitations on human rights</a:t>
            </a:r>
            <a:endParaRPr lang="en-US" sz="1500" dirty="0">
              <a:solidFill>
                <a:prstClr val="black"/>
              </a:solidFill>
              <a:latin typeface="Calibri" panose="020F0502020204030204"/>
              <a:ea typeface="+mn-ea"/>
              <a:cs typeface="Calibri"/>
            </a:endParaRPr>
          </a:p>
          <a:p>
            <a:pPr indent="-85725" defTabSz="342900" eaLnBrk="1" fontAlgn="auto" hangingPunct="1">
              <a:lnSpc>
                <a:spcPct val="90000"/>
              </a:lnSpc>
              <a:spcBef>
                <a:spcPts val="0"/>
              </a:spcBef>
              <a:spcAft>
                <a:spcPts val="0"/>
              </a:spcAft>
              <a:buFont typeface="Arial" panose="020B0604020202020204" pitchFamily="34" charset="0"/>
              <a:buChar char="•"/>
            </a:pPr>
            <a:endParaRPr lang="en-US" sz="1200" dirty="0">
              <a:solidFill>
                <a:prstClr val="black"/>
              </a:solidFill>
              <a:latin typeface="Calibri" panose="020F0502020204030204"/>
              <a:ea typeface="+mn-ea"/>
              <a:cs typeface="Calibri"/>
            </a:endParaRPr>
          </a:p>
          <a:p>
            <a:pPr marL="278606" indent="-85725" defTabSz="342900" eaLnBrk="1" fontAlgn="auto" hangingPunct="1">
              <a:lnSpc>
                <a:spcPct val="9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a:ea typeface="+mn-ea"/>
              </a:rPr>
              <a:t>Required by another law</a:t>
            </a:r>
            <a:endParaRPr lang="en-US" sz="1200" dirty="0">
              <a:solidFill>
                <a:prstClr val="black"/>
              </a:solidFill>
              <a:latin typeface="Calibri" panose="020F0502020204030204"/>
              <a:ea typeface="+mn-ea"/>
              <a:cs typeface="Calibri"/>
            </a:endParaRPr>
          </a:p>
          <a:p>
            <a:pPr marL="278606" indent="-85725" defTabSz="342900" eaLnBrk="1" fontAlgn="auto" hangingPunct="1">
              <a:lnSpc>
                <a:spcPct val="9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a:ea typeface="+mn-ea"/>
              </a:rPr>
              <a:t>Proportionate limitation </a:t>
            </a:r>
            <a:r>
              <a:rPr lang="en-US" sz="1200" i="1" dirty="0">
                <a:solidFill>
                  <a:prstClr val="black"/>
                </a:solidFill>
                <a:latin typeface="Calibri" panose="020F0502020204030204"/>
                <a:ea typeface="+mn-ea"/>
              </a:rPr>
              <a:t>justified in a free and democratic society based on human dignity, equality and freedom </a:t>
            </a:r>
            <a:endParaRPr lang="en-US" sz="1200" i="1" dirty="0">
              <a:solidFill>
                <a:prstClr val="black"/>
              </a:solidFill>
              <a:latin typeface="Calibri" panose="020F0502020204030204"/>
              <a:ea typeface="+mn-ea"/>
              <a:cs typeface="Calibri"/>
            </a:endParaRPr>
          </a:p>
          <a:p>
            <a:pPr marL="278606" indent="-85725" defTabSz="342900" eaLnBrk="1" fontAlgn="auto" hangingPunct="1">
              <a:lnSpc>
                <a:spcPct val="90000"/>
              </a:lnSpc>
              <a:spcBef>
                <a:spcPts val="0"/>
              </a:spcBef>
              <a:spcAft>
                <a:spcPts val="0"/>
              </a:spcAft>
              <a:buFont typeface="Arial" panose="020B0604020202020204" pitchFamily="34" charset="0"/>
              <a:buChar char="•"/>
            </a:pPr>
            <a:endParaRPr lang="en-US" sz="1200" dirty="0">
              <a:solidFill>
                <a:prstClr val="black"/>
              </a:solidFill>
              <a:latin typeface="Calibri" panose="020F0502020204030204"/>
              <a:ea typeface="+mn-ea"/>
              <a:cs typeface="Calibri"/>
            </a:endParaRPr>
          </a:p>
          <a:p>
            <a:pPr marL="278606" indent="-85725" defTabSz="342900" eaLnBrk="1" fontAlgn="auto" hangingPunct="1">
              <a:lnSpc>
                <a:spcPct val="90000"/>
              </a:lnSpc>
              <a:spcBef>
                <a:spcPts val="0"/>
              </a:spcBef>
              <a:spcAft>
                <a:spcPts val="0"/>
              </a:spcAft>
              <a:buFont typeface="Arial" panose="020B0604020202020204" pitchFamily="34" charset="0"/>
              <a:buChar char="•"/>
            </a:pPr>
            <a:endParaRPr lang="en-US" sz="1200" dirty="0">
              <a:solidFill>
                <a:prstClr val="black"/>
              </a:solidFill>
              <a:latin typeface="Calibri" panose="020F0502020204030204"/>
              <a:ea typeface="+mn-ea"/>
              <a:cs typeface="Calibri"/>
            </a:endParaRPr>
          </a:p>
          <a:p>
            <a:pPr defTabSz="342900" eaLnBrk="1" fontAlgn="auto" hangingPunct="1">
              <a:lnSpc>
                <a:spcPct val="90000"/>
              </a:lnSpc>
              <a:spcBef>
                <a:spcPts val="0"/>
              </a:spcBef>
              <a:spcAft>
                <a:spcPts val="0"/>
              </a:spcAft>
            </a:pPr>
            <a:r>
              <a:rPr lang="en-US" sz="1500" b="1" dirty="0">
                <a:solidFill>
                  <a:prstClr val="black"/>
                </a:solidFill>
                <a:latin typeface="Calibri" panose="020F0502020204030204"/>
                <a:ea typeface="+mn-ea"/>
              </a:rPr>
              <a:t>The proportionality test (section 13)</a:t>
            </a:r>
            <a:endParaRPr lang="en-US" sz="1500" dirty="0">
              <a:solidFill>
                <a:prstClr val="black"/>
              </a:solidFill>
              <a:latin typeface="Calibri" panose="020F0502020204030204"/>
              <a:ea typeface="+mn-ea"/>
              <a:cs typeface="Calibri"/>
            </a:endParaRPr>
          </a:p>
          <a:p>
            <a:pPr indent="-85725" defTabSz="342900" eaLnBrk="1" fontAlgn="auto" hangingPunct="1">
              <a:lnSpc>
                <a:spcPct val="90000"/>
              </a:lnSpc>
              <a:spcBef>
                <a:spcPts val="0"/>
              </a:spcBef>
              <a:spcAft>
                <a:spcPts val="0"/>
              </a:spcAft>
              <a:buFont typeface="Arial" panose="020B0604020202020204" pitchFamily="34" charset="0"/>
              <a:buChar char="•"/>
            </a:pPr>
            <a:endParaRPr lang="en-US" sz="1200" dirty="0">
              <a:solidFill>
                <a:prstClr val="black"/>
              </a:solidFill>
              <a:latin typeface="Calibri" panose="020F0502020204030204"/>
              <a:ea typeface="+mn-ea"/>
              <a:cs typeface="Calibri"/>
            </a:endParaRPr>
          </a:p>
          <a:p>
            <a:pPr marL="214313" indent="-85725" defTabSz="342900" eaLnBrk="1" fontAlgn="auto" hangingPunct="1">
              <a:lnSpc>
                <a:spcPct val="9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a:ea typeface="+mn-ea"/>
              </a:rPr>
              <a:t>What is the nature of the human right being protected?</a:t>
            </a:r>
            <a:endParaRPr lang="en-US" sz="1200" dirty="0">
              <a:solidFill>
                <a:prstClr val="black"/>
              </a:solidFill>
              <a:latin typeface="Calibri" panose="020F0502020204030204"/>
              <a:ea typeface="+mn-ea"/>
              <a:cs typeface="Calibri"/>
            </a:endParaRPr>
          </a:p>
          <a:p>
            <a:pPr marL="214313" indent="-85725" defTabSz="342900" eaLnBrk="1" fontAlgn="auto" hangingPunct="1">
              <a:lnSpc>
                <a:spcPct val="9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a:ea typeface="+mn-ea"/>
              </a:rPr>
              <a:t>What is the purpose of the limitation being proposed (including the extent to which the purpose is consistent with a free and democratic society based on human dignity, equality and freedom)?</a:t>
            </a:r>
            <a:endParaRPr lang="en-US" sz="1200" dirty="0">
              <a:solidFill>
                <a:prstClr val="black"/>
              </a:solidFill>
              <a:latin typeface="Calibri" panose="020F0502020204030204"/>
              <a:ea typeface="+mn-ea"/>
              <a:cs typeface="Calibri"/>
            </a:endParaRPr>
          </a:p>
          <a:p>
            <a:pPr marL="214313" indent="-85725" defTabSz="342900" eaLnBrk="1" fontAlgn="auto" hangingPunct="1">
              <a:lnSpc>
                <a:spcPct val="9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a:ea typeface="+mn-ea"/>
              </a:rPr>
              <a:t>What is the relationship between the limitation itself – and its purpose?</a:t>
            </a:r>
            <a:endParaRPr lang="en-US" sz="1200" dirty="0">
              <a:solidFill>
                <a:prstClr val="black"/>
              </a:solidFill>
              <a:latin typeface="Calibri" panose="020F0502020204030204"/>
              <a:ea typeface="+mn-ea"/>
              <a:cs typeface="Calibri"/>
            </a:endParaRPr>
          </a:p>
          <a:p>
            <a:pPr marL="214313" indent="-85725" defTabSz="342900" eaLnBrk="1" fontAlgn="auto" hangingPunct="1">
              <a:lnSpc>
                <a:spcPct val="90000"/>
              </a:lnSpc>
              <a:spcBef>
                <a:spcPts val="0"/>
              </a:spcBef>
              <a:spcAft>
                <a:spcPts val="0"/>
              </a:spcAft>
              <a:buFont typeface="Arial" panose="020B0604020202020204" pitchFamily="34" charset="0"/>
              <a:buChar char="•"/>
            </a:pPr>
            <a:r>
              <a:rPr lang="en-US" sz="1200" b="1" dirty="0">
                <a:solidFill>
                  <a:prstClr val="black"/>
                </a:solidFill>
                <a:latin typeface="Calibri" panose="020F0502020204030204"/>
                <a:ea typeface="+mn-ea"/>
              </a:rPr>
              <a:t>Are there less restrictive and reasonably available options to achieve that purpose?</a:t>
            </a:r>
            <a:endParaRPr lang="en-US" sz="1200" b="1" dirty="0">
              <a:solidFill>
                <a:prstClr val="black"/>
              </a:solidFill>
              <a:latin typeface="Calibri" panose="020F0502020204030204"/>
              <a:ea typeface="+mn-ea"/>
              <a:cs typeface="Calibri"/>
            </a:endParaRPr>
          </a:p>
          <a:p>
            <a:pPr marL="214313" indent="-85725" defTabSz="342900" eaLnBrk="1" fontAlgn="auto" hangingPunct="1">
              <a:lnSpc>
                <a:spcPct val="9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a:ea typeface="+mn-ea"/>
              </a:rPr>
              <a:t>How important is the purpose of the limitation balanced against the importance of safeguarding the human right? </a:t>
            </a:r>
            <a:endParaRPr lang="en-US" sz="1200" dirty="0">
              <a:solidFill>
                <a:prstClr val="black"/>
              </a:solidFill>
              <a:latin typeface="Calibri" panose="020F0502020204030204"/>
              <a:ea typeface="+mn-ea"/>
              <a:cs typeface="Calibri"/>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975">
              <a:solidFill>
                <a:prstClr val="black"/>
              </a:solidFill>
              <a:latin typeface="Calibri" panose="020F0502020204030204"/>
              <a:ea typeface="+mn-ea"/>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975">
              <a:solidFill>
                <a:prstClr val="black"/>
              </a:solidFill>
              <a:latin typeface="Calibri" panose="020F0502020204030204"/>
              <a:ea typeface="+mn-ea"/>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975">
              <a:solidFill>
                <a:prstClr val="black"/>
              </a:solidFill>
              <a:latin typeface="Calibri" panose="020F0502020204030204"/>
              <a:ea typeface="+mn-ea"/>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975">
              <a:solidFill>
                <a:prstClr val="black"/>
              </a:solidFill>
              <a:latin typeface="Calibri" panose="020F0502020204030204"/>
              <a:ea typeface="+mn-ea"/>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975">
              <a:solidFill>
                <a:prstClr val="black"/>
              </a:solidFill>
              <a:latin typeface="Calibri" panose="020F0502020204030204"/>
              <a:ea typeface="+mn-ea"/>
            </a:endParaRPr>
          </a:p>
        </p:txBody>
      </p:sp>
      <p:pic>
        <p:nvPicPr>
          <p:cNvPr id="3" name="Graphic 3" descr="Scales of justice">
            <a:extLst>
              <a:ext uri="{FF2B5EF4-FFF2-40B4-BE49-F238E27FC236}">
                <a16:creationId xmlns:a16="http://schemas.microsoft.com/office/drawing/2014/main" id="{E1FB2B7A-E6C9-4C95-9D7E-70661AAE9E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7194" y="2978944"/>
            <a:ext cx="2541746" cy="2541746"/>
          </a:xfrm>
          <a:prstGeom prst="rect">
            <a:avLst/>
          </a:prstGeom>
        </p:spPr>
      </p:pic>
      <p:sp>
        <p:nvSpPr>
          <p:cNvPr id="6" name="Footer Placeholder 3">
            <a:extLst>
              <a:ext uri="{FF2B5EF4-FFF2-40B4-BE49-F238E27FC236}">
                <a16:creationId xmlns:a16="http://schemas.microsoft.com/office/drawing/2014/main" id="{3B3B656C-C407-422A-80B6-069E7D7F27EF}"/>
              </a:ext>
            </a:extLst>
          </p:cNvPr>
          <p:cNvSpPr txBox="1">
            <a:spLocks/>
          </p:cNvSpPr>
          <p:nvPr/>
        </p:nvSpPr>
        <p:spPr>
          <a:xfrm>
            <a:off x="4843463" y="6324600"/>
            <a:ext cx="3733800" cy="228600"/>
          </a:xfrm>
          <a:prstGeom prst="rect">
            <a:avLst/>
          </a:prstGeom>
          <a:noFill/>
        </p:spPr>
        <p:txBody>
          <a:bodyPr vert="horz" lIns="91440" tIns="45720" rIns="91440" bIns="45720" rtlCol="0" anchor="ct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9pPr>
          </a:lstStyle>
          <a:p>
            <a:pPr algn="r"/>
            <a:r>
              <a:rPr lang="en-AU" altLang="en-US" sz="800" dirty="0">
                <a:solidFill>
                  <a:schemeClr val="tx2"/>
                </a:solidFill>
              </a:rPr>
              <a:t>The Right to Education in the HRA 2019 (Qld) | </a:t>
            </a:r>
            <a:fld id="{357DB24C-B12B-40CD-954A-5831FAD31187}" type="slidenum">
              <a:rPr lang="en-AU" altLang="en-US" sz="800" smtClean="0">
                <a:solidFill>
                  <a:schemeClr val="tx2"/>
                </a:solidFill>
              </a:rPr>
              <a:pPr algn="r"/>
              <a:t>12</a:t>
            </a:fld>
            <a:endParaRPr lang="en-US" altLang="en-US" sz="800" dirty="0">
              <a:solidFill>
                <a:schemeClr val="tx2"/>
              </a:solidFill>
            </a:endParaRPr>
          </a:p>
        </p:txBody>
      </p:sp>
      <p:pic>
        <p:nvPicPr>
          <p:cNvPr id="7" name="Picture 6" descr="A picture containing table&#10;&#10;Description automatically generated">
            <a:extLst>
              <a:ext uri="{FF2B5EF4-FFF2-40B4-BE49-F238E27FC236}">
                <a16:creationId xmlns:a16="http://schemas.microsoft.com/office/drawing/2014/main" id="{622FEE5E-80B2-482A-BE6E-735C9B212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44" y="6222988"/>
            <a:ext cx="2560104" cy="431824"/>
          </a:xfrm>
          <a:prstGeom prst="rect">
            <a:avLst/>
          </a:prstGeom>
        </p:spPr>
      </p:pic>
    </p:spTree>
    <p:extLst>
      <p:ext uri="{BB962C8B-B14F-4D97-AF65-F5344CB8AC3E}">
        <p14:creationId xmlns:p14="http://schemas.microsoft.com/office/powerpoint/2010/main" val="1635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Existing law and policy in Queensland</a:t>
            </a:r>
          </a:p>
        </p:txBody>
      </p:sp>
      <p:sp>
        <p:nvSpPr>
          <p:cNvPr id="3" name="Content Placeholder 2"/>
          <p:cNvSpPr>
            <a:spLocks noGrp="1"/>
          </p:cNvSpPr>
          <p:nvPr>
            <p:ph idx="1"/>
          </p:nvPr>
        </p:nvSpPr>
        <p:spPr/>
        <p:txBody>
          <a:bodyPr/>
          <a:lstStyle/>
          <a:p>
            <a:r>
              <a:rPr lang="en-US" dirty="0"/>
              <a:t>Education Queensland’s current Inclusive Education Policy</a:t>
            </a:r>
          </a:p>
          <a:p>
            <a:pPr marL="669925" lvl="2" indent="0">
              <a:buNone/>
            </a:pPr>
            <a:r>
              <a:rPr lang="en-AU" dirty="0">
                <a:hlinkClick r:id="rId2"/>
              </a:rPr>
              <a:t>http://ppr.det.qld.gov.au/pif/policies/Documents/Inclusive-education-policy.pdf</a:t>
            </a:r>
            <a:endParaRPr lang="en-AU" dirty="0"/>
          </a:p>
          <a:p>
            <a:pPr marL="669925" lvl="2" indent="0">
              <a:buNone/>
            </a:pPr>
            <a:endParaRPr lang="en-US" dirty="0"/>
          </a:p>
          <a:p>
            <a:pPr marL="669925" lvl="2" indent="0">
              <a:buNone/>
            </a:pPr>
            <a:endParaRPr lang="en-US" dirty="0"/>
          </a:p>
          <a:p>
            <a:pPr marL="285750" indent="-285750"/>
            <a:r>
              <a:rPr lang="en-US" i="1" dirty="0"/>
              <a:t>A</a:t>
            </a:r>
            <a:r>
              <a:rPr lang="en-AU" i="1" dirty="0" err="1"/>
              <a:t>nti</a:t>
            </a:r>
            <a:r>
              <a:rPr lang="en-AU" i="1" dirty="0"/>
              <a:t>-Discrimination Act 1991 </a:t>
            </a:r>
            <a:r>
              <a:rPr lang="en-AU" dirty="0"/>
              <a:t>(Qld)</a:t>
            </a:r>
          </a:p>
          <a:p>
            <a:pPr marL="285750" indent="-285750"/>
            <a:r>
              <a:rPr lang="en-US" i="1" dirty="0"/>
              <a:t>D</a:t>
            </a:r>
            <a:r>
              <a:rPr lang="en-AU" i="1" dirty="0" err="1"/>
              <a:t>isability</a:t>
            </a:r>
            <a:r>
              <a:rPr lang="en-AU" i="1" dirty="0"/>
              <a:t> Discrimination Act 1991</a:t>
            </a:r>
            <a:r>
              <a:rPr lang="en-AU" dirty="0"/>
              <a:t> (</a:t>
            </a:r>
            <a:r>
              <a:rPr lang="en-AU" dirty="0" err="1"/>
              <a:t>Cth</a:t>
            </a:r>
            <a:r>
              <a:rPr lang="en-AU" dirty="0"/>
              <a:t>)</a:t>
            </a:r>
          </a:p>
          <a:p>
            <a:pPr marL="285750" indent="-285750"/>
            <a:r>
              <a:rPr lang="en-US" i="1" dirty="0"/>
              <a:t>D</a:t>
            </a:r>
            <a:r>
              <a:rPr lang="en-AU" i="1" dirty="0" err="1"/>
              <a:t>isability</a:t>
            </a:r>
            <a:r>
              <a:rPr lang="en-AU" i="1" dirty="0"/>
              <a:t> Standards for Education 2005 </a:t>
            </a:r>
          </a:p>
          <a:p>
            <a:pPr marL="285750" indent="-285750"/>
            <a:r>
              <a:rPr lang="en-AU" i="1" dirty="0"/>
              <a:t>Education (General Provisions) Act 2006 </a:t>
            </a:r>
            <a:r>
              <a:rPr lang="en-AU" dirty="0"/>
              <a:t>(Qld) </a:t>
            </a:r>
          </a:p>
        </p:txBody>
      </p:sp>
      <p:sp>
        <p:nvSpPr>
          <p:cNvPr id="4" name="Footer Placeholder 3"/>
          <p:cNvSpPr>
            <a:spLocks noGrp="1"/>
          </p:cNvSpPr>
          <p:nvPr>
            <p:ph type="ftr" sz="quarter" idx="10"/>
          </p:nvPr>
        </p:nvSpPr>
        <p:spPr/>
        <p:txBody>
          <a:bodyPr/>
          <a:lstStyle/>
          <a:p>
            <a:r>
              <a:rPr lang="en-AU" altLang="en-US" dirty="0"/>
              <a:t>The Right to Education in the HRA 2019 (Qld) | </a:t>
            </a:r>
            <a:fld id="{357DB24C-B12B-40CD-954A-5831FAD31187}" type="slidenum">
              <a:rPr lang="en-AU" altLang="en-US"/>
              <a:pPr/>
              <a:t>13</a:t>
            </a:fld>
            <a:endParaRPr lang="en-US" altLang="en-US" dirty="0"/>
          </a:p>
        </p:txBody>
      </p:sp>
    </p:spTree>
    <p:extLst>
      <p:ext uri="{BB962C8B-B14F-4D97-AF65-F5344CB8AC3E}">
        <p14:creationId xmlns:p14="http://schemas.microsoft.com/office/powerpoint/2010/main" val="149730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CA0457B-67A5-4950-B985-BB33167FE4A5}"/>
              </a:ext>
            </a:extLst>
          </p:cNvPr>
          <p:cNvSpPr>
            <a:spLocks noGrp="1"/>
          </p:cNvSpPr>
          <p:nvPr>
            <p:ph type="title"/>
          </p:nvPr>
        </p:nvSpPr>
        <p:spPr/>
        <p:txBody>
          <a:bodyPr/>
          <a:lstStyle/>
          <a:p>
            <a:r>
              <a:rPr lang="en-AU" altLang="en-US" dirty="0"/>
              <a:t>The Right to Education</a:t>
            </a:r>
            <a:endParaRPr lang="en-US" altLang="en-US" dirty="0"/>
          </a:p>
        </p:txBody>
      </p:sp>
      <p:sp>
        <p:nvSpPr>
          <p:cNvPr id="11268" name="Footer Placeholder 3">
            <a:extLst>
              <a:ext uri="{FF2B5EF4-FFF2-40B4-BE49-F238E27FC236}">
                <a16:creationId xmlns:a16="http://schemas.microsoft.com/office/drawing/2014/main" id="{44796539-4DFC-4A86-A437-54D3C7F27A8E}"/>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14</a:t>
            </a:fld>
            <a:endParaRPr lang="en-US" altLang="en-US" sz="800" dirty="0">
              <a:solidFill>
                <a:schemeClr val="bg2"/>
              </a:solidFill>
            </a:endParaRPr>
          </a:p>
        </p:txBody>
      </p:sp>
      <p:sp>
        <p:nvSpPr>
          <p:cNvPr id="3" name="Content Placeholder 2">
            <a:extLst>
              <a:ext uri="{FF2B5EF4-FFF2-40B4-BE49-F238E27FC236}">
                <a16:creationId xmlns:a16="http://schemas.microsoft.com/office/drawing/2014/main" id="{6E9B98CC-5C61-4B9E-AEF2-0F89330286B6}"/>
              </a:ext>
            </a:extLst>
          </p:cNvPr>
          <p:cNvSpPr>
            <a:spLocks noGrp="1" noChangeArrowheads="1"/>
          </p:cNvSpPr>
          <p:nvPr>
            <p:ph idx="1"/>
          </p:nvPr>
        </p:nvSpPr>
        <p:spPr bwMode="auto">
          <a:xfrm>
            <a:off x="5638799" y="1524000"/>
            <a:ext cx="2667001" cy="39209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36 Right to education</a:t>
            </a:r>
          </a:p>
          <a:p>
            <a:pPr marL="0" marR="0" lvl="0" indent="0" algn="l" defTabSz="914400" rtl="0" eaLnBrk="0" fontAlgn="t" latinLnBrk="0" hangingPunct="0">
              <a:lnSpc>
                <a:spcPct val="100000"/>
              </a:lnSpc>
              <a:spcBef>
                <a:spcPct val="0"/>
              </a:spcBef>
              <a:spcAft>
                <a:spcPct val="0"/>
              </a:spcAft>
              <a:buClrTx/>
              <a:buSzTx/>
              <a:buFontTx/>
              <a:buNone/>
              <a:tabLst/>
            </a:pPr>
            <a:endParaRPr lang="en-US" altLang="en-US" sz="1600" b="1" i="1" dirty="0">
              <a:solidFill>
                <a:srgbClr val="000000"/>
              </a:solidFill>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endParaRPr kumimoji="0" lang="en-US" altLang="en-US" sz="1600" b="0" i="1" u="none" strike="noStrike" cap="none" normalizeH="0" baseline="0" dirty="0">
              <a:ln>
                <a:noFill/>
              </a:ln>
              <a:solidFill>
                <a:schemeClr val="tx1"/>
              </a:solidFill>
              <a:effectLst/>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Arial" panose="020B0604020202020204" pitchFamily="34" charset="0"/>
              </a:rPr>
              <a:t>(1) Every child has the right to have access to primary and secondary education appropriate to the child’s needs.</a:t>
            </a:r>
          </a:p>
          <a:p>
            <a:pPr marL="0" marR="0" lvl="0" indent="0" algn="l" defTabSz="914400" rtl="0" eaLnBrk="0" fontAlgn="t" latinLnBrk="0" hangingPunct="0">
              <a:lnSpc>
                <a:spcPct val="100000"/>
              </a:lnSpc>
              <a:spcBef>
                <a:spcPct val="0"/>
              </a:spcBef>
              <a:spcAft>
                <a:spcPct val="0"/>
              </a:spcAft>
              <a:buClrTx/>
              <a:buSzTx/>
              <a:buFontTx/>
              <a:buNone/>
              <a:tabLst/>
            </a:pPr>
            <a:endParaRPr kumimoji="0" lang="en-US" altLang="en-US" sz="16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Arial" panose="020B0604020202020204" pitchFamily="34" charset="0"/>
              </a:rPr>
              <a:t>(2) Every person has the right to have access, based on the person’s abilities, to further vocational education and training that is equally accessible to all. </a:t>
            </a:r>
          </a:p>
        </p:txBody>
      </p:sp>
      <p:pic>
        <p:nvPicPr>
          <p:cNvPr id="5" name="Picture 4">
            <a:extLst>
              <a:ext uri="{FF2B5EF4-FFF2-40B4-BE49-F238E27FC236}">
                <a16:creationId xmlns:a16="http://schemas.microsoft.com/office/drawing/2014/main" id="{E6A19A8F-BDF2-4D43-AAFF-E62ED059E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64" y="1676400"/>
            <a:ext cx="4761541" cy="3569226"/>
          </a:xfrm>
          <a:prstGeom prst="rect">
            <a:avLst/>
          </a:prstGeom>
        </p:spPr>
      </p:pic>
    </p:spTree>
    <p:extLst>
      <p:ext uri="{BB962C8B-B14F-4D97-AF65-F5344CB8AC3E}">
        <p14:creationId xmlns:p14="http://schemas.microsoft.com/office/powerpoint/2010/main" val="2419315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ED1464D7-0B71-45AC-A6DA-3DBB8C913010}"/>
              </a:ext>
            </a:extLst>
          </p:cNvPr>
          <p:cNvSpPr>
            <a:spLocks noGrp="1"/>
          </p:cNvSpPr>
          <p:nvPr>
            <p:ph type="title"/>
          </p:nvPr>
        </p:nvSpPr>
        <p:spPr/>
        <p:txBody>
          <a:bodyPr/>
          <a:lstStyle/>
          <a:p>
            <a:r>
              <a:rPr lang="en-US" altLang="en-US" dirty="0"/>
              <a:t>I</a:t>
            </a:r>
            <a:r>
              <a:rPr lang="en-AU" altLang="en-US" dirty="0" err="1"/>
              <a:t>nternational</a:t>
            </a:r>
            <a:r>
              <a:rPr lang="en-AU" altLang="en-US" dirty="0"/>
              <a:t> law can help </a:t>
            </a:r>
            <a:endParaRPr lang="en-US" altLang="en-US" dirty="0"/>
          </a:p>
        </p:txBody>
      </p:sp>
      <p:sp>
        <p:nvSpPr>
          <p:cNvPr id="12291" name="Content Placeholder 2">
            <a:extLst>
              <a:ext uri="{FF2B5EF4-FFF2-40B4-BE49-F238E27FC236}">
                <a16:creationId xmlns:a16="http://schemas.microsoft.com/office/drawing/2014/main" id="{33739D95-FA16-4273-BC9E-48EF9A066D9F}"/>
              </a:ext>
            </a:extLst>
          </p:cNvPr>
          <p:cNvSpPr>
            <a:spLocks noGrp="1"/>
          </p:cNvSpPr>
          <p:nvPr>
            <p:ph idx="1"/>
          </p:nvPr>
        </p:nvSpPr>
        <p:spPr/>
        <p:txBody>
          <a:bodyPr/>
          <a:lstStyle/>
          <a:p>
            <a:pPr marL="0" indent="0">
              <a:buNone/>
            </a:pPr>
            <a:r>
              <a:rPr lang="en-US" i="1" dirty="0"/>
              <a:t>‘The full development of the human personality and the sense of its dignity’ (ICESCR Art 13)</a:t>
            </a:r>
          </a:p>
          <a:p>
            <a:pPr marL="0" indent="0">
              <a:buNone/>
            </a:pPr>
            <a:endParaRPr lang="en-US" altLang="en-US" i="1" dirty="0"/>
          </a:p>
          <a:p>
            <a:pPr marL="0" indent="0">
              <a:buNone/>
            </a:pPr>
            <a:r>
              <a:rPr lang="en-US" i="1" dirty="0"/>
              <a:t>‘[e]</a:t>
            </a:r>
            <a:r>
              <a:rPr lang="en-US" i="1" dirty="0" err="1"/>
              <a:t>ffective</a:t>
            </a:r>
            <a:r>
              <a:rPr lang="en-US" i="1" dirty="0"/>
              <a:t> individualized </a:t>
            </a:r>
          </a:p>
          <a:p>
            <a:pPr marL="0" indent="0">
              <a:buNone/>
            </a:pPr>
            <a:r>
              <a:rPr lang="en-US" i="1" dirty="0"/>
              <a:t>support ... in environments </a:t>
            </a:r>
          </a:p>
          <a:p>
            <a:pPr marL="0" indent="0">
              <a:buNone/>
            </a:pPr>
            <a:r>
              <a:rPr lang="en-US" i="1" dirty="0"/>
              <a:t>that maximize academic </a:t>
            </a:r>
          </a:p>
          <a:p>
            <a:pPr marL="0" indent="0">
              <a:buNone/>
            </a:pPr>
            <a:r>
              <a:rPr lang="en-US" i="1" dirty="0"/>
              <a:t>and social development, </a:t>
            </a:r>
          </a:p>
          <a:p>
            <a:pPr marL="0" indent="0">
              <a:buNone/>
            </a:pPr>
            <a:r>
              <a:rPr lang="en-US" i="1" dirty="0"/>
              <a:t>consistent with the goal of </a:t>
            </a:r>
          </a:p>
          <a:p>
            <a:pPr marL="0" indent="0">
              <a:buNone/>
            </a:pPr>
            <a:r>
              <a:rPr lang="en-US" i="1" dirty="0"/>
              <a:t>full inclusion’</a:t>
            </a:r>
            <a:endParaRPr lang="en-US" altLang="en-US" i="1" dirty="0"/>
          </a:p>
          <a:p>
            <a:pPr marL="0" indent="0">
              <a:buNone/>
            </a:pPr>
            <a:r>
              <a:rPr lang="en-US" altLang="en-US" i="1" dirty="0"/>
              <a:t>(CRPD Art 24 (2))</a:t>
            </a:r>
          </a:p>
        </p:txBody>
      </p:sp>
      <p:sp>
        <p:nvSpPr>
          <p:cNvPr id="12292" name="Footer Placeholder 3">
            <a:extLst>
              <a:ext uri="{FF2B5EF4-FFF2-40B4-BE49-F238E27FC236}">
                <a16:creationId xmlns:a16="http://schemas.microsoft.com/office/drawing/2014/main" id="{3F4036E4-67A7-4D3B-B0D8-9FC9B06EBC72}"/>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15</a:t>
            </a:fld>
            <a:endParaRPr lang="en-US" altLang="en-US" sz="800" dirty="0">
              <a:solidFill>
                <a:schemeClr val="bg2"/>
              </a:solidFill>
            </a:endParaRPr>
          </a:p>
        </p:txBody>
      </p:sp>
      <p:pic>
        <p:nvPicPr>
          <p:cNvPr id="4" name="Picture 3">
            <a:extLst>
              <a:ext uri="{FF2B5EF4-FFF2-40B4-BE49-F238E27FC236}">
                <a16:creationId xmlns:a16="http://schemas.microsoft.com/office/drawing/2014/main" id="{6CAB2555-D79E-4956-B39F-6F04FB4C2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286000"/>
            <a:ext cx="4267200" cy="294279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19519" y="1197508"/>
            <a:ext cx="3043989" cy="300082"/>
          </a:xfrm>
          <a:prstGeom prst="rect">
            <a:avLst/>
          </a:prstGeom>
          <a:noFill/>
        </p:spPr>
        <p:txBody>
          <a:bodyPr wrap="square" rtlCol="0">
            <a:spAutoFit/>
          </a:bodyPr>
          <a:lstStyle/>
          <a:p>
            <a:pPr defTabSz="685800" eaLnBrk="1" fontAlgn="auto" hangingPunct="1">
              <a:spcBef>
                <a:spcPts val="0"/>
              </a:spcBef>
              <a:spcAft>
                <a:spcPts val="0"/>
              </a:spcAft>
            </a:pPr>
            <a:r>
              <a:rPr lang="en-AU" sz="1350">
                <a:solidFill>
                  <a:prstClr val="black"/>
                </a:solidFill>
                <a:latin typeface="Calibri" panose="020F0502020204030204"/>
                <a:ea typeface="+mn-ea"/>
              </a:rPr>
              <a:t> </a:t>
            </a:r>
          </a:p>
        </p:txBody>
      </p:sp>
      <p:sp>
        <p:nvSpPr>
          <p:cNvPr id="2" name="Rectangle 1"/>
          <p:cNvSpPr/>
          <p:nvPr/>
        </p:nvSpPr>
        <p:spPr>
          <a:xfrm>
            <a:off x="396964" y="867828"/>
            <a:ext cx="5215207" cy="577081"/>
          </a:xfrm>
          <a:prstGeom prst="rect">
            <a:avLst/>
          </a:prstGeom>
        </p:spPr>
        <p:txBody>
          <a:bodyPr wrap="square" anchor="t">
            <a:spAutoFit/>
          </a:bodyPr>
          <a:lstStyle/>
          <a:p>
            <a:pPr defTabSz="685800" eaLnBrk="1" fontAlgn="auto" hangingPunct="1">
              <a:spcBef>
                <a:spcPts val="0"/>
              </a:spcBef>
              <a:spcAft>
                <a:spcPts val="0"/>
              </a:spcAft>
            </a:pPr>
            <a:endParaRPr lang="en-AU" sz="2250">
              <a:solidFill>
                <a:srgbClr val="CD191E"/>
              </a:solidFill>
              <a:latin typeface="Calibri" panose="020F0502020204030204"/>
              <a:ea typeface="+mn-ea"/>
            </a:endParaRPr>
          </a:p>
          <a:p>
            <a:pPr defTabSz="685800" eaLnBrk="1" fontAlgn="auto" hangingPunct="1">
              <a:spcBef>
                <a:spcPts val="0"/>
              </a:spcBef>
              <a:spcAft>
                <a:spcPts val="0"/>
              </a:spcAft>
            </a:pPr>
            <a:endParaRPr lang="en-AU" sz="900">
              <a:solidFill>
                <a:srgbClr val="CD191E"/>
              </a:solidFill>
              <a:latin typeface="Calibri" panose="020F0502020204030204"/>
              <a:ea typeface="+mn-ea"/>
            </a:endParaRPr>
          </a:p>
        </p:txBody>
      </p:sp>
      <p:graphicFrame>
        <p:nvGraphicFramePr>
          <p:cNvPr id="3" name="Table 2">
            <a:extLst>
              <a:ext uri="{FF2B5EF4-FFF2-40B4-BE49-F238E27FC236}">
                <a16:creationId xmlns:a16="http://schemas.microsoft.com/office/drawing/2014/main" id="{8ADF9FBF-EB59-4D9F-99C1-9E74B7A9AC2C}"/>
              </a:ext>
            </a:extLst>
          </p:cNvPr>
          <p:cNvGraphicFramePr>
            <a:graphicFrameLocks noGrp="1"/>
          </p:cNvGraphicFramePr>
          <p:nvPr>
            <p:extLst>
              <p:ext uri="{D42A27DB-BD31-4B8C-83A1-F6EECF244321}">
                <p14:modId xmlns:p14="http://schemas.microsoft.com/office/powerpoint/2010/main" val="1297185564"/>
              </p:ext>
            </p:extLst>
          </p:nvPr>
        </p:nvGraphicFramePr>
        <p:xfrm>
          <a:off x="148302" y="609600"/>
          <a:ext cx="8847396" cy="4957400"/>
        </p:xfrm>
        <a:graphic>
          <a:graphicData uri="http://schemas.openxmlformats.org/drawingml/2006/table">
            <a:tbl>
              <a:tblPr/>
              <a:tblGrid>
                <a:gridCol w="2211849">
                  <a:extLst>
                    <a:ext uri="{9D8B030D-6E8A-4147-A177-3AD203B41FA5}">
                      <a16:colId xmlns:a16="http://schemas.microsoft.com/office/drawing/2014/main" val="1791575884"/>
                    </a:ext>
                  </a:extLst>
                </a:gridCol>
                <a:gridCol w="2211849">
                  <a:extLst>
                    <a:ext uri="{9D8B030D-6E8A-4147-A177-3AD203B41FA5}">
                      <a16:colId xmlns:a16="http://schemas.microsoft.com/office/drawing/2014/main" val="1374487652"/>
                    </a:ext>
                  </a:extLst>
                </a:gridCol>
                <a:gridCol w="2211849">
                  <a:extLst>
                    <a:ext uri="{9D8B030D-6E8A-4147-A177-3AD203B41FA5}">
                      <a16:colId xmlns:a16="http://schemas.microsoft.com/office/drawing/2014/main" val="1681257564"/>
                    </a:ext>
                  </a:extLst>
                </a:gridCol>
                <a:gridCol w="2211849">
                  <a:extLst>
                    <a:ext uri="{9D8B030D-6E8A-4147-A177-3AD203B41FA5}">
                      <a16:colId xmlns:a16="http://schemas.microsoft.com/office/drawing/2014/main" val="1206884631"/>
                    </a:ext>
                  </a:extLst>
                </a:gridCol>
              </a:tblGrid>
              <a:tr h="837580">
                <a:tc>
                  <a:txBody>
                    <a:bodyPr/>
                    <a:lstStyle/>
                    <a:p>
                      <a:pPr algn="l" rtl="0" fontAlgn="base"/>
                      <a:r>
                        <a:rPr lang="en-US" sz="1200" b="1" i="0" dirty="0">
                          <a:effectLst/>
                          <a:latin typeface="Calibri"/>
                        </a:rPr>
                        <a:t>Recognition and equality before the law</a:t>
                      </a:r>
                      <a:r>
                        <a:rPr lang="en-US" sz="1200" b="0" i="0" dirty="0">
                          <a:effectLst/>
                          <a:latin typeface="Calibri"/>
                        </a:rPr>
                        <a:t> (15) </a:t>
                      </a:r>
                    </a:p>
                    <a:p>
                      <a:pPr algn="l" rtl="0" fontAlgn="base"/>
                      <a:r>
                        <a:rPr lang="en-US" sz="900" b="0" i="0">
                          <a:effectLst/>
                          <a:latin typeface="Calibri"/>
                        </a:rPr>
                        <a:t>. protects against discrimination </a:t>
                      </a:r>
                      <a:r>
                        <a:rPr lang="en-US" sz="900" b="0" i="0" dirty="0">
                          <a:effectLst/>
                          <a:latin typeface="Calibri"/>
                        </a:rPr>
                        <a:t>before the law, in relation to accessing human rights and generally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Right to life </a:t>
                      </a:r>
                      <a:r>
                        <a:rPr lang="en-US" sz="1200" b="0" i="0" dirty="0">
                          <a:effectLst/>
                          <a:latin typeface="Calibri"/>
                        </a:rPr>
                        <a:t>(16) </a:t>
                      </a:r>
                    </a:p>
                    <a:p>
                      <a:pPr algn="l" rtl="0" fontAlgn="base"/>
                      <a:r>
                        <a:rPr lang="en-US" sz="900" b="0" i="0" dirty="0">
                          <a:effectLst/>
                          <a:latin typeface="Calibri"/>
                        </a:rPr>
                        <a:t>. The right to live, and not be arbitrarily deprived of </a:t>
                      </a:r>
                      <a:r>
                        <a:rPr lang="en-US" sz="900" b="0" i="0">
                          <a:effectLst/>
                          <a:latin typeface="Calibri"/>
                        </a:rPr>
                        <a:t>life and to protection of life</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Protection from torture and cruel, inhuman and degrading treatment </a:t>
                      </a:r>
                      <a:r>
                        <a:rPr lang="en-US" sz="1200" b="0" i="0" dirty="0">
                          <a:effectLst/>
                          <a:latin typeface="Calibri"/>
                        </a:rPr>
                        <a:t>(17) </a:t>
                      </a:r>
                    </a:p>
                    <a:p>
                      <a:pPr algn="l" rtl="0" fontAlgn="base"/>
                      <a:endParaRPr lang="en-US" sz="800" b="0" i="0" dirty="0">
                        <a:effectLst/>
                        <a:latin typeface="Calibri"/>
                      </a:endParaRP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Freedom from forced work </a:t>
                      </a:r>
                      <a:r>
                        <a:rPr lang="en-US" sz="1200" b="0" i="0" dirty="0">
                          <a:effectLst/>
                          <a:latin typeface="Calibri"/>
                        </a:rPr>
                        <a:t>(18) </a:t>
                      </a:r>
                    </a:p>
                    <a:p>
                      <a:pPr algn="l" rtl="0" fontAlgn="base"/>
                      <a:r>
                        <a:rPr lang="en-US" sz="900" b="0" i="0" dirty="0">
                          <a:effectLst/>
                          <a:latin typeface="Calibri"/>
                        </a:rPr>
                        <a:t>. Other than by court order (such as community service) or similar (WDOs)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740966"/>
                  </a:ext>
                </a:extLst>
              </a:tr>
              <a:tr h="619675">
                <a:tc>
                  <a:txBody>
                    <a:bodyPr/>
                    <a:lstStyle/>
                    <a:p>
                      <a:pPr algn="l" rtl="0" fontAlgn="base"/>
                      <a:r>
                        <a:rPr lang="en-US" sz="1200" b="1" i="0" dirty="0">
                          <a:effectLst/>
                          <a:latin typeface="Calibri"/>
                        </a:rPr>
                        <a:t>Freedom of movement </a:t>
                      </a:r>
                      <a:r>
                        <a:rPr lang="en-US" sz="1200" b="0" i="0" dirty="0">
                          <a:effectLst/>
                          <a:latin typeface="Calibri"/>
                        </a:rPr>
                        <a:t>(19) </a:t>
                      </a:r>
                    </a:p>
                    <a:p>
                      <a:pPr lvl="0" algn="l">
                        <a:buNone/>
                      </a:pPr>
                      <a:r>
                        <a:rPr lang="en-US" sz="900" b="0" i="0" dirty="0">
                          <a:effectLst/>
                          <a:latin typeface="Calibri"/>
                        </a:rPr>
                        <a:t>. Move freely within Queensland, enter and leave, and to choose where to live</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Freedom of thought, conscience, religion and belief</a:t>
                      </a:r>
                      <a:r>
                        <a:rPr lang="en-US" sz="1200" b="0" i="0" dirty="0">
                          <a:effectLst/>
                          <a:latin typeface="Calibri"/>
                        </a:rPr>
                        <a:t> (20) </a:t>
                      </a:r>
                    </a:p>
                    <a:p>
                      <a:pPr algn="l" rtl="0" fontAlgn="base"/>
                      <a:endParaRPr lang="en-US" sz="500"/>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Freedom of expression </a:t>
                      </a:r>
                      <a:r>
                        <a:rPr lang="en-US" sz="1200" b="0" i="0" dirty="0">
                          <a:effectLst/>
                          <a:latin typeface="Calibri"/>
                        </a:rPr>
                        <a:t>(21) </a:t>
                      </a:r>
                    </a:p>
                    <a:p>
                      <a:pPr algn="l" rtl="0" fontAlgn="base"/>
                      <a:r>
                        <a:rPr lang="en-US" sz="800" b="0" i="0" dirty="0">
                          <a:effectLst/>
                          <a:latin typeface="Calibri"/>
                        </a:rPr>
                        <a:t>.</a:t>
                      </a:r>
                      <a:r>
                        <a:rPr lang="en-US" sz="900" b="0" i="0" dirty="0">
                          <a:effectLst/>
                          <a:latin typeface="Calibri"/>
                        </a:rPr>
                        <a:t> To have an opinion and share it  </a:t>
                      </a:r>
                    </a:p>
                    <a:p>
                      <a:pPr algn="l" rtl="0" fontAlgn="base"/>
                      <a:endParaRPr lang="en-US" sz="800" b="0" i="0" dirty="0">
                        <a:effectLst/>
                        <a:latin typeface="Calibri"/>
                      </a:endParaRP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Peaceful assembly and freedom of association </a:t>
                      </a:r>
                      <a:r>
                        <a:rPr lang="en-US" sz="1200" b="0" i="0" dirty="0">
                          <a:effectLst/>
                          <a:latin typeface="Calibri"/>
                        </a:rPr>
                        <a:t>(22</a:t>
                      </a:r>
                      <a:r>
                        <a:rPr lang="en-US" sz="800" b="0" i="0" dirty="0">
                          <a:effectLst/>
                          <a:latin typeface="Calibri"/>
                        </a:rPr>
                        <a:t>) </a:t>
                      </a:r>
                    </a:p>
                    <a:p>
                      <a:pPr algn="l" rtl="0" fontAlgn="base"/>
                      <a:r>
                        <a:rPr lang="en-US" sz="800" b="0" i="0" dirty="0">
                          <a:effectLst/>
                          <a:latin typeface="Calibri"/>
                        </a:rPr>
                        <a:t>.</a:t>
                      </a:r>
                      <a:r>
                        <a:rPr lang="en-US" sz="900" b="0" i="0" dirty="0">
                          <a:effectLst/>
                          <a:latin typeface="Calibri"/>
                        </a:rPr>
                        <a:t> Including joining a trade union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500067"/>
                  </a:ext>
                </a:extLst>
              </a:tr>
              <a:tr h="646914">
                <a:tc>
                  <a:txBody>
                    <a:bodyPr/>
                    <a:lstStyle/>
                    <a:p>
                      <a:pPr algn="l" rtl="0" fontAlgn="base"/>
                      <a:r>
                        <a:rPr lang="en-US" sz="1200" b="1" i="0" dirty="0">
                          <a:effectLst/>
                          <a:latin typeface="Calibri"/>
                        </a:rPr>
                        <a:t>Taking part in public life</a:t>
                      </a:r>
                      <a:r>
                        <a:rPr lang="en-US" sz="1200" b="0" i="0" dirty="0">
                          <a:effectLst/>
                          <a:latin typeface="Calibri"/>
                        </a:rPr>
                        <a:t> (23) </a:t>
                      </a:r>
                    </a:p>
                    <a:p>
                      <a:pPr algn="l" rtl="0" fontAlgn="base"/>
                      <a:r>
                        <a:rPr lang="en-US" sz="900" b="0" i="0" dirty="0">
                          <a:effectLst/>
                          <a:latin typeface="Calibri"/>
                        </a:rPr>
                        <a:t>. Directly and through voting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Property rights </a:t>
                      </a:r>
                      <a:r>
                        <a:rPr lang="en-US" sz="1200" b="0" i="0" dirty="0">
                          <a:effectLst/>
                          <a:latin typeface="Calibri"/>
                        </a:rPr>
                        <a:t>(24) </a:t>
                      </a:r>
                    </a:p>
                    <a:p>
                      <a:pPr lvl="0" algn="l">
                        <a:buNone/>
                      </a:pPr>
                      <a:r>
                        <a:rPr lang="en-US" sz="900" b="0" i="0" dirty="0">
                          <a:effectLst/>
                          <a:latin typeface="Calibri"/>
                        </a:rPr>
                        <a:t>. To own property and not have it arbitrarily taken away</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Privacy and reputation</a:t>
                      </a:r>
                      <a:r>
                        <a:rPr lang="en-US" sz="1200" b="0" i="0" dirty="0">
                          <a:effectLst/>
                          <a:latin typeface="Calibri"/>
                        </a:rPr>
                        <a:t> (25) </a:t>
                      </a:r>
                    </a:p>
                    <a:p>
                      <a:pPr algn="l" rtl="0" fontAlgn="base"/>
                      <a:r>
                        <a:rPr lang="en-US" sz="800" b="0" i="0" dirty="0">
                          <a:effectLst/>
                          <a:latin typeface="Calibri"/>
                        </a:rPr>
                        <a:t>.</a:t>
                      </a:r>
                      <a:r>
                        <a:rPr lang="en-US" sz="900" b="0" i="0" dirty="0">
                          <a:effectLst/>
                          <a:latin typeface="Calibri"/>
                        </a:rPr>
                        <a:t> Includes the right not to have home, family and correspondence free from arbitrary interference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Protection of families and children </a:t>
                      </a:r>
                      <a:r>
                        <a:rPr lang="en-US" sz="1200" b="0" i="0" dirty="0">
                          <a:effectLst/>
                          <a:latin typeface="Calibri"/>
                        </a:rPr>
                        <a:t>(26) </a:t>
                      </a:r>
                    </a:p>
                    <a:p>
                      <a:pPr algn="l" rtl="0" fontAlgn="base"/>
                      <a:endParaRPr lang="en-US" sz="800" b="0" i="0">
                        <a:effectLst/>
                        <a:latin typeface="Calibri"/>
                      </a:endParaRP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002880"/>
                  </a:ext>
                </a:extLst>
              </a:tr>
              <a:tr h="1021446">
                <a:tc>
                  <a:txBody>
                    <a:bodyPr/>
                    <a:lstStyle/>
                    <a:p>
                      <a:pPr algn="l" rtl="0" fontAlgn="base"/>
                      <a:r>
                        <a:rPr lang="en-US" sz="1200" b="1" i="0" dirty="0">
                          <a:effectLst/>
                          <a:latin typeface="Calibri"/>
                        </a:rPr>
                        <a:t>Cultural rights – generally </a:t>
                      </a:r>
                      <a:r>
                        <a:rPr lang="en-US" sz="1200" b="0" i="0" dirty="0">
                          <a:effectLst/>
                          <a:latin typeface="Calibri"/>
                        </a:rPr>
                        <a:t>(27) </a:t>
                      </a:r>
                    </a:p>
                    <a:p>
                      <a:pPr algn="l" rtl="0" fontAlgn="base"/>
                      <a:r>
                        <a:rPr lang="en-US" sz="900" b="0" i="0" dirty="0">
                          <a:effectLst/>
                          <a:latin typeface="Calibri"/>
                        </a:rPr>
                        <a:t>. Protects various expressions of cultural, religious, racial and linguistic identity and heritage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Cultural rights – Aboriginal peoples and Torres Strait Islander peoples </a:t>
                      </a:r>
                      <a:r>
                        <a:rPr lang="en-US" sz="1200" b="0" i="0" dirty="0">
                          <a:effectLst/>
                          <a:latin typeface="Calibri"/>
                        </a:rPr>
                        <a:t>(28) </a:t>
                      </a:r>
                    </a:p>
                    <a:p>
                      <a:pPr algn="l" rtl="0" fontAlgn="base"/>
                      <a:r>
                        <a:rPr lang="en-US" sz="800" b="0" i="0" dirty="0">
                          <a:effectLst/>
                          <a:latin typeface="Calibri"/>
                        </a:rPr>
                        <a:t>.</a:t>
                      </a:r>
                      <a:r>
                        <a:rPr lang="en-US" sz="900" b="0" i="0" dirty="0">
                          <a:effectLst/>
                          <a:latin typeface="Calibri"/>
                        </a:rPr>
                        <a:t> Protects practice, culture, kinship; and relationships to land and waters. Protects </a:t>
                      </a:r>
                      <a:r>
                        <a:rPr lang="en-US" sz="900" b="0" i="0">
                          <a:effectLst/>
                          <a:latin typeface="Calibri"/>
                        </a:rPr>
                        <a:t>against assimilation/destruction </a:t>
                      </a:r>
                      <a:r>
                        <a:rPr lang="en-US" sz="900" b="0" i="0" dirty="0">
                          <a:effectLst/>
                          <a:latin typeface="Calibri"/>
                        </a:rPr>
                        <a:t>of culture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200" b="1" i="0" dirty="0">
                          <a:effectLst/>
                          <a:latin typeface="Calibri"/>
                        </a:rPr>
                        <a:t>Right to liberty and security of the person </a:t>
                      </a:r>
                      <a:r>
                        <a:rPr lang="en-US" sz="1200" b="0" i="0" dirty="0">
                          <a:effectLst/>
                          <a:latin typeface="Calibri"/>
                        </a:rPr>
                        <a:t>(29) </a:t>
                      </a:r>
                    </a:p>
                    <a:p>
                      <a:pPr algn="l" rtl="0" fontAlgn="base"/>
                      <a:r>
                        <a:rPr lang="en-US" sz="900" b="0" i="0" dirty="0">
                          <a:effectLst/>
                          <a:latin typeface="Calibri"/>
                        </a:rPr>
                        <a:t>. Liberty can only be taken away by law </a:t>
                      </a:r>
                    </a:p>
                    <a:p>
                      <a:pPr algn="l" rtl="0" fontAlgn="base"/>
                      <a:r>
                        <a:rPr lang="en-US" sz="900" b="0" i="0" dirty="0">
                          <a:effectLst/>
                          <a:latin typeface="Calibri"/>
                        </a:rPr>
                        <a:t>. Also protects certain rights in the arrest process and to obtain bail (subject to law)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AF6"/>
                    </a:solidFill>
                  </a:tcPr>
                </a:tc>
                <a:tc>
                  <a:txBody>
                    <a:bodyPr/>
                    <a:lstStyle/>
                    <a:p>
                      <a:pPr algn="l" rtl="0" fontAlgn="base"/>
                      <a:r>
                        <a:rPr lang="en-US" sz="1200" b="1" i="0" dirty="0">
                          <a:effectLst/>
                          <a:latin typeface="Calibri"/>
                        </a:rPr>
                        <a:t>Humane treatment when deprived of liberty </a:t>
                      </a:r>
                      <a:r>
                        <a:rPr lang="en-US" sz="1200" b="0" i="0" dirty="0">
                          <a:effectLst/>
                          <a:latin typeface="Calibri"/>
                        </a:rPr>
                        <a:t>(30)</a:t>
                      </a:r>
                      <a:r>
                        <a:rPr lang="en-US" sz="800" b="0" i="0" dirty="0">
                          <a:effectLst/>
                          <a:latin typeface="Calibri"/>
                        </a:rPr>
                        <a:t> </a:t>
                      </a:r>
                    </a:p>
                    <a:p>
                      <a:pPr algn="l" rtl="0" fontAlgn="base"/>
                      <a:r>
                        <a:rPr lang="en-US" sz="900" b="0" i="0" dirty="0">
                          <a:effectLst/>
                          <a:latin typeface="Calibri"/>
                        </a:rPr>
                        <a:t>. Respects the inherent dignity of the human person </a:t>
                      </a:r>
                    </a:p>
                    <a:p>
                      <a:pPr algn="l" rtl="0" fontAlgn="base"/>
                      <a:r>
                        <a:rPr lang="en-US" sz="900" b="0" i="0" dirty="0">
                          <a:effectLst/>
                          <a:latin typeface="Calibri"/>
                        </a:rPr>
                        <a:t>. Looks after people held in custody before trial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930250104"/>
                  </a:ext>
                </a:extLst>
              </a:tr>
              <a:tr h="980584">
                <a:tc>
                  <a:txBody>
                    <a:bodyPr/>
                    <a:lstStyle/>
                    <a:p>
                      <a:pPr algn="l" rtl="0" fontAlgn="base"/>
                      <a:r>
                        <a:rPr lang="en-US" sz="1200" b="1" i="0" dirty="0">
                          <a:effectLst/>
                          <a:latin typeface="Calibri"/>
                        </a:rPr>
                        <a:t>Fair hearing </a:t>
                      </a:r>
                      <a:r>
                        <a:rPr lang="en-US" sz="1200" b="0" i="0" dirty="0">
                          <a:effectLst/>
                          <a:latin typeface="Calibri"/>
                        </a:rPr>
                        <a:t>(31) </a:t>
                      </a:r>
                    </a:p>
                    <a:p>
                      <a:pPr algn="l" rtl="0" fontAlgn="base"/>
                      <a:r>
                        <a:rPr lang="en-US" sz="900" b="0" i="0" dirty="0">
                          <a:effectLst/>
                          <a:latin typeface="Calibri"/>
                        </a:rPr>
                        <a:t>. Both criminal and civil proceedings must be fair, impartial, public and conducted competently </a:t>
                      </a:r>
                    </a:p>
                    <a:p>
                      <a:pPr algn="l" rtl="0" fontAlgn="base"/>
                      <a:endParaRPr lang="en-US" sz="800" b="0" i="0" dirty="0">
                        <a:effectLst/>
                        <a:latin typeface="Calibri"/>
                      </a:endParaRP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AF6"/>
                    </a:solidFill>
                  </a:tcPr>
                </a:tc>
                <a:tc>
                  <a:txBody>
                    <a:bodyPr/>
                    <a:lstStyle/>
                    <a:p>
                      <a:pPr algn="l" rtl="0" fontAlgn="base"/>
                      <a:r>
                        <a:rPr lang="en-US" sz="1200" b="1" i="0" dirty="0">
                          <a:effectLst/>
                          <a:latin typeface="Calibri"/>
                        </a:rPr>
                        <a:t>Rights in criminal proceedings </a:t>
                      </a:r>
                      <a:r>
                        <a:rPr lang="en-US" sz="1200" b="0" i="0" dirty="0">
                          <a:effectLst/>
                          <a:latin typeface="Calibri"/>
                        </a:rPr>
                        <a:t>(32) </a:t>
                      </a:r>
                    </a:p>
                    <a:p>
                      <a:pPr algn="l" rtl="0" fontAlgn="base"/>
                      <a:r>
                        <a:rPr lang="en-US" sz="800" b="0" i="0" dirty="0">
                          <a:effectLst/>
                          <a:latin typeface="Calibri"/>
                        </a:rPr>
                        <a:t>.</a:t>
                      </a:r>
                      <a:r>
                        <a:rPr lang="en-US" sz="900" b="0" i="0" dirty="0">
                          <a:effectLst/>
                          <a:latin typeface="Calibri"/>
                        </a:rPr>
                        <a:t> Additional procedural rights in criminal proceedings including to representation and to have interpreters and communication adjustment if necessary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6EE"/>
                    </a:solidFill>
                  </a:tcPr>
                </a:tc>
                <a:tc>
                  <a:txBody>
                    <a:bodyPr/>
                    <a:lstStyle/>
                    <a:p>
                      <a:pPr algn="l" rtl="0" fontAlgn="base"/>
                      <a:r>
                        <a:rPr lang="en-US" sz="1200" b="1" i="0" dirty="0">
                          <a:effectLst/>
                          <a:latin typeface="Calibri"/>
                        </a:rPr>
                        <a:t>Children in the criminal process </a:t>
                      </a:r>
                      <a:r>
                        <a:rPr lang="en-US" sz="1200" b="0" i="0" dirty="0">
                          <a:effectLst/>
                          <a:latin typeface="Calibri"/>
                        </a:rPr>
                        <a:t>(33) </a:t>
                      </a:r>
                    </a:p>
                    <a:p>
                      <a:pPr algn="l" rtl="0" fontAlgn="base"/>
                      <a:r>
                        <a:rPr lang="en-US" sz="900" b="0" i="0" dirty="0">
                          <a:effectLst/>
                          <a:latin typeface="Calibri"/>
                        </a:rPr>
                        <a:t>. Separates children from adults, and provides for their proper treatment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6EE"/>
                    </a:solidFill>
                  </a:tcPr>
                </a:tc>
                <a:tc>
                  <a:txBody>
                    <a:bodyPr/>
                    <a:lstStyle/>
                    <a:p>
                      <a:pPr algn="l" rtl="0" fontAlgn="base"/>
                      <a:r>
                        <a:rPr lang="en-US" sz="1200" b="1" i="0" dirty="0">
                          <a:effectLst/>
                          <a:latin typeface="Calibri"/>
                        </a:rPr>
                        <a:t>Right not to be tried or punished more than once</a:t>
                      </a:r>
                      <a:r>
                        <a:rPr lang="en-US" sz="1200" b="0" i="0" dirty="0">
                          <a:effectLst/>
                          <a:latin typeface="Calibri"/>
                        </a:rPr>
                        <a:t> (34)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620674557"/>
                  </a:ext>
                </a:extLst>
              </a:tr>
              <a:tr h="851201">
                <a:tc>
                  <a:txBody>
                    <a:bodyPr/>
                    <a:lstStyle/>
                    <a:p>
                      <a:pPr algn="l" rtl="0" fontAlgn="base"/>
                      <a:r>
                        <a:rPr lang="en-US" sz="1200" b="1" i="0" dirty="0">
                          <a:effectLst/>
                          <a:latin typeface="Calibri"/>
                        </a:rPr>
                        <a:t>Retrospective criminal laws </a:t>
                      </a:r>
                      <a:r>
                        <a:rPr lang="en-US" sz="1200" b="0" i="0" dirty="0">
                          <a:effectLst/>
                          <a:latin typeface="Calibri"/>
                        </a:rPr>
                        <a:t>(35) </a:t>
                      </a:r>
                    </a:p>
                    <a:p>
                      <a:pPr lvl="0" algn="l">
                        <a:buNone/>
                      </a:pPr>
                      <a:r>
                        <a:rPr lang="en-US" sz="800" b="0" i="0" dirty="0">
                          <a:effectLst/>
                          <a:latin typeface="Calibri"/>
                        </a:rPr>
                        <a:t>.</a:t>
                      </a:r>
                      <a:r>
                        <a:rPr lang="en-US" sz="900" b="0" i="0" dirty="0">
                          <a:effectLst/>
                          <a:latin typeface="Calibri"/>
                        </a:rPr>
                        <a:t> A person is protected from being found guilty of an offence if the conduct was not a criminal offence when it happened</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6EE"/>
                    </a:solidFill>
                  </a:tcPr>
                </a:tc>
                <a:tc>
                  <a:txBody>
                    <a:bodyPr/>
                    <a:lstStyle/>
                    <a:p>
                      <a:pPr algn="l" rtl="0" fontAlgn="base"/>
                      <a:r>
                        <a:rPr lang="en-US" sz="1200" b="1" i="0" dirty="0">
                          <a:effectLst/>
                          <a:latin typeface="Calibri"/>
                        </a:rPr>
                        <a:t>Right to education </a:t>
                      </a:r>
                      <a:r>
                        <a:rPr lang="en-US" sz="1200" b="0" i="0" dirty="0">
                          <a:effectLst/>
                          <a:latin typeface="Calibri"/>
                        </a:rPr>
                        <a:t>(36) </a:t>
                      </a:r>
                    </a:p>
                    <a:p>
                      <a:pPr algn="l" rtl="0" fontAlgn="base"/>
                      <a:r>
                        <a:rPr lang="en-US" sz="900" b="0" i="0" dirty="0">
                          <a:effectLst/>
                          <a:latin typeface="Calibri"/>
                        </a:rPr>
                        <a:t>. Gives children a right to schooling according to their needs </a:t>
                      </a:r>
                    </a:p>
                    <a:p>
                      <a:pPr algn="l" rtl="0" fontAlgn="base"/>
                      <a:r>
                        <a:rPr lang="en-US" sz="900" b="0" i="0" dirty="0">
                          <a:effectLst/>
                          <a:latin typeface="Calibri"/>
                        </a:rPr>
                        <a:t>. Provides for access to vocational education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l" rtl="0" fontAlgn="base"/>
                      <a:r>
                        <a:rPr lang="en-US" sz="1200" b="1" i="0" dirty="0">
                          <a:effectLst/>
                          <a:latin typeface="Calibri"/>
                        </a:rPr>
                        <a:t>Right to health services </a:t>
                      </a:r>
                      <a:r>
                        <a:rPr lang="en-US" sz="1200" b="0" i="0" dirty="0">
                          <a:effectLst/>
                          <a:latin typeface="Calibri"/>
                        </a:rPr>
                        <a:t>(37) </a:t>
                      </a:r>
                    </a:p>
                    <a:p>
                      <a:pPr algn="l" rtl="0" fontAlgn="base"/>
                      <a:r>
                        <a:rPr lang="en-US" sz="800" b="0" i="0" dirty="0">
                          <a:effectLst/>
                          <a:latin typeface="Calibri"/>
                        </a:rPr>
                        <a:t>. </a:t>
                      </a:r>
                      <a:r>
                        <a:rPr lang="en-US" sz="900" b="0" i="0" dirty="0">
                          <a:effectLst/>
                          <a:latin typeface="Calibri"/>
                        </a:rPr>
                        <a:t>Protects against discrimination in healthcare </a:t>
                      </a:r>
                    </a:p>
                    <a:p>
                      <a:pPr algn="l" rtl="0" fontAlgn="base"/>
                      <a:r>
                        <a:rPr lang="en-US" sz="900" b="0" i="0" dirty="0">
                          <a:effectLst/>
                          <a:latin typeface="Calibri"/>
                        </a:rPr>
                        <a:t>. Everyone has access to life saving and emergency care  </a:t>
                      </a: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l" rtl="0" fontAlgn="base"/>
                      <a:endParaRPr lang="en-US" sz="800" b="0" i="0" dirty="0">
                        <a:effectLst/>
                        <a:latin typeface="Calibri"/>
                      </a:endParaRPr>
                    </a:p>
                  </a:txBody>
                  <a:tcPr marL="21353" marR="21353" marT="10677" marB="1067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854247"/>
                  </a:ext>
                </a:extLst>
              </a:tr>
            </a:tbl>
          </a:graphicData>
        </a:graphic>
      </p:graphicFrame>
      <p:sp>
        <p:nvSpPr>
          <p:cNvPr id="5" name="Footer Placeholder 3">
            <a:extLst>
              <a:ext uri="{FF2B5EF4-FFF2-40B4-BE49-F238E27FC236}">
                <a16:creationId xmlns:a16="http://schemas.microsoft.com/office/drawing/2014/main" id="{E1BB820E-8FFE-4446-8EFA-C563B1A441E9}"/>
              </a:ext>
            </a:extLst>
          </p:cNvPr>
          <p:cNvSpPr txBox="1">
            <a:spLocks/>
          </p:cNvSpPr>
          <p:nvPr/>
        </p:nvSpPr>
        <p:spPr>
          <a:xfrm>
            <a:off x="4843463" y="6324600"/>
            <a:ext cx="3733800" cy="228600"/>
          </a:xfrm>
          <a:prstGeom prst="rect">
            <a:avLst/>
          </a:prstGeom>
          <a:noFill/>
        </p:spPr>
        <p:txBody>
          <a:bodyPr vert="horz" lIns="91440" tIns="45720" rIns="91440" bIns="45720" rtlCol="0" anchor="ct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9pPr>
          </a:lstStyle>
          <a:p>
            <a:pPr algn="r"/>
            <a:r>
              <a:rPr lang="en-AU" altLang="en-US" sz="800" dirty="0">
                <a:solidFill>
                  <a:schemeClr val="tx2"/>
                </a:solidFill>
              </a:rPr>
              <a:t>The Right to Education in the HRA 2019 (Qld) | </a:t>
            </a:r>
            <a:fld id="{357DB24C-B12B-40CD-954A-5831FAD31187}" type="slidenum">
              <a:rPr lang="en-AU" altLang="en-US" sz="800" smtClean="0">
                <a:solidFill>
                  <a:schemeClr val="tx2"/>
                </a:solidFill>
              </a:rPr>
              <a:pPr algn="r"/>
              <a:t>16</a:t>
            </a:fld>
            <a:endParaRPr lang="en-US" altLang="en-US" sz="800" dirty="0">
              <a:solidFill>
                <a:schemeClr val="tx2"/>
              </a:solidFill>
            </a:endParaRPr>
          </a:p>
        </p:txBody>
      </p:sp>
      <p:pic>
        <p:nvPicPr>
          <p:cNvPr id="6" name="Picture 5" descr="A picture containing table&#10;&#10;Description automatically generated">
            <a:extLst>
              <a:ext uri="{FF2B5EF4-FFF2-40B4-BE49-F238E27FC236}">
                <a16:creationId xmlns:a16="http://schemas.microsoft.com/office/drawing/2014/main" id="{6EFE07F7-098A-44BC-9458-B47B781F3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44" y="6222988"/>
            <a:ext cx="2560104" cy="431824"/>
          </a:xfrm>
          <a:prstGeom prst="rect">
            <a:avLst/>
          </a:prstGeom>
        </p:spPr>
      </p:pic>
    </p:spTree>
    <p:extLst>
      <p:ext uri="{BB962C8B-B14F-4D97-AF65-F5344CB8AC3E}">
        <p14:creationId xmlns:p14="http://schemas.microsoft.com/office/powerpoint/2010/main" val="1632805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7F473A5-2A70-4007-883C-85B12F842EE3}"/>
              </a:ext>
            </a:extLst>
          </p:cNvPr>
          <p:cNvSpPr>
            <a:spLocks noGrp="1"/>
          </p:cNvSpPr>
          <p:nvPr>
            <p:ph type="title"/>
          </p:nvPr>
        </p:nvSpPr>
        <p:spPr>
          <a:xfrm>
            <a:off x="332606" y="33717"/>
            <a:ext cx="8311035" cy="1143000"/>
          </a:xfrm>
        </p:spPr>
        <p:txBody>
          <a:bodyPr/>
          <a:lstStyle/>
          <a:p>
            <a:r>
              <a:rPr lang="en-AU" altLang="en-US" dirty="0"/>
              <a:t>Direct negotiation - the most important step </a:t>
            </a:r>
            <a:endParaRPr lang="en-US" altLang="en-US" dirty="0"/>
          </a:p>
        </p:txBody>
      </p:sp>
      <p:sp>
        <p:nvSpPr>
          <p:cNvPr id="13315" name="Content Placeholder 2">
            <a:extLst>
              <a:ext uri="{FF2B5EF4-FFF2-40B4-BE49-F238E27FC236}">
                <a16:creationId xmlns:a16="http://schemas.microsoft.com/office/drawing/2014/main" id="{ABFB2BC8-5BBC-429F-BDEE-68CF6A53C006}"/>
              </a:ext>
            </a:extLst>
          </p:cNvPr>
          <p:cNvSpPr>
            <a:spLocks noGrp="1"/>
          </p:cNvSpPr>
          <p:nvPr>
            <p:ph idx="1"/>
          </p:nvPr>
        </p:nvSpPr>
        <p:spPr>
          <a:xfrm>
            <a:off x="62874" y="1019597"/>
            <a:ext cx="8743444" cy="4191000"/>
          </a:xfrm>
        </p:spPr>
        <p:txBody>
          <a:bodyPr/>
          <a:lstStyle/>
          <a:p>
            <a:r>
              <a:rPr lang="en-US" altLang="en-US" dirty="0"/>
              <a:t>By far the step most likely to lead to a positive outcome. </a:t>
            </a:r>
          </a:p>
          <a:p>
            <a:endParaRPr lang="en-US" altLang="en-US" dirty="0"/>
          </a:p>
          <a:p>
            <a:r>
              <a:rPr lang="en-US" altLang="en-US" dirty="0"/>
              <a:t>Your client will need to be superhumanly calm; plan with them around this and refer for support if necessary</a:t>
            </a:r>
          </a:p>
          <a:p>
            <a:endParaRPr lang="en-US" altLang="en-US" dirty="0"/>
          </a:p>
          <a:p>
            <a:r>
              <a:rPr lang="en-US" altLang="en-US" dirty="0"/>
              <a:t>Consider who to speak with at the school and pay attention to their interests </a:t>
            </a:r>
          </a:p>
          <a:p>
            <a:endParaRPr lang="en-US" altLang="en-US" dirty="0"/>
          </a:p>
          <a:p>
            <a:r>
              <a:rPr lang="en-US" altLang="en-US" dirty="0"/>
              <a:t>Be as specific as possible about what is needed.  Be prepared to respond to any dismissal of your request based on cost alone</a:t>
            </a:r>
          </a:p>
          <a:p>
            <a:pPr marL="0" indent="0">
              <a:buNone/>
            </a:pPr>
            <a:endParaRPr lang="en-US" altLang="en-US" dirty="0"/>
          </a:p>
          <a:p>
            <a:r>
              <a:rPr lang="en-US" altLang="en-US" dirty="0"/>
              <a:t>Schools are deeply embedded in culture.  Change involving structural adjustment can be hardest, even when it’s free and straightforward</a:t>
            </a:r>
          </a:p>
          <a:p>
            <a:endParaRPr lang="en-US" altLang="en-US" dirty="0"/>
          </a:p>
          <a:p>
            <a:r>
              <a:rPr lang="en-US" altLang="en-US" dirty="0"/>
              <a:t>If you get an agreement confirm by (friendly) email  </a:t>
            </a:r>
          </a:p>
          <a:p>
            <a:endParaRPr lang="en-US" altLang="en-US" dirty="0"/>
          </a:p>
          <a:p>
            <a:endParaRPr lang="en-US" altLang="en-US" dirty="0"/>
          </a:p>
        </p:txBody>
      </p:sp>
      <p:sp>
        <p:nvSpPr>
          <p:cNvPr id="13316" name="Footer Placeholder 3">
            <a:extLst>
              <a:ext uri="{FF2B5EF4-FFF2-40B4-BE49-F238E27FC236}">
                <a16:creationId xmlns:a16="http://schemas.microsoft.com/office/drawing/2014/main" id="{0BC25236-A035-4E8B-A98F-DCD122C58C52}"/>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17</a:t>
            </a:fld>
            <a:endParaRPr lang="en-US" altLang="en-US" sz="800" dirty="0">
              <a:solidFill>
                <a:schemeClr val="bg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2F55D9F-E496-4036-AD36-365D26B298ED}"/>
              </a:ext>
            </a:extLst>
          </p:cNvPr>
          <p:cNvSpPr>
            <a:spLocks noGrp="1"/>
          </p:cNvSpPr>
          <p:nvPr>
            <p:ph type="title"/>
          </p:nvPr>
        </p:nvSpPr>
        <p:spPr>
          <a:xfrm>
            <a:off x="155772" y="82269"/>
            <a:ext cx="8824363" cy="1143000"/>
          </a:xfrm>
        </p:spPr>
        <p:txBody>
          <a:bodyPr/>
          <a:lstStyle/>
          <a:p>
            <a:r>
              <a:rPr lang="en-AU" altLang="en-US" sz="2800" dirty="0"/>
              <a:t>Internal complaint – 45 business days to respond</a:t>
            </a:r>
            <a:endParaRPr lang="en-US" altLang="en-US" sz="2800" dirty="0"/>
          </a:p>
        </p:txBody>
      </p:sp>
      <p:graphicFrame>
        <p:nvGraphicFramePr>
          <p:cNvPr id="2" name="Content Placeholder 1">
            <a:extLst>
              <a:ext uri="{FF2B5EF4-FFF2-40B4-BE49-F238E27FC236}">
                <a16:creationId xmlns:a16="http://schemas.microsoft.com/office/drawing/2014/main" id="{2C3ADE53-A7FC-4175-A3FB-B6F9DA6D74AB}"/>
              </a:ext>
            </a:extLst>
          </p:cNvPr>
          <p:cNvGraphicFramePr>
            <a:graphicFrameLocks noGrp="1"/>
          </p:cNvGraphicFramePr>
          <p:nvPr>
            <p:ph idx="1"/>
            <p:extLst>
              <p:ext uri="{D42A27DB-BD31-4B8C-83A1-F6EECF244321}">
                <p14:modId xmlns:p14="http://schemas.microsoft.com/office/powerpoint/2010/main" val="4201561615"/>
              </p:ext>
            </p:extLst>
          </p:nvPr>
        </p:nvGraphicFramePr>
        <p:xfrm>
          <a:off x="152400" y="1168625"/>
          <a:ext cx="8839200" cy="5029200"/>
        </p:xfrm>
        <a:graphic>
          <a:graphicData uri="http://schemas.openxmlformats.org/drawingml/2006/table">
            <a:tbl>
              <a:tblPr firstRow="1" firstCol="1" bandRow="1">
                <a:tableStyleId>{5C22544A-7EE6-4342-B048-85BDC9FD1C3A}</a:tableStyleId>
              </a:tblPr>
              <a:tblGrid>
                <a:gridCol w="8839200">
                  <a:extLst>
                    <a:ext uri="{9D8B030D-6E8A-4147-A177-3AD203B41FA5}">
                      <a16:colId xmlns:a16="http://schemas.microsoft.com/office/drawing/2014/main" val="3694723149"/>
                    </a:ext>
                  </a:extLst>
                </a:gridCol>
              </a:tblGrid>
              <a:tr h="5029200">
                <a:tc>
                  <a:txBody>
                    <a:bodyPr/>
                    <a:lstStyle/>
                    <a:p>
                      <a:pPr>
                        <a:lnSpc>
                          <a:spcPct val="107000"/>
                        </a:lnSpc>
                        <a:spcAft>
                          <a:spcPts val="0"/>
                        </a:spcAft>
                      </a:pPr>
                      <a:endParaRPr lang="en-AU" sz="1000" dirty="0">
                        <a:effectLst/>
                      </a:endParaRPr>
                    </a:p>
                    <a:p>
                      <a:pPr>
                        <a:lnSpc>
                          <a:spcPct val="107000"/>
                        </a:lnSpc>
                        <a:spcAft>
                          <a:spcPts val="0"/>
                        </a:spcAft>
                      </a:pPr>
                      <a:r>
                        <a:rPr lang="en-US" sz="1000" dirty="0">
                          <a:effectLst/>
                        </a:rPr>
                        <a:t>6 February 2020</a:t>
                      </a:r>
                      <a:endParaRPr lang="en-AU" sz="1000" dirty="0">
                        <a:effectLst/>
                      </a:endParaRPr>
                    </a:p>
                    <a:p>
                      <a:pPr>
                        <a:lnSpc>
                          <a:spcPct val="107000"/>
                        </a:lnSpc>
                        <a:spcAft>
                          <a:spcPts val="0"/>
                        </a:spcAft>
                      </a:pPr>
                      <a:endParaRPr lang="en-AU" sz="1000" dirty="0">
                        <a:effectLst/>
                      </a:endParaRPr>
                    </a:p>
                    <a:p>
                      <a:pPr>
                        <a:lnSpc>
                          <a:spcPct val="107000"/>
                        </a:lnSpc>
                        <a:spcAft>
                          <a:spcPts val="0"/>
                        </a:spcAft>
                      </a:pPr>
                      <a:r>
                        <a:rPr lang="en-US" sz="1000" dirty="0">
                          <a:effectLst/>
                        </a:rPr>
                        <a:t>Dear Principal James</a:t>
                      </a:r>
                      <a:endParaRPr lang="en-AU" sz="1000" dirty="0">
                        <a:effectLst/>
                      </a:endParaRPr>
                    </a:p>
                    <a:p>
                      <a:pPr>
                        <a:lnSpc>
                          <a:spcPct val="107000"/>
                        </a:lnSpc>
                        <a:spcAft>
                          <a:spcPts val="0"/>
                        </a:spcAft>
                      </a:pPr>
                      <a:endParaRPr lang="en-AU" sz="1000" dirty="0">
                        <a:effectLst/>
                      </a:endParaRPr>
                    </a:p>
                    <a:p>
                      <a:pPr>
                        <a:lnSpc>
                          <a:spcPct val="107000"/>
                        </a:lnSpc>
                        <a:spcAft>
                          <a:spcPts val="0"/>
                        </a:spcAft>
                      </a:pPr>
                      <a:r>
                        <a:rPr lang="en-US" sz="1000" b="1" dirty="0">
                          <a:effectLst/>
                        </a:rPr>
                        <a:t>My child Joe Burton – Grade 3H</a:t>
                      </a:r>
                      <a:endParaRPr lang="en-AU" sz="1000" b="1" dirty="0">
                        <a:effectLst/>
                      </a:endParaRPr>
                    </a:p>
                    <a:p>
                      <a:pPr>
                        <a:lnSpc>
                          <a:spcPct val="107000"/>
                        </a:lnSpc>
                        <a:spcAft>
                          <a:spcPts val="0"/>
                        </a:spcAft>
                      </a:pPr>
                      <a:endParaRPr lang="en-AU" sz="1000" dirty="0">
                        <a:effectLst/>
                      </a:endParaRPr>
                    </a:p>
                    <a:p>
                      <a:pPr>
                        <a:lnSpc>
                          <a:spcPct val="107000"/>
                        </a:lnSpc>
                        <a:spcAft>
                          <a:spcPts val="0"/>
                        </a:spcAft>
                      </a:pPr>
                      <a:r>
                        <a:rPr lang="en-US" sz="1000" dirty="0">
                          <a:effectLst/>
                        </a:rPr>
                        <a:t>Thank you for meeting with my sister and I on 30 January 2020.  As we discussed my son Joe is anxious and sometimes feels overwhelmed by classroom noise.  Last year Joe missed 26 days of school as a result.  His psychologist has recommended he use headphones to listen to a guided meditation and to block excessive noise when he is feeling overwhelmed.  I attach again the psychologist’s letter confirming her recommendation.  As you know, we spoke with Joe’s classroom teacher </a:t>
                      </a:r>
                      <a:r>
                        <a:rPr lang="en-US" sz="1000" dirty="0" err="1">
                          <a:effectLst/>
                        </a:rPr>
                        <a:t>Mr</a:t>
                      </a:r>
                      <a:r>
                        <a:rPr lang="en-US" sz="1000" dirty="0">
                          <a:effectLst/>
                        </a:rPr>
                        <a:t> Honey on the first day of this year and he told us that there is a school rule against using headphones in class.  When we met with you, we had hoped that you would see Joe needed an exemption from this rule and were disappointed that rather than allowing him to use these strategies the school intends to move to shorter days for Joe.  </a:t>
                      </a:r>
                      <a:endParaRPr lang="en-AU" sz="1000" dirty="0">
                        <a:effectLst/>
                      </a:endParaRPr>
                    </a:p>
                    <a:p>
                      <a:pPr>
                        <a:lnSpc>
                          <a:spcPct val="107000"/>
                        </a:lnSpc>
                        <a:spcAft>
                          <a:spcPts val="0"/>
                        </a:spcAft>
                      </a:pPr>
                      <a:endParaRPr lang="en-AU" sz="1000" dirty="0">
                        <a:effectLst/>
                      </a:endParaRPr>
                    </a:p>
                    <a:p>
                      <a:pPr>
                        <a:lnSpc>
                          <a:spcPct val="107000"/>
                        </a:lnSpc>
                        <a:spcAft>
                          <a:spcPts val="0"/>
                        </a:spcAft>
                      </a:pPr>
                      <a:r>
                        <a:rPr lang="en-US" sz="1000" dirty="0">
                          <a:effectLst/>
                        </a:rPr>
                        <a:t>The Education Queensland inclusive education policy gives Joe the right to “</a:t>
                      </a:r>
                      <a:r>
                        <a:rPr lang="en-AU" sz="1000" dirty="0">
                          <a:effectLst/>
                        </a:rPr>
                        <a:t>achieve academically and socially with reasonable adjustments and supports tailored to meet [his] learning needs”.  Additionally, as a child with an impairment Joe’s request for changes to school policy should be treated a request for adjustments under anti-discrimination law.</a:t>
                      </a:r>
                    </a:p>
                    <a:p>
                      <a:pPr>
                        <a:lnSpc>
                          <a:spcPct val="107000"/>
                        </a:lnSpc>
                        <a:spcAft>
                          <a:spcPts val="0"/>
                        </a:spcAft>
                      </a:pPr>
                      <a:endParaRPr lang="en-AU" sz="1000" dirty="0">
                        <a:effectLst/>
                      </a:endParaRPr>
                    </a:p>
                    <a:p>
                      <a:pPr>
                        <a:lnSpc>
                          <a:spcPct val="107000"/>
                        </a:lnSpc>
                        <a:spcAft>
                          <a:spcPts val="0"/>
                        </a:spcAft>
                      </a:pPr>
                      <a:r>
                        <a:rPr lang="en-US" sz="1000" dirty="0">
                          <a:effectLst/>
                        </a:rPr>
                        <a:t>Joe also has a right to an education appropriate to his needs under s36 of the </a:t>
                      </a:r>
                      <a:r>
                        <a:rPr lang="en-US" sz="1000" i="1" dirty="0">
                          <a:effectLst/>
                        </a:rPr>
                        <a:t>Human Rights Act 2019</a:t>
                      </a:r>
                      <a:r>
                        <a:rPr lang="en-US" sz="1000" dirty="0">
                          <a:effectLst/>
                        </a:rPr>
                        <a:t> (Qld) and protection against discrimination under s15 of that Act.  We believe you have not taken these rights into account in your decisions to refuse him access to his headphones and to reduce his learning time.  Consequently we believe you have made decisions that are not compatible with Joe's human rights.  </a:t>
                      </a:r>
                      <a:endParaRPr lang="en-AU" sz="1000" dirty="0">
                        <a:effectLst/>
                      </a:endParaRPr>
                    </a:p>
                    <a:p>
                      <a:pPr>
                        <a:lnSpc>
                          <a:spcPct val="107000"/>
                        </a:lnSpc>
                        <a:spcAft>
                          <a:spcPts val="0"/>
                        </a:spcAft>
                      </a:pPr>
                      <a:endParaRPr lang="en-AU" sz="1000" dirty="0">
                        <a:effectLst/>
                      </a:endParaRPr>
                    </a:p>
                    <a:p>
                      <a:pPr>
                        <a:lnSpc>
                          <a:spcPct val="107000"/>
                        </a:lnSpc>
                        <a:spcAft>
                          <a:spcPts val="0"/>
                        </a:spcAft>
                      </a:pPr>
                      <a:r>
                        <a:rPr lang="en-US" sz="1000" dirty="0">
                          <a:effectLst/>
                        </a:rPr>
                        <a:t>Please review your decisions and allow Joe access to his headphones as requested and continued full-day attendance on an equal footing with his peers. Please treat this as a complaint under s65(1) of the Human Rights Act 2019.  If complaints under that section must be brought to the attention of a different or additional person or unit within the Department of Education, please let me know immediately.  </a:t>
                      </a:r>
                    </a:p>
                    <a:p>
                      <a:pPr>
                        <a:lnSpc>
                          <a:spcPct val="107000"/>
                        </a:lnSpc>
                        <a:spcAft>
                          <a:spcPts val="0"/>
                        </a:spcAft>
                      </a:pPr>
                      <a:endParaRPr lang="en-AU" sz="1000" dirty="0">
                        <a:effectLst/>
                      </a:endParaRPr>
                    </a:p>
                    <a:p>
                      <a:pPr>
                        <a:lnSpc>
                          <a:spcPct val="107000"/>
                        </a:lnSpc>
                        <a:spcAft>
                          <a:spcPts val="0"/>
                        </a:spcAft>
                      </a:pPr>
                      <a:r>
                        <a:rPr lang="en-US" sz="1000" dirty="0">
                          <a:effectLst/>
                        </a:rPr>
                        <a:t>Thank you again, </a:t>
                      </a:r>
                      <a:endParaRPr lang="en-AU" sz="1000" dirty="0">
                        <a:effectLst/>
                      </a:endParaRPr>
                    </a:p>
                    <a:p>
                      <a:pPr>
                        <a:lnSpc>
                          <a:spcPct val="107000"/>
                        </a:lnSpc>
                        <a:spcAft>
                          <a:spcPts val="0"/>
                        </a:spcAft>
                      </a:pPr>
                      <a:r>
                        <a:rPr lang="en-US" sz="1000" dirty="0">
                          <a:effectLst/>
                        </a:rPr>
                        <a:t>Jamie Burton (Joe’s parent)</a:t>
                      </a:r>
                      <a:endParaRPr lang="en-AU" sz="1000" dirty="0">
                        <a:effectLst/>
                      </a:endParaRPr>
                    </a:p>
                    <a:p>
                      <a:pPr>
                        <a:lnSpc>
                          <a:spcPct val="107000"/>
                        </a:lnSpc>
                        <a:spcAft>
                          <a:spcPts val="0"/>
                        </a:spcAft>
                      </a:pPr>
                      <a:endParaRPr lang="en-AU" sz="1000" dirty="0">
                        <a:effectLst/>
                      </a:endParaRPr>
                    </a:p>
                    <a:p>
                      <a:pPr>
                        <a:lnSpc>
                          <a:spcPct val="107000"/>
                        </a:lnSpc>
                        <a:spcAft>
                          <a:spcPts val="0"/>
                        </a:spcAft>
                      </a:pP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355" marR="43355" marT="0" marB="0"/>
                </a:tc>
                <a:extLst>
                  <a:ext uri="{0D108BD9-81ED-4DB2-BD59-A6C34878D82A}">
                    <a16:rowId xmlns:a16="http://schemas.microsoft.com/office/drawing/2014/main" val="2365493813"/>
                  </a:ext>
                </a:extLst>
              </a:tr>
            </a:tbl>
          </a:graphicData>
        </a:graphic>
      </p:graphicFrame>
      <p:sp>
        <p:nvSpPr>
          <p:cNvPr id="14340" name="Footer Placeholder 3">
            <a:extLst>
              <a:ext uri="{FF2B5EF4-FFF2-40B4-BE49-F238E27FC236}">
                <a16:creationId xmlns:a16="http://schemas.microsoft.com/office/drawing/2014/main" id="{8A0C6C4A-E0DB-4DA7-9CD0-2954EB48D64B}"/>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18</a:t>
            </a:fld>
            <a:endParaRPr lang="en-US" altLang="en-US" sz="800" dirty="0">
              <a:solidFill>
                <a:schemeClr val="bg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EB26299-C11A-40AB-AB4B-DD83238BE2A8}"/>
              </a:ext>
            </a:extLst>
          </p:cNvPr>
          <p:cNvSpPr>
            <a:spLocks noGrp="1"/>
          </p:cNvSpPr>
          <p:nvPr>
            <p:ph type="title"/>
          </p:nvPr>
        </p:nvSpPr>
        <p:spPr/>
        <p:txBody>
          <a:bodyPr/>
          <a:lstStyle/>
          <a:p>
            <a:r>
              <a:rPr lang="en-AU" altLang="en-US" dirty="0"/>
              <a:t>The Queensland Human Rights </a:t>
            </a:r>
            <a:r>
              <a:rPr lang="en-AU" altLang="en-US"/>
              <a:t>Commission – within 12 months</a:t>
            </a:r>
            <a:endParaRPr lang="en-US" altLang="en-US"/>
          </a:p>
        </p:txBody>
      </p:sp>
      <p:sp>
        <p:nvSpPr>
          <p:cNvPr id="17411" name="Content Placeholder 2">
            <a:extLst>
              <a:ext uri="{FF2B5EF4-FFF2-40B4-BE49-F238E27FC236}">
                <a16:creationId xmlns:a16="http://schemas.microsoft.com/office/drawing/2014/main" id="{D86C427F-63E7-4E18-8A57-E325E4D2AD3F}"/>
              </a:ext>
            </a:extLst>
          </p:cNvPr>
          <p:cNvSpPr>
            <a:spLocks noGrp="1"/>
          </p:cNvSpPr>
          <p:nvPr>
            <p:ph idx="1"/>
          </p:nvPr>
        </p:nvSpPr>
        <p:spPr>
          <a:xfrm>
            <a:off x="183420" y="1565941"/>
            <a:ext cx="4413931" cy="4432864"/>
          </a:xfrm>
        </p:spPr>
        <p:txBody>
          <a:bodyPr/>
          <a:lstStyle/>
          <a:p>
            <a:r>
              <a:rPr lang="en-AU" altLang="en-US"/>
              <a:t>Facilitated dialogue</a:t>
            </a:r>
          </a:p>
          <a:p>
            <a:endParaRPr lang="en-US" altLang="en-US" dirty="0"/>
          </a:p>
          <a:p>
            <a:r>
              <a:rPr lang="en-US" altLang="en-US" dirty="0"/>
              <a:t>I</a:t>
            </a:r>
            <a:r>
              <a:rPr lang="en-AU" altLang="en-US" dirty="0" err="1"/>
              <a:t>nvestigation</a:t>
            </a:r>
            <a:r>
              <a:rPr lang="en-AU" altLang="en-US" dirty="0"/>
              <a:t> power</a:t>
            </a:r>
          </a:p>
          <a:p>
            <a:pPr marL="0" indent="0">
              <a:buNone/>
            </a:pPr>
            <a:r>
              <a:rPr lang="en-AU" altLang="en-US" dirty="0"/>
              <a:t> </a:t>
            </a:r>
          </a:p>
          <a:p>
            <a:r>
              <a:rPr lang="en-US" altLang="en-US" dirty="0"/>
              <a:t>C</a:t>
            </a:r>
            <a:r>
              <a:rPr lang="en-AU" altLang="en-US" dirty="0" err="1"/>
              <a:t>onciliation</a:t>
            </a:r>
            <a:r>
              <a:rPr lang="en-AU" altLang="en-US" dirty="0"/>
              <a:t> conference</a:t>
            </a:r>
          </a:p>
          <a:p>
            <a:endParaRPr lang="en-US" altLang="en-US" dirty="0"/>
          </a:p>
          <a:p>
            <a:r>
              <a:rPr lang="en-US" altLang="en-US" dirty="0"/>
              <a:t>S</a:t>
            </a:r>
            <a:r>
              <a:rPr lang="en-AU" altLang="en-US" dirty="0" err="1"/>
              <a:t>ettlement</a:t>
            </a:r>
            <a:r>
              <a:rPr lang="en-AU" altLang="en-US" dirty="0"/>
              <a:t> agreements</a:t>
            </a:r>
          </a:p>
          <a:p>
            <a:endParaRPr lang="en-US" altLang="en-US" dirty="0"/>
          </a:p>
          <a:p>
            <a:r>
              <a:rPr lang="en-US" altLang="en-US" dirty="0"/>
              <a:t>Reporting to the parties and publicly </a:t>
            </a:r>
          </a:p>
          <a:p>
            <a:endParaRPr lang="en-US" altLang="en-US" dirty="0"/>
          </a:p>
          <a:p>
            <a:r>
              <a:rPr lang="en-US" altLang="en-US"/>
              <a:t>‘Piggybacking’ complaints</a:t>
            </a:r>
          </a:p>
          <a:p>
            <a:endParaRPr lang="en-US"/>
          </a:p>
          <a:p>
            <a:r>
              <a:rPr lang="en-US" dirty="0">
                <a:ea typeface="+mn-lt"/>
                <a:cs typeface="+mn-lt"/>
                <a:hlinkClick r:id="rId2"/>
              </a:rPr>
              <a:t>https://www.qhrc.qld.gov.au/complaints</a:t>
            </a:r>
            <a:endParaRPr lang="en-US" altLang="en-US" dirty="0">
              <a:cs typeface="Arial"/>
            </a:endParaRPr>
          </a:p>
          <a:p>
            <a:pPr marL="0" indent="0">
              <a:buNone/>
            </a:pPr>
            <a:endParaRPr lang="en-US" altLang="en-US" dirty="0">
              <a:cs typeface="Arial"/>
            </a:endParaRPr>
          </a:p>
        </p:txBody>
      </p:sp>
      <p:sp>
        <p:nvSpPr>
          <p:cNvPr id="17412" name="Footer Placeholder 3">
            <a:extLst>
              <a:ext uri="{FF2B5EF4-FFF2-40B4-BE49-F238E27FC236}">
                <a16:creationId xmlns:a16="http://schemas.microsoft.com/office/drawing/2014/main" id="{8D71FC8E-CE5D-4386-85AA-AFFEC1D451B7}"/>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19</a:t>
            </a:fld>
            <a:endParaRPr lang="en-US" altLang="en-US" sz="800" dirty="0">
              <a:solidFill>
                <a:schemeClr val="bg2"/>
              </a:solidFill>
            </a:endParaRPr>
          </a:p>
        </p:txBody>
      </p:sp>
      <p:pic>
        <p:nvPicPr>
          <p:cNvPr id="3" name="Picture 2">
            <a:extLst>
              <a:ext uri="{FF2B5EF4-FFF2-40B4-BE49-F238E27FC236}">
                <a16:creationId xmlns:a16="http://schemas.microsoft.com/office/drawing/2014/main" id="{68D505E0-F440-4102-AB68-C17256F3DB16}"/>
              </a:ext>
            </a:extLst>
          </p:cNvPr>
          <p:cNvPicPr>
            <a:picLocks noChangeAspect="1"/>
          </p:cNvPicPr>
          <p:nvPr/>
        </p:nvPicPr>
        <p:blipFill rotWithShape="1">
          <a:blip r:embed="rId3">
            <a:extLst>
              <a:ext uri="{28A0092B-C50C-407E-A947-70E740481C1C}">
                <a14:useLocalDpi xmlns:a14="http://schemas.microsoft.com/office/drawing/2010/main" val="0"/>
              </a:ext>
            </a:extLst>
          </a:blip>
          <a:srcRect r="35833"/>
          <a:stretch/>
        </p:blipFill>
        <p:spPr>
          <a:xfrm>
            <a:off x="4600335" y="1568068"/>
            <a:ext cx="3976928" cy="46477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788829B-7DC7-4151-893D-BCF34C555A6F}"/>
              </a:ext>
            </a:extLst>
          </p:cNvPr>
          <p:cNvSpPr>
            <a:spLocks noGrp="1"/>
          </p:cNvSpPr>
          <p:nvPr>
            <p:ph type="title"/>
          </p:nvPr>
        </p:nvSpPr>
        <p:spPr/>
        <p:txBody>
          <a:bodyPr/>
          <a:lstStyle/>
          <a:p>
            <a:r>
              <a:rPr lang="en-AU" altLang="en-US" dirty="0"/>
              <a:t>Acknowledgement</a:t>
            </a:r>
            <a:r>
              <a:rPr lang="en-AU" altLang="en-US" dirty="0">
                <a:cs typeface="Arial"/>
              </a:rPr>
              <a:t> of country</a:t>
            </a:r>
            <a:endParaRPr lang="en-US" altLang="en-US" dirty="0"/>
          </a:p>
        </p:txBody>
      </p:sp>
      <p:sp>
        <p:nvSpPr>
          <p:cNvPr id="7171" name="Content Placeholder 2">
            <a:extLst>
              <a:ext uri="{FF2B5EF4-FFF2-40B4-BE49-F238E27FC236}">
                <a16:creationId xmlns:a16="http://schemas.microsoft.com/office/drawing/2014/main" id="{DB96FBA5-AB5D-479C-A9C5-EBE877AF8AD1}"/>
              </a:ext>
            </a:extLst>
          </p:cNvPr>
          <p:cNvSpPr>
            <a:spLocks noGrp="1"/>
          </p:cNvSpPr>
          <p:nvPr>
            <p:ph idx="1"/>
          </p:nvPr>
        </p:nvSpPr>
        <p:spPr/>
        <p:txBody>
          <a:bodyPr/>
          <a:lstStyle/>
          <a:p>
            <a:pPr marL="0">
              <a:buNone/>
            </a:pPr>
            <a:r>
              <a:rPr lang="en-AU" i="1" dirty="0">
                <a:cs typeface="Arial"/>
              </a:rPr>
              <a:t>Community Legal Centres Queensland acknowledges the traditional owners of the land on which we are holding this presentation, the </a:t>
            </a:r>
            <a:r>
              <a:rPr lang="en-AU" i="1" dirty="0" err="1">
                <a:cs typeface="Arial"/>
              </a:rPr>
              <a:t>Turrbul</a:t>
            </a:r>
            <a:r>
              <a:rPr lang="en-AU" i="1" dirty="0">
                <a:cs typeface="Arial"/>
              </a:rPr>
              <a:t> and </a:t>
            </a:r>
            <a:r>
              <a:rPr lang="en-AU" i="1" dirty="0" err="1">
                <a:cs typeface="Arial"/>
              </a:rPr>
              <a:t>Jaggara</a:t>
            </a:r>
            <a:r>
              <a:rPr lang="en-AU" i="1" dirty="0">
                <a:cs typeface="Arial"/>
              </a:rPr>
              <a:t> people. </a:t>
            </a:r>
          </a:p>
          <a:p>
            <a:pPr marL="0">
              <a:buNone/>
            </a:pPr>
            <a:endParaRPr lang="en-US" dirty="0">
              <a:cs typeface="Arial"/>
            </a:endParaRPr>
          </a:p>
          <a:p>
            <a:pPr marL="0">
              <a:buNone/>
            </a:pPr>
            <a:r>
              <a:rPr lang="en-AU" i="1" dirty="0">
                <a:cs typeface="Arial"/>
              </a:rPr>
              <a:t>We pay our respects to their elders, past, present and emerging, and acknowledge the important role Aboriginal and Torres Strait Islanders continue to play in our society. </a:t>
            </a:r>
          </a:p>
          <a:p>
            <a:pPr marL="0">
              <a:buNone/>
            </a:pPr>
            <a:endParaRPr lang="en-US" dirty="0">
              <a:cs typeface="Arial"/>
            </a:endParaRPr>
          </a:p>
          <a:p>
            <a:pPr marL="0">
              <a:buNone/>
            </a:pPr>
            <a:r>
              <a:rPr lang="en-AU" i="1" dirty="0">
                <a:cs typeface="Arial"/>
              </a:rPr>
              <a:t>As this presentation is being viewed throughout Queensland, we also pay respect to the traditional owners of the land throughout the country and extend a warm welcome to any First Australians listening to this presentation.</a:t>
            </a:r>
            <a:endParaRPr lang="en-US" dirty="0">
              <a:cs typeface="Arial"/>
            </a:endParaRPr>
          </a:p>
          <a:p>
            <a:pPr marL="0" indent="0">
              <a:buFont typeface="Times" panose="02020603050405020304" pitchFamily="18" charset="0"/>
              <a:buNone/>
            </a:pPr>
            <a:endParaRPr lang="en-AU" altLang="en-US" dirty="0">
              <a:cs typeface="Arial"/>
            </a:endParaRPr>
          </a:p>
          <a:p>
            <a:pPr marL="0" indent="0">
              <a:buFont typeface="Times" panose="02020603050405020304" pitchFamily="18" charset="0"/>
              <a:buNone/>
            </a:pPr>
            <a:endParaRPr lang="en-AU" altLang="en-US" dirty="0"/>
          </a:p>
          <a:p>
            <a:pPr marL="0" indent="0">
              <a:buFont typeface="Times" panose="02020603050405020304" pitchFamily="18" charset="0"/>
              <a:buNone/>
            </a:pPr>
            <a:endParaRPr lang="en-US" altLang="en-US" dirty="0"/>
          </a:p>
        </p:txBody>
      </p:sp>
      <p:sp>
        <p:nvSpPr>
          <p:cNvPr id="7172" name="Footer Placeholder 3">
            <a:extLst>
              <a:ext uri="{FF2B5EF4-FFF2-40B4-BE49-F238E27FC236}">
                <a16:creationId xmlns:a16="http://schemas.microsoft.com/office/drawing/2014/main" id="{0277A9CF-EE90-4677-8127-454B74852D4F}"/>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smtClean="0">
                <a:solidFill>
                  <a:schemeClr val="bg2"/>
                </a:solidFill>
              </a:rPr>
              <a:t>2</a:t>
            </a:fld>
            <a:endParaRPr lang="en-US" altLang="en-US" sz="800" dirty="0">
              <a:solidFill>
                <a:schemeClr val="bg2"/>
              </a:solidFill>
            </a:endParaRPr>
          </a:p>
        </p:txBody>
      </p:sp>
    </p:spTree>
    <p:extLst>
      <p:ext uri="{BB962C8B-B14F-4D97-AF65-F5344CB8AC3E}">
        <p14:creationId xmlns:p14="http://schemas.microsoft.com/office/powerpoint/2010/main" val="3689282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505D731-CAF0-4135-9343-6E08B6333317}"/>
              </a:ext>
            </a:extLst>
          </p:cNvPr>
          <p:cNvSpPr>
            <a:spLocks noGrp="1"/>
          </p:cNvSpPr>
          <p:nvPr>
            <p:ph type="title"/>
          </p:nvPr>
        </p:nvSpPr>
        <p:spPr/>
        <p:txBody>
          <a:bodyPr/>
          <a:lstStyle/>
          <a:p>
            <a:r>
              <a:rPr lang="en-US" altLang="en-US"/>
              <a:t>Responding to/appealing suspension and exclusion decisions</a:t>
            </a:r>
            <a:endParaRPr lang="en-US" altLang="en-US">
              <a:cs typeface="Arial"/>
            </a:endParaRPr>
          </a:p>
        </p:txBody>
      </p:sp>
      <p:sp>
        <p:nvSpPr>
          <p:cNvPr id="18435" name="Content Placeholder 2">
            <a:extLst>
              <a:ext uri="{FF2B5EF4-FFF2-40B4-BE49-F238E27FC236}">
                <a16:creationId xmlns:a16="http://schemas.microsoft.com/office/drawing/2014/main" id="{69EECF00-35F0-4819-995E-E86A03BCA8D2}"/>
              </a:ext>
            </a:extLst>
          </p:cNvPr>
          <p:cNvSpPr>
            <a:spLocks noGrp="1"/>
          </p:cNvSpPr>
          <p:nvPr>
            <p:ph idx="1"/>
          </p:nvPr>
        </p:nvSpPr>
        <p:spPr/>
        <p:txBody>
          <a:bodyPr/>
          <a:lstStyle/>
          <a:p>
            <a:r>
              <a:rPr lang="en-AU" altLang="en-US" dirty="0"/>
              <a:t>You can use the right to education in any administrative appeal against an exclusion or long suspension under the Education (General Provisions) Act 2006  </a:t>
            </a:r>
            <a:endParaRPr lang="en-AU" altLang="en-US" dirty="0">
              <a:cs typeface="Arial"/>
            </a:endParaRPr>
          </a:p>
          <a:p>
            <a:r>
              <a:rPr lang="en-AU" altLang="en-US" dirty="0"/>
              <a:t>You can complain to the QHRC about a suspension breaching the Human Rights Act 2019, even if the child is back to school or the suspension was too short to appeal</a:t>
            </a:r>
            <a:endParaRPr lang="en-AU" altLang="en-US" dirty="0">
              <a:cs typeface="Arial"/>
            </a:endParaRPr>
          </a:p>
          <a:p>
            <a:r>
              <a:rPr lang="en-AU" altLang="en-US" dirty="0"/>
              <a:t>Breaches of the Human Rights Act 2019 can be 'piggybacked' to a Judicial Review application</a:t>
            </a:r>
            <a:endParaRPr lang="en-AU" altLang="en-US" dirty="0">
              <a:cs typeface="Arial"/>
            </a:endParaRPr>
          </a:p>
          <a:p>
            <a:endParaRPr lang="en-AU" altLang="en-US" dirty="0">
              <a:cs typeface="Arial"/>
            </a:endParaRPr>
          </a:p>
          <a:p>
            <a:pPr marL="0" indent="0">
              <a:buNone/>
            </a:pPr>
            <a:r>
              <a:rPr lang="en-AU" altLang="en-US" dirty="0">
                <a:cs typeface="Arial"/>
              </a:rPr>
              <a:t>For more about suspension and exclusion:</a:t>
            </a:r>
          </a:p>
          <a:p>
            <a:pPr marL="0" indent="0">
              <a:buNone/>
            </a:pPr>
            <a:r>
              <a:rPr lang="en-AU" dirty="0">
                <a:ea typeface="+mn-lt"/>
                <a:cs typeface="+mn-lt"/>
                <a:hlinkClick r:id="rId2"/>
              </a:rPr>
              <a:t>https://yla.org.au/qld/topics/school/expulsion/</a:t>
            </a:r>
            <a:endParaRPr lang="en-AU"/>
          </a:p>
          <a:p>
            <a:pPr marL="0" indent="0">
              <a:buNone/>
            </a:pPr>
            <a:endParaRPr lang="en-AU" dirty="0">
              <a:ea typeface="+mn-lt"/>
              <a:cs typeface="+mn-lt"/>
            </a:endParaRPr>
          </a:p>
          <a:p>
            <a:pPr marL="0" indent="0">
              <a:buNone/>
            </a:pPr>
            <a:r>
              <a:rPr lang="en-AU" dirty="0">
                <a:ea typeface="+mn-lt"/>
                <a:cs typeface="+mn-lt"/>
                <a:hlinkClick r:id="rId3"/>
              </a:rPr>
              <a:t>https://queenslandlawhandbook.org.au/the-queensland-law-handbook/family-law/children-and-education/refusal-of-enrolment-exclusion-expulsion-or-suspension-from-school/</a:t>
            </a:r>
            <a:endParaRPr lang="en-AU"/>
          </a:p>
          <a:p>
            <a:pPr marL="0" indent="0">
              <a:buNone/>
            </a:pPr>
            <a:endParaRPr lang="en-AU" dirty="0">
              <a:cs typeface="Arial"/>
            </a:endParaRPr>
          </a:p>
          <a:p>
            <a:pPr marL="0" indent="0">
              <a:buNone/>
            </a:pPr>
            <a:endParaRPr lang="en-AU" dirty="0">
              <a:cs typeface="Arial"/>
            </a:endParaRPr>
          </a:p>
          <a:p>
            <a:endParaRPr lang="en-US" altLang="en-US" dirty="0">
              <a:cs typeface="Arial"/>
            </a:endParaRPr>
          </a:p>
        </p:txBody>
      </p:sp>
      <p:sp>
        <p:nvSpPr>
          <p:cNvPr id="18436" name="Footer Placeholder 3">
            <a:extLst>
              <a:ext uri="{FF2B5EF4-FFF2-40B4-BE49-F238E27FC236}">
                <a16:creationId xmlns:a16="http://schemas.microsoft.com/office/drawing/2014/main" id="{21F4E225-8B86-475A-A049-0FFC106954C1}"/>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20</a:t>
            </a:fld>
            <a:endParaRPr lang="en-US" altLang="en-US" sz="800" dirty="0">
              <a:solidFill>
                <a:schemeClr val="bg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7AB5377-37D3-46AA-9569-CFD28048C01B}"/>
              </a:ext>
            </a:extLst>
          </p:cNvPr>
          <p:cNvSpPr>
            <a:spLocks noGrp="1"/>
          </p:cNvSpPr>
          <p:nvPr>
            <p:ph type="title"/>
          </p:nvPr>
        </p:nvSpPr>
        <p:spPr>
          <a:xfrm>
            <a:off x="182745" y="223880"/>
            <a:ext cx="7772400" cy="1143000"/>
          </a:xfrm>
        </p:spPr>
        <p:txBody>
          <a:bodyPr/>
          <a:lstStyle/>
          <a:p>
            <a:r>
              <a:rPr lang="en-AU" altLang="en-US" dirty="0"/>
              <a:t>Useful resources</a:t>
            </a:r>
            <a:endParaRPr lang="en-US" altLang="en-US" dirty="0"/>
          </a:p>
        </p:txBody>
      </p:sp>
      <p:sp>
        <p:nvSpPr>
          <p:cNvPr id="20483" name="Content Placeholder 2">
            <a:extLst>
              <a:ext uri="{FF2B5EF4-FFF2-40B4-BE49-F238E27FC236}">
                <a16:creationId xmlns:a16="http://schemas.microsoft.com/office/drawing/2014/main" id="{6DE1B557-1392-4100-90EC-C16DFCE836CE}"/>
              </a:ext>
            </a:extLst>
          </p:cNvPr>
          <p:cNvSpPr>
            <a:spLocks noGrp="1"/>
          </p:cNvSpPr>
          <p:nvPr>
            <p:ph idx="1"/>
          </p:nvPr>
        </p:nvSpPr>
        <p:spPr>
          <a:xfrm>
            <a:off x="182036" y="1219200"/>
            <a:ext cx="8756929" cy="4191000"/>
          </a:xfrm>
        </p:spPr>
        <p:txBody>
          <a:bodyPr/>
          <a:lstStyle/>
          <a:p>
            <a:pPr marL="0" indent="0">
              <a:buNone/>
            </a:pPr>
            <a:r>
              <a:rPr lang="en-US" altLang="en-US" sz="1200" dirty="0"/>
              <a:t>Tamara Walsh’s talk ‘</a:t>
            </a:r>
            <a:r>
              <a:rPr lang="en-US" altLang="en-US" sz="1200" i="1" dirty="0"/>
              <a:t>What is the Right to Education’ </a:t>
            </a:r>
            <a:r>
              <a:rPr lang="en-US" altLang="en-US" sz="1200" dirty="0"/>
              <a:t>for the Queensland Human Rights Commission, 2019 </a:t>
            </a:r>
            <a:r>
              <a:rPr lang="en-AU" sz="1200" dirty="0">
                <a:hlinkClick r:id="rId2"/>
              </a:rPr>
              <a:t>https://www.qhrc.qld.gov.au/resources/videos</a:t>
            </a:r>
            <a:endParaRPr lang="en-AU" sz="1200" dirty="0"/>
          </a:p>
          <a:p>
            <a:pPr marL="0" indent="0">
              <a:buNone/>
            </a:pPr>
            <a:endParaRPr lang="en-US" sz="1200" dirty="0"/>
          </a:p>
          <a:p>
            <a:pPr marL="0" indent="0">
              <a:buNone/>
            </a:pPr>
            <a:r>
              <a:rPr lang="en-US" sz="1200" dirty="0"/>
              <a:t>UQ Pro Bono Centre student publication ‘</a:t>
            </a:r>
            <a:r>
              <a:rPr lang="en-US" sz="1200" i="1" dirty="0"/>
              <a:t>The Right to Education Under the Human Rights Act</a:t>
            </a:r>
            <a:r>
              <a:rPr lang="en-US" sz="1200" dirty="0"/>
              <a:t>’, 2019</a:t>
            </a:r>
            <a:endParaRPr lang="en-US" sz="1200" dirty="0">
              <a:cs typeface="Arial"/>
            </a:endParaRPr>
          </a:p>
          <a:p>
            <a:pPr marL="0" indent="0">
              <a:buNone/>
            </a:pPr>
            <a:r>
              <a:rPr lang="en-AU" sz="1200" dirty="0">
                <a:hlinkClick r:id="rId3"/>
              </a:rPr>
              <a:t>https://law.uq.edu.au/files/45472/UQ_PBC_publication_right_to_education_under_the_human_rights_act_2019_24_may_2019.pdf</a:t>
            </a:r>
            <a:endParaRPr lang="en-AU" sz="1200" dirty="0"/>
          </a:p>
          <a:p>
            <a:pPr>
              <a:buFont typeface="Times"/>
              <a:buChar char="-"/>
            </a:pPr>
            <a:endParaRPr lang="en-US" sz="1200" dirty="0">
              <a:cs typeface="Arial"/>
            </a:endParaRPr>
          </a:p>
          <a:p>
            <a:pPr marL="0" indent="0">
              <a:buNone/>
            </a:pPr>
            <a:r>
              <a:rPr lang="en-US" sz="1200" dirty="0">
                <a:ea typeface="+mn-lt"/>
                <a:cs typeface="+mn-lt"/>
              </a:rPr>
              <a:t>Walsh and Burton </a:t>
            </a:r>
            <a:r>
              <a:rPr lang="en-US" sz="1200" i="1" dirty="0">
                <a:ea typeface="+mn-lt"/>
                <a:cs typeface="+mn-lt"/>
              </a:rPr>
              <a:t>Queensland’s new Right to Education; what does it mean for children with disabilities, </a:t>
            </a:r>
            <a:r>
              <a:rPr lang="en-US" sz="1200" dirty="0">
                <a:ea typeface="+mn-lt"/>
                <a:cs typeface="+mn-lt"/>
              </a:rPr>
              <a:t>Alternative Law Journal</a:t>
            </a:r>
            <a:r>
              <a:rPr lang="en-US" sz="1200" i="1" dirty="0">
                <a:ea typeface="+mn-lt"/>
                <a:cs typeface="+mn-lt"/>
              </a:rPr>
              <a:t> </a:t>
            </a:r>
            <a:r>
              <a:rPr lang="en-AU" sz="1200" dirty="0">
                <a:ea typeface="+mn-lt"/>
                <a:cs typeface="+mn-lt"/>
                <a:hlinkClick r:id="rId4"/>
              </a:rPr>
              <a:t>https://journals.sagepub.com/doi/full/10.1177/1037969X19883967</a:t>
            </a:r>
            <a:r>
              <a:rPr lang="en-AU" sz="1200" dirty="0">
                <a:ea typeface="+mn-lt"/>
                <a:cs typeface="+mn-lt"/>
              </a:rPr>
              <a:t> (there is a cost for this one)</a:t>
            </a:r>
            <a:endParaRPr lang="en-US" dirty="0"/>
          </a:p>
          <a:p>
            <a:endParaRPr lang="en-US" altLang="en-US" sz="1200" dirty="0">
              <a:ea typeface="ＭＳ Ｐゴシック"/>
              <a:cs typeface="+mn-lt"/>
            </a:endParaRPr>
          </a:p>
          <a:p>
            <a:pPr marL="0" indent="0">
              <a:buNone/>
            </a:pPr>
            <a:r>
              <a:rPr lang="en-US" sz="1200" dirty="0">
                <a:ea typeface="+mn-lt"/>
                <a:cs typeface="+mn-lt"/>
              </a:rPr>
              <a:t>The Queensland Human Rights Commission</a:t>
            </a:r>
          </a:p>
          <a:p>
            <a:pPr marL="0" indent="0">
              <a:buNone/>
            </a:pPr>
            <a:r>
              <a:rPr lang="en-US" sz="1200" dirty="0">
                <a:ea typeface="+mn-lt"/>
                <a:cs typeface="+mn-lt"/>
                <a:hlinkClick r:id="rId5"/>
              </a:rPr>
              <a:t>https://www.qhrc.qld.gov.au/</a:t>
            </a:r>
            <a:endParaRPr lang="en-US" sz="1200" dirty="0"/>
          </a:p>
          <a:p>
            <a:pPr marL="0" indent="0">
              <a:buNone/>
            </a:pPr>
            <a:endParaRPr lang="en-US" sz="1200" dirty="0">
              <a:ea typeface="+mn-lt"/>
              <a:cs typeface="+mn-lt"/>
            </a:endParaRPr>
          </a:p>
          <a:p>
            <a:pPr marL="0" indent="0">
              <a:buNone/>
            </a:pPr>
            <a:r>
              <a:rPr lang="en-US" sz="1200" dirty="0">
                <a:ea typeface="+mn-lt"/>
                <a:cs typeface="+mn-lt"/>
              </a:rPr>
              <a:t>The Victorian Charter of Rights </a:t>
            </a:r>
            <a:r>
              <a:rPr lang="en-US" sz="1200" dirty="0" err="1">
                <a:ea typeface="+mn-lt"/>
                <a:cs typeface="+mn-lt"/>
              </a:rPr>
              <a:t>Benchbook</a:t>
            </a:r>
            <a:endParaRPr lang="en-US" sz="1200" dirty="0">
              <a:ea typeface="+mn-lt"/>
              <a:cs typeface="+mn-lt"/>
            </a:endParaRPr>
          </a:p>
          <a:p>
            <a:pPr marL="0" indent="0">
              <a:buNone/>
            </a:pPr>
            <a:r>
              <a:rPr lang="en-US" sz="1200" dirty="0">
                <a:ea typeface="+mn-lt"/>
                <a:cs typeface="+mn-lt"/>
                <a:hlinkClick r:id="rId6"/>
              </a:rPr>
              <a:t>http://www.judicialcollege.vic.edu.au/eManuals/CHRBB/index.htm#57496.htm</a:t>
            </a:r>
            <a:endParaRPr lang="en-US" sz="1200" dirty="0">
              <a:cs typeface="Calibri"/>
            </a:endParaRPr>
          </a:p>
          <a:p>
            <a:pPr marL="0" indent="0">
              <a:buNone/>
            </a:pPr>
            <a:endParaRPr lang="en-US" sz="1200" dirty="0">
              <a:ea typeface="+mn-lt"/>
              <a:cs typeface="+mn-lt"/>
            </a:endParaRPr>
          </a:p>
          <a:p>
            <a:pPr marL="0" indent="0">
              <a:buNone/>
            </a:pPr>
            <a:r>
              <a:rPr lang="en-US" sz="1200" dirty="0">
                <a:ea typeface="+mn-lt"/>
                <a:cs typeface="+mn-lt"/>
              </a:rPr>
              <a:t>DJAG's Human Rights Unit (materials designed for public entities) </a:t>
            </a:r>
            <a:r>
              <a:rPr lang="en-US" sz="1200" dirty="0">
                <a:ea typeface="+mn-lt"/>
                <a:cs typeface="+mn-lt"/>
                <a:hlinkClick r:id="rId7"/>
              </a:rPr>
              <a:t>https://www.forgov.qld.gov.au/human-rights-resources</a:t>
            </a:r>
          </a:p>
          <a:p>
            <a:pPr marL="0" indent="0">
              <a:buNone/>
            </a:pPr>
            <a:r>
              <a:rPr lang="en-US" sz="1200" i="1" dirty="0">
                <a:cs typeface="Calibri"/>
              </a:rPr>
              <a:t>- 'Nature and scope of rights'</a:t>
            </a:r>
          </a:p>
          <a:p>
            <a:pPr marL="0" indent="0">
              <a:buNone/>
            </a:pPr>
            <a:r>
              <a:rPr lang="en-US" sz="1200" i="1" dirty="0">
                <a:cs typeface="Calibri"/>
              </a:rPr>
              <a:t>- 'When human rights may be limited'</a:t>
            </a:r>
          </a:p>
          <a:p>
            <a:pPr marL="0" indent="0">
              <a:buNone/>
            </a:pPr>
            <a:r>
              <a:rPr lang="en-US" sz="1200" i="1" dirty="0">
                <a:cs typeface="Calibri"/>
              </a:rPr>
              <a:t>- 'Act and make decisions compatible with human rights’ </a:t>
            </a:r>
            <a:endParaRPr lang="en-US" dirty="0"/>
          </a:p>
          <a:p>
            <a:pPr>
              <a:buFontTx/>
              <a:buChar char="-"/>
            </a:pPr>
            <a:endParaRPr lang="en-US" sz="1200" i="1" dirty="0">
              <a:cs typeface="Calibri"/>
            </a:endParaRPr>
          </a:p>
          <a:p>
            <a:pPr marL="0" indent="0">
              <a:buNone/>
            </a:pPr>
            <a:endParaRPr lang="en-US" altLang="en-US" dirty="0"/>
          </a:p>
        </p:txBody>
      </p:sp>
      <p:sp>
        <p:nvSpPr>
          <p:cNvPr id="20484" name="Footer Placeholder 3">
            <a:extLst>
              <a:ext uri="{FF2B5EF4-FFF2-40B4-BE49-F238E27FC236}">
                <a16:creationId xmlns:a16="http://schemas.microsoft.com/office/drawing/2014/main" id="{67024B20-A04D-4188-83E0-54E81A722AA2}"/>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21</a:t>
            </a:fld>
            <a:endParaRPr lang="en-US" altLang="en-US" sz="800" dirty="0">
              <a:solidFill>
                <a:schemeClr val="bg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a:extLst>
              <a:ext uri="{FF2B5EF4-FFF2-40B4-BE49-F238E27FC236}">
                <a16:creationId xmlns:a16="http://schemas.microsoft.com/office/drawing/2014/main" id="{B1324A56-F76E-4FC8-B2D7-FE371E32EA05}"/>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a:solidFill>
                  <a:schemeClr val="bg2"/>
                </a:solidFill>
              </a:rPr>
              <a:t>Presentation Title and Footer Information (change on Master page) | 2</a:t>
            </a:r>
            <a:endParaRPr lang="en-US" altLang="en-US" sz="80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48D1EF1-7DB6-44AA-A908-D451C095A65C}"/>
              </a:ext>
            </a:extLst>
          </p:cNvPr>
          <p:cNvSpPr>
            <a:spLocks noGrp="1"/>
          </p:cNvSpPr>
          <p:nvPr>
            <p:ph type="title"/>
          </p:nvPr>
        </p:nvSpPr>
        <p:spPr/>
        <p:txBody>
          <a:bodyPr/>
          <a:lstStyle/>
          <a:p>
            <a:r>
              <a:rPr lang="en-AU" altLang="en-US" dirty="0" err="1"/>
              <a:t>GoToWebinar</a:t>
            </a:r>
            <a:r>
              <a:rPr lang="en-AU" altLang="en-US" dirty="0"/>
              <a:t> housekeeping</a:t>
            </a:r>
            <a:endParaRPr lang="en-US" altLang="en-US" dirty="0"/>
          </a:p>
        </p:txBody>
      </p:sp>
      <p:sp>
        <p:nvSpPr>
          <p:cNvPr id="10243" name="Content Placeholder 2">
            <a:extLst>
              <a:ext uri="{FF2B5EF4-FFF2-40B4-BE49-F238E27FC236}">
                <a16:creationId xmlns:a16="http://schemas.microsoft.com/office/drawing/2014/main" id="{EC1F6989-71C3-474F-A910-A08B97D45D7C}"/>
              </a:ext>
            </a:extLst>
          </p:cNvPr>
          <p:cNvSpPr>
            <a:spLocks noGrp="1"/>
          </p:cNvSpPr>
          <p:nvPr>
            <p:ph idx="1"/>
          </p:nvPr>
        </p:nvSpPr>
        <p:spPr>
          <a:xfrm>
            <a:off x="533400" y="1524000"/>
            <a:ext cx="7772400" cy="4648200"/>
          </a:xfrm>
        </p:spPr>
        <p:txBody>
          <a:bodyPr/>
          <a:lstStyle/>
          <a:p>
            <a:r>
              <a:rPr lang="en-AU" altLang="en-US" dirty="0"/>
              <a:t>Facilitator:</a:t>
            </a:r>
          </a:p>
          <a:p>
            <a:pPr lvl="1"/>
            <a:r>
              <a:rPr lang="en-AU" altLang="en-US" dirty="0"/>
              <a:t>Carly Hanson, Sector Sustainability Coordinator, Community Legal Centres Queensland</a:t>
            </a:r>
          </a:p>
          <a:p>
            <a:r>
              <a:rPr lang="en-AU" altLang="en-US" dirty="0"/>
              <a:t>Recording: </a:t>
            </a:r>
          </a:p>
          <a:p>
            <a:pPr lvl="1"/>
            <a:r>
              <a:rPr lang="en-AU" altLang="en-US" dirty="0"/>
              <a:t>This webinar is being recorded and will be available on the Staff Training page of our website: </a:t>
            </a:r>
            <a:r>
              <a:rPr lang="en-AU" altLang="en-US" dirty="0">
                <a:hlinkClick r:id="rId3"/>
              </a:rPr>
              <a:t>https://communitylegalqld.org.au/clc-staff/staff-training-and-cle</a:t>
            </a:r>
            <a:r>
              <a:rPr lang="en-AU" altLang="en-US" dirty="0"/>
              <a:t> </a:t>
            </a:r>
          </a:p>
          <a:p>
            <a:r>
              <a:rPr lang="en-AU" altLang="en-US" dirty="0"/>
              <a:t>PowerPoint / webinar materials: </a:t>
            </a:r>
          </a:p>
          <a:p>
            <a:pPr lvl="1"/>
            <a:r>
              <a:rPr lang="en-AU" altLang="en-US" dirty="0"/>
              <a:t>Emailed prior to today’s session</a:t>
            </a:r>
          </a:p>
          <a:p>
            <a:pPr lvl="1"/>
            <a:r>
              <a:rPr lang="en-AU" altLang="en-US" dirty="0"/>
              <a:t>Available to download from Handouts section of GTW control panel </a:t>
            </a:r>
          </a:p>
          <a:p>
            <a:r>
              <a:rPr lang="en-AU" altLang="en-US" dirty="0"/>
              <a:t>Questions:</a:t>
            </a:r>
          </a:p>
          <a:p>
            <a:pPr lvl="1"/>
            <a:r>
              <a:rPr lang="en-AU" altLang="en-US" dirty="0"/>
              <a:t>Type your questions/comments into question box on GTW control panel OR</a:t>
            </a:r>
          </a:p>
          <a:p>
            <a:pPr lvl="1"/>
            <a:r>
              <a:rPr lang="en-AU" altLang="en-US" dirty="0"/>
              <a:t>Raise your hand and we will unmute your microphone </a:t>
            </a:r>
          </a:p>
          <a:p>
            <a:pPr lvl="1"/>
            <a:r>
              <a:rPr lang="en-AU" altLang="en-US" dirty="0"/>
              <a:t>Questions will be addressed at the end   </a:t>
            </a:r>
          </a:p>
          <a:p>
            <a:r>
              <a:rPr lang="en-AU" altLang="en-US" dirty="0"/>
              <a:t>Technical help: </a:t>
            </a:r>
          </a:p>
          <a:p>
            <a:pPr lvl="1"/>
            <a:r>
              <a:rPr lang="en-AU" altLang="en-US" dirty="0"/>
              <a:t>Email </a:t>
            </a:r>
            <a:r>
              <a:rPr lang="en-AU" altLang="en-US" dirty="0">
                <a:hlinkClick r:id="rId4"/>
              </a:rPr>
              <a:t>carly@communitylegalqld.org.au</a:t>
            </a:r>
            <a:r>
              <a:rPr lang="en-AU" altLang="en-US" dirty="0"/>
              <a:t> or use question box in GTW</a:t>
            </a:r>
          </a:p>
          <a:p>
            <a:endParaRPr lang="en-AU" altLang="en-US" dirty="0"/>
          </a:p>
          <a:p>
            <a:endParaRPr lang="en-AU" altLang="en-US" dirty="0"/>
          </a:p>
          <a:p>
            <a:endParaRPr lang="en-US" altLang="en-US" dirty="0"/>
          </a:p>
        </p:txBody>
      </p:sp>
      <p:sp>
        <p:nvSpPr>
          <p:cNvPr id="10244" name="Footer Placeholder 3">
            <a:extLst>
              <a:ext uri="{FF2B5EF4-FFF2-40B4-BE49-F238E27FC236}">
                <a16:creationId xmlns:a16="http://schemas.microsoft.com/office/drawing/2014/main" id="{6EAB4640-7D0A-434D-A662-07FF9A5FB07E}"/>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3</a:t>
            </a:fld>
            <a:endParaRPr lang="en-US" altLang="en-US" sz="800" dirty="0">
              <a:solidFill>
                <a:schemeClr val="bg2"/>
              </a:solidFill>
            </a:endParaRPr>
          </a:p>
        </p:txBody>
      </p:sp>
    </p:spTree>
    <p:extLst>
      <p:ext uri="{BB962C8B-B14F-4D97-AF65-F5344CB8AC3E}">
        <p14:creationId xmlns:p14="http://schemas.microsoft.com/office/powerpoint/2010/main" val="367351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788829B-7DC7-4151-893D-BCF34C555A6F}"/>
              </a:ext>
            </a:extLst>
          </p:cNvPr>
          <p:cNvSpPr>
            <a:spLocks noGrp="1"/>
          </p:cNvSpPr>
          <p:nvPr>
            <p:ph type="title"/>
          </p:nvPr>
        </p:nvSpPr>
        <p:spPr/>
        <p:txBody>
          <a:bodyPr/>
          <a:lstStyle/>
          <a:p>
            <a:r>
              <a:rPr lang="en-AU" altLang="en-US" dirty="0">
                <a:cs typeface="Arial"/>
              </a:rPr>
              <a:t>Legal disclaimer</a:t>
            </a:r>
          </a:p>
        </p:txBody>
      </p:sp>
      <p:sp>
        <p:nvSpPr>
          <p:cNvPr id="7171" name="Content Placeholder 2">
            <a:extLst>
              <a:ext uri="{FF2B5EF4-FFF2-40B4-BE49-F238E27FC236}">
                <a16:creationId xmlns:a16="http://schemas.microsoft.com/office/drawing/2014/main" id="{DB96FBA5-AB5D-479C-A9C5-EBE877AF8AD1}"/>
              </a:ext>
            </a:extLst>
          </p:cNvPr>
          <p:cNvSpPr>
            <a:spLocks noGrp="1"/>
          </p:cNvSpPr>
          <p:nvPr>
            <p:ph idx="1"/>
          </p:nvPr>
        </p:nvSpPr>
        <p:spPr>
          <a:xfrm>
            <a:off x="533400" y="1413832"/>
            <a:ext cx="7772400" cy="4301168"/>
          </a:xfrm>
        </p:spPr>
        <p:txBody>
          <a:bodyPr/>
          <a:lstStyle/>
          <a:p>
            <a:pPr marL="0">
              <a:buNone/>
            </a:pPr>
            <a:r>
              <a:rPr lang="en-AU" i="1" dirty="0">
                <a:cs typeface="Arial"/>
              </a:rPr>
              <a:t>This presentation is for professional development and education purposes only. The information provided in this presentation is not legal advice and is designed for lawyers and other staff working and volunteering in a community legal centre setting in Queensland.</a:t>
            </a:r>
            <a:endParaRPr lang="en-AU" dirty="0">
              <a:cs typeface="Arial"/>
            </a:endParaRPr>
          </a:p>
          <a:p>
            <a:pPr marL="0">
              <a:buNone/>
            </a:pPr>
            <a:endParaRPr lang="en-AU" dirty="0">
              <a:cs typeface="Arial"/>
            </a:endParaRPr>
          </a:p>
          <a:p>
            <a:pPr marL="0">
              <a:buNone/>
            </a:pPr>
            <a:r>
              <a:rPr lang="en-AU" i="1" dirty="0">
                <a:cs typeface="Arial"/>
              </a:rPr>
              <a:t>This presentation and webinar is not to be published or reproduced for commercial purposes without the express permission of the author.</a:t>
            </a:r>
            <a:endParaRPr lang="en-AU" dirty="0">
              <a:cs typeface="Arial"/>
            </a:endParaRPr>
          </a:p>
          <a:p>
            <a:pPr marL="0">
              <a:buNone/>
            </a:pPr>
            <a:endParaRPr lang="en-AU" dirty="0">
              <a:cs typeface="Arial"/>
            </a:endParaRPr>
          </a:p>
          <a:p>
            <a:pPr marL="0">
              <a:buNone/>
            </a:pPr>
            <a:r>
              <a:rPr lang="en-AU" i="1" dirty="0">
                <a:cs typeface="Arial"/>
              </a:rPr>
              <a:t>Information is current as at </a:t>
            </a:r>
            <a:r>
              <a:rPr lang="en-AU" b="1" i="1" dirty="0">
                <a:solidFill>
                  <a:srgbClr val="FF0000"/>
                </a:solidFill>
                <a:cs typeface="Arial"/>
              </a:rPr>
              <a:t>7 January 2020</a:t>
            </a:r>
            <a:r>
              <a:rPr lang="en-AU" i="1" dirty="0">
                <a:cs typeface="Arial"/>
              </a:rPr>
              <a:t>. Community Legal Centres Queensland does not accept any liability for the accuracy of the information in the presentation.</a:t>
            </a:r>
            <a:endParaRPr lang="en-AU" altLang="en-US" dirty="0">
              <a:cs typeface="Arial"/>
            </a:endParaRPr>
          </a:p>
          <a:p>
            <a:pPr marL="0" indent="0">
              <a:buFont typeface="Times" panose="02020603050405020304" pitchFamily="18" charset="0"/>
              <a:buNone/>
            </a:pPr>
            <a:endParaRPr lang="en-AU" altLang="en-US" dirty="0"/>
          </a:p>
          <a:p>
            <a:pPr marL="0" indent="0">
              <a:buFont typeface="Times" panose="02020603050405020304" pitchFamily="18" charset="0"/>
              <a:buNone/>
            </a:pPr>
            <a:endParaRPr lang="en-US" altLang="en-US" dirty="0"/>
          </a:p>
        </p:txBody>
      </p:sp>
      <p:sp>
        <p:nvSpPr>
          <p:cNvPr id="7172" name="Footer Placeholder 3">
            <a:extLst>
              <a:ext uri="{FF2B5EF4-FFF2-40B4-BE49-F238E27FC236}">
                <a16:creationId xmlns:a16="http://schemas.microsoft.com/office/drawing/2014/main" id="{0277A9CF-EE90-4677-8127-454B74852D4F}"/>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4</a:t>
            </a:fld>
            <a:endParaRPr lang="en-US" altLang="en-US" sz="800" dirty="0">
              <a:solidFill>
                <a:schemeClr val="bg2"/>
              </a:solidFill>
            </a:endParaRPr>
          </a:p>
        </p:txBody>
      </p:sp>
    </p:spTree>
    <p:extLst>
      <p:ext uri="{BB962C8B-B14F-4D97-AF65-F5344CB8AC3E}">
        <p14:creationId xmlns:p14="http://schemas.microsoft.com/office/powerpoint/2010/main" val="3227997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788829B-7DC7-4151-893D-BCF34C555A6F}"/>
              </a:ext>
            </a:extLst>
          </p:cNvPr>
          <p:cNvSpPr>
            <a:spLocks noGrp="1"/>
          </p:cNvSpPr>
          <p:nvPr>
            <p:ph type="title"/>
          </p:nvPr>
        </p:nvSpPr>
        <p:spPr/>
        <p:txBody>
          <a:bodyPr/>
          <a:lstStyle/>
          <a:p>
            <a:r>
              <a:rPr lang="en-AU" altLang="en-US" dirty="0">
                <a:cs typeface="Arial"/>
              </a:rPr>
              <a:t>Keep safe – content note</a:t>
            </a:r>
          </a:p>
        </p:txBody>
      </p:sp>
      <p:sp>
        <p:nvSpPr>
          <p:cNvPr id="7171" name="Content Placeholder 2">
            <a:extLst>
              <a:ext uri="{FF2B5EF4-FFF2-40B4-BE49-F238E27FC236}">
                <a16:creationId xmlns:a16="http://schemas.microsoft.com/office/drawing/2014/main" id="{DB96FBA5-AB5D-479C-A9C5-EBE877AF8AD1}"/>
              </a:ext>
            </a:extLst>
          </p:cNvPr>
          <p:cNvSpPr>
            <a:spLocks noGrp="1"/>
          </p:cNvSpPr>
          <p:nvPr>
            <p:ph idx="1"/>
          </p:nvPr>
        </p:nvSpPr>
        <p:spPr>
          <a:xfrm>
            <a:off x="533400" y="1413832"/>
            <a:ext cx="7772400" cy="4301168"/>
          </a:xfrm>
        </p:spPr>
        <p:txBody>
          <a:bodyPr/>
          <a:lstStyle/>
          <a:p>
            <a:pPr marL="0">
              <a:buNone/>
            </a:pPr>
            <a:r>
              <a:rPr lang="en-AU" sz="1600" i="1" dirty="0">
                <a:cs typeface="Arial"/>
              </a:rPr>
              <a:t>Community Legal Centres Queensland wants to ensure that community legal centre workers and others accessing these training materials feel safe, and are able to access appropriate and timely help and support. </a:t>
            </a:r>
            <a:endParaRPr lang="en-AU" sz="1600" dirty="0">
              <a:cs typeface="Arial"/>
            </a:endParaRPr>
          </a:p>
          <a:p>
            <a:pPr marL="0">
              <a:buNone/>
            </a:pPr>
            <a:endParaRPr lang="en-AU" sz="1600" dirty="0">
              <a:cs typeface="Arial"/>
            </a:endParaRPr>
          </a:p>
          <a:p>
            <a:pPr marL="0">
              <a:buNone/>
            </a:pPr>
            <a:r>
              <a:rPr lang="en-AU" sz="1600" i="1" dirty="0">
                <a:cs typeface="Arial"/>
              </a:rPr>
              <a:t>Some content in these training materials may be disturbing, upsetting or trigger strong/negative emotions for victims and survivors of violence and trauma, and others.</a:t>
            </a:r>
          </a:p>
          <a:p>
            <a:pPr marL="0">
              <a:buNone/>
            </a:pPr>
            <a:endParaRPr lang="en-AU" sz="1600" dirty="0">
              <a:cs typeface="Arial"/>
            </a:endParaRPr>
          </a:p>
          <a:p>
            <a:pPr marL="0">
              <a:buNone/>
            </a:pPr>
            <a:r>
              <a:rPr lang="en-AU" sz="1600" i="1" dirty="0">
                <a:cs typeface="Arial"/>
              </a:rPr>
              <a:t>Community Legal Centres Queensland respects your autonomy. If you feel triggered or upset by any of the content or materials provided here, we encourage you to use your discretion as to whether you should continue reading, watching or listening to the material.</a:t>
            </a:r>
          </a:p>
          <a:p>
            <a:pPr marL="0">
              <a:buNone/>
            </a:pPr>
            <a:endParaRPr lang="en-AU" sz="1600" dirty="0">
              <a:cs typeface="Arial"/>
            </a:endParaRPr>
          </a:p>
          <a:p>
            <a:pPr marL="0">
              <a:buNone/>
            </a:pPr>
            <a:r>
              <a:rPr lang="en-AU" sz="1600" i="1" dirty="0">
                <a:cs typeface="Arial"/>
              </a:rPr>
              <a:t>You may also wish to access more information and resources, as well as professional support or advice from one of the free and confidential organisations listed on our Keep Safe website page: </a:t>
            </a:r>
            <a:r>
              <a:rPr lang="en-AU" sz="1600" i="1" dirty="0">
                <a:cs typeface="Arial"/>
                <a:hlinkClick r:id="rId2"/>
              </a:rPr>
              <a:t>http://communitylegalqld.org.au/keepsafe</a:t>
            </a:r>
            <a:r>
              <a:rPr lang="en-AU" sz="1600" i="1" dirty="0">
                <a:cs typeface="Arial"/>
              </a:rPr>
              <a:t>.</a:t>
            </a:r>
            <a:endParaRPr lang="en-AU" sz="1600" dirty="0"/>
          </a:p>
          <a:p>
            <a:pPr marL="0" indent="0">
              <a:buNone/>
            </a:pPr>
            <a:endParaRPr lang="en-AU" altLang="en-US" dirty="0">
              <a:cs typeface="Arial"/>
            </a:endParaRPr>
          </a:p>
          <a:p>
            <a:pPr marL="0" indent="0">
              <a:buFont typeface="Times" panose="02020603050405020304" pitchFamily="18" charset="0"/>
              <a:buNone/>
            </a:pPr>
            <a:endParaRPr lang="en-AU" altLang="en-US" dirty="0"/>
          </a:p>
          <a:p>
            <a:pPr marL="0" indent="0">
              <a:buFont typeface="Times" panose="02020603050405020304" pitchFamily="18" charset="0"/>
              <a:buNone/>
            </a:pPr>
            <a:endParaRPr lang="en-US" altLang="en-US" dirty="0"/>
          </a:p>
        </p:txBody>
      </p:sp>
      <p:sp>
        <p:nvSpPr>
          <p:cNvPr id="7172" name="Footer Placeholder 3">
            <a:extLst>
              <a:ext uri="{FF2B5EF4-FFF2-40B4-BE49-F238E27FC236}">
                <a16:creationId xmlns:a16="http://schemas.microsoft.com/office/drawing/2014/main" id="{0277A9CF-EE90-4677-8127-454B74852D4F}"/>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5</a:t>
            </a:fld>
            <a:endParaRPr lang="en-US" altLang="en-US" sz="800" dirty="0">
              <a:solidFill>
                <a:schemeClr val="bg2"/>
              </a:solidFill>
            </a:endParaRPr>
          </a:p>
        </p:txBody>
      </p:sp>
    </p:spTree>
    <p:extLst>
      <p:ext uri="{BB962C8B-B14F-4D97-AF65-F5344CB8AC3E}">
        <p14:creationId xmlns:p14="http://schemas.microsoft.com/office/powerpoint/2010/main" val="365246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788829B-7DC7-4151-893D-BCF34C555A6F}"/>
              </a:ext>
            </a:extLst>
          </p:cNvPr>
          <p:cNvSpPr>
            <a:spLocks noGrp="1"/>
          </p:cNvSpPr>
          <p:nvPr>
            <p:ph type="title"/>
          </p:nvPr>
        </p:nvSpPr>
        <p:spPr/>
        <p:txBody>
          <a:bodyPr/>
          <a:lstStyle/>
          <a:p>
            <a:r>
              <a:rPr lang="en-AU" altLang="en-US" dirty="0">
                <a:cs typeface="Arial"/>
              </a:rPr>
              <a:t>Bridget Burton, Caxton Legal Centre</a:t>
            </a:r>
          </a:p>
        </p:txBody>
      </p:sp>
      <p:sp>
        <p:nvSpPr>
          <p:cNvPr id="7171" name="Content Placeholder 2">
            <a:extLst>
              <a:ext uri="{FF2B5EF4-FFF2-40B4-BE49-F238E27FC236}">
                <a16:creationId xmlns:a16="http://schemas.microsoft.com/office/drawing/2014/main" id="{DB96FBA5-AB5D-479C-A9C5-EBE877AF8AD1}"/>
              </a:ext>
            </a:extLst>
          </p:cNvPr>
          <p:cNvSpPr>
            <a:spLocks noGrp="1"/>
          </p:cNvSpPr>
          <p:nvPr>
            <p:ph idx="1"/>
          </p:nvPr>
        </p:nvSpPr>
        <p:spPr>
          <a:xfrm>
            <a:off x="533400" y="1447800"/>
            <a:ext cx="5486400" cy="4301168"/>
          </a:xfrm>
        </p:spPr>
        <p:txBody>
          <a:bodyPr/>
          <a:lstStyle/>
          <a:p>
            <a:pPr marL="0" indent="0">
              <a:buNone/>
            </a:pPr>
            <a:endParaRPr lang="en-AU" altLang="en-US" dirty="0">
              <a:cs typeface="Arial"/>
            </a:endParaRPr>
          </a:p>
          <a:p>
            <a:pPr marL="0" indent="0">
              <a:buFont typeface="Times" panose="02020603050405020304" pitchFamily="18" charset="0"/>
              <a:buNone/>
            </a:pPr>
            <a:endParaRPr lang="en-AU" altLang="en-US" dirty="0"/>
          </a:p>
          <a:p>
            <a:pPr marL="0" indent="0">
              <a:buFont typeface="Times" panose="02020603050405020304" pitchFamily="18" charset="0"/>
              <a:buNone/>
            </a:pPr>
            <a:endParaRPr lang="en-US" altLang="en-US" dirty="0"/>
          </a:p>
        </p:txBody>
      </p:sp>
      <p:sp>
        <p:nvSpPr>
          <p:cNvPr id="7172" name="Footer Placeholder 3">
            <a:extLst>
              <a:ext uri="{FF2B5EF4-FFF2-40B4-BE49-F238E27FC236}">
                <a16:creationId xmlns:a16="http://schemas.microsoft.com/office/drawing/2014/main" id="{0277A9CF-EE90-4677-8127-454B74852D4F}"/>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6</a:t>
            </a:fld>
            <a:endParaRPr lang="en-US" altLang="en-US" sz="800" dirty="0">
              <a:solidFill>
                <a:schemeClr val="bg2"/>
              </a:solidFill>
            </a:endParaRPr>
          </a:p>
        </p:txBody>
      </p:sp>
      <p:sp>
        <p:nvSpPr>
          <p:cNvPr id="5" name="TextBox 4">
            <a:extLst>
              <a:ext uri="{FF2B5EF4-FFF2-40B4-BE49-F238E27FC236}">
                <a16:creationId xmlns:a16="http://schemas.microsoft.com/office/drawing/2014/main" id="{CEC10B41-E8F6-4349-BF5E-6D98C006E3E2}"/>
              </a:ext>
            </a:extLst>
          </p:cNvPr>
          <p:cNvSpPr txBox="1"/>
          <p:nvPr/>
        </p:nvSpPr>
        <p:spPr>
          <a:xfrm>
            <a:off x="5834063" y="1676400"/>
            <a:ext cx="2471737" cy="3046988"/>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latin typeface="+mn-lt"/>
            </a:endParaRPr>
          </a:p>
          <a:p>
            <a:pPr algn="ctr"/>
            <a:endParaRPr lang="en-US" dirty="0">
              <a:latin typeface="+mn-lt"/>
            </a:endParaRPr>
          </a:p>
          <a:p>
            <a:pPr algn="ctr"/>
            <a:r>
              <a:rPr lang="en-US" dirty="0">
                <a:latin typeface="+mn-lt"/>
              </a:rPr>
              <a:t>Photo of presenter</a:t>
            </a:r>
            <a:r>
              <a:rPr lang="en-US" dirty="0">
                <a:latin typeface="+mn-lt"/>
                <a:cs typeface="Arial"/>
              </a:rPr>
              <a:t> to be included if possible please</a:t>
            </a:r>
          </a:p>
          <a:p>
            <a:pPr algn="ctr"/>
            <a:endParaRPr lang="en-US" dirty="0">
              <a:latin typeface="+mn-lt"/>
              <a:cs typeface="Arial"/>
            </a:endParaRPr>
          </a:p>
          <a:p>
            <a:pPr algn="ctr"/>
            <a:endParaRPr lang="en-US" dirty="0">
              <a:latin typeface="+mn-lt"/>
              <a:cs typeface="Arial"/>
            </a:endParaRPr>
          </a:p>
        </p:txBody>
      </p:sp>
      <p:sp>
        <p:nvSpPr>
          <p:cNvPr id="6" name="Content Placeholder 2">
            <a:extLst>
              <a:ext uri="{FF2B5EF4-FFF2-40B4-BE49-F238E27FC236}">
                <a16:creationId xmlns:a16="http://schemas.microsoft.com/office/drawing/2014/main" id="{DB96FBA5-AB5D-479C-A9C5-EBE877AF8AD1}"/>
              </a:ext>
            </a:extLst>
          </p:cNvPr>
          <p:cNvSpPr txBox="1">
            <a:spLocks/>
          </p:cNvSpPr>
          <p:nvPr/>
        </p:nvSpPr>
        <p:spPr bwMode="auto">
          <a:xfrm>
            <a:off x="609600" y="129540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2575" indent="-282575" algn="l" rtl="0" eaLnBrk="0" fontAlgn="base" hangingPunct="0">
              <a:spcBef>
                <a:spcPct val="20000"/>
              </a:spcBef>
              <a:spcAft>
                <a:spcPct val="0"/>
              </a:spcAft>
              <a:buClr>
                <a:schemeClr val="hlink"/>
              </a:buClr>
              <a:buFont typeface="Times" panose="02020603050405020304" pitchFamily="18" charset="0"/>
              <a:buChar char="•"/>
              <a:defRPr kern="1200">
                <a:solidFill>
                  <a:schemeClr val="tx1"/>
                </a:solidFill>
                <a:latin typeface="+mn-lt"/>
                <a:ea typeface="+mn-ea"/>
                <a:cs typeface="+mn-cs"/>
              </a:defRPr>
            </a:lvl1pPr>
            <a:lvl2pPr marL="571500" indent="-287338" algn="l" rtl="0" eaLnBrk="0" fontAlgn="base" hangingPunct="0">
              <a:spcBef>
                <a:spcPct val="20000"/>
              </a:spcBef>
              <a:spcAft>
                <a:spcPct val="0"/>
              </a:spcAft>
              <a:buFont typeface="Times" panose="02020603050405020304" pitchFamily="18" charset="0"/>
              <a:buChar char="–"/>
              <a:defRPr sz="1600" kern="1200">
                <a:solidFill>
                  <a:schemeClr val="tx1"/>
                </a:solidFill>
                <a:latin typeface="+mn-lt"/>
                <a:ea typeface="+mn-ea"/>
                <a:cs typeface="+mn-cs"/>
              </a:defRPr>
            </a:lvl2pPr>
            <a:lvl3pPr marL="952500" indent="-190500" algn="l" rtl="0" eaLnBrk="0" fontAlgn="base" hangingPunct="0">
              <a:spcBef>
                <a:spcPct val="20000"/>
              </a:spcBef>
              <a:spcAft>
                <a:spcPct val="0"/>
              </a:spcAft>
              <a:buClr>
                <a:schemeClr val="bg2"/>
              </a:buClr>
              <a:buChar char="–"/>
              <a:defRPr sz="1400" kern="1200">
                <a:solidFill>
                  <a:srgbClr val="4C4C4C"/>
                </a:solidFill>
                <a:latin typeface="+mn-lt"/>
                <a:ea typeface="+mn-ea"/>
                <a:cs typeface="+mn-cs"/>
              </a:defRPr>
            </a:lvl3pPr>
            <a:lvl4pPr marL="1331913" indent="-188913" algn="l" rtl="0" eaLnBrk="0" fontAlgn="base" hangingPunct="0">
              <a:spcBef>
                <a:spcPct val="20000"/>
              </a:spcBef>
              <a:spcAft>
                <a:spcPct val="0"/>
              </a:spcAft>
              <a:buClr>
                <a:schemeClr val="bg2"/>
              </a:buClr>
              <a:buChar char="–"/>
              <a:defRPr sz="1200" kern="1200">
                <a:solidFill>
                  <a:srgbClr val="4C4C4C"/>
                </a:solidFill>
                <a:latin typeface="+mn-lt"/>
                <a:ea typeface="+mn-ea"/>
                <a:cs typeface="+mn-cs"/>
              </a:defRPr>
            </a:lvl4pPr>
            <a:lvl5pPr marL="1714500" indent="-192088" algn="l" rtl="0" eaLnBrk="0" fontAlgn="base" hangingPunct="0">
              <a:spcBef>
                <a:spcPct val="20000"/>
              </a:spcBef>
              <a:spcAft>
                <a:spcPct val="0"/>
              </a:spcAft>
              <a:buClr>
                <a:schemeClr val="bg2"/>
              </a:buClr>
              <a:buChar char="–"/>
              <a:defRPr sz="1200" kern="1200">
                <a:solidFill>
                  <a:srgbClr val="4C4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Bridget Burton is Director of the Human Rights and Civil Law Practice at Caxton Legal Centre. She has been a lawyer since 2005 and practices mainly human rights, anti-discrimination and sexual harassment law.</a:t>
            </a:r>
          </a:p>
          <a:p>
            <a:pPr marL="0" indent="0">
              <a:buNone/>
            </a:pPr>
            <a:endParaRPr lang="en-US" sz="1400" dirty="0"/>
          </a:p>
          <a:p>
            <a:r>
              <a:rPr lang="en-US" sz="1400" dirty="0"/>
              <a:t>Caxton Legal Centre represents the interests of people who are disadvantaged or on a low income when they come into contact with the law by strategically advocating to government, providing legal and social work services, publishing legal information and building community awareness about the issues faced by the people we help.</a:t>
            </a:r>
          </a:p>
          <a:p>
            <a:pPr marL="0" indent="0">
              <a:buNone/>
            </a:pPr>
            <a:endParaRPr lang="en-AU" i="1" dirty="0">
              <a:cs typeface="Arial"/>
            </a:endParaRPr>
          </a:p>
          <a:p>
            <a:pPr marL="354013" indent="-354013"/>
            <a:endParaRPr lang="en-AU" sz="1800" i="1" dirty="0"/>
          </a:p>
          <a:p>
            <a:pPr marL="0" indent="-457200">
              <a:buFont typeface="Times" panose="02020603050405020304" pitchFamily="18" charset="0"/>
              <a:buNone/>
            </a:pPr>
            <a:endParaRPr lang="en-AU" altLang="en-US" sz="1800" dirty="0">
              <a:cs typeface="Arial"/>
            </a:endParaRPr>
          </a:p>
          <a:p>
            <a:pPr marL="0" indent="0">
              <a:buFont typeface="Times" panose="02020603050405020304" pitchFamily="18" charset="0"/>
              <a:buNone/>
            </a:pPr>
            <a:endParaRPr lang="en-AU" altLang="en-US" sz="1800" dirty="0"/>
          </a:p>
          <a:p>
            <a:pPr marL="0" indent="0">
              <a:buFont typeface="Times" panose="02020603050405020304" pitchFamily="18" charset="0"/>
              <a:buNone/>
            </a:pPr>
            <a:endParaRPr lang="en-US" altLang="en-US" sz="1800" dirty="0"/>
          </a:p>
        </p:txBody>
      </p:sp>
      <p:pic>
        <p:nvPicPr>
          <p:cNvPr id="7" name="Picture 6">
            <a:extLst>
              <a:ext uri="{FF2B5EF4-FFF2-40B4-BE49-F238E27FC236}">
                <a16:creationId xmlns:a16="http://schemas.microsoft.com/office/drawing/2014/main" id="{249D5473-C614-4FA4-82FF-EE1FA36CE4E0}"/>
              </a:ext>
            </a:extLst>
          </p:cNvPr>
          <p:cNvPicPr>
            <a:picLocks noChangeAspect="1"/>
          </p:cNvPicPr>
          <p:nvPr/>
        </p:nvPicPr>
        <p:blipFill rotWithShape="1">
          <a:blip r:embed="rId2">
            <a:extLst>
              <a:ext uri="{28A0092B-C50C-407E-A947-70E740481C1C}">
                <a14:useLocalDpi xmlns:a14="http://schemas.microsoft.com/office/drawing/2010/main" val="0"/>
              </a:ext>
            </a:extLst>
          </a:blip>
          <a:srcRect l="17866" r="20675" b="-796"/>
          <a:stretch/>
        </p:blipFill>
        <p:spPr>
          <a:xfrm>
            <a:off x="5499815" y="1332895"/>
            <a:ext cx="3080162" cy="4043305"/>
          </a:xfrm>
          <a:prstGeom prst="rect">
            <a:avLst/>
          </a:prstGeom>
        </p:spPr>
      </p:pic>
    </p:spTree>
    <p:extLst>
      <p:ext uri="{BB962C8B-B14F-4D97-AF65-F5344CB8AC3E}">
        <p14:creationId xmlns:p14="http://schemas.microsoft.com/office/powerpoint/2010/main" val="3945944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CC359829-DC62-4063-983C-FF419DE200A5}"/>
              </a:ext>
            </a:extLst>
          </p:cNvPr>
          <p:cNvSpPr>
            <a:spLocks noGrp="1"/>
          </p:cNvSpPr>
          <p:nvPr>
            <p:ph type="title"/>
          </p:nvPr>
        </p:nvSpPr>
        <p:spPr/>
        <p:txBody>
          <a:bodyPr/>
          <a:lstStyle/>
          <a:p>
            <a:r>
              <a:rPr lang="en-AU" altLang="en-US" dirty="0"/>
              <a:t>Aim of this webinar</a:t>
            </a:r>
            <a:endParaRPr lang="en-US" altLang="en-US" dirty="0"/>
          </a:p>
        </p:txBody>
      </p:sp>
      <p:sp>
        <p:nvSpPr>
          <p:cNvPr id="3" name="Content Placeholder 2">
            <a:extLst>
              <a:ext uri="{FF2B5EF4-FFF2-40B4-BE49-F238E27FC236}">
                <a16:creationId xmlns:a16="http://schemas.microsoft.com/office/drawing/2014/main" id="{E1F7A24F-64D5-4C48-B31F-03EDD2BE9ACC}"/>
              </a:ext>
            </a:extLst>
          </p:cNvPr>
          <p:cNvSpPr>
            <a:spLocks noGrp="1"/>
          </p:cNvSpPr>
          <p:nvPr>
            <p:ph idx="1"/>
          </p:nvPr>
        </p:nvSpPr>
        <p:spPr>
          <a:xfrm>
            <a:off x="533400" y="1524000"/>
            <a:ext cx="7772400" cy="4572000"/>
          </a:xfrm>
        </p:spPr>
        <p:txBody>
          <a:bodyPr/>
          <a:lstStyle/>
          <a:p>
            <a:pPr>
              <a:defRPr/>
            </a:pPr>
            <a:r>
              <a:rPr lang="en-AU" dirty="0"/>
              <a:t>The </a:t>
            </a:r>
            <a:r>
              <a:rPr lang="en-AU" i="1" dirty="0"/>
              <a:t>Human Rights Act 2019 </a:t>
            </a:r>
            <a:r>
              <a:rPr lang="en-AU" dirty="0"/>
              <a:t>(Qld) includes a Right to Education.  This webinar will look at how to use this right in practice.</a:t>
            </a:r>
          </a:p>
          <a:p>
            <a:pPr>
              <a:defRPr/>
            </a:pPr>
            <a:endParaRPr lang="en-AU" dirty="0"/>
          </a:p>
          <a:p>
            <a:pPr>
              <a:defRPr/>
            </a:pPr>
            <a:r>
              <a:rPr lang="en-AU" dirty="0"/>
              <a:t>This webinar is for lawyers, advocates and social workers in community legal practice. We will talk about how to engage with the Human Rights Act in a practical everyday way.</a:t>
            </a:r>
          </a:p>
          <a:p>
            <a:pPr>
              <a:defRPr/>
            </a:pPr>
            <a:endParaRPr lang="en-AU" dirty="0"/>
          </a:p>
          <a:p>
            <a:pPr>
              <a:defRPr/>
            </a:pPr>
            <a:r>
              <a:rPr lang="en-AU" dirty="0"/>
              <a:t>By the end of this webinar you should feel more confident talking to your clients about human rights, helping them prepare for negotiation and making complaints.   </a:t>
            </a:r>
            <a:endParaRPr lang="en-AU" dirty="0">
              <a:cs typeface="Arial"/>
            </a:endParaRPr>
          </a:p>
          <a:p>
            <a:pPr>
              <a:defRPr/>
            </a:pPr>
            <a:endParaRPr lang="en-AU" dirty="0"/>
          </a:p>
        </p:txBody>
      </p:sp>
      <p:sp>
        <p:nvSpPr>
          <p:cNvPr id="9220" name="Footer Placeholder 3">
            <a:extLst>
              <a:ext uri="{FF2B5EF4-FFF2-40B4-BE49-F238E27FC236}">
                <a16:creationId xmlns:a16="http://schemas.microsoft.com/office/drawing/2014/main" id="{F5B89FBF-AB51-499B-B18B-00955F0E8ECD}"/>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7</a:t>
            </a:fld>
            <a:endParaRPr lang="en-US" altLang="en-US" sz="800" dirty="0">
              <a:solidFill>
                <a:schemeClr val="bg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48D1EF1-7DB6-44AA-A908-D451C095A65C}"/>
              </a:ext>
            </a:extLst>
          </p:cNvPr>
          <p:cNvSpPr>
            <a:spLocks noGrp="1"/>
          </p:cNvSpPr>
          <p:nvPr>
            <p:ph type="title"/>
          </p:nvPr>
        </p:nvSpPr>
        <p:spPr/>
        <p:txBody>
          <a:bodyPr/>
          <a:lstStyle/>
          <a:p>
            <a:r>
              <a:rPr lang="en-AU" altLang="en-US"/>
              <a:t>What this webinar covers</a:t>
            </a:r>
            <a:endParaRPr lang="en-US" altLang="en-US"/>
          </a:p>
        </p:txBody>
      </p:sp>
      <p:sp>
        <p:nvSpPr>
          <p:cNvPr id="10243" name="Content Placeholder 2">
            <a:extLst>
              <a:ext uri="{FF2B5EF4-FFF2-40B4-BE49-F238E27FC236}">
                <a16:creationId xmlns:a16="http://schemas.microsoft.com/office/drawing/2014/main" id="{EC1F6989-71C3-474F-A910-A08B97D45D7C}"/>
              </a:ext>
            </a:extLst>
          </p:cNvPr>
          <p:cNvSpPr>
            <a:spLocks noGrp="1"/>
          </p:cNvSpPr>
          <p:nvPr>
            <p:ph idx="1"/>
          </p:nvPr>
        </p:nvSpPr>
        <p:spPr>
          <a:xfrm>
            <a:off x="533400" y="1295400"/>
            <a:ext cx="7772400" cy="4191000"/>
          </a:xfrm>
        </p:spPr>
        <p:txBody>
          <a:bodyPr/>
          <a:lstStyle/>
          <a:p>
            <a:endParaRPr lang="en-AU" altLang="en-US" dirty="0"/>
          </a:p>
          <a:p>
            <a:r>
              <a:rPr lang="en-US" altLang="en-US"/>
              <a:t>A (very) brief</a:t>
            </a:r>
            <a:r>
              <a:rPr lang="en-AU" altLang="en-US" dirty="0"/>
              <a:t> recap of the how the Human Rights Act 2019 operates </a:t>
            </a:r>
          </a:p>
          <a:p>
            <a:endParaRPr lang="en-AU" altLang="en-US" dirty="0"/>
          </a:p>
          <a:p>
            <a:r>
              <a:rPr lang="en-US" altLang="en-US" dirty="0"/>
              <a:t>The meaning and scope of the Right to Education in the Human Rights Act 2019 and how it interacts with other rights and laws</a:t>
            </a:r>
          </a:p>
          <a:p>
            <a:endParaRPr lang="en-US" altLang="en-US" dirty="0"/>
          </a:p>
          <a:p>
            <a:r>
              <a:rPr lang="en-US" altLang="en-US" dirty="0"/>
              <a:t>Supporting your client to use the Right to Education in their direct conversations with a school</a:t>
            </a:r>
          </a:p>
          <a:p>
            <a:endParaRPr lang="en-US" altLang="en-US" dirty="0"/>
          </a:p>
          <a:p>
            <a:r>
              <a:rPr lang="en-US" altLang="en-US" dirty="0"/>
              <a:t>Making an internal complaint about a breach of the Human Rights Act</a:t>
            </a:r>
          </a:p>
          <a:p>
            <a:endParaRPr lang="en-US" altLang="en-US" dirty="0"/>
          </a:p>
          <a:p>
            <a:r>
              <a:rPr lang="en-US" altLang="en-US" dirty="0"/>
              <a:t>If the internal complaint does not resolve the matter – going to the Queensland Human Rights Commission and other options </a:t>
            </a:r>
            <a:endParaRPr lang="en-AU" altLang="en-US" dirty="0"/>
          </a:p>
          <a:p>
            <a:endParaRPr lang="en-AU" altLang="en-US" dirty="0"/>
          </a:p>
          <a:p>
            <a:endParaRPr lang="en-AU" altLang="en-US" dirty="0"/>
          </a:p>
          <a:p>
            <a:endParaRPr lang="en-US" altLang="en-US" dirty="0"/>
          </a:p>
        </p:txBody>
      </p:sp>
      <p:sp>
        <p:nvSpPr>
          <p:cNvPr id="10244" name="Footer Placeholder 3">
            <a:extLst>
              <a:ext uri="{FF2B5EF4-FFF2-40B4-BE49-F238E27FC236}">
                <a16:creationId xmlns:a16="http://schemas.microsoft.com/office/drawing/2014/main" id="{6EAB4640-7D0A-434D-A662-07FF9A5FB07E}"/>
              </a:ext>
            </a:extLst>
          </p:cNvPr>
          <p:cNvSpPr>
            <a:spLocks noGrp="1"/>
          </p:cNvSpPr>
          <p:nvPr>
            <p:ph type="ftr" sz="quarter" idx="10"/>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AU" altLang="en-US" sz="800" dirty="0">
                <a:solidFill>
                  <a:schemeClr val="bg2"/>
                </a:solidFill>
              </a:rPr>
              <a:t>The Right to Education in the HRA 2019 (Qld) | </a:t>
            </a:r>
            <a:fld id="{357DB24C-B12B-40CD-954A-5831FAD31187}" type="slidenum">
              <a:rPr lang="en-AU" altLang="en-US" sz="800">
                <a:solidFill>
                  <a:schemeClr val="bg2"/>
                </a:solidFill>
              </a:rPr>
              <a:pPr/>
              <a:t>8</a:t>
            </a:fld>
            <a:endParaRPr lang="en-US" altLang="en-US" sz="800" dirty="0">
              <a:solidFill>
                <a:schemeClr val="bg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1215924"/>
            <a:ext cx="5275591" cy="4439005"/>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2" name="Picture 2" descr="A picture containing text, table, sky&#10;&#10;Description generated with high confidence">
            <a:extLst>
              <a:ext uri="{FF2B5EF4-FFF2-40B4-BE49-F238E27FC236}">
                <a16:creationId xmlns:a16="http://schemas.microsoft.com/office/drawing/2014/main" id="{F88DF2F2-CF9E-4AD7-B43F-D7E682F3CF15}"/>
              </a:ext>
            </a:extLst>
          </p:cNvPr>
          <p:cNvPicPr>
            <a:picLocks noChangeAspect="1"/>
          </p:cNvPicPr>
          <p:nvPr/>
        </p:nvPicPr>
        <p:blipFill>
          <a:blip r:embed="rId3"/>
          <a:stretch>
            <a:fillRect/>
          </a:stretch>
        </p:blipFill>
        <p:spPr>
          <a:xfrm>
            <a:off x="247115" y="1214410"/>
            <a:ext cx="3072363" cy="2315262"/>
          </a:xfrm>
          <a:prstGeom prst="rect">
            <a:avLst/>
          </a:prstGeom>
        </p:spPr>
      </p:pic>
      <p:cxnSp>
        <p:nvCxnSpPr>
          <p:cNvPr id="30" name="Straight Connector 29">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836517"/>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90721" y="2361571"/>
            <a:ext cx="5275591" cy="3491059"/>
          </a:xfrm>
          <a:prstGeom prst="rect">
            <a:avLst/>
          </a:prstGeom>
        </p:spPr>
        <p:txBody>
          <a:bodyPr vert="horz" lIns="34290" tIns="17145" rIns="34290" bIns="17145" rtlCol="0" anchor="t">
            <a:noAutofit/>
          </a:bodyPr>
          <a:lstStyle/>
          <a:p>
            <a:pPr indent="-85725" defTabSz="342900" eaLnBrk="1" fontAlgn="auto" hangingPunct="1">
              <a:lnSpc>
                <a:spcPct val="90000"/>
              </a:lnSpc>
              <a:spcBef>
                <a:spcPts val="0"/>
              </a:spcBef>
              <a:spcAft>
                <a:spcPts val="225"/>
              </a:spcAft>
              <a:buFont typeface="Arial" panose="020B0604020202020204" pitchFamily="34" charset="0"/>
              <a:buChar char="•"/>
            </a:pPr>
            <a:endParaRPr lang="en-US" sz="1050" dirty="0">
              <a:solidFill>
                <a:srgbClr val="FFFFFF"/>
              </a:solidFill>
              <a:latin typeface="Calibri" panose="020F0502020204030204"/>
              <a:ea typeface="+mn-ea"/>
              <a:cs typeface="Calibri"/>
            </a:endParaRPr>
          </a:p>
          <a:p>
            <a:pPr indent="-85725" defTabSz="342900" eaLnBrk="1" fontAlgn="auto" hangingPunct="1">
              <a:lnSpc>
                <a:spcPct val="90000"/>
              </a:lnSpc>
              <a:spcBef>
                <a:spcPts val="0"/>
              </a:spcBef>
              <a:spcAft>
                <a:spcPts val="225"/>
              </a:spcAft>
              <a:buFont typeface="Arial" panose="020B0604020202020204" pitchFamily="34" charset="0"/>
              <a:buChar char="•"/>
            </a:pPr>
            <a:r>
              <a:rPr lang="en-US" sz="1400" dirty="0">
                <a:solidFill>
                  <a:srgbClr val="FFFFFF"/>
                </a:solidFill>
                <a:latin typeface="Calibri" panose="020F0502020204030204"/>
                <a:ea typeface="+mn-ea"/>
              </a:rPr>
              <a:t>The Human Rights Act 2019:</a:t>
            </a:r>
            <a:endParaRPr lang="en-US" sz="1400" dirty="0">
              <a:solidFill>
                <a:srgbClr val="FFFFFF"/>
              </a:solidFill>
              <a:latin typeface="Calibri" panose="020F0502020204030204"/>
              <a:ea typeface="+mn-ea"/>
              <a:cs typeface="Calibri"/>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1400" dirty="0">
              <a:solidFill>
                <a:srgbClr val="FFFFFF"/>
              </a:solidFill>
              <a:latin typeface="Calibri" panose="020F0502020204030204"/>
              <a:ea typeface="+mn-ea"/>
              <a:cs typeface="Calibri"/>
            </a:endParaRPr>
          </a:p>
          <a:p>
            <a:pPr marL="278606" indent="-85725" defTabSz="342900" eaLnBrk="1" fontAlgn="auto" hangingPunct="1">
              <a:lnSpc>
                <a:spcPct val="90000"/>
              </a:lnSpc>
              <a:spcBef>
                <a:spcPts val="0"/>
              </a:spcBef>
              <a:spcAft>
                <a:spcPts val="225"/>
              </a:spcAft>
              <a:buFont typeface="Arial" panose="020B0604020202020204" pitchFamily="34" charset="0"/>
              <a:buChar char="•"/>
            </a:pPr>
            <a:r>
              <a:rPr lang="en-US" sz="1400" dirty="0">
                <a:solidFill>
                  <a:srgbClr val="FFFFFF"/>
                </a:solidFill>
                <a:latin typeface="Calibri" panose="020F0502020204030204"/>
                <a:ea typeface="+mn-ea"/>
              </a:rPr>
              <a:t>Requires the Qld Parliament to consider human rights when making law</a:t>
            </a:r>
            <a:endParaRPr lang="en-US" sz="1400" dirty="0">
              <a:solidFill>
                <a:srgbClr val="FFFFFF"/>
              </a:solidFill>
              <a:latin typeface="Calibri" panose="020F0502020204030204"/>
              <a:ea typeface="+mn-ea"/>
              <a:cs typeface="Calibri"/>
            </a:endParaRPr>
          </a:p>
          <a:p>
            <a:pPr marL="278606" indent="-85725" defTabSz="342900" eaLnBrk="1" fontAlgn="auto" hangingPunct="1">
              <a:lnSpc>
                <a:spcPct val="90000"/>
              </a:lnSpc>
              <a:spcBef>
                <a:spcPts val="0"/>
              </a:spcBef>
              <a:spcAft>
                <a:spcPts val="225"/>
              </a:spcAft>
              <a:buFont typeface="Arial" panose="020B0604020202020204" pitchFamily="34" charset="0"/>
              <a:buChar char="•"/>
            </a:pPr>
            <a:r>
              <a:rPr lang="en-US" sz="1400" dirty="0">
                <a:solidFill>
                  <a:srgbClr val="FFFFFF"/>
                </a:solidFill>
                <a:latin typeface="Calibri" panose="020F0502020204030204"/>
                <a:ea typeface="+mn-ea"/>
              </a:rPr>
              <a:t>Instructs Courts to interpret law in line with human rights principles</a:t>
            </a:r>
            <a:endParaRPr lang="en-US" sz="1400" dirty="0">
              <a:solidFill>
                <a:srgbClr val="FFFFFF"/>
              </a:solidFill>
              <a:latin typeface="Calibri" panose="020F0502020204030204"/>
              <a:ea typeface="+mn-ea"/>
              <a:cs typeface="Calibri"/>
            </a:endParaRPr>
          </a:p>
          <a:p>
            <a:pPr marL="278606" indent="-85725" defTabSz="342900" eaLnBrk="1" fontAlgn="auto" hangingPunct="1">
              <a:lnSpc>
                <a:spcPct val="90000"/>
              </a:lnSpc>
              <a:spcBef>
                <a:spcPts val="0"/>
              </a:spcBef>
              <a:spcAft>
                <a:spcPts val="225"/>
              </a:spcAft>
              <a:buFont typeface="Arial" panose="020B0604020202020204" pitchFamily="34" charset="0"/>
              <a:buChar char="•"/>
            </a:pPr>
            <a:r>
              <a:rPr lang="en-US" sz="1400" dirty="0">
                <a:solidFill>
                  <a:srgbClr val="FFFFFF"/>
                </a:solidFill>
                <a:latin typeface="Calibri" panose="020F0502020204030204"/>
                <a:ea typeface="+mn-ea"/>
              </a:rPr>
              <a:t>Allows the Supreme Court to make declarations when a law cannot be interpreted in line with human rights</a:t>
            </a:r>
            <a:endParaRPr lang="en-US" sz="1400" dirty="0">
              <a:solidFill>
                <a:srgbClr val="FFFFFF"/>
              </a:solidFill>
              <a:latin typeface="Calibri" panose="020F0502020204030204"/>
              <a:ea typeface="+mn-ea"/>
              <a:cs typeface="Calibri"/>
            </a:endParaRPr>
          </a:p>
          <a:p>
            <a:pPr marL="278606" indent="-85725" defTabSz="342900" eaLnBrk="1" fontAlgn="auto" hangingPunct="1">
              <a:lnSpc>
                <a:spcPct val="90000"/>
              </a:lnSpc>
              <a:spcBef>
                <a:spcPts val="0"/>
              </a:spcBef>
              <a:spcAft>
                <a:spcPts val="225"/>
              </a:spcAft>
              <a:buFont typeface="Arial" panose="020B0604020202020204" pitchFamily="34" charset="0"/>
              <a:buChar char="•"/>
            </a:pPr>
            <a:r>
              <a:rPr lang="en-US" sz="1400" dirty="0">
                <a:solidFill>
                  <a:srgbClr val="FFFFFF"/>
                </a:solidFill>
                <a:latin typeface="Calibri" panose="020F0502020204030204"/>
                <a:ea typeface="+mn-ea"/>
              </a:rPr>
              <a:t>Requires public entities to consider human rights, and act and make decisions compatibly with human rights</a:t>
            </a:r>
            <a:endParaRPr lang="en-US" sz="1400" dirty="0">
              <a:solidFill>
                <a:srgbClr val="FFFFFF"/>
              </a:solidFill>
              <a:latin typeface="Calibri" panose="020F0502020204030204"/>
              <a:ea typeface="+mn-ea"/>
              <a:cs typeface="Calibri"/>
            </a:endParaRPr>
          </a:p>
          <a:p>
            <a:pPr marL="278606" indent="-85725" defTabSz="342900" eaLnBrk="1" fontAlgn="auto" hangingPunct="1">
              <a:lnSpc>
                <a:spcPct val="90000"/>
              </a:lnSpc>
              <a:spcBef>
                <a:spcPts val="0"/>
              </a:spcBef>
              <a:spcAft>
                <a:spcPts val="225"/>
              </a:spcAft>
              <a:buFont typeface="Arial" panose="020B0604020202020204" pitchFamily="34" charset="0"/>
              <a:buChar char="•"/>
            </a:pPr>
            <a:r>
              <a:rPr lang="en-US" sz="1400" dirty="0">
                <a:solidFill>
                  <a:srgbClr val="FFFFFF"/>
                </a:solidFill>
                <a:latin typeface="Calibri" panose="020F0502020204030204"/>
                <a:ea typeface="+mn-ea"/>
              </a:rPr>
              <a:t>Provides for complaint and enforcement options </a:t>
            </a:r>
            <a:endParaRPr lang="en-US" sz="1400" dirty="0">
              <a:solidFill>
                <a:srgbClr val="FFFFFF"/>
              </a:solidFill>
              <a:latin typeface="Calibri" panose="020F0502020204030204"/>
              <a:ea typeface="+mn-ea"/>
              <a:cs typeface="Calibri"/>
            </a:endParaRPr>
          </a:p>
          <a:p>
            <a:pPr marL="278606" indent="-85725" defTabSz="342900" eaLnBrk="1" fontAlgn="auto" hangingPunct="1">
              <a:lnSpc>
                <a:spcPct val="90000"/>
              </a:lnSpc>
              <a:spcBef>
                <a:spcPts val="0"/>
              </a:spcBef>
              <a:spcAft>
                <a:spcPts val="225"/>
              </a:spcAft>
              <a:buFont typeface="Arial" panose="020B0604020202020204" pitchFamily="34" charset="0"/>
              <a:buChar char="•"/>
            </a:pPr>
            <a:endParaRPr lang="en-US" sz="1400" dirty="0">
              <a:solidFill>
                <a:srgbClr val="FFFFFF"/>
              </a:solidFill>
              <a:latin typeface="Calibri" panose="020F0502020204030204"/>
              <a:ea typeface="+mn-ea"/>
              <a:cs typeface="Calibri"/>
            </a:endParaRPr>
          </a:p>
          <a:p>
            <a:pPr defTabSz="342900" eaLnBrk="1" fontAlgn="auto" hangingPunct="1">
              <a:lnSpc>
                <a:spcPct val="90000"/>
              </a:lnSpc>
              <a:spcBef>
                <a:spcPts val="0"/>
              </a:spcBef>
              <a:spcAft>
                <a:spcPts val="225"/>
              </a:spcAft>
            </a:pPr>
            <a:r>
              <a:rPr lang="en-US" sz="1400" dirty="0">
                <a:solidFill>
                  <a:srgbClr val="FFFFFF"/>
                </a:solidFill>
                <a:latin typeface="Calibri" panose="020F0502020204030204"/>
                <a:ea typeface="+mn-ea"/>
              </a:rPr>
              <a:t>It only protects individuals.  It does not limit human rights protected by other laws.  It does not create absolute rights and allows for limitations  ‘</a:t>
            </a:r>
            <a:r>
              <a:rPr lang="en-US" sz="1400" i="1" dirty="0">
                <a:solidFill>
                  <a:srgbClr val="FFFFFF"/>
                </a:solidFill>
                <a:latin typeface="Calibri" panose="020F0502020204030204"/>
                <a:ea typeface="+mn-ea"/>
              </a:rPr>
              <a:t>consistent with a free and democratic society based on human dignity, equality and freedom’.</a:t>
            </a:r>
            <a:endParaRPr lang="en-US" sz="1400" dirty="0">
              <a:solidFill>
                <a:srgbClr val="FFFFFF"/>
              </a:solidFill>
              <a:latin typeface="Calibri" panose="020F0502020204030204"/>
              <a:ea typeface="+mn-ea"/>
              <a:cs typeface="Calibri" panose="020F0502020204030204"/>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863" dirty="0">
              <a:solidFill>
                <a:srgbClr val="FFFFFF"/>
              </a:solidFill>
              <a:latin typeface="Calibri" panose="020F0502020204030204"/>
              <a:ea typeface="+mn-ea"/>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863" dirty="0">
              <a:solidFill>
                <a:srgbClr val="FFFFFF"/>
              </a:solidFill>
              <a:latin typeface="Calibri" panose="020F0502020204030204"/>
              <a:ea typeface="+mn-ea"/>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863" dirty="0">
              <a:solidFill>
                <a:srgbClr val="FFFFFF"/>
              </a:solidFill>
              <a:latin typeface="Calibri" panose="020F0502020204030204"/>
              <a:ea typeface="+mn-ea"/>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863" dirty="0">
              <a:solidFill>
                <a:srgbClr val="FFFFFF"/>
              </a:solidFill>
              <a:latin typeface="Calibri" panose="020F0502020204030204"/>
              <a:ea typeface="+mn-ea"/>
            </a:endParaRPr>
          </a:p>
          <a:p>
            <a:pPr indent="-85725" defTabSz="342900" eaLnBrk="1" fontAlgn="auto" hangingPunct="1">
              <a:lnSpc>
                <a:spcPct val="90000"/>
              </a:lnSpc>
              <a:spcBef>
                <a:spcPts val="0"/>
              </a:spcBef>
              <a:spcAft>
                <a:spcPts val="225"/>
              </a:spcAft>
              <a:buFont typeface="Arial" panose="020B0604020202020204" pitchFamily="34" charset="0"/>
              <a:buChar char="•"/>
            </a:pPr>
            <a:endParaRPr lang="en-US" sz="863" dirty="0">
              <a:solidFill>
                <a:srgbClr val="FFFFFF"/>
              </a:solidFill>
              <a:latin typeface="Calibri" panose="020F0502020204030204"/>
              <a:ea typeface="+mn-ea"/>
            </a:endParaRPr>
          </a:p>
        </p:txBody>
      </p:sp>
      <p:sp>
        <p:nvSpPr>
          <p:cNvPr id="6" name="Footer Placeholder 3">
            <a:extLst>
              <a:ext uri="{FF2B5EF4-FFF2-40B4-BE49-F238E27FC236}">
                <a16:creationId xmlns:a16="http://schemas.microsoft.com/office/drawing/2014/main" id="{D3EA9A0B-435C-4CEB-9539-086C581AC975}"/>
              </a:ext>
            </a:extLst>
          </p:cNvPr>
          <p:cNvSpPr txBox="1">
            <a:spLocks/>
          </p:cNvSpPr>
          <p:nvPr/>
        </p:nvSpPr>
        <p:spPr>
          <a:xfrm>
            <a:off x="4843463" y="6324600"/>
            <a:ext cx="3733800" cy="228600"/>
          </a:xfrm>
          <a:prstGeom prst="rect">
            <a:avLst/>
          </a:prstGeom>
          <a:noFill/>
        </p:spPr>
        <p:txBody>
          <a:bodyPr vert="horz" lIns="91440" tIns="45720" rIns="91440" bIns="45720" rtlCol="0" anchor="ct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9pPr>
          </a:lstStyle>
          <a:p>
            <a:pPr algn="r"/>
            <a:r>
              <a:rPr lang="en-AU" altLang="en-US" sz="800" dirty="0">
                <a:solidFill>
                  <a:schemeClr val="tx2"/>
                </a:solidFill>
              </a:rPr>
              <a:t>The Right to Education in the HRA 2019 (Qld) | </a:t>
            </a:r>
            <a:fld id="{357DB24C-B12B-40CD-954A-5831FAD31187}" type="slidenum">
              <a:rPr lang="en-AU" altLang="en-US" sz="800" smtClean="0">
                <a:solidFill>
                  <a:schemeClr val="tx2"/>
                </a:solidFill>
              </a:rPr>
              <a:pPr algn="r"/>
              <a:t>9</a:t>
            </a:fld>
            <a:endParaRPr lang="en-US" altLang="en-US" sz="800" dirty="0">
              <a:solidFill>
                <a:schemeClr val="tx2"/>
              </a:solidFill>
            </a:endParaRPr>
          </a:p>
        </p:txBody>
      </p:sp>
      <p:pic>
        <p:nvPicPr>
          <p:cNvPr id="7" name="Picture 6" descr="A picture containing table&#10;&#10;Description automatically generated">
            <a:extLst>
              <a:ext uri="{FF2B5EF4-FFF2-40B4-BE49-F238E27FC236}">
                <a16:creationId xmlns:a16="http://schemas.microsoft.com/office/drawing/2014/main" id="{99D79E88-2121-4471-BFB1-4698A2FD8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44" y="6222988"/>
            <a:ext cx="2560104" cy="431824"/>
          </a:xfrm>
          <a:prstGeom prst="rect">
            <a:avLst/>
          </a:prstGeom>
        </p:spPr>
      </p:pic>
    </p:spTree>
    <p:extLst>
      <p:ext uri="{BB962C8B-B14F-4D97-AF65-F5344CB8AC3E}">
        <p14:creationId xmlns:p14="http://schemas.microsoft.com/office/powerpoint/2010/main" val="182736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nk Presentation">
  <a:themeElements>
    <a:clrScheme name="">
      <a:dk1>
        <a:srgbClr val="000000"/>
      </a:dk1>
      <a:lt1>
        <a:srgbClr val="FFFFFF"/>
      </a:lt1>
      <a:dk2>
        <a:srgbClr val="12A1CE"/>
      </a:dk2>
      <a:lt2>
        <a:srgbClr val="818382"/>
      </a:lt2>
      <a:accent1>
        <a:srgbClr val="4CB199"/>
      </a:accent1>
      <a:accent2>
        <a:srgbClr val="EA992B"/>
      </a:accent2>
      <a:accent3>
        <a:srgbClr val="FFFFFF"/>
      </a:accent3>
      <a:accent4>
        <a:srgbClr val="000000"/>
      </a:accent4>
      <a:accent5>
        <a:srgbClr val="B2D5CA"/>
      </a:accent5>
      <a:accent6>
        <a:srgbClr val="D48A26"/>
      </a:accent6>
      <a:hlink>
        <a:srgbClr val="F04E63"/>
      </a:hlink>
      <a:folHlink>
        <a:srgbClr val="5B5289"/>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213BCDAAC44346A0C2307F1A368ADB" ma:contentTypeVersion="12" ma:contentTypeDescription="Create a new document." ma:contentTypeScope="" ma:versionID="aeb3d08279c9964655a5114430ac6f9d">
  <xsd:schema xmlns:xsd="http://www.w3.org/2001/XMLSchema" xmlns:xs="http://www.w3.org/2001/XMLSchema" xmlns:p="http://schemas.microsoft.com/office/2006/metadata/properties" xmlns:ns2="9fe8a190-a5f8-4773-adac-e0e3a19b90d9" xmlns:ns3="06c72f1e-0326-4e87-a981-e79a536aa6e5" targetNamespace="http://schemas.microsoft.com/office/2006/metadata/properties" ma:root="true" ma:fieldsID="5885ab651099bb36bb9c99a77556ff0d" ns2:_="" ns3:_="">
    <xsd:import namespace="9fe8a190-a5f8-4773-adac-e0e3a19b90d9"/>
    <xsd:import namespace="06c72f1e-0326-4e87-a981-e79a536aa6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8a190-a5f8-4773-adac-e0e3a19b90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72f1e-0326-4e87-a981-e79a536aa6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3DE402-1B43-4959-BC64-061D1CFFC786}">
  <ds:schemaRefs>
    <ds:schemaRef ds:uri="http://schemas.microsoft.com/sharepoint/v3/contenttype/forms"/>
  </ds:schemaRefs>
</ds:datastoreItem>
</file>

<file path=customXml/itemProps2.xml><?xml version="1.0" encoding="utf-8"?>
<ds:datastoreItem xmlns:ds="http://schemas.openxmlformats.org/officeDocument/2006/customXml" ds:itemID="{031CC552-E40E-4FC5-A47C-1A00A646C42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354E0B0-EE9C-4A5A-9DEA-3C6B9B48D911}"/>
</file>

<file path=docProps/app.xml><?xml version="1.0" encoding="utf-8"?>
<Properties xmlns="http://schemas.openxmlformats.org/officeDocument/2006/extended-properties" xmlns:vt="http://schemas.openxmlformats.org/officeDocument/2006/docPropsVTypes">
  <TotalTime>698</TotalTime>
  <Words>2971</Words>
  <Application>Microsoft Office PowerPoint</Application>
  <PresentationFormat>On-screen Show (4:3)</PresentationFormat>
  <Paragraphs>296</Paragraphs>
  <Slides>22</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Times</vt:lpstr>
      <vt:lpstr>Blank Presentation</vt:lpstr>
      <vt:lpstr>Office Theme</vt:lpstr>
      <vt:lpstr>The Right to Education in the Human Rights Act 2019 (Qld)</vt:lpstr>
      <vt:lpstr>Acknowledgement of country</vt:lpstr>
      <vt:lpstr>GoToWebinar housekeeping</vt:lpstr>
      <vt:lpstr>Legal disclaimer</vt:lpstr>
      <vt:lpstr>Keep safe – content note</vt:lpstr>
      <vt:lpstr>Bridget Burton, Caxton Legal Centre</vt:lpstr>
      <vt:lpstr>Aim of this webinar</vt:lpstr>
      <vt:lpstr>What this webinar covers</vt:lpstr>
      <vt:lpstr>PowerPoint Presentation</vt:lpstr>
      <vt:lpstr>PowerPoint Presentation</vt:lpstr>
      <vt:lpstr>PowerPoint Presentation</vt:lpstr>
      <vt:lpstr>PowerPoint Presentation</vt:lpstr>
      <vt:lpstr>Existing law and policy in Queensland</vt:lpstr>
      <vt:lpstr>The Right to Education</vt:lpstr>
      <vt:lpstr>International law can help </vt:lpstr>
      <vt:lpstr>PowerPoint Presentation</vt:lpstr>
      <vt:lpstr>Direct negotiation - the most important step </vt:lpstr>
      <vt:lpstr>Internal complaint – 45 business days to respond</vt:lpstr>
      <vt:lpstr>The Queensland Human Rights Commission – within 12 months</vt:lpstr>
      <vt:lpstr>Responding to/appealing suspension and exclusion decisions</vt:lpstr>
      <vt:lpstr>Useful resources</vt:lpstr>
      <vt:lpstr>PowerPoint Presentation</vt:lpstr>
    </vt:vector>
  </TitlesOfParts>
  <Company>K Hewitson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Hewitson</dc:creator>
  <cp:lastModifiedBy>Carly Hanson</cp:lastModifiedBy>
  <cp:revision>515</cp:revision>
  <cp:lastPrinted>2012-07-05T00:53:06Z</cp:lastPrinted>
  <dcterms:created xsi:type="dcterms:W3CDTF">2010-09-15T05:41:57Z</dcterms:created>
  <dcterms:modified xsi:type="dcterms:W3CDTF">2020-02-05T00:02:48Z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0x01010004213BCDAAC44346A0C2307F1A368ADB</vt:lpwstr>
  </property>
</Properties>
</file>