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notesMasterIdLst>
    <p:notesMasterId r:id="rId16"/>
  </p:notesMasterIdLst>
  <p:sldIdLst>
    <p:sldId id="268" r:id="rId2"/>
    <p:sldId id="274" r:id="rId3"/>
    <p:sldId id="282" r:id="rId4"/>
    <p:sldId id="294" r:id="rId5"/>
    <p:sldId id="283" r:id="rId6"/>
    <p:sldId id="295" r:id="rId7"/>
    <p:sldId id="298" r:id="rId8"/>
    <p:sldId id="297" r:id="rId9"/>
    <p:sldId id="299" r:id="rId10"/>
    <p:sldId id="288" r:id="rId11"/>
    <p:sldId id="300" r:id="rId12"/>
    <p:sldId id="284" r:id="rId13"/>
    <p:sldId id="279" r:id="rId14"/>
    <p:sldId id="276"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20">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626"/>
    <a:srgbClr val="424242"/>
    <a:srgbClr val="0148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741" autoAdjust="0"/>
    <p:restoredTop sz="99807" autoAdjust="0"/>
  </p:normalViewPr>
  <p:slideViewPr>
    <p:cSldViewPr snapToGrid="0" snapToObjects="1">
      <p:cViewPr varScale="1">
        <p:scale>
          <a:sx n="80" d="100"/>
          <a:sy n="80" d="100"/>
        </p:scale>
        <p:origin x="1596" y="84"/>
      </p:cViewPr>
      <p:guideLst>
        <p:guide orient="horz" pos="2120"/>
        <p:guide pos="2882"/>
      </p:guideLst>
    </p:cSldViewPr>
  </p:slideViewPr>
  <p:notesTextViewPr>
    <p:cViewPr>
      <p:scale>
        <a:sx n="100" d="100"/>
        <a:sy n="100" d="100"/>
      </p:scale>
      <p:origin x="0" y="0"/>
    </p:cViewPr>
  </p:notesTextViewPr>
  <p:sorterViewPr>
    <p:cViewPr>
      <p:scale>
        <a:sx n="185" d="100"/>
        <a:sy n="185" d="100"/>
      </p:scale>
      <p:origin x="0" y="24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787C3-9821-401E-9345-9292BEF262D3}" type="datetimeFigureOut">
              <a:rPr lang="en-US" smtClean="0"/>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7C78A-AC5E-4865-8701-6D0DCDD43036}" type="slidenum">
              <a:rPr lang="en-US" smtClean="0"/>
              <a:t>‹#›</a:t>
            </a:fld>
            <a:endParaRPr lang="en-US"/>
          </a:p>
        </p:txBody>
      </p:sp>
    </p:spTree>
    <p:extLst>
      <p:ext uri="{BB962C8B-B14F-4D97-AF65-F5344CB8AC3E}">
        <p14:creationId xmlns:p14="http://schemas.microsoft.com/office/powerpoint/2010/main" val="48639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47C78A-AC5E-4865-8701-6D0DCDD43036}" type="slidenum">
              <a:rPr lang="en-US" smtClean="0"/>
              <a:t>9</a:t>
            </a:fld>
            <a:endParaRPr lang="en-US"/>
          </a:p>
        </p:txBody>
      </p:sp>
    </p:spTree>
    <p:extLst>
      <p:ext uri="{BB962C8B-B14F-4D97-AF65-F5344CB8AC3E}">
        <p14:creationId xmlns:p14="http://schemas.microsoft.com/office/powerpoint/2010/main" val="357599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A58DB-DC1A-407C-8E48-DA7C7F6D974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A58DB-DC1A-407C-8E48-DA7C7F6D974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A58DB-DC1A-407C-8E48-DA7C7F6D974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 Red option 2">
    <p:spTree>
      <p:nvGrpSpPr>
        <p:cNvPr id="1" name=""/>
        <p:cNvGrpSpPr/>
        <p:nvPr/>
      </p:nvGrpSpPr>
      <p:grpSpPr>
        <a:xfrm>
          <a:off x="0" y="0"/>
          <a:ext cx="0" cy="0"/>
          <a:chOff x="0" y="0"/>
          <a:chExt cx="0" cy="0"/>
        </a:xfrm>
      </p:grpSpPr>
      <p:pic>
        <p:nvPicPr>
          <p:cNvPr id="11" name="Picture 10" descr="PPT Template background file_R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4571344" y="0"/>
            <a:ext cx="4581600" cy="68724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pic>
      <p:pic>
        <p:nvPicPr>
          <p:cNvPr id="2" name="Picture 1" descr="269F7152-Edit.jpg"/>
          <p:cNvPicPr>
            <a:picLocks noChangeAspect="1"/>
          </p:cNvPicPr>
          <p:nvPr/>
        </p:nvPicPr>
        <p:blipFill rotWithShape="1">
          <a:blip r:embed="rId5">
            <a:extLst>
              <a:ext uri="{28A0092B-C50C-407E-A947-70E740481C1C}">
                <a14:useLocalDpi xmlns:a14="http://schemas.microsoft.com/office/drawing/2010/main" val="0"/>
              </a:ext>
            </a:extLst>
          </a:blip>
          <a:srcRect l="28075" r="27248"/>
          <a:stretch/>
        </p:blipFill>
        <p:spPr>
          <a:xfrm>
            <a:off x="4571344" y="-1"/>
            <a:ext cx="4581600" cy="6875925"/>
          </a:xfrm>
          <a:prstGeom prst="rect">
            <a:avLst/>
          </a:prstGeom>
        </p:spPr>
      </p:pic>
      <p:sp>
        <p:nvSpPr>
          <p:cNvPr id="8"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10"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pic>
        <p:nvPicPr>
          <p:cNvPr id="7" name="Picture 6" descr="PPT Template background file_Red.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4571344" y="0"/>
            <a:ext cx="4581600" cy="68724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pic>
      <p:pic>
        <p:nvPicPr>
          <p:cNvPr id="13" name="Picture 12" descr="269F7152-Edit.jpg"/>
          <p:cNvPicPr>
            <a:picLocks noChangeAspect="1"/>
          </p:cNvPicPr>
          <p:nvPr userDrawn="1"/>
        </p:nvPicPr>
        <p:blipFill rotWithShape="1">
          <a:blip r:embed="rId5">
            <a:extLst>
              <a:ext uri="{28A0092B-C50C-407E-A947-70E740481C1C}">
                <a14:useLocalDpi xmlns:a14="http://schemas.microsoft.com/office/drawing/2010/main" val="0"/>
              </a:ext>
            </a:extLst>
          </a:blip>
          <a:srcRect l="28075" r="27248"/>
          <a:stretch/>
        </p:blipFill>
        <p:spPr>
          <a:xfrm>
            <a:off x="4571344" y="-1"/>
            <a:ext cx="4581600" cy="6875925"/>
          </a:xfrm>
          <a:prstGeom prst="rect">
            <a:avLst/>
          </a:prstGeom>
        </p:spPr>
      </p:pic>
    </p:spTree>
    <p:extLst>
      <p:ext uri="{BB962C8B-B14F-4D97-AF65-F5344CB8AC3E}">
        <p14:creationId xmlns:p14="http://schemas.microsoft.com/office/powerpoint/2010/main" val="288695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Red option 2">
    <p:spTree>
      <p:nvGrpSpPr>
        <p:cNvPr id="1" name=""/>
        <p:cNvGrpSpPr/>
        <p:nvPr/>
      </p:nvGrpSpPr>
      <p:grpSpPr>
        <a:xfrm>
          <a:off x="0" y="0"/>
          <a:ext cx="0" cy="0"/>
          <a:chOff x="0" y="0"/>
          <a:chExt cx="0" cy="0"/>
        </a:xfrm>
      </p:grpSpPr>
      <p:pic>
        <p:nvPicPr>
          <p:cNvPr id="11" name="Picture 10"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4571344" y="0"/>
            <a:ext cx="4581600" cy="687240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pic>
      <p:pic>
        <p:nvPicPr>
          <p:cNvPr id="2" name="Picture 1" descr="269F7152-Edit.jpg"/>
          <p:cNvPicPr>
            <a:picLocks noChangeAspect="1"/>
          </p:cNvPicPr>
          <p:nvPr userDrawn="1"/>
        </p:nvPicPr>
        <p:blipFill rotWithShape="1">
          <a:blip r:embed="rId5">
            <a:extLst>
              <a:ext uri="{28A0092B-C50C-407E-A947-70E740481C1C}">
                <a14:useLocalDpi xmlns:a14="http://schemas.microsoft.com/office/drawing/2010/main" val="0"/>
              </a:ext>
            </a:extLst>
          </a:blip>
          <a:srcRect l="28075" r="27248"/>
          <a:stretch/>
        </p:blipFill>
        <p:spPr>
          <a:xfrm>
            <a:off x="4571344" y="-1"/>
            <a:ext cx="4581600" cy="6875925"/>
          </a:xfrm>
          <a:prstGeom prst="rect">
            <a:avLst/>
          </a:prstGeom>
        </p:spPr>
      </p:pic>
      <p:sp>
        <p:nvSpPr>
          <p:cNvPr id="8"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10"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695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pic>
        <p:nvPicPr>
          <p:cNvPr id="10" name="Picture 9"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2"/>
          </p:nvPr>
        </p:nvSpPr>
        <p:spPr>
          <a:xfrm>
            <a:off x="4587875" y="0"/>
            <a:ext cx="4556125" cy="6858000"/>
          </a:xfrm>
          <a:solidFill>
            <a:schemeClr val="bg1">
              <a:lumMod val="85000"/>
            </a:schemeClr>
          </a:solidFill>
        </p:spPr>
        <p:txBody>
          <a:bodyPr anchor="ctr" anchorCtr="0"/>
          <a:lstStyle>
            <a:lvl1pPr marL="0" indent="0" algn="ctr">
              <a:buNone/>
              <a:defRPr/>
            </a:lvl1pPr>
          </a:lstStyle>
          <a:p>
            <a:pPr lvl="0"/>
            <a:r>
              <a:rPr lang="en-US" noProof="0"/>
              <a:t>Click icon to add picture</a:t>
            </a:r>
            <a:endParaRPr lang="en-US" noProof="0" dirty="0"/>
          </a:p>
        </p:txBody>
      </p:sp>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713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pic>
        <p:nvPicPr>
          <p:cNvPr id="13" name="Picture 12"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5013" y="0"/>
            <a:ext cx="4598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162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3" name="Picture 12"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3060" r="38627"/>
          <a:stretch/>
        </p:blipFill>
        <p:spPr bwMode="auto">
          <a:xfrm>
            <a:off x="4546600" y="-8711"/>
            <a:ext cx="4597400" cy="68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213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3" name="Picture 12"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269F8271-Edit.jpg"/>
          <p:cNvPicPr>
            <a:picLocks noChangeAspect="1"/>
          </p:cNvPicPr>
          <p:nvPr userDrawn="1"/>
        </p:nvPicPr>
        <p:blipFill rotWithShape="1">
          <a:blip r:embed="rId3">
            <a:extLst>
              <a:ext uri="{28A0092B-C50C-407E-A947-70E740481C1C}">
                <a14:useLocalDpi xmlns:a14="http://schemas.microsoft.com/office/drawing/2010/main" val="0"/>
              </a:ext>
            </a:extLst>
          </a:blip>
          <a:srcRect l="27099" r="28483"/>
          <a:stretch/>
        </p:blipFill>
        <p:spPr>
          <a:xfrm>
            <a:off x="4546600" y="0"/>
            <a:ext cx="4597399" cy="6898609"/>
          </a:xfrm>
          <a:prstGeom prst="rect">
            <a:avLst/>
          </a:prstGeom>
        </p:spPr>
      </p:pic>
      <p:sp>
        <p:nvSpPr>
          <p:cNvPr id="7"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21369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4" name="Picture 3" descr="PPT Template background file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8"/>
          <p:cNvSpPr>
            <a:spLocks noGrp="1"/>
          </p:cNvSpPr>
          <p:nvPr>
            <p:ph type="title"/>
          </p:nvPr>
        </p:nvSpPr>
        <p:spPr>
          <a:xfrm>
            <a:off x="381884" y="1797599"/>
            <a:ext cx="3948874" cy="1322972"/>
          </a:xfrm>
        </p:spPr>
        <p:txBody>
          <a:bodyPr anchor="t"/>
          <a:lstStyle>
            <a:lvl1pPr>
              <a:defRPr sz="2800">
                <a:solidFill>
                  <a:schemeClr val="bg1"/>
                </a:solidFill>
              </a:defRPr>
            </a:lvl1pPr>
          </a:lstStyle>
          <a:p>
            <a:r>
              <a:rPr lang="en-US"/>
              <a:t>Click to edit Master title style</a:t>
            </a:r>
            <a:endParaRPr lang="en-US" dirty="0"/>
          </a:p>
        </p:txBody>
      </p:sp>
      <p:sp>
        <p:nvSpPr>
          <p:cNvPr id="13"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510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2"/>
          </p:nvPr>
        </p:nvSpPr>
        <p:spPr>
          <a:xfrm>
            <a:off x="4587876" y="418354"/>
            <a:ext cx="4150358" cy="6017555"/>
          </a:xfrm>
          <a:solidFill>
            <a:schemeClr val="bg1">
              <a:lumMod val="85000"/>
            </a:schemeClr>
          </a:solidFill>
          <a:ln>
            <a:noFill/>
          </a:ln>
        </p:spPr>
        <p:txBody>
          <a:bodyPr anchor="ctr" anchorCtr="0"/>
          <a:lstStyle>
            <a:lvl1pPr marL="0" indent="0" algn="ctr">
              <a:buNone/>
              <a:defRPr/>
            </a:lvl1pPr>
          </a:lstStyle>
          <a:p>
            <a:pPr lvl="0"/>
            <a:r>
              <a:rPr lang="en-US" noProof="0"/>
              <a:t>Click icon to add picture</a:t>
            </a:r>
            <a:endParaRPr lang="en-US" noProof="0" dirty="0"/>
          </a:p>
        </p:txBody>
      </p:sp>
      <p:sp>
        <p:nvSpPr>
          <p:cNvPr id="8"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9"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838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A58DB-DC1A-407C-8E48-DA7C7F6D974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7600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152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5025" y="419100"/>
            <a:ext cx="4035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185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4" y="1797599"/>
            <a:ext cx="3948874" cy="1322972"/>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1" y="3360968"/>
            <a:ext cx="3963817" cy="852488"/>
          </a:xfrm>
        </p:spPr>
        <p:txBody>
          <a:bodyPr>
            <a:noAutofit/>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990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457200" y="1360488"/>
            <a:ext cx="4038600" cy="4130394"/>
          </a:xfrm>
        </p:spPr>
        <p:txBody>
          <a:bodyPr/>
          <a:lstStyle>
            <a:lvl1pPr marL="0" indent="0">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4226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57200" y="1360488"/>
            <a:ext cx="4038600" cy="4130675"/>
          </a:xfrm>
        </p:spPr>
        <p:txBody>
          <a:bodyPr/>
          <a:lstStyle>
            <a:lvl1pPr marL="0" indent="0">
              <a:buNone/>
              <a:defRPr/>
            </a:lvl1p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normAutofit/>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550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57200" y="1360488"/>
            <a:ext cx="4038600" cy="4130675"/>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359925"/>
            <a:ext cx="40386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5491163"/>
            <a:ext cx="4038600" cy="5376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5921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anchor="ctr" anchorCtr="1"/>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4468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8" name="Picture 7" descr="USY_MB1_PMS_1_Colour_Reverse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5905500"/>
            <a:ext cx="1536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348302"/>
            <a:ext cx="8388586" cy="443577"/>
          </a:xfrm>
        </p:spPr>
        <p:txBody>
          <a:bodyPr anchor="t"/>
          <a:lstStyle>
            <a:lvl1pPr>
              <a:defRPr sz="2800" baseline="0">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5" y="799353"/>
            <a:ext cx="8387705" cy="852488"/>
          </a:xfrm>
        </p:spPr>
        <p:txBody>
          <a:bodyPr/>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454455" y="1800412"/>
            <a:ext cx="8226486" cy="4635496"/>
          </a:xfrm>
          <a:solidFill>
            <a:srgbClr val="D9D9D9"/>
          </a:solidFill>
        </p:spPr>
        <p:txBody>
          <a:bodyPr anchor="ctr" anchorCtr="0"/>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1379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pic>
        <p:nvPicPr>
          <p:cNvPr id="3" name="Picture 2" descr="PPT Template background file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381884" y="1797599"/>
            <a:ext cx="3948874" cy="443577"/>
          </a:xfrm>
        </p:spPr>
        <p:txBody>
          <a:bodyPr anchor="t"/>
          <a:lstStyle>
            <a:lvl1pPr>
              <a:defRPr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1959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A58DB-DC1A-407C-8E48-DA7C7F6D9745}"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2" name="Picture 1" descr="PPT Template background file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381884" y="1797599"/>
            <a:ext cx="3948874" cy="443577"/>
          </a:xfrm>
        </p:spPr>
        <p:txBody>
          <a:bodyPr anchor="t"/>
          <a:lstStyle>
            <a:lvl1pPr>
              <a:defRPr baseline="0">
                <a:solidFill>
                  <a:schemeClr val="tx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17554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pic>
        <p:nvPicPr>
          <p:cNvPr id="2" name="Picture 1" descr="PPT Template background file_Charco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381884" y="1797599"/>
            <a:ext cx="3948874" cy="443577"/>
          </a:xfrm>
        </p:spPr>
        <p:txBody>
          <a:bodyPr anchor="t"/>
          <a:lstStyle>
            <a:lvl1pPr>
              <a:defRPr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6" y="2248650"/>
            <a:ext cx="3947992" cy="852488"/>
          </a:xfrm>
        </p:spPr>
        <p:txBody>
          <a:bodyPr/>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9309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A58DB-DC1A-407C-8E48-DA7C7F6D974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A58DB-DC1A-407C-8E48-DA7C7F6D9745}"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A58DB-DC1A-407C-8E48-DA7C7F6D9745}"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A58DB-DC1A-407C-8E48-DA7C7F6D9745}"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86AB6-D472-44A1-8702-587AD621ED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A58DB-DC1A-407C-8E48-DA7C7F6D9745}"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86AB6-D472-44A1-8702-587AD621EDA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92A58DB-DC1A-407C-8E48-DA7C7F6D9745}" type="datetimeFigureOut">
              <a:rPr lang="en-US" smtClean="0"/>
              <a:t>2/17/2020</a:t>
            </a:fld>
            <a:endParaRPr lang="en-US"/>
          </a:p>
        </p:txBody>
      </p:sp>
      <p:sp>
        <p:nvSpPr>
          <p:cNvPr id="9" name="Slide Number Placeholder 8"/>
          <p:cNvSpPr>
            <a:spLocks noGrp="1"/>
          </p:cNvSpPr>
          <p:nvPr>
            <p:ph type="sldNum" sz="quarter" idx="11"/>
          </p:nvPr>
        </p:nvSpPr>
        <p:spPr/>
        <p:txBody>
          <a:bodyPr/>
          <a:lstStyle/>
          <a:p>
            <a:fld id="{2DB86AB6-D472-44A1-8702-587AD621EDA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B86AB6-D472-44A1-8702-587AD621EDA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92A58DB-DC1A-407C-8E48-DA7C7F6D9745}" type="datetimeFigureOut">
              <a:rPr lang="en-US" smtClean="0"/>
              <a:t>2/17/2020</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07" r:id="rId13"/>
    <p:sldLayoutId id="2147483701" r:id="rId14"/>
    <p:sldLayoutId id="2147483704" r:id="rId15"/>
    <p:sldLayoutId id="2147483715" r:id="rId16"/>
    <p:sldLayoutId id="2147483716" r:id="rId17"/>
    <p:sldLayoutId id="2147483705" r:id="rId18"/>
    <p:sldLayoutId id="2147483706" r:id="rId19"/>
    <p:sldLayoutId id="2147483707" r:id="rId20"/>
    <p:sldLayoutId id="2147483708" r:id="rId21"/>
    <p:sldLayoutId id="2147483709" r:id="rId22"/>
    <p:sldLayoutId id="2147483710" r:id="rId23"/>
    <p:sldLayoutId id="2147483695" r:id="rId24"/>
    <p:sldLayoutId id="2147483696" r:id="rId25"/>
    <p:sldLayoutId id="2147483697" r:id="rId26"/>
    <p:sldLayoutId id="2147483698" r:id="rId27"/>
    <p:sldLayoutId id="2147483711" r:id="rId28"/>
    <p:sldLayoutId id="2147483712" r:id="rId29"/>
    <p:sldLayoutId id="2147483713" r:id="rId30"/>
    <p:sldLayoutId id="2147483714" r:id="rId3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ordonlegal.com.au/media/1136/191119-prygodicz-ors-v-commonwealth-of-australia-statement-of-claim.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77/1037969X188159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tect-au.mimecast.com/s/Fao3C91ZkQtOlovrcEp1YX?domain=doi.org" TargetMode="External"/><Relationship Id="rId7" Type="http://schemas.openxmlformats.org/officeDocument/2006/relationships/hyperlink" Target="https://www.theaustralian.com.au/national-affairs/coalitions-37bn-robodebt-system-should-be-terminated/news-story/7d8a0d7a323f011c96ab86d23042d2dd" TargetMode="External"/><Relationship Id="rId2" Type="http://schemas.openxmlformats.org/officeDocument/2006/relationships/hyperlink" Target="http://www.unswlawjournal.unsw.edu.au/the-forum/" TargetMode="External"/><Relationship Id="rId1" Type="http://schemas.openxmlformats.org/officeDocument/2006/relationships/slideLayout" Target="../slideLayouts/slideLayout2.xml"/><Relationship Id="rId6" Type="http://schemas.openxmlformats.org/officeDocument/2006/relationships/hyperlink" Target="https://theconversation.com/danger-election-2016-delivered-us-robodebt-promises-can-have-consequences-117191" TargetMode="External"/><Relationship Id="rId5" Type="http://schemas.openxmlformats.org/officeDocument/2006/relationships/hyperlink" Target="http://www.nssrn.org.au/social-security-rights-review/robo-debt-challenges-and-opportunities-for-administration-and-accountability" TargetMode="External"/><Relationship Id="rId4" Type="http://schemas.openxmlformats.org/officeDocument/2006/relationships/hyperlink" Target="https://protect-au.mimecast.com/s/XdJXCK1qJZtY9KKOHAIYU5?domain=lsj.com.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australia-news/2019/may/29/centrelink-still-issuing-incorrect-robodebts-to-meet-targets-staff-claim" TargetMode="External"/><Relationship Id="rId2" Type="http://schemas.openxmlformats.org/officeDocument/2006/relationships/hyperlink" Target="https://www.theguardian.com/australia-news/2019/feb/06/robodebt-faces-landmark-legal-challenge-over-crude-income-calcul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au.mimecast.com/s/XdJXCK1qJZtY9KKOHAIYU5?domain=lsj.com.au" TargetMode="External"/><Relationship Id="rId2" Type="http://schemas.openxmlformats.org/officeDocument/2006/relationships/hyperlink" Target="http://www.unswlawjournal.unsw.edu.au/the-forum/" TargetMode="External"/><Relationship Id="rId1" Type="http://schemas.openxmlformats.org/officeDocument/2006/relationships/slideLayout" Target="../slideLayouts/slideLayout2.xml"/><Relationship Id="rId4" Type="http://schemas.openxmlformats.org/officeDocument/2006/relationships/hyperlink" Target="https://auspublaw.org/2018/04/robo-debt-illegali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884" y="1797599"/>
            <a:ext cx="3948874" cy="1563369"/>
          </a:xfrm>
        </p:spPr>
        <p:txBody>
          <a:bodyPr>
            <a:normAutofit/>
          </a:bodyPr>
          <a:lstStyle/>
          <a:p>
            <a:r>
              <a:rPr lang="en-US"/>
              <a:t>Run-away Robodebt Train Derailed</a:t>
            </a:r>
            <a:endParaRPr lang="en-US" sz="2200" b="0" dirty="0">
              <a:solidFill>
                <a:schemeClr val="tx1"/>
              </a:solidFill>
              <a:latin typeface="Tw Cen MT" charset="0"/>
            </a:endParaRPr>
          </a:p>
        </p:txBody>
      </p:sp>
      <p:sp>
        <p:nvSpPr>
          <p:cNvPr id="16386" name="Text Placeholder 2"/>
          <p:cNvSpPr>
            <a:spLocks noGrp="1"/>
          </p:cNvSpPr>
          <p:nvPr>
            <p:ph type="body" sz="quarter" idx="11"/>
          </p:nvPr>
        </p:nvSpPr>
        <p:spPr bwMode="auto"/>
        <p:txBody>
          <a:bodyPr wrap="square" numCol="1" anchor="t" anchorCtr="0" compatLnSpc="1">
            <a:prstTxWarp prst="textNoShape">
              <a:avLst/>
            </a:prstTxWarp>
            <a:normAutofit/>
          </a:bodyPr>
          <a:lstStyle/>
          <a:p>
            <a:pPr marL="0" indent="0">
              <a:buNone/>
            </a:pPr>
            <a:r>
              <a:rPr lang="en-US" b="1">
                <a:latin typeface="Tw Cen MT" charset="0"/>
              </a:rPr>
              <a:t>Em. Prof Terry Carney AO</a:t>
            </a:r>
            <a:endParaRPr lang="en-US" dirty="0">
              <a:latin typeface="Tw Cen MT" charset="0"/>
            </a:endParaRPr>
          </a:p>
          <a:p>
            <a:pPr marL="0" indent="0">
              <a:buNone/>
            </a:pPr>
            <a:r>
              <a:rPr lang="en-US">
                <a:latin typeface="Tw Cen MT" charset="0"/>
              </a:rPr>
              <a:t>Sydney Law School</a:t>
            </a:r>
            <a:endParaRPr lang="en-US" dirty="0">
              <a:latin typeface="Tw Cen MT"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a:t>V. WILL PAST ‘DEBTS’ BE REPAID? </a:t>
            </a:r>
            <a:endParaRPr lang="en-US" sz="4000"/>
          </a:p>
        </p:txBody>
      </p:sp>
      <p:sp>
        <p:nvSpPr>
          <p:cNvPr id="3" name="Content Placeholder 2"/>
          <p:cNvSpPr>
            <a:spLocks noGrp="1"/>
          </p:cNvSpPr>
          <p:nvPr>
            <p:ph idx="1"/>
          </p:nvPr>
        </p:nvSpPr>
        <p:spPr/>
        <p:txBody>
          <a:bodyPr>
            <a:normAutofit fontScale="85000" lnSpcReduction="20000"/>
          </a:bodyPr>
          <a:lstStyle/>
          <a:p>
            <a:pPr algn="just"/>
            <a:r>
              <a:rPr lang="en-AU"/>
              <a:t>Certainly </a:t>
            </a:r>
            <a:r>
              <a:rPr lang="en-AU" u="sng"/>
              <a:t>all</a:t>
            </a:r>
            <a:r>
              <a:rPr lang="en-AU"/>
              <a:t> relevant debts are being reviewed, half of staff complement allocated to the work…(December Senate Community Affairs hearings)</a:t>
            </a:r>
          </a:p>
          <a:p>
            <a:pPr algn="just"/>
            <a:r>
              <a:rPr lang="en-AU"/>
              <a:t>But uncertainties remain/doubts are fuelled:</a:t>
            </a:r>
          </a:p>
          <a:p>
            <a:pPr marL="868680" lvl="1" indent="-457200" algn="just">
              <a:buFont typeface="+mj-lt"/>
              <a:buAutoNum type="arabicPeriod"/>
            </a:pPr>
            <a:r>
              <a:rPr lang="en-AU"/>
              <a:t>Is the approach still </a:t>
            </a:r>
            <a:r>
              <a:rPr lang="en-AU" u="sng"/>
              <a:t>de facto</a:t>
            </a:r>
            <a:r>
              <a:rPr lang="en-AU"/>
              <a:t> reverse onus (Ie asking/expecting ‘debtors’ to locate paperwork or else)?  </a:t>
            </a:r>
          </a:p>
          <a:p>
            <a:pPr marL="777240" lvl="2" indent="0" algn="just">
              <a:buNone/>
            </a:pPr>
            <a:r>
              <a:rPr lang="en-AU"/>
              <a:t>Probably, but cannot be </a:t>
            </a:r>
          </a:p>
          <a:p>
            <a:pPr marL="868680" lvl="1" indent="-457200" algn="just">
              <a:buFont typeface="+mj-lt"/>
              <a:buAutoNum type="arabicPeriod"/>
            </a:pPr>
            <a:r>
              <a:rPr lang="en-AU"/>
              <a:t>Will debts be wiped or powers to garner information be used if there is no reply to contact?  </a:t>
            </a:r>
          </a:p>
          <a:p>
            <a:pPr marL="777240" lvl="2" indent="0" algn="just">
              <a:buNone/>
            </a:pPr>
            <a:r>
              <a:rPr lang="en-AU"/>
              <a:t>Must be, but will it?</a:t>
            </a:r>
          </a:p>
          <a:p>
            <a:pPr marL="868680" lvl="1" indent="-457200" algn="just">
              <a:buFont typeface="+mj-lt"/>
              <a:buAutoNum type="arabicPeriod"/>
            </a:pPr>
            <a:r>
              <a:rPr lang="en-AU"/>
              <a:t>Will all garnisheed or ‘repaid’ debts (partly or fully) be refunded if proof of all fortnights of the ‘debt’ is not established? </a:t>
            </a:r>
          </a:p>
          <a:p>
            <a:pPr marL="777240" lvl="2" indent="0" algn="just">
              <a:buNone/>
            </a:pPr>
            <a:r>
              <a:rPr lang="en-AU"/>
              <a:t>Must be, but will they?</a:t>
            </a:r>
          </a:p>
          <a:p>
            <a:pPr marL="868680" lvl="1" indent="-457200" algn="just">
              <a:buFont typeface="+mj-lt"/>
              <a:buAutoNum type="arabicPeriod"/>
            </a:pPr>
            <a:r>
              <a:rPr lang="en-AU"/>
              <a:t>Will interest be added to the refunds (as required in Amato)? </a:t>
            </a:r>
          </a:p>
          <a:p>
            <a:pPr marL="777240" lvl="2" indent="0" algn="just">
              <a:buNone/>
            </a:pPr>
            <a:r>
              <a:rPr lang="en-AU"/>
              <a:t>Ditto</a:t>
            </a:r>
          </a:p>
          <a:p>
            <a:pPr marL="868680" lvl="1" indent="-457200" algn="just">
              <a:buFont typeface="+mj-lt"/>
              <a:buAutoNum type="arabicPeriod"/>
            </a:pPr>
            <a:r>
              <a:rPr lang="en-AU"/>
              <a:t>Will any compensation be considered for psychological trauma (false accusation of debt) or other harms? </a:t>
            </a:r>
          </a:p>
          <a:p>
            <a:pPr marL="777240" lvl="2" indent="0" algn="just">
              <a:buNone/>
            </a:pPr>
            <a:r>
              <a:rPr lang="en-AU" b="1" i="1"/>
              <a:t>Class action to impose?: </a:t>
            </a:r>
            <a:r>
              <a:rPr lang="en-AU" i="1"/>
              <a:t>Katherine Prygodicz &amp; Ors v Commonwealth of Australia </a:t>
            </a:r>
            <a:r>
              <a:rPr lang="en-AU"/>
              <a:t>VID1252/2019 at </a:t>
            </a:r>
            <a:r>
              <a:rPr lang="en-AU" u="sng">
                <a:hlinkClick r:id="rId2"/>
              </a:rPr>
              <a:t>https://gordonlegal.com.au/media/1136/191119-prygodicz-ors-v-commonwealth-of-australia-statement-of-claim.pdf</a:t>
            </a:r>
            <a:endParaRPr lang="en-US"/>
          </a:p>
        </p:txBody>
      </p:sp>
    </p:spTree>
    <p:extLst>
      <p:ext uri="{BB962C8B-B14F-4D97-AF65-F5344CB8AC3E}">
        <p14:creationId xmlns:p14="http://schemas.microsoft.com/office/powerpoint/2010/main" val="31580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a:t>VI. A ONE-TOUCH FUTURE?</a:t>
            </a:r>
            <a:endParaRPr lang="en-US" sz="4000"/>
          </a:p>
        </p:txBody>
      </p:sp>
      <p:sp>
        <p:nvSpPr>
          <p:cNvPr id="3" name="Content Placeholder 2"/>
          <p:cNvSpPr>
            <a:spLocks noGrp="1"/>
          </p:cNvSpPr>
          <p:nvPr>
            <p:ph idx="1"/>
          </p:nvPr>
        </p:nvSpPr>
        <p:spPr/>
        <p:txBody>
          <a:bodyPr>
            <a:normAutofit lnSpcReduction="10000"/>
          </a:bodyPr>
          <a:lstStyle/>
          <a:p>
            <a:pPr marL="114300" indent="0">
              <a:buNone/>
            </a:pPr>
            <a:r>
              <a:rPr lang="en-AU" b="1"/>
              <a:t>Social Services and Other Legislation Amendment (Simplifying Income Reporting and Other Measures) Bill 2020</a:t>
            </a:r>
          </a:p>
          <a:p>
            <a:pPr algn="just"/>
            <a:r>
              <a:rPr lang="en-AU"/>
              <a:t>Almost contemporaneous matching of like with like: ATO one-touch (employer ‘pays’) with Centrelink reported income (now ‘actual receipt’)</a:t>
            </a:r>
          </a:p>
          <a:p>
            <a:pPr algn="just"/>
            <a:r>
              <a:rPr lang="en-AU"/>
              <a:t>Required employment income ‘carve-out’ from traditional ‘earned/derived/received’ definition of all income; now just receipt </a:t>
            </a:r>
          </a:p>
          <a:p>
            <a:pPr algn="just"/>
            <a:r>
              <a:rPr lang="en-AU"/>
              <a:t>Applies not only to working age payments but also pensions, so Bill tries to avoid causing too many conniptions for pensioners topping up with part time work ‘stability’ measure</a:t>
            </a:r>
          </a:p>
          <a:p>
            <a:pPr algn="just"/>
            <a:r>
              <a:rPr lang="en-AU"/>
              <a:t>But this is probably not going to avoid creation of overpayments for those with ‘fluctuating’ or casual employment income (thus reprising this aspect of robodebt)?</a:t>
            </a:r>
          </a:p>
          <a:p>
            <a:endParaRPr lang="en-US"/>
          </a:p>
        </p:txBody>
      </p:sp>
    </p:spTree>
    <p:extLst>
      <p:ext uri="{BB962C8B-B14F-4D97-AF65-F5344CB8AC3E}">
        <p14:creationId xmlns:p14="http://schemas.microsoft.com/office/powerpoint/2010/main" val="36445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a:t>VII. LESSONS: Why So Long to Fix?</a:t>
            </a:r>
            <a:endParaRPr lang="en-US" sz="2400"/>
          </a:p>
        </p:txBody>
      </p:sp>
      <p:sp>
        <p:nvSpPr>
          <p:cNvPr id="3" name="Content Placeholder 2"/>
          <p:cNvSpPr>
            <a:spLocks noGrp="1"/>
          </p:cNvSpPr>
          <p:nvPr>
            <p:ph idx="1"/>
          </p:nvPr>
        </p:nvSpPr>
        <p:spPr/>
        <p:txBody>
          <a:bodyPr>
            <a:normAutofit fontScale="62500" lnSpcReduction="20000"/>
          </a:bodyPr>
          <a:lstStyle/>
          <a:p>
            <a:pPr marL="571500" lvl="0" indent="-457200" algn="just">
              <a:buFont typeface="+mj-lt"/>
              <a:buAutoNum type="arabicPeriod"/>
            </a:pPr>
            <a:r>
              <a:rPr lang="en-US" sz="2600"/>
              <a:t>Lack of standards to prevent rushed government design and introduction of machine learning (‘smart’) systems of decision-making; </a:t>
            </a:r>
          </a:p>
          <a:p>
            <a:pPr marL="571500" lvl="0" indent="-457200" algn="just">
              <a:buFont typeface="+mj-lt"/>
              <a:buAutoNum type="arabicPeriod"/>
            </a:pPr>
            <a:r>
              <a:rPr lang="en-US" sz="2600"/>
              <a:t>Lack of diligence by accountability agencies such as the Ombudsman or Audit Office; </a:t>
            </a:r>
          </a:p>
          <a:p>
            <a:pPr marL="571500" lvl="0" indent="-457200" algn="just">
              <a:buFont typeface="+mj-lt"/>
              <a:buAutoNum type="arabicPeriod"/>
            </a:pPr>
            <a:r>
              <a:rPr lang="en-US" sz="2600"/>
              <a:t>Lack of ethical standards of administration or compliance by Centrelink with model litigant protocols; </a:t>
            </a:r>
          </a:p>
          <a:p>
            <a:pPr marL="571500" lvl="0" indent="-457200" algn="just">
              <a:buFont typeface="+mj-lt"/>
              <a:buAutoNum type="arabicPeriod"/>
            </a:pPr>
            <a:r>
              <a:rPr lang="en-US" sz="2600"/>
              <a:t>Lack of transparency of first tier AAT review, resulting in a lack of protections against gaming of review by way of agency non-acquiescence or strategic non-contestation; </a:t>
            </a:r>
          </a:p>
          <a:p>
            <a:pPr marL="571500" lvl="0" indent="-457200" algn="just">
              <a:buFont typeface="+mj-lt"/>
              <a:buAutoNum type="arabicPeriod"/>
            </a:pPr>
            <a:r>
              <a:rPr lang="en-US" sz="2600"/>
              <a:t>Lack of guarantees of independence and funding security to enable first line Legal Aid or NSSRN bodies to test or call out illegality;</a:t>
            </a:r>
          </a:p>
          <a:p>
            <a:pPr marL="571500" lvl="0" indent="-457200" algn="just">
              <a:buFont typeface="+mj-lt"/>
              <a:buAutoNum type="arabicPeriod"/>
            </a:pPr>
            <a:r>
              <a:rPr lang="en-US" sz="2600"/>
              <a:t>Lack of pro-bono professional or civil society capacity to mount ‘second line’ test case litigation or other systemic advocacy; and</a:t>
            </a:r>
          </a:p>
          <a:p>
            <a:pPr marL="571500" indent="-457200" algn="just">
              <a:buFont typeface="+mj-lt"/>
              <a:buAutoNum type="arabicPeriod"/>
            </a:pPr>
            <a:r>
              <a:rPr lang="en-US" sz="2600"/>
              <a:t>Tolerance of a ‘culture’ of political and public opinion devaluing the significance of breaches of the rule of law and rights of vulnerable welfare clients.</a:t>
            </a:r>
          </a:p>
          <a:p>
            <a:pPr marL="571500" indent="-457200" algn="just">
              <a:buFont typeface="+mj-lt"/>
              <a:buAutoNum type="arabicPeriod"/>
            </a:pPr>
            <a:r>
              <a:rPr lang="en-AU" sz="2600"/>
              <a:t>Lack of independence in AAT appointments </a:t>
            </a:r>
          </a:p>
          <a:p>
            <a:pPr lvl="2" algn="just">
              <a:buFont typeface="Wingdings" pitchFamily="2" charset="2"/>
              <a:buChar char="Ø"/>
            </a:pPr>
            <a:r>
              <a:rPr lang="en-AU"/>
              <a:t>James Morgan, 'Securing the Administrative Appeals Tribunal's Independence: Tenure and mechanisms of appointment' (2018) 43(4)  </a:t>
            </a:r>
            <a:r>
              <a:rPr lang="en-AU" i="1"/>
              <a:t>Alternative Law Journal </a:t>
            </a:r>
            <a:r>
              <a:rPr lang="en-AU"/>
              <a:t>302-308</a:t>
            </a:r>
            <a:endParaRPr lang="en-US"/>
          </a:p>
          <a:p>
            <a:pPr lvl="1" algn="just">
              <a:buFont typeface="Wingdings" pitchFamily="2" charset="2"/>
              <a:buChar char="Ø"/>
            </a:pPr>
            <a:r>
              <a:rPr lang="en-US"/>
              <a:t>Further: Carney, T., ‘</a:t>
            </a:r>
            <a:r>
              <a:rPr lang="en-AU"/>
              <a:t>Robo-debt illegality: The seven veils of failed guarantees of the rule of law?’ (2019) 44(1) </a:t>
            </a:r>
            <a:r>
              <a:rPr lang="en-AU" i="1"/>
              <a:t>Alternative Law Journal</a:t>
            </a:r>
            <a:r>
              <a:rPr lang="en-AU"/>
              <a:t> 4-10 DOI </a:t>
            </a:r>
            <a:r>
              <a:rPr lang="en-AU" u="sng">
                <a:hlinkClick r:id="rId2"/>
              </a:rPr>
              <a:t>https://doi.org/10.1177/1037969X18815913</a:t>
            </a:r>
            <a:endParaRPr lang="en-AU" u="sng"/>
          </a:p>
        </p:txBody>
      </p:sp>
    </p:spTree>
    <p:extLst>
      <p:ext uri="{BB962C8B-B14F-4D97-AF65-F5344CB8AC3E}">
        <p14:creationId xmlns:p14="http://schemas.microsoft.com/office/powerpoint/2010/main" val="24920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VIII.   CONCLUSION</a:t>
            </a:r>
            <a:endParaRPr lang="en-US"/>
          </a:p>
        </p:txBody>
      </p:sp>
      <p:sp>
        <p:nvSpPr>
          <p:cNvPr id="3" name="Content Placeholder 2"/>
          <p:cNvSpPr>
            <a:spLocks noGrp="1"/>
          </p:cNvSpPr>
          <p:nvPr>
            <p:ph idx="1"/>
          </p:nvPr>
        </p:nvSpPr>
        <p:spPr/>
        <p:txBody>
          <a:bodyPr>
            <a:noAutofit/>
          </a:bodyPr>
          <a:lstStyle/>
          <a:p>
            <a:pPr marL="342000" indent="-285750" algn="just"/>
            <a:r>
              <a:rPr lang="en-AU" sz="2400"/>
              <a:t>Machine learning is part of the future furniture</a:t>
            </a:r>
          </a:p>
          <a:p>
            <a:pPr marL="342000" indent="-285750" algn="just"/>
            <a:r>
              <a:rPr lang="en-AU" sz="2400"/>
              <a:t>Robo-debt tarnished the brand due to poor design and implementation</a:t>
            </a:r>
          </a:p>
          <a:p>
            <a:pPr marL="342000" indent="-285750" algn="just"/>
            <a:r>
              <a:rPr lang="en-AU" sz="2400"/>
              <a:t>But the real issue is not the dangers of machine learning, but the failure of rule of law protections</a:t>
            </a:r>
          </a:p>
          <a:p>
            <a:pPr marL="342000" indent="-285750" algn="just"/>
            <a:r>
              <a:rPr lang="en-AU" sz="2400"/>
              <a:t>This is an old story of excess of administrative/executive power and the serious flaws in the ‘new administrative law’ reforms to check such excesses</a:t>
            </a:r>
          </a:p>
          <a:p>
            <a:pPr marL="342000" indent="-285750" algn="just"/>
            <a:r>
              <a:rPr lang="en-AU" sz="2400"/>
              <a:t>So reforms needed to rebalance the respective strength of the other two domains of the separation of powers</a:t>
            </a:r>
          </a:p>
          <a:p>
            <a:pPr marL="639180" lvl="1" indent="-285750" algn="just"/>
            <a:r>
              <a:rPr lang="en-AU"/>
              <a:t>Esp strengthening AAT1 against being ‘gamed’ (non-acquiesence)</a:t>
            </a:r>
          </a:p>
          <a:p>
            <a:pPr marL="639180" lvl="1" indent="-285750" algn="just"/>
            <a:r>
              <a:rPr lang="en-AU"/>
              <a:t> </a:t>
            </a:r>
            <a:r>
              <a:rPr lang="en-AU" b="1"/>
              <a:t>Use properly </a:t>
            </a:r>
            <a:r>
              <a:rPr lang="en-AU"/>
              <a:t>— </a:t>
            </a:r>
            <a:r>
              <a:rPr lang="en-US"/>
              <a:t>Carney, T., ‘</a:t>
            </a:r>
            <a:r>
              <a:rPr lang="en-AU"/>
              <a:t>Robo-debt: Challenges and Opportunities for Administration and Accountability’ (2019) 5, i, </a:t>
            </a:r>
            <a:r>
              <a:rPr lang="en-AU" i="1"/>
              <a:t>Social Security Rights Review </a:t>
            </a:r>
            <a:r>
              <a:rPr lang="en-AU"/>
              <a:t> </a:t>
            </a:r>
            <a:endParaRPr lang="en-US"/>
          </a:p>
        </p:txBody>
      </p:sp>
    </p:spTree>
    <p:extLst>
      <p:ext uri="{BB962C8B-B14F-4D97-AF65-F5344CB8AC3E}">
        <p14:creationId xmlns:p14="http://schemas.microsoft.com/office/powerpoint/2010/main" val="31312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Selected references </a:t>
            </a:r>
            <a:endParaRPr lang="en-US"/>
          </a:p>
        </p:txBody>
      </p:sp>
      <p:sp>
        <p:nvSpPr>
          <p:cNvPr id="3" name="Content Placeholder 2"/>
          <p:cNvSpPr>
            <a:spLocks noGrp="1"/>
          </p:cNvSpPr>
          <p:nvPr>
            <p:ph idx="1"/>
          </p:nvPr>
        </p:nvSpPr>
        <p:spPr>
          <a:xfrm>
            <a:off x="457200" y="1417638"/>
            <a:ext cx="7620000" cy="4800600"/>
          </a:xfrm>
        </p:spPr>
        <p:txBody>
          <a:bodyPr>
            <a:noAutofit/>
          </a:bodyPr>
          <a:lstStyle/>
          <a:p>
            <a:pPr algn="just"/>
            <a:r>
              <a:rPr lang="en-AU" sz="1600"/>
              <a:t>Terry Carney, 'The New Digital Future for Welfare:  Debts without legal proofs or moral authority?' (2018) (March) </a:t>
            </a:r>
            <a:r>
              <a:rPr lang="en-AU" sz="1600" i="1"/>
              <a:t>UNSW Law Journal Forum</a:t>
            </a:r>
            <a:r>
              <a:rPr lang="en-AU" sz="1600"/>
              <a:t> 1 </a:t>
            </a:r>
            <a:r>
              <a:rPr lang="en-AU" sz="1600">
                <a:hlinkClick r:id="rId2"/>
              </a:rPr>
              <a:t>http://www.unswlawjournal.unsw.edu.au/the-forum/</a:t>
            </a:r>
            <a:endParaRPr lang="en-AU" sz="1600"/>
          </a:p>
          <a:p>
            <a:pPr algn="just"/>
            <a:r>
              <a:rPr lang="en-US" sz="1600"/>
              <a:t>Terry Carney, ‘</a:t>
            </a:r>
            <a:r>
              <a:rPr lang="en-AU" sz="1600"/>
              <a:t>Robo-debt illegality: The seven veils of failed guarantees of the rule of law?’ (2019) 47(1) </a:t>
            </a:r>
            <a:r>
              <a:rPr lang="en-AU" sz="1600" i="1"/>
              <a:t>Alternative Law Journal</a:t>
            </a:r>
            <a:r>
              <a:rPr lang="en-AU" sz="1600"/>
              <a:t> pre-print DOI </a:t>
            </a:r>
            <a:r>
              <a:rPr lang="en-AU" sz="1600" u="sng">
                <a:hlinkClick r:id="rId3"/>
              </a:rPr>
              <a:t>https://doi.org/10.1177/1037969X18815913</a:t>
            </a:r>
            <a:r>
              <a:rPr lang="en-AU" sz="1600"/>
              <a:t> </a:t>
            </a:r>
          </a:p>
          <a:p>
            <a:pPr algn="just"/>
            <a:r>
              <a:rPr lang="en-AU" sz="1600"/>
              <a:t>Carney, T., ‘Bringing Robo-debts Before the Law: Why it’s time to right a legal wrong’ (2019) 58 </a:t>
            </a:r>
            <a:r>
              <a:rPr lang="en-AU" sz="1600" i="1"/>
              <a:t>Law Society Journal of NSW, </a:t>
            </a:r>
            <a:r>
              <a:rPr lang="en-AU" sz="1600"/>
              <a:t>71-73. </a:t>
            </a:r>
            <a:r>
              <a:rPr lang="en-AU" sz="1600" u="sng">
                <a:hlinkClick r:id="rId4"/>
              </a:rPr>
              <a:t>https://lsj.com.au/articles/why-robo-debt-bringing-robo-debts-before-the-law-why-its-time-to-right-a-legal-wrong/</a:t>
            </a:r>
            <a:endParaRPr lang="en-AU" sz="1600"/>
          </a:p>
          <a:p>
            <a:pPr algn="just"/>
            <a:r>
              <a:rPr lang="en-AU" sz="1600"/>
              <a:t>Terry Carney, 'Robo-Debt Illegality: A failure of rule of law protections' on </a:t>
            </a:r>
            <a:r>
              <a:rPr lang="en-AU" sz="1600" i="1"/>
              <a:t>AUSPUBLAW </a:t>
            </a:r>
            <a:r>
              <a:rPr lang="en-AU" sz="1600"/>
              <a:t>(30 April)&lt;https://auspublaw.org/2018/04/robo-debt-illegality/&gt;.</a:t>
            </a:r>
          </a:p>
          <a:p>
            <a:pPr algn="just"/>
            <a:r>
              <a:rPr lang="en-US" sz="1600"/>
              <a:t>Terry Carney, ‘</a:t>
            </a:r>
            <a:r>
              <a:rPr lang="en-AU" sz="1600"/>
              <a:t>Robo-debt: Challenges and Opportunities for Administration and Accountability’ (2019) 5(1) </a:t>
            </a:r>
            <a:r>
              <a:rPr lang="en-AU" sz="1600" i="1"/>
              <a:t>Social Security Rights Review </a:t>
            </a:r>
            <a:r>
              <a:rPr lang="en-AU" sz="1600">
                <a:hlinkClick r:id="rId5"/>
              </a:rPr>
              <a:t>http://www.nssrn.org.au/social-security-rights-review/robo-debt-challenges-and-opportunities-for-administration-and-accountability</a:t>
            </a:r>
            <a:endParaRPr lang="en-AU" sz="1600"/>
          </a:p>
          <a:p>
            <a:pPr algn="just"/>
            <a:r>
              <a:rPr lang="en-US" sz="1600"/>
              <a:t>Terry Carney, ‘</a:t>
            </a:r>
            <a:r>
              <a:rPr lang="en-AU" sz="1600"/>
              <a:t>Danger! Election 2016 delivered us Robodebt. Promises can have consequences’, </a:t>
            </a:r>
            <a:r>
              <a:rPr lang="en-US" sz="1600" i="1"/>
              <a:t>The Conversation, </a:t>
            </a:r>
            <a:r>
              <a:rPr lang="en-US" sz="1600"/>
              <a:t>16 May 2019;</a:t>
            </a:r>
            <a:r>
              <a:rPr lang="en-US" sz="1600" i="1"/>
              <a:t> </a:t>
            </a:r>
            <a:r>
              <a:rPr lang="en-US" sz="1600" u="sng">
                <a:hlinkClick r:id="rId6"/>
              </a:rPr>
              <a:t>https://theconversation.com/danger-election-2016-delivered-us-robodebt-promises-can-have-consequences-117191</a:t>
            </a:r>
            <a:endParaRPr lang="en-AU" sz="1600"/>
          </a:p>
          <a:p>
            <a:pPr algn="just"/>
            <a:r>
              <a:rPr lang="en-AU" sz="1600"/>
              <a:t>Peter Hanks, 'Administrative Law and Welfare Rights: The 40-year story from Green v Daniels to “robot debt recovery”' (2017) 89 </a:t>
            </a:r>
            <a:r>
              <a:rPr lang="en-AU" sz="1600" i="1"/>
              <a:t>AIAL Forum</a:t>
            </a:r>
            <a:r>
              <a:rPr lang="en-AU" sz="1600"/>
              <a:t> 1.</a:t>
            </a:r>
          </a:p>
          <a:p>
            <a:pPr algn="just"/>
            <a:r>
              <a:rPr lang="en-AU" sz="1600"/>
              <a:t>Rick Morton, ‘Coalition’s $3.7bn robo-debt system ‘should be terminated’ </a:t>
            </a:r>
            <a:r>
              <a:rPr lang="en-AU" sz="1600" i="1"/>
              <a:t>The Australian, </a:t>
            </a:r>
            <a:r>
              <a:rPr lang="en-AU" sz="1600"/>
              <a:t>Tuesday, 5 February 2019 </a:t>
            </a:r>
            <a:r>
              <a:rPr lang="en-AU" sz="1600" u="sng">
                <a:hlinkClick r:id="rId7"/>
              </a:rPr>
              <a:t>https://www.theaustralian.com.au/national-affairs/coalitions-37bn-robodebt-system-should-be-terminated/news-story/7d8a0d7a323f011c96ab86d23042d2dd</a:t>
            </a:r>
            <a:r>
              <a:rPr lang="en-AU" sz="1600"/>
              <a:t> </a:t>
            </a:r>
            <a:endParaRPr lang="en-US" sz="1600"/>
          </a:p>
          <a:p>
            <a:pPr algn="just"/>
            <a:endParaRPr lang="en-US" sz="1600"/>
          </a:p>
        </p:txBody>
      </p:sp>
    </p:spTree>
    <p:extLst>
      <p:ext uri="{BB962C8B-B14F-4D97-AF65-F5344CB8AC3E}">
        <p14:creationId xmlns:p14="http://schemas.microsoft.com/office/powerpoint/2010/main" val="41319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Outline</a:t>
            </a:r>
            <a:endParaRPr lang="en-US"/>
          </a:p>
        </p:txBody>
      </p:sp>
      <p:sp>
        <p:nvSpPr>
          <p:cNvPr id="3" name="Content Placeholder 2"/>
          <p:cNvSpPr>
            <a:spLocks noGrp="1"/>
          </p:cNvSpPr>
          <p:nvPr>
            <p:ph idx="1"/>
          </p:nvPr>
        </p:nvSpPr>
        <p:spPr/>
        <p:txBody>
          <a:bodyPr>
            <a:normAutofit lnSpcReduction="10000"/>
          </a:bodyPr>
          <a:lstStyle/>
          <a:p>
            <a:pPr marL="0" indent="0">
              <a:buNone/>
            </a:pPr>
            <a:r>
              <a:rPr lang="en-AU"/>
              <a:t>I. INTRODUCTION</a:t>
            </a:r>
          </a:p>
          <a:p>
            <a:pPr marL="0" indent="0">
              <a:buNone/>
            </a:pPr>
            <a:r>
              <a:rPr lang="en-AU"/>
              <a:t>II. WHY WAS ROBO-DEBT ILLEGAL?</a:t>
            </a:r>
          </a:p>
          <a:p>
            <a:pPr marL="0" indent="0">
              <a:buNone/>
            </a:pPr>
            <a:r>
              <a:rPr lang="en-AU"/>
              <a:t>III. THE NOVEMBER 2019 CAPITULATION</a:t>
            </a:r>
          </a:p>
          <a:p>
            <a:pPr marL="0" indent="0">
              <a:buNone/>
            </a:pPr>
            <a:r>
              <a:rPr lang="en-AU"/>
              <a:t>IV. ‘MORE’ OR ‘COMPLETE’ PROOF OF DEBTS?</a:t>
            </a:r>
          </a:p>
          <a:p>
            <a:pPr marL="0" indent="0">
              <a:buNone/>
            </a:pPr>
            <a:r>
              <a:rPr lang="en-AU"/>
              <a:t>V. WILL ‘METHODICAL’ REVIEWS CORRECT/REFUND ALL PAST DEBTS?</a:t>
            </a:r>
          </a:p>
          <a:p>
            <a:pPr marL="0" indent="0">
              <a:buNone/>
            </a:pPr>
            <a:r>
              <a:rPr lang="en-AU"/>
              <a:t>VI. WHAT OF THE ‘ONE-TOUCH’ FUTURE?</a:t>
            </a:r>
          </a:p>
          <a:p>
            <a:pPr marL="0" indent="0">
              <a:buNone/>
            </a:pPr>
            <a:r>
              <a:rPr lang="en-AU"/>
              <a:t>VII. LESSONS FOR PUBLIC LAW &amp; WELFARE RIGHTS</a:t>
            </a:r>
          </a:p>
          <a:p>
            <a:pPr marL="0" indent="0">
              <a:buNone/>
            </a:pPr>
            <a:r>
              <a:rPr lang="en-AU"/>
              <a:t>VIII. CONCLUSION</a:t>
            </a:r>
          </a:p>
          <a:p>
            <a:pPr marL="297180" lvl="1" indent="0">
              <a:buNone/>
            </a:pPr>
            <a:endParaRPr lang="en-AU"/>
          </a:p>
          <a:p>
            <a:pPr marL="297180" lvl="1" indent="0">
              <a:buNone/>
            </a:pPr>
            <a:r>
              <a:rPr lang="en-AU" b="1"/>
              <a:t>Further: </a:t>
            </a:r>
            <a:r>
              <a:rPr lang="en-US"/>
              <a:t>Carney, T., ‘</a:t>
            </a:r>
            <a:r>
              <a:rPr lang="en-AU"/>
              <a:t>Run-away Robo-debt Train Derailed: Pity about inadequate damage clean-up? (2020) 6, i, </a:t>
            </a:r>
            <a:r>
              <a:rPr lang="en-AU" i="1"/>
              <a:t>Social Security Rights Review </a:t>
            </a:r>
            <a:endParaRPr lang="en-AU" b="1"/>
          </a:p>
          <a:p>
            <a:pPr marL="0" indent="0">
              <a:buNone/>
            </a:pPr>
            <a:endParaRPr lang="en-AU"/>
          </a:p>
          <a:p>
            <a:endParaRPr lang="en-US"/>
          </a:p>
        </p:txBody>
      </p:sp>
    </p:spTree>
    <p:extLst>
      <p:ext uri="{BB962C8B-B14F-4D97-AF65-F5344CB8AC3E}">
        <p14:creationId xmlns:p14="http://schemas.microsoft.com/office/powerpoint/2010/main" val="36392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   INTRODUCTION</a:t>
            </a:r>
            <a:endParaRPr lang="en-US"/>
          </a:p>
        </p:txBody>
      </p:sp>
      <p:sp>
        <p:nvSpPr>
          <p:cNvPr id="3" name="Content Placeholder 2"/>
          <p:cNvSpPr>
            <a:spLocks noGrp="1"/>
          </p:cNvSpPr>
          <p:nvPr>
            <p:ph idx="1"/>
          </p:nvPr>
        </p:nvSpPr>
        <p:spPr/>
        <p:txBody>
          <a:bodyPr>
            <a:normAutofit fontScale="70000" lnSpcReduction="20000"/>
          </a:bodyPr>
          <a:lstStyle/>
          <a:p>
            <a:pPr algn="just"/>
            <a:r>
              <a:rPr lang="en-US" sz="2600"/>
              <a:t>On 19 November 2019, the morning after conceding its inability to defend the Federal Court test case challenge to robo-debt in </a:t>
            </a:r>
            <a:r>
              <a:rPr lang="en-US" sz="2600" i="1"/>
              <a:t>Amato</a:t>
            </a:r>
            <a:r>
              <a:rPr lang="en-US" sz="2600"/>
              <a:t>, radical changes were announced by internal Centrelink email</a:t>
            </a:r>
            <a:r>
              <a:rPr lang="en-US"/>
              <a:t>. </a:t>
            </a:r>
            <a:r>
              <a:rPr lang="en-AU"/>
              <a:t>	</a:t>
            </a:r>
          </a:p>
          <a:p>
            <a:pPr lvl="1" algn="just"/>
            <a:r>
              <a:rPr lang="en-US" i="1"/>
              <a:t>Deanna Amato v The Commonwealth of Australia</a:t>
            </a:r>
            <a:r>
              <a:rPr lang="en-US"/>
              <a:t> </a:t>
            </a:r>
            <a:r>
              <a:rPr lang="en-AU"/>
              <a:t>VID/2019/611-0   </a:t>
            </a:r>
            <a:endParaRPr lang="en-US"/>
          </a:p>
          <a:p>
            <a:pPr algn="just"/>
            <a:r>
              <a:rPr lang="en-US" sz="2600"/>
              <a:t>A revenue-raising measure to balance the Budget, robo-debt generated around 900,000 debts over its life </a:t>
            </a:r>
            <a:r>
              <a:rPr lang="en-AU" sz="2600"/>
              <a:t>	</a:t>
            </a:r>
          </a:p>
          <a:p>
            <a:pPr lvl="1" algn="just"/>
            <a:r>
              <a:rPr lang="en-AU"/>
              <a:t>Laura Tingle, 'The robodebt scheme was a political disaster — but that's not necessarily why the Government is ditching it', </a:t>
            </a:r>
            <a:r>
              <a:rPr lang="en-AU" i="1"/>
              <a:t>ABC News</a:t>
            </a:r>
            <a:r>
              <a:rPr lang="en-AU"/>
              <a:t> Saturday 23 November 2019 &lt;https://www.abc.net.au/news/2019-11-23/robodebt-scheme-political-disaster-why-government-is-ditching-it/11730090&gt;. </a:t>
            </a:r>
            <a:endParaRPr lang="en-US"/>
          </a:p>
          <a:p>
            <a:pPr algn="just"/>
            <a:r>
              <a:rPr lang="en-US" sz="2600"/>
              <a:t>Robodebt unlawfully and unethically sought to place an onus on supposed debtors to ‘disprove’ a data-match debt or face the prospects of the amount being placed in the hands of debt collectors</a:t>
            </a:r>
            <a:endParaRPr lang="en-AU" sz="2600"/>
          </a:p>
          <a:p>
            <a:pPr algn="just"/>
            <a:r>
              <a:rPr lang="en-US" sz="2600"/>
              <a:t>Unlawful because Centrelink, not the supposed debtor, bears the legal onus of ‘proving’ the existence and size of any debt not accepted by the supposed debtor, and cannot be extrapolated from ATO ‘average’.  </a:t>
            </a:r>
          </a:p>
          <a:p>
            <a:pPr algn="just"/>
            <a:r>
              <a:rPr lang="en-US" sz="2600"/>
              <a:t>Unethical because most alleged debts are either non-existent or greatly inflated, and because the might of government is used to frighten people into paying up – a practice rightly characterised as a form of extortion</a:t>
            </a:r>
            <a:r>
              <a:rPr lang="en-AU" sz="2600" i="1"/>
              <a:t> </a:t>
            </a:r>
            <a:endParaRPr lang="en-US" sz="2600"/>
          </a:p>
        </p:txBody>
      </p:sp>
    </p:spTree>
    <p:extLst>
      <p:ext uri="{BB962C8B-B14F-4D97-AF65-F5344CB8AC3E}">
        <p14:creationId xmlns:p14="http://schemas.microsoft.com/office/powerpoint/2010/main" val="30967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Scale of robodebt issue</a:t>
            </a:r>
            <a:endParaRPr lang="en-US"/>
          </a:p>
        </p:txBody>
      </p:sp>
      <p:sp>
        <p:nvSpPr>
          <p:cNvPr id="3" name="Content Placeholder 2"/>
          <p:cNvSpPr>
            <a:spLocks noGrp="1"/>
          </p:cNvSpPr>
          <p:nvPr>
            <p:ph idx="1"/>
          </p:nvPr>
        </p:nvSpPr>
        <p:spPr/>
        <p:txBody>
          <a:bodyPr>
            <a:normAutofit fontScale="92500"/>
          </a:bodyPr>
          <a:lstStyle/>
          <a:p>
            <a:pPr algn="just"/>
            <a:r>
              <a:rPr lang="en-AU"/>
              <a:t>Rushed budget savings measure est. $3.7 billion to be recovered</a:t>
            </a:r>
          </a:p>
          <a:p>
            <a:pPr algn="just"/>
            <a:r>
              <a:rPr lang="en-US"/>
              <a:t>July 2016-March 2019 500,281 robo-debts, valued at $1.25 billion</a:t>
            </a:r>
          </a:p>
          <a:p>
            <a:pPr algn="just"/>
            <a:r>
              <a:rPr lang="en-US"/>
              <a:t>57,386 were reduced, 24,788 waived in part, and 31,160 fully waived</a:t>
            </a:r>
            <a:endParaRPr lang="en-AU"/>
          </a:p>
          <a:p>
            <a:pPr algn="just"/>
            <a:r>
              <a:rPr lang="en-US"/>
              <a:t>Average debt $2,184 but not uncommonly $10,000 or more</a:t>
            </a:r>
          </a:p>
          <a:p>
            <a:pPr lvl="1" algn="just">
              <a:buFont typeface="Wingdings" pitchFamily="2" charset="2"/>
              <a:buChar char="Ø"/>
            </a:pPr>
            <a:r>
              <a:rPr lang="en-AU" sz="1600"/>
              <a:t>Sources: Carney 2018, 2019 etc and Luke Henriques-Gomes ‘Centrelink cancels 40,000 robodebts, new figures reveal’  </a:t>
            </a:r>
            <a:r>
              <a:rPr lang="en-AU" sz="1600" i="1"/>
              <a:t>Guardian Australia </a:t>
            </a:r>
            <a:r>
              <a:rPr lang="en-AU" sz="1600"/>
              <a:t>Wednesday</a:t>
            </a:r>
            <a:r>
              <a:rPr lang="en-AU" sz="1600" i="1"/>
              <a:t> </a:t>
            </a:r>
            <a:r>
              <a:rPr lang="en-AU" sz="1600"/>
              <a:t>6 February 2019 </a:t>
            </a:r>
            <a:r>
              <a:rPr lang="en-AU" sz="1600">
                <a:hlinkClick r:id="rId2"/>
              </a:rPr>
              <a:t>https://www.theguardian.com/australia-news/2019/feb/06/robodebt-faces-landmark-legal-challenge-over-crude-income-calculations</a:t>
            </a:r>
            <a:r>
              <a:rPr lang="en-AU" sz="1600"/>
              <a:t>; </a:t>
            </a:r>
            <a:r>
              <a:rPr lang="en-US" sz="1600"/>
              <a:t>(Luke </a:t>
            </a:r>
            <a:r>
              <a:rPr lang="en-AU" sz="1600"/>
              <a:t>Henriques-Gomes, ‘Centrelink still issuing incorrect robodebts to meet targets, staff claim’, </a:t>
            </a:r>
            <a:r>
              <a:rPr lang="en-AU" sz="1600" i="1"/>
              <a:t>The Guardian</a:t>
            </a:r>
            <a:r>
              <a:rPr lang="en-AU" sz="1600"/>
              <a:t> 29 May 2019; &lt;</a:t>
            </a:r>
            <a:r>
              <a:rPr lang="en-AU" sz="1600" u="sng">
                <a:hlinkClick r:id="rId3"/>
              </a:rPr>
              <a:t>https://www.theguardian.com/australia-news/2019/may/29/centrelink-still-issuing-incorrect-robodebts-to-meet-targets-staff-claim</a:t>
            </a:r>
            <a:r>
              <a:rPr lang="en-AU" sz="1600"/>
              <a:t> </a:t>
            </a:r>
          </a:p>
          <a:p>
            <a:r>
              <a:rPr lang="en-US"/>
              <a:t> </a:t>
            </a:r>
            <a:r>
              <a:rPr lang="en-US" b="1"/>
              <a:t>BUT LARGE NUMBER OF MOST VULNERABLE WERE FRIGHTENED INTO PAYING UP NON EXISTENT OR LARGELY NON-EXISTENT DEBTS</a:t>
            </a:r>
          </a:p>
          <a:p>
            <a:pPr lvl="1" algn="just">
              <a:buFont typeface="Wingdings" pitchFamily="2" charset="2"/>
              <a:buChar char="Ø"/>
            </a:pPr>
            <a:r>
              <a:rPr lang="en-AU" sz="1700"/>
              <a:t>Peter Martin ‘Extortion No Way to Fix the Budget’ </a:t>
            </a:r>
            <a:r>
              <a:rPr lang="en-AU" sz="1700" i="1"/>
              <a:t>SMH </a:t>
            </a:r>
            <a:r>
              <a:rPr lang="en-AU" sz="1700"/>
              <a:t>Thursday, 12 April 2018, p 20 </a:t>
            </a:r>
            <a:r>
              <a:rPr lang="en-US" sz="1700"/>
              <a:t> </a:t>
            </a:r>
          </a:p>
        </p:txBody>
      </p:sp>
    </p:spTree>
    <p:extLst>
      <p:ext uri="{BB962C8B-B14F-4D97-AF65-F5344CB8AC3E}">
        <p14:creationId xmlns:p14="http://schemas.microsoft.com/office/powerpoint/2010/main" val="33253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a:t>II.  WHY WAS IT UNLAWFUL?</a:t>
            </a:r>
            <a:endParaRPr lang="en-US" sz="2400"/>
          </a:p>
        </p:txBody>
      </p:sp>
      <p:sp>
        <p:nvSpPr>
          <p:cNvPr id="3" name="Content Placeholder 2"/>
          <p:cNvSpPr>
            <a:spLocks noGrp="1"/>
          </p:cNvSpPr>
          <p:nvPr>
            <p:ph idx="1"/>
          </p:nvPr>
        </p:nvSpPr>
        <p:spPr/>
        <p:txBody>
          <a:bodyPr>
            <a:normAutofit/>
          </a:bodyPr>
          <a:lstStyle/>
          <a:p>
            <a:pPr algn="just"/>
            <a:r>
              <a:rPr lang="en-US"/>
              <a:t>Because Centrelink is always responsible for ‘establishing’ the existence and size of any supposed social security debt.  A debt arises </a:t>
            </a:r>
            <a:r>
              <a:rPr lang="en-US" i="1"/>
              <a:t>only</a:t>
            </a:r>
            <a:r>
              <a:rPr lang="en-US"/>
              <a:t> if another section creates a debt (s 1222A(a)), eg s 1223 difference between entitled and paid</a:t>
            </a:r>
          </a:p>
          <a:p>
            <a:pPr algn="just"/>
            <a:r>
              <a:rPr lang="en-AU"/>
              <a:t>For working age payments, entitlement rate is </a:t>
            </a:r>
            <a:r>
              <a:rPr lang="en-AU" u="sng"/>
              <a:t>fortnightly</a:t>
            </a:r>
            <a:r>
              <a:rPr lang="en-AU"/>
              <a:t>: eg Benefit Rate Calculator B (NSA)</a:t>
            </a:r>
          </a:p>
          <a:p>
            <a:pPr algn="just"/>
            <a:r>
              <a:rPr lang="en-AU" i="1"/>
              <a:t>McDonald </a:t>
            </a:r>
            <a:r>
              <a:rPr lang="en-AU"/>
              <a:t>[1984] FCA 59; 1 FCR 354 ‘practical onus’ is borne by Centrelink</a:t>
            </a:r>
          </a:p>
          <a:p>
            <a:pPr algn="just"/>
            <a:r>
              <a:rPr lang="en-AU" i="1"/>
              <a:t>Briginshaw principle </a:t>
            </a:r>
            <a:r>
              <a:rPr lang="en-AU"/>
              <a:t>(</a:t>
            </a:r>
            <a:r>
              <a:rPr lang="en-AU" i="1"/>
              <a:t>Briginshaw v Briginshaw </a:t>
            </a:r>
            <a:r>
              <a:rPr lang="en-AU"/>
              <a:t>[1938] HCA 34; (1938) 60 CLR 336) heightens this onus</a:t>
            </a:r>
          </a:p>
          <a:p>
            <a:pPr marL="114300" indent="0" algn="just">
              <a:buNone/>
            </a:pPr>
            <a:r>
              <a:rPr lang="en-AU" b="1"/>
              <a:t>ANALYSIS VINDICATED BY AMATO</a:t>
            </a:r>
          </a:p>
        </p:txBody>
      </p:sp>
    </p:spTree>
    <p:extLst>
      <p:ext uri="{BB962C8B-B14F-4D97-AF65-F5344CB8AC3E}">
        <p14:creationId xmlns:p14="http://schemas.microsoft.com/office/powerpoint/2010/main" val="806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a:t>Dixon in Briginshaw on required proofs</a:t>
            </a:r>
            <a:endParaRPr lang="en-US" sz="2800"/>
          </a:p>
        </p:txBody>
      </p:sp>
      <p:sp>
        <p:nvSpPr>
          <p:cNvPr id="3" name="Content Placeholder 2"/>
          <p:cNvSpPr>
            <a:spLocks noGrp="1"/>
          </p:cNvSpPr>
          <p:nvPr>
            <p:ph idx="1"/>
          </p:nvPr>
        </p:nvSpPr>
        <p:spPr/>
        <p:txBody>
          <a:bodyPr>
            <a:normAutofit fontScale="92500" lnSpcReduction="10000"/>
          </a:bodyPr>
          <a:lstStyle/>
          <a:p>
            <a:pPr marL="411480" lvl="1" indent="0" algn="just">
              <a:buNone/>
            </a:pPr>
            <a:r>
              <a:rPr lang="en-AU"/>
              <a:t>“Reasonable satisfaction is not a state of mind that is attained or established independently of the nature and consequence of the fact or facts to be proved.  The seriousness of an allegation made, the inherent unlikelihood of an occurrence of the given description, or the gravity of the consequences flowing from a particular finding are considerations which must affect the answer to the question whether the issue has been proved to the reasonable satisfaction of the tribunal</a:t>
            </a:r>
            <a:r>
              <a:rPr lang="en-AU" i="1"/>
              <a:t>.  In such matters ‘reasonable satisfaction’ should not be produced in inexact proofs, indefinite testimony, or indirect inferences.”</a:t>
            </a:r>
          </a:p>
          <a:p>
            <a:pPr lvl="2" algn="just">
              <a:buFont typeface="Wingdings" pitchFamily="2" charset="2"/>
              <a:buChar char="Ø"/>
            </a:pPr>
            <a:r>
              <a:rPr lang="en-AU" sz="1500"/>
              <a:t>Further Carney, T., ‘The New Digital Future for Welfare:  Debts without legal proofs or moral authority? [2018] (March) </a:t>
            </a:r>
            <a:r>
              <a:rPr lang="en-AU" sz="1500" i="1"/>
              <a:t>University of New South Wales Law Journal Forum </a:t>
            </a:r>
            <a:r>
              <a:rPr lang="en-AU" sz="1500"/>
              <a:t>1-16  </a:t>
            </a:r>
            <a:r>
              <a:rPr lang="en-AU" sz="1500" u="sng">
                <a:hlinkClick r:id="rId2"/>
              </a:rPr>
              <a:t>http://www.unswlawjournal.unsw.edu.au/the-forum/</a:t>
            </a:r>
            <a:endParaRPr lang="en-AU" sz="1500" u="sng"/>
          </a:p>
          <a:p>
            <a:pPr lvl="2" algn="just">
              <a:buFont typeface="Wingdings" pitchFamily="2" charset="2"/>
              <a:buChar char="Ø"/>
            </a:pPr>
            <a:r>
              <a:rPr lang="en-AU" sz="1600"/>
              <a:t>Carney, T., ‘Bringing Robo-debts Before the Law: Why it’s time to right a legal wrong’ (2019) 58 </a:t>
            </a:r>
            <a:r>
              <a:rPr lang="en-AU" sz="1600" i="1"/>
              <a:t>Law Society Journal of NSW, </a:t>
            </a:r>
            <a:r>
              <a:rPr lang="en-AU" sz="1600"/>
              <a:t>71-73. </a:t>
            </a:r>
            <a:r>
              <a:rPr lang="en-AU" sz="1600" u="sng">
                <a:hlinkClick r:id="rId3"/>
              </a:rPr>
              <a:t>https://lsj.com.au/articles/why-robo-debt-bringing-robo-debts-before-the-law-why-its-time-to-right-a-legal-wrong/</a:t>
            </a:r>
            <a:endParaRPr lang="en-AU" sz="1500"/>
          </a:p>
          <a:p>
            <a:pPr lvl="2" algn="just">
              <a:buFont typeface="Wingdings" pitchFamily="2" charset="2"/>
              <a:buChar char="Ø"/>
            </a:pPr>
            <a:r>
              <a:rPr lang="en-AU" sz="1500"/>
              <a:t>Carney, T., 2018. 'Robo-Debt Illegality: A failure of rule of law protections', (Sydney: Gilbert + Tobin Centre of Public Law, UNSW Faculty of Law 2018) </a:t>
            </a:r>
            <a:r>
              <a:rPr lang="en-AU" sz="1500" u="sng">
                <a:hlinkClick r:id="rId4"/>
              </a:rPr>
              <a:t>https://auspublaw.org/2018/04/robo-debt-illegality/</a:t>
            </a:r>
            <a:endParaRPr lang="en-AU" sz="1500"/>
          </a:p>
          <a:p>
            <a:endParaRPr lang="en-US"/>
          </a:p>
        </p:txBody>
      </p:sp>
    </p:spTree>
    <p:extLst>
      <p:ext uri="{BB962C8B-B14F-4D97-AF65-F5344CB8AC3E}">
        <p14:creationId xmlns:p14="http://schemas.microsoft.com/office/powerpoint/2010/main" val="6618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III NOVEMBER CAPITULATION</a:t>
            </a:r>
            <a:endParaRPr lang="en-US"/>
          </a:p>
        </p:txBody>
      </p:sp>
      <p:sp>
        <p:nvSpPr>
          <p:cNvPr id="3" name="Content Placeholder 2"/>
          <p:cNvSpPr>
            <a:spLocks noGrp="1"/>
          </p:cNvSpPr>
          <p:nvPr>
            <p:ph idx="1"/>
          </p:nvPr>
        </p:nvSpPr>
        <p:spPr/>
        <p:txBody>
          <a:bodyPr/>
          <a:lstStyle/>
          <a:p>
            <a:pPr marL="571500" lvl="0" indent="-457200" algn="just">
              <a:buFont typeface="+mj-lt"/>
              <a:buAutoNum type="arabicPeriod"/>
            </a:pPr>
            <a:r>
              <a:rPr lang="en-US"/>
              <a:t>Debts would no longer be raised </a:t>
            </a:r>
            <a:r>
              <a:rPr lang="en-US" i="1"/>
              <a:t>solely</a:t>
            </a:r>
            <a:r>
              <a:rPr lang="en-US"/>
              <a:t> on the basis of an ATO average but would require </a:t>
            </a:r>
            <a:r>
              <a:rPr lang="en-US" b="1" i="1"/>
              <a:t>additional</a:t>
            </a:r>
            <a:r>
              <a:rPr lang="en-US" i="1"/>
              <a:t> </a:t>
            </a:r>
            <a:r>
              <a:rPr lang="en-US"/>
              <a:t>proof; </a:t>
            </a:r>
          </a:p>
          <a:p>
            <a:pPr marL="571500" lvl="0" indent="-457200" algn="just">
              <a:buFont typeface="+mj-lt"/>
              <a:buAutoNum type="arabicPeriod"/>
            </a:pPr>
            <a:r>
              <a:rPr lang="en-US"/>
              <a:t>Previous OCI identified debts will be </a:t>
            </a:r>
            <a:r>
              <a:rPr lang="en-US" b="1"/>
              <a:t>‘methodically’ reviewed</a:t>
            </a:r>
            <a:r>
              <a:rPr lang="en-US"/>
              <a:t>, with a focus on debts where the person did not reply to the original OCI correspondence;</a:t>
            </a:r>
          </a:p>
          <a:p>
            <a:pPr marL="571500" lvl="0" indent="-457200" algn="just">
              <a:buFont typeface="+mj-lt"/>
              <a:buAutoNum type="arabicPeriod"/>
            </a:pPr>
            <a:r>
              <a:rPr lang="en-US"/>
              <a:t>These will be reviewed to assess whether ‘further information </a:t>
            </a:r>
            <a:r>
              <a:rPr lang="en-US" b="1"/>
              <a:t>is available</a:t>
            </a:r>
            <a:r>
              <a:rPr lang="en-US"/>
              <a:t> to clarify the amount of any debt owed’; and</a:t>
            </a:r>
          </a:p>
          <a:p>
            <a:pPr marL="571500" lvl="0" indent="-457200" algn="just">
              <a:buFont typeface="+mj-lt"/>
              <a:buAutoNum type="arabicPeriod"/>
            </a:pPr>
            <a:r>
              <a:rPr lang="en-US"/>
              <a:t>‘Affected’ persons will have recovery ‘frozen’ but otherwise there is no change to collection arrangements. </a:t>
            </a:r>
          </a:p>
          <a:p>
            <a:pPr algn="just"/>
            <a:r>
              <a:rPr lang="en-AU" sz="2800"/>
              <a:t>End February 2020 before all these reviews are completed</a:t>
            </a:r>
            <a:endParaRPr lang="en-US" sz="2800"/>
          </a:p>
        </p:txBody>
      </p:sp>
    </p:spTree>
    <p:extLst>
      <p:ext uri="{BB962C8B-B14F-4D97-AF65-F5344CB8AC3E}">
        <p14:creationId xmlns:p14="http://schemas.microsoft.com/office/powerpoint/2010/main" val="29385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Australian: 31 July 2019</a:t>
            </a:r>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AU"/>
              <a:t>HOPEFULLY IS THIS IS </a:t>
            </a:r>
            <a:r>
              <a:rPr lang="en-AU" sz="2400"/>
              <a:t>NOT</a:t>
            </a:r>
            <a:r>
              <a:rPr lang="en-AU"/>
              <a:t> HOW REVIEW OF PAST DEBTS IS OPERATING? </a:t>
            </a:r>
            <a:endParaRPr lang="en-US"/>
          </a:p>
        </p:txBody>
      </p:sp>
      <p:pic>
        <p:nvPicPr>
          <p:cNvPr id="2050" name="Picture 2" descr="Jon Kudelka 201907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99" y="995278"/>
            <a:ext cx="8000001"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9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a:t>IV.  NOW JUST ‘MORE’ OR ‘COMPLETE’ PROOFS OF DEBTS?</a:t>
            </a:r>
            <a:endParaRPr lang="en-US" sz="3600"/>
          </a:p>
        </p:txBody>
      </p:sp>
      <p:sp>
        <p:nvSpPr>
          <p:cNvPr id="3" name="Content Placeholder 2"/>
          <p:cNvSpPr>
            <a:spLocks noGrp="1"/>
          </p:cNvSpPr>
          <p:nvPr>
            <p:ph idx="1"/>
          </p:nvPr>
        </p:nvSpPr>
        <p:spPr/>
        <p:txBody>
          <a:bodyPr>
            <a:normAutofit lnSpcReduction="10000"/>
          </a:bodyPr>
          <a:lstStyle/>
          <a:p>
            <a:pPr marL="114300" indent="0">
              <a:buNone/>
            </a:pPr>
            <a:r>
              <a:rPr lang="en-AU" sz="2800"/>
              <a:t>Just more ‘proof points’ fails </a:t>
            </a:r>
            <a:r>
              <a:rPr lang="en-AU" sz="2800" u="sng"/>
              <a:t>Amato</a:t>
            </a:r>
            <a:r>
              <a:rPr lang="en-AU" sz="2800"/>
              <a:t>.  </a:t>
            </a:r>
          </a:p>
          <a:p>
            <a:pPr algn="just"/>
            <a:r>
              <a:rPr lang="en-AU"/>
              <a:t>The law requires Centrelink to provide adequate proof of debt for </a:t>
            </a:r>
            <a:r>
              <a:rPr lang="en-AU" u="sng"/>
              <a:t>each and every fortnight of the debt period</a:t>
            </a:r>
          </a:p>
          <a:p>
            <a:pPr algn="just"/>
            <a:r>
              <a:rPr lang="en-AU"/>
              <a:t>If payslip etc documents are readily to hand, is it OK for Centrelink to ask for them?   </a:t>
            </a:r>
          </a:p>
          <a:p>
            <a:pPr lvl="1"/>
            <a:r>
              <a:rPr lang="en-AU"/>
              <a:t>Of course</a:t>
            </a:r>
          </a:p>
          <a:p>
            <a:pPr algn="just"/>
            <a:r>
              <a:rPr lang="en-AU"/>
              <a:t>If these documents are not provided on request, or there is no reply to the request, can Centrelink raise a lawful debt?</a:t>
            </a:r>
          </a:p>
          <a:p>
            <a:pPr lvl="1"/>
            <a:r>
              <a:rPr lang="en-AU"/>
              <a:t>No it cannot</a:t>
            </a:r>
          </a:p>
          <a:p>
            <a:pPr algn="just"/>
            <a:r>
              <a:rPr lang="en-AU"/>
              <a:t>So what are Centrelink’s options under </a:t>
            </a:r>
            <a:r>
              <a:rPr lang="en-AU" u="sng"/>
              <a:t>Amato?</a:t>
            </a:r>
          </a:p>
          <a:p>
            <a:pPr lvl="1" algn="just"/>
            <a:r>
              <a:rPr lang="en-AU"/>
              <a:t>It must abandon the debt or those parts of the debt amount, or</a:t>
            </a:r>
          </a:p>
          <a:p>
            <a:pPr lvl="1" algn="just"/>
            <a:r>
              <a:rPr lang="en-AU"/>
              <a:t>Use its statutory powers to obtain payslips or bank records from employers and financial institutions.  Ie revert to pre-robo debt practice</a:t>
            </a:r>
            <a:endParaRPr lang="en-US"/>
          </a:p>
        </p:txBody>
      </p:sp>
    </p:spTree>
    <p:extLst>
      <p:ext uri="{BB962C8B-B14F-4D97-AF65-F5344CB8AC3E}">
        <p14:creationId xmlns:p14="http://schemas.microsoft.com/office/powerpoint/2010/main" val="1784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1644</TotalTime>
  <Words>2093</Words>
  <Application>Microsoft Office PowerPoint</Application>
  <PresentationFormat>On-screen Show (4:3)</PresentationFormat>
  <Paragraphs>107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Lucida Grande</vt:lpstr>
      <vt:lpstr>Tw Cen MT</vt:lpstr>
      <vt:lpstr>Wingdings</vt:lpstr>
      <vt:lpstr>Theme1</vt:lpstr>
      <vt:lpstr>Run-away Robodebt Train Derailed</vt:lpstr>
      <vt:lpstr>Outline</vt:lpstr>
      <vt:lpstr>I.   INTRODUCTION</vt:lpstr>
      <vt:lpstr>Scale of robodebt issue</vt:lpstr>
      <vt:lpstr>II.  WHY WAS IT UNLAWFUL?</vt:lpstr>
      <vt:lpstr>Dixon in Briginshaw on required proofs</vt:lpstr>
      <vt:lpstr>III NOVEMBER CAPITULATION</vt:lpstr>
      <vt:lpstr>Australian: 31 July 2019</vt:lpstr>
      <vt:lpstr>IV.  NOW JUST ‘MORE’ OR ‘COMPLETE’ PROOFS OF DEBTS?</vt:lpstr>
      <vt:lpstr>V. WILL PAST ‘DEBTS’ BE REPAID? </vt:lpstr>
      <vt:lpstr>VI. A ONE-TOUCH FUTURE?</vt:lpstr>
      <vt:lpstr>VII. LESSONS: Why So Long to Fix?</vt:lpstr>
      <vt:lpstr>VIII.   CONCLUSION</vt:lpstr>
      <vt:lpstr>Selected references </vt:lpstr>
    </vt:vector>
  </TitlesOfParts>
  <Company>University of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dc:title>
  <dc:creator>Administrator</dc:creator>
  <cp:lastModifiedBy>Carly Hanson</cp:lastModifiedBy>
  <cp:revision>182</cp:revision>
  <cp:lastPrinted>2015-06-26T01:12:18Z</cp:lastPrinted>
  <dcterms:created xsi:type="dcterms:W3CDTF">2017-04-19T04:16:52Z</dcterms:created>
  <dcterms:modified xsi:type="dcterms:W3CDTF">2020-02-17T01:11:13Z</dcterms:modified>
</cp:coreProperties>
</file>