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Lst>
  <p:notesMasterIdLst>
    <p:notesMasterId r:id="rId34"/>
  </p:notesMasterIdLst>
  <p:handoutMasterIdLst>
    <p:handoutMasterId r:id="rId35"/>
  </p:handoutMasterIdLst>
  <p:sldIdLst>
    <p:sldId id="459" r:id="rId5"/>
    <p:sldId id="2510" r:id="rId6"/>
    <p:sldId id="2516" r:id="rId7"/>
    <p:sldId id="2513" r:id="rId8"/>
    <p:sldId id="2394" r:id="rId9"/>
    <p:sldId id="2512" r:id="rId10"/>
    <p:sldId id="2396" r:id="rId11"/>
    <p:sldId id="2397" r:id="rId12"/>
    <p:sldId id="2392" r:id="rId13"/>
    <p:sldId id="2440" r:id="rId14"/>
    <p:sldId id="2439" r:id="rId15"/>
    <p:sldId id="2449" r:id="rId16"/>
    <p:sldId id="2504" r:id="rId17"/>
    <p:sldId id="2448" r:id="rId18"/>
    <p:sldId id="2424" r:id="rId19"/>
    <p:sldId id="2515" r:id="rId20"/>
    <p:sldId id="2505" r:id="rId21"/>
    <p:sldId id="2428" r:id="rId22"/>
    <p:sldId id="2452" r:id="rId23"/>
    <p:sldId id="2416" r:id="rId24"/>
    <p:sldId id="2417" r:id="rId25"/>
    <p:sldId id="2514" r:id="rId26"/>
    <p:sldId id="2419" r:id="rId27"/>
    <p:sldId id="2421" r:id="rId28"/>
    <p:sldId id="2422" r:id="rId29"/>
    <p:sldId id="2430" r:id="rId30"/>
    <p:sldId id="2507" r:id="rId31"/>
    <p:sldId id="2517" r:id="rId32"/>
    <p:sldId id="25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C2BDA8-BAF8-4C44-A1DC-4EC87B41E9D0}">
          <p14:sldIdLst>
            <p14:sldId id="459"/>
            <p14:sldId id="2510"/>
            <p14:sldId id="2516"/>
            <p14:sldId id="2513"/>
            <p14:sldId id="2394"/>
            <p14:sldId id="2512"/>
            <p14:sldId id="2396"/>
            <p14:sldId id="2397"/>
            <p14:sldId id="2392"/>
            <p14:sldId id="2440"/>
            <p14:sldId id="2439"/>
            <p14:sldId id="2449"/>
            <p14:sldId id="2504"/>
            <p14:sldId id="2448"/>
            <p14:sldId id="2424"/>
            <p14:sldId id="2515"/>
            <p14:sldId id="2505"/>
            <p14:sldId id="2428"/>
            <p14:sldId id="2452"/>
            <p14:sldId id="2416"/>
            <p14:sldId id="2417"/>
            <p14:sldId id="2514"/>
            <p14:sldId id="2419"/>
            <p14:sldId id="2421"/>
            <p14:sldId id="2422"/>
            <p14:sldId id="2430"/>
            <p14:sldId id="2507"/>
            <p14:sldId id="2517"/>
            <p14:sldId id="25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Ort" initials="KO" lastIdx="18" clrIdx="0">
    <p:extLst>
      <p:ext uri="{19B8F6BF-5375-455C-9EA6-DF929625EA0E}">
        <p15:presenceInfo xmlns:p15="http://schemas.microsoft.com/office/powerpoint/2012/main" userId="S::kim.ort@actionstep.com::9870d453-9cd1-44b5-8ff5-4187745d639f" providerId="AD"/>
      </p:ext>
    </p:extLst>
  </p:cmAuthor>
  <p:cmAuthor id="2" name="Luke Eiserman" initials="LE" lastIdx="6" clrIdx="1">
    <p:extLst>
      <p:ext uri="{19B8F6BF-5375-455C-9EA6-DF929625EA0E}">
        <p15:presenceInfo xmlns:p15="http://schemas.microsoft.com/office/powerpoint/2012/main" userId="S::luke.eiserman@actionstep.com::c1b094f5-d7a2-4b2e-9c52-40cbe206b6dd" providerId="AD"/>
      </p:ext>
    </p:extLst>
  </p:cmAuthor>
  <p:cmAuthor id="3" name="Disha" initials="D" lastIdx="1" clrIdx="2">
    <p:extLst>
      <p:ext uri="{19B8F6BF-5375-455C-9EA6-DF929625EA0E}">
        <p15:presenceInfo xmlns:p15="http://schemas.microsoft.com/office/powerpoint/2012/main" userId="Dis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B0DB82"/>
    <a:srgbClr val="64A48C"/>
    <a:srgbClr val="7BB838"/>
    <a:srgbClr val="CF4125"/>
    <a:srgbClr val="FFCC00"/>
    <a:srgbClr val="BCDB9A"/>
    <a:srgbClr val="5D5D5D"/>
    <a:srgbClr val="2D3C57"/>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E3F9F-7B50-47A0-8BC2-334B03A24A19}" v="673" dt="2020-07-27T08:32:57.462"/>
    <p1510:client id="{42247DD4-6C5D-4B17-9FE6-608601328710}" v="735" dt="2020-07-27T04:30:45.808"/>
    <p1510:client id="{8E89D76E-0682-48B2-B4F0-D855306958EB}" v="66" dt="2020-07-27T20:23:02.964"/>
    <p1510:client id="{E1AEFCD4-C024-4091-BDCF-CF7453521FCB}" v="52" dt="2020-07-27T04:41:07.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8D56C3-1406-ED49-8278-C4F69C6FB730}"/>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C0999A9F-A3FC-CF44-88DF-4D53054A68EB}"/>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6ACD2F43-3F02-324B-8E28-B64859F6FA07}" type="datetimeFigureOut">
              <a:rPr lang="en-US" smtClean="0"/>
              <a:t>7/28/2020</a:t>
            </a:fld>
            <a:endParaRPr lang="en-US"/>
          </a:p>
        </p:txBody>
      </p:sp>
      <p:sp>
        <p:nvSpPr>
          <p:cNvPr id="4" name="Footer Placeholder 3">
            <a:extLst>
              <a:ext uri="{FF2B5EF4-FFF2-40B4-BE49-F238E27FC236}">
                <a16:creationId xmlns:a16="http://schemas.microsoft.com/office/drawing/2014/main" id="{7C435369-9006-A44B-851C-0752B64E55B7}"/>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76E77C-650D-9042-9481-39ABD37A5204}"/>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D2F45295-B775-8B40-A02E-9F2EAB343648}" type="slidenum">
              <a:rPr lang="en-US" smtClean="0"/>
              <a:t>‹#›</a:t>
            </a:fld>
            <a:endParaRPr lang="en-US"/>
          </a:p>
        </p:txBody>
      </p:sp>
    </p:spTree>
    <p:extLst>
      <p:ext uri="{BB962C8B-B14F-4D97-AF65-F5344CB8AC3E}">
        <p14:creationId xmlns:p14="http://schemas.microsoft.com/office/powerpoint/2010/main" val="1266279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60AA004-0909-400A-AB83-AB8CCE3098F9}" type="datetimeFigureOut">
              <a:rPr lang="en-US"/>
              <a:t>7/28/2020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61320614-9A71-41AA-AAFE-590B1D37D058}" type="slidenum">
              <a:rPr lang="en-US"/>
              <a:t>‹#›</a:t>
            </a:fld>
            <a:endParaRPr lang="en-US"/>
          </a:p>
        </p:txBody>
      </p:sp>
    </p:spTree>
    <p:extLst>
      <p:ext uri="{BB962C8B-B14F-4D97-AF65-F5344CB8AC3E}">
        <p14:creationId xmlns:p14="http://schemas.microsoft.com/office/powerpoint/2010/main" val="170454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29953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23</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74442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9737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29013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91345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0777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9</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33827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9ad0de79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d9ad0de79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One of the biggest benefits of being cloud based is that you can login from anywhere, using PCs, laptops, mobile phones or tablets, and it’s just like Internet banking, and it is just as secure [NEXT SLIDE]</a:t>
            </a:r>
            <a:endParaRPr/>
          </a:p>
        </p:txBody>
      </p:sp>
    </p:spTree>
    <p:extLst>
      <p:ext uri="{BB962C8B-B14F-4D97-AF65-F5344CB8AC3E}">
        <p14:creationId xmlns:p14="http://schemas.microsoft.com/office/powerpoint/2010/main" val="298983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d9ad0de79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d9ad0de79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Our mobile app is designed to give you basic access of the system to keep track of your day with features such as time recording, taking notes, accessing matters and contact information etc.</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highlight>
                  <a:srgbClr val="FF00FF"/>
                </a:highlight>
              </a:rPr>
              <a:t>Do you or your team work away from your desk much at all?</a:t>
            </a:r>
            <a:endParaRPr>
              <a:solidFill>
                <a:schemeClr val="dk1"/>
              </a:solidFill>
            </a:endParaRPr>
          </a:p>
        </p:txBody>
      </p:sp>
    </p:spTree>
    <p:extLst>
      <p:ext uri="{BB962C8B-B14F-4D97-AF65-F5344CB8AC3E}">
        <p14:creationId xmlns:p14="http://schemas.microsoft.com/office/powerpoint/2010/main" val="271430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d7ea37543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d7ea3754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Document templates</a:t>
            </a:r>
          </a:p>
          <a:p>
            <a:pPr marL="0" lvl="0" indent="0" algn="l" rtl="0">
              <a:spcBef>
                <a:spcPts val="0"/>
              </a:spcBef>
              <a:spcAft>
                <a:spcPts val="0"/>
              </a:spcAft>
              <a:buNone/>
            </a:pPr>
            <a:r>
              <a:rPr lang="en-GB"/>
              <a:t>Conveyancing specific reports – for clients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t>Conveyancing specific reports – for case management </a:t>
            </a: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9389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74d9516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74d9516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Custom list views mean that you can set up a number of list views with everything that you would want to see at any given time.  As an example, you can set up list views to see all your matters that are currently at client engagement stage.  Or you may want to see all conveyancing matters at the settlement step that have overdue tasks on them.  You can also use the heads up rule to have these emailed to you on any frequency that you choose. [NEXT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7387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4d9516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74d9516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If the reports that you want are not in the system, that is no problem.  We have a data exporter tool that enables you to retrieve your information out of Actionstep and use a tool like Microsoft Power B.I. or another dashboarding tool you can create your own custom reports. [NEXT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91543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8F662A-3A21-7146-BE2C-9369B2A05B7B}"/>
              </a:ext>
            </a:extLst>
          </p:cNvPr>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a:extLst>
              <a:ext uri="{FF2B5EF4-FFF2-40B4-BE49-F238E27FC236}">
                <a16:creationId xmlns:a16="http://schemas.microsoft.com/office/drawing/2014/main" id="{EE33BBD5-88FB-E146-B0F4-5CF7CF47A0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D659C3-86EF-8449-98F4-012694BAC9B0}"/>
              </a:ext>
            </a:extLst>
          </p:cNvPr>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3" descr="A close up of a logo&#10;&#10;Description generated with high confidence">
            <a:extLst>
              <a:ext uri="{FF2B5EF4-FFF2-40B4-BE49-F238E27FC236}">
                <a16:creationId xmlns:a16="http://schemas.microsoft.com/office/drawing/2014/main" id="{CC7CC7DF-47E5-3041-AA91-BBEE4F863A77}"/>
              </a:ext>
            </a:extLst>
          </p:cNvPr>
          <p:cNvPicPr>
            <a:picLocks noChangeAspect="1"/>
          </p:cNvPicPr>
          <p:nvPr userDrawn="1"/>
        </p:nvPicPr>
        <p:blipFill>
          <a:blip r:embed="rId2"/>
          <a:stretch>
            <a:fillRect/>
          </a:stretch>
        </p:blipFill>
        <p:spPr>
          <a:xfrm>
            <a:off x="1713963" y="1420954"/>
            <a:ext cx="5637747" cy="1344384"/>
          </a:xfrm>
          <a:prstGeom prst="rect">
            <a:avLst/>
          </a:prstGeom>
        </p:spPr>
      </p:pic>
      <p:pic>
        <p:nvPicPr>
          <p:cNvPr id="9" name="Picture 8">
            <a:extLst>
              <a:ext uri="{FF2B5EF4-FFF2-40B4-BE49-F238E27FC236}">
                <a16:creationId xmlns:a16="http://schemas.microsoft.com/office/drawing/2014/main" id="{BF2B609B-48F0-2D40-BE21-8E986D8650B8}"/>
              </a:ext>
            </a:extLst>
          </p:cNvPr>
          <p:cNvPicPr>
            <a:picLocks noChangeAspect="1"/>
          </p:cNvPicPr>
          <p:nvPr userDrawn="1"/>
        </p:nvPicPr>
        <p:blipFill>
          <a:blip r:embed="rId3"/>
          <a:stretch>
            <a:fillRect/>
          </a:stretch>
        </p:blipFill>
        <p:spPr>
          <a:xfrm>
            <a:off x="5666317" y="273050"/>
            <a:ext cx="9442450" cy="7042149"/>
          </a:xfrm>
          <a:prstGeom prst="rect">
            <a:avLst/>
          </a:prstGeom>
        </p:spPr>
      </p:pic>
      <p:sp>
        <p:nvSpPr>
          <p:cNvPr id="11" name="Text Placeholder 10">
            <a:extLst>
              <a:ext uri="{FF2B5EF4-FFF2-40B4-BE49-F238E27FC236}">
                <a16:creationId xmlns:a16="http://schemas.microsoft.com/office/drawing/2014/main" id="{6A38BBBD-7D98-944F-A82F-A4BFAE99A34A}"/>
              </a:ext>
            </a:extLst>
          </p:cNvPr>
          <p:cNvSpPr>
            <a:spLocks noGrp="1"/>
          </p:cNvSpPr>
          <p:nvPr>
            <p:ph type="body" sz="quarter" idx="13" hasCustomPrompt="1"/>
          </p:nvPr>
        </p:nvSpPr>
        <p:spPr>
          <a:xfrm>
            <a:off x="1062613" y="2866562"/>
            <a:ext cx="6940445" cy="927562"/>
          </a:xfr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marL="0" indent="0" algn="ctr">
              <a:buNone/>
              <a:defRPr lang="en-US" sz="6000" b="0" spc="300" dirty="0">
                <a:solidFill>
                  <a:schemeClr val="bg1">
                    <a:lumMod val="50000"/>
                  </a:schemeClr>
                </a:solidFill>
                <a:latin typeface="Gill Sans Nova Light"/>
                <a:cs typeface="Calibri"/>
              </a:defRPr>
            </a:lvl1pPr>
          </a:lstStyle>
          <a:p>
            <a:pPr marL="0" lvl="0" algn="ctr"/>
            <a:r>
              <a:rPr lang="en-US"/>
              <a:t>TITLE</a:t>
            </a:r>
          </a:p>
        </p:txBody>
      </p:sp>
      <p:sp>
        <p:nvSpPr>
          <p:cNvPr id="13" name="Text Placeholder 12">
            <a:extLst>
              <a:ext uri="{FF2B5EF4-FFF2-40B4-BE49-F238E27FC236}">
                <a16:creationId xmlns:a16="http://schemas.microsoft.com/office/drawing/2014/main" id="{4D33F414-7A6A-EA40-B0A1-52ADAA075B7C}"/>
              </a:ext>
            </a:extLst>
          </p:cNvPr>
          <p:cNvSpPr>
            <a:spLocks noGrp="1"/>
          </p:cNvSpPr>
          <p:nvPr>
            <p:ph type="body" sz="quarter" idx="14" hasCustomPrompt="1"/>
          </p:nvPr>
        </p:nvSpPr>
        <p:spPr>
          <a:xfrm>
            <a:off x="1436416" y="3971727"/>
            <a:ext cx="6192838" cy="537776"/>
          </a:xfr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marL="0" indent="0" algn="ctr">
              <a:buNone/>
              <a:defRPr lang="en-US" sz="3200" b="0" dirty="0">
                <a:solidFill>
                  <a:schemeClr val="bg1">
                    <a:lumMod val="50000"/>
                  </a:schemeClr>
                </a:solidFill>
                <a:latin typeface="Gill Sans Nova Light"/>
                <a:cs typeface="Calibri"/>
              </a:defRPr>
            </a:lvl1pPr>
          </a:lstStyle>
          <a:p>
            <a:pPr marL="0" lvl="0" algn="ctr"/>
            <a:r>
              <a:rPr lang="en-US"/>
              <a:t>Subtitle</a:t>
            </a:r>
          </a:p>
        </p:txBody>
      </p:sp>
    </p:spTree>
    <p:extLst>
      <p:ext uri="{BB962C8B-B14F-4D97-AF65-F5344CB8AC3E}">
        <p14:creationId xmlns:p14="http://schemas.microsoft.com/office/powerpoint/2010/main" val="12875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 Only - Click to Edit</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145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97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650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Light"/>
              <a:buNone/>
              <a:defRPr>
                <a:solidFill>
                  <a:srgbClr val="88C03F"/>
                </a:solidFill>
                <a:latin typeface="Open Sans Light"/>
                <a:ea typeface="Open Sans Light"/>
                <a:cs typeface="Open Sans Light"/>
                <a:sym typeface="Open Sans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494200"/>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Font typeface="Open Sans Light"/>
              <a:buChar char="●"/>
              <a:defRPr>
                <a:latin typeface="Open Sans Light"/>
                <a:ea typeface="Open Sans Light"/>
                <a:cs typeface="Open Sans Light"/>
                <a:sym typeface="Open Sans Light"/>
              </a:defRPr>
            </a:lvl1pPr>
            <a:lvl2pPr marL="1219170" lvl="1" indent="-423323">
              <a:spcBef>
                <a:spcPts val="2133"/>
              </a:spcBef>
              <a:spcAft>
                <a:spcPts val="0"/>
              </a:spcAft>
              <a:buSzPts val="1400"/>
              <a:buFont typeface="Open Sans Light"/>
              <a:buChar char="○"/>
              <a:defRPr>
                <a:latin typeface="Open Sans Light"/>
                <a:ea typeface="Open Sans Light"/>
                <a:cs typeface="Open Sans Light"/>
                <a:sym typeface="Open Sans Light"/>
              </a:defRPr>
            </a:lvl2pPr>
            <a:lvl3pPr marL="1828754" lvl="2" indent="-423323">
              <a:spcBef>
                <a:spcPts val="2133"/>
              </a:spcBef>
              <a:spcAft>
                <a:spcPts val="0"/>
              </a:spcAft>
              <a:buSzPts val="1400"/>
              <a:buFont typeface="Open Sans Light"/>
              <a:buChar char="■"/>
              <a:defRPr>
                <a:latin typeface="Open Sans Light"/>
                <a:ea typeface="Open Sans Light"/>
                <a:cs typeface="Open Sans Light"/>
                <a:sym typeface="Open Sans Light"/>
              </a:defRPr>
            </a:lvl3pPr>
            <a:lvl4pPr marL="2438339" lvl="3" indent="-423323">
              <a:spcBef>
                <a:spcPts val="2133"/>
              </a:spcBef>
              <a:spcAft>
                <a:spcPts val="0"/>
              </a:spcAft>
              <a:buSzPts val="1400"/>
              <a:buFont typeface="Open Sans Light"/>
              <a:buChar char="●"/>
              <a:defRPr>
                <a:latin typeface="Open Sans Light"/>
                <a:ea typeface="Open Sans Light"/>
                <a:cs typeface="Open Sans Light"/>
                <a:sym typeface="Open Sans Light"/>
              </a:defRPr>
            </a:lvl4pPr>
            <a:lvl5pPr marL="3047924" lvl="4" indent="-423323">
              <a:spcBef>
                <a:spcPts val="2133"/>
              </a:spcBef>
              <a:spcAft>
                <a:spcPts val="0"/>
              </a:spcAft>
              <a:buSzPts val="1400"/>
              <a:buFont typeface="Open Sans Light"/>
              <a:buChar char="○"/>
              <a:defRPr>
                <a:latin typeface="Open Sans Light"/>
                <a:ea typeface="Open Sans Light"/>
                <a:cs typeface="Open Sans Light"/>
                <a:sym typeface="Open Sans Light"/>
              </a:defRPr>
            </a:lvl5pPr>
            <a:lvl6pPr marL="3657509" lvl="5" indent="-423323">
              <a:spcBef>
                <a:spcPts val="2133"/>
              </a:spcBef>
              <a:spcAft>
                <a:spcPts val="0"/>
              </a:spcAft>
              <a:buSzPts val="1400"/>
              <a:buFont typeface="Open Sans Light"/>
              <a:buChar char="■"/>
              <a:defRPr>
                <a:latin typeface="Open Sans Light"/>
                <a:ea typeface="Open Sans Light"/>
                <a:cs typeface="Open Sans Light"/>
                <a:sym typeface="Open Sans Light"/>
              </a:defRPr>
            </a:lvl6pPr>
            <a:lvl7pPr marL="4267093" lvl="6" indent="-423323">
              <a:spcBef>
                <a:spcPts val="2133"/>
              </a:spcBef>
              <a:spcAft>
                <a:spcPts val="0"/>
              </a:spcAft>
              <a:buSzPts val="1400"/>
              <a:buFont typeface="Open Sans Light"/>
              <a:buChar char="●"/>
              <a:defRPr>
                <a:latin typeface="Open Sans Light"/>
                <a:ea typeface="Open Sans Light"/>
                <a:cs typeface="Open Sans Light"/>
                <a:sym typeface="Open Sans Light"/>
              </a:defRPr>
            </a:lvl7pPr>
            <a:lvl8pPr marL="4876678" lvl="7" indent="-423323">
              <a:spcBef>
                <a:spcPts val="2133"/>
              </a:spcBef>
              <a:spcAft>
                <a:spcPts val="0"/>
              </a:spcAft>
              <a:buSzPts val="1400"/>
              <a:buFont typeface="Open Sans Light"/>
              <a:buChar char="○"/>
              <a:defRPr>
                <a:latin typeface="Open Sans Light"/>
                <a:ea typeface="Open Sans Light"/>
                <a:cs typeface="Open Sans Light"/>
                <a:sym typeface="Open Sans Light"/>
              </a:defRPr>
            </a:lvl8pPr>
            <a:lvl9pPr marL="5486263" lvl="8" indent="-423323">
              <a:spcBef>
                <a:spcPts val="2133"/>
              </a:spcBef>
              <a:spcAft>
                <a:spcPts val="2133"/>
              </a:spcAft>
              <a:buSzPts val="1400"/>
              <a:buFont typeface="Open Sans Light"/>
              <a:buChar char="■"/>
              <a:defRPr>
                <a:latin typeface="Open Sans Light"/>
                <a:ea typeface="Open Sans Light"/>
                <a:cs typeface="Open Sans Light"/>
                <a:sym typeface="Open Sans Light"/>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264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Font typeface="Open Sans Light"/>
              <a:buNone/>
              <a:defRPr sz="4800">
                <a:solidFill>
                  <a:srgbClr val="434343"/>
                </a:solidFill>
                <a:latin typeface="Open Sans Light"/>
                <a:ea typeface="Open Sans Light"/>
                <a:cs typeface="Open Sans Light"/>
                <a:sym typeface="Open Sans Light"/>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36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7C801-96C1-464F-8AF4-AE51F6A50FFB}"/>
              </a:ext>
            </a:extLst>
          </p:cNvPr>
          <p:cNvSpPr>
            <a:spLocks noGrp="1"/>
          </p:cNvSpPr>
          <p:nvPr>
            <p:ph type="dt" sz="half" idx="10"/>
          </p:nvPr>
        </p:nvSpPr>
        <p:spPr/>
        <p:txBody>
          <a:bodyPr/>
          <a:lstStyle/>
          <a:p>
            <a:fld id="{B7F23C84-F765-5544-9F15-8AE5F8DFEE85}" type="datetimeFigureOut">
              <a:rPr lang="en-US" smtClean="0"/>
              <a:t>7/28/2020</a:t>
            </a:fld>
            <a:endParaRPr lang="en-US"/>
          </a:p>
        </p:txBody>
      </p:sp>
      <p:sp>
        <p:nvSpPr>
          <p:cNvPr id="3" name="Footer Placeholder 2">
            <a:extLst>
              <a:ext uri="{FF2B5EF4-FFF2-40B4-BE49-F238E27FC236}">
                <a16:creationId xmlns:a16="http://schemas.microsoft.com/office/drawing/2014/main" id="{2F540940-05B0-084D-A6B1-F579448E87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F395B-7EF7-D140-9B8F-1692C538B6D1}"/>
              </a:ext>
            </a:extLst>
          </p:cNvPr>
          <p:cNvSpPr>
            <a:spLocks noGrp="1"/>
          </p:cNvSpPr>
          <p:nvPr>
            <p:ph type="sldNum" sz="quarter" idx="12"/>
          </p:nvPr>
        </p:nvSpPr>
        <p:spPr/>
        <p:txBody>
          <a:bodyPr/>
          <a:lstStyle/>
          <a:p>
            <a:fld id="{5470A444-1AE6-674C-AD3D-BAAC92FAE2FF}" type="slidenum">
              <a:rPr lang="en-US" smtClean="0"/>
              <a:t>‹#›</a:t>
            </a:fld>
            <a:endParaRPr lang="en-US"/>
          </a:p>
        </p:txBody>
      </p:sp>
    </p:spTree>
    <p:extLst>
      <p:ext uri="{BB962C8B-B14F-4D97-AF65-F5344CB8AC3E}">
        <p14:creationId xmlns:p14="http://schemas.microsoft.com/office/powerpoint/2010/main" val="372498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ctionstep modern"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Open Sans Light"/>
              <a:buNone/>
              <a:defRPr sz="6900">
                <a:solidFill>
                  <a:srgbClr val="434343"/>
                </a:solidFill>
                <a:latin typeface="Open Sans Light"/>
                <a:ea typeface="Open Sans Light"/>
                <a:cs typeface="Open Sans Light"/>
                <a:sym typeface="Open Sans Light"/>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Open Sans Light"/>
              <a:buNone/>
              <a:defRPr sz="3700">
                <a:latin typeface="Open Sans Light"/>
                <a:ea typeface="Open Sans Light"/>
                <a:cs typeface="Open Sans Light"/>
                <a:sym typeface="Open Sans Light"/>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3" name="Google Shape;13;p2"/>
          <p:cNvSpPr txBox="1"/>
          <p:nvPr/>
        </p:nvSpPr>
        <p:spPr>
          <a:xfrm>
            <a:off x="682100" y="3646633"/>
            <a:ext cx="6673200" cy="1223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 sz="4300">
                <a:solidFill>
                  <a:srgbClr val="7F7F7F"/>
                </a:solidFill>
                <a:latin typeface="Open Sans Light"/>
                <a:ea typeface="Open Sans Light"/>
                <a:cs typeface="Open Sans Light"/>
                <a:sym typeface="Open Sans Light"/>
              </a:rPr>
              <a:t>How can Actionstep help revolutionize my Litigation firm?</a:t>
            </a:r>
            <a:endParaRPr sz="4300">
              <a:solidFill>
                <a:srgbClr val="7F7F7F"/>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98973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C001-82CA-0A41-904E-9871439DC162}"/>
              </a:ext>
            </a:extLst>
          </p:cNvPr>
          <p:cNvSpPr>
            <a:spLocks noGrp="1"/>
          </p:cNvSpPr>
          <p:nvPr>
            <p:ph type="title" hasCustomPrompt="1"/>
          </p:nvPr>
        </p:nvSpPr>
        <p:spPr>
          <a:xfrm>
            <a:off x="838200" y="2766218"/>
            <a:ext cx="10515600" cy="1325563"/>
          </a:xfrm>
        </p:spPr>
        <p:txBody>
          <a:bodyPr/>
          <a:lstStyle>
            <a:lvl1pPr>
              <a:defRPr/>
            </a:lvl1pPr>
          </a:lstStyle>
          <a:p>
            <a:r>
              <a:rPr lang="en-US"/>
              <a:t>Section Title – Click to Edit</a:t>
            </a:r>
          </a:p>
        </p:txBody>
      </p:sp>
      <p:sp>
        <p:nvSpPr>
          <p:cNvPr id="3" name="Date Placeholder 2">
            <a:extLst>
              <a:ext uri="{FF2B5EF4-FFF2-40B4-BE49-F238E27FC236}">
                <a16:creationId xmlns:a16="http://schemas.microsoft.com/office/drawing/2014/main" id="{D36320FE-68F3-B841-BE92-D95D517619F4}"/>
              </a:ext>
            </a:extLst>
          </p:cNvPr>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a:extLst>
              <a:ext uri="{FF2B5EF4-FFF2-40B4-BE49-F238E27FC236}">
                <a16:creationId xmlns:a16="http://schemas.microsoft.com/office/drawing/2014/main" id="{0331C343-B2C2-FA46-AB63-D66F3D47E5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FA48AD-CD3D-A44D-AFF5-D2173218076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002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age">
    <p:bg>
      <p:bgPr>
        <a:solidFill>
          <a:srgbClr val="BCDB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C001-82CA-0A41-904E-9871439DC162}"/>
              </a:ext>
            </a:extLst>
          </p:cNvPr>
          <p:cNvSpPr>
            <a:spLocks noGrp="1"/>
          </p:cNvSpPr>
          <p:nvPr>
            <p:ph type="title" hasCustomPrompt="1"/>
          </p:nvPr>
        </p:nvSpPr>
        <p:spPr>
          <a:xfrm>
            <a:off x="838200" y="2766218"/>
            <a:ext cx="10515600" cy="1325563"/>
          </a:xfrm>
        </p:spPr>
        <p:txBody>
          <a:bodyPr/>
          <a:lstStyle>
            <a:lvl1pPr>
              <a:defRPr>
                <a:solidFill>
                  <a:schemeClr val="bg1"/>
                </a:solidFill>
              </a:defRPr>
            </a:lvl1pPr>
          </a:lstStyle>
          <a:p>
            <a:r>
              <a:rPr lang="en-US"/>
              <a:t>Section Title – Click to Edit</a:t>
            </a:r>
          </a:p>
        </p:txBody>
      </p:sp>
      <p:sp>
        <p:nvSpPr>
          <p:cNvPr id="3" name="Date Placeholder 2">
            <a:extLst>
              <a:ext uri="{FF2B5EF4-FFF2-40B4-BE49-F238E27FC236}">
                <a16:creationId xmlns:a16="http://schemas.microsoft.com/office/drawing/2014/main" id="{D36320FE-68F3-B841-BE92-D95D517619F4}"/>
              </a:ext>
            </a:extLst>
          </p:cNvPr>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a:extLst>
              <a:ext uri="{FF2B5EF4-FFF2-40B4-BE49-F238E27FC236}">
                <a16:creationId xmlns:a16="http://schemas.microsoft.com/office/drawing/2014/main" id="{0331C343-B2C2-FA46-AB63-D66F3D47E5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FA48AD-CD3D-A44D-AFF5-D2173218076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793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696-0184-0243-81F4-84519D60E337}"/>
              </a:ext>
            </a:extLst>
          </p:cNvPr>
          <p:cNvSpPr>
            <a:spLocks noGrp="1"/>
          </p:cNvSpPr>
          <p:nvPr>
            <p:ph type="title" hasCustomPrompt="1"/>
          </p:nvPr>
        </p:nvSpPr>
        <p:spPr/>
        <p:txBody>
          <a:bodyPr/>
          <a:lstStyle/>
          <a:p>
            <a:r>
              <a:rPr lang="en-US"/>
              <a:t>Plan Options Slide - Click to Edit</a:t>
            </a:r>
          </a:p>
        </p:txBody>
      </p:sp>
      <p:sp>
        <p:nvSpPr>
          <p:cNvPr id="7" name="Rectangle 6">
            <a:extLst>
              <a:ext uri="{FF2B5EF4-FFF2-40B4-BE49-F238E27FC236}">
                <a16:creationId xmlns:a16="http://schemas.microsoft.com/office/drawing/2014/main" id="{83A3F57F-123B-AC44-B8C9-51CC0B746035}"/>
              </a:ext>
            </a:extLst>
          </p:cNvPr>
          <p:cNvSpPr/>
          <p:nvPr userDrawn="1"/>
        </p:nvSpPr>
        <p:spPr>
          <a:xfrm>
            <a:off x="1565769" y="1662054"/>
            <a:ext cx="2910840" cy="4823460"/>
          </a:xfrm>
          <a:prstGeom prst="rect">
            <a:avLst/>
          </a:prstGeom>
          <a:solidFill>
            <a:srgbClr val="AFD487"/>
          </a:solidFill>
          <a:ln>
            <a:noFill/>
          </a:ln>
          <a:effectLst>
            <a:reflection stA="50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a:p>
            <a:pPr algn="ctr"/>
            <a:endParaRPr lang="en-US" sz="1200">
              <a:latin typeface="Gill Sans Nova Light" panose="020B0302020104020203" pitchFamily="34" charset="0"/>
            </a:endParaRPr>
          </a:p>
        </p:txBody>
      </p:sp>
      <p:sp>
        <p:nvSpPr>
          <p:cNvPr id="8" name="Rectangle 7">
            <a:extLst>
              <a:ext uri="{FF2B5EF4-FFF2-40B4-BE49-F238E27FC236}">
                <a16:creationId xmlns:a16="http://schemas.microsoft.com/office/drawing/2014/main" id="{9228C300-3020-0945-BB2B-24DA047BC979}"/>
              </a:ext>
            </a:extLst>
          </p:cNvPr>
          <p:cNvSpPr/>
          <p:nvPr userDrawn="1"/>
        </p:nvSpPr>
        <p:spPr>
          <a:xfrm>
            <a:off x="4640580" y="1662054"/>
            <a:ext cx="2910840" cy="4823460"/>
          </a:xfrm>
          <a:prstGeom prst="rect">
            <a:avLst/>
          </a:prstGeom>
          <a:solidFill>
            <a:srgbClr val="95C65F"/>
          </a:solidFill>
          <a:ln>
            <a:noFill/>
          </a:ln>
          <a:effectLst>
            <a:reflection blurRad="6350" stA="50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a:latin typeface="Gill Sans Nova Light" panose="020B0302020104020203" pitchFamily="34" charset="0"/>
            </a:endParaRPr>
          </a:p>
        </p:txBody>
      </p:sp>
      <p:sp>
        <p:nvSpPr>
          <p:cNvPr id="9" name="Rectangle 8">
            <a:extLst>
              <a:ext uri="{FF2B5EF4-FFF2-40B4-BE49-F238E27FC236}">
                <a16:creationId xmlns:a16="http://schemas.microsoft.com/office/drawing/2014/main" id="{A0C6DFE3-8E04-FB49-A2A7-6735C2A819A0}"/>
              </a:ext>
            </a:extLst>
          </p:cNvPr>
          <p:cNvSpPr/>
          <p:nvPr userDrawn="1"/>
        </p:nvSpPr>
        <p:spPr>
          <a:xfrm>
            <a:off x="7708947" y="1669415"/>
            <a:ext cx="2910840" cy="4823460"/>
          </a:xfrm>
          <a:prstGeom prst="rect">
            <a:avLst/>
          </a:prstGeom>
          <a:solidFill>
            <a:srgbClr val="7BB838"/>
          </a:solidFill>
          <a:ln>
            <a:noFill/>
          </a:ln>
          <a:effectLst>
            <a:reflection blurRad="6350" stA="50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atin typeface="Gill Sans Nova Light" panose="020B0302020104020203" pitchFamily="34" charset="0"/>
            </a:endParaRPr>
          </a:p>
        </p:txBody>
      </p:sp>
      <p:sp>
        <p:nvSpPr>
          <p:cNvPr id="17" name="Text Placeholder 16">
            <a:extLst>
              <a:ext uri="{FF2B5EF4-FFF2-40B4-BE49-F238E27FC236}">
                <a16:creationId xmlns:a16="http://schemas.microsoft.com/office/drawing/2014/main" id="{EA9F473B-9537-D14E-8DB0-30B7D44AB628}"/>
              </a:ext>
            </a:extLst>
          </p:cNvPr>
          <p:cNvSpPr>
            <a:spLocks noGrp="1"/>
          </p:cNvSpPr>
          <p:nvPr>
            <p:ph type="body" sz="quarter" idx="10"/>
          </p:nvPr>
        </p:nvSpPr>
        <p:spPr>
          <a:xfrm>
            <a:off x="1562547" y="1690687"/>
            <a:ext cx="2910840" cy="4823460"/>
          </a:xfrm>
        </p:spPr>
        <p:txBody>
          <a:bodyPr>
            <a:noAutofit/>
          </a:bodyPr>
          <a:lstStyle>
            <a:lvl1pPr marL="0" indent="0">
              <a:buFont typeface="Arial" panose="020B0604020202020204" pitchFamily="34" charset="0"/>
              <a:buNone/>
              <a:defRPr lang="en-US" sz="1600" b="0" kern="1200" dirty="0" smtClean="0">
                <a:solidFill>
                  <a:schemeClr val="lt1"/>
                </a:solidFill>
                <a:latin typeface="Gill Sans Nova Light" panose="020B0302020104020203" pitchFamily="34" charset="0"/>
                <a:ea typeface="+mn-ea"/>
                <a:cs typeface="+mn-cs"/>
              </a:defRPr>
            </a:lvl1pPr>
            <a:lvl2pPr marL="4572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2pPr>
            <a:lvl3pPr marL="9144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3pPr>
            <a:lvl4pPr marL="13716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4pPr>
            <a:lvl5pPr marL="1828800" indent="0">
              <a:buFont typeface="Arial" panose="020B0604020202020204" pitchFamily="34" charset="0"/>
              <a:buNone/>
              <a:defRPr lang="en-US" sz="1200" kern="1200" dirty="0">
                <a:solidFill>
                  <a:schemeClr val="lt1"/>
                </a:solidFill>
                <a:latin typeface="Gill Sans Nova Light" panose="020B0302020104020203" pitchFamily="34" charset="0"/>
                <a:ea typeface="+mn-ea"/>
                <a:cs typeface="+mn-cs"/>
              </a:defRPr>
            </a:lvl5pPr>
          </a:lstStyle>
          <a:p>
            <a:pPr lvl="0" algn="ctr"/>
            <a:r>
              <a:rPr lang="en-US"/>
              <a:t>Click to edit Master text styles</a:t>
            </a:r>
          </a:p>
          <a:p>
            <a:pPr lvl="1" algn="ctr"/>
            <a:r>
              <a:rPr lang="en-US"/>
              <a:t>Second level</a:t>
            </a:r>
          </a:p>
          <a:p>
            <a:pPr lvl="2" algn="ctr"/>
            <a:r>
              <a:rPr lang="en-US"/>
              <a:t>Third level</a:t>
            </a:r>
          </a:p>
        </p:txBody>
      </p:sp>
      <p:sp>
        <p:nvSpPr>
          <p:cNvPr id="18" name="Text Placeholder 16">
            <a:extLst>
              <a:ext uri="{FF2B5EF4-FFF2-40B4-BE49-F238E27FC236}">
                <a16:creationId xmlns:a16="http://schemas.microsoft.com/office/drawing/2014/main" id="{9AE9560B-F759-7B49-8A90-C1AE58F02DC7}"/>
              </a:ext>
            </a:extLst>
          </p:cNvPr>
          <p:cNvSpPr>
            <a:spLocks noGrp="1"/>
          </p:cNvSpPr>
          <p:nvPr>
            <p:ph type="body" sz="quarter" idx="11"/>
          </p:nvPr>
        </p:nvSpPr>
        <p:spPr>
          <a:xfrm>
            <a:off x="4637358" y="1690687"/>
            <a:ext cx="2910840" cy="4823460"/>
          </a:xfrm>
        </p:spPr>
        <p:txBody>
          <a:bodyPr>
            <a:noAutofit/>
          </a:bodyPr>
          <a:lstStyle>
            <a:lvl1pPr marL="0" indent="0">
              <a:buFont typeface="Arial" panose="020B0604020202020204" pitchFamily="34" charset="0"/>
              <a:buNone/>
              <a:defRPr lang="en-US" sz="1600" b="0" kern="1200" dirty="0" smtClean="0">
                <a:solidFill>
                  <a:schemeClr val="lt1"/>
                </a:solidFill>
                <a:latin typeface="Gill Sans Nova Light" panose="020B0302020104020203" pitchFamily="34" charset="0"/>
                <a:ea typeface="+mn-ea"/>
                <a:cs typeface="+mn-cs"/>
              </a:defRPr>
            </a:lvl1pPr>
            <a:lvl2pPr marL="4572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2pPr>
            <a:lvl3pPr marL="9144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3pPr>
            <a:lvl4pPr marL="13716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4pPr>
            <a:lvl5pPr marL="1828800" indent="0">
              <a:buFont typeface="Arial" panose="020B0604020202020204" pitchFamily="34" charset="0"/>
              <a:buNone/>
              <a:defRPr lang="en-US" sz="1200" kern="1200" dirty="0">
                <a:solidFill>
                  <a:schemeClr val="lt1"/>
                </a:solidFill>
                <a:latin typeface="Gill Sans Nova Light" panose="020B0302020104020203" pitchFamily="34" charset="0"/>
                <a:ea typeface="+mn-ea"/>
                <a:cs typeface="+mn-cs"/>
              </a:defRPr>
            </a:lvl5pPr>
          </a:lstStyle>
          <a:p>
            <a:pPr lvl="0" algn="ctr"/>
            <a:r>
              <a:rPr lang="en-US"/>
              <a:t>Click to edit Master text styles</a:t>
            </a:r>
          </a:p>
          <a:p>
            <a:pPr lvl="1" algn="ctr"/>
            <a:r>
              <a:rPr lang="en-US"/>
              <a:t>Second level</a:t>
            </a:r>
          </a:p>
          <a:p>
            <a:pPr lvl="2" algn="ctr"/>
            <a:r>
              <a:rPr lang="en-US"/>
              <a:t>Third level</a:t>
            </a:r>
          </a:p>
        </p:txBody>
      </p:sp>
      <p:sp>
        <p:nvSpPr>
          <p:cNvPr id="19" name="Text Placeholder 16">
            <a:extLst>
              <a:ext uri="{FF2B5EF4-FFF2-40B4-BE49-F238E27FC236}">
                <a16:creationId xmlns:a16="http://schemas.microsoft.com/office/drawing/2014/main" id="{C94410FD-799F-1549-A924-F1E512EC9A77}"/>
              </a:ext>
            </a:extLst>
          </p:cNvPr>
          <p:cNvSpPr>
            <a:spLocks noGrp="1"/>
          </p:cNvSpPr>
          <p:nvPr>
            <p:ph type="body" sz="quarter" idx="12"/>
          </p:nvPr>
        </p:nvSpPr>
        <p:spPr>
          <a:xfrm>
            <a:off x="7705725" y="1690687"/>
            <a:ext cx="2910840" cy="4823460"/>
          </a:xfrm>
        </p:spPr>
        <p:txBody>
          <a:bodyPr>
            <a:noAutofit/>
          </a:bodyPr>
          <a:lstStyle>
            <a:lvl1pPr marL="0" indent="0">
              <a:buFont typeface="Arial" panose="020B0604020202020204" pitchFamily="34" charset="0"/>
              <a:buNone/>
              <a:defRPr lang="en-US" sz="1600" b="0" kern="1200" dirty="0" smtClean="0">
                <a:solidFill>
                  <a:schemeClr val="lt1"/>
                </a:solidFill>
                <a:latin typeface="Gill Sans Nova Light" panose="020B0302020104020203" pitchFamily="34" charset="0"/>
                <a:ea typeface="+mn-ea"/>
                <a:cs typeface="+mn-cs"/>
              </a:defRPr>
            </a:lvl1pPr>
            <a:lvl2pPr marL="4572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2pPr>
            <a:lvl3pPr marL="9144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3pPr>
            <a:lvl4pPr marL="1371600" indent="0">
              <a:buFont typeface="Arial" panose="020B0604020202020204" pitchFamily="34" charset="0"/>
              <a:buNone/>
              <a:defRPr lang="en-US" sz="1200" kern="1200" dirty="0" smtClean="0">
                <a:solidFill>
                  <a:schemeClr val="lt1"/>
                </a:solidFill>
                <a:latin typeface="Gill Sans Nova Light" panose="020B0302020104020203" pitchFamily="34" charset="0"/>
                <a:ea typeface="+mn-ea"/>
                <a:cs typeface="+mn-cs"/>
              </a:defRPr>
            </a:lvl4pPr>
            <a:lvl5pPr marL="1828800" indent="0">
              <a:buFont typeface="Arial" panose="020B0604020202020204" pitchFamily="34" charset="0"/>
              <a:buNone/>
              <a:defRPr lang="en-US" sz="1200" kern="1200" dirty="0">
                <a:solidFill>
                  <a:schemeClr val="lt1"/>
                </a:solidFill>
                <a:latin typeface="Gill Sans Nova Light" panose="020B0302020104020203" pitchFamily="34" charset="0"/>
                <a:ea typeface="+mn-ea"/>
                <a:cs typeface="+mn-cs"/>
              </a:defRPr>
            </a:lvl5pPr>
          </a:lstStyle>
          <a:p>
            <a:pPr lvl="0" algn="ctr"/>
            <a:r>
              <a:rPr lang="en-US"/>
              <a:t>Click to edit Master text styles</a:t>
            </a:r>
          </a:p>
          <a:p>
            <a:pPr lvl="1" algn="ctr"/>
            <a:r>
              <a:rPr lang="en-US"/>
              <a:t>Second level</a:t>
            </a:r>
          </a:p>
          <a:p>
            <a:pPr lvl="2" algn="ctr"/>
            <a:r>
              <a:rPr lang="en-US"/>
              <a:t>Third level</a:t>
            </a:r>
          </a:p>
        </p:txBody>
      </p:sp>
    </p:spTree>
    <p:extLst>
      <p:ext uri="{BB962C8B-B14F-4D97-AF65-F5344CB8AC3E}">
        <p14:creationId xmlns:p14="http://schemas.microsoft.com/office/powerpoint/2010/main" val="35455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 Click to Edit</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076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ic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9E18-1D2A-3845-9EF9-D5B1A137643C}"/>
              </a:ext>
            </a:extLst>
          </p:cNvPr>
          <p:cNvSpPr>
            <a:spLocks noGrp="1"/>
          </p:cNvSpPr>
          <p:nvPr>
            <p:ph type="title" hasCustomPrompt="1"/>
          </p:nvPr>
        </p:nvSpPr>
        <p:spPr>
          <a:xfrm>
            <a:off x="838200" y="365125"/>
            <a:ext cx="10515600" cy="1325563"/>
          </a:xfrm>
        </p:spPr>
        <p:txBody>
          <a:bodyPr/>
          <a:lstStyle>
            <a:lvl1pPr>
              <a:defRPr/>
            </a:lvl1pPr>
          </a:lstStyle>
          <a:p>
            <a:r>
              <a:rPr lang="en-US"/>
              <a:t>1 Pic Content Slide – Click to Edit</a:t>
            </a:r>
          </a:p>
        </p:txBody>
      </p:sp>
      <p:sp>
        <p:nvSpPr>
          <p:cNvPr id="3" name="Date Placeholder 2">
            <a:extLst>
              <a:ext uri="{FF2B5EF4-FFF2-40B4-BE49-F238E27FC236}">
                <a16:creationId xmlns:a16="http://schemas.microsoft.com/office/drawing/2014/main" id="{A7F94796-697F-BA42-B7FA-51D430E392BA}"/>
              </a:ext>
            </a:extLst>
          </p:cNvPr>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a:extLst>
              <a:ext uri="{FF2B5EF4-FFF2-40B4-BE49-F238E27FC236}">
                <a16:creationId xmlns:a16="http://schemas.microsoft.com/office/drawing/2014/main" id="{F3F0BF94-C1FC-3344-9187-D5D9130DD6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10C1AD0-7201-0B48-BCF4-C6F5CD0AF4A4}"/>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3" name="Picture Placeholder 12">
            <a:extLst>
              <a:ext uri="{FF2B5EF4-FFF2-40B4-BE49-F238E27FC236}">
                <a16:creationId xmlns:a16="http://schemas.microsoft.com/office/drawing/2014/main" id="{7B3810D7-9AA9-C945-826A-91C56EB9819D}"/>
              </a:ext>
            </a:extLst>
          </p:cNvPr>
          <p:cNvSpPr>
            <a:spLocks noGrp="1"/>
          </p:cNvSpPr>
          <p:nvPr>
            <p:ph type="pic" sz="quarter" idx="13"/>
          </p:nvPr>
        </p:nvSpPr>
        <p:spPr>
          <a:xfrm>
            <a:off x="539646" y="2117407"/>
            <a:ext cx="3504929" cy="3812224"/>
          </a:xfrm>
        </p:spPr>
        <p:txBody>
          <a:bodyPr/>
          <a:lstStyle>
            <a:lvl1pPr marL="0" indent="0">
              <a:buNone/>
              <a:defRPr/>
            </a:lvl1pPr>
          </a:lstStyle>
          <a:p>
            <a:r>
              <a:rPr lang="en-US"/>
              <a:t>Click icon to add picture</a:t>
            </a:r>
          </a:p>
        </p:txBody>
      </p:sp>
      <p:sp>
        <p:nvSpPr>
          <p:cNvPr id="15" name="Text Placeholder 14">
            <a:extLst>
              <a:ext uri="{FF2B5EF4-FFF2-40B4-BE49-F238E27FC236}">
                <a16:creationId xmlns:a16="http://schemas.microsoft.com/office/drawing/2014/main" id="{F7D917F1-31AD-A04C-A982-466815C3FC5E}"/>
              </a:ext>
            </a:extLst>
          </p:cNvPr>
          <p:cNvSpPr>
            <a:spLocks noGrp="1"/>
          </p:cNvSpPr>
          <p:nvPr>
            <p:ph type="body" sz="quarter" idx="14"/>
          </p:nvPr>
        </p:nvSpPr>
        <p:spPr>
          <a:xfrm>
            <a:off x="4322333" y="2117406"/>
            <a:ext cx="7031467" cy="3812223"/>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148328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06AF-9809-E648-8C26-E52C7EFB8036}"/>
              </a:ext>
            </a:extLst>
          </p:cNvPr>
          <p:cNvSpPr>
            <a:spLocks noGrp="1"/>
          </p:cNvSpPr>
          <p:nvPr>
            <p:ph type="title" hasCustomPrompt="1"/>
          </p:nvPr>
        </p:nvSpPr>
        <p:spPr/>
        <p:txBody>
          <a:bodyPr/>
          <a:lstStyle>
            <a:lvl1pPr>
              <a:defRPr/>
            </a:lvl1pPr>
          </a:lstStyle>
          <a:p>
            <a:r>
              <a:rPr lang="en-US"/>
              <a:t>3 Pic Content Slide – Click to Edit</a:t>
            </a:r>
          </a:p>
        </p:txBody>
      </p:sp>
      <p:sp>
        <p:nvSpPr>
          <p:cNvPr id="3" name="Date Placeholder 2">
            <a:extLst>
              <a:ext uri="{FF2B5EF4-FFF2-40B4-BE49-F238E27FC236}">
                <a16:creationId xmlns:a16="http://schemas.microsoft.com/office/drawing/2014/main" id="{9564AAB4-1897-C34D-B5DB-F6BBAF03CBFD}"/>
              </a:ext>
            </a:extLst>
          </p:cNvPr>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a:extLst>
              <a:ext uri="{FF2B5EF4-FFF2-40B4-BE49-F238E27FC236}">
                <a16:creationId xmlns:a16="http://schemas.microsoft.com/office/drawing/2014/main" id="{39AA05E1-4C46-D047-9F0E-45940D5E35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ADA8260-939B-A74E-AECE-B6AE731FF056}"/>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7" name="Picture Placeholder 36">
            <a:extLst>
              <a:ext uri="{FF2B5EF4-FFF2-40B4-BE49-F238E27FC236}">
                <a16:creationId xmlns:a16="http://schemas.microsoft.com/office/drawing/2014/main" id="{25FB22B6-66BC-FE4B-ADAD-F9787A6D4AF8}"/>
              </a:ext>
            </a:extLst>
          </p:cNvPr>
          <p:cNvSpPr>
            <a:spLocks noGrp="1"/>
          </p:cNvSpPr>
          <p:nvPr>
            <p:ph type="pic" sz="quarter" idx="13"/>
          </p:nvPr>
        </p:nvSpPr>
        <p:spPr>
          <a:xfrm>
            <a:off x="4655995" y="1897577"/>
            <a:ext cx="2880000" cy="2880000"/>
          </a:xfrm>
        </p:spPr>
        <p:txBody>
          <a:bodyPr/>
          <a:lstStyle>
            <a:lvl1pPr marL="0" indent="0">
              <a:buNone/>
              <a:defRPr/>
            </a:lvl1pPr>
          </a:lstStyle>
          <a:p>
            <a:r>
              <a:rPr lang="en-US"/>
              <a:t>Click icon to add picture</a:t>
            </a:r>
          </a:p>
        </p:txBody>
      </p:sp>
      <p:sp>
        <p:nvSpPr>
          <p:cNvPr id="42" name="Text Placeholder 40">
            <a:extLst>
              <a:ext uri="{FF2B5EF4-FFF2-40B4-BE49-F238E27FC236}">
                <a16:creationId xmlns:a16="http://schemas.microsoft.com/office/drawing/2014/main" id="{1FD219E2-8E1A-804E-A5BD-51B7AB3368E2}"/>
              </a:ext>
            </a:extLst>
          </p:cNvPr>
          <p:cNvSpPr>
            <a:spLocks noGrp="1"/>
          </p:cNvSpPr>
          <p:nvPr>
            <p:ph type="body" sz="quarter" idx="17"/>
          </p:nvPr>
        </p:nvSpPr>
        <p:spPr>
          <a:xfrm>
            <a:off x="4629145" y="5036121"/>
            <a:ext cx="2933700" cy="1061684"/>
          </a:xfrm>
        </p:spPr>
        <p:txBody>
          <a:bodyPr>
            <a:normAutofit/>
          </a:bodyPr>
          <a:lstStyle>
            <a:lvl1pPr marL="0" indent="0" algn="ctr">
              <a:buNone/>
              <a:defRPr sz="2400" b="0">
                <a:solidFill>
                  <a:srgbClr val="5D5D5D"/>
                </a:solidFill>
              </a:defRPr>
            </a:lvl1pPr>
            <a:lvl2pPr marL="457200" indent="0">
              <a:buNone/>
              <a:defRPr/>
            </a:lvl2pPr>
          </a:lstStyle>
          <a:p>
            <a:pPr lvl="0"/>
            <a:r>
              <a:rPr lang="en-US"/>
              <a:t>Click to edit Master text styles</a:t>
            </a:r>
          </a:p>
        </p:txBody>
      </p:sp>
      <p:sp>
        <p:nvSpPr>
          <p:cNvPr id="44" name="Text Placeholder 40">
            <a:extLst>
              <a:ext uri="{FF2B5EF4-FFF2-40B4-BE49-F238E27FC236}">
                <a16:creationId xmlns:a16="http://schemas.microsoft.com/office/drawing/2014/main" id="{3C0ACB22-C423-BB40-9103-BBBAABEA602E}"/>
              </a:ext>
            </a:extLst>
          </p:cNvPr>
          <p:cNvSpPr>
            <a:spLocks noGrp="1"/>
          </p:cNvSpPr>
          <p:nvPr>
            <p:ph type="body" sz="quarter" idx="19"/>
          </p:nvPr>
        </p:nvSpPr>
        <p:spPr>
          <a:xfrm>
            <a:off x="742957" y="5036121"/>
            <a:ext cx="2933700" cy="1061684"/>
          </a:xfrm>
        </p:spPr>
        <p:txBody>
          <a:bodyPr>
            <a:normAutofit/>
          </a:bodyPr>
          <a:lstStyle>
            <a:lvl1pPr marL="0" indent="0" algn="ctr">
              <a:buNone/>
              <a:defRPr sz="2400" b="0">
                <a:solidFill>
                  <a:srgbClr val="5D5D5D"/>
                </a:solidFill>
              </a:defRPr>
            </a:lvl1pPr>
            <a:lvl2pPr marL="457200" indent="0">
              <a:buNone/>
              <a:defRPr/>
            </a:lvl2pPr>
          </a:lstStyle>
          <a:p>
            <a:pPr lvl="0"/>
            <a:r>
              <a:rPr lang="en-US"/>
              <a:t>Click to edit Master text styles</a:t>
            </a:r>
          </a:p>
        </p:txBody>
      </p:sp>
      <p:sp>
        <p:nvSpPr>
          <p:cNvPr id="45" name="Text Placeholder 40">
            <a:extLst>
              <a:ext uri="{FF2B5EF4-FFF2-40B4-BE49-F238E27FC236}">
                <a16:creationId xmlns:a16="http://schemas.microsoft.com/office/drawing/2014/main" id="{F44983A2-E2A7-CA48-B3E5-22BE3585B002}"/>
              </a:ext>
            </a:extLst>
          </p:cNvPr>
          <p:cNvSpPr>
            <a:spLocks noGrp="1"/>
          </p:cNvSpPr>
          <p:nvPr>
            <p:ph type="body" sz="quarter" idx="20"/>
          </p:nvPr>
        </p:nvSpPr>
        <p:spPr>
          <a:xfrm>
            <a:off x="8515343" y="5036121"/>
            <a:ext cx="2933700" cy="1061684"/>
          </a:xfrm>
        </p:spPr>
        <p:txBody>
          <a:bodyPr>
            <a:normAutofit/>
          </a:bodyPr>
          <a:lstStyle>
            <a:lvl1pPr marL="0" indent="0" algn="ctr">
              <a:buNone/>
              <a:defRPr sz="2400" b="0">
                <a:solidFill>
                  <a:srgbClr val="5D5D5D"/>
                </a:solidFill>
              </a:defRPr>
            </a:lvl1pPr>
            <a:lvl2pPr marL="457200" indent="0">
              <a:buNone/>
              <a:defRPr/>
            </a:lvl2pPr>
          </a:lstStyle>
          <a:p>
            <a:pPr lvl="0"/>
            <a:r>
              <a:rPr lang="en-US"/>
              <a:t>Click to edit Master text styles</a:t>
            </a:r>
          </a:p>
        </p:txBody>
      </p:sp>
      <p:sp>
        <p:nvSpPr>
          <p:cNvPr id="46" name="Picture Placeholder 36">
            <a:extLst>
              <a:ext uri="{FF2B5EF4-FFF2-40B4-BE49-F238E27FC236}">
                <a16:creationId xmlns:a16="http://schemas.microsoft.com/office/drawing/2014/main" id="{54EA2E51-0C2F-C345-8377-C2AC4783CFC1}"/>
              </a:ext>
            </a:extLst>
          </p:cNvPr>
          <p:cNvSpPr>
            <a:spLocks noGrp="1"/>
          </p:cNvSpPr>
          <p:nvPr>
            <p:ph type="pic" sz="quarter" idx="21"/>
          </p:nvPr>
        </p:nvSpPr>
        <p:spPr>
          <a:xfrm>
            <a:off x="8515343" y="1897577"/>
            <a:ext cx="2880000" cy="2880000"/>
          </a:xfrm>
        </p:spPr>
        <p:txBody>
          <a:bodyPr/>
          <a:lstStyle>
            <a:lvl1pPr marL="0" indent="0">
              <a:buNone/>
              <a:defRPr/>
            </a:lvl1pPr>
          </a:lstStyle>
          <a:p>
            <a:r>
              <a:rPr lang="en-US"/>
              <a:t>Click icon to add picture</a:t>
            </a:r>
          </a:p>
        </p:txBody>
      </p:sp>
      <p:sp>
        <p:nvSpPr>
          <p:cNvPr id="47" name="Picture Placeholder 36">
            <a:extLst>
              <a:ext uri="{FF2B5EF4-FFF2-40B4-BE49-F238E27FC236}">
                <a16:creationId xmlns:a16="http://schemas.microsoft.com/office/drawing/2014/main" id="{49CFFF6C-E096-2743-BECB-7EE275CEC20E}"/>
              </a:ext>
            </a:extLst>
          </p:cNvPr>
          <p:cNvSpPr>
            <a:spLocks noGrp="1"/>
          </p:cNvSpPr>
          <p:nvPr>
            <p:ph type="pic" sz="quarter" idx="22"/>
          </p:nvPr>
        </p:nvSpPr>
        <p:spPr>
          <a:xfrm>
            <a:off x="769800" y="1897577"/>
            <a:ext cx="2880000" cy="288000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1971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xEl>
                                              <p:pRg st="0" end="0"/>
                                            </p:txEl>
                                          </p:spTgt>
                                        </p:tgtEl>
                                        <p:attrNameLst>
                                          <p:attrName>style.visibility</p:attrName>
                                        </p:attrNameLst>
                                      </p:cBhvr>
                                      <p:to>
                                        <p:strVal val="visible"/>
                                      </p:to>
                                    </p:set>
                                    <p:animEffect transition="in" filter="fade">
                                      <p:cBhvr>
                                        <p:cTn id="10" dur="1000"/>
                                        <p:tgtEl>
                                          <p:spTgt spid="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xEl>
                                              <p:pRg st="0" end="0"/>
                                            </p:txEl>
                                          </p:spTgt>
                                        </p:tgtEl>
                                        <p:attrNameLst>
                                          <p:attrName>style.visibility</p:attrName>
                                        </p:attrNameLst>
                                      </p:cBhvr>
                                      <p:to>
                                        <p:strVal val="visible"/>
                                      </p:to>
                                    </p:set>
                                    <p:animEffect transition="in" filter="fade">
                                      <p:cBhvr>
                                        <p:cTn id="18" dur="1000"/>
                                        <p:tgtEl>
                                          <p:spTgt spid="4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10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1000"/>
                        <p:tgtEl>
                          <p:spTgt spid="42"/>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10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p:bldP spid="4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9299-F255-7540-B1B4-700DB43EAFCB}"/>
              </a:ext>
            </a:extLst>
          </p:cNvPr>
          <p:cNvSpPr>
            <a:spLocks noGrp="1"/>
          </p:cNvSpPr>
          <p:nvPr>
            <p:ph type="title" hasCustomPrompt="1"/>
          </p:nvPr>
        </p:nvSpPr>
        <p:spPr/>
        <p:txBody>
          <a:bodyPr/>
          <a:lstStyle>
            <a:lvl1pPr>
              <a:defRPr/>
            </a:lvl1pPr>
          </a:lstStyle>
          <a:p>
            <a:r>
              <a:rPr lang="en-US"/>
              <a:t>Screenshot Slide – Click to Edit</a:t>
            </a:r>
          </a:p>
        </p:txBody>
      </p:sp>
      <p:sp>
        <p:nvSpPr>
          <p:cNvPr id="3" name="Date Placeholder 2">
            <a:extLst>
              <a:ext uri="{FF2B5EF4-FFF2-40B4-BE49-F238E27FC236}">
                <a16:creationId xmlns:a16="http://schemas.microsoft.com/office/drawing/2014/main" id="{A69B9F66-AC76-FF4A-9F1E-408C5BDA55D4}"/>
              </a:ext>
            </a:extLst>
          </p:cNvPr>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7/28/2020</a:t>
            </a:fld>
            <a:endParaRPr lang="en-US"/>
          </a:p>
        </p:txBody>
      </p:sp>
      <p:sp>
        <p:nvSpPr>
          <p:cNvPr id="4" name="Footer Placeholder 3">
            <a:extLst>
              <a:ext uri="{FF2B5EF4-FFF2-40B4-BE49-F238E27FC236}">
                <a16:creationId xmlns:a16="http://schemas.microsoft.com/office/drawing/2014/main" id="{6CF683D9-D756-1F4A-BB2D-B5632BCFBC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B8910CC-0968-EE42-9F84-6BF92143D50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9" name="Picture Placeholder 8">
            <a:extLst>
              <a:ext uri="{FF2B5EF4-FFF2-40B4-BE49-F238E27FC236}">
                <a16:creationId xmlns:a16="http://schemas.microsoft.com/office/drawing/2014/main" id="{931E3939-C884-DA40-969F-721F84C2A58F}"/>
              </a:ext>
            </a:extLst>
          </p:cNvPr>
          <p:cNvSpPr>
            <a:spLocks noGrp="1"/>
          </p:cNvSpPr>
          <p:nvPr>
            <p:ph type="pic" sz="quarter" idx="13" hasCustomPrompt="1"/>
          </p:nvPr>
        </p:nvSpPr>
        <p:spPr>
          <a:xfrm>
            <a:off x="1906249" y="1543987"/>
            <a:ext cx="8379501" cy="4812363"/>
          </a:xfrm>
        </p:spPr>
        <p:txBody>
          <a:bodyPr/>
          <a:lstStyle>
            <a:lvl1pPr marL="0" indent="0">
              <a:buNone/>
              <a:defRPr/>
            </a:lvl1pPr>
          </a:lstStyle>
          <a:p>
            <a:r>
              <a:rPr lang="en-US"/>
              <a:t>Insert Screenshot</a:t>
            </a:r>
          </a:p>
        </p:txBody>
      </p:sp>
    </p:spTree>
    <p:extLst>
      <p:ext uri="{BB962C8B-B14F-4D97-AF65-F5344CB8AC3E}">
        <p14:creationId xmlns:p14="http://schemas.microsoft.com/office/powerpoint/2010/main" val="204964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reenshot &amp; Descrip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9299-F255-7540-B1B4-700DB43EAFCB}"/>
              </a:ext>
            </a:extLst>
          </p:cNvPr>
          <p:cNvSpPr>
            <a:spLocks noGrp="1"/>
          </p:cNvSpPr>
          <p:nvPr>
            <p:ph type="title" hasCustomPrompt="1"/>
          </p:nvPr>
        </p:nvSpPr>
        <p:spPr/>
        <p:txBody>
          <a:bodyPr/>
          <a:lstStyle>
            <a:lvl1pPr>
              <a:defRPr/>
            </a:lvl1pPr>
          </a:lstStyle>
          <a:p>
            <a:r>
              <a:rPr lang="en-US"/>
              <a:t>Screenshot Slide with Description</a:t>
            </a:r>
          </a:p>
        </p:txBody>
      </p:sp>
      <p:sp>
        <p:nvSpPr>
          <p:cNvPr id="9" name="Picture Placeholder 8">
            <a:extLst>
              <a:ext uri="{FF2B5EF4-FFF2-40B4-BE49-F238E27FC236}">
                <a16:creationId xmlns:a16="http://schemas.microsoft.com/office/drawing/2014/main" id="{931E3939-C884-DA40-969F-721F84C2A58F}"/>
              </a:ext>
            </a:extLst>
          </p:cNvPr>
          <p:cNvSpPr>
            <a:spLocks noGrp="1"/>
          </p:cNvSpPr>
          <p:nvPr>
            <p:ph type="pic" sz="quarter" idx="13" hasCustomPrompt="1"/>
          </p:nvPr>
        </p:nvSpPr>
        <p:spPr>
          <a:xfrm>
            <a:off x="1906249" y="1543987"/>
            <a:ext cx="8379501" cy="4107305"/>
          </a:xfrm>
        </p:spPr>
        <p:txBody>
          <a:bodyPr/>
          <a:lstStyle>
            <a:lvl1pPr marL="0" indent="0">
              <a:buNone/>
              <a:defRPr/>
            </a:lvl1pPr>
          </a:lstStyle>
          <a:p>
            <a:r>
              <a:rPr lang="en-US"/>
              <a:t>Insert Screenshot</a:t>
            </a:r>
          </a:p>
        </p:txBody>
      </p:sp>
      <p:sp>
        <p:nvSpPr>
          <p:cNvPr id="12" name="Text Placeholder 11">
            <a:extLst>
              <a:ext uri="{FF2B5EF4-FFF2-40B4-BE49-F238E27FC236}">
                <a16:creationId xmlns:a16="http://schemas.microsoft.com/office/drawing/2014/main" id="{96AB4B71-5079-434A-AB65-E566D65DA327}"/>
              </a:ext>
            </a:extLst>
          </p:cNvPr>
          <p:cNvSpPr>
            <a:spLocks noGrp="1"/>
          </p:cNvSpPr>
          <p:nvPr>
            <p:ph type="body" sz="quarter" idx="14" hasCustomPrompt="1"/>
          </p:nvPr>
        </p:nvSpPr>
        <p:spPr>
          <a:xfrm>
            <a:off x="838200" y="6013450"/>
            <a:ext cx="10515600" cy="479425"/>
          </a:xfrm>
        </p:spPr>
        <p:txBody>
          <a:bodyPr anchor="ctr" anchorCtr="0">
            <a:normAutofit/>
          </a:bodyPr>
          <a:lstStyle>
            <a:lvl1pPr marL="0" indent="0" algn="ctr" defTabSz="914400" rtl="0" eaLnBrk="1" latinLnBrk="0" hangingPunct="1">
              <a:buNone/>
              <a:defRPr lang="en-US" sz="2400" b="0" kern="1200" dirty="0" smtClean="0">
                <a:ln w="0">
                  <a:noFill/>
                </a:ln>
                <a:solidFill>
                  <a:schemeClr val="tx1"/>
                </a:solidFill>
                <a:latin typeface="Gill Sans Nova Light" panose="020B0302020104020203" pitchFamily="34" charset="0"/>
                <a:ea typeface="+mn-ea"/>
                <a:cs typeface="+mn-cs"/>
              </a:defRPr>
            </a:lvl1pPr>
            <a:lvl2pPr marL="457200" indent="0">
              <a:buNone/>
              <a:defRPr/>
            </a:lvl2pPr>
          </a:lstStyle>
          <a:p>
            <a:pPr lvl="0"/>
            <a:r>
              <a:rPr lang="en-US"/>
              <a:t>Description text fades in – click to edit</a:t>
            </a:r>
          </a:p>
        </p:txBody>
      </p:sp>
    </p:spTree>
    <p:extLst>
      <p:ext uri="{BB962C8B-B14F-4D97-AF65-F5344CB8AC3E}">
        <p14:creationId xmlns:p14="http://schemas.microsoft.com/office/powerpoint/2010/main" val="17206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Master – Click to Edit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a:t>Actionstep</a:t>
            </a:r>
            <a:r>
              <a:rPr lang="en-US"/>
              <a:t> Marketing Strategy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74B39-A8DF-429E-A523-95B19F855964}" type="slidenum">
              <a:rPr lang="en-US" smtClean="0"/>
              <a:pPr/>
              <a:t>‹#›</a:t>
            </a:fld>
            <a:fld id="{A88A37CB-418C-49CD-8096-1F469CB11B48}" type="slidenum">
              <a:rPr lang="en-US" smtClean="0"/>
              <a:pPr/>
              <a:t>‹#›</a:t>
            </a:fld>
            <a:endParaRPr lang="en-US"/>
          </a:p>
        </p:txBody>
      </p:sp>
      <p:pic>
        <p:nvPicPr>
          <p:cNvPr id="8" name="Picture 6">
            <a:extLst>
              <a:ext uri="{FF2B5EF4-FFF2-40B4-BE49-F238E27FC236}">
                <a16:creationId xmlns:a16="http://schemas.microsoft.com/office/drawing/2014/main" id="{8C32AF52-E91D-E648-A1F7-52D92B8342F7}"/>
              </a:ext>
            </a:extLst>
          </p:cNvPr>
          <p:cNvPicPr>
            <a:picLocks noChangeAspect="1"/>
          </p:cNvPicPr>
          <p:nvPr userDrawn="1"/>
        </p:nvPicPr>
        <p:blipFill>
          <a:blip r:embed="rId17">
            <a:alphaModFix amt="40000"/>
          </a:blip>
          <a:stretch>
            <a:fillRect/>
          </a:stretch>
        </p:blipFill>
        <p:spPr>
          <a:xfrm>
            <a:off x="11302999" y="5970890"/>
            <a:ext cx="842095" cy="834384"/>
          </a:xfrm>
          <a:prstGeom prst="rect">
            <a:avLst/>
          </a:prstGeom>
        </p:spPr>
      </p:pic>
    </p:spTree>
    <p:extLst>
      <p:ext uri="{BB962C8B-B14F-4D97-AF65-F5344CB8AC3E}">
        <p14:creationId xmlns:p14="http://schemas.microsoft.com/office/powerpoint/2010/main" val="1666617037"/>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22" r:id="rId3"/>
    <p:sldLayoutId id="2147484120" r:id="rId4"/>
    <p:sldLayoutId id="2147484100" r:id="rId5"/>
    <p:sldLayoutId id="2147484114" r:id="rId6"/>
    <p:sldLayoutId id="2147484113" r:id="rId7"/>
    <p:sldLayoutId id="2147484116" r:id="rId8"/>
    <p:sldLayoutId id="2147484118" r:id="rId9"/>
    <p:sldLayoutId id="2147484104" r:id="rId10"/>
    <p:sldLayoutId id="2147484124" r:id="rId11"/>
    <p:sldLayoutId id="2147484126" r:id="rId12"/>
    <p:sldLayoutId id="2147484127" r:id="rId13"/>
    <p:sldLayoutId id="2147484130" r:id="rId14"/>
    <p:sldLayoutId id="2147484131" r:id="rId15"/>
  </p:sldLayoutIdLst>
  <p:txStyles>
    <p:titleStyle>
      <a:lvl1pPr algn="ctr" defTabSz="914400" rtl="0" eaLnBrk="1" latinLnBrk="0" hangingPunct="1">
        <a:lnSpc>
          <a:spcPct val="90000"/>
        </a:lnSpc>
        <a:spcBef>
          <a:spcPct val="0"/>
        </a:spcBef>
        <a:buNone/>
        <a:defRPr sz="4800" b="0" i="0" kern="1200">
          <a:solidFill>
            <a:srgbClr val="7BB838"/>
          </a:solidFill>
          <a:latin typeface="Gill Sans Nova Light" panose="020F0302020204030204" pitchFamily="34" charset="0"/>
          <a:ea typeface="+mj-ea"/>
          <a:cs typeface="Gill Sans Nova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5D5D5D"/>
          </a:solidFill>
          <a:latin typeface="Gill Sans Nova Light" panose="020F0302020204030204" pitchFamily="34" charset="0"/>
          <a:ea typeface="+mn-ea"/>
          <a:cs typeface="Gill Sans Nova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bg1">
              <a:lumMod val="50000"/>
            </a:schemeClr>
          </a:solidFill>
          <a:latin typeface="Gill Sans Nova Light" panose="020F0302020204030204" pitchFamily="34" charset="0"/>
          <a:ea typeface="+mn-ea"/>
          <a:cs typeface="Gill Sans Nova Light" panose="020F03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lumMod val="50000"/>
            </a:schemeClr>
          </a:solidFill>
          <a:latin typeface="Gill Sans Nova Light" panose="020F0302020204030204" pitchFamily="34" charset="0"/>
          <a:ea typeface="+mn-ea"/>
          <a:cs typeface="Gill Sans Nova Light" panose="020F03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bg1">
              <a:lumMod val="50000"/>
            </a:schemeClr>
          </a:solidFill>
          <a:latin typeface="Gill Sans Nova Light" panose="020F0302020204030204" pitchFamily="34" charset="0"/>
          <a:ea typeface="+mn-ea"/>
          <a:cs typeface="Gill Sans Nova Light" panose="020F03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bg1">
              <a:lumMod val="50000"/>
            </a:schemeClr>
          </a:solidFill>
          <a:latin typeface="Gill Sans Nova Light" panose="020F0302020204030204" pitchFamily="34" charset="0"/>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61.jpe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sales@workcloud.com.au" TargetMode="External"/><Relationship Id="rId2" Type="http://schemas.openxmlformats.org/officeDocument/2006/relationships/hyperlink" Target="mailto:sales@actionstep.co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svg"/><Relationship Id="rId1" Type="http://schemas.openxmlformats.org/officeDocument/2006/relationships/slideLayout" Target="../slideLayouts/slideLayout1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1.png"/><Relationship Id="rId21" Type="http://schemas.openxmlformats.org/officeDocument/2006/relationships/image" Target="../media/image37.sv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17.svg"/><Relationship Id="rId11"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F774-7159-4449-B582-C1001B8D08A2}"/>
              </a:ext>
            </a:extLst>
          </p:cNvPr>
          <p:cNvSpPr>
            <a:spLocks noGrp="1"/>
          </p:cNvSpPr>
          <p:nvPr>
            <p:ph type="body" sz="quarter" idx="13"/>
          </p:nvPr>
        </p:nvSpPr>
        <p:spPr>
          <a:xfrm>
            <a:off x="1067808" y="2474869"/>
            <a:ext cx="7419906" cy="1425327"/>
          </a:xfrm>
        </p:spPr>
        <p:txBody>
          <a:bodyPr/>
          <a:lstStyle/>
          <a:p>
            <a:r>
              <a:rPr lang="en-US" sz="4800">
                <a:solidFill>
                  <a:schemeClr val="accent6"/>
                </a:solidFill>
              </a:rPr>
              <a:t>Enabling a Thriving Community Legal Sector </a:t>
            </a:r>
          </a:p>
        </p:txBody>
      </p:sp>
      <p:sp>
        <p:nvSpPr>
          <p:cNvPr id="3" name="Text Placeholder 2">
            <a:extLst>
              <a:ext uri="{FF2B5EF4-FFF2-40B4-BE49-F238E27FC236}">
                <a16:creationId xmlns:a16="http://schemas.microsoft.com/office/drawing/2014/main" id="{192620F4-5D1F-614A-B47E-894C0ECFD4D9}"/>
              </a:ext>
            </a:extLst>
          </p:cNvPr>
          <p:cNvSpPr>
            <a:spLocks noGrp="1"/>
          </p:cNvSpPr>
          <p:nvPr>
            <p:ph type="body" sz="quarter" idx="14"/>
          </p:nvPr>
        </p:nvSpPr>
        <p:spPr>
          <a:xfrm>
            <a:off x="1481186" y="4945256"/>
            <a:ext cx="6192838" cy="537776"/>
          </a:xfrm>
        </p:spPr>
        <p:txBody>
          <a:bodyPr/>
          <a:lstStyle/>
          <a:p>
            <a:r>
              <a:rPr lang="en-US"/>
              <a:t>July 28th, 2020 </a:t>
            </a:r>
          </a:p>
        </p:txBody>
      </p:sp>
    </p:spTree>
    <p:extLst>
      <p:ext uri="{BB962C8B-B14F-4D97-AF65-F5344CB8AC3E}">
        <p14:creationId xmlns:p14="http://schemas.microsoft.com/office/powerpoint/2010/main" val="224837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p:nvPr/>
        </p:nvSpPr>
        <p:spPr>
          <a:xfrm>
            <a:off x="891367" y="256833"/>
            <a:ext cx="10983200" cy="94560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4800">
                <a:solidFill>
                  <a:srgbClr val="7BB838"/>
                </a:solidFill>
                <a:latin typeface="Calibri"/>
                <a:ea typeface="Calibri"/>
                <a:cs typeface="Calibri"/>
                <a:sym typeface="Calibri"/>
              </a:rPr>
              <a:t>‘Work on the go’ from any device,</a:t>
            </a:r>
            <a:r>
              <a:rPr lang="en-US" sz="4800">
                <a:solidFill>
                  <a:srgbClr val="7BB838"/>
                </a:solidFill>
                <a:latin typeface="Calibri"/>
                <a:ea typeface="Calibri"/>
                <a:cs typeface="Calibri"/>
                <a:sym typeface="Calibri"/>
              </a:rPr>
              <a:t>anytime’</a:t>
            </a:r>
            <a:r>
              <a:rPr lang="en" sz="4800">
                <a:solidFill>
                  <a:srgbClr val="7BB838"/>
                </a:solidFill>
                <a:latin typeface="Calibri"/>
                <a:ea typeface="Calibri"/>
                <a:cs typeface="Calibri"/>
                <a:sym typeface="Calibri"/>
              </a:rPr>
              <a:t> </a:t>
            </a:r>
            <a:r>
              <a:rPr lang="en-US" sz="4800">
                <a:solidFill>
                  <a:srgbClr val="7BB838"/>
                </a:solidFill>
                <a:latin typeface="Calibri"/>
                <a:ea typeface="Calibri"/>
                <a:cs typeface="Calibri"/>
                <a:sym typeface="Calibri"/>
              </a:rPr>
              <a:t>anytime</a:t>
            </a:r>
            <a:r>
              <a:rPr lang="en" sz="4800">
                <a:solidFill>
                  <a:srgbClr val="7BB838"/>
                </a:solidFill>
                <a:latin typeface="Calibri"/>
                <a:ea typeface="Calibri"/>
                <a:cs typeface="Calibri"/>
                <a:sym typeface="Calibri"/>
              </a:rPr>
              <a:t>...</a:t>
            </a:r>
            <a:endParaRPr sz="4800">
              <a:solidFill>
                <a:srgbClr val="7BB838"/>
              </a:solidFill>
              <a:latin typeface="Calibri"/>
              <a:ea typeface="Calibri"/>
              <a:cs typeface="Calibri"/>
              <a:sym typeface="Calibri"/>
            </a:endParaRPr>
          </a:p>
        </p:txBody>
      </p:sp>
      <p:grpSp>
        <p:nvGrpSpPr>
          <p:cNvPr id="114" name="Google Shape;114;p22"/>
          <p:cNvGrpSpPr/>
          <p:nvPr/>
        </p:nvGrpSpPr>
        <p:grpSpPr>
          <a:xfrm>
            <a:off x="2217496" y="1334123"/>
            <a:ext cx="7757011" cy="5359780"/>
            <a:chOff x="1579629" y="840375"/>
            <a:chExt cx="5984732" cy="4241675"/>
          </a:xfrm>
        </p:grpSpPr>
        <p:pic>
          <p:nvPicPr>
            <p:cNvPr id="115" name="Google Shape;115;p22"/>
            <p:cNvPicPr preferRelativeResize="0"/>
            <p:nvPr/>
          </p:nvPicPr>
          <p:blipFill>
            <a:blip r:embed="rId3">
              <a:alphaModFix/>
            </a:blip>
            <a:stretch>
              <a:fillRect/>
            </a:stretch>
          </p:blipFill>
          <p:spPr>
            <a:xfrm>
              <a:off x="1579629" y="840375"/>
              <a:ext cx="5984732" cy="4241675"/>
            </a:xfrm>
            <a:prstGeom prst="rect">
              <a:avLst/>
            </a:prstGeom>
            <a:noFill/>
            <a:ln>
              <a:noFill/>
            </a:ln>
          </p:spPr>
        </p:pic>
        <p:pic>
          <p:nvPicPr>
            <p:cNvPr id="116" name="Google Shape;116;p22"/>
            <p:cNvPicPr preferRelativeResize="0"/>
            <p:nvPr/>
          </p:nvPicPr>
          <p:blipFill rotWithShape="1">
            <a:blip r:embed="rId4">
              <a:alphaModFix/>
            </a:blip>
            <a:srcRect l="10350" r="9598"/>
            <a:stretch/>
          </p:blipFill>
          <p:spPr>
            <a:xfrm>
              <a:off x="2132875" y="1118475"/>
              <a:ext cx="4888976" cy="3685501"/>
            </a:xfrm>
            <a:prstGeom prst="rect">
              <a:avLst/>
            </a:prstGeom>
            <a:noFill/>
            <a:ln>
              <a:noFill/>
            </a:ln>
          </p:spPr>
        </p:pic>
      </p:grpSp>
    </p:spTree>
    <p:extLst>
      <p:ext uri="{BB962C8B-B14F-4D97-AF65-F5344CB8AC3E}">
        <p14:creationId xmlns:p14="http://schemas.microsoft.com/office/powerpoint/2010/main" val="51354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23"/>
          <p:cNvGrpSpPr/>
          <p:nvPr/>
        </p:nvGrpSpPr>
        <p:grpSpPr>
          <a:xfrm>
            <a:off x="570575" y="1062146"/>
            <a:ext cx="2710300" cy="5248200"/>
            <a:chOff x="2451713" y="814188"/>
            <a:chExt cx="2032725" cy="3936150"/>
          </a:xfrm>
        </p:grpSpPr>
        <p:pic>
          <p:nvPicPr>
            <p:cNvPr id="122" name="Google Shape;122;p23"/>
            <p:cNvPicPr preferRelativeResize="0"/>
            <p:nvPr/>
          </p:nvPicPr>
          <p:blipFill rotWithShape="1">
            <a:blip r:embed="rId3">
              <a:alphaModFix/>
            </a:blip>
            <a:srcRect l="29998" r="31268"/>
            <a:stretch/>
          </p:blipFill>
          <p:spPr>
            <a:xfrm>
              <a:off x="2451713" y="814188"/>
              <a:ext cx="2032725" cy="3936150"/>
            </a:xfrm>
            <a:prstGeom prst="rect">
              <a:avLst/>
            </a:prstGeom>
            <a:noFill/>
            <a:ln>
              <a:noFill/>
            </a:ln>
          </p:spPr>
        </p:pic>
        <p:pic>
          <p:nvPicPr>
            <p:cNvPr id="123" name="Google Shape;123;p23"/>
            <p:cNvPicPr preferRelativeResize="0"/>
            <p:nvPr/>
          </p:nvPicPr>
          <p:blipFill>
            <a:blip r:embed="rId4">
              <a:alphaModFix/>
            </a:blip>
            <a:stretch>
              <a:fillRect/>
            </a:stretch>
          </p:blipFill>
          <p:spPr>
            <a:xfrm>
              <a:off x="2679150" y="1382100"/>
              <a:ext cx="1577850" cy="2800350"/>
            </a:xfrm>
            <a:prstGeom prst="rect">
              <a:avLst/>
            </a:prstGeom>
            <a:noFill/>
            <a:ln>
              <a:noFill/>
            </a:ln>
          </p:spPr>
        </p:pic>
      </p:grpSp>
      <p:sp>
        <p:nvSpPr>
          <p:cNvPr id="124" name="Google Shape;124;p23"/>
          <p:cNvSpPr txBox="1"/>
          <p:nvPr/>
        </p:nvSpPr>
        <p:spPr>
          <a:xfrm>
            <a:off x="6496367" y="1614733"/>
            <a:ext cx="5348000" cy="4374800"/>
          </a:xfrm>
          <a:prstGeom prst="rect">
            <a:avLst/>
          </a:prstGeom>
          <a:noFill/>
          <a:ln>
            <a:noFill/>
          </a:ln>
        </p:spPr>
        <p:txBody>
          <a:bodyPr spcFirstLastPara="1" wrap="square" lIns="121900" tIns="121900" rIns="121900" bIns="121900" anchor="t" anchorCtr="0">
            <a:noAutofit/>
          </a:bodyPr>
          <a:lstStyle/>
          <a:p>
            <a:pPr>
              <a:lnSpc>
                <a:spcPct val="115000"/>
              </a:lnSpc>
            </a:pPr>
            <a:r>
              <a:rPr lang="en" sz="2400" b="1">
                <a:solidFill>
                  <a:srgbClr val="7BB838"/>
                </a:solidFill>
                <a:latin typeface="Calibri"/>
                <a:ea typeface="Calibri"/>
                <a:cs typeface="Calibri"/>
                <a:sym typeface="Calibri"/>
              </a:rPr>
              <a:t>When best to use:</a:t>
            </a:r>
            <a:endParaRPr sz="2400" b="1">
              <a:solidFill>
                <a:srgbClr val="7BB838"/>
              </a:solidFill>
              <a:latin typeface="Calibri"/>
              <a:ea typeface="Calibri"/>
              <a:cs typeface="Calibri"/>
              <a:sym typeface="Calibri"/>
            </a:endParaRPr>
          </a:p>
          <a:p>
            <a:pPr>
              <a:lnSpc>
                <a:spcPct val="115000"/>
              </a:lnSpc>
            </a:pPr>
            <a:r>
              <a:rPr lang="en" sz="2400">
                <a:solidFill>
                  <a:srgbClr val="7F7F7F"/>
                </a:solidFill>
                <a:latin typeface="Calibri"/>
                <a:ea typeface="Calibri"/>
                <a:cs typeface="Calibri"/>
                <a:sym typeface="Calibri"/>
              </a:rPr>
              <a:t>Use on your </a:t>
            </a:r>
            <a:r>
              <a:rPr lang="en" sz="2400" b="1">
                <a:solidFill>
                  <a:srgbClr val="7F7F7F"/>
                </a:solidFill>
                <a:latin typeface="Calibri"/>
                <a:ea typeface="Calibri"/>
                <a:cs typeface="Calibri"/>
                <a:sym typeface="Calibri"/>
              </a:rPr>
              <a:t>mobile phone </a:t>
            </a:r>
            <a:r>
              <a:rPr lang="en" sz="2400">
                <a:solidFill>
                  <a:srgbClr val="7F7F7F"/>
                </a:solidFill>
                <a:latin typeface="Calibri"/>
                <a:ea typeface="Calibri"/>
                <a:cs typeface="Calibri"/>
                <a:sym typeface="Calibri"/>
              </a:rPr>
              <a:t>or</a:t>
            </a:r>
            <a:r>
              <a:rPr lang="en" sz="2400" b="1">
                <a:solidFill>
                  <a:srgbClr val="7F7F7F"/>
                </a:solidFill>
                <a:latin typeface="Calibri"/>
                <a:ea typeface="Calibri"/>
                <a:cs typeface="Calibri"/>
                <a:sym typeface="Calibri"/>
              </a:rPr>
              <a:t> tablet</a:t>
            </a:r>
            <a:endParaRPr sz="2400" b="1">
              <a:solidFill>
                <a:srgbClr val="7F7F7F"/>
              </a:solidFill>
              <a:latin typeface="Calibri"/>
              <a:ea typeface="Calibri"/>
              <a:cs typeface="Calibri"/>
              <a:sym typeface="Calibri"/>
            </a:endParaRPr>
          </a:p>
          <a:p>
            <a:pPr>
              <a:lnSpc>
                <a:spcPct val="115000"/>
              </a:lnSpc>
            </a:pPr>
            <a:r>
              <a:rPr lang="en" sz="2400" b="1">
                <a:solidFill>
                  <a:srgbClr val="7F7F7F"/>
                </a:solidFill>
                <a:latin typeface="Calibri"/>
                <a:ea typeface="Calibri"/>
                <a:cs typeface="Calibri"/>
                <a:sym typeface="Calibri"/>
              </a:rPr>
              <a:t>Compatible with both Apple &amp; Android</a:t>
            </a:r>
            <a:endParaRPr sz="2400" b="1">
              <a:solidFill>
                <a:srgbClr val="7F7F7F"/>
              </a:solidFill>
              <a:latin typeface="Calibri"/>
              <a:ea typeface="Calibri"/>
              <a:cs typeface="Calibri"/>
              <a:sym typeface="Calibri"/>
            </a:endParaRPr>
          </a:p>
          <a:p>
            <a:pPr>
              <a:lnSpc>
                <a:spcPct val="115000"/>
              </a:lnSpc>
            </a:pPr>
            <a:endParaRPr sz="2400" b="1">
              <a:solidFill>
                <a:srgbClr val="7BB838"/>
              </a:solidFill>
              <a:latin typeface="Calibri"/>
              <a:ea typeface="Calibri"/>
              <a:cs typeface="Calibri"/>
              <a:sym typeface="Calibri"/>
            </a:endParaRPr>
          </a:p>
          <a:p>
            <a:pPr>
              <a:lnSpc>
                <a:spcPct val="115000"/>
              </a:lnSpc>
            </a:pPr>
            <a:r>
              <a:rPr lang="en" sz="2400" b="1">
                <a:solidFill>
                  <a:srgbClr val="7BB838"/>
                </a:solidFill>
                <a:latin typeface="Calibri"/>
                <a:ea typeface="Calibri"/>
                <a:cs typeface="Calibri"/>
                <a:sym typeface="Calibri"/>
              </a:rPr>
              <a:t>What is possible:</a:t>
            </a:r>
            <a:endParaRPr sz="2400" b="1">
              <a:solidFill>
                <a:srgbClr val="7BB838"/>
              </a:solidFill>
              <a:latin typeface="Calibri"/>
              <a:ea typeface="Calibri"/>
              <a:cs typeface="Calibri"/>
              <a:sym typeface="Calibri"/>
            </a:endParaRPr>
          </a:p>
          <a:p>
            <a:pPr>
              <a:lnSpc>
                <a:spcPct val="115000"/>
              </a:lnSpc>
            </a:pPr>
            <a:r>
              <a:rPr lang="en" sz="2400">
                <a:solidFill>
                  <a:schemeClr val="dk1"/>
                </a:solidFill>
                <a:latin typeface="Calibri"/>
                <a:ea typeface="Calibri"/>
                <a:cs typeface="Calibri"/>
                <a:sym typeface="Calibri"/>
              </a:rPr>
              <a:t>•</a:t>
            </a:r>
            <a:r>
              <a:rPr lang="en" sz="2400">
                <a:solidFill>
                  <a:srgbClr val="7F7F7F"/>
                </a:solidFill>
                <a:latin typeface="Calibri"/>
                <a:ea typeface="Calibri"/>
                <a:cs typeface="Calibri"/>
                <a:sym typeface="Calibri"/>
              </a:rPr>
              <a:t>Access all Case &amp; Contact information</a:t>
            </a:r>
            <a:endParaRPr sz="2400">
              <a:solidFill>
                <a:srgbClr val="7F7F7F"/>
              </a:solidFill>
              <a:latin typeface="Calibri"/>
              <a:ea typeface="Calibri"/>
              <a:cs typeface="Calibri"/>
              <a:sym typeface="Calibri"/>
            </a:endParaRPr>
          </a:p>
          <a:p>
            <a:pPr>
              <a:lnSpc>
                <a:spcPct val="115000"/>
              </a:lnSpc>
            </a:pPr>
            <a:r>
              <a:rPr lang="en" sz="2400">
                <a:solidFill>
                  <a:schemeClr val="dk1"/>
                </a:solidFill>
                <a:latin typeface="Calibri"/>
                <a:ea typeface="Calibri"/>
                <a:cs typeface="Calibri"/>
                <a:sym typeface="Calibri"/>
              </a:rPr>
              <a:t>•</a:t>
            </a:r>
            <a:r>
              <a:rPr lang="en" sz="2400">
                <a:solidFill>
                  <a:srgbClr val="7F7F7F"/>
                </a:solidFill>
                <a:latin typeface="Calibri"/>
                <a:ea typeface="Calibri"/>
                <a:cs typeface="Calibri"/>
                <a:sym typeface="Calibri"/>
              </a:rPr>
              <a:t>Check your Actionstep calendar</a:t>
            </a:r>
            <a:endParaRPr sz="2400">
              <a:solidFill>
                <a:srgbClr val="7F7F7F"/>
              </a:solidFill>
              <a:latin typeface="Calibri"/>
              <a:ea typeface="Calibri"/>
              <a:cs typeface="Calibri"/>
              <a:sym typeface="Calibri"/>
            </a:endParaRPr>
          </a:p>
          <a:p>
            <a:pPr>
              <a:lnSpc>
                <a:spcPct val="115000"/>
              </a:lnSpc>
            </a:pPr>
            <a:r>
              <a:rPr lang="en" sz="2400">
                <a:solidFill>
                  <a:schemeClr val="dk1"/>
                </a:solidFill>
                <a:latin typeface="Calibri"/>
                <a:ea typeface="Calibri"/>
                <a:cs typeface="Calibri"/>
                <a:sym typeface="Calibri"/>
              </a:rPr>
              <a:t>•</a:t>
            </a:r>
            <a:r>
              <a:rPr lang="en" sz="2400">
                <a:solidFill>
                  <a:srgbClr val="7F7F7F"/>
                </a:solidFill>
                <a:latin typeface="Calibri"/>
                <a:ea typeface="Calibri"/>
                <a:cs typeface="Calibri"/>
                <a:sym typeface="Calibri"/>
              </a:rPr>
              <a:t>Time Record</a:t>
            </a:r>
            <a:endParaRPr sz="2400">
              <a:solidFill>
                <a:srgbClr val="7F7F7F"/>
              </a:solidFill>
              <a:latin typeface="Calibri"/>
              <a:ea typeface="Calibri"/>
              <a:cs typeface="Calibri"/>
              <a:sym typeface="Calibri"/>
            </a:endParaRPr>
          </a:p>
          <a:p>
            <a:pPr>
              <a:lnSpc>
                <a:spcPct val="115000"/>
              </a:lnSpc>
            </a:pPr>
            <a:r>
              <a:rPr lang="en" sz="2400">
                <a:solidFill>
                  <a:schemeClr val="dk1"/>
                </a:solidFill>
                <a:latin typeface="Calibri"/>
                <a:ea typeface="Calibri"/>
                <a:cs typeface="Calibri"/>
                <a:sym typeface="Calibri"/>
              </a:rPr>
              <a:t>•</a:t>
            </a:r>
            <a:r>
              <a:rPr lang="en" sz="2400">
                <a:solidFill>
                  <a:srgbClr val="7F7F7F"/>
                </a:solidFill>
                <a:latin typeface="Calibri"/>
                <a:ea typeface="Calibri"/>
                <a:cs typeface="Calibri"/>
                <a:sym typeface="Calibri"/>
              </a:rPr>
              <a:t>Enter in case notes</a:t>
            </a:r>
          </a:p>
          <a:p>
            <a:pPr>
              <a:lnSpc>
                <a:spcPct val="114999"/>
              </a:lnSpc>
            </a:pPr>
            <a:endParaRPr lang="en" sz="2400" dirty="0">
              <a:solidFill>
                <a:srgbClr val="7F7F7F"/>
              </a:solidFill>
              <a:latin typeface="Calibri"/>
              <a:ea typeface="Calibri"/>
              <a:cs typeface="Calibri"/>
            </a:endParaRPr>
          </a:p>
        </p:txBody>
      </p:sp>
      <p:grpSp>
        <p:nvGrpSpPr>
          <p:cNvPr id="125" name="Google Shape;125;p23"/>
          <p:cNvGrpSpPr/>
          <p:nvPr/>
        </p:nvGrpSpPr>
        <p:grpSpPr>
          <a:xfrm>
            <a:off x="3455848" y="1089040"/>
            <a:ext cx="2710300" cy="5248200"/>
            <a:chOff x="70288" y="579438"/>
            <a:chExt cx="2032725" cy="3936150"/>
          </a:xfrm>
        </p:grpSpPr>
        <p:pic>
          <p:nvPicPr>
            <p:cNvPr id="126" name="Google Shape;126;p23"/>
            <p:cNvPicPr preferRelativeResize="0"/>
            <p:nvPr/>
          </p:nvPicPr>
          <p:blipFill rotWithShape="1">
            <a:blip r:embed="rId3">
              <a:alphaModFix/>
            </a:blip>
            <a:srcRect l="29998" r="31268"/>
            <a:stretch/>
          </p:blipFill>
          <p:spPr>
            <a:xfrm>
              <a:off x="70288" y="579438"/>
              <a:ext cx="2032725" cy="3936150"/>
            </a:xfrm>
            <a:prstGeom prst="rect">
              <a:avLst/>
            </a:prstGeom>
            <a:noFill/>
            <a:ln>
              <a:noFill/>
            </a:ln>
          </p:spPr>
        </p:pic>
        <p:pic>
          <p:nvPicPr>
            <p:cNvPr id="127" name="Google Shape;127;p23"/>
            <p:cNvPicPr preferRelativeResize="0"/>
            <p:nvPr/>
          </p:nvPicPr>
          <p:blipFill>
            <a:blip r:embed="rId5">
              <a:alphaModFix/>
            </a:blip>
            <a:stretch>
              <a:fillRect/>
            </a:stretch>
          </p:blipFill>
          <p:spPr>
            <a:xfrm>
              <a:off x="292450" y="1141050"/>
              <a:ext cx="1588400" cy="2812934"/>
            </a:xfrm>
            <a:prstGeom prst="rect">
              <a:avLst/>
            </a:prstGeom>
            <a:noFill/>
            <a:ln>
              <a:noFill/>
            </a:ln>
          </p:spPr>
        </p:pic>
      </p:grpSp>
      <p:sp>
        <p:nvSpPr>
          <p:cNvPr id="128" name="Google Shape;128;p23"/>
          <p:cNvSpPr txBox="1"/>
          <p:nvPr/>
        </p:nvSpPr>
        <p:spPr>
          <a:xfrm>
            <a:off x="389933" y="256833"/>
            <a:ext cx="11484800" cy="94560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4800">
                <a:solidFill>
                  <a:srgbClr val="7BB838"/>
                </a:solidFill>
                <a:latin typeface="Calibri"/>
                <a:ea typeface="Calibri"/>
                <a:cs typeface="Calibri"/>
                <a:sym typeface="Calibri"/>
              </a:rPr>
              <a:t>Use our Mobile App</a:t>
            </a:r>
            <a:endParaRPr sz="4800">
              <a:solidFill>
                <a:srgbClr val="7BB838"/>
              </a:solidFill>
              <a:latin typeface="Calibri"/>
              <a:ea typeface="Calibri"/>
              <a:cs typeface="Calibri"/>
              <a:sym typeface="Calibri"/>
            </a:endParaRPr>
          </a:p>
        </p:txBody>
      </p:sp>
    </p:spTree>
    <p:extLst>
      <p:ext uri="{BB962C8B-B14F-4D97-AF65-F5344CB8AC3E}">
        <p14:creationId xmlns:p14="http://schemas.microsoft.com/office/powerpoint/2010/main" val="131032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1B6E8F-E059-4738-A1AB-9C81A208656F}"/>
              </a:ext>
            </a:extLst>
          </p:cNvPr>
          <p:cNvSpPr>
            <a:spLocks noGrp="1"/>
          </p:cNvSpPr>
          <p:nvPr>
            <p:ph type="title"/>
          </p:nvPr>
        </p:nvSpPr>
        <p:spPr>
          <a:xfrm>
            <a:off x="838200" y="2766218"/>
            <a:ext cx="10515600" cy="1325563"/>
          </a:xfrm>
        </p:spPr>
        <p:txBody>
          <a:bodyPr anchor="ctr">
            <a:normAutofit/>
          </a:bodyPr>
          <a:lstStyle/>
          <a:p>
            <a:r>
              <a:rPr lang="en-US">
                <a:latin typeface="Gill Sans Nova Light"/>
              </a:rPr>
              <a:t>Community Legal </a:t>
            </a:r>
            <a:r>
              <a:rPr lang="en-US" err="1">
                <a:latin typeface="Gill Sans Nova Light"/>
              </a:rPr>
              <a:t>Centres</a:t>
            </a:r>
            <a:r>
              <a:rPr lang="en-US" dirty="0">
                <a:latin typeface="Gill Sans Nova Light"/>
              </a:rPr>
              <a:t> on </a:t>
            </a:r>
            <a:r>
              <a:rPr lang="en-US" err="1">
                <a:latin typeface="Gill Sans Nova Light"/>
              </a:rPr>
              <a:t>Actionstep</a:t>
            </a:r>
            <a:r>
              <a:rPr lang="en-US" dirty="0">
                <a:latin typeface="Gill Sans Nova Light"/>
              </a:rPr>
              <a:t> </a:t>
            </a:r>
            <a:endParaRPr lang="en-US" dirty="0"/>
          </a:p>
        </p:txBody>
      </p:sp>
    </p:spTree>
    <p:extLst>
      <p:ext uri="{BB962C8B-B14F-4D97-AF65-F5344CB8AC3E}">
        <p14:creationId xmlns:p14="http://schemas.microsoft.com/office/powerpoint/2010/main" val="161421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8314154-4B4D-452B-B42E-3D933E93D9C7}"/>
              </a:ext>
            </a:extLst>
          </p:cNvPr>
          <p:cNvSpPr>
            <a:spLocks noGrp="1"/>
          </p:cNvSpPr>
          <p:nvPr>
            <p:ph type="title"/>
          </p:nvPr>
        </p:nvSpPr>
        <p:spPr>
          <a:xfrm>
            <a:off x="838200" y="365125"/>
            <a:ext cx="10515600" cy="1325563"/>
          </a:xfrm>
        </p:spPr>
        <p:txBody>
          <a:bodyPr anchor="ctr">
            <a:normAutofit/>
          </a:bodyPr>
          <a:lstStyle/>
          <a:p>
            <a:r>
              <a:rPr lang="en-US"/>
              <a:t>Current Systems used</a:t>
            </a:r>
          </a:p>
        </p:txBody>
      </p:sp>
      <p:pic>
        <p:nvPicPr>
          <p:cNvPr id="7" name="Picture 6">
            <a:extLst>
              <a:ext uri="{FF2B5EF4-FFF2-40B4-BE49-F238E27FC236}">
                <a16:creationId xmlns:a16="http://schemas.microsoft.com/office/drawing/2014/main" id="{AC7F4F87-C0F6-47E7-8788-9DDBAFC31337}"/>
              </a:ext>
            </a:extLst>
          </p:cNvPr>
          <p:cNvPicPr>
            <a:picLocks noChangeAspect="1"/>
          </p:cNvPicPr>
          <p:nvPr/>
        </p:nvPicPr>
        <p:blipFill>
          <a:blip r:embed="rId2"/>
          <a:stretch>
            <a:fillRect/>
          </a:stretch>
        </p:blipFill>
        <p:spPr>
          <a:xfrm>
            <a:off x="2629112" y="1602601"/>
            <a:ext cx="6692164" cy="5150508"/>
          </a:xfrm>
          <a:prstGeom prst="rect">
            <a:avLst/>
          </a:prstGeom>
          <a:noFill/>
        </p:spPr>
      </p:pic>
    </p:spTree>
    <p:extLst>
      <p:ext uri="{BB962C8B-B14F-4D97-AF65-F5344CB8AC3E}">
        <p14:creationId xmlns:p14="http://schemas.microsoft.com/office/powerpoint/2010/main" val="2176489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umer Action Law Centre - Photos | Facebook">
            <a:extLst>
              <a:ext uri="{FF2B5EF4-FFF2-40B4-BE49-F238E27FC236}">
                <a16:creationId xmlns:a16="http://schemas.microsoft.com/office/drawing/2014/main" id="{874C9206-AA4E-404D-85D4-A1FE9930E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814" y="2544585"/>
            <a:ext cx="2519183" cy="2491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y IMCL measured the outcomes of the International Students Works ...">
            <a:extLst>
              <a:ext uri="{FF2B5EF4-FFF2-40B4-BE49-F238E27FC236}">
                <a16:creationId xmlns:a16="http://schemas.microsoft.com/office/drawing/2014/main" id="{9BDCA8DE-3103-4E0C-BC03-A456C14EF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895" y="1159883"/>
            <a:ext cx="35814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niors Rights Victoria at COTA">
            <a:extLst>
              <a:ext uri="{FF2B5EF4-FFF2-40B4-BE49-F238E27FC236}">
                <a16:creationId xmlns:a16="http://schemas.microsoft.com/office/drawing/2014/main" id="{EC7707CD-19C5-45CB-8D17-60DCFE5A2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17" y="65994"/>
            <a:ext cx="20859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MHLC (WA) Inc (@MHLCWA) | Twitter">
            <a:extLst>
              <a:ext uri="{FF2B5EF4-FFF2-40B4-BE49-F238E27FC236}">
                <a16:creationId xmlns:a16="http://schemas.microsoft.com/office/drawing/2014/main" id="{9E5C6FD5-F451-4028-8712-8E51AE614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315" y="-4646"/>
            <a:ext cx="17621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Anika Legal | Free Online Service For Victorian Renters">
            <a:extLst>
              <a:ext uri="{FF2B5EF4-FFF2-40B4-BE49-F238E27FC236}">
                <a16:creationId xmlns:a16="http://schemas.microsoft.com/office/drawing/2014/main" id="{A5233A25-87F4-4239-90F1-3EF7648153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65" y="3324109"/>
            <a:ext cx="2144519" cy="86027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Fitzroy Legal Service">
            <a:extLst>
              <a:ext uri="{FF2B5EF4-FFF2-40B4-BE49-F238E27FC236}">
                <a16:creationId xmlns:a16="http://schemas.microsoft.com/office/drawing/2014/main" id="{A7584F14-CD3C-4CA0-8A93-8426111719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4230" y="1837502"/>
            <a:ext cx="2001412" cy="90836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Albany Community Legal Centre">
            <a:extLst>
              <a:ext uri="{FF2B5EF4-FFF2-40B4-BE49-F238E27FC236}">
                <a16:creationId xmlns:a16="http://schemas.microsoft.com/office/drawing/2014/main" id="{7124E05F-58F3-4656-9CBA-2CA5F28340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852" y="5070084"/>
            <a:ext cx="1861557" cy="146801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Fremantle Community Legal Centre">
            <a:extLst>
              <a:ext uri="{FF2B5EF4-FFF2-40B4-BE49-F238E27FC236}">
                <a16:creationId xmlns:a16="http://schemas.microsoft.com/office/drawing/2014/main" id="{33893377-69D8-4F3F-B24E-2D70396601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824" y="5445562"/>
            <a:ext cx="28956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Bayside Community Legal Service Inc. - Community | Facebook">
            <a:extLst>
              <a:ext uri="{FF2B5EF4-FFF2-40B4-BE49-F238E27FC236}">
                <a16:creationId xmlns:a16="http://schemas.microsoft.com/office/drawing/2014/main" id="{A73D724F-6BAB-43A1-BB08-F49E9BE751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3614" y="5366740"/>
            <a:ext cx="3183441" cy="10898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Women's Legal Service | Domestic Violence Resource Centre Victoria">
            <a:extLst>
              <a:ext uri="{FF2B5EF4-FFF2-40B4-BE49-F238E27FC236}">
                <a16:creationId xmlns:a16="http://schemas.microsoft.com/office/drawing/2014/main" id="{A182A134-772D-4E13-AF89-D9A07F7140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8865" y="2876194"/>
            <a:ext cx="2164650" cy="19468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ictorian Aboriginal Legal Service - VALS - Posts | Facebook">
            <a:extLst>
              <a:ext uri="{FF2B5EF4-FFF2-40B4-BE49-F238E27FC236}">
                <a16:creationId xmlns:a16="http://schemas.microsoft.com/office/drawing/2014/main" id="{6250D3CD-FADF-4875-91B9-9DCABA0053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382" y="1346052"/>
            <a:ext cx="3222416" cy="180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Become a Friend of JusticeNet | JusticeNet">
            <a:extLst>
              <a:ext uri="{FF2B5EF4-FFF2-40B4-BE49-F238E27FC236}">
                <a16:creationId xmlns:a16="http://schemas.microsoft.com/office/drawing/2014/main" id="{DE0A8728-1A3E-403E-93BD-5C741C0B50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2763" y="354009"/>
            <a:ext cx="2559346" cy="669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ting Communities - Building Compassionate Communities Together">
            <a:extLst>
              <a:ext uri="{FF2B5EF4-FFF2-40B4-BE49-F238E27FC236}">
                <a16:creationId xmlns:a16="http://schemas.microsoft.com/office/drawing/2014/main" id="{7BDDD895-C85B-473B-82FE-90FFD6FBEAE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8065" y="3145682"/>
            <a:ext cx="1476283" cy="159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32EB-EFE0-4B09-80F1-69CE1AA28B9F}"/>
              </a:ext>
            </a:extLst>
          </p:cNvPr>
          <p:cNvSpPr>
            <a:spLocks noGrp="1"/>
          </p:cNvSpPr>
          <p:nvPr>
            <p:ph type="title"/>
          </p:nvPr>
        </p:nvSpPr>
        <p:spPr/>
        <p:txBody>
          <a:bodyPr/>
          <a:lstStyle/>
          <a:p>
            <a:r>
              <a:rPr lang="en-NZ"/>
              <a:t>Showing You </a:t>
            </a:r>
            <a:r>
              <a:rPr lang="en-NZ" err="1"/>
              <a:t>Actionstep</a:t>
            </a:r>
            <a:endParaRPr lang="en-NZ"/>
          </a:p>
        </p:txBody>
      </p:sp>
    </p:spTree>
    <p:extLst>
      <p:ext uri="{BB962C8B-B14F-4D97-AF65-F5344CB8AC3E}">
        <p14:creationId xmlns:p14="http://schemas.microsoft.com/office/powerpoint/2010/main" val="133182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807D7-C72E-4E50-8272-963BEC0B4616}"/>
              </a:ext>
            </a:extLst>
          </p:cNvPr>
          <p:cNvSpPr>
            <a:spLocks noGrp="1"/>
          </p:cNvSpPr>
          <p:nvPr>
            <p:ph type="title"/>
          </p:nvPr>
        </p:nvSpPr>
        <p:spPr/>
        <p:txBody>
          <a:bodyPr>
            <a:normAutofit fontScale="90000"/>
          </a:bodyPr>
          <a:lstStyle/>
          <a:p>
            <a:r>
              <a:rPr lang="en-US">
                <a:latin typeface="Gill Sans Nova Light"/>
              </a:rPr>
              <a:t>The Case Management Journey in </a:t>
            </a:r>
            <a:r>
              <a:rPr lang="en-US" err="1">
                <a:latin typeface="Gill Sans Nova Light"/>
              </a:rPr>
              <a:t>Actionstep</a:t>
            </a:r>
            <a:endParaRPr lang="en-US" err="1"/>
          </a:p>
        </p:txBody>
      </p:sp>
      <p:sp>
        <p:nvSpPr>
          <p:cNvPr id="4" name="Content Placeholder 3">
            <a:extLst>
              <a:ext uri="{FF2B5EF4-FFF2-40B4-BE49-F238E27FC236}">
                <a16:creationId xmlns:a16="http://schemas.microsoft.com/office/drawing/2014/main" id="{D93BDCD6-2E1D-440C-AE54-F61890B0E45B}"/>
              </a:ext>
            </a:extLst>
          </p:cNvPr>
          <p:cNvSpPr>
            <a:spLocks noGrp="1"/>
          </p:cNvSpPr>
          <p:nvPr>
            <p:ph idx="1"/>
          </p:nvPr>
        </p:nvSpPr>
        <p:spPr>
          <a:xfrm>
            <a:off x="838200" y="1825625"/>
            <a:ext cx="10515600" cy="4207902"/>
          </a:xfrm>
        </p:spPr>
        <p:txBody>
          <a:bodyPr vert="horz" lIns="91440" tIns="45720" rIns="91440" bIns="45720" rtlCol="0" anchor="t">
            <a:normAutofit fontScale="92500" lnSpcReduction="10000"/>
          </a:bodyPr>
          <a:lstStyle/>
          <a:p>
            <a:pPr marL="457200" indent="-457200">
              <a:buAutoNum type="arabicPeriod"/>
            </a:pPr>
            <a:r>
              <a:rPr lang="en-US">
                <a:latin typeface="Gill Sans Nova Light"/>
              </a:rPr>
              <a:t>Client Intake Webform / Manual Entry</a:t>
            </a:r>
            <a:endParaRPr lang="en-US"/>
          </a:p>
          <a:p>
            <a:pPr marL="457200" indent="-457200">
              <a:buAutoNum type="arabicPeriod"/>
            </a:pPr>
            <a:r>
              <a:rPr lang="en-US">
                <a:latin typeface="Gill Sans Nova Light"/>
              </a:rPr>
              <a:t>Intake Process including Conflict Check</a:t>
            </a:r>
          </a:p>
          <a:p>
            <a:pPr marL="457200" indent="-457200">
              <a:buAutoNum type="arabicPeriod"/>
            </a:pPr>
            <a:r>
              <a:rPr lang="en-US">
                <a:latin typeface="Gill Sans Nova Light"/>
              </a:rPr>
              <a:t>Legal Case Management Process</a:t>
            </a:r>
            <a:endParaRPr lang="en-US"/>
          </a:p>
          <a:p>
            <a:pPr marL="914400" lvl="1" indent="-457200">
              <a:buFont typeface="Arial" panose="020B0604020202020204" pitchFamily="34" charset="0"/>
              <a:buChar char="•"/>
            </a:pPr>
            <a:r>
              <a:rPr lang="en-US">
                <a:solidFill>
                  <a:srgbClr val="5D5D5D"/>
                </a:solidFill>
                <a:latin typeface="Gill Sans Nova Light"/>
              </a:rPr>
              <a:t>Class Data</a:t>
            </a:r>
            <a:endParaRPr lang="en-US">
              <a:latin typeface="Gill Sans Nova Light"/>
            </a:endParaRPr>
          </a:p>
          <a:p>
            <a:pPr marL="914400" lvl="1" indent="-457200">
              <a:buFont typeface="Arial" panose="020B0604020202020204" pitchFamily="34" charset="0"/>
              <a:buChar char="•"/>
            </a:pPr>
            <a:r>
              <a:rPr lang="en-US">
                <a:solidFill>
                  <a:srgbClr val="5D5D5D"/>
                </a:solidFill>
                <a:latin typeface="Gill Sans Nova Light"/>
              </a:rPr>
              <a:t>File Notes</a:t>
            </a:r>
            <a:endParaRPr lang="en-US">
              <a:latin typeface="Gill Sans Nova Light"/>
            </a:endParaRPr>
          </a:p>
          <a:p>
            <a:pPr marL="914400" lvl="1" indent="-457200">
              <a:buFont typeface="Arial" panose="020B0604020202020204" pitchFamily="34" charset="0"/>
              <a:buChar char="•"/>
            </a:pPr>
            <a:r>
              <a:rPr lang="en-US" err="1">
                <a:solidFill>
                  <a:srgbClr val="5D5D5D"/>
                </a:solidFill>
                <a:latin typeface="Gill Sans Nova Light"/>
              </a:rPr>
              <a:t>Calendering</a:t>
            </a:r>
            <a:endParaRPr lang="en-US">
              <a:solidFill>
                <a:srgbClr val="5D5D5D"/>
              </a:solidFill>
              <a:latin typeface="Gill Sans Nova Light"/>
            </a:endParaRPr>
          </a:p>
          <a:p>
            <a:pPr marL="914400" lvl="1" indent="-457200">
              <a:buFont typeface="Arial" panose="020B0604020202020204" pitchFamily="34" charset="0"/>
              <a:buChar char="•"/>
            </a:pPr>
            <a:r>
              <a:rPr lang="en-US">
                <a:solidFill>
                  <a:srgbClr val="5D5D5D"/>
                </a:solidFill>
                <a:latin typeface="Gill Sans Nova Light"/>
              </a:rPr>
              <a:t>Tasks</a:t>
            </a:r>
          </a:p>
          <a:p>
            <a:pPr marL="914400" lvl="1" indent="-457200">
              <a:buFont typeface="Arial" panose="020B0604020202020204" pitchFamily="34" charset="0"/>
              <a:buChar char="•"/>
            </a:pPr>
            <a:r>
              <a:rPr lang="en-US">
                <a:solidFill>
                  <a:srgbClr val="5D5D5D"/>
                </a:solidFill>
                <a:latin typeface="Gill Sans Nova Light"/>
              </a:rPr>
              <a:t>Parties</a:t>
            </a:r>
          </a:p>
          <a:p>
            <a:pPr marL="914400" lvl="1" indent="-457200">
              <a:buFont typeface="Arial" panose="020B0604020202020204" pitchFamily="34" charset="0"/>
              <a:buChar char="•"/>
            </a:pPr>
            <a:r>
              <a:rPr lang="en-US">
                <a:solidFill>
                  <a:srgbClr val="5D5D5D"/>
                </a:solidFill>
                <a:latin typeface="Gill Sans Nova Light"/>
              </a:rPr>
              <a:t>Documents &amp; Email Management</a:t>
            </a:r>
            <a:endParaRPr lang="en-US">
              <a:latin typeface="Gill Sans Nova Light"/>
            </a:endParaRPr>
          </a:p>
          <a:p>
            <a:pPr marL="914400" lvl="1" indent="-457200">
              <a:buFont typeface="Arial" panose="020B0604020202020204" pitchFamily="34" charset="0"/>
              <a:buChar char="•"/>
            </a:pPr>
            <a:r>
              <a:rPr lang="en-US">
                <a:solidFill>
                  <a:srgbClr val="5D5D5D"/>
                </a:solidFill>
                <a:latin typeface="Gill Sans Nova Light"/>
              </a:rPr>
              <a:t>Document Portal</a:t>
            </a:r>
          </a:p>
          <a:p>
            <a:pPr marL="914400" lvl="1" indent="-457200">
              <a:buFont typeface="Arial" panose="020B0604020202020204" pitchFamily="34" charset="0"/>
              <a:buChar char="•"/>
            </a:pPr>
            <a:r>
              <a:rPr lang="en-US">
                <a:latin typeface="Gill Sans Nova Light"/>
              </a:rPr>
              <a:t>Matter lists</a:t>
            </a:r>
          </a:p>
          <a:p>
            <a:pPr marL="457200" indent="-457200">
              <a:buAutoNum type="arabicPeriod"/>
            </a:pPr>
            <a:r>
              <a:rPr lang="en-US">
                <a:latin typeface="Gill Sans Nova Light"/>
              </a:rPr>
              <a:t>Office Integration</a:t>
            </a:r>
            <a:endParaRPr lang="en-US"/>
          </a:p>
          <a:p>
            <a:pPr marL="457200" indent="-457200">
              <a:buAutoNum type="arabicPeriod"/>
            </a:pPr>
            <a:endParaRPr lang="en-US"/>
          </a:p>
          <a:p>
            <a:endParaRPr lang="en-US"/>
          </a:p>
          <a:p>
            <a:endParaRPr lang="en-US"/>
          </a:p>
        </p:txBody>
      </p:sp>
    </p:spTree>
    <p:extLst>
      <p:ext uri="{BB962C8B-B14F-4D97-AF65-F5344CB8AC3E}">
        <p14:creationId xmlns:p14="http://schemas.microsoft.com/office/powerpoint/2010/main" val="324456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73"/>
        <p:cNvGrpSpPr/>
        <p:nvPr/>
      </p:nvGrpSpPr>
      <p:grpSpPr>
        <a:xfrm>
          <a:off x="0" y="0"/>
          <a:ext cx="0" cy="0"/>
          <a:chOff x="0" y="0"/>
          <a:chExt cx="0" cy="0"/>
        </a:xfrm>
      </p:grpSpPr>
      <p:sp>
        <p:nvSpPr>
          <p:cNvPr id="75" name="Google Shape;75;p16"/>
          <p:cNvSpPr txBox="1"/>
          <p:nvPr/>
        </p:nvSpPr>
        <p:spPr>
          <a:xfrm>
            <a:off x="433300" y="3839867"/>
            <a:ext cx="7560400" cy="2509471"/>
          </a:xfrm>
          <a:prstGeom prst="rect">
            <a:avLst/>
          </a:prstGeom>
          <a:solidFill>
            <a:schemeClr val="lt1"/>
          </a:solidFill>
          <a:ln>
            <a:noFill/>
          </a:ln>
        </p:spPr>
        <p:txBody>
          <a:bodyPr spcFirstLastPara="1" wrap="square" lIns="121900" tIns="121900" rIns="121900" bIns="121900" anchor="t" anchorCtr="0">
            <a:noAutofit/>
          </a:bodyPr>
          <a:lstStyle/>
          <a:p>
            <a:endParaRPr/>
          </a:p>
        </p:txBody>
      </p:sp>
      <p:pic>
        <p:nvPicPr>
          <p:cNvPr id="2" name="Picture 3" descr="A screenshot of a cell phone&#10;&#10;Description generated with very high confidence">
            <a:extLst>
              <a:ext uri="{FF2B5EF4-FFF2-40B4-BE49-F238E27FC236}">
                <a16:creationId xmlns:a16="http://schemas.microsoft.com/office/drawing/2014/main" id="{98FDCB1B-5937-4FC1-9E1B-057D153D127B}"/>
              </a:ext>
            </a:extLst>
          </p:cNvPr>
          <p:cNvPicPr>
            <a:picLocks noChangeAspect="1"/>
          </p:cNvPicPr>
          <p:nvPr/>
        </p:nvPicPr>
        <p:blipFill>
          <a:blip r:embed="rId3"/>
          <a:stretch>
            <a:fillRect/>
          </a:stretch>
        </p:blipFill>
        <p:spPr>
          <a:xfrm>
            <a:off x="866878" y="906492"/>
            <a:ext cx="9319340" cy="5716885"/>
          </a:xfrm>
          <a:prstGeom prst="rect">
            <a:avLst/>
          </a:prstGeom>
          <a:ln>
            <a:solidFill>
              <a:srgbClr val="92D050"/>
            </a:solidFill>
          </a:ln>
        </p:spPr>
      </p:pic>
      <p:sp>
        <p:nvSpPr>
          <p:cNvPr id="5" name="Google Shape;246;p51">
            <a:extLst>
              <a:ext uri="{FF2B5EF4-FFF2-40B4-BE49-F238E27FC236}">
                <a16:creationId xmlns:a16="http://schemas.microsoft.com/office/drawing/2014/main" id="{3BBAC905-CE2A-44DC-9583-909A0B749A23}"/>
              </a:ext>
            </a:extLst>
          </p:cNvPr>
          <p:cNvSpPr txBox="1">
            <a:spLocks noGrp="1"/>
          </p:cNvSpPr>
          <p:nvPr>
            <p:ph type="ctrTitle"/>
          </p:nvPr>
        </p:nvSpPr>
        <p:spPr>
          <a:xfrm>
            <a:off x="0" y="0"/>
            <a:ext cx="12192000" cy="768927"/>
          </a:xfrm>
          <a:prstGeom prst="rect">
            <a:avLst/>
          </a:prstGeom>
          <a:solidFill>
            <a:srgbClr val="7BB838"/>
          </a:solidFill>
          <a:ln>
            <a:noFill/>
          </a:ln>
        </p:spPr>
        <p:txBody>
          <a:bodyPr spcFirstLastPara="1" wrap="square" lIns="121900" tIns="121900" rIns="121900" bIns="121900" anchor="t" anchorCtr="0">
            <a:noAutofit/>
          </a:bodyPr>
          <a:lstStyle/>
          <a:p>
            <a:pPr algn="ctr"/>
            <a:r>
              <a:rPr lang="en-US" sz="3200">
                <a:solidFill>
                  <a:srgbClr val="FFFFFF"/>
                </a:solidFill>
                <a:highlight>
                  <a:srgbClr val="7BB838"/>
                </a:highlight>
                <a:latin typeface="Gill Sans Nova" panose="020B0602020104020203" pitchFamily="34" charset="0"/>
                <a:ea typeface="Open Sans"/>
                <a:cs typeface="Open Sans"/>
                <a:sym typeface="Open Sans"/>
              </a:rPr>
              <a:t>Conflict Check Report</a:t>
            </a:r>
            <a:endParaRPr sz="3200">
              <a:solidFill>
                <a:srgbClr val="FFFFFF"/>
              </a:solidFill>
              <a:highlight>
                <a:srgbClr val="7BB838"/>
              </a:highlight>
              <a:latin typeface="Gill Sans Nova" panose="020B0602020104020203" pitchFamily="34" charset="0"/>
              <a:ea typeface="Open Sans"/>
              <a:cs typeface="Open Sans"/>
              <a:sym typeface="Open Sans"/>
            </a:endParaRPr>
          </a:p>
        </p:txBody>
      </p:sp>
    </p:spTree>
    <p:extLst>
      <p:ext uri="{BB962C8B-B14F-4D97-AF65-F5344CB8AC3E}">
        <p14:creationId xmlns:p14="http://schemas.microsoft.com/office/powerpoint/2010/main" val="13645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75A9-5000-4303-BB9A-D996EE440409}"/>
              </a:ext>
            </a:extLst>
          </p:cNvPr>
          <p:cNvSpPr>
            <a:spLocks noGrp="1"/>
          </p:cNvSpPr>
          <p:nvPr>
            <p:ph type="title"/>
          </p:nvPr>
        </p:nvSpPr>
        <p:spPr/>
        <p:txBody>
          <a:bodyPr/>
          <a:lstStyle/>
          <a:p>
            <a:r>
              <a:rPr lang="en-NZ">
                <a:latin typeface="Gill Sans Nova Light"/>
              </a:rPr>
              <a:t>Integration With Class</a:t>
            </a:r>
            <a:endParaRPr lang="en-NZ"/>
          </a:p>
        </p:txBody>
      </p:sp>
    </p:spTree>
    <p:extLst>
      <p:ext uri="{BB962C8B-B14F-4D97-AF65-F5344CB8AC3E}">
        <p14:creationId xmlns:p14="http://schemas.microsoft.com/office/powerpoint/2010/main" val="151494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9ED0-99BC-4FD0-B521-C4F5AF000E5D}"/>
              </a:ext>
            </a:extLst>
          </p:cNvPr>
          <p:cNvSpPr>
            <a:spLocks noGrp="1"/>
          </p:cNvSpPr>
          <p:nvPr>
            <p:ph type="title"/>
          </p:nvPr>
        </p:nvSpPr>
        <p:spPr/>
        <p:txBody>
          <a:bodyPr/>
          <a:lstStyle/>
          <a:p>
            <a:r>
              <a:rPr lang="en-US"/>
              <a:t>INTEGRATION WITH CLASS</a:t>
            </a:r>
          </a:p>
        </p:txBody>
      </p:sp>
      <p:sp>
        <p:nvSpPr>
          <p:cNvPr id="6" name="Text Placeholder 5">
            <a:extLst>
              <a:ext uri="{FF2B5EF4-FFF2-40B4-BE49-F238E27FC236}">
                <a16:creationId xmlns:a16="http://schemas.microsoft.com/office/drawing/2014/main" id="{C3438F34-B995-417B-9A26-F834A233E90D}"/>
              </a:ext>
            </a:extLst>
          </p:cNvPr>
          <p:cNvSpPr>
            <a:spLocks noGrp="1"/>
          </p:cNvSpPr>
          <p:nvPr>
            <p:ph type="body" idx="1"/>
          </p:nvPr>
        </p:nvSpPr>
        <p:spPr>
          <a:xfrm>
            <a:off x="693506" y="1476271"/>
            <a:ext cx="11082894" cy="4573129"/>
          </a:xfrm>
        </p:spPr>
        <p:txBody>
          <a:bodyPr/>
          <a:lstStyle/>
          <a:p>
            <a:pPr marL="608965" indent="-456565"/>
            <a:r>
              <a:rPr lang="en-US" sz="2000"/>
              <a:t>CLASS compliant Data template – installed with Actionstep for CLC’s</a:t>
            </a:r>
            <a:endParaRPr lang="en-US" sz="2000" dirty="0"/>
          </a:p>
          <a:p>
            <a:pPr marL="1218565" lvl="1" indent="-422910">
              <a:lnSpc>
                <a:spcPct val="100000"/>
              </a:lnSpc>
              <a:spcBef>
                <a:spcPts val="1000"/>
              </a:spcBef>
            </a:pPr>
            <a:r>
              <a:rPr lang="en-US" sz="2000"/>
              <a:t>All Service level data fields required for CLASS Reporting included</a:t>
            </a:r>
          </a:p>
          <a:p>
            <a:pPr marL="1218565" lvl="1" indent="-422910">
              <a:lnSpc>
                <a:spcPct val="100000"/>
              </a:lnSpc>
              <a:spcBef>
                <a:spcPts val="1000"/>
              </a:spcBef>
            </a:pPr>
            <a:r>
              <a:rPr lang="en-US" sz="2000"/>
              <a:t>All Client level data fields required for CLASS Reporting included</a:t>
            </a:r>
          </a:p>
          <a:p>
            <a:pPr marL="1218565" lvl="1" indent="-422910">
              <a:lnSpc>
                <a:spcPct val="100000"/>
              </a:lnSpc>
              <a:spcBef>
                <a:spcPts val="1000"/>
              </a:spcBef>
            </a:pPr>
            <a:endParaRPr lang="en-US" sz="2000" dirty="0"/>
          </a:p>
          <a:p>
            <a:pPr marL="608965" indent="-456565"/>
            <a:r>
              <a:rPr lang="en-US" sz="2000"/>
              <a:t>Data Extraction from Actionstep to CLASS</a:t>
            </a:r>
            <a:endParaRPr lang="en-US" sz="2000" dirty="0"/>
          </a:p>
          <a:p>
            <a:pPr marL="1218565" lvl="1" indent="-422910"/>
            <a:r>
              <a:rPr lang="en-US" sz="2000"/>
              <a:t>Transformation into CLASS Import Format</a:t>
            </a:r>
          </a:p>
          <a:p>
            <a:pPr marL="1218565" lvl="1" indent="-422910"/>
            <a:r>
              <a:rPr lang="en-US" sz="2000">
                <a:solidFill>
                  <a:srgbClr val="5D5D5D"/>
                </a:solidFill>
              </a:rPr>
              <a:t>Data sent to CLASS automatically</a:t>
            </a:r>
            <a:endParaRPr lang="en-US">
              <a:solidFill>
                <a:srgbClr val="5D5D5D"/>
              </a:solidFill>
            </a:endParaRPr>
          </a:p>
          <a:p>
            <a:pPr marL="608965" indent="-456565"/>
            <a:endParaRPr lang="en-US" sz="2000" dirty="0"/>
          </a:p>
        </p:txBody>
      </p:sp>
    </p:spTree>
    <p:extLst>
      <p:ext uri="{BB962C8B-B14F-4D97-AF65-F5344CB8AC3E}">
        <p14:creationId xmlns:p14="http://schemas.microsoft.com/office/powerpoint/2010/main" val="65608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43581-D086-499F-B7D4-283F5E973496}"/>
              </a:ext>
            </a:extLst>
          </p:cNvPr>
          <p:cNvSpPr>
            <a:spLocks noGrp="1"/>
          </p:cNvSpPr>
          <p:nvPr>
            <p:ph type="title"/>
          </p:nvPr>
        </p:nvSpPr>
        <p:spPr>
          <a:xfrm>
            <a:off x="415600" y="253640"/>
            <a:ext cx="11360800" cy="763600"/>
          </a:xfrm>
        </p:spPr>
        <p:txBody>
          <a:bodyPr/>
          <a:lstStyle/>
          <a:p>
            <a:r>
              <a:rPr lang="en-US"/>
              <a:t>Introducing the Speakers</a:t>
            </a:r>
          </a:p>
        </p:txBody>
      </p:sp>
      <p:sp>
        <p:nvSpPr>
          <p:cNvPr id="4" name="Text Placeholder 3">
            <a:extLst>
              <a:ext uri="{FF2B5EF4-FFF2-40B4-BE49-F238E27FC236}">
                <a16:creationId xmlns:a16="http://schemas.microsoft.com/office/drawing/2014/main" id="{B2BB4F00-73AD-4810-AF48-8BFA31593CE0}"/>
              </a:ext>
            </a:extLst>
          </p:cNvPr>
          <p:cNvSpPr>
            <a:spLocks noGrp="1"/>
          </p:cNvSpPr>
          <p:nvPr>
            <p:ph type="body" idx="1"/>
          </p:nvPr>
        </p:nvSpPr>
        <p:spPr>
          <a:xfrm>
            <a:off x="415600" y="1494200"/>
            <a:ext cx="8507947" cy="4555200"/>
          </a:xfrm>
        </p:spPr>
        <p:txBody>
          <a:bodyPr/>
          <a:lstStyle/>
          <a:p>
            <a:pPr marL="608965" indent="-456565"/>
            <a:r>
              <a:rPr lang="en-US"/>
              <a:t>Disha Moses</a:t>
            </a:r>
          </a:p>
          <a:p>
            <a:pPr marL="1218565" lvl="1" indent="-422910"/>
            <a:r>
              <a:rPr lang="en-US">
                <a:solidFill>
                  <a:srgbClr val="5D5D5D"/>
                </a:solidFill>
              </a:rPr>
              <a:t>Actionstep Sales Team </a:t>
            </a:r>
            <a:endParaRPr lang="en-US" dirty="0"/>
          </a:p>
          <a:p>
            <a:pPr marL="608965" indent="-456565"/>
            <a:endParaRPr lang="en-US" dirty="0"/>
          </a:p>
          <a:p>
            <a:pPr marL="152400" indent="0">
              <a:buNone/>
            </a:pPr>
            <a:endParaRPr lang="en-US" dirty="0"/>
          </a:p>
          <a:p>
            <a:pPr marL="608965" indent="-456565"/>
            <a:r>
              <a:rPr lang="en-US"/>
              <a:t> Greg Sando</a:t>
            </a:r>
          </a:p>
          <a:p>
            <a:pPr marL="1218565" lvl="1" indent="-422910"/>
            <a:r>
              <a:rPr lang="en-US">
                <a:solidFill>
                  <a:srgbClr val="5D5D5D"/>
                </a:solidFill>
              </a:rPr>
              <a:t>Working with </a:t>
            </a:r>
            <a:r>
              <a:rPr lang="en-US" err="1">
                <a:solidFill>
                  <a:srgbClr val="5D5D5D"/>
                </a:solidFill>
              </a:rPr>
              <a:t>Actionstep</a:t>
            </a:r>
            <a:r>
              <a:rPr lang="en-US">
                <a:solidFill>
                  <a:srgbClr val="5D5D5D"/>
                </a:solidFill>
              </a:rPr>
              <a:t> for 6 years and implemented over 300 firms globally onto Actionstep including 10 CLC in Australia.</a:t>
            </a:r>
          </a:p>
          <a:p>
            <a:pPr marL="1218565" lvl="1" indent="-422910"/>
            <a:r>
              <a:rPr lang="en-US">
                <a:solidFill>
                  <a:srgbClr val="5D5D5D"/>
                </a:solidFill>
              </a:rPr>
              <a:t>Working with CLC Australia on Class Integration on behalf of </a:t>
            </a:r>
            <a:r>
              <a:rPr lang="en-US" err="1">
                <a:solidFill>
                  <a:srgbClr val="5D5D5D"/>
                </a:solidFill>
              </a:rPr>
              <a:t>Actionstep</a:t>
            </a:r>
            <a:endParaRPr lang="en-US">
              <a:solidFill>
                <a:srgbClr val="5D5D5D"/>
              </a:solidFill>
            </a:endParaRPr>
          </a:p>
          <a:p>
            <a:pPr marL="1218565" lvl="1" indent="-422910"/>
            <a:endParaRPr lang="en-US">
              <a:solidFill>
                <a:srgbClr val="5D5D5D"/>
              </a:solidFill>
            </a:endParaRPr>
          </a:p>
        </p:txBody>
      </p:sp>
      <p:pic>
        <p:nvPicPr>
          <p:cNvPr id="5" name="Picture 4" descr="A person standing in front of a white plate&#10;&#10;Description generated with high confidence">
            <a:extLst>
              <a:ext uri="{FF2B5EF4-FFF2-40B4-BE49-F238E27FC236}">
                <a16:creationId xmlns:a16="http://schemas.microsoft.com/office/drawing/2014/main" id="{0A861756-2FB4-49AD-8F86-1E9E5D5D8EB9}"/>
              </a:ext>
            </a:extLst>
          </p:cNvPr>
          <p:cNvPicPr>
            <a:picLocks noChangeAspect="1"/>
          </p:cNvPicPr>
          <p:nvPr/>
        </p:nvPicPr>
        <p:blipFill>
          <a:blip r:embed="rId2"/>
          <a:stretch>
            <a:fillRect/>
          </a:stretch>
        </p:blipFill>
        <p:spPr>
          <a:xfrm>
            <a:off x="9438828" y="1013181"/>
            <a:ext cx="2022216" cy="2027472"/>
          </a:xfrm>
          <a:prstGeom prst="rect">
            <a:avLst/>
          </a:prstGeom>
        </p:spPr>
      </p:pic>
      <p:pic>
        <p:nvPicPr>
          <p:cNvPr id="2" name="Picture 5" descr="A person wearing a suit and tie smiling at the camera&#10;&#10;Description automatically generated">
            <a:extLst>
              <a:ext uri="{FF2B5EF4-FFF2-40B4-BE49-F238E27FC236}">
                <a16:creationId xmlns:a16="http://schemas.microsoft.com/office/drawing/2014/main" id="{0E1482AA-1839-4FEF-806D-D65C64A5EA1C}"/>
              </a:ext>
            </a:extLst>
          </p:cNvPr>
          <p:cNvPicPr>
            <a:picLocks noChangeAspect="1"/>
          </p:cNvPicPr>
          <p:nvPr/>
        </p:nvPicPr>
        <p:blipFill>
          <a:blip r:embed="rId3"/>
          <a:stretch>
            <a:fillRect/>
          </a:stretch>
        </p:blipFill>
        <p:spPr>
          <a:xfrm>
            <a:off x="9789677" y="3499459"/>
            <a:ext cx="1661532" cy="2139176"/>
          </a:xfrm>
          <a:prstGeom prst="rect">
            <a:avLst/>
          </a:prstGeom>
        </p:spPr>
      </p:pic>
    </p:spTree>
    <p:extLst>
      <p:ext uri="{BB962C8B-B14F-4D97-AF65-F5344CB8AC3E}">
        <p14:creationId xmlns:p14="http://schemas.microsoft.com/office/powerpoint/2010/main" val="246687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02"/>
        <p:cNvGrpSpPr/>
        <p:nvPr/>
      </p:nvGrpSpPr>
      <p:grpSpPr>
        <a:xfrm>
          <a:off x="0" y="0"/>
          <a:ext cx="0" cy="0"/>
          <a:chOff x="0" y="0"/>
          <a:chExt cx="0" cy="0"/>
        </a:xfrm>
      </p:grpSpPr>
      <p:sp>
        <p:nvSpPr>
          <p:cNvPr id="303" name="Google Shape;303;p58"/>
          <p:cNvSpPr txBox="1">
            <a:spLocks noGrp="1"/>
          </p:cNvSpPr>
          <p:nvPr>
            <p:ph type="title"/>
          </p:nvPr>
        </p:nvSpPr>
        <p:spPr>
          <a:xfrm>
            <a:off x="415600" y="463467"/>
            <a:ext cx="11360800" cy="763600"/>
          </a:xfrm>
          <a:prstGeom prst="rect">
            <a:avLst/>
          </a:prstGeom>
        </p:spPr>
        <p:txBody>
          <a:bodyPr spcFirstLastPara="1" vert="horz" wrap="square" lIns="121900" tIns="121900" rIns="121900" bIns="121900" rtlCol="0" anchor="t" anchorCtr="0">
            <a:noAutofit/>
          </a:bodyPr>
          <a:lstStyle/>
          <a:p>
            <a:r>
              <a:rPr lang="en">
                <a:solidFill>
                  <a:srgbClr val="7BB838"/>
                </a:solidFill>
                <a:latin typeface="Gill Sans Nova Light"/>
                <a:ea typeface="+mj-ea"/>
              </a:rPr>
              <a:t>Custom</a:t>
            </a:r>
            <a:r>
              <a:rPr lang="en">
                <a:solidFill>
                  <a:srgbClr val="7BB838"/>
                </a:solidFill>
                <a:latin typeface="Gill Sans MT" panose="020B0502020104020203" pitchFamily="34" charset="0"/>
              </a:rPr>
              <a:t> </a:t>
            </a:r>
            <a:r>
              <a:rPr lang="en">
                <a:solidFill>
                  <a:srgbClr val="7BB838"/>
                </a:solidFill>
                <a:latin typeface="Gill Sans Nova Light"/>
                <a:ea typeface="+mj-ea"/>
              </a:rPr>
              <a:t>Lists </a:t>
            </a:r>
            <a:r>
              <a:rPr lang="en-US">
                <a:solidFill>
                  <a:srgbClr val="7BB838"/>
                </a:solidFill>
                <a:latin typeface="Gill Sans Nova Light"/>
                <a:ea typeface="+mj-ea"/>
              </a:rPr>
              <a:t>used by CLCs</a:t>
            </a:r>
            <a:endParaRPr>
              <a:solidFill>
                <a:srgbClr val="7BB838"/>
              </a:solidFill>
              <a:latin typeface="Gill Sans Nova Light"/>
              <a:ea typeface="+mj-ea"/>
            </a:endParaRPr>
          </a:p>
        </p:txBody>
      </p:sp>
      <p:sp>
        <p:nvSpPr>
          <p:cNvPr id="304" name="Google Shape;304;p58"/>
          <p:cNvSpPr txBox="1">
            <a:spLocks noGrp="1"/>
          </p:cNvSpPr>
          <p:nvPr>
            <p:ph type="body" idx="1"/>
          </p:nvPr>
        </p:nvSpPr>
        <p:spPr>
          <a:xfrm>
            <a:off x="5308846" y="1494200"/>
            <a:ext cx="6467553" cy="4555200"/>
          </a:xfrm>
          <a:prstGeom prst="rect">
            <a:avLst/>
          </a:prstGeom>
        </p:spPr>
        <p:txBody>
          <a:bodyPr spcFirstLastPara="1" vert="horz" wrap="square" lIns="121900" tIns="121900" rIns="121900" bIns="121900" rtlCol="0" anchor="t" anchorCtr="0">
            <a:noAutofit/>
          </a:bodyPr>
          <a:lstStyle/>
          <a:p>
            <a:r>
              <a:rPr lang="en">
                <a:latin typeface="Gill Sans MT" panose="020B0502020104020203" pitchFamily="34" charset="0"/>
              </a:rPr>
              <a:t>Create your own lists in minutes</a:t>
            </a:r>
          </a:p>
          <a:p>
            <a:endParaRPr lang="en">
              <a:latin typeface="Gill Sans MT" panose="020B0502020104020203" pitchFamily="34" charset="0"/>
            </a:endParaRPr>
          </a:p>
          <a:p>
            <a:r>
              <a:rPr lang="en">
                <a:latin typeface="Gill Sans MT" panose="020B0502020104020203" pitchFamily="34" charset="0"/>
              </a:rPr>
              <a:t>List can be used for browsing and filtering for files.</a:t>
            </a:r>
          </a:p>
          <a:p>
            <a:endParaRPr lang="en">
              <a:latin typeface="Gill Sans MT" panose="020B0502020104020203" pitchFamily="34" charset="0"/>
            </a:endParaRPr>
          </a:p>
          <a:p>
            <a:r>
              <a:rPr lang="en">
                <a:latin typeface="Gill Sans MT" panose="020B0502020104020203" pitchFamily="34" charset="0"/>
              </a:rPr>
              <a:t>Lists can be used for business processes ie show a list of all files awaiting allocation, show all Volunteers that their police certificate will expire in 30 days etc</a:t>
            </a:r>
          </a:p>
          <a:p>
            <a:pPr marL="152396" indent="0">
              <a:buNone/>
            </a:pPr>
            <a:endParaRPr>
              <a:latin typeface="Gill Sans MT" panose="020B0502020104020203" pitchFamily="34" charset="0"/>
            </a:endParaRPr>
          </a:p>
          <a:p>
            <a:r>
              <a:rPr lang="en">
                <a:latin typeface="Gill Sans MT" panose="020B0502020104020203" pitchFamily="34" charset="0"/>
              </a:rPr>
              <a:t>Lists can be downloaded to excel or emailed to you on a schedule</a:t>
            </a:r>
          </a:p>
          <a:p>
            <a:endParaRPr lang="en">
              <a:latin typeface="Gill Sans MT" panose="020B0502020104020203" pitchFamily="34" charset="0"/>
            </a:endParaRPr>
          </a:p>
          <a:p>
            <a:r>
              <a:rPr lang="en">
                <a:latin typeface="Gill Sans MT" panose="020B0502020104020203" pitchFamily="34" charset="0"/>
              </a:rPr>
              <a:t>List views can be used for custom reporting</a:t>
            </a:r>
            <a:endParaRPr>
              <a:latin typeface="Gill Sans MT" panose="020B0502020104020203" pitchFamily="34" charset="0"/>
            </a:endParaRPr>
          </a:p>
        </p:txBody>
      </p:sp>
      <p:pic>
        <p:nvPicPr>
          <p:cNvPr id="3" name="Picture 3" descr="A screenshot of a social media post&#10;&#10;Description automatically generated">
            <a:extLst>
              <a:ext uri="{FF2B5EF4-FFF2-40B4-BE49-F238E27FC236}">
                <a16:creationId xmlns:a16="http://schemas.microsoft.com/office/drawing/2014/main" id="{D8CC4465-54B2-4238-9716-D21BBE8C1B01}"/>
              </a:ext>
            </a:extLst>
          </p:cNvPr>
          <p:cNvPicPr>
            <a:picLocks noChangeAspect="1"/>
          </p:cNvPicPr>
          <p:nvPr/>
        </p:nvPicPr>
        <p:blipFill>
          <a:blip r:embed="rId3"/>
          <a:stretch>
            <a:fillRect/>
          </a:stretch>
        </p:blipFill>
        <p:spPr>
          <a:xfrm>
            <a:off x="133815" y="1598193"/>
            <a:ext cx="5345150" cy="4414320"/>
          </a:xfrm>
          <a:prstGeom prst="rect">
            <a:avLst/>
          </a:prstGeom>
        </p:spPr>
      </p:pic>
    </p:spTree>
    <p:extLst>
      <p:ext uri="{BB962C8B-B14F-4D97-AF65-F5344CB8AC3E}">
        <p14:creationId xmlns:p14="http://schemas.microsoft.com/office/powerpoint/2010/main" val="389000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sp>
        <p:nvSpPr>
          <p:cNvPr id="311" name="Google Shape;311;p59"/>
          <p:cNvSpPr txBox="1">
            <a:spLocks noGrp="1"/>
          </p:cNvSpPr>
          <p:nvPr>
            <p:ph type="title"/>
          </p:nvPr>
        </p:nvSpPr>
        <p:spPr>
          <a:xfrm>
            <a:off x="415600" y="565067"/>
            <a:ext cx="11360800" cy="763600"/>
          </a:xfrm>
          <a:prstGeom prst="rect">
            <a:avLst/>
          </a:prstGeom>
        </p:spPr>
        <p:txBody>
          <a:bodyPr spcFirstLastPara="1" vert="horz" wrap="square" lIns="121900" tIns="121900" rIns="121900" bIns="121900" rtlCol="0" anchor="t" anchorCtr="0">
            <a:noAutofit/>
          </a:bodyPr>
          <a:lstStyle/>
          <a:p>
            <a:pPr algn="l"/>
            <a:r>
              <a:rPr lang="en">
                <a:solidFill>
                  <a:srgbClr val="7BB838"/>
                </a:solidFill>
                <a:latin typeface="Gill Sans Nova Light"/>
                <a:ea typeface="+mj-ea"/>
              </a:rPr>
              <a:t>Direct</a:t>
            </a:r>
            <a:r>
              <a:rPr lang="en">
                <a:solidFill>
                  <a:srgbClr val="88C03F"/>
                </a:solidFill>
                <a:latin typeface="Gill Sans MT" panose="020B0502020104020203" pitchFamily="34" charset="0"/>
              </a:rPr>
              <a:t> </a:t>
            </a:r>
            <a:r>
              <a:rPr lang="en">
                <a:solidFill>
                  <a:srgbClr val="7BB838"/>
                </a:solidFill>
                <a:latin typeface="Gill Sans Nova Light"/>
                <a:ea typeface="+mj-ea"/>
              </a:rPr>
              <a:t>Database</a:t>
            </a:r>
            <a:r>
              <a:rPr lang="en">
                <a:solidFill>
                  <a:srgbClr val="88C03F"/>
                </a:solidFill>
                <a:latin typeface="Gill Sans MT" panose="020B0502020104020203" pitchFamily="34" charset="0"/>
              </a:rPr>
              <a:t> </a:t>
            </a:r>
            <a:r>
              <a:rPr lang="en">
                <a:solidFill>
                  <a:srgbClr val="7BB838"/>
                </a:solidFill>
                <a:latin typeface="Gill Sans Nova Light"/>
                <a:ea typeface="+mj-ea"/>
              </a:rPr>
              <a:t>Access</a:t>
            </a:r>
            <a:endParaRPr>
              <a:solidFill>
                <a:srgbClr val="7BB838"/>
              </a:solidFill>
              <a:latin typeface="Gill Sans Nova Light"/>
              <a:ea typeface="+mj-ea"/>
            </a:endParaRPr>
          </a:p>
        </p:txBody>
      </p:sp>
      <p:pic>
        <p:nvPicPr>
          <p:cNvPr id="312" name="Google Shape;312;p59" descr="Screen Shot 2017-11-01 at 3.59.32 PM.png"/>
          <p:cNvPicPr preferRelativeResize="0"/>
          <p:nvPr/>
        </p:nvPicPr>
        <p:blipFill>
          <a:blip r:embed="rId3">
            <a:alphaModFix/>
          </a:blip>
          <a:stretch>
            <a:fillRect/>
          </a:stretch>
        </p:blipFill>
        <p:spPr>
          <a:xfrm>
            <a:off x="6670402" y="1501675"/>
            <a:ext cx="4622800" cy="4648200"/>
          </a:xfrm>
          <a:prstGeom prst="rect">
            <a:avLst/>
          </a:prstGeom>
          <a:noFill/>
          <a:ln>
            <a:noFill/>
          </a:ln>
        </p:spPr>
      </p:pic>
      <p:sp>
        <p:nvSpPr>
          <p:cNvPr id="313" name="Google Shape;313;p59"/>
          <p:cNvSpPr txBox="1">
            <a:spLocks noGrp="1"/>
          </p:cNvSpPr>
          <p:nvPr>
            <p:ph type="body" idx="1"/>
          </p:nvPr>
        </p:nvSpPr>
        <p:spPr>
          <a:xfrm>
            <a:off x="415600" y="1810767"/>
            <a:ext cx="5106000" cy="3094000"/>
          </a:xfrm>
          <a:prstGeom prst="rect">
            <a:avLst/>
          </a:prstGeom>
        </p:spPr>
        <p:txBody>
          <a:bodyPr spcFirstLastPara="1" vert="horz" wrap="square" lIns="121900" tIns="121900" rIns="121900" bIns="121900" rtlCol="0" anchor="t" anchorCtr="0">
            <a:noAutofit/>
          </a:bodyPr>
          <a:lstStyle/>
          <a:p>
            <a:pPr marL="0" indent="0">
              <a:buNone/>
            </a:pPr>
            <a:r>
              <a:rPr lang="en">
                <a:latin typeface="Gill Sans MT" panose="020B0502020104020203" pitchFamily="34" charset="0"/>
              </a:rPr>
              <a:t>Download to your local database server</a:t>
            </a:r>
            <a:endParaRPr>
              <a:latin typeface="Gill Sans MT" panose="020B0502020104020203" pitchFamily="34" charset="0"/>
            </a:endParaRPr>
          </a:p>
          <a:p>
            <a:pPr marL="0" indent="0">
              <a:spcBef>
                <a:spcPts val="2133"/>
              </a:spcBef>
              <a:buNone/>
            </a:pPr>
            <a:endParaRPr>
              <a:latin typeface="Gill Sans MT" panose="020B0502020104020203" pitchFamily="34" charset="0"/>
            </a:endParaRPr>
          </a:p>
          <a:p>
            <a:pPr marL="0" indent="0">
              <a:spcBef>
                <a:spcPts val="2133"/>
              </a:spcBef>
              <a:buNone/>
            </a:pPr>
            <a:r>
              <a:rPr lang="en">
                <a:latin typeface="Gill Sans MT" panose="020B0502020104020203" pitchFamily="34" charset="0"/>
              </a:rPr>
              <a:t>Create your own 100% custom reports and dashboards</a:t>
            </a:r>
            <a:endParaRPr>
              <a:latin typeface="Gill Sans MT" panose="020B0502020104020203" pitchFamily="34" charset="0"/>
            </a:endParaRPr>
          </a:p>
          <a:p>
            <a:pPr marL="0" indent="0">
              <a:spcBef>
                <a:spcPts val="2133"/>
              </a:spcBef>
              <a:buNone/>
            </a:pPr>
            <a:endParaRPr/>
          </a:p>
          <a:p>
            <a:pPr marL="0" indent="0">
              <a:spcBef>
                <a:spcPts val="2133"/>
              </a:spcBef>
              <a:spcAft>
                <a:spcPts val="2133"/>
              </a:spcAft>
              <a:buNone/>
            </a:pPr>
            <a:endParaRPr/>
          </a:p>
        </p:txBody>
      </p:sp>
    </p:spTree>
    <p:extLst>
      <p:ext uri="{BB962C8B-B14F-4D97-AF65-F5344CB8AC3E}">
        <p14:creationId xmlns:p14="http://schemas.microsoft.com/office/powerpoint/2010/main" val="373822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75A9-5000-4303-BB9A-D996EE440409}"/>
              </a:ext>
            </a:extLst>
          </p:cNvPr>
          <p:cNvSpPr>
            <a:spLocks noGrp="1"/>
          </p:cNvSpPr>
          <p:nvPr>
            <p:ph type="title"/>
          </p:nvPr>
        </p:nvSpPr>
        <p:spPr/>
        <p:txBody>
          <a:bodyPr/>
          <a:lstStyle/>
          <a:p>
            <a:r>
              <a:rPr lang="en-NZ">
                <a:latin typeface="Gill Sans Nova Light"/>
              </a:rPr>
              <a:t>Next Step  - Getting Started</a:t>
            </a:r>
            <a:endParaRPr lang="en-NZ"/>
          </a:p>
        </p:txBody>
      </p:sp>
    </p:spTree>
    <p:extLst>
      <p:ext uri="{BB962C8B-B14F-4D97-AF65-F5344CB8AC3E}">
        <p14:creationId xmlns:p14="http://schemas.microsoft.com/office/powerpoint/2010/main" val="287987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973614" y="371857"/>
            <a:ext cx="6249916" cy="742832"/>
          </a:xfrm>
          <a:prstGeom prst="rect">
            <a:avLst/>
          </a:prstGeom>
          <a:noFill/>
        </p:spPr>
        <p:txBody>
          <a:bodyPr wrap="none" rtlCol="0">
            <a:spAutoFit/>
          </a:bodyPr>
          <a:lstStyle/>
          <a:p>
            <a:pPr algn="ctr">
              <a:lnSpc>
                <a:spcPts val="5000"/>
              </a:lnSpc>
            </a:pPr>
            <a:r>
              <a:rPr lang="en-US" sz="4800">
                <a:solidFill>
                  <a:srgbClr val="7BB838"/>
                </a:solidFill>
                <a:latin typeface="Gill Sans Nova Light"/>
                <a:ea typeface="+mj-ea"/>
              </a:rPr>
              <a:t>Implementing</a:t>
            </a:r>
            <a:r>
              <a:rPr lang="en-US" sz="4000">
                <a:solidFill>
                  <a:schemeClr val="accent6"/>
                </a:solidFill>
                <a:latin typeface="Gill Sans MT" panose="020B0502020104020203" pitchFamily="34" charset="0"/>
                <a:ea typeface="Montserrat Bold" charset="0"/>
                <a:cs typeface="Montserrat Bold" charset="0"/>
              </a:rPr>
              <a:t> </a:t>
            </a:r>
            <a:r>
              <a:rPr lang="en-US" sz="4800">
                <a:solidFill>
                  <a:srgbClr val="7BB838"/>
                </a:solidFill>
                <a:latin typeface="Gill Sans Nova Light"/>
                <a:ea typeface="+mj-ea"/>
              </a:rPr>
              <a:t>Your</a:t>
            </a:r>
            <a:r>
              <a:rPr lang="en-US" sz="4000">
                <a:solidFill>
                  <a:schemeClr val="accent6"/>
                </a:solidFill>
                <a:latin typeface="Gill Sans MT" panose="020B0502020104020203" pitchFamily="34" charset="0"/>
                <a:ea typeface="Montserrat Bold" charset="0"/>
                <a:cs typeface="Montserrat Bold" charset="0"/>
              </a:rPr>
              <a:t> </a:t>
            </a:r>
            <a:r>
              <a:rPr lang="en-US" sz="4800">
                <a:solidFill>
                  <a:srgbClr val="7BB838"/>
                </a:solidFill>
                <a:latin typeface="Gill Sans Nova Light"/>
                <a:ea typeface="+mj-ea"/>
              </a:rPr>
              <a:t>Vision</a:t>
            </a:r>
          </a:p>
        </p:txBody>
      </p:sp>
      <p:sp>
        <p:nvSpPr>
          <p:cNvPr id="16" name="TextBox 15"/>
          <p:cNvSpPr txBox="1"/>
          <p:nvPr/>
        </p:nvSpPr>
        <p:spPr>
          <a:xfrm>
            <a:off x="2427603" y="1032884"/>
            <a:ext cx="7336817" cy="400110"/>
          </a:xfrm>
          <a:prstGeom prst="rect">
            <a:avLst/>
          </a:prstGeom>
          <a:noFill/>
        </p:spPr>
        <p:txBody>
          <a:bodyPr wrap="none" rtlCol="0" anchor="ctr" anchorCtr="0">
            <a:spAutoFit/>
          </a:bodyPr>
          <a:lstStyle/>
          <a:p>
            <a:pPr algn="ctr"/>
            <a:r>
              <a:rPr lang="en-US" sz="2000">
                <a:solidFill>
                  <a:schemeClr val="accent2"/>
                </a:solidFill>
                <a:latin typeface="Gill Sans Nova" panose="020B0602020104020203" pitchFamily="34" charset="0"/>
                <a:ea typeface="Montserrat Light" charset="0"/>
                <a:cs typeface="Montserrat Light" charset="0"/>
              </a:rPr>
              <a:t>Take advantage of pre-built CLC system accounts to get started now!</a:t>
            </a:r>
          </a:p>
        </p:txBody>
      </p:sp>
      <p:sp>
        <p:nvSpPr>
          <p:cNvPr id="67" name="TextBox 66">
            <a:extLst>
              <a:ext uri="{FF2B5EF4-FFF2-40B4-BE49-F238E27FC236}">
                <a16:creationId xmlns:a16="http://schemas.microsoft.com/office/drawing/2014/main" id="{45A1426E-246A-9D4C-8E08-372D51E59B12}"/>
              </a:ext>
            </a:extLst>
          </p:cNvPr>
          <p:cNvSpPr txBox="1"/>
          <p:nvPr/>
        </p:nvSpPr>
        <p:spPr>
          <a:xfrm>
            <a:off x="2704344" y="5737705"/>
            <a:ext cx="4018729" cy="323165"/>
          </a:xfrm>
          <a:prstGeom prst="rect">
            <a:avLst/>
          </a:prstGeom>
          <a:noFill/>
        </p:spPr>
        <p:txBody>
          <a:bodyPr wrap="none" rtlCol="0" anchor="ctr" anchorCtr="0">
            <a:spAutoFit/>
          </a:bodyPr>
          <a:lstStyle/>
          <a:p>
            <a:r>
              <a:rPr lang="en-US" sz="1500" b="1">
                <a:solidFill>
                  <a:schemeClr val="tx2"/>
                </a:solidFill>
                <a:latin typeface="Gill Sans Nova" panose="020B0602020104020203" pitchFamily="34" charset="0"/>
                <a:ea typeface="Montserrat Bold" charset="0"/>
                <a:cs typeface="Montserrat Bold" charset="0"/>
              </a:rPr>
              <a:t>ONGOING SUPPORT &amp; DEVELOPMENT</a:t>
            </a:r>
          </a:p>
        </p:txBody>
      </p:sp>
      <p:sp>
        <p:nvSpPr>
          <p:cNvPr id="68" name="Subtitle 2">
            <a:extLst>
              <a:ext uri="{FF2B5EF4-FFF2-40B4-BE49-F238E27FC236}">
                <a16:creationId xmlns:a16="http://schemas.microsoft.com/office/drawing/2014/main" id="{28A42AD4-5094-D644-8210-A7FAEE82E601}"/>
              </a:ext>
            </a:extLst>
          </p:cNvPr>
          <p:cNvSpPr txBox="1">
            <a:spLocks/>
          </p:cNvSpPr>
          <p:nvPr/>
        </p:nvSpPr>
        <p:spPr>
          <a:xfrm>
            <a:off x="2678255" y="6063187"/>
            <a:ext cx="7920213" cy="367120"/>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1">
                <a:solidFill>
                  <a:schemeClr val="tx1"/>
                </a:solidFill>
                <a:latin typeface="Gill Sans Nova" panose="020B0602020104020203" pitchFamily="34" charset="0"/>
                <a:ea typeface="Montserrat Light" charset="0"/>
                <a:cs typeface="Montserrat Light" charset="0"/>
              </a:rPr>
              <a:t>Continue to develop your system and workflow processes as you grow</a:t>
            </a:r>
          </a:p>
        </p:txBody>
      </p:sp>
      <p:sp>
        <p:nvSpPr>
          <p:cNvPr id="69" name="TextBox 68">
            <a:extLst>
              <a:ext uri="{FF2B5EF4-FFF2-40B4-BE49-F238E27FC236}">
                <a16:creationId xmlns:a16="http://schemas.microsoft.com/office/drawing/2014/main" id="{88B38719-BB24-B640-9F73-A62089B7D9BE}"/>
              </a:ext>
            </a:extLst>
          </p:cNvPr>
          <p:cNvSpPr txBox="1"/>
          <p:nvPr/>
        </p:nvSpPr>
        <p:spPr>
          <a:xfrm>
            <a:off x="2724460" y="1759005"/>
            <a:ext cx="1653658" cy="323165"/>
          </a:xfrm>
          <a:prstGeom prst="rect">
            <a:avLst/>
          </a:prstGeom>
          <a:noFill/>
        </p:spPr>
        <p:txBody>
          <a:bodyPr wrap="none" rtlCol="0" anchor="ctr" anchorCtr="0">
            <a:spAutoFit/>
          </a:bodyPr>
          <a:lstStyle/>
          <a:p>
            <a:r>
              <a:rPr lang="en-US" sz="1500" b="1">
                <a:solidFill>
                  <a:schemeClr val="tx2"/>
                </a:solidFill>
                <a:latin typeface="Gill Sans Nova" panose="020B0602020104020203" pitchFamily="34" charset="0"/>
                <a:ea typeface="Montserrat Bold" charset="0"/>
                <a:cs typeface="Montserrat Bold" charset="0"/>
              </a:rPr>
              <a:t>SYSTEM BUILD</a:t>
            </a:r>
          </a:p>
        </p:txBody>
      </p:sp>
      <p:sp>
        <p:nvSpPr>
          <p:cNvPr id="70" name="Subtitle 2">
            <a:extLst>
              <a:ext uri="{FF2B5EF4-FFF2-40B4-BE49-F238E27FC236}">
                <a16:creationId xmlns:a16="http://schemas.microsoft.com/office/drawing/2014/main" id="{57D07AD7-0F27-A340-8C42-1F0A3EAC2552}"/>
              </a:ext>
            </a:extLst>
          </p:cNvPr>
          <p:cNvSpPr txBox="1">
            <a:spLocks/>
          </p:cNvSpPr>
          <p:nvPr/>
        </p:nvSpPr>
        <p:spPr>
          <a:xfrm>
            <a:off x="2688642" y="2084485"/>
            <a:ext cx="7614500" cy="649249"/>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0" dirty="0">
                <a:solidFill>
                  <a:schemeClr val="tx1"/>
                </a:solidFill>
                <a:latin typeface="Gill Sans Nova"/>
                <a:ea typeface="Montserrat Light" charset="0"/>
                <a:cs typeface="Montserrat Light" charset="0"/>
              </a:rPr>
              <a:t>Our Consultants will discuss your requirements and gather all your templates and firm information before </a:t>
            </a:r>
            <a:r>
              <a:rPr lang="en-US" sz="1350">
                <a:solidFill>
                  <a:schemeClr val="tx1"/>
                </a:solidFill>
                <a:latin typeface="Gill Sans Nova"/>
                <a:ea typeface="Montserrat Light" charset="0"/>
                <a:cs typeface="Montserrat Light" charset="0"/>
              </a:rPr>
              <a:t>building your tailor-made system on top of the CLASS base configuration.</a:t>
            </a:r>
          </a:p>
        </p:txBody>
      </p:sp>
      <p:sp>
        <p:nvSpPr>
          <p:cNvPr id="71" name="TextBox 70">
            <a:extLst>
              <a:ext uri="{FF2B5EF4-FFF2-40B4-BE49-F238E27FC236}">
                <a16:creationId xmlns:a16="http://schemas.microsoft.com/office/drawing/2014/main" id="{01031532-20E3-894F-B774-F013901E6476}"/>
              </a:ext>
            </a:extLst>
          </p:cNvPr>
          <p:cNvSpPr txBox="1"/>
          <p:nvPr/>
        </p:nvSpPr>
        <p:spPr>
          <a:xfrm>
            <a:off x="2714733" y="3188724"/>
            <a:ext cx="1954638" cy="323165"/>
          </a:xfrm>
          <a:prstGeom prst="rect">
            <a:avLst/>
          </a:prstGeom>
          <a:noFill/>
        </p:spPr>
        <p:txBody>
          <a:bodyPr wrap="none" rtlCol="0" anchor="ctr" anchorCtr="0">
            <a:spAutoFit/>
          </a:bodyPr>
          <a:lstStyle/>
          <a:p>
            <a:r>
              <a:rPr lang="en-US" sz="1500" b="1">
                <a:solidFill>
                  <a:schemeClr val="tx2"/>
                </a:solidFill>
                <a:latin typeface="Gill Sans Nova" panose="020B0602020104020203" pitchFamily="34" charset="0"/>
                <a:ea typeface="Montserrat Bold" charset="0"/>
                <a:cs typeface="Montserrat Bold" charset="0"/>
              </a:rPr>
              <a:t>DATA MIGRATION</a:t>
            </a:r>
          </a:p>
        </p:txBody>
      </p:sp>
      <p:sp>
        <p:nvSpPr>
          <p:cNvPr id="72" name="Subtitle 2">
            <a:extLst>
              <a:ext uri="{FF2B5EF4-FFF2-40B4-BE49-F238E27FC236}">
                <a16:creationId xmlns:a16="http://schemas.microsoft.com/office/drawing/2014/main" id="{6A2CA521-312A-C643-AB97-EFAC1331C960}"/>
              </a:ext>
            </a:extLst>
          </p:cNvPr>
          <p:cNvSpPr txBox="1">
            <a:spLocks/>
          </p:cNvSpPr>
          <p:nvPr/>
        </p:nvSpPr>
        <p:spPr>
          <a:xfrm>
            <a:off x="2688642" y="3514205"/>
            <a:ext cx="7614500" cy="367120"/>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0">
                <a:solidFill>
                  <a:schemeClr val="tx1"/>
                </a:solidFill>
                <a:latin typeface="Gill Sans Nova"/>
                <a:ea typeface="Montserrat Light" charset="0"/>
                <a:cs typeface="Montserrat Light" charset="0"/>
              </a:rPr>
              <a:t>Data and document import from your legacy systems into Actionstep based on agreed scope</a:t>
            </a:r>
          </a:p>
        </p:txBody>
      </p:sp>
      <p:sp>
        <p:nvSpPr>
          <p:cNvPr id="73" name="Oval 72">
            <a:extLst>
              <a:ext uri="{FF2B5EF4-FFF2-40B4-BE49-F238E27FC236}">
                <a16:creationId xmlns:a16="http://schemas.microsoft.com/office/drawing/2014/main" id="{40B3068D-27C4-DD47-95D1-056BE7BE8938}"/>
              </a:ext>
            </a:extLst>
          </p:cNvPr>
          <p:cNvSpPr/>
          <p:nvPr/>
        </p:nvSpPr>
        <p:spPr>
          <a:xfrm>
            <a:off x="1700642" y="3121237"/>
            <a:ext cx="800903" cy="800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74" name="Oval 73">
            <a:extLst>
              <a:ext uri="{FF2B5EF4-FFF2-40B4-BE49-F238E27FC236}">
                <a16:creationId xmlns:a16="http://schemas.microsoft.com/office/drawing/2014/main" id="{B5D2A5E2-8657-AB46-9396-8DB8E8C5D96A}"/>
              </a:ext>
            </a:extLst>
          </p:cNvPr>
          <p:cNvSpPr/>
          <p:nvPr/>
        </p:nvSpPr>
        <p:spPr>
          <a:xfrm>
            <a:off x="1700642" y="5694348"/>
            <a:ext cx="800903" cy="8009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75" name="Oval 74">
            <a:extLst>
              <a:ext uri="{FF2B5EF4-FFF2-40B4-BE49-F238E27FC236}">
                <a16:creationId xmlns:a16="http://schemas.microsoft.com/office/drawing/2014/main" id="{A33C0DFE-034B-5445-A9CA-0AA244BF9F39}"/>
              </a:ext>
            </a:extLst>
          </p:cNvPr>
          <p:cNvSpPr/>
          <p:nvPr/>
        </p:nvSpPr>
        <p:spPr>
          <a:xfrm>
            <a:off x="1700642" y="1805413"/>
            <a:ext cx="800903" cy="800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76" name="TextBox 75">
            <a:extLst>
              <a:ext uri="{FF2B5EF4-FFF2-40B4-BE49-F238E27FC236}">
                <a16:creationId xmlns:a16="http://schemas.microsoft.com/office/drawing/2014/main" id="{DCF5B981-E42D-A443-94F5-9336937872A0}"/>
              </a:ext>
            </a:extLst>
          </p:cNvPr>
          <p:cNvSpPr txBox="1"/>
          <p:nvPr/>
        </p:nvSpPr>
        <p:spPr>
          <a:xfrm>
            <a:off x="2714073" y="4434448"/>
            <a:ext cx="1212191" cy="323165"/>
          </a:xfrm>
          <a:prstGeom prst="rect">
            <a:avLst/>
          </a:prstGeom>
          <a:noFill/>
        </p:spPr>
        <p:txBody>
          <a:bodyPr wrap="none" rtlCol="0" anchor="ctr" anchorCtr="0">
            <a:spAutoFit/>
          </a:bodyPr>
          <a:lstStyle/>
          <a:p>
            <a:r>
              <a:rPr lang="en-US" sz="1500" b="1">
                <a:solidFill>
                  <a:schemeClr val="tx2"/>
                </a:solidFill>
                <a:latin typeface="Gill Sans Nova" panose="020B0602020104020203" pitchFamily="34" charset="0"/>
                <a:ea typeface="Montserrat Bold" charset="0"/>
                <a:cs typeface="Montserrat Bold" charset="0"/>
              </a:rPr>
              <a:t>TRAINING</a:t>
            </a:r>
          </a:p>
        </p:txBody>
      </p:sp>
      <p:sp>
        <p:nvSpPr>
          <p:cNvPr id="77" name="Subtitle 2">
            <a:extLst>
              <a:ext uri="{FF2B5EF4-FFF2-40B4-BE49-F238E27FC236}">
                <a16:creationId xmlns:a16="http://schemas.microsoft.com/office/drawing/2014/main" id="{A61F8CDE-FC0A-5949-9BFE-920CA125DC29}"/>
              </a:ext>
            </a:extLst>
          </p:cNvPr>
          <p:cNvSpPr txBox="1">
            <a:spLocks/>
          </p:cNvSpPr>
          <p:nvPr/>
        </p:nvSpPr>
        <p:spPr>
          <a:xfrm>
            <a:off x="2678255" y="4759929"/>
            <a:ext cx="7361413" cy="367120"/>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1">
                <a:solidFill>
                  <a:schemeClr val="tx1"/>
                </a:solidFill>
                <a:latin typeface="Gill Sans Nova" panose="020B0602020104020203" pitchFamily="34" charset="0"/>
                <a:ea typeface="Montserrat Light" charset="0"/>
                <a:cs typeface="Montserrat Light" charset="0"/>
              </a:rPr>
              <a:t>Online training for managers, staff and volunteers to suit your needs</a:t>
            </a:r>
          </a:p>
        </p:txBody>
      </p:sp>
      <p:sp>
        <p:nvSpPr>
          <p:cNvPr id="78" name="Oval 77">
            <a:extLst>
              <a:ext uri="{FF2B5EF4-FFF2-40B4-BE49-F238E27FC236}">
                <a16:creationId xmlns:a16="http://schemas.microsoft.com/office/drawing/2014/main" id="{8936FDEA-A30F-904B-9C79-F80F76B2DAA0}"/>
              </a:ext>
            </a:extLst>
          </p:cNvPr>
          <p:cNvSpPr/>
          <p:nvPr/>
        </p:nvSpPr>
        <p:spPr>
          <a:xfrm>
            <a:off x="1700642" y="4437063"/>
            <a:ext cx="800903" cy="800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pic>
        <p:nvPicPr>
          <p:cNvPr id="81" name="Graphic 80" descr="Classroom">
            <a:extLst>
              <a:ext uri="{FF2B5EF4-FFF2-40B4-BE49-F238E27FC236}">
                <a16:creationId xmlns:a16="http://schemas.microsoft.com/office/drawing/2014/main" id="{CEF95AD4-11D6-2C42-AF9F-931CFC690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2492" y="4608914"/>
            <a:ext cx="457200" cy="457200"/>
          </a:xfrm>
          <a:prstGeom prst="rect">
            <a:avLst/>
          </a:prstGeom>
        </p:spPr>
      </p:pic>
      <p:pic>
        <p:nvPicPr>
          <p:cNvPr id="9" name="Graphic 8" descr="Business Growth">
            <a:extLst>
              <a:ext uri="{FF2B5EF4-FFF2-40B4-BE49-F238E27FC236}">
                <a16:creationId xmlns:a16="http://schemas.microsoft.com/office/drawing/2014/main" id="{FF1CD47B-955E-8A48-9E69-713EA0AE76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4099" y="5882138"/>
            <a:ext cx="457200" cy="457200"/>
          </a:xfrm>
          <a:prstGeom prst="rect">
            <a:avLst/>
          </a:prstGeom>
        </p:spPr>
      </p:pic>
      <p:pic>
        <p:nvPicPr>
          <p:cNvPr id="11" name="Graphic 10" descr="Transfer">
            <a:extLst>
              <a:ext uri="{FF2B5EF4-FFF2-40B4-BE49-F238E27FC236}">
                <a16:creationId xmlns:a16="http://schemas.microsoft.com/office/drawing/2014/main" id="{78C80C77-F1FB-F34B-9209-5F2C5324A1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2492" y="3303050"/>
            <a:ext cx="457200" cy="457200"/>
          </a:xfrm>
          <a:prstGeom prst="rect">
            <a:avLst/>
          </a:prstGeom>
        </p:spPr>
      </p:pic>
      <p:pic>
        <p:nvPicPr>
          <p:cNvPr id="13" name="Graphic 12" descr="Tools">
            <a:extLst>
              <a:ext uri="{FF2B5EF4-FFF2-40B4-BE49-F238E27FC236}">
                <a16:creationId xmlns:a16="http://schemas.microsoft.com/office/drawing/2014/main" id="{E24F6A6F-8F93-7D46-B3DD-BD0AC64F75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8859" y="1975961"/>
            <a:ext cx="457200" cy="457200"/>
          </a:xfrm>
          <a:prstGeom prst="rect">
            <a:avLst/>
          </a:prstGeom>
        </p:spPr>
      </p:pic>
    </p:spTree>
    <p:extLst>
      <p:ext uri="{BB962C8B-B14F-4D97-AF65-F5344CB8AC3E}">
        <p14:creationId xmlns:p14="http://schemas.microsoft.com/office/powerpoint/2010/main" val="1962262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14"/>
          <p:cNvSpPr txBox="1"/>
          <p:nvPr/>
        </p:nvSpPr>
        <p:spPr>
          <a:xfrm>
            <a:off x="3143655" y="371857"/>
            <a:ext cx="5909823" cy="742832"/>
          </a:xfrm>
          <a:prstGeom prst="rect">
            <a:avLst/>
          </a:prstGeom>
          <a:noFill/>
        </p:spPr>
        <p:txBody>
          <a:bodyPr wrap="none" rtlCol="0">
            <a:spAutoFit/>
          </a:bodyPr>
          <a:lstStyle/>
          <a:p>
            <a:pPr algn="ctr">
              <a:lnSpc>
                <a:spcPts val="5000"/>
              </a:lnSpc>
            </a:pPr>
            <a:r>
              <a:rPr lang="en-US" sz="4800">
                <a:solidFill>
                  <a:srgbClr val="7BB838"/>
                </a:solidFill>
                <a:latin typeface="Gill Sans Nova Light"/>
                <a:ea typeface="+mj-ea"/>
              </a:rPr>
              <a:t>Your Customer Journey</a:t>
            </a:r>
          </a:p>
        </p:txBody>
      </p:sp>
      <p:sp>
        <p:nvSpPr>
          <p:cNvPr id="16" name="TextBox 15"/>
          <p:cNvSpPr txBox="1"/>
          <p:nvPr/>
        </p:nvSpPr>
        <p:spPr>
          <a:xfrm>
            <a:off x="3699499" y="991273"/>
            <a:ext cx="4437177" cy="400110"/>
          </a:xfrm>
          <a:prstGeom prst="rect">
            <a:avLst/>
          </a:prstGeom>
          <a:noFill/>
        </p:spPr>
        <p:txBody>
          <a:bodyPr wrap="none" rtlCol="0" anchor="ctr" anchorCtr="0">
            <a:spAutoFit/>
          </a:bodyPr>
          <a:lstStyle/>
          <a:p>
            <a:pPr algn="ctr"/>
            <a:r>
              <a:rPr lang="en-US" sz="2000">
                <a:solidFill>
                  <a:schemeClr val="accent2"/>
                </a:solidFill>
                <a:latin typeface="Gill Sans Nova" panose="020B0602020104020203" pitchFamily="34" charset="0"/>
              </a:rPr>
              <a:t>How we get you from here to… Success</a:t>
            </a:r>
          </a:p>
        </p:txBody>
      </p:sp>
      <p:sp>
        <p:nvSpPr>
          <p:cNvPr id="22" name="Freeform 21"/>
          <p:cNvSpPr/>
          <p:nvPr/>
        </p:nvSpPr>
        <p:spPr>
          <a:xfrm>
            <a:off x="1011974" y="3418179"/>
            <a:ext cx="2925175" cy="880947"/>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68847" tIns="43339" rIns="482168" bIns="43339" numCol="1" spcCol="1270" anchor="ctr" anchorCtr="0">
            <a:noAutofit/>
          </a:bodyPr>
          <a:lstStyle/>
          <a:p>
            <a:pPr algn="ctr" defTabSz="1444589">
              <a:lnSpc>
                <a:spcPct val="90000"/>
              </a:lnSpc>
              <a:spcBef>
                <a:spcPct val="0"/>
              </a:spcBef>
              <a:spcAft>
                <a:spcPct val="35000"/>
              </a:spcAft>
            </a:pPr>
            <a:endParaRPr lang="en-US" sz="3251">
              <a:latin typeface="Open Sans Regular" charset="0"/>
            </a:endParaRPr>
          </a:p>
        </p:txBody>
      </p:sp>
      <p:sp>
        <p:nvSpPr>
          <p:cNvPr id="24" name="Freeform 23"/>
          <p:cNvSpPr/>
          <p:nvPr/>
        </p:nvSpPr>
        <p:spPr>
          <a:xfrm>
            <a:off x="3465030" y="3418179"/>
            <a:ext cx="2925175" cy="880947"/>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68847" tIns="43339" rIns="482168" bIns="43339" numCol="1" spcCol="1270" anchor="ctr" anchorCtr="0">
            <a:noAutofit/>
          </a:bodyPr>
          <a:lstStyle/>
          <a:p>
            <a:pPr algn="ctr" defTabSz="1444589">
              <a:lnSpc>
                <a:spcPct val="90000"/>
              </a:lnSpc>
              <a:spcBef>
                <a:spcPct val="0"/>
              </a:spcBef>
              <a:spcAft>
                <a:spcPct val="35000"/>
              </a:spcAft>
            </a:pPr>
            <a:endParaRPr lang="en-US" sz="3251">
              <a:latin typeface="Open Sans Regular" charset="0"/>
            </a:endParaRPr>
          </a:p>
        </p:txBody>
      </p:sp>
      <p:sp>
        <p:nvSpPr>
          <p:cNvPr id="26" name="Freeform 25"/>
          <p:cNvSpPr/>
          <p:nvPr/>
        </p:nvSpPr>
        <p:spPr>
          <a:xfrm>
            <a:off x="5918087" y="3418179"/>
            <a:ext cx="2925175" cy="880947"/>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68847" tIns="43339" rIns="482168" bIns="43339" numCol="1" spcCol="1270" anchor="ctr" anchorCtr="0">
            <a:noAutofit/>
          </a:bodyPr>
          <a:lstStyle/>
          <a:p>
            <a:pPr algn="ctr" defTabSz="1444589">
              <a:lnSpc>
                <a:spcPct val="90000"/>
              </a:lnSpc>
              <a:spcBef>
                <a:spcPct val="0"/>
              </a:spcBef>
              <a:spcAft>
                <a:spcPct val="35000"/>
              </a:spcAft>
            </a:pPr>
            <a:endParaRPr lang="en-US" sz="3251">
              <a:latin typeface="Open Sans Regular" charset="0"/>
            </a:endParaRPr>
          </a:p>
        </p:txBody>
      </p:sp>
      <p:sp>
        <p:nvSpPr>
          <p:cNvPr id="27" name="Freeform 26"/>
          <p:cNvSpPr/>
          <p:nvPr/>
        </p:nvSpPr>
        <p:spPr>
          <a:xfrm>
            <a:off x="8371143" y="3418179"/>
            <a:ext cx="2925175" cy="880947"/>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68847" tIns="43339" rIns="482168" bIns="43339" numCol="1" spcCol="1270" anchor="ctr" anchorCtr="0">
            <a:noAutofit/>
          </a:bodyPr>
          <a:lstStyle/>
          <a:p>
            <a:pPr algn="ctr" defTabSz="1444589">
              <a:lnSpc>
                <a:spcPct val="90000"/>
              </a:lnSpc>
              <a:spcBef>
                <a:spcPct val="0"/>
              </a:spcBef>
              <a:spcAft>
                <a:spcPct val="35000"/>
              </a:spcAft>
            </a:pPr>
            <a:endParaRPr lang="en-US" sz="3251">
              <a:latin typeface="Open Sans Regular" charset="0"/>
            </a:endParaRPr>
          </a:p>
        </p:txBody>
      </p:sp>
      <p:sp>
        <p:nvSpPr>
          <p:cNvPr id="28" name="TextBox 27"/>
          <p:cNvSpPr txBox="1"/>
          <p:nvPr/>
        </p:nvSpPr>
        <p:spPr>
          <a:xfrm>
            <a:off x="9347573" y="3658597"/>
            <a:ext cx="972318" cy="400110"/>
          </a:xfrm>
          <a:prstGeom prst="rect">
            <a:avLst/>
          </a:prstGeom>
          <a:noFill/>
        </p:spPr>
        <p:txBody>
          <a:bodyPr wrap="none" rtlCol="0" anchor="ctr" anchorCtr="0">
            <a:spAutoFit/>
          </a:bodyPr>
          <a:lstStyle/>
          <a:p>
            <a:pPr algn="ctr"/>
            <a:r>
              <a:rPr lang="en-US" sz="2000" b="1">
                <a:solidFill>
                  <a:schemeClr val="bg1"/>
                </a:solidFill>
                <a:latin typeface="Gill Sans Nova" panose="020B0602020104020203" pitchFamily="34" charset="0"/>
                <a:ea typeface="Montserrat Bold" charset="0"/>
                <a:cs typeface="Montserrat Bold" charset="0"/>
              </a:rPr>
              <a:t>Evolve</a:t>
            </a:r>
          </a:p>
        </p:txBody>
      </p:sp>
      <p:sp>
        <p:nvSpPr>
          <p:cNvPr id="29" name="TextBox 28"/>
          <p:cNvSpPr txBox="1"/>
          <p:nvPr/>
        </p:nvSpPr>
        <p:spPr>
          <a:xfrm>
            <a:off x="1434605" y="3658597"/>
            <a:ext cx="2076209" cy="400110"/>
          </a:xfrm>
          <a:prstGeom prst="rect">
            <a:avLst/>
          </a:prstGeom>
          <a:noFill/>
        </p:spPr>
        <p:txBody>
          <a:bodyPr wrap="none" rtlCol="0" anchor="ctr" anchorCtr="0">
            <a:spAutoFit/>
          </a:bodyPr>
          <a:lstStyle/>
          <a:p>
            <a:pPr algn="ctr"/>
            <a:r>
              <a:rPr lang="en-US" sz="2000" b="1">
                <a:solidFill>
                  <a:schemeClr val="bg1"/>
                </a:solidFill>
                <a:latin typeface="Gill Sans Nova"/>
                <a:ea typeface="Montserrat Bold" charset="0"/>
                <a:cs typeface="Montserrat Bold" charset="0"/>
              </a:rPr>
              <a:t>Project Scoping</a:t>
            </a:r>
            <a:endParaRPr lang="en-US" sz="2000" b="1" err="1">
              <a:solidFill>
                <a:schemeClr val="bg1"/>
              </a:solidFill>
              <a:latin typeface="Gill Sans Nova" panose="020B0602020104020203" pitchFamily="34" charset="0"/>
              <a:ea typeface="Montserrat Bold" charset="0"/>
              <a:cs typeface="Montserrat Bold" charset="0"/>
            </a:endParaRPr>
          </a:p>
        </p:txBody>
      </p:sp>
      <p:sp>
        <p:nvSpPr>
          <p:cNvPr id="30" name="TextBox 29"/>
          <p:cNvSpPr txBox="1"/>
          <p:nvPr/>
        </p:nvSpPr>
        <p:spPr>
          <a:xfrm>
            <a:off x="4009477" y="3658597"/>
            <a:ext cx="2219198" cy="400110"/>
          </a:xfrm>
          <a:prstGeom prst="rect">
            <a:avLst/>
          </a:prstGeom>
          <a:noFill/>
        </p:spPr>
        <p:txBody>
          <a:bodyPr wrap="none" rtlCol="0" anchor="ctr" anchorCtr="0">
            <a:spAutoFit/>
          </a:bodyPr>
          <a:lstStyle/>
          <a:p>
            <a:pPr algn="ctr"/>
            <a:r>
              <a:rPr lang="en-US" sz="2000" b="1">
                <a:solidFill>
                  <a:schemeClr val="bg1"/>
                </a:solidFill>
                <a:latin typeface="Gill Sans Nova" panose="020B0602020104020203" pitchFamily="34" charset="0"/>
                <a:ea typeface="Montserrat Bold" charset="0"/>
                <a:cs typeface="Montserrat Bold" charset="0"/>
              </a:rPr>
              <a:t>Implementation </a:t>
            </a:r>
          </a:p>
        </p:txBody>
      </p:sp>
      <p:sp>
        <p:nvSpPr>
          <p:cNvPr id="31" name="TextBox 30"/>
          <p:cNvSpPr txBox="1"/>
          <p:nvPr/>
        </p:nvSpPr>
        <p:spPr>
          <a:xfrm>
            <a:off x="6972652" y="3658597"/>
            <a:ext cx="1112099" cy="400110"/>
          </a:xfrm>
          <a:prstGeom prst="rect">
            <a:avLst/>
          </a:prstGeom>
          <a:noFill/>
        </p:spPr>
        <p:txBody>
          <a:bodyPr wrap="none" rtlCol="0" anchor="ctr" anchorCtr="0">
            <a:spAutoFit/>
          </a:bodyPr>
          <a:lstStyle/>
          <a:p>
            <a:pPr algn="ctr"/>
            <a:r>
              <a:rPr lang="en-US" sz="2000" b="1">
                <a:solidFill>
                  <a:schemeClr val="bg1"/>
                </a:solidFill>
                <a:latin typeface="Gill Sans Nova" panose="020B0602020104020203" pitchFamily="34" charset="0"/>
                <a:ea typeface="Montserrat Bold" charset="0"/>
                <a:cs typeface="Montserrat Bold" charset="0"/>
              </a:rPr>
              <a:t>Go Live</a:t>
            </a:r>
          </a:p>
        </p:txBody>
      </p:sp>
      <p:cxnSp>
        <p:nvCxnSpPr>
          <p:cNvPr id="32" name="Straight Connector 31"/>
          <p:cNvCxnSpPr/>
          <p:nvPr/>
        </p:nvCxnSpPr>
        <p:spPr>
          <a:xfrm flipV="1">
            <a:off x="7272183" y="2811021"/>
            <a:ext cx="0" cy="556633"/>
          </a:xfrm>
          <a:prstGeom prst="line">
            <a:avLst/>
          </a:prstGeom>
          <a:ln w="28575">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07929" y="1669479"/>
            <a:ext cx="2935740" cy="323165"/>
          </a:xfrm>
          <a:prstGeom prst="rect">
            <a:avLst/>
          </a:prstGeom>
          <a:noFill/>
        </p:spPr>
        <p:txBody>
          <a:bodyPr wrap="none" rtlCol="0" anchor="ctr" anchorCtr="0">
            <a:spAutoFit/>
          </a:bodyPr>
          <a:lstStyle/>
          <a:p>
            <a:pPr algn="ctr"/>
            <a:r>
              <a:rPr lang="en-US" sz="1500" b="1">
                <a:solidFill>
                  <a:schemeClr val="tx2"/>
                </a:solidFill>
                <a:latin typeface="Gill Sans Nova" panose="020B0602020104020203" pitchFamily="34" charset="0"/>
                <a:ea typeface="Montserrat Bold" charset="0"/>
                <a:cs typeface="Montserrat Bold" charset="0"/>
              </a:rPr>
              <a:t>START SEEING THE RESULTS</a:t>
            </a:r>
          </a:p>
        </p:txBody>
      </p:sp>
      <p:sp>
        <p:nvSpPr>
          <p:cNvPr id="34" name="Subtitle 2"/>
          <p:cNvSpPr txBox="1">
            <a:spLocks/>
          </p:cNvSpPr>
          <p:nvPr/>
        </p:nvSpPr>
        <p:spPr>
          <a:xfrm>
            <a:off x="6066729" y="1994960"/>
            <a:ext cx="2418131"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1">
                <a:solidFill>
                  <a:schemeClr val="tx1"/>
                </a:solidFill>
                <a:latin typeface="Gill Sans Nova" panose="020B0602020104020203" pitchFamily="34" charset="0"/>
                <a:ea typeface="Montserrat Light" charset="0"/>
                <a:cs typeface="Montserrat Light" charset="0"/>
              </a:rPr>
              <a:t>Hit the ground running from your first day on Actionstep</a:t>
            </a:r>
          </a:p>
        </p:txBody>
      </p:sp>
      <p:cxnSp>
        <p:nvCxnSpPr>
          <p:cNvPr id="35" name="Straight Connector 34"/>
          <p:cNvCxnSpPr/>
          <p:nvPr/>
        </p:nvCxnSpPr>
        <p:spPr>
          <a:xfrm>
            <a:off x="9830245" y="4389197"/>
            <a:ext cx="0" cy="555316"/>
          </a:xfrm>
          <a:prstGeom prst="line">
            <a:avLst/>
          </a:prstGeom>
          <a:ln w="28575">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814885" y="5164140"/>
            <a:ext cx="4039888" cy="323165"/>
          </a:xfrm>
          <a:prstGeom prst="rect">
            <a:avLst/>
          </a:prstGeom>
          <a:noFill/>
        </p:spPr>
        <p:txBody>
          <a:bodyPr wrap="none" rtlCol="0" anchor="ctr" anchorCtr="0">
            <a:spAutoFit/>
          </a:bodyPr>
          <a:lstStyle/>
          <a:p>
            <a:pPr algn="ctr"/>
            <a:r>
              <a:rPr lang="en-US" sz="1500" b="1">
                <a:solidFill>
                  <a:schemeClr val="tx2"/>
                </a:solidFill>
                <a:latin typeface="Gill Sans Nova" panose="020B0602020104020203" pitchFamily="34" charset="0"/>
                <a:ea typeface="Montserrat Bold" charset="0"/>
                <a:cs typeface="Montserrat Bold" charset="0"/>
              </a:rPr>
              <a:t>CONSTANTLY IMPROVE YOUR PROCESS</a:t>
            </a:r>
          </a:p>
        </p:txBody>
      </p:sp>
      <p:sp>
        <p:nvSpPr>
          <p:cNvPr id="37" name="Subtitle 2"/>
          <p:cNvSpPr txBox="1">
            <a:spLocks/>
          </p:cNvSpPr>
          <p:nvPr/>
        </p:nvSpPr>
        <p:spPr>
          <a:xfrm>
            <a:off x="8625759" y="5489621"/>
            <a:ext cx="2554356"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1">
                <a:solidFill>
                  <a:schemeClr val="tx1"/>
                </a:solidFill>
                <a:latin typeface="Gill Sans Nova" panose="020B0602020104020203" pitchFamily="34" charset="0"/>
                <a:ea typeface="Montserrat Light" charset="0"/>
                <a:cs typeface="Montserrat Light" charset="0"/>
              </a:rPr>
              <a:t>Regular system Health Checks and learn from our User Groups</a:t>
            </a:r>
          </a:p>
        </p:txBody>
      </p:sp>
      <p:cxnSp>
        <p:nvCxnSpPr>
          <p:cNvPr id="39" name="Straight Connector 38"/>
          <p:cNvCxnSpPr/>
          <p:nvPr/>
        </p:nvCxnSpPr>
        <p:spPr>
          <a:xfrm flipV="1">
            <a:off x="2421403" y="2811021"/>
            <a:ext cx="0" cy="556633"/>
          </a:xfrm>
          <a:prstGeom prst="line">
            <a:avLst/>
          </a:prstGeom>
          <a:ln w="28575">
            <a:tailEnd type="oval"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23023" y="1554769"/>
            <a:ext cx="2403992" cy="323165"/>
          </a:xfrm>
          <a:prstGeom prst="rect">
            <a:avLst/>
          </a:prstGeom>
          <a:noFill/>
        </p:spPr>
        <p:txBody>
          <a:bodyPr wrap="none" rtlCol="0" anchor="ctr" anchorCtr="0">
            <a:spAutoFit/>
          </a:bodyPr>
          <a:lstStyle/>
          <a:p>
            <a:pPr algn="ctr"/>
            <a:r>
              <a:rPr lang="en-US" sz="1500" b="1">
                <a:solidFill>
                  <a:schemeClr val="tx2"/>
                </a:solidFill>
                <a:latin typeface="Gill Sans Nova"/>
                <a:ea typeface="Montserrat Bold" charset="0"/>
                <a:cs typeface="Montserrat Bold" charset="0"/>
              </a:rPr>
              <a:t>Certified Partner Quote</a:t>
            </a:r>
            <a:endParaRPr lang="en-US" sz="1500" b="1">
              <a:solidFill>
                <a:schemeClr val="tx2"/>
              </a:solidFill>
              <a:latin typeface="Gill Sans Nova" panose="020B0602020104020203" pitchFamily="34" charset="0"/>
              <a:ea typeface="Montserrat Bold" charset="0"/>
              <a:cs typeface="Montserrat Bold" charset="0"/>
            </a:endParaRPr>
          </a:p>
        </p:txBody>
      </p:sp>
      <p:sp>
        <p:nvSpPr>
          <p:cNvPr id="41" name="Subtitle 2"/>
          <p:cNvSpPr txBox="1">
            <a:spLocks/>
          </p:cNvSpPr>
          <p:nvPr/>
        </p:nvSpPr>
        <p:spPr>
          <a:xfrm>
            <a:off x="1248723" y="1831089"/>
            <a:ext cx="2418131" cy="933365"/>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0">
                <a:solidFill>
                  <a:schemeClr val="tx1"/>
                </a:solidFill>
                <a:latin typeface="Gill Sans Nova"/>
                <a:ea typeface="Montserrat Light" charset="0"/>
                <a:cs typeface="Montserrat Light" charset="0"/>
              </a:rPr>
              <a:t>We'll get you in touch with the experts so you know exact costs and timelines</a:t>
            </a:r>
            <a:endParaRPr lang="en-US" sz="1350">
              <a:solidFill>
                <a:schemeClr val="tx1"/>
              </a:solidFill>
              <a:latin typeface="Gill Sans Nova" panose="020B0602020104020203" pitchFamily="34" charset="0"/>
              <a:ea typeface="Montserrat Light" charset="0"/>
              <a:cs typeface="Montserrat Light" charset="0"/>
            </a:endParaRPr>
          </a:p>
        </p:txBody>
      </p:sp>
      <p:cxnSp>
        <p:nvCxnSpPr>
          <p:cNvPr id="42" name="Straight Connector 41"/>
          <p:cNvCxnSpPr/>
          <p:nvPr/>
        </p:nvCxnSpPr>
        <p:spPr>
          <a:xfrm>
            <a:off x="5024069" y="4389197"/>
            <a:ext cx="0" cy="555316"/>
          </a:xfrm>
          <a:prstGeom prst="line">
            <a:avLst/>
          </a:prstGeom>
          <a:ln w="28575">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613683" y="5164140"/>
            <a:ext cx="2829942" cy="323165"/>
          </a:xfrm>
          <a:prstGeom prst="rect">
            <a:avLst/>
          </a:prstGeom>
          <a:noFill/>
        </p:spPr>
        <p:txBody>
          <a:bodyPr wrap="none" rtlCol="0" anchor="ctr" anchorCtr="0">
            <a:spAutoFit/>
          </a:bodyPr>
          <a:lstStyle/>
          <a:p>
            <a:pPr algn="ctr"/>
            <a:r>
              <a:rPr lang="en-US" sz="1500" b="1">
                <a:solidFill>
                  <a:schemeClr val="tx2"/>
                </a:solidFill>
                <a:latin typeface="Gill Sans Nova" panose="020B0602020104020203" pitchFamily="34" charset="0"/>
                <a:ea typeface="Montserrat Bold" charset="0"/>
                <a:cs typeface="Montserrat Bold" charset="0"/>
              </a:rPr>
              <a:t>LET US DO ALL THE WORK</a:t>
            </a:r>
          </a:p>
        </p:txBody>
      </p:sp>
      <p:sp>
        <p:nvSpPr>
          <p:cNvPr id="44" name="Subtitle 2"/>
          <p:cNvSpPr txBox="1">
            <a:spLocks/>
          </p:cNvSpPr>
          <p:nvPr/>
        </p:nvSpPr>
        <p:spPr>
          <a:xfrm>
            <a:off x="3748641" y="5489621"/>
            <a:ext cx="2554356"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1">
                <a:solidFill>
                  <a:schemeClr val="tx1"/>
                </a:solidFill>
                <a:latin typeface="Gill Sans Nova" panose="020B0602020104020203" pitchFamily="34" charset="0"/>
                <a:ea typeface="Montserrat Light" charset="0"/>
                <a:cs typeface="Montserrat Light" charset="0"/>
              </a:rPr>
              <a:t>Our consultants will remove all the stress of system migration</a:t>
            </a:r>
          </a:p>
        </p:txBody>
      </p:sp>
    </p:spTree>
    <p:extLst>
      <p:ext uri="{BB962C8B-B14F-4D97-AF65-F5344CB8AC3E}">
        <p14:creationId xmlns:p14="http://schemas.microsoft.com/office/powerpoint/2010/main" val="1503879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14"/>
          <p:cNvSpPr txBox="1"/>
          <p:nvPr/>
        </p:nvSpPr>
        <p:spPr>
          <a:xfrm>
            <a:off x="4675457" y="371857"/>
            <a:ext cx="2846228" cy="742832"/>
          </a:xfrm>
          <a:prstGeom prst="rect">
            <a:avLst/>
          </a:prstGeom>
          <a:noFill/>
        </p:spPr>
        <p:txBody>
          <a:bodyPr wrap="none" rtlCol="0">
            <a:spAutoFit/>
          </a:bodyPr>
          <a:lstStyle/>
          <a:p>
            <a:pPr algn="ctr">
              <a:lnSpc>
                <a:spcPts val="5000"/>
              </a:lnSpc>
            </a:pPr>
            <a:r>
              <a:rPr lang="en-US" sz="4800">
                <a:solidFill>
                  <a:srgbClr val="7BB838"/>
                </a:solidFill>
                <a:latin typeface="Gill Sans Nova Light"/>
                <a:ea typeface="+mj-ea"/>
              </a:rPr>
              <a:t>Next Steps</a:t>
            </a:r>
          </a:p>
        </p:txBody>
      </p:sp>
      <p:sp>
        <p:nvSpPr>
          <p:cNvPr id="16" name="TextBox 15"/>
          <p:cNvSpPr txBox="1"/>
          <p:nvPr/>
        </p:nvSpPr>
        <p:spPr>
          <a:xfrm>
            <a:off x="3394607" y="1009974"/>
            <a:ext cx="5406032" cy="400110"/>
          </a:xfrm>
          <a:prstGeom prst="rect">
            <a:avLst/>
          </a:prstGeom>
          <a:noFill/>
        </p:spPr>
        <p:txBody>
          <a:bodyPr wrap="none" rtlCol="0" anchor="ctr" anchorCtr="0">
            <a:spAutoFit/>
          </a:bodyPr>
          <a:lstStyle/>
          <a:p>
            <a:pPr algn="ctr"/>
            <a:r>
              <a:rPr lang="en-US" sz="2000">
                <a:solidFill>
                  <a:schemeClr val="accent2"/>
                </a:solidFill>
                <a:latin typeface="Gill Sans Nova" panose="020B0602020104020203" pitchFamily="34" charset="0"/>
              </a:rPr>
              <a:t>There are a few options of where to go from here</a:t>
            </a:r>
          </a:p>
        </p:txBody>
      </p:sp>
      <p:sp>
        <p:nvSpPr>
          <p:cNvPr id="13" name="Oval 12">
            <a:extLst>
              <a:ext uri="{FF2B5EF4-FFF2-40B4-BE49-F238E27FC236}">
                <a16:creationId xmlns:a16="http://schemas.microsoft.com/office/drawing/2014/main" id="{0044E779-FB1D-BA47-B116-C5A94020CC87}"/>
              </a:ext>
            </a:extLst>
          </p:cNvPr>
          <p:cNvSpPr/>
          <p:nvPr/>
        </p:nvSpPr>
        <p:spPr>
          <a:xfrm>
            <a:off x="6660179" y="1918144"/>
            <a:ext cx="2632861" cy="263354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en-US" sz="3200">
              <a:solidFill>
                <a:schemeClr val="tx1"/>
              </a:solidFill>
              <a:latin typeface="Open Sans Regular" charset="0"/>
            </a:endParaRPr>
          </a:p>
        </p:txBody>
      </p:sp>
      <p:sp>
        <p:nvSpPr>
          <p:cNvPr id="17" name="Oval 16">
            <a:extLst>
              <a:ext uri="{FF2B5EF4-FFF2-40B4-BE49-F238E27FC236}">
                <a16:creationId xmlns:a16="http://schemas.microsoft.com/office/drawing/2014/main" id="{471B9E20-18EA-D648-8F2E-683672AAE0B7}"/>
              </a:ext>
            </a:extLst>
          </p:cNvPr>
          <p:cNvSpPr/>
          <p:nvPr/>
        </p:nvSpPr>
        <p:spPr>
          <a:xfrm>
            <a:off x="2450774" y="1918144"/>
            <a:ext cx="2632861" cy="26335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en-US" sz="3200">
              <a:solidFill>
                <a:schemeClr val="tx1"/>
              </a:solidFill>
              <a:latin typeface="Open Sans Regular" charset="0"/>
            </a:endParaRPr>
          </a:p>
        </p:txBody>
      </p:sp>
      <p:sp>
        <p:nvSpPr>
          <p:cNvPr id="18" name="TextBox 17">
            <a:extLst>
              <a:ext uri="{FF2B5EF4-FFF2-40B4-BE49-F238E27FC236}">
                <a16:creationId xmlns:a16="http://schemas.microsoft.com/office/drawing/2014/main" id="{53701DC5-14C1-D049-A165-532A891986E4}"/>
              </a:ext>
            </a:extLst>
          </p:cNvPr>
          <p:cNvSpPr txBox="1"/>
          <p:nvPr/>
        </p:nvSpPr>
        <p:spPr>
          <a:xfrm>
            <a:off x="7306747" y="2761565"/>
            <a:ext cx="1225015" cy="810735"/>
          </a:xfrm>
          <a:prstGeom prst="rect">
            <a:avLst/>
          </a:prstGeom>
          <a:noFill/>
        </p:spPr>
        <p:txBody>
          <a:bodyPr wrap="none" rtlCol="0">
            <a:spAutoFit/>
          </a:bodyPr>
          <a:lstStyle/>
          <a:p>
            <a:pPr algn="ctr">
              <a:lnSpc>
                <a:spcPts val="6000"/>
              </a:lnSpc>
            </a:pPr>
            <a:r>
              <a:rPr lang="en-US" sz="4000" b="1">
                <a:solidFill>
                  <a:schemeClr val="bg1"/>
                </a:solidFill>
                <a:latin typeface="Gill Sans Nova" panose="020B0602020104020203" pitchFamily="34" charset="0"/>
                <a:ea typeface="Montserrat Bold" charset="0"/>
                <a:cs typeface="Montserrat Bold" charset="0"/>
              </a:rPr>
              <a:t>Plan</a:t>
            </a:r>
          </a:p>
        </p:txBody>
      </p:sp>
      <p:sp>
        <p:nvSpPr>
          <p:cNvPr id="19" name="TextBox 18">
            <a:extLst>
              <a:ext uri="{FF2B5EF4-FFF2-40B4-BE49-F238E27FC236}">
                <a16:creationId xmlns:a16="http://schemas.microsoft.com/office/drawing/2014/main" id="{C9C5E026-0B12-224A-8C3A-E043D3DCCA16}"/>
              </a:ext>
            </a:extLst>
          </p:cNvPr>
          <p:cNvSpPr txBox="1"/>
          <p:nvPr/>
        </p:nvSpPr>
        <p:spPr>
          <a:xfrm>
            <a:off x="2926023" y="2835307"/>
            <a:ext cx="1518493" cy="1426288"/>
          </a:xfrm>
          <a:prstGeom prst="rect">
            <a:avLst/>
          </a:prstGeom>
          <a:noFill/>
        </p:spPr>
        <p:txBody>
          <a:bodyPr wrap="none" rtlCol="0" anchor="t">
            <a:spAutoFit/>
          </a:bodyPr>
          <a:lstStyle/>
          <a:p>
            <a:pPr algn="ctr"/>
            <a:r>
              <a:rPr lang="en-US" sz="4000" b="1">
                <a:solidFill>
                  <a:schemeClr val="bg1"/>
                </a:solidFill>
                <a:ea typeface="+mn-lt"/>
                <a:cs typeface="+mn-lt"/>
              </a:rPr>
              <a:t>Quote</a:t>
            </a:r>
            <a:endParaRPr lang="en-US" sz="4000">
              <a:solidFill>
                <a:schemeClr val="bg1"/>
              </a:solidFill>
              <a:ea typeface="+mn-lt"/>
              <a:cs typeface="+mn-lt"/>
            </a:endParaRPr>
          </a:p>
          <a:p>
            <a:pPr algn="ctr">
              <a:lnSpc>
                <a:spcPts val="6000"/>
              </a:lnSpc>
            </a:pPr>
            <a:endParaRPr lang="en-US" sz="4000" b="1">
              <a:solidFill>
                <a:schemeClr val="bg1"/>
              </a:solidFill>
              <a:latin typeface="Gill Sans Nova" panose="020B0602020104020203" pitchFamily="34" charset="0"/>
              <a:ea typeface="Montserrat Bold" charset="0"/>
              <a:cs typeface="Montserrat Bold" charset="0"/>
            </a:endParaRPr>
          </a:p>
        </p:txBody>
      </p:sp>
      <p:sp>
        <p:nvSpPr>
          <p:cNvPr id="22" name="Oval 21">
            <a:extLst>
              <a:ext uri="{FF2B5EF4-FFF2-40B4-BE49-F238E27FC236}">
                <a16:creationId xmlns:a16="http://schemas.microsoft.com/office/drawing/2014/main" id="{7AF7918C-2C96-C645-BD5D-0600B253D340}"/>
              </a:ext>
            </a:extLst>
          </p:cNvPr>
          <p:cNvSpPr/>
          <p:nvPr/>
        </p:nvSpPr>
        <p:spPr>
          <a:xfrm>
            <a:off x="7689636" y="1541042"/>
            <a:ext cx="557561" cy="557561"/>
          </a:xfrm>
          <a:prstGeom prst="ellipse">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23" name="Oval 22">
            <a:extLst>
              <a:ext uri="{FF2B5EF4-FFF2-40B4-BE49-F238E27FC236}">
                <a16:creationId xmlns:a16="http://schemas.microsoft.com/office/drawing/2014/main" id="{54E8D6F7-9D4E-A648-AFFA-A173CB0EF0B9}"/>
              </a:ext>
            </a:extLst>
          </p:cNvPr>
          <p:cNvSpPr/>
          <p:nvPr/>
        </p:nvSpPr>
        <p:spPr>
          <a:xfrm>
            <a:off x="3488424" y="1541042"/>
            <a:ext cx="557561" cy="557561"/>
          </a:xfrm>
          <a:prstGeom prst="ellipse">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24" name="TextBox 23">
            <a:extLst>
              <a:ext uri="{FF2B5EF4-FFF2-40B4-BE49-F238E27FC236}">
                <a16:creationId xmlns:a16="http://schemas.microsoft.com/office/drawing/2014/main" id="{2102CA1B-57EB-4446-AD52-1BB687CEE271}"/>
              </a:ext>
            </a:extLst>
          </p:cNvPr>
          <p:cNvSpPr txBox="1"/>
          <p:nvPr/>
        </p:nvSpPr>
        <p:spPr>
          <a:xfrm>
            <a:off x="6662249" y="4798697"/>
            <a:ext cx="2566728" cy="307777"/>
          </a:xfrm>
          <a:prstGeom prst="rect">
            <a:avLst/>
          </a:prstGeom>
          <a:noFill/>
        </p:spPr>
        <p:txBody>
          <a:bodyPr wrap="none" rtlCol="0" anchor="ctr" anchorCtr="0">
            <a:spAutoFit/>
          </a:bodyPr>
          <a:lstStyle/>
          <a:p>
            <a:pPr algn="ctr"/>
            <a:r>
              <a:rPr lang="en-US" sz="1400" b="1">
                <a:solidFill>
                  <a:schemeClr val="tx2"/>
                </a:solidFill>
                <a:latin typeface="Gill Sans Nova" panose="020B0602020104020203" pitchFamily="34" charset="0"/>
                <a:ea typeface="Montserrat Bold" charset="0"/>
                <a:cs typeface="Montserrat Bold" charset="0"/>
              </a:rPr>
              <a:t>START PROCESS MAPPING</a:t>
            </a:r>
          </a:p>
        </p:txBody>
      </p:sp>
      <p:sp>
        <p:nvSpPr>
          <p:cNvPr id="37" name="TextBox 36">
            <a:extLst>
              <a:ext uri="{FF2B5EF4-FFF2-40B4-BE49-F238E27FC236}">
                <a16:creationId xmlns:a16="http://schemas.microsoft.com/office/drawing/2014/main" id="{C60CBA90-22B8-7E48-99EF-B8FDC3C191C5}"/>
              </a:ext>
            </a:extLst>
          </p:cNvPr>
          <p:cNvSpPr txBox="1"/>
          <p:nvPr/>
        </p:nvSpPr>
        <p:spPr>
          <a:xfrm>
            <a:off x="6130269" y="4798697"/>
            <a:ext cx="184730" cy="307777"/>
          </a:xfrm>
          <a:prstGeom prst="rect">
            <a:avLst/>
          </a:prstGeom>
          <a:noFill/>
        </p:spPr>
        <p:txBody>
          <a:bodyPr wrap="none" rtlCol="0" anchor="ctr" anchorCtr="0">
            <a:spAutoFit/>
          </a:bodyPr>
          <a:lstStyle/>
          <a:p>
            <a:pPr algn="ctr"/>
            <a:endParaRPr lang="en-US" sz="1400" b="1">
              <a:solidFill>
                <a:schemeClr val="tx2"/>
              </a:solidFill>
              <a:latin typeface="Gill Sans Nova" panose="020B0602020104020203" pitchFamily="34" charset="0"/>
              <a:ea typeface="Montserrat Bold" charset="0"/>
              <a:cs typeface="Montserrat Bold" charset="0"/>
            </a:endParaRPr>
          </a:p>
        </p:txBody>
      </p:sp>
      <p:sp>
        <p:nvSpPr>
          <p:cNvPr id="39" name="TextBox 38">
            <a:extLst>
              <a:ext uri="{FF2B5EF4-FFF2-40B4-BE49-F238E27FC236}">
                <a16:creationId xmlns:a16="http://schemas.microsoft.com/office/drawing/2014/main" id="{74A9936C-B633-D64F-A336-323E877E10FF}"/>
              </a:ext>
            </a:extLst>
          </p:cNvPr>
          <p:cNvSpPr txBox="1"/>
          <p:nvPr/>
        </p:nvSpPr>
        <p:spPr>
          <a:xfrm>
            <a:off x="2286772" y="4798697"/>
            <a:ext cx="3132844" cy="307777"/>
          </a:xfrm>
          <a:prstGeom prst="rect">
            <a:avLst/>
          </a:prstGeom>
          <a:noFill/>
        </p:spPr>
        <p:txBody>
          <a:bodyPr wrap="none" rtlCol="0" anchor="ctr" anchorCtr="0">
            <a:spAutoFit/>
          </a:bodyPr>
          <a:lstStyle/>
          <a:p>
            <a:pPr algn="ctr"/>
            <a:r>
              <a:rPr lang="en-US" sz="1400" b="1">
                <a:solidFill>
                  <a:schemeClr val="tx2"/>
                </a:solidFill>
                <a:ea typeface="+mn-lt"/>
                <a:cs typeface="+mn-lt"/>
              </a:rPr>
              <a:t>GET A FULL COST &amp; TIMELINE ESTIMATE</a:t>
            </a:r>
            <a:endParaRPr lang="en-US" sz="1400">
              <a:ea typeface="+mn-lt"/>
              <a:cs typeface="+mn-lt"/>
            </a:endParaRPr>
          </a:p>
        </p:txBody>
      </p:sp>
      <p:pic>
        <p:nvPicPr>
          <p:cNvPr id="7" name="Graphic 6" descr="Pencil">
            <a:extLst>
              <a:ext uri="{FF2B5EF4-FFF2-40B4-BE49-F238E27FC236}">
                <a16:creationId xmlns:a16="http://schemas.microsoft.com/office/drawing/2014/main" id="{00AB0C22-AD21-C64D-AF6A-8E56535AC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9780" y="1593762"/>
            <a:ext cx="457200" cy="457200"/>
          </a:xfrm>
          <a:prstGeom prst="rect">
            <a:avLst/>
          </a:prstGeom>
        </p:spPr>
      </p:pic>
      <p:pic>
        <p:nvPicPr>
          <p:cNvPr id="45" name="Graphic 44" descr="Flask">
            <a:extLst>
              <a:ext uri="{FF2B5EF4-FFF2-40B4-BE49-F238E27FC236}">
                <a16:creationId xmlns:a16="http://schemas.microsoft.com/office/drawing/2014/main" id="{E7D2461F-BB80-5B4F-9B48-16846040F2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34457" y="1538064"/>
            <a:ext cx="457200" cy="457200"/>
          </a:xfrm>
          <a:prstGeom prst="rect">
            <a:avLst/>
          </a:prstGeom>
        </p:spPr>
      </p:pic>
      <p:sp>
        <p:nvSpPr>
          <p:cNvPr id="48" name="Subtitle 2">
            <a:extLst>
              <a:ext uri="{FF2B5EF4-FFF2-40B4-BE49-F238E27FC236}">
                <a16:creationId xmlns:a16="http://schemas.microsoft.com/office/drawing/2014/main" id="{19631A6C-F3DD-A347-B1DB-E51EB528639A}"/>
              </a:ext>
            </a:extLst>
          </p:cNvPr>
          <p:cNvSpPr txBox="1">
            <a:spLocks/>
          </p:cNvSpPr>
          <p:nvPr/>
        </p:nvSpPr>
        <p:spPr>
          <a:xfrm>
            <a:off x="6768394" y="5242045"/>
            <a:ext cx="2524647" cy="974915"/>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400">
                <a:solidFill>
                  <a:schemeClr val="tx1"/>
                </a:solidFill>
                <a:latin typeface="Gill Sans Nova"/>
                <a:ea typeface="Montserrat Light" charset="0"/>
                <a:cs typeface="Montserrat Light" charset="0"/>
              </a:rPr>
              <a:t>Get your plan in place.</a:t>
            </a:r>
          </a:p>
          <a:p>
            <a:pPr>
              <a:lnSpc>
                <a:spcPts val="2151"/>
              </a:lnSpc>
            </a:pPr>
            <a:r>
              <a:rPr lang="en-US" sz="1400">
                <a:solidFill>
                  <a:schemeClr val="tx1"/>
                </a:solidFill>
                <a:latin typeface="Gill Sans Nova"/>
                <a:ea typeface="Montserrat Light" charset="0"/>
                <a:cs typeface="Montserrat Light" charset="0"/>
              </a:rPr>
              <a:t>We can’t create innovation, only enable yours.</a:t>
            </a:r>
          </a:p>
        </p:txBody>
      </p:sp>
      <p:sp>
        <p:nvSpPr>
          <p:cNvPr id="49" name="Subtitle 2">
            <a:extLst>
              <a:ext uri="{FF2B5EF4-FFF2-40B4-BE49-F238E27FC236}">
                <a16:creationId xmlns:a16="http://schemas.microsoft.com/office/drawing/2014/main" id="{3A61072D-8D49-434A-A019-CE04C21B08B4}"/>
              </a:ext>
            </a:extLst>
          </p:cNvPr>
          <p:cNvSpPr txBox="1">
            <a:spLocks/>
          </p:cNvSpPr>
          <p:nvPr/>
        </p:nvSpPr>
        <p:spPr>
          <a:xfrm>
            <a:off x="2647720" y="5127335"/>
            <a:ext cx="2418131" cy="1207029"/>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400">
                <a:solidFill>
                  <a:schemeClr val="tx1"/>
                </a:solidFill>
                <a:latin typeface="Gill Sans Nova"/>
                <a:ea typeface="Montserrat Light" charset="0"/>
                <a:cs typeface="Montserrat Light" charset="0"/>
              </a:rPr>
              <a:t>Speak to the consultants and support specialists who will be taking you through your journey</a:t>
            </a:r>
            <a:endParaRPr lang="en-US" sz="1400">
              <a:solidFill>
                <a:schemeClr val="tx1"/>
              </a:solidFill>
              <a:latin typeface="Gill Sans Nova"/>
            </a:endParaRPr>
          </a:p>
        </p:txBody>
      </p:sp>
    </p:spTree>
    <p:extLst>
      <p:ext uri="{BB962C8B-B14F-4D97-AF65-F5344CB8AC3E}">
        <p14:creationId xmlns:p14="http://schemas.microsoft.com/office/powerpoint/2010/main" val="3284266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2F04-773C-4128-AE12-63413C896480}"/>
              </a:ext>
            </a:extLst>
          </p:cNvPr>
          <p:cNvSpPr>
            <a:spLocks noGrp="1"/>
          </p:cNvSpPr>
          <p:nvPr>
            <p:ph type="title"/>
          </p:nvPr>
        </p:nvSpPr>
        <p:spPr>
          <a:xfrm>
            <a:off x="415600" y="565067"/>
            <a:ext cx="11360800" cy="763600"/>
          </a:xfrm>
        </p:spPr>
        <p:txBody>
          <a:bodyPr spcFirstLastPara="1" vert="horz" wrap="square" lIns="91425" tIns="91425" rIns="91425" bIns="91425" rtlCol="0" anchor="t" anchorCtr="0">
            <a:normAutofit/>
          </a:bodyPr>
          <a:lstStyle/>
          <a:p>
            <a:r>
              <a:rPr lang="en-US" sz="4100"/>
              <a:t>Special</a:t>
            </a:r>
            <a:r>
              <a:rPr lang="en-US" sz="4100" b="0" i="0" kern="1200">
                <a:latin typeface="Open Sans Light"/>
                <a:ea typeface="Open Sans Light"/>
                <a:cs typeface="Open Sans Light"/>
                <a:sym typeface="Open Sans Light"/>
              </a:rPr>
              <a:t> Pricing Offer for CLCs</a:t>
            </a:r>
          </a:p>
        </p:txBody>
      </p:sp>
      <p:sp>
        <p:nvSpPr>
          <p:cNvPr id="3" name="Rectangle 2">
            <a:extLst>
              <a:ext uri="{FF2B5EF4-FFF2-40B4-BE49-F238E27FC236}">
                <a16:creationId xmlns:a16="http://schemas.microsoft.com/office/drawing/2014/main" id="{49378EB2-4A13-4CFB-882B-E2136A312ED3}"/>
              </a:ext>
            </a:extLst>
          </p:cNvPr>
          <p:cNvSpPr/>
          <p:nvPr/>
        </p:nvSpPr>
        <p:spPr>
          <a:xfrm>
            <a:off x="415600" y="1494200"/>
            <a:ext cx="11360800" cy="4555200"/>
          </a:xfrm>
          <a:prstGeom prst="rect">
            <a:avLst/>
          </a:prstGeom>
        </p:spPr>
        <p:txBody>
          <a:bodyPr spcFirstLastPara="1" vert="horz" wrap="square" lIns="91425" tIns="91425" rIns="91425" bIns="91425" rtlCol="0" anchor="t" anchorCtr="0">
            <a:normAutofit/>
          </a:bodyPr>
          <a:lstStyle/>
          <a:p>
            <a:pPr marL="608965" indent="-456565">
              <a:lnSpc>
                <a:spcPct val="90000"/>
              </a:lnSpc>
              <a:spcAft>
                <a:spcPts val="600"/>
              </a:spcAft>
              <a:buSzPts val="1800"/>
              <a:buFont typeface="Open Sans Light"/>
              <a:buChar char="●"/>
            </a:pPr>
            <a:r>
              <a:rPr lang="en-US" sz="2400" b="0" i="0" kern="1200" spc="300">
                <a:solidFill>
                  <a:srgbClr val="5D5D5D"/>
                </a:solidFill>
                <a:latin typeface="Open Sans Light"/>
                <a:ea typeface="Open Sans Light"/>
                <a:cs typeface="Open Sans Light"/>
                <a:sym typeface="Open Sans Light"/>
              </a:rPr>
              <a:t>AUD $50</a:t>
            </a:r>
            <a:r>
              <a:rPr lang="en-US" sz="2400" spc="300">
                <a:solidFill>
                  <a:srgbClr val="5D5D5D"/>
                </a:solidFill>
                <a:latin typeface="Open Sans Light"/>
                <a:ea typeface="Open Sans Light"/>
                <a:cs typeface="Open Sans Light"/>
                <a:sym typeface="Open Sans Light"/>
              </a:rPr>
              <a:t>*</a:t>
            </a:r>
            <a:r>
              <a:rPr lang="en-US" sz="2400" b="0" i="0" kern="1200" spc="300">
                <a:solidFill>
                  <a:srgbClr val="5D5D5D"/>
                </a:solidFill>
                <a:latin typeface="Open Sans Light"/>
                <a:ea typeface="Open Sans Light"/>
                <a:cs typeface="Open Sans Light"/>
                <a:sym typeface="Open Sans Light"/>
              </a:rPr>
              <a:t> PER USER / Month (FULL USERS)</a:t>
            </a:r>
            <a:r>
              <a:rPr lang="en-US" sz="2400" spc="300">
                <a:solidFill>
                  <a:srgbClr val="5D5D5D"/>
                </a:solidFill>
                <a:latin typeface="Open Sans Light"/>
                <a:ea typeface="Open Sans Light"/>
                <a:cs typeface="Open Sans Light"/>
                <a:sym typeface="Open Sans Light"/>
              </a:rPr>
              <a:t>, NORMALLY $149*</a:t>
            </a:r>
            <a:endParaRPr lang="en-US"/>
          </a:p>
          <a:p>
            <a:pPr marL="608965" indent="-456565" algn="ctr">
              <a:lnSpc>
                <a:spcPct val="90000"/>
              </a:lnSpc>
              <a:spcAft>
                <a:spcPts val="600"/>
              </a:spcAft>
              <a:buSzPts val="1800"/>
              <a:buFont typeface="Open Sans Light"/>
              <a:buChar char="●"/>
            </a:pPr>
            <a:endParaRPr lang="en-US" sz="2400" b="0" i="0" kern="1200" spc="300">
              <a:solidFill>
                <a:srgbClr val="5D5D5D"/>
              </a:solidFill>
              <a:latin typeface="Open Sans Light"/>
              <a:ea typeface="Open Sans Light"/>
              <a:cs typeface="Open Sans Light"/>
            </a:endParaRPr>
          </a:p>
          <a:p>
            <a:pPr marL="608965" indent="-456565">
              <a:lnSpc>
                <a:spcPct val="90000"/>
              </a:lnSpc>
              <a:spcAft>
                <a:spcPts val="600"/>
              </a:spcAft>
              <a:buSzPts val="1800"/>
              <a:buFont typeface="Open Sans Light"/>
              <a:buChar char="●"/>
            </a:pPr>
            <a:r>
              <a:rPr lang="en-US" sz="2400" b="0" i="0" kern="1200" spc="300">
                <a:solidFill>
                  <a:srgbClr val="5D5D5D"/>
                </a:solidFill>
                <a:latin typeface="Open Sans Light"/>
                <a:ea typeface="Open Sans Light"/>
                <a:cs typeface="Open Sans Light"/>
                <a:sym typeface="Open Sans Light"/>
              </a:rPr>
              <a:t>AUD $15</a:t>
            </a:r>
            <a:r>
              <a:rPr lang="en-US" sz="2400" spc="300">
                <a:solidFill>
                  <a:srgbClr val="5D5D5D"/>
                </a:solidFill>
                <a:latin typeface="Open Sans Light"/>
                <a:ea typeface="Open Sans Light"/>
                <a:cs typeface="Open Sans Light"/>
                <a:sym typeface="Open Sans Light"/>
              </a:rPr>
              <a:t>*</a:t>
            </a:r>
            <a:r>
              <a:rPr lang="en-US" sz="2400" b="0" i="0" kern="1200" spc="300">
                <a:solidFill>
                  <a:srgbClr val="5D5D5D"/>
                </a:solidFill>
                <a:latin typeface="Open Sans Light"/>
                <a:ea typeface="Open Sans Light"/>
                <a:cs typeface="Open Sans Light"/>
                <a:sym typeface="Open Sans Light"/>
              </a:rPr>
              <a:t> PER USER / Month (VOLUNTEERS)</a:t>
            </a:r>
            <a:endParaRPr lang="en-US" sz="2400" b="0" i="0" kern="1200" spc="300">
              <a:solidFill>
                <a:srgbClr val="5D5D5D"/>
              </a:solidFill>
              <a:latin typeface="Open Sans Light"/>
              <a:ea typeface="Open Sans Light"/>
              <a:cs typeface="Open Sans Light"/>
            </a:endParaRPr>
          </a:p>
          <a:p>
            <a:pPr marL="608965" indent="-456565">
              <a:lnSpc>
                <a:spcPct val="90000"/>
              </a:lnSpc>
              <a:spcAft>
                <a:spcPts val="600"/>
              </a:spcAft>
              <a:buSzPts val="1800"/>
              <a:buFont typeface="Open Sans Light"/>
              <a:buChar char="●"/>
            </a:pPr>
            <a:endParaRPr lang="en-US" sz="2400" spc="300">
              <a:solidFill>
                <a:srgbClr val="5D5D5D"/>
              </a:solidFill>
              <a:latin typeface="Open Sans Light"/>
              <a:ea typeface="Open Sans Light"/>
              <a:cs typeface="Open Sans Light"/>
            </a:endParaRPr>
          </a:p>
          <a:p>
            <a:pPr marL="608965" indent="-456565">
              <a:lnSpc>
                <a:spcPct val="90000"/>
              </a:lnSpc>
              <a:spcAft>
                <a:spcPts val="600"/>
              </a:spcAft>
              <a:buSzPts val="1800"/>
              <a:buFont typeface="Open Sans Light"/>
              <a:buChar char="●"/>
            </a:pPr>
            <a:r>
              <a:rPr lang="en-US" sz="2400" b="0" i="0" kern="1200" spc="300" err="1">
                <a:solidFill>
                  <a:srgbClr val="5D5D5D"/>
                </a:solidFill>
                <a:latin typeface="Open Sans Light"/>
                <a:ea typeface="Open Sans Light"/>
                <a:cs typeface="Open Sans Light"/>
                <a:sym typeface="Open Sans Light"/>
              </a:rPr>
              <a:t>Workcloud</a:t>
            </a:r>
            <a:r>
              <a:rPr lang="en-US" sz="2400" b="0" i="0" kern="1200" spc="300">
                <a:solidFill>
                  <a:srgbClr val="5D5D5D"/>
                </a:solidFill>
                <a:latin typeface="Open Sans Light"/>
                <a:ea typeface="Open Sans Light"/>
                <a:cs typeface="Open Sans Light"/>
                <a:sym typeface="Open Sans Light"/>
              </a:rPr>
              <a:t> has discounted the imp</a:t>
            </a:r>
            <a:r>
              <a:rPr lang="en-US" sz="2400" spc="300">
                <a:solidFill>
                  <a:srgbClr val="5D5D5D"/>
                </a:solidFill>
                <a:latin typeface="Open Sans Light"/>
                <a:ea typeface="Open Sans Light"/>
                <a:cs typeface="Open Sans Light"/>
                <a:sym typeface="Open Sans Light"/>
              </a:rPr>
              <a:t>lementation of Actionstep for CLC's. Implemnetation costs start from $490* per month over 6 or 12 months! Representing a 35% discount</a:t>
            </a:r>
            <a:endParaRPr lang="en-US" sz="2400" b="0" i="0" kern="1200" spc="300">
              <a:solidFill>
                <a:srgbClr val="5D5D5D"/>
              </a:solidFill>
              <a:latin typeface="Open Sans Light"/>
              <a:ea typeface="Open Sans Light"/>
              <a:cs typeface="Open Sans Light"/>
            </a:endParaRPr>
          </a:p>
          <a:p>
            <a:pPr marL="608965" indent="-456565">
              <a:lnSpc>
                <a:spcPct val="90000"/>
              </a:lnSpc>
              <a:spcAft>
                <a:spcPts val="600"/>
              </a:spcAft>
              <a:buSzPts val="1800"/>
              <a:buFont typeface="Open Sans Light"/>
              <a:buChar char="●"/>
            </a:pPr>
            <a:endParaRPr lang="en-US" sz="2400" spc="300">
              <a:solidFill>
                <a:srgbClr val="5D5D5D"/>
              </a:solidFill>
              <a:latin typeface="Open Sans Light"/>
              <a:ea typeface="Open Sans Light"/>
              <a:cs typeface="Open Sans Light"/>
            </a:endParaRPr>
          </a:p>
          <a:p>
            <a:pPr marL="152400">
              <a:lnSpc>
                <a:spcPct val="90000"/>
              </a:lnSpc>
              <a:spcAft>
                <a:spcPts val="600"/>
              </a:spcAft>
              <a:buSzPts val="1800"/>
            </a:pPr>
            <a:r>
              <a:rPr lang="en-US" sz="1400" spc="300">
                <a:solidFill>
                  <a:srgbClr val="5D5D5D"/>
                </a:solidFill>
                <a:latin typeface="Open Sans Light"/>
                <a:ea typeface="Open Sans Light"/>
                <a:cs typeface="Open Sans Light"/>
                <a:sym typeface="Open Sans Light"/>
              </a:rPr>
              <a:t> *GST Applies</a:t>
            </a:r>
            <a:endParaRPr lang="en-US" sz="2400" b="0" i="0" kern="1200" spc="300">
              <a:solidFill>
                <a:srgbClr val="5D5D5D"/>
              </a:solidFill>
              <a:latin typeface="Open Sans Light"/>
              <a:ea typeface="Open Sans Light"/>
              <a:cs typeface="Open Sans Light"/>
            </a:endParaRPr>
          </a:p>
        </p:txBody>
      </p:sp>
    </p:spTree>
    <p:extLst>
      <p:ext uri="{BB962C8B-B14F-4D97-AF65-F5344CB8AC3E}">
        <p14:creationId xmlns:p14="http://schemas.microsoft.com/office/powerpoint/2010/main" val="116637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E97E-352B-40FE-842F-5404CD5A6902}"/>
              </a:ext>
            </a:extLst>
          </p:cNvPr>
          <p:cNvSpPr>
            <a:spLocks noGrp="1"/>
          </p:cNvSpPr>
          <p:nvPr>
            <p:ph type="title"/>
          </p:nvPr>
        </p:nvSpPr>
        <p:spPr>
          <a:xfrm>
            <a:off x="917944" y="3265948"/>
            <a:ext cx="10515600" cy="1325563"/>
          </a:xfrm>
        </p:spPr>
        <p:txBody>
          <a:bodyPr>
            <a:normAutofit fontScale="90000"/>
          </a:bodyPr>
          <a:lstStyle/>
          <a:p>
            <a:r>
              <a:rPr lang="en-US" dirty="0">
                <a:latin typeface="Gill Sans Nova Light"/>
              </a:rPr>
              <a:t>Contact Details :</a:t>
            </a:r>
            <a:br>
              <a:rPr lang="en-US" dirty="0"/>
            </a:br>
            <a:br>
              <a:rPr lang="en-US" dirty="0"/>
            </a:br>
            <a:r>
              <a:rPr lang="en-US" dirty="0">
                <a:latin typeface="Gill Sans Nova Light"/>
                <a:hlinkClick r:id="rId2"/>
              </a:rPr>
              <a:t>sales@actionstep.com</a:t>
            </a:r>
            <a:r>
              <a:rPr lang="en-US" dirty="0">
                <a:latin typeface="Gill Sans Nova Light"/>
              </a:rPr>
              <a:t>    – Disha Moses</a:t>
            </a:r>
            <a:br>
              <a:rPr lang="en-US" dirty="0"/>
            </a:br>
            <a:r>
              <a:rPr lang="en-US" dirty="0">
                <a:latin typeface="Gill Sans Nova Light"/>
                <a:hlinkClick r:id="rId3"/>
              </a:rPr>
              <a:t>sales@workcloud.com.au</a:t>
            </a:r>
            <a:r>
              <a:rPr lang="en-US" dirty="0">
                <a:latin typeface="Gill Sans Nova Light"/>
              </a:rPr>
              <a:t> – Greg Sando</a:t>
            </a:r>
            <a:br>
              <a:rPr lang="en-US" dirty="0"/>
            </a:br>
            <a:br>
              <a:rPr lang="en-US" dirty="0"/>
            </a:br>
            <a:endParaRPr lang="en-US"/>
          </a:p>
        </p:txBody>
      </p:sp>
    </p:spTree>
    <p:extLst>
      <p:ext uri="{BB962C8B-B14F-4D97-AF65-F5344CB8AC3E}">
        <p14:creationId xmlns:p14="http://schemas.microsoft.com/office/powerpoint/2010/main" val="7553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C39E-2465-4ECD-A9DE-8B6014E85B3D}"/>
              </a:ext>
            </a:extLst>
          </p:cNvPr>
          <p:cNvSpPr>
            <a:spLocks noGrp="1"/>
          </p:cNvSpPr>
          <p:nvPr>
            <p:ph type="title"/>
          </p:nvPr>
        </p:nvSpPr>
        <p:spPr/>
        <p:txBody>
          <a:bodyPr>
            <a:normAutofit fontScale="90000"/>
          </a:bodyPr>
          <a:lstStyle/>
          <a:p>
            <a:r>
              <a:rPr lang="en-US" u="sng" dirty="0">
                <a:latin typeface="Gill Sans Nova Light"/>
                <a:hlinkClick r:id="" action="ppaction://noaction">
                  <a:extLst>
                    <a:ext uri="{A12FA001-AC4F-418D-AE19-62706E023703}">
                      <ahyp:hlinkClr xmlns:ahyp="http://schemas.microsoft.com/office/drawing/2018/hyperlinkcolor" val="tx"/>
                    </a:ext>
                  </a:extLst>
                </a:hlinkClick>
              </a:rPr>
              <a:t>Landing Page for CLC inquiries</a:t>
            </a:r>
            <a:br>
              <a:rPr lang="en-US" u="sng" dirty="0">
                <a:latin typeface="Gill Sans Nova Light"/>
                <a:hlinkClick r:id="" action="ppaction://noaction">
                  <a:extLst>
                    <a:ext uri="{A12FA001-AC4F-418D-AE19-62706E023703}">
                      <ahyp:hlinkClr xmlns:ahyp="http://schemas.microsoft.com/office/drawing/2018/hyperlinkcolor" val="tx"/>
                    </a:ext>
                  </a:extLst>
                </a:hlinkClick>
              </a:rPr>
            </a:br>
            <a:br>
              <a:rPr lang="en-US" dirty="0">
                <a:latin typeface="Gill Sans Nova Light"/>
                <a:hlinkClick r:id="" action="ppaction://noaction">
                  <a:extLst>
                    <a:ext uri="{A12FA001-AC4F-418D-AE19-62706E023703}">
                      <ahyp:hlinkClr xmlns:ahyp="http://schemas.microsoft.com/office/drawing/2018/hyperlinkcolor" val="tx"/>
                    </a:ext>
                  </a:extLst>
                </a:hlinkClick>
              </a:rPr>
            </a:br>
            <a:r>
              <a:rPr lang="en-US" dirty="0">
                <a:latin typeface="Gill Sans Nova Light"/>
                <a:hlinkClick r:id="" action="ppaction://noaction">
                  <a:extLst>
                    <a:ext uri="{A12FA001-AC4F-418D-AE19-62706E023703}">
                      <ahyp:hlinkClr xmlns:ahyp="http://schemas.microsoft.com/office/drawing/2018/hyperlinkcolor" val="tx"/>
                    </a:ext>
                  </a:extLst>
                </a:hlinkClick>
              </a:rPr>
              <a:t>https://try.actionstep.com/overview-clc/</a:t>
            </a:r>
          </a:p>
        </p:txBody>
      </p:sp>
    </p:spTree>
    <p:extLst>
      <p:ext uri="{BB962C8B-B14F-4D97-AF65-F5344CB8AC3E}">
        <p14:creationId xmlns:p14="http://schemas.microsoft.com/office/powerpoint/2010/main" val="1947008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2F04-773C-4128-AE12-63413C896480}"/>
              </a:ext>
            </a:extLst>
          </p:cNvPr>
          <p:cNvSpPr>
            <a:spLocks noGrp="1"/>
          </p:cNvSpPr>
          <p:nvPr>
            <p:ph type="title"/>
          </p:nvPr>
        </p:nvSpPr>
        <p:spPr/>
        <p:txBody>
          <a:bodyPr/>
          <a:lstStyle/>
          <a:p>
            <a:r>
              <a:rPr lang="en-NZ"/>
              <a:t>THANK YOU</a:t>
            </a:r>
          </a:p>
        </p:txBody>
      </p:sp>
      <p:sp>
        <p:nvSpPr>
          <p:cNvPr id="3" name="Rectangle 2">
            <a:extLst>
              <a:ext uri="{FF2B5EF4-FFF2-40B4-BE49-F238E27FC236}">
                <a16:creationId xmlns:a16="http://schemas.microsoft.com/office/drawing/2014/main" id="{49378EB2-4A13-4CFB-882B-E2136A312ED3}"/>
              </a:ext>
            </a:extLst>
          </p:cNvPr>
          <p:cNvSpPr/>
          <p:nvPr/>
        </p:nvSpPr>
        <p:spPr>
          <a:xfrm>
            <a:off x="3174460" y="4815590"/>
            <a:ext cx="6096000" cy="369332"/>
          </a:xfrm>
          <a:prstGeom prst="rect">
            <a:avLst/>
          </a:prstGeom>
        </p:spPr>
        <p:txBody>
          <a:bodyPr>
            <a:spAutoFit/>
          </a:bodyPr>
          <a:lstStyle/>
          <a:p>
            <a:pPr algn="ctr"/>
            <a:r>
              <a:rPr lang="en-US" spc="300">
                <a:solidFill>
                  <a:schemeClr val="bg1"/>
                </a:solidFill>
                <a:latin typeface="Montserrat Ultra Light" charset="0"/>
                <a:ea typeface="Montserrat Ultra Light" charset="0"/>
                <a:cs typeface="Montserrat Ultra Light" charset="0"/>
              </a:rPr>
              <a:t>EVOLVE &amp; GROW WITH ACTIONSTEP</a:t>
            </a:r>
          </a:p>
        </p:txBody>
      </p:sp>
    </p:spTree>
    <p:extLst>
      <p:ext uri="{BB962C8B-B14F-4D97-AF65-F5344CB8AC3E}">
        <p14:creationId xmlns:p14="http://schemas.microsoft.com/office/powerpoint/2010/main" val="387652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1BAC-0DD8-49B2-BFDE-1278964B3AC2}"/>
              </a:ext>
            </a:extLst>
          </p:cNvPr>
          <p:cNvSpPr>
            <a:spLocks noGrp="1"/>
          </p:cNvSpPr>
          <p:nvPr>
            <p:ph type="title"/>
          </p:nvPr>
        </p:nvSpPr>
        <p:spPr/>
        <p:txBody>
          <a:bodyPr/>
          <a:lstStyle/>
          <a:p>
            <a:r>
              <a:rPr lang="en-US">
                <a:latin typeface="Gill Sans Nova Light"/>
              </a:rPr>
              <a:t>Actionstep</a:t>
            </a:r>
            <a:endParaRPr lang="en-US"/>
          </a:p>
        </p:txBody>
      </p:sp>
    </p:spTree>
    <p:extLst>
      <p:ext uri="{BB962C8B-B14F-4D97-AF65-F5344CB8AC3E}">
        <p14:creationId xmlns:p14="http://schemas.microsoft.com/office/powerpoint/2010/main" val="11551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43581-D086-499F-B7D4-283F5E973496}"/>
              </a:ext>
            </a:extLst>
          </p:cNvPr>
          <p:cNvSpPr>
            <a:spLocks noGrp="1"/>
          </p:cNvSpPr>
          <p:nvPr>
            <p:ph type="body" sz="quarter" idx="13"/>
          </p:nvPr>
        </p:nvSpPr>
        <p:spPr>
          <a:xfrm>
            <a:off x="1062613" y="2866562"/>
            <a:ext cx="6940445" cy="927562"/>
          </a:xfrm>
        </p:spPr>
        <p:txBody>
          <a:bodyPr wrap="square" anchor="ctr">
            <a:normAutofit/>
          </a:bodyPr>
          <a:lstStyle/>
          <a:p>
            <a:r>
              <a:rPr lang="en-US" sz="4200"/>
              <a:t>Understanding your World</a:t>
            </a:r>
          </a:p>
        </p:txBody>
      </p:sp>
      <p:sp>
        <p:nvSpPr>
          <p:cNvPr id="4" name="Text Placeholder 3">
            <a:extLst>
              <a:ext uri="{FF2B5EF4-FFF2-40B4-BE49-F238E27FC236}">
                <a16:creationId xmlns:a16="http://schemas.microsoft.com/office/drawing/2014/main" id="{B2BB4F00-73AD-4810-AF48-8BFA31593CE0}"/>
              </a:ext>
            </a:extLst>
          </p:cNvPr>
          <p:cNvSpPr>
            <a:spLocks noGrp="1"/>
          </p:cNvSpPr>
          <p:nvPr>
            <p:ph type="body" sz="quarter" idx="14"/>
          </p:nvPr>
        </p:nvSpPr>
        <p:spPr>
          <a:xfrm>
            <a:off x="1436416" y="3971727"/>
            <a:ext cx="6192838" cy="537776"/>
          </a:xfrm>
        </p:spPr>
        <p:txBody>
          <a:bodyPr wrap="square" anchor="ctr">
            <a:normAutofit/>
          </a:bodyPr>
          <a:lstStyle/>
          <a:p>
            <a:r>
              <a:rPr lang="en-US" sz="1500"/>
              <a:t>Comprised of “Generalists” and “Specialists” </a:t>
            </a:r>
            <a:r>
              <a:rPr lang="en-US" sz="1500" err="1"/>
              <a:t>i.e</a:t>
            </a:r>
            <a:r>
              <a:rPr lang="en-US" sz="1500"/>
              <a:t> Family Violence, Social Security </a:t>
            </a:r>
            <a:r>
              <a:rPr lang="en-US" sz="1500" err="1"/>
              <a:t>etc</a:t>
            </a:r>
            <a:r>
              <a:rPr lang="en-US" sz="1500"/>
              <a:t>, </a:t>
            </a:r>
          </a:p>
        </p:txBody>
      </p:sp>
    </p:spTree>
    <p:extLst>
      <p:ext uri="{BB962C8B-B14F-4D97-AF65-F5344CB8AC3E}">
        <p14:creationId xmlns:p14="http://schemas.microsoft.com/office/powerpoint/2010/main" val="12588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ctagon 5">
            <a:extLst>
              <a:ext uri="{FF2B5EF4-FFF2-40B4-BE49-F238E27FC236}">
                <a16:creationId xmlns:a16="http://schemas.microsoft.com/office/drawing/2014/main" id="{896B2539-2C66-CA4A-80DD-6D123BBD0505}"/>
              </a:ext>
            </a:extLst>
          </p:cNvPr>
          <p:cNvSpPr/>
          <p:nvPr/>
        </p:nvSpPr>
        <p:spPr>
          <a:xfrm>
            <a:off x="1044164" y="2170123"/>
            <a:ext cx="1903251" cy="1841135"/>
          </a:xfrm>
          <a:prstGeom prst="octagon">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00" b="1">
                <a:solidFill>
                  <a:schemeClr val="bg1"/>
                </a:solidFill>
                <a:latin typeface="Montserrat Bold"/>
                <a:ea typeface="Montserrat Bold" charset="0"/>
                <a:cs typeface="Calibri" panose="020F0502020204030204"/>
              </a:rPr>
              <a:t>Intake Webform +</a:t>
            </a:r>
          </a:p>
          <a:p>
            <a:pPr algn="ctr"/>
            <a:r>
              <a:rPr lang="en-US" sz="1300" b="1">
                <a:solidFill>
                  <a:schemeClr val="bg1"/>
                </a:solidFill>
                <a:latin typeface="Montserrat Bold"/>
                <a:ea typeface="Montserrat Bold" charset="0"/>
                <a:cs typeface="Calibri" panose="020F0502020204030204"/>
              </a:rPr>
              <a:t> Document Portals</a:t>
            </a:r>
            <a:endParaRPr lang="en-US" sz="1400">
              <a:solidFill>
                <a:schemeClr val="bg1"/>
              </a:solidFill>
              <a:ea typeface="Montserrat Bold" charset="0"/>
              <a:cs typeface="Calibri" panose="020F0502020204030204"/>
            </a:endParaRPr>
          </a:p>
        </p:txBody>
      </p:sp>
      <p:sp>
        <p:nvSpPr>
          <p:cNvPr id="28" name="Octagon 27">
            <a:extLst>
              <a:ext uri="{FF2B5EF4-FFF2-40B4-BE49-F238E27FC236}">
                <a16:creationId xmlns:a16="http://schemas.microsoft.com/office/drawing/2014/main" id="{D0D58907-03E8-FE42-BA78-2C72CB21990B}"/>
              </a:ext>
            </a:extLst>
          </p:cNvPr>
          <p:cNvSpPr/>
          <p:nvPr/>
        </p:nvSpPr>
        <p:spPr>
          <a:xfrm>
            <a:off x="2407652" y="3466318"/>
            <a:ext cx="1903251" cy="1841135"/>
          </a:xfrm>
          <a:prstGeom prst="octagon">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a:solidFill>
                  <a:schemeClr val="bg1"/>
                </a:solidFill>
                <a:latin typeface="Montserrat Bold" charset="0"/>
                <a:ea typeface="Montserrat Bold" charset="0"/>
                <a:cs typeface="Montserrat Bold" charset="0"/>
              </a:rPr>
              <a:t>Case Management</a:t>
            </a:r>
          </a:p>
          <a:p>
            <a:pPr algn="ctr"/>
            <a:r>
              <a:rPr lang="en-US" sz="1333" b="1">
                <a:solidFill>
                  <a:schemeClr val="bg1"/>
                </a:solidFill>
                <a:latin typeface="Montserrat Bold" charset="0"/>
                <a:ea typeface="Montserrat Bold" charset="0"/>
                <a:cs typeface="Montserrat Bold" charset="0"/>
              </a:rPr>
              <a:t>+</a:t>
            </a:r>
          </a:p>
          <a:p>
            <a:pPr algn="ctr"/>
            <a:r>
              <a:rPr lang="en-US" sz="1333" b="1">
                <a:solidFill>
                  <a:schemeClr val="bg1"/>
                </a:solidFill>
                <a:latin typeface="Montserrat Bold" charset="0"/>
                <a:ea typeface="Montserrat Bold" charset="0"/>
                <a:cs typeface="Montserrat Bold" charset="0"/>
              </a:rPr>
              <a:t> “Workflow”</a:t>
            </a:r>
          </a:p>
        </p:txBody>
      </p:sp>
      <p:sp>
        <p:nvSpPr>
          <p:cNvPr id="29" name="Octagon 28">
            <a:extLst>
              <a:ext uri="{FF2B5EF4-FFF2-40B4-BE49-F238E27FC236}">
                <a16:creationId xmlns:a16="http://schemas.microsoft.com/office/drawing/2014/main" id="{EE5F1908-5E31-C246-B520-69FEFC234943}"/>
              </a:ext>
            </a:extLst>
          </p:cNvPr>
          <p:cNvSpPr/>
          <p:nvPr/>
        </p:nvSpPr>
        <p:spPr>
          <a:xfrm>
            <a:off x="5135755" y="3467455"/>
            <a:ext cx="1903251" cy="1841135"/>
          </a:xfrm>
          <a:prstGeom prst="octagon">
            <a:avLst/>
          </a:prstGeom>
          <a:solidFill>
            <a:schemeClr val="accent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a:solidFill>
                  <a:schemeClr val="bg1"/>
                </a:solidFill>
                <a:latin typeface="Montserrat Bold" charset="0"/>
                <a:ea typeface="Montserrat Bold" charset="0"/>
                <a:cs typeface="Montserrat Bold" charset="0"/>
              </a:rPr>
              <a:t>Email &amp; Calendar Management</a:t>
            </a:r>
          </a:p>
        </p:txBody>
      </p:sp>
      <p:sp>
        <p:nvSpPr>
          <p:cNvPr id="30" name="Octagon 29">
            <a:extLst>
              <a:ext uri="{FF2B5EF4-FFF2-40B4-BE49-F238E27FC236}">
                <a16:creationId xmlns:a16="http://schemas.microsoft.com/office/drawing/2014/main" id="{72C9F651-EA7D-CE49-887E-16C6AF5F078E}"/>
              </a:ext>
            </a:extLst>
          </p:cNvPr>
          <p:cNvSpPr/>
          <p:nvPr/>
        </p:nvSpPr>
        <p:spPr>
          <a:xfrm>
            <a:off x="3776455" y="2170123"/>
            <a:ext cx="1903251" cy="1841135"/>
          </a:xfrm>
          <a:prstGeom prst="octagon">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a:solidFill>
                  <a:schemeClr val="bg1"/>
                </a:solidFill>
                <a:latin typeface="Montserrat Bold" charset="0"/>
                <a:ea typeface="Montserrat Bold" charset="0"/>
                <a:cs typeface="Montserrat Bold" charset="0"/>
              </a:rPr>
              <a:t>Document Automation &amp; Storage</a:t>
            </a:r>
          </a:p>
        </p:txBody>
      </p:sp>
      <p:sp>
        <p:nvSpPr>
          <p:cNvPr id="15" name="TextBox 14"/>
          <p:cNvSpPr txBox="1"/>
          <p:nvPr/>
        </p:nvSpPr>
        <p:spPr>
          <a:xfrm>
            <a:off x="3602816" y="371857"/>
            <a:ext cx="4991495" cy="733534"/>
          </a:xfrm>
          <a:prstGeom prst="rect">
            <a:avLst/>
          </a:prstGeom>
          <a:noFill/>
        </p:spPr>
        <p:txBody>
          <a:bodyPr wrap="none" rtlCol="0">
            <a:spAutoFit/>
          </a:bodyPr>
          <a:lstStyle/>
          <a:p>
            <a:pPr algn="ctr">
              <a:lnSpc>
                <a:spcPts val="5000"/>
              </a:lnSpc>
            </a:pPr>
            <a:r>
              <a:rPr lang="en-US" sz="4300">
                <a:solidFill>
                  <a:srgbClr val="7BB838"/>
                </a:solidFill>
                <a:latin typeface="Gill Sans Nova Light"/>
                <a:ea typeface="+mj-ea"/>
              </a:rPr>
              <a:t>ALL IN ONE SYSTEM</a:t>
            </a:r>
          </a:p>
        </p:txBody>
      </p:sp>
      <p:sp>
        <p:nvSpPr>
          <p:cNvPr id="16" name="TextBox 15"/>
          <p:cNvSpPr txBox="1"/>
          <p:nvPr/>
        </p:nvSpPr>
        <p:spPr>
          <a:xfrm>
            <a:off x="2627871" y="1057861"/>
            <a:ext cx="6936259" cy="400110"/>
          </a:xfrm>
          <a:prstGeom prst="rect">
            <a:avLst/>
          </a:prstGeom>
          <a:noFill/>
        </p:spPr>
        <p:txBody>
          <a:bodyPr wrap="none" rtlCol="0" anchor="ctr" anchorCtr="0">
            <a:spAutoFit/>
          </a:bodyPr>
          <a:lstStyle/>
          <a:p>
            <a:pPr algn="ctr"/>
            <a:r>
              <a:rPr lang="en-US" sz="2000">
                <a:solidFill>
                  <a:schemeClr val="accent2"/>
                </a:solidFill>
                <a:latin typeface="Gill Sans MT" panose="020B0502020104020203" pitchFamily="34" charset="0"/>
                <a:ea typeface="Montserrat Light" charset="0"/>
                <a:cs typeface="Montserrat Light" charset="0"/>
              </a:rPr>
              <a:t>One place for all your Centre Data and your team to collaborate</a:t>
            </a:r>
          </a:p>
        </p:txBody>
      </p:sp>
      <p:sp>
        <p:nvSpPr>
          <p:cNvPr id="32" name="Octagon 31">
            <a:extLst>
              <a:ext uri="{FF2B5EF4-FFF2-40B4-BE49-F238E27FC236}">
                <a16:creationId xmlns:a16="http://schemas.microsoft.com/office/drawing/2014/main" id="{B4675C19-4F9D-4142-9697-67650E4DECA1}"/>
              </a:ext>
            </a:extLst>
          </p:cNvPr>
          <p:cNvSpPr/>
          <p:nvPr/>
        </p:nvSpPr>
        <p:spPr>
          <a:xfrm>
            <a:off x="6508745" y="2170123"/>
            <a:ext cx="1903251" cy="1841135"/>
          </a:xfrm>
          <a:prstGeom prst="octagon">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33" b="1">
                <a:solidFill>
                  <a:schemeClr val="bg1"/>
                </a:solidFill>
                <a:latin typeface="Montserrat Bold" charset="0"/>
                <a:ea typeface="Montserrat Bold" charset="0"/>
                <a:cs typeface="Montserrat Bold" charset="0"/>
              </a:rPr>
              <a:t>Task and Deadline Management</a:t>
            </a:r>
          </a:p>
        </p:txBody>
      </p:sp>
      <p:sp>
        <p:nvSpPr>
          <p:cNvPr id="34" name="Octagon 33">
            <a:extLst>
              <a:ext uri="{FF2B5EF4-FFF2-40B4-BE49-F238E27FC236}">
                <a16:creationId xmlns:a16="http://schemas.microsoft.com/office/drawing/2014/main" id="{9E05CD3B-83D1-FE4C-9459-5D3784F74277}"/>
              </a:ext>
            </a:extLst>
          </p:cNvPr>
          <p:cNvSpPr/>
          <p:nvPr/>
        </p:nvSpPr>
        <p:spPr>
          <a:xfrm>
            <a:off x="9241036" y="2170123"/>
            <a:ext cx="1903251" cy="1841135"/>
          </a:xfrm>
          <a:prstGeom prst="octagon">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00" b="1">
                <a:solidFill>
                  <a:schemeClr val="bg1"/>
                </a:solidFill>
                <a:latin typeface="Montserrat Bold"/>
                <a:ea typeface="Montserrat Bold" charset="0"/>
                <a:cs typeface="Montserrat Bold" charset="0"/>
              </a:rPr>
              <a:t>CLASS, DEX and AG Data Integration</a:t>
            </a:r>
          </a:p>
          <a:p>
            <a:pPr algn="ctr"/>
            <a:endParaRPr lang="en-US" sz="1300" b="1">
              <a:solidFill>
                <a:schemeClr val="bg1"/>
              </a:solidFill>
              <a:latin typeface="Montserrat Bold"/>
              <a:ea typeface="Montserrat Bold" charset="0"/>
              <a:cs typeface="Montserrat Bold" charset="0"/>
            </a:endParaRPr>
          </a:p>
        </p:txBody>
      </p:sp>
      <p:sp>
        <p:nvSpPr>
          <p:cNvPr id="35" name="Octagon 34">
            <a:extLst>
              <a:ext uri="{FF2B5EF4-FFF2-40B4-BE49-F238E27FC236}">
                <a16:creationId xmlns:a16="http://schemas.microsoft.com/office/drawing/2014/main" id="{BC8DEE6D-586D-AC42-A525-6DF85811A4D2}"/>
              </a:ext>
            </a:extLst>
          </p:cNvPr>
          <p:cNvSpPr/>
          <p:nvPr/>
        </p:nvSpPr>
        <p:spPr>
          <a:xfrm>
            <a:off x="7881736" y="3467455"/>
            <a:ext cx="1903251" cy="1841135"/>
          </a:xfrm>
          <a:prstGeom prst="oct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00" b="1">
              <a:solidFill>
                <a:schemeClr val="bg1"/>
              </a:solidFill>
              <a:latin typeface="Montserrat Bold"/>
              <a:ea typeface="Montserrat Bold" charset="0"/>
              <a:cs typeface="Montserrat Bold" charset="0"/>
            </a:endParaRPr>
          </a:p>
          <a:p>
            <a:pPr algn="ctr"/>
            <a:r>
              <a:rPr lang="en-US" sz="1300" b="1">
                <a:solidFill>
                  <a:schemeClr val="bg1"/>
                </a:solidFill>
                <a:latin typeface="Montserrat Bold"/>
                <a:ea typeface="Montserrat Bold" charset="0"/>
                <a:cs typeface="Montserrat Bold" charset="0"/>
              </a:rPr>
              <a:t>Workload </a:t>
            </a:r>
          </a:p>
          <a:p>
            <a:pPr algn="ctr"/>
            <a:r>
              <a:rPr lang="en-US" sz="1300" b="1">
                <a:solidFill>
                  <a:schemeClr val="bg1"/>
                </a:solidFill>
                <a:latin typeface="Montserrat Bold"/>
                <a:ea typeface="Montserrat Bold" charset="0"/>
                <a:cs typeface="Montserrat Bold" charset="0"/>
              </a:rPr>
              <a:t>+</a:t>
            </a:r>
          </a:p>
          <a:p>
            <a:pPr algn="ctr"/>
            <a:r>
              <a:rPr lang="en-US" sz="1300" b="1">
                <a:solidFill>
                  <a:schemeClr val="bg1"/>
                </a:solidFill>
                <a:latin typeface="Montserrat Bold"/>
                <a:ea typeface="Montserrat Bold" charset="0"/>
                <a:cs typeface="Montserrat Bold" charset="0"/>
              </a:rPr>
              <a:t> Process Management</a:t>
            </a:r>
            <a:endParaRPr lang="en-US">
              <a:solidFill>
                <a:schemeClr val="bg1"/>
              </a:solidFill>
            </a:endParaRPr>
          </a:p>
        </p:txBody>
      </p:sp>
      <p:sp>
        <p:nvSpPr>
          <p:cNvPr id="50" name="Oval 49">
            <a:extLst>
              <a:ext uri="{FF2B5EF4-FFF2-40B4-BE49-F238E27FC236}">
                <a16:creationId xmlns:a16="http://schemas.microsoft.com/office/drawing/2014/main" id="{965A56E8-7148-DC4C-B9B3-2D83DCAD6FCD}"/>
              </a:ext>
            </a:extLst>
          </p:cNvPr>
          <p:cNvSpPr/>
          <p:nvPr/>
        </p:nvSpPr>
        <p:spPr>
          <a:xfrm>
            <a:off x="1725020" y="1876102"/>
            <a:ext cx="557561" cy="557561"/>
          </a:xfrm>
          <a:prstGeom prst="ellipse">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49" name="Graphic 48" descr="User">
            <a:extLst>
              <a:ext uri="{FF2B5EF4-FFF2-40B4-BE49-F238E27FC236}">
                <a16:creationId xmlns:a16="http://schemas.microsoft.com/office/drawing/2014/main" id="{E81D0C93-8CB0-9B46-888A-9332E99481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720" y="1914251"/>
            <a:ext cx="457200" cy="457200"/>
          </a:xfrm>
          <a:prstGeom prst="rect">
            <a:avLst/>
          </a:prstGeom>
        </p:spPr>
      </p:pic>
      <p:sp>
        <p:nvSpPr>
          <p:cNvPr id="51" name="Oval 50">
            <a:extLst>
              <a:ext uri="{FF2B5EF4-FFF2-40B4-BE49-F238E27FC236}">
                <a16:creationId xmlns:a16="http://schemas.microsoft.com/office/drawing/2014/main" id="{5D524AD5-7280-9142-B94A-60A6A3C7FF07}"/>
              </a:ext>
            </a:extLst>
          </p:cNvPr>
          <p:cNvSpPr/>
          <p:nvPr/>
        </p:nvSpPr>
        <p:spPr>
          <a:xfrm>
            <a:off x="3079961" y="3187538"/>
            <a:ext cx="557561" cy="557561"/>
          </a:xfrm>
          <a:prstGeom prst="ellipse">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18" name="Graphic 17" descr="Open folder">
            <a:extLst>
              <a:ext uri="{FF2B5EF4-FFF2-40B4-BE49-F238E27FC236}">
                <a16:creationId xmlns:a16="http://schemas.microsoft.com/office/drawing/2014/main" id="{43AED66A-FA6D-0144-B8CA-3BA35C60F4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763" y="3252959"/>
            <a:ext cx="457200" cy="457200"/>
          </a:xfrm>
          <a:prstGeom prst="rect">
            <a:avLst/>
          </a:prstGeom>
        </p:spPr>
      </p:pic>
      <p:sp>
        <p:nvSpPr>
          <p:cNvPr id="52" name="Oval 51">
            <a:extLst>
              <a:ext uri="{FF2B5EF4-FFF2-40B4-BE49-F238E27FC236}">
                <a16:creationId xmlns:a16="http://schemas.microsoft.com/office/drawing/2014/main" id="{916E01BA-801D-B145-82F0-AD3EFD9EB3EA}"/>
              </a:ext>
            </a:extLst>
          </p:cNvPr>
          <p:cNvSpPr/>
          <p:nvPr/>
        </p:nvSpPr>
        <p:spPr>
          <a:xfrm>
            <a:off x="4449301" y="1876102"/>
            <a:ext cx="557561" cy="557561"/>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12" name="Graphic 11" descr="Paper">
            <a:extLst>
              <a:ext uri="{FF2B5EF4-FFF2-40B4-BE49-F238E27FC236}">
                <a16:creationId xmlns:a16="http://schemas.microsoft.com/office/drawing/2014/main" id="{D2DEA008-743E-7F4D-80BE-0ED2F93AC9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20157" y="1926283"/>
            <a:ext cx="457200" cy="457200"/>
          </a:xfrm>
          <a:prstGeom prst="rect">
            <a:avLst/>
          </a:prstGeom>
        </p:spPr>
      </p:pic>
      <p:sp>
        <p:nvSpPr>
          <p:cNvPr id="53" name="Oval 52">
            <a:extLst>
              <a:ext uri="{FF2B5EF4-FFF2-40B4-BE49-F238E27FC236}">
                <a16:creationId xmlns:a16="http://schemas.microsoft.com/office/drawing/2014/main" id="{3C7425D4-BDF7-F440-9007-539A2D569713}"/>
              </a:ext>
            </a:extLst>
          </p:cNvPr>
          <p:cNvSpPr/>
          <p:nvPr/>
        </p:nvSpPr>
        <p:spPr>
          <a:xfrm>
            <a:off x="5801794" y="3202778"/>
            <a:ext cx="557561" cy="557561"/>
          </a:xfrm>
          <a:prstGeom prst="ellipse">
            <a:avLst/>
          </a:prstGeom>
          <a:solidFill>
            <a:schemeClr val="bg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9" name="Graphic 8" descr="Envelope">
            <a:extLst>
              <a:ext uri="{FF2B5EF4-FFF2-40B4-BE49-F238E27FC236}">
                <a16:creationId xmlns:a16="http://schemas.microsoft.com/office/drawing/2014/main" id="{D0388C4A-55C0-6C4B-A2E4-41D81A6BC8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51975" y="3256636"/>
            <a:ext cx="457200" cy="457200"/>
          </a:xfrm>
          <a:prstGeom prst="rect">
            <a:avLst/>
          </a:prstGeom>
        </p:spPr>
      </p:pic>
      <p:sp>
        <p:nvSpPr>
          <p:cNvPr id="54" name="Oval 53">
            <a:extLst>
              <a:ext uri="{FF2B5EF4-FFF2-40B4-BE49-F238E27FC236}">
                <a16:creationId xmlns:a16="http://schemas.microsoft.com/office/drawing/2014/main" id="{C1463A06-7162-E641-A4F2-4C04FF173F5F}"/>
              </a:ext>
            </a:extLst>
          </p:cNvPr>
          <p:cNvSpPr/>
          <p:nvPr/>
        </p:nvSpPr>
        <p:spPr>
          <a:xfrm>
            <a:off x="7181590" y="1906582"/>
            <a:ext cx="557561" cy="557561"/>
          </a:xfrm>
          <a:prstGeom prst="ellipse">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42" name="Graphic 41" descr="Money">
            <a:extLst>
              <a:ext uri="{FF2B5EF4-FFF2-40B4-BE49-F238E27FC236}">
                <a16:creationId xmlns:a16="http://schemas.microsoft.com/office/drawing/2014/main" id="{C9BFE5AD-2FFD-7249-86A8-7301916604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42655" y="1941523"/>
            <a:ext cx="457200" cy="457200"/>
          </a:xfrm>
          <a:prstGeom prst="rect">
            <a:avLst/>
          </a:prstGeom>
        </p:spPr>
      </p:pic>
      <p:sp>
        <p:nvSpPr>
          <p:cNvPr id="55" name="Oval 54">
            <a:extLst>
              <a:ext uri="{FF2B5EF4-FFF2-40B4-BE49-F238E27FC236}">
                <a16:creationId xmlns:a16="http://schemas.microsoft.com/office/drawing/2014/main" id="{FEF9A7E6-E8D5-924B-9EE0-3EA5C7C01F74}"/>
              </a:ext>
            </a:extLst>
          </p:cNvPr>
          <p:cNvSpPr/>
          <p:nvPr/>
        </p:nvSpPr>
        <p:spPr>
          <a:xfrm>
            <a:off x="8534085" y="3202778"/>
            <a:ext cx="557561" cy="557561"/>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47" name="Graphic 46" descr="Bank">
            <a:extLst>
              <a:ext uri="{FF2B5EF4-FFF2-40B4-BE49-F238E27FC236}">
                <a16:creationId xmlns:a16="http://schemas.microsoft.com/office/drawing/2014/main" id="{F644BEC7-74E3-9245-B2B6-E59BA6261D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574281" y="3251635"/>
            <a:ext cx="457200" cy="457200"/>
          </a:xfrm>
          <a:prstGeom prst="rect">
            <a:avLst/>
          </a:prstGeom>
        </p:spPr>
      </p:pic>
      <p:sp>
        <p:nvSpPr>
          <p:cNvPr id="56" name="Oval 55">
            <a:extLst>
              <a:ext uri="{FF2B5EF4-FFF2-40B4-BE49-F238E27FC236}">
                <a16:creationId xmlns:a16="http://schemas.microsoft.com/office/drawing/2014/main" id="{FFB97174-B50F-2049-B03A-2BEF05E8A6E2}"/>
              </a:ext>
            </a:extLst>
          </p:cNvPr>
          <p:cNvSpPr/>
          <p:nvPr/>
        </p:nvSpPr>
        <p:spPr>
          <a:xfrm>
            <a:off x="9909421" y="1891342"/>
            <a:ext cx="557561" cy="557561"/>
          </a:xfrm>
          <a:prstGeom prst="ellipse">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a:latin typeface="Open Sans Regular" charset="0"/>
            </a:endParaRPr>
          </a:p>
        </p:txBody>
      </p:sp>
      <p:pic>
        <p:nvPicPr>
          <p:cNvPr id="20" name="Graphic 19" descr="Piggy Bank">
            <a:extLst>
              <a:ext uri="{FF2B5EF4-FFF2-40B4-BE49-F238E27FC236}">
                <a16:creationId xmlns:a16="http://schemas.microsoft.com/office/drawing/2014/main" id="{92383679-F52D-8C45-9132-7E2552F572A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79301" y="1937063"/>
            <a:ext cx="457200" cy="457200"/>
          </a:xfrm>
          <a:prstGeom prst="rect">
            <a:avLst/>
          </a:prstGeom>
        </p:spPr>
      </p:pic>
      <p:pic>
        <p:nvPicPr>
          <p:cNvPr id="26" name="Picture 2" descr="Coming soon stamp red grunge - Buy this stock vector and explore similar  vectors at Adobe Stock | Adobe Stock">
            <a:extLst>
              <a:ext uri="{FF2B5EF4-FFF2-40B4-BE49-F238E27FC236}">
                <a16:creationId xmlns:a16="http://schemas.microsoft.com/office/drawing/2014/main" id="{6DF738A4-45D2-4A0F-9432-A9BCA412C5D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436501" y="3579397"/>
            <a:ext cx="1023334" cy="74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57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43581-D086-499F-B7D4-283F5E973496}"/>
              </a:ext>
            </a:extLst>
          </p:cNvPr>
          <p:cNvSpPr>
            <a:spLocks noGrp="1"/>
          </p:cNvSpPr>
          <p:nvPr>
            <p:ph type="title"/>
          </p:nvPr>
        </p:nvSpPr>
        <p:spPr>
          <a:xfrm>
            <a:off x="838200" y="365125"/>
            <a:ext cx="10515600" cy="1325563"/>
          </a:xfrm>
        </p:spPr>
        <p:txBody>
          <a:bodyPr anchor="ctr">
            <a:normAutofit/>
          </a:bodyPr>
          <a:lstStyle/>
          <a:p>
            <a:r>
              <a:rPr lang="en-US">
                <a:latin typeface="Gill Sans Nova Light"/>
              </a:rPr>
              <a:t>Community Legal Centre Needs</a:t>
            </a:r>
          </a:p>
        </p:txBody>
      </p:sp>
      <p:sp>
        <p:nvSpPr>
          <p:cNvPr id="4" name="Text Placeholder 3">
            <a:extLst>
              <a:ext uri="{FF2B5EF4-FFF2-40B4-BE49-F238E27FC236}">
                <a16:creationId xmlns:a16="http://schemas.microsoft.com/office/drawing/2014/main" id="{B2BB4F00-73AD-4810-AF48-8BFA31593CE0}"/>
              </a:ext>
            </a:extLst>
          </p:cNvPr>
          <p:cNvSpPr>
            <a:spLocks noGrp="1"/>
          </p:cNvSpPr>
          <p:nvPr>
            <p:ph idx="1"/>
          </p:nvPr>
        </p:nvSpPr>
        <p:spPr>
          <a:xfrm>
            <a:off x="838200" y="1825625"/>
            <a:ext cx="10515600" cy="4351338"/>
          </a:xfrm>
        </p:spPr>
        <p:txBody>
          <a:bodyPr vert="horz" lIns="91440" tIns="45720" rIns="91440" bIns="45720" rtlCol="0" anchor="t">
            <a:normAutofit/>
          </a:bodyPr>
          <a:lstStyle/>
          <a:p>
            <a:endParaRPr lang="en-US"/>
          </a:p>
          <a:p>
            <a:r>
              <a:rPr lang="en-US"/>
              <a:t>1) All in one and effective 'Case Management System’ for  legal and non-legal matters.</a:t>
            </a:r>
          </a:p>
          <a:p>
            <a:r>
              <a:rPr lang="en-US"/>
              <a:t>2) Client Relationship Management (CRM)</a:t>
            </a:r>
          </a:p>
          <a:p>
            <a:r>
              <a:rPr lang="en-US">
                <a:latin typeface="Gill Sans Nova Light"/>
              </a:rPr>
              <a:t>3) Consistent and Accurate Data Collection for Evaluation and Reporting</a:t>
            </a:r>
          </a:p>
          <a:p>
            <a:r>
              <a:rPr lang="en-US"/>
              <a:t>4) Client Intake and Appointment Scheduling</a:t>
            </a:r>
          </a:p>
          <a:p>
            <a:r>
              <a:rPr lang="en-US"/>
              <a:t>5) Deadline and Task Management</a:t>
            </a:r>
          </a:p>
          <a:p>
            <a:r>
              <a:rPr lang="en-US"/>
              <a:t>6) In-built Reporting and integration with CLASS</a:t>
            </a:r>
          </a:p>
          <a:p>
            <a:endParaRPr lang="en-US"/>
          </a:p>
        </p:txBody>
      </p:sp>
    </p:spTree>
    <p:extLst>
      <p:ext uri="{BB962C8B-B14F-4D97-AF65-F5344CB8AC3E}">
        <p14:creationId xmlns:p14="http://schemas.microsoft.com/office/powerpoint/2010/main" val="56077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ctagon 28">
            <a:extLst>
              <a:ext uri="{FF2B5EF4-FFF2-40B4-BE49-F238E27FC236}">
                <a16:creationId xmlns:a16="http://schemas.microsoft.com/office/drawing/2014/main" id="{EE5F1908-5E31-C246-B520-69FEFC234943}"/>
              </a:ext>
            </a:extLst>
          </p:cNvPr>
          <p:cNvSpPr/>
          <p:nvPr/>
        </p:nvSpPr>
        <p:spPr>
          <a:xfrm>
            <a:off x="6138121" y="3853125"/>
            <a:ext cx="1903251" cy="1841135"/>
          </a:xfrm>
          <a:prstGeom prst="octagon">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a:solidFill>
                  <a:schemeClr val="bg1"/>
                </a:solidFill>
                <a:latin typeface="Montserrat Bold" charset="0"/>
                <a:ea typeface="Montserrat Bold" charset="0"/>
                <a:cs typeface="Montserrat Bold" charset="0"/>
              </a:rPr>
              <a:t>Email &amp; Calendar Management</a:t>
            </a:r>
          </a:p>
        </p:txBody>
      </p:sp>
      <p:sp>
        <p:nvSpPr>
          <p:cNvPr id="15" name="TextBox 14"/>
          <p:cNvSpPr txBox="1"/>
          <p:nvPr/>
        </p:nvSpPr>
        <p:spPr>
          <a:xfrm>
            <a:off x="4035370" y="371857"/>
            <a:ext cx="4126387" cy="742832"/>
          </a:xfrm>
          <a:prstGeom prst="rect">
            <a:avLst/>
          </a:prstGeom>
          <a:noFill/>
        </p:spPr>
        <p:txBody>
          <a:bodyPr wrap="none" rtlCol="0">
            <a:spAutoFit/>
          </a:bodyPr>
          <a:lstStyle/>
          <a:p>
            <a:pPr algn="ctr">
              <a:lnSpc>
                <a:spcPts val="5000"/>
              </a:lnSpc>
            </a:pPr>
            <a:r>
              <a:rPr lang="en-US" sz="4800">
                <a:solidFill>
                  <a:srgbClr val="7BB838"/>
                </a:solidFill>
                <a:latin typeface="Gill Sans Nova Light"/>
                <a:ea typeface="+mj-ea"/>
              </a:rPr>
              <a:t>Our Integrations</a:t>
            </a:r>
          </a:p>
        </p:txBody>
      </p:sp>
      <p:sp>
        <p:nvSpPr>
          <p:cNvPr id="16" name="TextBox 15"/>
          <p:cNvSpPr txBox="1"/>
          <p:nvPr/>
        </p:nvSpPr>
        <p:spPr>
          <a:xfrm>
            <a:off x="3364195" y="1038180"/>
            <a:ext cx="5569153" cy="461665"/>
          </a:xfrm>
          <a:prstGeom prst="rect">
            <a:avLst/>
          </a:prstGeom>
          <a:noFill/>
        </p:spPr>
        <p:txBody>
          <a:bodyPr wrap="none" rtlCol="0" anchor="ctr" anchorCtr="0">
            <a:spAutoFit/>
          </a:bodyPr>
          <a:lstStyle/>
          <a:p>
            <a:pPr algn="ctr"/>
            <a:r>
              <a:rPr lang="en-US" sz="2400">
                <a:solidFill>
                  <a:schemeClr val="accent2"/>
                </a:solidFill>
                <a:latin typeface="Gill Sans Nova" panose="020B0602020104020203" pitchFamily="34" charset="0"/>
                <a:ea typeface="Montserrat Light" charset="0"/>
                <a:cs typeface="Montserrat Light" charset="0"/>
              </a:rPr>
              <a:t>Take </a:t>
            </a:r>
            <a:r>
              <a:rPr lang="en-US" sz="2400" err="1">
                <a:solidFill>
                  <a:schemeClr val="accent2"/>
                </a:solidFill>
                <a:latin typeface="Gill Sans Nova" panose="020B0602020104020203" pitchFamily="34" charset="0"/>
                <a:ea typeface="Montserrat Light" charset="0"/>
                <a:cs typeface="Montserrat Light" charset="0"/>
              </a:rPr>
              <a:t>Actionstep’s</a:t>
            </a:r>
            <a:r>
              <a:rPr lang="en-US" sz="2400">
                <a:solidFill>
                  <a:schemeClr val="accent2"/>
                </a:solidFill>
                <a:latin typeface="Gill Sans Nova" panose="020B0602020104020203" pitchFamily="34" charset="0"/>
                <a:ea typeface="Montserrat Light" charset="0"/>
                <a:cs typeface="Montserrat Light" charset="0"/>
              </a:rPr>
              <a:t> features to the next level</a:t>
            </a:r>
          </a:p>
        </p:txBody>
      </p:sp>
      <p:sp>
        <p:nvSpPr>
          <p:cNvPr id="35" name="Octagon 34">
            <a:extLst>
              <a:ext uri="{FF2B5EF4-FFF2-40B4-BE49-F238E27FC236}">
                <a16:creationId xmlns:a16="http://schemas.microsoft.com/office/drawing/2014/main" id="{BC8DEE6D-586D-AC42-A525-6DF85811A4D2}"/>
              </a:ext>
            </a:extLst>
          </p:cNvPr>
          <p:cNvSpPr/>
          <p:nvPr/>
        </p:nvSpPr>
        <p:spPr>
          <a:xfrm>
            <a:off x="6148771" y="2019249"/>
            <a:ext cx="1903251" cy="1841135"/>
          </a:xfrm>
          <a:prstGeom prst="oct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333" b="1">
                <a:solidFill>
                  <a:schemeClr val="bg1"/>
                </a:solidFill>
                <a:latin typeface="Montserrat Bold" charset="0"/>
                <a:ea typeface="Montserrat Bold" charset="0"/>
                <a:cs typeface="Montserrat Bold" charset="0"/>
              </a:rPr>
              <a:t>Reporting</a:t>
            </a:r>
          </a:p>
        </p:txBody>
      </p:sp>
      <p:sp>
        <p:nvSpPr>
          <p:cNvPr id="53" name="Oval 52">
            <a:extLst>
              <a:ext uri="{FF2B5EF4-FFF2-40B4-BE49-F238E27FC236}">
                <a16:creationId xmlns:a16="http://schemas.microsoft.com/office/drawing/2014/main" id="{3C7425D4-BDF7-F440-9007-539A2D569713}"/>
              </a:ext>
            </a:extLst>
          </p:cNvPr>
          <p:cNvSpPr/>
          <p:nvPr/>
        </p:nvSpPr>
        <p:spPr>
          <a:xfrm>
            <a:off x="6815885" y="3588449"/>
            <a:ext cx="557561" cy="557561"/>
          </a:xfrm>
          <a:prstGeom prst="ellipse">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pic>
        <p:nvPicPr>
          <p:cNvPr id="9" name="Graphic 8" descr="Envelope">
            <a:extLst>
              <a:ext uri="{FF2B5EF4-FFF2-40B4-BE49-F238E27FC236}">
                <a16:creationId xmlns:a16="http://schemas.microsoft.com/office/drawing/2014/main" id="{D0388C4A-55C0-6C4B-A2E4-41D81A6BC8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6064" y="3642305"/>
            <a:ext cx="457200" cy="457200"/>
          </a:xfrm>
          <a:prstGeom prst="rect">
            <a:avLst/>
          </a:prstGeom>
        </p:spPr>
      </p:pic>
      <p:sp>
        <p:nvSpPr>
          <p:cNvPr id="55" name="Oval 54">
            <a:extLst>
              <a:ext uri="{FF2B5EF4-FFF2-40B4-BE49-F238E27FC236}">
                <a16:creationId xmlns:a16="http://schemas.microsoft.com/office/drawing/2014/main" id="{FEF9A7E6-E8D5-924B-9EE0-3EA5C7C01F74}"/>
              </a:ext>
            </a:extLst>
          </p:cNvPr>
          <p:cNvSpPr/>
          <p:nvPr/>
        </p:nvSpPr>
        <p:spPr>
          <a:xfrm>
            <a:off x="6801121" y="1742849"/>
            <a:ext cx="557561" cy="557561"/>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pic>
        <p:nvPicPr>
          <p:cNvPr id="47" name="Graphic 46" descr="Bank">
            <a:extLst>
              <a:ext uri="{FF2B5EF4-FFF2-40B4-BE49-F238E27FC236}">
                <a16:creationId xmlns:a16="http://schemas.microsoft.com/office/drawing/2014/main" id="{F644BEC7-74E3-9245-B2B6-E59BA6261D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1316" y="1791705"/>
            <a:ext cx="457200" cy="457200"/>
          </a:xfrm>
          <a:prstGeom prst="rect">
            <a:avLst/>
          </a:prstGeom>
        </p:spPr>
      </p:pic>
      <p:sp>
        <p:nvSpPr>
          <p:cNvPr id="25" name="Octagon 24">
            <a:extLst>
              <a:ext uri="{FF2B5EF4-FFF2-40B4-BE49-F238E27FC236}">
                <a16:creationId xmlns:a16="http://schemas.microsoft.com/office/drawing/2014/main" id="{A290AA2A-A285-1440-9830-39AA295C52C8}"/>
              </a:ext>
            </a:extLst>
          </p:cNvPr>
          <p:cNvSpPr/>
          <p:nvPr/>
        </p:nvSpPr>
        <p:spPr>
          <a:xfrm>
            <a:off x="4246595" y="2012721"/>
            <a:ext cx="1903251" cy="1841135"/>
          </a:xfrm>
          <a:prstGeom prst="octagon">
            <a:avLst/>
          </a:prstGeom>
          <a:solidFill>
            <a:schemeClr val="accent6"/>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a:solidFill>
                  <a:schemeClr val="bg1"/>
                </a:solidFill>
                <a:latin typeface="Montserrat Bold" charset="0"/>
                <a:ea typeface="Montserrat Bold" charset="0"/>
                <a:cs typeface="Montserrat Bold" charset="0"/>
              </a:rPr>
              <a:t>Case Management</a:t>
            </a:r>
          </a:p>
        </p:txBody>
      </p:sp>
      <p:sp>
        <p:nvSpPr>
          <p:cNvPr id="26" name="Oval 25">
            <a:extLst>
              <a:ext uri="{FF2B5EF4-FFF2-40B4-BE49-F238E27FC236}">
                <a16:creationId xmlns:a16="http://schemas.microsoft.com/office/drawing/2014/main" id="{EBA14017-14A0-904F-9178-88B9FD767F10}"/>
              </a:ext>
            </a:extLst>
          </p:cNvPr>
          <p:cNvSpPr/>
          <p:nvPr/>
        </p:nvSpPr>
        <p:spPr>
          <a:xfrm>
            <a:off x="4918904" y="1733941"/>
            <a:ext cx="557561" cy="557561"/>
          </a:xfrm>
          <a:prstGeom prst="ellipse">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pic>
        <p:nvPicPr>
          <p:cNvPr id="27" name="Graphic 26" descr="Open folder">
            <a:extLst>
              <a:ext uri="{FF2B5EF4-FFF2-40B4-BE49-F238E27FC236}">
                <a16:creationId xmlns:a16="http://schemas.microsoft.com/office/drawing/2014/main" id="{88FAD1F9-E15A-874C-A0DD-2C7ECBB53B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3705" y="1799360"/>
            <a:ext cx="457200" cy="457200"/>
          </a:xfrm>
          <a:prstGeom prst="rect">
            <a:avLst/>
          </a:prstGeom>
        </p:spPr>
      </p:pic>
      <p:pic>
        <p:nvPicPr>
          <p:cNvPr id="3" name="Picture 2">
            <a:extLst>
              <a:ext uri="{FF2B5EF4-FFF2-40B4-BE49-F238E27FC236}">
                <a16:creationId xmlns:a16="http://schemas.microsoft.com/office/drawing/2014/main" id="{2E818A9D-2449-0B4E-A964-67BFEB1088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2958" y="2546791"/>
            <a:ext cx="1948844" cy="945189"/>
          </a:xfrm>
          <a:prstGeom prst="rect">
            <a:avLst/>
          </a:prstGeom>
        </p:spPr>
      </p:pic>
      <p:pic>
        <p:nvPicPr>
          <p:cNvPr id="5" name="Picture 4">
            <a:extLst>
              <a:ext uri="{FF2B5EF4-FFF2-40B4-BE49-F238E27FC236}">
                <a16:creationId xmlns:a16="http://schemas.microsoft.com/office/drawing/2014/main" id="{5BE43321-3D62-2F4C-A976-47FEBAF358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9278" y="3838614"/>
            <a:ext cx="634753" cy="634753"/>
          </a:xfrm>
          <a:prstGeom prst="rect">
            <a:avLst/>
          </a:prstGeom>
        </p:spPr>
      </p:pic>
      <p:pic>
        <p:nvPicPr>
          <p:cNvPr id="8" name="Picture 7">
            <a:extLst>
              <a:ext uri="{FF2B5EF4-FFF2-40B4-BE49-F238E27FC236}">
                <a16:creationId xmlns:a16="http://schemas.microsoft.com/office/drawing/2014/main" id="{F900E9B3-9F90-3D46-8F27-ECDF465EBB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01384" y="5038665"/>
            <a:ext cx="2758565" cy="781593"/>
          </a:xfrm>
          <a:prstGeom prst="rect">
            <a:avLst/>
          </a:prstGeom>
        </p:spPr>
      </p:pic>
      <p:pic>
        <p:nvPicPr>
          <p:cNvPr id="11" name="Picture 10">
            <a:extLst>
              <a:ext uri="{FF2B5EF4-FFF2-40B4-BE49-F238E27FC236}">
                <a16:creationId xmlns:a16="http://schemas.microsoft.com/office/drawing/2014/main" id="{13B29D5A-D0F9-C540-9EE6-4BF3AA710D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0471" y="4419154"/>
            <a:ext cx="2596124" cy="692300"/>
          </a:xfrm>
          <a:prstGeom prst="rect">
            <a:avLst/>
          </a:prstGeom>
        </p:spPr>
      </p:pic>
      <p:pic>
        <p:nvPicPr>
          <p:cNvPr id="19" name="Picture 18">
            <a:extLst>
              <a:ext uri="{FF2B5EF4-FFF2-40B4-BE49-F238E27FC236}">
                <a16:creationId xmlns:a16="http://schemas.microsoft.com/office/drawing/2014/main" id="{47D0C1E0-5B90-1143-A26A-F2D2F51096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8200" y="4773692"/>
            <a:ext cx="2726852" cy="727160"/>
          </a:xfrm>
          <a:prstGeom prst="rect">
            <a:avLst/>
          </a:prstGeom>
        </p:spPr>
      </p:pic>
      <p:pic>
        <p:nvPicPr>
          <p:cNvPr id="22" name="Picture 21">
            <a:extLst>
              <a:ext uri="{FF2B5EF4-FFF2-40B4-BE49-F238E27FC236}">
                <a16:creationId xmlns:a16="http://schemas.microsoft.com/office/drawing/2014/main" id="{8BC558A7-756B-2244-872A-501C7D4D2CE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1499" y="5796086"/>
            <a:ext cx="2431763" cy="648469"/>
          </a:xfrm>
          <a:prstGeom prst="rect">
            <a:avLst/>
          </a:prstGeom>
        </p:spPr>
      </p:pic>
      <p:pic>
        <p:nvPicPr>
          <p:cNvPr id="24" name="Picture 23">
            <a:extLst>
              <a:ext uri="{FF2B5EF4-FFF2-40B4-BE49-F238E27FC236}">
                <a16:creationId xmlns:a16="http://schemas.microsoft.com/office/drawing/2014/main" id="{0E59D5E8-BDD8-9042-8ECE-9C5F51A27F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10925" y="5842303"/>
            <a:ext cx="3083272" cy="822207"/>
          </a:xfrm>
          <a:prstGeom prst="rect">
            <a:avLst/>
          </a:prstGeom>
        </p:spPr>
      </p:pic>
      <p:pic>
        <p:nvPicPr>
          <p:cNvPr id="33" name="Picture 32">
            <a:extLst>
              <a:ext uri="{FF2B5EF4-FFF2-40B4-BE49-F238E27FC236}">
                <a16:creationId xmlns:a16="http://schemas.microsoft.com/office/drawing/2014/main" id="{2E85D92A-3061-734D-BC15-C8FB54CBFC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61757" y="2603215"/>
            <a:ext cx="2793295" cy="744879"/>
          </a:xfrm>
          <a:prstGeom prst="rect">
            <a:avLst/>
          </a:prstGeom>
        </p:spPr>
      </p:pic>
      <p:pic>
        <p:nvPicPr>
          <p:cNvPr id="37" name="Picture 36">
            <a:extLst>
              <a:ext uri="{FF2B5EF4-FFF2-40B4-BE49-F238E27FC236}">
                <a16:creationId xmlns:a16="http://schemas.microsoft.com/office/drawing/2014/main" id="{C5B516F1-C461-A54F-8E31-B0B8642AB61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36356" y="1413678"/>
            <a:ext cx="1262988" cy="1262988"/>
          </a:xfrm>
          <a:prstGeom prst="rect">
            <a:avLst/>
          </a:prstGeom>
        </p:spPr>
      </p:pic>
      <p:pic>
        <p:nvPicPr>
          <p:cNvPr id="39" name="Picture 38">
            <a:extLst>
              <a:ext uri="{FF2B5EF4-FFF2-40B4-BE49-F238E27FC236}">
                <a16:creationId xmlns:a16="http://schemas.microsoft.com/office/drawing/2014/main" id="{4D96B354-D811-F24D-8696-78D3B6E84D4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60719" y="3246167"/>
            <a:ext cx="2528069" cy="758420"/>
          </a:xfrm>
          <a:prstGeom prst="rect">
            <a:avLst/>
          </a:prstGeom>
        </p:spPr>
      </p:pic>
      <p:pic>
        <p:nvPicPr>
          <p:cNvPr id="41" name="Picture 40">
            <a:extLst>
              <a:ext uri="{FF2B5EF4-FFF2-40B4-BE49-F238E27FC236}">
                <a16:creationId xmlns:a16="http://schemas.microsoft.com/office/drawing/2014/main" id="{4429AE09-CBCA-124C-A424-8C513283D1C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67092" y="3831088"/>
            <a:ext cx="2673923" cy="629843"/>
          </a:xfrm>
          <a:prstGeom prst="rect">
            <a:avLst/>
          </a:prstGeom>
        </p:spPr>
      </p:pic>
      <p:sp>
        <p:nvSpPr>
          <p:cNvPr id="30" name="Octagon 29">
            <a:extLst>
              <a:ext uri="{FF2B5EF4-FFF2-40B4-BE49-F238E27FC236}">
                <a16:creationId xmlns:a16="http://schemas.microsoft.com/office/drawing/2014/main" id="{72C9F651-EA7D-CE49-887E-16C6AF5F078E}"/>
              </a:ext>
            </a:extLst>
          </p:cNvPr>
          <p:cNvSpPr/>
          <p:nvPr/>
        </p:nvSpPr>
        <p:spPr>
          <a:xfrm>
            <a:off x="4246595" y="3853854"/>
            <a:ext cx="1903251" cy="1841135"/>
          </a:xfrm>
          <a:prstGeom prst="octagon">
            <a:avLst/>
          </a:prstGeom>
          <a:solidFill>
            <a:srgbClr val="FFC73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33" b="1">
                <a:solidFill>
                  <a:schemeClr val="bg1"/>
                </a:solidFill>
                <a:latin typeface="Montserrat Bold" charset="0"/>
                <a:ea typeface="Montserrat Bold" charset="0"/>
                <a:cs typeface="Montserrat Bold" charset="0"/>
              </a:rPr>
              <a:t>Document Automation &amp; Storage</a:t>
            </a:r>
          </a:p>
        </p:txBody>
      </p:sp>
      <p:sp>
        <p:nvSpPr>
          <p:cNvPr id="52" name="Oval 51">
            <a:extLst>
              <a:ext uri="{FF2B5EF4-FFF2-40B4-BE49-F238E27FC236}">
                <a16:creationId xmlns:a16="http://schemas.microsoft.com/office/drawing/2014/main" id="{916E01BA-801D-B145-82F0-AD3EFD9EB3EA}"/>
              </a:ext>
            </a:extLst>
          </p:cNvPr>
          <p:cNvSpPr/>
          <p:nvPr/>
        </p:nvSpPr>
        <p:spPr>
          <a:xfrm>
            <a:off x="4919440" y="3559834"/>
            <a:ext cx="557561" cy="557561"/>
          </a:xfrm>
          <a:prstGeom prst="ellipse">
            <a:avLst/>
          </a:prstGeom>
          <a:solidFill>
            <a:schemeClr val="bg2"/>
          </a:solidFill>
          <a:ln w="38100">
            <a:solidFill>
              <a:srgbClr val="FFC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pic>
        <p:nvPicPr>
          <p:cNvPr id="12" name="Graphic 11" descr="Paper">
            <a:extLst>
              <a:ext uri="{FF2B5EF4-FFF2-40B4-BE49-F238E27FC236}">
                <a16:creationId xmlns:a16="http://schemas.microsoft.com/office/drawing/2014/main" id="{D2DEA008-743E-7F4D-80BE-0ED2F93AC96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990297" y="3610015"/>
            <a:ext cx="457200" cy="457200"/>
          </a:xfrm>
          <a:prstGeom prst="rect">
            <a:avLst/>
          </a:prstGeom>
        </p:spPr>
      </p:pic>
      <p:pic>
        <p:nvPicPr>
          <p:cNvPr id="1026" name="Picture 2" descr="Working at GlobalX: Australian reviews - SEEK">
            <a:extLst>
              <a:ext uri="{FF2B5EF4-FFF2-40B4-BE49-F238E27FC236}">
                <a16:creationId xmlns:a16="http://schemas.microsoft.com/office/drawing/2014/main" id="{E36215B9-ECD8-4BD0-93E6-F54B0A913A5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94235" y="1734504"/>
            <a:ext cx="2461411" cy="79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70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89314" y="371664"/>
            <a:ext cx="4981916" cy="742832"/>
          </a:xfrm>
          <a:prstGeom prst="rect">
            <a:avLst/>
          </a:prstGeom>
          <a:noFill/>
        </p:spPr>
        <p:txBody>
          <a:bodyPr wrap="square" rtlCol="0" anchor="t">
            <a:spAutoFit/>
          </a:bodyPr>
          <a:lstStyle/>
          <a:p>
            <a:pPr algn="ctr">
              <a:lnSpc>
                <a:spcPts val="5000"/>
              </a:lnSpc>
            </a:pPr>
            <a:r>
              <a:rPr lang="en-US" sz="4800">
                <a:solidFill>
                  <a:srgbClr val="7BB838"/>
                </a:solidFill>
                <a:latin typeface="Gill Sans Nova Light"/>
                <a:ea typeface="+mj-ea"/>
              </a:rPr>
              <a:t>Our Commitment</a:t>
            </a:r>
          </a:p>
        </p:txBody>
      </p:sp>
      <p:sp>
        <p:nvSpPr>
          <p:cNvPr id="19" name="TextBox 18">
            <a:extLst>
              <a:ext uri="{FF2B5EF4-FFF2-40B4-BE49-F238E27FC236}">
                <a16:creationId xmlns:a16="http://schemas.microsoft.com/office/drawing/2014/main" id="{904F2DC7-D4E9-9C47-B649-82B10AA43C6A}"/>
              </a:ext>
            </a:extLst>
          </p:cNvPr>
          <p:cNvSpPr txBox="1"/>
          <p:nvPr/>
        </p:nvSpPr>
        <p:spPr>
          <a:xfrm>
            <a:off x="6091840" y="4095866"/>
            <a:ext cx="3295133" cy="323165"/>
          </a:xfrm>
          <a:prstGeom prst="rect">
            <a:avLst/>
          </a:prstGeom>
          <a:noFill/>
        </p:spPr>
        <p:txBody>
          <a:bodyPr wrap="none" rtlCol="0" anchor="ctr" anchorCtr="0">
            <a:spAutoFit/>
          </a:bodyPr>
          <a:lstStyle/>
          <a:p>
            <a:r>
              <a:rPr lang="en-US" sz="1500" b="1">
                <a:solidFill>
                  <a:schemeClr val="accent1"/>
                </a:solidFill>
                <a:latin typeface="Gill Sans Nova" panose="020B0602020104020203" pitchFamily="34" charset="0"/>
                <a:ea typeface="Montserrat Bold" charset="0"/>
                <a:cs typeface="Montserrat Bold" charset="0"/>
              </a:rPr>
              <a:t>SET YOUR PASSWORD POLICIES</a:t>
            </a:r>
          </a:p>
        </p:txBody>
      </p:sp>
      <p:sp>
        <p:nvSpPr>
          <p:cNvPr id="21" name="Subtitle 2">
            <a:extLst>
              <a:ext uri="{FF2B5EF4-FFF2-40B4-BE49-F238E27FC236}">
                <a16:creationId xmlns:a16="http://schemas.microsoft.com/office/drawing/2014/main" id="{AB327CA1-13D9-6348-8F6A-5A4EC148B6EF}"/>
              </a:ext>
            </a:extLst>
          </p:cNvPr>
          <p:cNvSpPr txBox="1">
            <a:spLocks/>
          </p:cNvSpPr>
          <p:nvPr/>
        </p:nvSpPr>
        <p:spPr>
          <a:xfrm>
            <a:off x="6036566" y="4421346"/>
            <a:ext cx="3815847"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1">
                <a:solidFill>
                  <a:schemeClr val="tx1"/>
                </a:solidFill>
                <a:latin typeface="Gill Sans Nova" panose="020B0602020104020203" pitchFamily="34" charset="0"/>
                <a:ea typeface="Montserrat Light" charset="0"/>
                <a:cs typeface="Montserrat Light" charset="0"/>
              </a:rPr>
              <a:t>Set your own password policies, location &amp; time of day restrictions and add 2 Factor Authentication </a:t>
            </a:r>
          </a:p>
        </p:txBody>
      </p:sp>
      <p:sp>
        <p:nvSpPr>
          <p:cNvPr id="22" name="TextBox 21">
            <a:extLst>
              <a:ext uri="{FF2B5EF4-FFF2-40B4-BE49-F238E27FC236}">
                <a16:creationId xmlns:a16="http://schemas.microsoft.com/office/drawing/2014/main" id="{26E87F04-A16E-D04E-AE26-E90C429AEA68}"/>
              </a:ext>
            </a:extLst>
          </p:cNvPr>
          <p:cNvSpPr txBox="1"/>
          <p:nvPr/>
        </p:nvSpPr>
        <p:spPr>
          <a:xfrm>
            <a:off x="6091838" y="1493344"/>
            <a:ext cx="2117183" cy="323165"/>
          </a:xfrm>
          <a:prstGeom prst="rect">
            <a:avLst/>
          </a:prstGeom>
          <a:noFill/>
        </p:spPr>
        <p:txBody>
          <a:bodyPr wrap="none" rtlCol="0" anchor="ctr" anchorCtr="0">
            <a:spAutoFit/>
          </a:bodyPr>
          <a:lstStyle/>
          <a:p>
            <a:r>
              <a:rPr lang="en-US" sz="1500" b="1">
                <a:solidFill>
                  <a:schemeClr val="accent1"/>
                </a:solidFill>
                <a:latin typeface="Gill Sans Nova" panose="020B0602020104020203" pitchFamily="34" charset="0"/>
                <a:ea typeface="Montserrat Bold" charset="0"/>
                <a:cs typeface="Montserrat Bold" charset="0"/>
              </a:rPr>
              <a:t>DATA SOVEREGNTY</a:t>
            </a:r>
          </a:p>
        </p:txBody>
      </p:sp>
      <p:sp>
        <p:nvSpPr>
          <p:cNvPr id="23" name="Subtitle 2">
            <a:extLst>
              <a:ext uri="{FF2B5EF4-FFF2-40B4-BE49-F238E27FC236}">
                <a16:creationId xmlns:a16="http://schemas.microsoft.com/office/drawing/2014/main" id="{AE83670F-8B18-E84B-AF64-E1CF3BA81C28}"/>
              </a:ext>
            </a:extLst>
          </p:cNvPr>
          <p:cNvSpPr txBox="1">
            <a:spLocks/>
          </p:cNvSpPr>
          <p:nvPr/>
        </p:nvSpPr>
        <p:spPr>
          <a:xfrm>
            <a:off x="6036566" y="1818823"/>
            <a:ext cx="3815847" cy="649249"/>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0">
                <a:solidFill>
                  <a:schemeClr val="tx1"/>
                </a:solidFill>
                <a:latin typeface="Gill Sans Nova"/>
                <a:ea typeface="Montserrat Light" charset="0"/>
                <a:cs typeface="Montserrat Light" charset="0"/>
              </a:rPr>
              <a:t>We host your data via the Amazon Web Services in Australia</a:t>
            </a:r>
            <a:endParaRPr lang="en-US" sz="1351">
              <a:solidFill>
                <a:schemeClr val="tx1"/>
              </a:solidFill>
              <a:latin typeface="Gill Sans Nova" panose="020B0602020104020203" pitchFamily="34" charset="0"/>
              <a:ea typeface="Montserrat Light" charset="0"/>
              <a:cs typeface="Montserrat Light" charset="0"/>
            </a:endParaRPr>
          </a:p>
        </p:txBody>
      </p:sp>
      <p:sp>
        <p:nvSpPr>
          <p:cNvPr id="24" name="TextBox 23">
            <a:extLst>
              <a:ext uri="{FF2B5EF4-FFF2-40B4-BE49-F238E27FC236}">
                <a16:creationId xmlns:a16="http://schemas.microsoft.com/office/drawing/2014/main" id="{28A30FFD-9026-8A48-A161-EBEC1FA8380C}"/>
              </a:ext>
            </a:extLst>
          </p:cNvPr>
          <p:cNvSpPr txBox="1"/>
          <p:nvPr/>
        </p:nvSpPr>
        <p:spPr>
          <a:xfrm>
            <a:off x="6091838" y="2782881"/>
            <a:ext cx="3725956" cy="323165"/>
          </a:xfrm>
          <a:prstGeom prst="rect">
            <a:avLst/>
          </a:prstGeom>
          <a:noFill/>
        </p:spPr>
        <p:txBody>
          <a:bodyPr wrap="none" rtlCol="0" anchor="ctr" anchorCtr="0">
            <a:spAutoFit/>
          </a:bodyPr>
          <a:lstStyle/>
          <a:p>
            <a:r>
              <a:rPr lang="en-US" sz="1500" b="1">
                <a:solidFill>
                  <a:schemeClr val="accent1"/>
                </a:solidFill>
                <a:latin typeface="Gill Sans Nova" panose="020B0602020104020203" pitchFamily="34" charset="0"/>
                <a:ea typeface="Montserrat Bold" charset="0"/>
                <a:cs typeface="Montserrat Bold" charset="0"/>
              </a:rPr>
              <a:t>FULLY ENCRYPTED DATA TRANSFER</a:t>
            </a:r>
          </a:p>
        </p:txBody>
      </p:sp>
      <p:sp>
        <p:nvSpPr>
          <p:cNvPr id="25" name="Subtitle 2">
            <a:extLst>
              <a:ext uri="{FF2B5EF4-FFF2-40B4-BE49-F238E27FC236}">
                <a16:creationId xmlns:a16="http://schemas.microsoft.com/office/drawing/2014/main" id="{5CF5CEB3-AC8B-5C45-8A88-E7E0ECAF13BC}"/>
              </a:ext>
            </a:extLst>
          </p:cNvPr>
          <p:cNvSpPr txBox="1">
            <a:spLocks/>
          </p:cNvSpPr>
          <p:nvPr/>
        </p:nvSpPr>
        <p:spPr>
          <a:xfrm>
            <a:off x="6036566" y="3108362"/>
            <a:ext cx="3815847" cy="648671"/>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00" dirty="0">
                <a:solidFill>
                  <a:schemeClr val="tx1"/>
                </a:solidFill>
                <a:latin typeface="Gill Sans Nova"/>
                <a:ea typeface="Montserrat Light" charset="0"/>
                <a:cs typeface="Montserrat Light" charset="0"/>
              </a:rPr>
              <a:t>Your data is encrypted and secure while in Transit </a:t>
            </a:r>
            <a:r>
              <a:rPr lang="en-US" sz="1300">
                <a:solidFill>
                  <a:schemeClr val="tx1"/>
                </a:solidFill>
                <a:latin typeface="Gill Sans Nova"/>
                <a:ea typeface="Montserrat Light" charset="0"/>
                <a:cs typeface="Montserrat Light" charset="0"/>
              </a:rPr>
              <a:t>and when stored within </a:t>
            </a:r>
            <a:r>
              <a:rPr lang="en-US" sz="1300" err="1">
                <a:solidFill>
                  <a:schemeClr val="tx1"/>
                </a:solidFill>
                <a:latin typeface="Gill Sans Nova"/>
                <a:ea typeface="Montserrat Light" charset="0"/>
                <a:cs typeface="Montserrat Light" charset="0"/>
              </a:rPr>
              <a:t>Actionstep</a:t>
            </a:r>
            <a:endParaRPr lang="en-US" sz="1300">
              <a:solidFill>
                <a:schemeClr val="tx1"/>
              </a:solidFill>
              <a:latin typeface="Gill Sans Nova"/>
              <a:ea typeface="Montserrat Light" charset="0"/>
              <a:cs typeface="Montserrat Light" charset="0"/>
            </a:endParaRPr>
          </a:p>
        </p:txBody>
      </p:sp>
      <p:sp>
        <p:nvSpPr>
          <p:cNvPr id="33" name="TextBox 32">
            <a:extLst>
              <a:ext uri="{FF2B5EF4-FFF2-40B4-BE49-F238E27FC236}">
                <a16:creationId xmlns:a16="http://schemas.microsoft.com/office/drawing/2014/main" id="{10B273E8-8212-0F4B-953F-FE768DDD3BB2}"/>
              </a:ext>
            </a:extLst>
          </p:cNvPr>
          <p:cNvSpPr txBox="1"/>
          <p:nvPr/>
        </p:nvSpPr>
        <p:spPr>
          <a:xfrm>
            <a:off x="1624112" y="4136056"/>
            <a:ext cx="4238020" cy="323165"/>
          </a:xfrm>
          <a:prstGeom prst="rect">
            <a:avLst/>
          </a:prstGeom>
          <a:noFill/>
        </p:spPr>
        <p:txBody>
          <a:bodyPr wrap="none" rtlCol="0" anchor="ctr" anchorCtr="0">
            <a:spAutoFit/>
          </a:bodyPr>
          <a:lstStyle/>
          <a:p>
            <a:r>
              <a:rPr lang="en-US" sz="1500" b="1">
                <a:solidFill>
                  <a:schemeClr val="accent4"/>
                </a:solidFill>
                <a:latin typeface="Gill Sans Nova" panose="020B0602020104020203" pitchFamily="34" charset="0"/>
                <a:ea typeface="Montserrat Bold" charset="0"/>
                <a:cs typeface="Montserrat Bold" charset="0"/>
              </a:rPr>
              <a:t>DEDICATED SUPPORT &amp; HEALTH CHECKS</a:t>
            </a:r>
          </a:p>
        </p:txBody>
      </p:sp>
      <p:sp>
        <p:nvSpPr>
          <p:cNvPr id="36" name="Subtitle 2">
            <a:extLst>
              <a:ext uri="{FF2B5EF4-FFF2-40B4-BE49-F238E27FC236}">
                <a16:creationId xmlns:a16="http://schemas.microsoft.com/office/drawing/2014/main" id="{3502579C-80F9-4E4D-9222-480289C243B2}"/>
              </a:ext>
            </a:extLst>
          </p:cNvPr>
          <p:cNvSpPr txBox="1">
            <a:spLocks/>
          </p:cNvSpPr>
          <p:nvPr/>
        </p:nvSpPr>
        <p:spPr>
          <a:xfrm>
            <a:off x="1622402" y="4400785"/>
            <a:ext cx="3815847" cy="648671"/>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51"/>
              </a:lnSpc>
            </a:pPr>
            <a:r>
              <a:rPr lang="en-US" sz="1333">
                <a:solidFill>
                  <a:schemeClr val="tx1"/>
                </a:solidFill>
                <a:latin typeface="Gill Sans Nova" panose="020B0602020104020203" pitchFamily="34" charset="0"/>
                <a:ea typeface="Montserrat Light" charset="0"/>
                <a:cs typeface="Montserrat Light" charset="0"/>
              </a:rPr>
              <a:t>Our Support Desk Service is included in your subscription via phone, email, chat or ticket</a:t>
            </a:r>
          </a:p>
        </p:txBody>
      </p:sp>
      <p:sp>
        <p:nvSpPr>
          <p:cNvPr id="37" name="TextBox 36">
            <a:extLst>
              <a:ext uri="{FF2B5EF4-FFF2-40B4-BE49-F238E27FC236}">
                <a16:creationId xmlns:a16="http://schemas.microsoft.com/office/drawing/2014/main" id="{1876FCE0-EE1C-574C-9573-8B8758C73C77}"/>
              </a:ext>
            </a:extLst>
          </p:cNvPr>
          <p:cNvSpPr txBox="1"/>
          <p:nvPr/>
        </p:nvSpPr>
        <p:spPr>
          <a:xfrm>
            <a:off x="3742867" y="1555619"/>
            <a:ext cx="1821653" cy="323165"/>
          </a:xfrm>
          <a:prstGeom prst="rect">
            <a:avLst/>
          </a:prstGeom>
          <a:noFill/>
        </p:spPr>
        <p:txBody>
          <a:bodyPr wrap="none" rtlCol="0" anchor="ctr" anchorCtr="0">
            <a:spAutoFit/>
          </a:bodyPr>
          <a:lstStyle/>
          <a:p>
            <a:r>
              <a:rPr lang="en-US" sz="1500" b="1">
                <a:solidFill>
                  <a:schemeClr val="accent4"/>
                </a:solidFill>
                <a:latin typeface="Gill Sans Nova" panose="020B0602020104020203" pitchFamily="34" charset="0"/>
                <a:ea typeface="Montserrat Bold" charset="0"/>
                <a:cs typeface="Montserrat Bold" charset="0"/>
              </a:rPr>
              <a:t>NO CONTRACTS</a:t>
            </a:r>
          </a:p>
        </p:txBody>
      </p:sp>
      <p:sp>
        <p:nvSpPr>
          <p:cNvPr id="38" name="Subtitle 2">
            <a:extLst>
              <a:ext uri="{FF2B5EF4-FFF2-40B4-BE49-F238E27FC236}">
                <a16:creationId xmlns:a16="http://schemas.microsoft.com/office/drawing/2014/main" id="{3590EDCB-A246-2944-A2CC-4248D174C353}"/>
              </a:ext>
            </a:extLst>
          </p:cNvPr>
          <p:cNvSpPr txBox="1">
            <a:spLocks/>
          </p:cNvSpPr>
          <p:nvPr/>
        </p:nvSpPr>
        <p:spPr>
          <a:xfrm>
            <a:off x="1487461" y="1773967"/>
            <a:ext cx="3950787"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51"/>
              </a:lnSpc>
            </a:pPr>
            <a:r>
              <a:rPr lang="en-US" sz="1351">
                <a:solidFill>
                  <a:schemeClr val="tx1"/>
                </a:solidFill>
                <a:latin typeface="Gill Sans Nova" panose="020B0602020104020203" pitchFamily="34" charset="0"/>
                <a:ea typeface="Montserrat Light" charset="0"/>
                <a:cs typeface="Montserrat Light" charset="0"/>
              </a:rPr>
              <a:t>We have both monthly and annual payment options but don’t tie you down to a long-term contract</a:t>
            </a:r>
          </a:p>
        </p:txBody>
      </p:sp>
      <p:sp>
        <p:nvSpPr>
          <p:cNvPr id="39" name="TextBox 38">
            <a:extLst>
              <a:ext uri="{FF2B5EF4-FFF2-40B4-BE49-F238E27FC236}">
                <a16:creationId xmlns:a16="http://schemas.microsoft.com/office/drawing/2014/main" id="{CC546CB8-441B-654E-93D8-C177436E8A63}"/>
              </a:ext>
            </a:extLst>
          </p:cNvPr>
          <p:cNvSpPr txBox="1"/>
          <p:nvPr/>
        </p:nvSpPr>
        <p:spPr>
          <a:xfrm>
            <a:off x="2436863" y="2831515"/>
            <a:ext cx="3396379" cy="323165"/>
          </a:xfrm>
          <a:prstGeom prst="rect">
            <a:avLst/>
          </a:prstGeom>
          <a:noFill/>
        </p:spPr>
        <p:txBody>
          <a:bodyPr wrap="none" rtlCol="0" anchor="ctr" anchorCtr="0">
            <a:spAutoFit/>
          </a:bodyPr>
          <a:lstStyle/>
          <a:p>
            <a:r>
              <a:rPr lang="en-US" sz="1500" b="1">
                <a:solidFill>
                  <a:schemeClr val="accent4"/>
                </a:solidFill>
                <a:latin typeface="Gill Sans Nova" panose="020B0602020104020203" pitchFamily="34" charset="0"/>
                <a:ea typeface="Montserrat Bold" charset="0"/>
                <a:cs typeface="Montserrat Bold" charset="0"/>
              </a:rPr>
              <a:t>GET YOUR DATA BACK ANYTIME</a:t>
            </a:r>
          </a:p>
        </p:txBody>
      </p:sp>
      <p:sp>
        <p:nvSpPr>
          <p:cNvPr id="40" name="Subtitle 2">
            <a:extLst>
              <a:ext uri="{FF2B5EF4-FFF2-40B4-BE49-F238E27FC236}">
                <a16:creationId xmlns:a16="http://schemas.microsoft.com/office/drawing/2014/main" id="{51D7CCFC-442A-C94C-A5B7-F2134771514B}"/>
              </a:ext>
            </a:extLst>
          </p:cNvPr>
          <p:cNvSpPr txBox="1">
            <a:spLocks/>
          </p:cNvSpPr>
          <p:nvPr/>
        </p:nvSpPr>
        <p:spPr>
          <a:xfrm>
            <a:off x="1622402" y="3117097"/>
            <a:ext cx="3815847"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51"/>
              </a:lnSpc>
            </a:pPr>
            <a:r>
              <a:rPr lang="en-US" sz="1351">
                <a:solidFill>
                  <a:schemeClr val="tx1"/>
                </a:solidFill>
                <a:latin typeface="Gill Sans Nova" panose="020B0602020104020203" pitchFamily="34" charset="0"/>
                <a:ea typeface="Montserrat Light" charset="0"/>
                <a:cs typeface="Montserrat Light" charset="0"/>
              </a:rPr>
              <a:t>Your data belongs to you and you can request a free data back up anytime</a:t>
            </a:r>
          </a:p>
        </p:txBody>
      </p:sp>
      <p:sp>
        <p:nvSpPr>
          <p:cNvPr id="45" name="TextBox 44">
            <a:extLst>
              <a:ext uri="{FF2B5EF4-FFF2-40B4-BE49-F238E27FC236}">
                <a16:creationId xmlns:a16="http://schemas.microsoft.com/office/drawing/2014/main" id="{FA02DC92-F255-F842-AD85-9818D54C0F0E}"/>
              </a:ext>
            </a:extLst>
          </p:cNvPr>
          <p:cNvSpPr txBox="1"/>
          <p:nvPr/>
        </p:nvSpPr>
        <p:spPr>
          <a:xfrm>
            <a:off x="6091839" y="5408850"/>
            <a:ext cx="3509230" cy="323165"/>
          </a:xfrm>
          <a:prstGeom prst="rect">
            <a:avLst/>
          </a:prstGeom>
          <a:noFill/>
        </p:spPr>
        <p:txBody>
          <a:bodyPr wrap="none" rtlCol="0" anchor="ctr" anchorCtr="0">
            <a:spAutoFit/>
          </a:bodyPr>
          <a:lstStyle/>
          <a:p>
            <a:r>
              <a:rPr lang="en-US" sz="1500" b="1">
                <a:solidFill>
                  <a:schemeClr val="accent1"/>
                </a:solidFill>
                <a:latin typeface="Gill Sans Nova" panose="020B0602020104020203" pitchFamily="34" charset="0"/>
                <a:ea typeface="Montserrat Bold" charset="0"/>
                <a:cs typeface="Montserrat Bold" charset="0"/>
              </a:rPr>
              <a:t>PERMISSION-BASED USER ACCESS</a:t>
            </a:r>
          </a:p>
        </p:txBody>
      </p:sp>
      <p:sp>
        <p:nvSpPr>
          <p:cNvPr id="46" name="Subtitle 2">
            <a:extLst>
              <a:ext uri="{FF2B5EF4-FFF2-40B4-BE49-F238E27FC236}">
                <a16:creationId xmlns:a16="http://schemas.microsoft.com/office/drawing/2014/main" id="{F14D96E0-4FDF-5D48-8E84-955C3E4826D4}"/>
              </a:ext>
            </a:extLst>
          </p:cNvPr>
          <p:cNvSpPr txBox="1">
            <a:spLocks/>
          </p:cNvSpPr>
          <p:nvPr/>
        </p:nvSpPr>
        <p:spPr>
          <a:xfrm>
            <a:off x="6036566" y="5734331"/>
            <a:ext cx="3815847" cy="649249"/>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51"/>
              </a:lnSpc>
            </a:pPr>
            <a:r>
              <a:rPr lang="en-US" sz="1351">
                <a:solidFill>
                  <a:schemeClr val="tx1"/>
                </a:solidFill>
                <a:latin typeface="Gill Sans Nova" panose="020B0602020104020203" pitchFamily="34" charset="0"/>
                <a:ea typeface="Montserrat Light" charset="0"/>
                <a:cs typeface="Montserrat Light" charset="0"/>
              </a:rPr>
              <a:t>Control your staff’s access to different areas of the system based on their role within your firm</a:t>
            </a:r>
          </a:p>
        </p:txBody>
      </p:sp>
      <p:sp>
        <p:nvSpPr>
          <p:cNvPr id="48" name="TextBox 47">
            <a:extLst>
              <a:ext uri="{FF2B5EF4-FFF2-40B4-BE49-F238E27FC236}">
                <a16:creationId xmlns:a16="http://schemas.microsoft.com/office/drawing/2014/main" id="{89AA609F-E190-5A48-9B5A-BCD9171F2302}"/>
              </a:ext>
            </a:extLst>
          </p:cNvPr>
          <p:cNvSpPr txBox="1"/>
          <p:nvPr/>
        </p:nvSpPr>
        <p:spPr>
          <a:xfrm>
            <a:off x="3587256" y="5511555"/>
            <a:ext cx="2042547" cy="323165"/>
          </a:xfrm>
          <a:prstGeom prst="rect">
            <a:avLst/>
          </a:prstGeom>
          <a:noFill/>
        </p:spPr>
        <p:txBody>
          <a:bodyPr wrap="none" rtlCol="0" anchor="ctr" anchorCtr="0">
            <a:spAutoFit/>
          </a:bodyPr>
          <a:lstStyle/>
          <a:p>
            <a:r>
              <a:rPr lang="en-US" sz="1500" b="1">
                <a:solidFill>
                  <a:schemeClr val="accent4"/>
                </a:solidFill>
                <a:latin typeface="Gill Sans Nova" panose="020B0602020104020203" pitchFamily="34" charset="0"/>
                <a:ea typeface="Montserrat Bold" charset="0"/>
                <a:cs typeface="Montserrat Bold" charset="0"/>
              </a:rPr>
              <a:t>USER COMMUNITY</a:t>
            </a:r>
          </a:p>
        </p:txBody>
      </p:sp>
      <p:sp>
        <p:nvSpPr>
          <p:cNvPr id="50" name="Subtitle 2">
            <a:extLst>
              <a:ext uri="{FF2B5EF4-FFF2-40B4-BE49-F238E27FC236}">
                <a16:creationId xmlns:a16="http://schemas.microsoft.com/office/drawing/2014/main" id="{D623A9E1-3905-1845-BF7E-FC8F79840C21}"/>
              </a:ext>
            </a:extLst>
          </p:cNvPr>
          <p:cNvSpPr txBox="1">
            <a:spLocks/>
          </p:cNvSpPr>
          <p:nvPr/>
        </p:nvSpPr>
        <p:spPr>
          <a:xfrm>
            <a:off x="1622402" y="5714875"/>
            <a:ext cx="3815847" cy="930800"/>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51"/>
              </a:lnSpc>
            </a:pPr>
            <a:r>
              <a:rPr lang="en-US" sz="1333">
                <a:solidFill>
                  <a:schemeClr val="tx1"/>
                </a:solidFill>
                <a:latin typeface="Gill Sans Nova" panose="020B0602020104020203" pitchFamily="34" charset="0"/>
                <a:ea typeface="Montserrat Light" charset="0"/>
                <a:cs typeface="Montserrat Light" charset="0"/>
              </a:rPr>
              <a:t>Gain access to our user training materials, user group forums, Customer Success team, webinars and publications</a:t>
            </a:r>
          </a:p>
        </p:txBody>
      </p:sp>
    </p:spTree>
    <p:extLst>
      <p:ext uri="{BB962C8B-B14F-4D97-AF65-F5344CB8AC3E}">
        <p14:creationId xmlns:p14="http://schemas.microsoft.com/office/powerpoint/2010/main" val="135686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54371" y="371856"/>
            <a:ext cx="2488374" cy="742832"/>
          </a:xfrm>
          <a:prstGeom prst="rect">
            <a:avLst/>
          </a:prstGeom>
          <a:noFill/>
        </p:spPr>
        <p:txBody>
          <a:bodyPr wrap="none" rtlCol="0" anchor="t">
            <a:spAutoFit/>
          </a:bodyPr>
          <a:lstStyle/>
          <a:p>
            <a:pPr algn="ctr">
              <a:lnSpc>
                <a:spcPts val="5000"/>
              </a:lnSpc>
            </a:pPr>
            <a:r>
              <a:rPr lang="en-US" sz="4800">
                <a:solidFill>
                  <a:srgbClr val="7BB838"/>
                </a:solidFill>
                <a:latin typeface="Gill Sans Nova Light" panose="020F0302020204030204" pitchFamily="34" charset="0"/>
                <a:ea typeface="+mj-ea"/>
                <a:sym typeface="Open Sans Light"/>
              </a:rPr>
              <a:t>Our Stats</a:t>
            </a:r>
          </a:p>
        </p:txBody>
      </p:sp>
      <p:sp>
        <p:nvSpPr>
          <p:cNvPr id="16" name="TextBox 15"/>
          <p:cNvSpPr txBox="1"/>
          <p:nvPr/>
        </p:nvSpPr>
        <p:spPr>
          <a:xfrm>
            <a:off x="4639502" y="1028597"/>
            <a:ext cx="3183308" cy="400110"/>
          </a:xfrm>
          <a:prstGeom prst="rect">
            <a:avLst/>
          </a:prstGeom>
          <a:noFill/>
        </p:spPr>
        <p:txBody>
          <a:bodyPr wrap="none" rtlCol="0" anchor="ctr" anchorCtr="0">
            <a:spAutoFit/>
          </a:bodyPr>
          <a:lstStyle/>
          <a:p>
            <a:pPr algn="ctr"/>
            <a:r>
              <a:rPr lang="en-US" sz="2000">
                <a:solidFill>
                  <a:schemeClr val="accent2"/>
                </a:solidFill>
                <a:latin typeface="Gill Sans MT" panose="020B0502020104020203" pitchFamily="34" charset="0"/>
                <a:ea typeface="Montserrat Light" charset="0"/>
                <a:cs typeface="Montserrat Light" charset="0"/>
              </a:rPr>
              <a:t>Don’t take our word for it…</a:t>
            </a:r>
          </a:p>
        </p:txBody>
      </p:sp>
      <p:sp>
        <p:nvSpPr>
          <p:cNvPr id="21" name="Oval 20"/>
          <p:cNvSpPr/>
          <p:nvPr/>
        </p:nvSpPr>
        <p:spPr>
          <a:xfrm>
            <a:off x="8371864" y="1994209"/>
            <a:ext cx="2632861" cy="263354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en-US" sz="3200">
              <a:solidFill>
                <a:schemeClr val="tx1"/>
              </a:solidFill>
              <a:latin typeface="Open Sans Regular" charset="0"/>
            </a:endParaRPr>
          </a:p>
        </p:txBody>
      </p:sp>
      <p:sp>
        <p:nvSpPr>
          <p:cNvPr id="22" name="Oval 21"/>
          <p:cNvSpPr/>
          <p:nvPr/>
        </p:nvSpPr>
        <p:spPr>
          <a:xfrm>
            <a:off x="4792323" y="1994209"/>
            <a:ext cx="2632861" cy="26335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en-US" sz="3200">
              <a:solidFill>
                <a:schemeClr val="tx1"/>
              </a:solidFill>
              <a:latin typeface="Open Sans Regular" charset="0"/>
            </a:endParaRPr>
          </a:p>
        </p:txBody>
      </p:sp>
      <p:sp>
        <p:nvSpPr>
          <p:cNvPr id="24" name="Oval 23"/>
          <p:cNvSpPr/>
          <p:nvPr/>
        </p:nvSpPr>
        <p:spPr>
          <a:xfrm>
            <a:off x="1212782" y="1994209"/>
            <a:ext cx="2632861" cy="26335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en-US" sz="3200">
              <a:solidFill>
                <a:schemeClr val="tx1"/>
              </a:solidFill>
              <a:latin typeface="Open Sans Regular" charset="0"/>
            </a:endParaRPr>
          </a:p>
        </p:txBody>
      </p:sp>
      <p:sp>
        <p:nvSpPr>
          <p:cNvPr id="25" name="TextBox 24"/>
          <p:cNvSpPr txBox="1"/>
          <p:nvPr/>
        </p:nvSpPr>
        <p:spPr>
          <a:xfrm>
            <a:off x="8865980" y="2814265"/>
            <a:ext cx="1641796" cy="861774"/>
          </a:xfrm>
          <a:prstGeom prst="rect">
            <a:avLst/>
          </a:prstGeom>
          <a:noFill/>
        </p:spPr>
        <p:txBody>
          <a:bodyPr wrap="none" rtlCol="0">
            <a:spAutoFit/>
          </a:bodyPr>
          <a:lstStyle/>
          <a:p>
            <a:pPr algn="ctr">
              <a:lnSpc>
                <a:spcPts val="6000"/>
              </a:lnSpc>
            </a:pPr>
            <a:r>
              <a:rPr lang="en-US" sz="5000" b="1">
                <a:solidFill>
                  <a:schemeClr val="bg1"/>
                </a:solidFill>
                <a:latin typeface="Gill Sans Nova" panose="020B0602020104020203" pitchFamily="34" charset="0"/>
                <a:ea typeface="Montserrat Bold" charset="0"/>
                <a:cs typeface="Montserrat Bold" charset="0"/>
              </a:rPr>
              <a:t>4.5/5</a:t>
            </a:r>
          </a:p>
        </p:txBody>
      </p:sp>
      <p:sp>
        <p:nvSpPr>
          <p:cNvPr id="26" name="TextBox 25"/>
          <p:cNvSpPr txBox="1"/>
          <p:nvPr/>
        </p:nvSpPr>
        <p:spPr>
          <a:xfrm>
            <a:off x="1185064" y="2814265"/>
            <a:ext cx="2545890" cy="861774"/>
          </a:xfrm>
          <a:prstGeom prst="rect">
            <a:avLst/>
          </a:prstGeom>
          <a:noFill/>
        </p:spPr>
        <p:txBody>
          <a:bodyPr wrap="none" rtlCol="0">
            <a:spAutoFit/>
          </a:bodyPr>
          <a:lstStyle/>
          <a:p>
            <a:pPr algn="ctr">
              <a:lnSpc>
                <a:spcPts val="6000"/>
              </a:lnSpc>
            </a:pPr>
            <a:r>
              <a:rPr lang="en-US" sz="5000" b="1">
                <a:solidFill>
                  <a:schemeClr val="bg1"/>
                </a:solidFill>
                <a:latin typeface="Gill Sans Nova" panose="020B0602020104020203" pitchFamily="34" charset="0"/>
                <a:ea typeface="Montserrat Bold" charset="0"/>
                <a:cs typeface="Montserrat Bold" charset="0"/>
              </a:rPr>
              <a:t>10,000+</a:t>
            </a:r>
          </a:p>
        </p:txBody>
      </p:sp>
      <p:sp>
        <p:nvSpPr>
          <p:cNvPr id="27" name="TextBox 26"/>
          <p:cNvSpPr txBox="1"/>
          <p:nvPr/>
        </p:nvSpPr>
        <p:spPr>
          <a:xfrm>
            <a:off x="5138605" y="2794323"/>
            <a:ext cx="1912703" cy="861774"/>
          </a:xfrm>
          <a:prstGeom prst="rect">
            <a:avLst/>
          </a:prstGeom>
          <a:noFill/>
        </p:spPr>
        <p:txBody>
          <a:bodyPr wrap="none" rtlCol="0">
            <a:spAutoFit/>
          </a:bodyPr>
          <a:lstStyle/>
          <a:p>
            <a:pPr algn="ctr">
              <a:lnSpc>
                <a:spcPts val="6000"/>
              </a:lnSpc>
            </a:pPr>
            <a:r>
              <a:rPr lang="en-US" sz="5000" b="1">
                <a:solidFill>
                  <a:schemeClr val="bg1"/>
                </a:solidFill>
                <a:latin typeface="Gill Sans Nova" panose="020B0602020104020203" pitchFamily="34" charset="0"/>
                <a:ea typeface="Montserrat Bold" charset="0"/>
                <a:cs typeface="Montserrat Bold" charset="0"/>
              </a:rPr>
              <a:t>98.1%</a:t>
            </a:r>
          </a:p>
        </p:txBody>
      </p:sp>
      <p:sp>
        <p:nvSpPr>
          <p:cNvPr id="2" name="Oval 1"/>
          <p:cNvSpPr/>
          <p:nvPr/>
        </p:nvSpPr>
        <p:spPr>
          <a:xfrm>
            <a:off x="5828372" y="1715430"/>
            <a:ext cx="557561" cy="557561"/>
          </a:xfrm>
          <a:prstGeom prst="ellipse">
            <a:avLst/>
          </a:prstGeom>
          <a:solidFill>
            <a:schemeClr val="bg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31" name="Oval 30"/>
          <p:cNvSpPr/>
          <p:nvPr/>
        </p:nvSpPr>
        <p:spPr>
          <a:xfrm>
            <a:off x="9409514" y="1715430"/>
            <a:ext cx="557561" cy="557561"/>
          </a:xfrm>
          <a:prstGeom prst="ellipse">
            <a:avLst/>
          </a:prstGeom>
          <a:solidFill>
            <a:schemeClr val="bg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33" name="Oval 32"/>
          <p:cNvSpPr/>
          <p:nvPr/>
        </p:nvSpPr>
        <p:spPr>
          <a:xfrm>
            <a:off x="2250432" y="1715430"/>
            <a:ext cx="557561" cy="557561"/>
          </a:xfrm>
          <a:prstGeom prst="ellipse">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Open Sans Regular" charset="0"/>
            </a:endParaRPr>
          </a:p>
        </p:txBody>
      </p:sp>
      <p:sp>
        <p:nvSpPr>
          <p:cNvPr id="36" name="TextBox 35"/>
          <p:cNvSpPr txBox="1"/>
          <p:nvPr/>
        </p:nvSpPr>
        <p:spPr>
          <a:xfrm>
            <a:off x="8707305" y="4883455"/>
            <a:ext cx="1998304" cy="323165"/>
          </a:xfrm>
          <a:prstGeom prst="rect">
            <a:avLst/>
          </a:prstGeom>
          <a:noFill/>
        </p:spPr>
        <p:txBody>
          <a:bodyPr wrap="none" rtlCol="0" anchor="ctr" anchorCtr="0">
            <a:spAutoFit/>
          </a:bodyPr>
          <a:lstStyle/>
          <a:p>
            <a:pPr algn="ctr"/>
            <a:r>
              <a:rPr lang="en-US" sz="1500" b="1">
                <a:solidFill>
                  <a:schemeClr val="tx2"/>
                </a:solidFill>
                <a:latin typeface="Gill Sans Nova" panose="020B0602020104020203" pitchFamily="34" charset="0"/>
                <a:ea typeface="Montserrat Bold" charset="0"/>
                <a:cs typeface="Montserrat Bold" charset="0"/>
              </a:rPr>
              <a:t>QUALITY &amp; VALUE</a:t>
            </a:r>
          </a:p>
        </p:txBody>
      </p:sp>
      <p:sp>
        <p:nvSpPr>
          <p:cNvPr id="37" name="Subtitle 2"/>
          <p:cNvSpPr txBox="1">
            <a:spLocks/>
          </p:cNvSpPr>
          <p:nvPr/>
        </p:nvSpPr>
        <p:spPr>
          <a:xfrm>
            <a:off x="8497387" y="5208937"/>
            <a:ext cx="2418131" cy="931378"/>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0">
                <a:solidFill>
                  <a:schemeClr val="tx1"/>
                </a:solidFill>
                <a:latin typeface="Gill Sans Nova"/>
                <a:ea typeface="Montserrat Light" charset="0"/>
                <a:cs typeface="Montserrat Light" charset="0"/>
              </a:rPr>
              <a:t>Actionstep’s platform quality and value for money is reflected by our user reviews</a:t>
            </a:r>
          </a:p>
        </p:txBody>
      </p:sp>
      <p:sp>
        <p:nvSpPr>
          <p:cNvPr id="38" name="TextBox 37"/>
          <p:cNvSpPr txBox="1"/>
          <p:nvPr/>
        </p:nvSpPr>
        <p:spPr>
          <a:xfrm>
            <a:off x="4930571" y="3661975"/>
            <a:ext cx="2328779" cy="276999"/>
          </a:xfrm>
          <a:prstGeom prst="rect">
            <a:avLst/>
          </a:prstGeom>
          <a:noFill/>
        </p:spPr>
        <p:txBody>
          <a:bodyPr wrap="none" rtlCol="0" anchor="ctr" anchorCtr="0">
            <a:spAutoFit/>
          </a:bodyPr>
          <a:lstStyle/>
          <a:p>
            <a:pPr algn="ctr"/>
            <a:r>
              <a:rPr lang="en-US" sz="1200" b="1">
                <a:solidFill>
                  <a:schemeClr val="bg1"/>
                </a:solidFill>
                <a:latin typeface="Gill Sans Nova" panose="020B0602020104020203" pitchFamily="34" charset="0"/>
                <a:ea typeface="Montserrat Bold" charset="0"/>
                <a:cs typeface="Montserrat Bold" charset="0"/>
              </a:rPr>
              <a:t>Average User Retention Rate</a:t>
            </a:r>
          </a:p>
        </p:txBody>
      </p:sp>
      <p:sp>
        <p:nvSpPr>
          <p:cNvPr id="39" name="Subtitle 2"/>
          <p:cNvSpPr txBox="1">
            <a:spLocks/>
          </p:cNvSpPr>
          <p:nvPr/>
        </p:nvSpPr>
        <p:spPr>
          <a:xfrm>
            <a:off x="1316000" y="5208937"/>
            <a:ext cx="2418131" cy="931378"/>
          </a:xfrm>
          <a:prstGeom prst="rect">
            <a:avLst/>
          </a:prstGeom>
        </p:spPr>
        <p:txBody>
          <a:bodyPr vert="horz" wrap="square" lIns="108745" tIns="54372" rIns="108745" bIns="5437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1">
                <a:solidFill>
                  <a:schemeClr val="tx1"/>
                </a:solidFill>
                <a:latin typeface="Gill Sans Nova" panose="020B0602020104020203" pitchFamily="34" charset="0"/>
                <a:ea typeface="Montserrat Light" charset="0"/>
                <a:cs typeface="Montserrat Light" charset="0"/>
              </a:rPr>
              <a:t>We have a global community of over 10,000 legal professionals and growing every day.</a:t>
            </a:r>
          </a:p>
        </p:txBody>
      </p:sp>
      <p:sp>
        <p:nvSpPr>
          <p:cNvPr id="40" name="TextBox 39"/>
          <p:cNvSpPr txBox="1"/>
          <p:nvPr/>
        </p:nvSpPr>
        <p:spPr>
          <a:xfrm>
            <a:off x="5073377" y="4883455"/>
            <a:ext cx="2067554" cy="323165"/>
          </a:xfrm>
          <a:prstGeom prst="rect">
            <a:avLst/>
          </a:prstGeom>
          <a:noFill/>
        </p:spPr>
        <p:txBody>
          <a:bodyPr wrap="none" rtlCol="0" anchor="ctr" anchorCtr="0">
            <a:spAutoFit/>
          </a:bodyPr>
          <a:lstStyle/>
          <a:p>
            <a:pPr algn="ctr"/>
            <a:r>
              <a:rPr lang="en-US" sz="1500" b="1">
                <a:solidFill>
                  <a:schemeClr val="tx2"/>
                </a:solidFill>
                <a:latin typeface="Gill Sans Nova" panose="020B0602020104020203" pitchFamily="34" charset="0"/>
                <a:ea typeface="Montserrat Bold" charset="0"/>
                <a:cs typeface="Montserrat Bold" charset="0"/>
              </a:rPr>
              <a:t>A SYSTEM FOR LIFE</a:t>
            </a:r>
          </a:p>
        </p:txBody>
      </p:sp>
      <p:sp>
        <p:nvSpPr>
          <p:cNvPr id="41" name="Subtitle 2"/>
          <p:cNvSpPr txBox="1">
            <a:spLocks/>
          </p:cNvSpPr>
          <p:nvPr/>
        </p:nvSpPr>
        <p:spPr>
          <a:xfrm>
            <a:off x="4898084" y="5208937"/>
            <a:ext cx="2418131" cy="931378"/>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1"/>
              </a:lnSpc>
            </a:pPr>
            <a:r>
              <a:rPr lang="en-US" sz="1350">
                <a:solidFill>
                  <a:schemeClr val="tx1"/>
                </a:solidFill>
                <a:latin typeface="Gill Sans Nova"/>
                <a:ea typeface="Montserrat Light" charset="0"/>
                <a:cs typeface="Montserrat Light" charset="0"/>
              </a:rPr>
              <a:t>Those who chose to partner with us, tend to stay with Actionstep for the long term</a:t>
            </a:r>
          </a:p>
        </p:txBody>
      </p:sp>
      <p:sp>
        <p:nvSpPr>
          <p:cNvPr id="43" name="TextBox 42"/>
          <p:cNvSpPr txBox="1"/>
          <p:nvPr/>
        </p:nvSpPr>
        <p:spPr>
          <a:xfrm>
            <a:off x="1534254" y="4883455"/>
            <a:ext cx="1981633" cy="323165"/>
          </a:xfrm>
          <a:prstGeom prst="rect">
            <a:avLst/>
          </a:prstGeom>
          <a:noFill/>
        </p:spPr>
        <p:txBody>
          <a:bodyPr wrap="none" rtlCol="0" anchor="ctr" anchorCtr="0">
            <a:spAutoFit/>
          </a:bodyPr>
          <a:lstStyle/>
          <a:p>
            <a:pPr algn="ctr"/>
            <a:r>
              <a:rPr lang="en-US" sz="1500" b="1">
                <a:solidFill>
                  <a:schemeClr val="tx2"/>
                </a:solidFill>
                <a:latin typeface="Gill Sans Nova" panose="020B0602020104020203" pitchFamily="34" charset="0"/>
                <a:ea typeface="Montserrat Bold" charset="0"/>
                <a:cs typeface="Montserrat Bold" charset="0"/>
              </a:rPr>
              <a:t>OUR COMMUNITY</a:t>
            </a:r>
          </a:p>
        </p:txBody>
      </p:sp>
      <p:sp>
        <p:nvSpPr>
          <p:cNvPr id="44" name="TextBox 43"/>
          <p:cNvSpPr txBox="1"/>
          <p:nvPr/>
        </p:nvSpPr>
        <p:spPr>
          <a:xfrm>
            <a:off x="8865980" y="3671703"/>
            <a:ext cx="1632178" cy="276999"/>
          </a:xfrm>
          <a:prstGeom prst="rect">
            <a:avLst/>
          </a:prstGeom>
          <a:noFill/>
        </p:spPr>
        <p:txBody>
          <a:bodyPr wrap="none" rtlCol="0" anchor="ctr" anchorCtr="0">
            <a:spAutoFit/>
          </a:bodyPr>
          <a:lstStyle/>
          <a:p>
            <a:pPr algn="ctr"/>
            <a:r>
              <a:rPr lang="en-US" sz="1200" b="1">
                <a:solidFill>
                  <a:schemeClr val="bg1"/>
                </a:solidFill>
                <a:latin typeface="Gill Sans Nova" panose="020B0602020104020203" pitchFamily="34" charset="0"/>
                <a:ea typeface="Montserrat Bold" charset="0"/>
                <a:cs typeface="Montserrat Bold" charset="0"/>
              </a:rPr>
              <a:t>Review on Capterra</a:t>
            </a:r>
          </a:p>
        </p:txBody>
      </p:sp>
      <p:sp>
        <p:nvSpPr>
          <p:cNvPr id="45" name="TextBox 44"/>
          <p:cNvSpPr txBox="1"/>
          <p:nvPr/>
        </p:nvSpPr>
        <p:spPr>
          <a:xfrm>
            <a:off x="1896803" y="3674167"/>
            <a:ext cx="1122423" cy="276999"/>
          </a:xfrm>
          <a:prstGeom prst="rect">
            <a:avLst/>
          </a:prstGeom>
          <a:noFill/>
        </p:spPr>
        <p:txBody>
          <a:bodyPr wrap="none" rtlCol="0" anchor="ctr" anchorCtr="0">
            <a:spAutoFit/>
          </a:bodyPr>
          <a:lstStyle/>
          <a:p>
            <a:pPr algn="ctr"/>
            <a:r>
              <a:rPr lang="en-US" sz="1200" b="1">
                <a:solidFill>
                  <a:schemeClr val="bg1"/>
                </a:solidFill>
                <a:latin typeface="Gill Sans Nova" panose="020B0602020104020203" pitchFamily="34" charset="0"/>
                <a:ea typeface="Montserrat Bold" charset="0"/>
                <a:cs typeface="Montserrat Bold" charset="0"/>
              </a:rPr>
              <a:t>Global Users</a:t>
            </a:r>
          </a:p>
        </p:txBody>
      </p:sp>
      <p:pic>
        <p:nvPicPr>
          <p:cNvPr id="4" name="Graphic 3" descr="Earth globe Africa and Europe">
            <a:extLst>
              <a:ext uri="{FF2B5EF4-FFF2-40B4-BE49-F238E27FC236}">
                <a16:creationId xmlns:a16="http://schemas.microsoft.com/office/drawing/2014/main" id="{BFE8BE8C-2ADE-2747-B590-5D617FEB69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0612" y="1768151"/>
            <a:ext cx="457200" cy="457200"/>
          </a:xfrm>
          <a:prstGeom prst="rect">
            <a:avLst/>
          </a:prstGeom>
        </p:spPr>
      </p:pic>
      <p:pic>
        <p:nvPicPr>
          <p:cNvPr id="8" name="Graphic 7" descr="Ribbon">
            <a:extLst>
              <a:ext uri="{FF2B5EF4-FFF2-40B4-BE49-F238E27FC236}">
                <a16:creationId xmlns:a16="http://schemas.microsoft.com/office/drawing/2014/main" id="{BA0F447E-AEEC-334D-B53A-B24D387CBE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59695" y="1768151"/>
            <a:ext cx="457200" cy="457200"/>
          </a:xfrm>
          <a:prstGeom prst="rect">
            <a:avLst/>
          </a:prstGeom>
        </p:spPr>
      </p:pic>
      <p:pic>
        <p:nvPicPr>
          <p:cNvPr id="10" name="Graphic 9" descr="Users">
            <a:extLst>
              <a:ext uri="{FF2B5EF4-FFF2-40B4-BE49-F238E27FC236}">
                <a16:creationId xmlns:a16="http://schemas.microsoft.com/office/drawing/2014/main" id="{46765BAC-1311-9646-8067-75CF6C624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78549" y="1768151"/>
            <a:ext cx="457200" cy="457200"/>
          </a:xfrm>
          <a:prstGeom prst="rect">
            <a:avLst/>
          </a:prstGeom>
        </p:spPr>
      </p:pic>
    </p:spTree>
    <p:extLst>
      <p:ext uri="{BB962C8B-B14F-4D97-AF65-F5344CB8AC3E}">
        <p14:creationId xmlns:p14="http://schemas.microsoft.com/office/powerpoint/2010/main" val="4174194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FFA2FE7-2503-B548-B0A6-D308BCF3E667}" vid="{9F297AED-EF23-7F4D-BFB3-E9EC2A50F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6c72f1e-0326-4e87-a981-e79a536aa6e5">
      <UserInfo>
        <DisplayName>Sharee Skelton</DisplayName>
        <AccountId>55</AccountId>
        <AccountType/>
      </UserInfo>
      <UserInfo>
        <DisplayName>Greg Sando</DisplayName>
        <AccountId>56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2" ma:contentTypeDescription="Create a new document." ma:contentTypeScope="" ma:versionID="aeb3d08279c9964655a5114430ac6f9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5885ab651099bb36bb9c99a77556ff0d"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2D71E6-08F3-4CEE-A361-B9956F357397}">
  <ds:schemaRefs>
    <ds:schemaRef ds:uri="http://schemas.microsoft.com/office/2006/metadata/properties"/>
    <ds:schemaRef ds:uri="06c72f1e-0326-4e87-a981-e79a536aa6e5"/>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9fe8a190-a5f8-4773-adac-e0e3a19b90d9"/>
    <ds:schemaRef ds:uri="http://www.w3.org/XML/1998/namespace"/>
  </ds:schemaRefs>
</ds:datastoreItem>
</file>

<file path=customXml/itemProps2.xml><?xml version="1.0" encoding="utf-8"?>
<ds:datastoreItem xmlns:ds="http://schemas.openxmlformats.org/officeDocument/2006/customXml" ds:itemID="{62426C52-9310-49BE-943E-54D1074601B3}">
  <ds:schemaRefs>
    <ds:schemaRef ds:uri="http://schemas.microsoft.com/sharepoint/v3/contenttype/forms"/>
  </ds:schemaRefs>
</ds:datastoreItem>
</file>

<file path=customXml/itemProps3.xml><?xml version="1.0" encoding="utf-8"?>
<ds:datastoreItem xmlns:ds="http://schemas.openxmlformats.org/officeDocument/2006/customXml" ds:itemID="{D171D14F-6DD4-4C55-80F6-3296D8073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Widescreen</PresentationFormat>
  <Paragraphs>187</Paragraphs>
  <Slides>29</Slides>
  <Notes>12</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Gill Sans MT</vt:lpstr>
      <vt:lpstr>Gill Sans Nova</vt:lpstr>
      <vt:lpstr>Gill Sans Nova Light</vt:lpstr>
      <vt:lpstr>Montserrat Bold</vt:lpstr>
      <vt:lpstr>Montserrat Ultra Light</vt:lpstr>
      <vt:lpstr>Open Sans Light</vt:lpstr>
      <vt:lpstr>Open Sans Regular</vt:lpstr>
      <vt:lpstr>Office Theme</vt:lpstr>
      <vt:lpstr>PowerPoint Presentation</vt:lpstr>
      <vt:lpstr>Introducing the Speakers</vt:lpstr>
      <vt:lpstr>Actionstep</vt:lpstr>
      <vt:lpstr>PowerPoint Presentation</vt:lpstr>
      <vt:lpstr>PowerPoint Presentation</vt:lpstr>
      <vt:lpstr>Community Legal Centre Needs</vt:lpstr>
      <vt:lpstr>PowerPoint Presentation</vt:lpstr>
      <vt:lpstr>PowerPoint Presentation</vt:lpstr>
      <vt:lpstr>PowerPoint Presentation</vt:lpstr>
      <vt:lpstr>PowerPoint Presentation</vt:lpstr>
      <vt:lpstr>PowerPoint Presentation</vt:lpstr>
      <vt:lpstr>Community Legal Centres on Actionstep </vt:lpstr>
      <vt:lpstr>Current Systems used</vt:lpstr>
      <vt:lpstr>PowerPoint Presentation</vt:lpstr>
      <vt:lpstr>Showing You Actionstep</vt:lpstr>
      <vt:lpstr>The Case Management Journey in Actionstep</vt:lpstr>
      <vt:lpstr>Conflict Check Report</vt:lpstr>
      <vt:lpstr>Integration With Class</vt:lpstr>
      <vt:lpstr>INTEGRATION WITH CLASS</vt:lpstr>
      <vt:lpstr>Custom Lists used by CLCs</vt:lpstr>
      <vt:lpstr>Direct Database Access</vt:lpstr>
      <vt:lpstr>Next Step  - Getting Started</vt:lpstr>
      <vt:lpstr>PowerPoint Presentation</vt:lpstr>
      <vt:lpstr>PowerPoint Presentation</vt:lpstr>
      <vt:lpstr>PowerPoint Presentation</vt:lpstr>
      <vt:lpstr>Special Pricing Offer for CLCs</vt:lpstr>
      <vt:lpstr>Contact Details :  sales@actionstep.com    – Disha Moses sales@workcloud.com.au – Greg Sando  </vt:lpstr>
      <vt:lpstr>Landing Page for CLC inquiries  https://try.actionstep.com/overview-clc/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Disha Moses</dc:creator>
  <cp:lastModifiedBy>Carly Hanson</cp:lastModifiedBy>
  <cp:revision>176</cp:revision>
  <dcterms:created xsi:type="dcterms:W3CDTF">2020-07-27T04:00:24Z</dcterms:created>
  <dcterms:modified xsi:type="dcterms:W3CDTF">2020-07-27T23:23:32Z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