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9"/>
  </p:notesMasterIdLst>
  <p:handoutMasterIdLst>
    <p:handoutMasterId r:id="rId10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34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8AC7C-480A-4A0A-A19A-2862A01654B6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2D0757-3D05-4872-9C73-4CFA42ECD1FB}">
      <dgm:prSet phldrT="[Text]"/>
      <dgm:spPr/>
      <dgm:t>
        <a:bodyPr/>
        <a:lstStyle/>
        <a:p>
          <a:r>
            <a:rPr lang="en-US" b="1" dirty="0"/>
            <a:t>31% </a:t>
          </a:r>
          <a:r>
            <a:rPr lang="en-US" dirty="0"/>
            <a:t>of First Nations people are estimated to require legal services nationally</a:t>
          </a:r>
        </a:p>
      </dgm:t>
    </dgm:pt>
    <dgm:pt modelId="{9A964A66-694F-4A01-9457-7CB805E47C97}" type="parTrans" cxnId="{745A1DAB-0A25-4FF8-882D-B4B903482BC0}">
      <dgm:prSet/>
      <dgm:spPr/>
      <dgm:t>
        <a:bodyPr/>
        <a:lstStyle/>
        <a:p>
          <a:endParaRPr lang="en-US"/>
        </a:p>
      </dgm:t>
    </dgm:pt>
    <dgm:pt modelId="{A108715E-3717-4B4E-956E-93413AB845CA}" type="sibTrans" cxnId="{745A1DAB-0A25-4FF8-882D-B4B903482BC0}">
      <dgm:prSet/>
      <dgm:spPr/>
      <dgm:t>
        <a:bodyPr/>
        <a:lstStyle/>
        <a:p>
          <a:endParaRPr lang="en-US"/>
        </a:p>
      </dgm:t>
    </dgm:pt>
    <dgm:pt modelId="{0744065F-CE93-49E2-AD6E-184C43CC158F}">
      <dgm:prSet phldrT="[Text]"/>
      <dgm:spPr/>
      <dgm:t>
        <a:bodyPr/>
        <a:lstStyle/>
        <a:p>
          <a:r>
            <a:rPr lang="en-US" b="1" dirty="0"/>
            <a:t>9,817</a:t>
          </a:r>
          <a:r>
            <a:rPr lang="en-US" dirty="0"/>
            <a:t> people in Logan identified as Aboriginal or Torres Strait Islander in the 2016 Census (3.2% of the population)</a:t>
          </a:r>
        </a:p>
      </dgm:t>
    </dgm:pt>
    <dgm:pt modelId="{A739CEAE-53E1-4CE1-81DB-A005CB5F5B3F}" type="parTrans" cxnId="{9AAFBE6A-833A-44EA-A6C6-883CE5DECC22}">
      <dgm:prSet/>
      <dgm:spPr/>
      <dgm:t>
        <a:bodyPr/>
        <a:lstStyle/>
        <a:p>
          <a:endParaRPr lang="en-US"/>
        </a:p>
      </dgm:t>
    </dgm:pt>
    <dgm:pt modelId="{FBFACF41-1429-4B91-9794-3F2A0C5C142F}" type="sibTrans" cxnId="{9AAFBE6A-833A-44EA-A6C6-883CE5DECC22}">
      <dgm:prSet/>
      <dgm:spPr/>
      <dgm:t>
        <a:bodyPr/>
        <a:lstStyle/>
        <a:p>
          <a:endParaRPr lang="en-US"/>
        </a:p>
      </dgm:t>
    </dgm:pt>
    <dgm:pt modelId="{59FADB57-F41B-444D-921E-E7F07875D95F}">
      <dgm:prSet phldrT="[Text]"/>
      <dgm:spPr/>
      <dgm:t>
        <a:bodyPr/>
        <a:lstStyle/>
        <a:p>
          <a:r>
            <a:rPr lang="en-US" b="1" dirty="0"/>
            <a:t>6.5% </a:t>
          </a:r>
          <a:r>
            <a:rPr lang="en-US" dirty="0"/>
            <a:t>of YFS Legal clients identify as Aboriginal and/or Torres Strait Islander</a:t>
          </a:r>
        </a:p>
      </dgm:t>
    </dgm:pt>
    <dgm:pt modelId="{3BF887F7-F5B9-4228-82BA-97DE0BF741C4}" type="parTrans" cxnId="{D464AA29-C304-4095-9E93-C3083821060B}">
      <dgm:prSet/>
      <dgm:spPr/>
      <dgm:t>
        <a:bodyPr/>
        <a:lstStyle/>
        <a:p>
          <a:endParaRPr lang="en-US"/>
        </a:p>
      </dgm:t>
    </dgm:pt>
    <dgm:pt modelId="{36E11549-2B97-46EA-A235-BD431858B784}" type="sibTrans" cxnId="{D464AA29-C304-4095-9E93-C3083821060B}">
      <dgm:prSet/>
      <dgm:spPr/>
      <dgm:t>
        <a:bodyPr/>
        <a:lstStyle/>
        <a:p>
          <a:endParaRPr lang="en-US"/>
        </a:p>
      </dgm:t>
    </dgm:pt>
    <dgm:pt modelId="{40CF1C78-7DC9-4FE3-8333-80944F2CA5FC}" type="pres">
      <dgm:prSet presAssocID="{1188AC7C-480A-4A0A-A19A-2862A01654B6}" presName="cycle" presStyleCnt="0">
        <dgm:presLayoutVars>
          <dgm:dir/>
          <dgm:resizeHandles val="exact"/>
        </dgm:presLayoutVars>
      </dgm:prSet>
      <dgm:spPr/>
    </dgm:pt>
    <dgm:pt modelId="{3CB97793-EE02-45A2-8208-2FA88CF1D5F8}" type="pres">
      <dgm:prSet presAssocID="{BB2D0757-3D05-4872-9C73-4CFA42ECD1FB}" presName="dummy" presStyleCnt="0"/>
      <dgm:spPr/>
    </dgm:pt>
    <dgm:pt modelId="{97E256D0-25C2-4646-B9AE-101C507C77C0}" type="pres">
      <dgm:prSet presAssocID="{BB2D0757-3D05-4872-9C73-4CFA42ECD1FB}" presName="node" presStyleLbl="revTx" presStyleIdx="0" presStyleCnt="3">
        <dgm:presLayoutVars>
          <dgm:bulletEnabled val="1"/>
        </dgm:presLayoutVars>
      </dgm:prSet>
      <dgm:spPr/>
    </dgm:pt>
    <dgm:pt modelId="{8391D3C0-4C0B-47D1-9539-479D3F771D44}" type="pres">
      <dgm:prSet presAssocID="{A108715E-3717-4B4E-956E-93413AB845CA}" presName="sibTrans" presStyleLbl="node1" presStyleIdx="0" presStyleCnt="3"/>
      <dgm:spPr/>
    </dgm:pt>
    <dgm:pt modelId="{0964B20A-F831-43EC-9DC7-E34249D1E943}" type="pres">
      <dgm:prSet presAssocID="{0744065F-CE93-49E2-AD6E-184C43CC158F}" presName="dummy" presStyleCnt="0"/>
      <dgm:spPr/>
    </dgm:pt>
    <dgm:pt modelId="{C55B8CCC-6E6F-4BAA-BD2A-283DC1CB4DDC}" type="pres">
      <dgm:prSet presAssocID="{0744065F-CE93-49E2-AD6E-184C43CC158F}" presName="node" presStyleLbl="revTx" presStyleIdx="1" presStyleCnt="3">
        <dgm:presLayoutVars>
          <dgm:bulletEnabled val="1"/>
        </dgm:presLayoutVars>
      </dgm:prSet>
      <dgm:spPr/>
    </dgm:pt>
    <dgm:pt modelId="{AB35BEA1-0681-44B6-A9DF-0E8AE35BB1DC}" type="pres">
      <dgm:prSet presAssocID="{FBFACF41-1429-4B91-9794-3F2A0C5C142F}" presName="sibTrans" presStyleLbl="node1" presStyleIdx="1" presStyleCnt="3"/>
      <dgm:spPr/>
    </dgm:pt>
    <dgm:pt modelId="{5FBAC41F-AA0A-4E07-A832-35845A16A82D}" type="pres">
      <dgm:prSet presAssocID="{59FADB57-F41B-444D-921E-E7F07875D95F}" presName="dummy" presStyleCnt="0"/>
      <dgm:spPr/>
    </dgm:pt>
    <dgm:pt modelId="{7D292117-FEDC-4FD7-A539-3936BC2B65E2}" type="pres">
      <dgm:prSet presAssocID="{59FADB57-F41B-444D-921E-E7F07875D95F}" presName="node" presStyleLbl="revTx" presStyleIdx="2" presStyleCnt="3">
        <dgm:presLayoutVars>
          <dgm:bulletEnabled val="1"/>
        </dgm:presLayoutVars>
      </dgm:prSet>
      <dgm:spPr/>
    </dgm:pt>
    <dgm:pt modelId="{4655E4B1-DF8B-49A0-8AB3-3013F5FDBFE3}" type="pres">
      <dgm:prSet presAssocID="{36E11549-2B97-46EA-A235-BD431858B784}" presName="sibTrans" presStyleLbl="node1" presStyleIdx="2" presStyleCnt="3"/>
      <dgm:spPr/>
    </dgm:pt>
  </dgm:ptLst>
  <dgm:cxnLst>
    <dgm:cxn modelId="{9A0E2108-2778-41B7-9367-BA24F96B616F}" type="presOf" srcId="{36E11549-2B97-46EA-A235-BD431858B784}" destId="{4655E4B1-DF8B-49A0-8AB3-3013F5FDBFE3}" srcOrd="0" destOrd="0" presId="urn:microsoft.com/office/officeart/2005/8/layout/cycle1"/>
    <dgm:cxn modelId="{5A398319-C46B-4420-9A7E-DAD06232FC10}" type="presOf" srcId="{59FADB57-F41B-444D-921E-E7F07875D95F}" destId="{7D292117-FEDC-4FD7-A539-3936BC2B65E2}" srcOrd="0" destOrd="0" presId="urn:microsoft.com/office/officeart/2005/8/layout/cycle1"/>
    <dgm:cxn modelId="{D464AA29-C304-4095-9E93-C3083821060B}" srcId="{1188AC7C-480A-4A0A-A19A-2862A01654B6}" destId="{59FADB57-F41B-444D-921E-E7F07875D95F}" srcOrd="2" destOrd="0" parTransId="{3BF887F7-F5B9-4228-82BA-97DE0BF741C4}" sibTransId="{36E11549-2B97-46EA-A235-BD431858B784}"/>
    <dgm:cxn modelId="{6B325565-6CC2-42AC-B75A-3A35B1F6E878}" type="presOf" srcId="{FBFACF41-1429-4B91-9794-3F2A0C5C142F}" destId="{AB35BEA1-0681-44B6-A9DF-0E8AE35BB1DC}" srcOrd="0" destOrd="0" presId="urn:microsoft.com/office/officeart/2005/8/layout/cycle1"/>
    <dgm:cxn modelId="{9AAFBE6A-833A-44EA-A6C6-883CE5DECC22}" srcId="{1188AC7C-480A-4A0A-A19A-2862A01654B6}" destId="{0744065F-CE93-49E2-AD6E-184C43CC158F}" srcOrd="1" destOrd="0" parTransId="{A739CEAE-53E1-4CE1-81DB-A005CB5F5B3F}" sibTransId="{FBFACF41-1429-4B91-9794-3F2A0C5C142F}"/>
    <dgm:cxn modelId="{6B13F857-B81F-4D54-953A-BC93A8FE05C9}" type="presOf" srcId="{A108715E-3717-4B4E-956E-93413AB845CA}" destId="{8391D3C0-4C0B-47D1-9539-479D3F771D44}" srcOrd="0" destOrd="0" presId="urn:microsoft.com/office/officeart/2005/8/layout/cycle1"/>
    <dgm:cxn modelId="{11E33759-0BBD-4AA7-975E-FD2781DB8562}" type="presOf" srcId="{1188AC7C-480A-4A0A-A19A-2862A01654B6}" destId="{40CF1C78-7DC9-4FE3-8333-80944F2CA5FC}" srcOrd="0" destOrd="0" presId="urn:microsoft.com/office/officeart/2005/8/layout/cycle1"/>
    <dgm:cxn modelId="{37F25D90-0164-410B-8995-7A9A067ADD6F}" type="presOf" srcId="{BB2D0757-3D05-4872-9C73-4CFA42ECD1FB}" destId="{97E256D0-25C2-4646-B9AE-101C507C77C0}" srcOrd="0" destOrd="0" presId="urn:microsoft.com/office/officeart/2005/8/layout/cycle1"/>
    <dgm:cxn modelId="{745A1DAB-0A25-4FF8-882D-B4B903482BC0}" srcId="{1188AC7C-480A-4A0A-A19A-2862A01654B6}" destId="{BB2D0757-3D05-4872-9C73-4CFA42ECD1FB}" srcOrd="0" destOrd="0" parTransId="{9A964A66-694F-4A01-9457-7CB805E47C97}" sibTransId="{A108715E-3717-4B4E-956E-93413AB845CA}"/>
    <dgm:cxn modelId="{B47723B5-4F98-4212-858F-749DC0BD4323}" type="presOf" srcId="{0744065F-CE93-49E2-AD6E-184C43CC158F}" destId="{C55B8CCC-6E6F-4BAA-BD2A-283DC1CB4DDC}" srcOrd="0" destOrd="0" presId="urn:microsoft.com/office/officeart/2005/8/layout/cycle1"/>
    <dgm:cxn modelId="{2C2FA5C3-B95D-4BDB-9E70-B60AE36D63B2}" type="presParOf" srcId="{40CF1C78-7DC9-4FE3-8333-80944F2CA5FC}" destId="{3CB97793-EE02-45A2-8208-2FA88CF1D5F8}" srcOrd="0" destOrd="0" presId="urn:microsoft.com/office/officeart/2005/8/layout/cycle1"/>
    <dgm:cxn modelId="{BF057AF5-4E97-47B4-AD1F-382B3CF1344C}" type="presParOf" srcId="{40CF1C78-7DC9-4FE3-8333-80944F2CA5FC}" destId="{97E256D0-25C2-4646-B9AE-101C507C77C0}" srcOrd="1" destOrd="0" presId="urn:microsoft.com/office/officeart/2005/8/layout/cycle1"/>
    <dgm:cxn modelId="{B8C237EF-1E2F-4A2B-9C61-E9F5B638C711}" type="presParOf" srcId="{40CF1C78-7DC9-4FE3-8333-80944F2CA5FC}" destId="{8391D3C0-4C0B-47D1-9539-479D3F771D44}" srcOrd="2" destOrd="0" presId="urn:microsoft.com/office/officeart/2005/8/layout/cycle1"/>
    <dgm:cxn modelId="{060443C1-4EA7-4066-84C6-302FC1F9B555}" type="presParOf" srcId="{40CF1C78-7DC9-4FE3-8333-80944F2CA5FC}" destId="{0964B20A-F831-43EC-9DC7-E34249D1E943}" srcOrd="3" destOrd="0" presId="urn:microsoft.com/office/officeart/2005/8/layout/cycle1"/>
    <dgm:cxn modelId="{E2B9AD01-5E76-4BF1-9132-3F5ECE6DA643}" type="presParOf" srcId="{40CF1C78-7DC9-4FE3-8333-80944F2CA5FC}" destId="{C55B8CCC-6E6F-4BAA-BD2A-283DC1CB4DDC}" srcOrd="4" destOrd="0" presId="urn:microsoft.com/office/officeart/2005/8/layout/cycle1"/>
    <dgm:cxn modelId="{B7445D00-5B8E-46D2-93B6-07FF87FEF711}" type="presParOf" srcId="{40CF1C78-7DC9-4FE3-8333-80944F2CA5FC}" destId="{AB35BEA1-0681-44B6-A9DF-0E8AE35BB1DC}" srcOrd="5" destOrd="0" presId="urn:microsoft.com/office/officeart/2005/8/layout/cycle1"/>
    <dgm:cxn modelId="{A7037635-FDCE-4865-8854-5514301C03DF}" type="presParOf" srcId="{40CF1C78-7DC9-4FE3-8333-80944F2CA5FC}" destId="{5FBAC41F-AA0A-4E07-A832-35845A16A82D}" srcOrd="6" destOrd="0" presId="urn:microsoft.com/office/officeart/2005/8/layout/cycle1"/>
    <dgm:cxn modelId="{5985BF30-EBF7-4431-9D98-CB1449C97313}" type="presParOf" srcId="{40CF1C78-7DC9-4FE3-8333-80944F2CA5FC}" destId="{7D292117-FEDC-4FD7-A539-3936BC2B65E2}" srcOrd="7" destOrd="0" presId="urn:microsoft.com/office/officeart/2005/8/layout/cycle1"/>
    <dgm:cxn modelId="{182C8E54-1B5A-413E-86A4-F3C6E90ED1DE}" type="presParOf" srcId="{40CF1C78-7DC9-4FE3-8333-80944F2CA5FC}" destId="{4655E4B1-DF8B-49A0-8AB3-3013F5FDBFE3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256D0-25C2-4646-B9AE-101C507C77C0}">
      <dsp:nvSpPr>
        <dsp:cNvPr id="0" name=""/>
        <dsp:cNvSpPr/>
      </dsp:nvSpPr>
      <dsp:spPr>
        <a:xfrm>
          <a:off x="2533442" y="561319"/>
          <a:ext cx="1504615" cy="1504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31% </a:t>
          </a:r>
          <a:r>
            <a:rPr lang="en-US" sz="1400" kern="1200" dirty="0"/>
            <a:t>of First Nations people are estimated to require legal services nationally</a:t>
          </a:r>
        </a:p>
      </dsp:txBody>
      <dsp:txXfrm>
        <a:off x="2533442" y="561319"/>
        <a:ext cx="1504615" cy="1504615"/>
      </dsp:txXfrm>
    </dsp:sp>
    <dsp:sp modelId="{8391D3C0-4C0B-47D1-9539-479D3F771D44}">
      <dsp:nvSpPr>
        <dsp:cNvPr id="0" name=""/>
        <dsp:cNvSpPr/>
      </dsp:nvSpPr>
      <dsp:spPr>
        <a:xfrm>
          <a:off x="239078" y="264591"/>
          <a:ext cx="3560442" cy="3560442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B8CCC-6E6F-4BAA-BD2A-283DC1CB4DDC}">
      <dsp:nvSpPr>
        <dsp:cNvPr id="0" name=""/>
        <dsp:cNvSpPr/>
      </dsp:nvSpPr>
      <dsp:spPr>
        <a:xfrm>
          <a:off x="1266992" y="2754875"/>
          <a:ext cx="1504615" cy="1504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9,817</a:t>
          </a:r>
          <a:r>
            <a:rPr lang="en-US" sz="1400" kern="1200" dirty="0"/>
            <a:t> people in Logan identified as Aboriginal or Torres Strait Islander in the 2016 Census (3.2% of the population)</a:t>
          </a:r>
        </a:p>
      </dsp:txBody>
      <dsp:txXfrm>
        <a:off x="1266992" y="2754875"/>
        <a:ext cx="1504615" cy="1504615"/>
      </dsp:txXfrm>
    </dsp:sp>
    <dsp:sp modelId="{AB35BEA1-0681-44B6-A9DF-0E8AE35BB1DC}">
      <dsp:nvSpPr>
        <dsp:cNvPr id="0" name=""/>
        <dsp:cNvSpPr/>
      </dsp:nvSpPr>
      <dsp:spPr>
        <a:xfrm>
          <a:off x="239078" y="264591"/>
          <a:ext cx="3560442" cy="3560442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92117-FEDC-4FD7-A539-3936BC2B65E2}">
      <dsp:nvSpPr>
        <dsp:cNvPr id="0" name=""/>
        <dsp:cNvSpPr/>
      </dsp:nvSpPr>
      <dsp:spPr>
        <a:xfrm>
          <a:off x="541" y="561319"/>
          <a:ext cx="1504615" cy="1504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6.5% </a:t>
          </a:r>
          <a:r>
            <a:rPr lang="en-US" sz="1400" kern="1200" dirty="0"/>
            <a:t>of YFS Legal clients identify as Aboriginal and/or Torres Strait Islander</a:t>
          </a:r>
        </a:p>
      </dsp:txBody>
      <dsp:txXfrm>
        <a:off x="541" y="561319"/>
        <a:ext cx="1504615" cy="1504615"/>
      </dsp:txXfrm>
    </dsp:sp>
    <dsp:sp modelId="{4655E4B1-DF8B-49A0-8AB3-3013F5FDBFE3}">
      <dsp:nvSpPr>
        <dsp:cNvPr id="0" name=""/>
        <dsp:cNvSpPr/>
      </dsp:nvSpPr>
      <dsp:spPr>
        <a:xfrm>
          <a:off x="239078" y="264591"/>
          <a:ext cx="3560442" cy="3560442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A7BB9-4DB6-43A6-829D-719E116BD8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39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53C8D-E61F-41F2-B7C6-84E70DB5D986}" type="datetimeFigureOut">
              <a:rPr lang="en-AU" smtClean="0"/>
              <a:t>9/11/2020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39910-EB37-42DC-B14D-35C6F453C5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25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39910-EB37-42DC-B14D-35C6F453C51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3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FDD5AB-9974-4CD4-B654-CEFF05674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8"/>
          <a:stretch/>
        </p:blipFill>
        <p:spPr>
          <a:xfrm rot="10800000">
            <a:off x="0" y="0"/>
            <a:ext cx="9144000" cy="12920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992" y="635635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068F2A-E7C2-4406-B24B-AC43CC623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8"/>
          <a:stretch/>
        </p:blipFill>
        <p:spPr>
          <a:xfrm rot="10800000">
            <a:off x="0" y="0"/>
            <a:ext cx="9144000" cy="12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499E5-3EA2-45AB-8E30-FB0198981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8"/>
          <a:stretch/>
        </p:blipFill>
        <p:spPr>
          <a:xfrm rot="10800000">
            <a:off x="0" y="0"/>
            <a:ext cx="9144000" cy="12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accent4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95D65-5E51-4028-A333-B2FFE4BD4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8"/>
          <a:stretch/>
        </p:blipFill>
        <p:spPr>
          <a:xfrm rot="10800000">
            <a:off x="0" y="0"/>
            <a:ext cx="9144000" cy="12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0536"/>
            <a:ext cx="4038600" cy="4035627"/>
          </a:xfrm>
        </p:spPr>
        <p:txBody>
          <a:bodyPr/>
          <a:lstStyle>
            <a:lvl1pPr>
              <a:defRPr sz="1600">
                <a:solidFill>
                  <a:schemeClr val="accent4">
                    <a:lumMod val="90000"/>
                    <a:lumOff val="1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90536"/>
            <a:ext cx="4038600" cy="4035627"/>
          </a:xfrm>
        </p:spPr>
        <p:txBody>
          <a:bodyPr/>
          <a:lstStyle>
            <a:lvl1pPr>
              <a:defRPr sz="1600">
                <a:solidFill>
                  <a:schemeClr val="accent4">
                    <a:lumMod val="90000"/>
                    <a:lumOff val="1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B7748-4801-4B84-A311-A4F6CFCA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8"/>
          <a:stretch/>
        </p:blipFill>
        <p:spPr>
          <a:xfrm rot="10800000">
            <a:off x="0" y="0"/>
            <a:ext cx="9144000" cy="12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4837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0027"/>
            <a:ext cx="4040188" cy="33861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54837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5747"/>
            <a:ext cx="4041775" cy="34204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1E1AEF-A1AA-486F-833F-61585ADF0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8"/>
          <a:stretch/>
        </p:blipFill>
        <p:spPr>
          <a:xfrm rot="10800000">
            <a:off x="0" y="0"/>
            <a:ext cx="9144000" cy="12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8992" y="635635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237312"/>
            <a:ext cx="3752056" cy="4700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YFS is funded by the Australian Government and the Queensland Government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1626E-AC85-411B-B6E9-CC9BA6F3D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8"/>
          <a:stretch/>
        </p:blipFill>
        <p:spPr>
          <a:xfrm rot="10800000">
            <a:off x="0" y="0"/>
            <a:ext cx="9144000" cy="12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16767"/>
            <a:ext cx="3008313" cy="37093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992" y="6356350"/>
            <a:ext cx="25908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06DB40-BDC9-4FCF-99F9-541EED721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8"/>
          <a:stretch/>
        </p:blipFill>
        <p:spPr>
          <a:xfrm rot="10800000">
            <a:off x="0" y="0"/>
            <a:ext cx="9144000" cy="12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B5A391-5560-4E28-98BF-A17376C9D8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8"/>
          <a:stretch/>
        </p:blipFill>
        <p:spPr>
          <a:xfrm rot="10800000">
            <a:off x="0" y="0"/>
            <a:ext cx="9144000" cy="12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8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5E0CA-A8B6-4400-93FA-989C7C8FC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8"/>
          <a:stretch/>
        </p:blipFill>
        <p:spPr>
          <a:xfrm rot="10800000">
            <a:off x="0" y="0"/>
            <a:ext cx="9144000" cy="12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2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6" r:id="rId8"/>
    <p:sldLayoutId id="214748400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886200" cy="1470025"/>
          </a:xfrm>
        </p:spPr>
        <p:txBody>
          <a:bodyPr>
            <a:noAutofit/>
          </a:bodyPr>
          <a:lstStyle/>
          <a:p>
            <a:pPr algn="l"/>
            <a:r>
              <a:rPr lang="en-AU" sz="3200" dirty="0"/>
              <a:t>First Nations Legal </a:t>
            </a:r>
            <a:br>
              <a:rPr lang="en-AU" sz="3200" dirty="0"/>
            </a:br>
            <a:r>
              <a:rPr lang="en-AU" sz="3200" dirty="0"/>
              <a:t>Needs Analysis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F3DC809-2CBF-497C-BA44-F523E63F9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2806080" cy="72008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Candice Hughes and Wyatt Cook-Revell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2286F-3075-4C23-BB77-10C21CA9A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68" y="1028024"/>
            <a:ext cx="3639464" cy="5144852"/>
          </a:xfrm>
          <a:custGeom>
            <a:avLst/>
            <a:gdLst>
              <a:gd name="connsiteX0" fmla="*/ 0 w 3639464"/>
              <a:gd name="connsiteY0" fmla="*/ 0 h 5144852"/>
              <a:gd name="connsiteX1" fmla="*/ 410740 w 3639464"/>
              <a:gd name="connsiteY1" fmla="*/ 0 h 5144852"/>
              <a:gd name="connsiteX2" fmla="*/ 894268 w 3639464"/>
              <a:gd name="connsiteY2" fmla="*/ 0 h 5144852"/>
              <a:gd name="connsiteX3" fmla="*/ 1450586 w 3639464"/>
              <a:gd name="connsiteY3" fmla="*/ 0 h 5144852"/>
              <a:gd name="connsiteX4" fmla="*/ 1861326 w 3639464"/>
              <a:gd name="connsiteY4" fmla="*/ 0 h 5144852"/>
              <a:gd name="connsiteX5" fmla="*/ 2454039 w 3639464"/>
              <a:gd name="connsiteY5" fmla="*/ 0 h 5144852"/>
              <a:gd name="connsiteX6" fmla="*/ 2937567 w 3639464"/>
              <a:gd name="connsiteY6" fmla="*/ 0 h 5144852"/>
              <a:gd name="connsiteX7" fmla="*/ 3639464 w 3639464"/>
              <a:gd name="connsiteY7" fmla="*/ 0 h 5144852"/>
              <a:gd name="connsiteX8" fmla="*/ 3639464 w 3639464"/>
              <a:gd name="connsiteY8" fmla="*/ 417305 h 5144852"/>
              <a:gd name="connsiteX9" fmla="*/ 3639464 w 3639464"/>
              <a:gd name="connsiteY9" fmla="*/ 988955 h 5144852"/>
              <a:gd name="connsiteX10" fmla="*/ 3639464 w 3639464"/>
              <a:gd name="connsiteY10" fmla="*/ 1612054 h 5144852"/>
              <a:gd name="connsiteX11" fmla="*/ 3639464 w 3639464"/>
              <a:gd name="connsiteY11" fmla="*/ 2286601 h 5144852"/>
              <a:gd name="connsiteX12" fmla="*/ 3639464 w 3639464"/>
              <a:gd name="connsiteY12" fmla="*/ 2703906 h 5144852"/>
              <a:gd name="connsiteX13" fmla="*/ 3639464 w 3639464"/>
              <a:gd name="connsiteY13" fmla="*/ 3327004 h 5144852"/>
              <a:gd name="connsiteX14" fmla="*/ 3639464 w 3639464"/>
              <a:gd name="connsiteY14" fmla="*/ 3898655 h 5144852"/>
              <a:gd name="connsiteX15" fmla="*/ 3639464 w 3639464"/>
              <a:gd name="connsiteY15" fmla="*/ 4418856 h 5144852"/>
              <a:gd name="connsiteX16" fmla="*/ 3639464 w 3639464"/>
              <a:gd name="connsiteY16" fmla="*/ 5144852 h 5144852"/>
              <a:gd name="connsiteX17" fmla="*/ 3228724 w 3639464"/>
              <a:gd name="connsiteY17" fmla="*/ 5144852 h 5144852"/>
              <a:gd name="connsiteX18" fmla="*/ 2708801 w 3639464"/>
              <a:gd name="connsiteY18" fmla="*/ 5144852 h 5144852"/>
              <a:gd name="connsiteX19" fmla="*/ 2298062 w 3639464"/>
              <a:gd name="connsiteY19" fmla="*/ 5144852 h 5144852"/>
              <a:gd name="connsiteX20" fmla="*/ 1778138 w 3639464"/>
              <a:gd name="connsiteY20" fmla="*/ 5144852 h 5144852"/>
              <a:gd name="connsiteX21" fmla="*/ 1258215 w 3639464"/>
              <a:gd name="connsiteY21" fmla="*/ 5144852 h 5144852"/>
              <a:gd name="connsiteX22" fmla="*/ 738291 w 3639464"/>
              <a:gd name="connsiteY22" fmla="*/ 5144852 h 5144852"/>
              <a:gd name="connsiteX23" fmla="*/ 0 w 3639464"/>
              <a:gd name="connsiteY23" fmla="*/ 5144852 h 5144852"/>
              <a:gd name="connsiteX24" fmla="*/ 0 w 3639464"/>
              <a:gd name="connsiteY24" fmla="*/ 4470305 h 5144852"/>
              <a:gd name="connsiteX25" fmla="*/ 0 w 3639464"/>
              <a:gd name="connsiteY25" fmla="*/ 3847206 h 5144852"/>
              <a:gd name="connsiteX26" fmla="*/ 0 w 3639464"/>
              <a:gd name="connsiteY26" fmla="*/ 3327004 h 5144852"/>
              <a:gd name="connsiteX27" fmla="*/ 0 w 3639464"/>
              <a:gd name="connsiteY27" fmla="*/ 2703906 h 5144852"/>
              <a:gd name="connsiteX28" fmla="*/ 0 w 3639464"/>
              <a:gd name="connsiteY28" fmla="*/ 2286601 h 5144852"/>
              <a:gd name="connsiteX29" fmla="*/ 0 w 3639464"/>
              <a:gd name="connsiteY29" fmla="*/ 1612054 h 5144852"/>
              <a:gd name="connsiteX30" fmla="*/ 0 w 3639464"/>
              <a:gd name="connsiteY30" fmla="*/ 1091852 h 5144852"/>
              <a:gd name="connsiteX31" fmla="*/ 0 w 3639464"/>
              <a:gd name="connsiteY31" fmla="*/ 571650 h 5144852"/>
              <a:gd name="connsiteX32" fmla="*/ 0 w 3639464"/>
              <a:gd name="connsiteY32" fmla="*/ 0 h 514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9464" h="5144852" fill="none" extrusionOk="0">
                <a:moveTo>
                  <a:pt x="0" y="0"/>
                </a:moveTo>
                <a:cubicBezTo>
                  <a:pt x="143484" y="-41375"/>
                  <a:pt x="308099" y="29125"/>
                  <a:pt x="410740" y="0"/>
                </a:cubicBezTo>
                <a:cubicBezTo>
                  <a:pt x="513381" y="-29125"/>
                  <a:pt x="706543" y="29472"/>
                  <a:pt x="894268" y="0"/>
                </a:cubicBezTo>
                <a:cubicBezTo>
                  <a:pt x="1081993" y="-29472"/>
                  <a:pt x="1287690" y="23689"/>
                  <a:pt x="1450586" y="0"/>
                </a:cubicBezTo>
                <a:cubicBezTo>
                  <a:pt x="1613482" y="-23689"/>
                  <a:pt x="1723583" y="42480"/>
                  <a:pt x="1861326" y="0"/>
                </a:cubicBezTo>
                <a:cubicBezTo>
                  <a:pt x="1999069" y="-42480"/>
                  <a:pt x="2266557" y="7559"/>
                  <a:pt x="2454039" y="0"/>
                </a:cubicBezTo>
                <a:cubicBezTo>
                  <a:pt x="2641521" y="-7559"/>
                  <a:pt x="2784283" y="24325"/>
                  <a:pt x="2937567" y="0"/>
                </a:cubicBezTo>
                <a:cubicBezTo>
                  <a:pt x="3090851" y="-24325"/>
                  <a:pt x="3370850" y="23853"/>
                  <a:pt x="3639464" y="0"/>
                </a:cubicBezTo>
                <a:cubicBezTo>
                  <a:pt x="3661034" y="146331"/>
                  <a:pt x="3600665" y="319552"/>
                  <a:pt x="3639464" y="417305"/>
                </a:cubicBezTo>
                <a:cubicBezTo>
                  <a:pt x="3678263" y="515058"/>
                  <a:pt x="3589600" y="765361"/>
                  <a:pt x="3639464" y="988955"/>
                </a:cubicBezTo>
                <a:cubicBezTo>
                  <a:pt x="3689328" y="1212549"/>
                  <a:pt x="3613904" y="1350222"/>
                  <a:pt x="3639464" y="1612054"/>
                </a:cubicBezTo>
                <a:cubicBezTo>
                  <a:pt x="3665024" y="1873886"/>
                  <a:pt x="3618452" y="1966404"/>
                  <a:pt x="3639464" y="2286601"/>
                </a:cubicBezTo>
                <a:cubicBezTo>
                  <a:pt x="3660476" y="2606798"/>
                  <a:pt x="3619553" y="2509517"/>
                  <a:pt x="3639464" y="2703906"/>
                </a:cubicBezTo>
                <a:cubicBezTo>
                  <a:pt x="3659375" y="2898296"/>
                  <a:pt x="3611161" y="3120078"/>
                  <a:pt x="3639464" y="3327004"/>
                </a:cubicBezTo>
                <a:cubicBezTo>
                  <a:pt x="3667767" y="3533930"/>
                  <a:pt x="3595771" y="3707891"/>
                  <a:pt x="3639464" y="3898655"/>
                </a:cubicBezTo>
                <a:cubicBezTo>
                  <a:pt x="3683157" y="4089419"/>
                  <a:pt x="3630648" y="4206425"/>
                  <a:pt x="3639464" y="4418856"/>
                </a:cubicBezTo>
                <a:cubicBezTo>
                  <a:pt x="3648280" y="4631287"/>
                  <a:pt x="3561819" y="4901435"/>
                  <a:pt x="3639464" y="5144852"/>
                </a:cubicBezTo>
                <a:cubicBezTo>
                  <a:pt x="3523798" y="5158789"/>
                  <a:pt x="3331870" y="5121599"/>
                  <a:pt x="3228724" y="5144852"/>
                </a:cubicBezTo>
                <a:cubicBezTo>
                  <a:pt x="3125578" y="5168105"/>
                  <a:pt x="2877797" y="5086824"/>
                  <a:pt x="2708801" y="5144852"/>
                </a:cubicBezTo>
                <a:cubicBezTo>
                  <a:pt x="2539805" y="5202880"/>
                  <a:pt x="2382716" y="5096439"/>
                  <a:pt x="2298062" y="5144852"/>
                </a:cubicBezTo>
                <a:cubicBezTo>
                  <a:pt x="2213408" y="5193265"/>
                  <a:pt x="2030198" y="5095451"/>
                  <a:pt x="1778138" y="5144852"/>
                </a:cubicBezTo>
                <a:cubicBezTo>
                  <a:pt x="1526078" y="5194253"/>
                  <a:pt x="1505517" y="5133346"/>
                  <a:pt x="1258215" y="5144852"/>
                </a:cubicBezTo>
                <a:cubicBezTo>
                  <a:pt x="1010913" y="5156358"/>
                  <a:pt x="872840" y="5132867"/>
                  <a:pt x="738291" y="5144852"/>
                </a:cubicBezTo>
                <a:cubicBezTo>
                  <a:pt x="603742" y="5156837"/>
                  <a:pt x="197522" y="5087373"/>
                  <a:pt x="0" y="5144852"/>
                </a:cubicBezTo>
                <a:cubicBezTo>
                  <a:pt x="-76108" y="5004265"/>
                  <a:pt x="29186" y="4781711"/>
                  <a:pt x="0" y="4470305"/>
                </a:cubicBezTo>
                <a:cubicBezTo>
                  <a:pt x="-29186" y="4158899"/>
                  <a:pt x="47561" y="4061673"/>
                  <a:pt x="0" y="3847206"/>
                </a:cubicBezTo>
                <a:cubicBezTo>
                  <a:pt x="-47561" y="3632739"/>
                  <a:pt x="38908" y="3448545"/>
                  <a:pt x="0" y="3327004"/>
                </a:cubicBezTo>
                <a:cubicBezTo>
                  <a:pt x="-38908" y="3205463"/>
                  <a:pt x="35997" y="2918648"/>
                  <a:pt x="0" y="2703906"/>
                </a:cubicBezTo>
                <a:cubicBezTo>
                  <a:pt x="-35997" y="2489164"/>
                  <a:pt x="10694" y="2449216"/>
                  <a:pt x="0" y="2286601"/>
                </a:cubicBezTo>
                <a:cubicBezTo>
                  <a:pt x="-10694" y="2123987"/>
                  <a:pt x="18395" y="1837440"/>
                  <a:pt x="0" y="1612054"/>
                </a:cubicBezTo>
                <a:cubicBezTo>
                  <a:pt x="-18395" y="1386668"/>
                  <a:pt x="9120" y="1340652"/>
                  <a:pt x="0" y="1091852"/>
                </a:cubicBezTo>
                <a:cubicBezTo>
                  <a:pt x="-9120" y="843052"/>
                  <a:pt x="58386" y="778516"/>
                  <a:pt x="0" y="571650"/>
                </a:cubicBezTo>
                <a:cubicBezTo>
                  <a:pt x="-58386" y="364784"/>
                  <a:pt x="47097" y="276788"/>
                  <a:pt x="0" y="0"/>
                </a:cubicBezTo>
                <a:close/>
              </a:path>
              <a:path w="3639464" h="5144852" stroke="0" extrusionOk="0">
                <a:moveTo>
                  <a:pt x="0" y="0"/>
                </a:moveTo>
                <a:cubicBezTo>
                  <a:pt x="284436" y="-31966"/>
                  <a:pt x="444774" y="36380"/>
                  <a:pt x="592713" y="0"/>
                </a:cubicBezTo>
                <a:cubicBezTo>
                  <a:pt x="740652" y="-36380"/>
                  <a:pt x="972988" y="5410"/>
                  <a:pt x="1076241" y="0"/>
                </a:cubicBezTo>
                <a:cubicBezTo>
                  <a:pt x="1179494" y="-5410"/>
                  <a:pt x="1329846" y="18862"/>
                  <a:pt x="1523376" y="0"/>
                </a:cubicBezTo>
                <a:cubicBezTo>
                  <a:pt x="1716907" y="-18862"/>
                  <a:pt x="1751223" y="45162"/>
                  <a:pt x="1934115" y="0"/>
                </a:cubicBezTo>
                <a:cubicBezTo>
                  <a:pt x="2117007" y="-45162"/>
                  <a:pt x="2346615" y="48269"/>
                  <a:pt x="2454039" y="0"/>
                </a:cubicBezTo>
                <a:cubicBezTo>
                  <a:pt x="2561463" y="-48269"/>
                  <a:pt x="2753105" y="1978"/>
                  <a:pt x="2973962" y="0"/>
                </a:cubicBezTo>
                <a:cubicBezTo>
                  <a:pt x="3194819" y="-1978"/>
                  <a:pt x="3461118" y="41796"/>
                  <a:pt x="3639464" y="0"/>
                </a:cubicBezTo>
                <a:cubicBezTo>
                  <a:pt x="3680075" y="150760"/>
                  <a:pt x="3638325" y="362688"/>
                  <a:pt x="3639464" y="674547"/>
                </a:cubicBezTo>
                <a:cubicBezTo>
                  <a:pt x="3640603" y="986406"/>
                  <a:pt x="3624641" y="944649"/>
                  <a:pt x="3639464" y="1143300"/>
                </a:cubicBezTo>
                <a:cubicBezTo>
                  <a:pt x="3654287" y="1341951"/>
                  <a:pt x="3627275" y="1566976"/>
                  <a:pt x="3639464" y="1714951"/>
                </a:cubicBezTo>
                <a:cubicBezTo>
                  <a:pt x="3651653" y="1862926"/>
                  <a:pt x="3619083" y="2104471"/>
                  <a:pt x="3639464" y="2338049"/>
                </a:cubicBezTo>
                <a:cubicBezTo>
                  <a:pt x="3659845" y="2571627"/>
                  <a:pt x="3637104" y="2586856"/>
                  <a:pt x="3639464" y="2806803"/>
                </a:cubicBezTo>
                <a:cubicBezTo>
                  <a:pt x="3641824" y="3026750"/>
                  <a:pt x="3605623" y="3192164"/>
                  <a:pt x="3639464" y="3481350"/>
                </a:cubicBezTo>
                <a:cubicBezTo>
                  <a:pt x="3673305" y="3770536"/>
                  <a:pt x="3584759" y="3765724"/>
                  <a:pt x="3639464" y="4001552"/>
                </a:cubicBezTo>
                <a:cubicBezTo>
                  <a:pt x="3694169" y="4237380"/>
                  <a:pt x="3621651" y="4224219"/>
                  <a:pt x="3639464" y="4418856"/>
                </a:cubicBezTo>
                <a:cubicBezTo>
                  <a:pt x="3657277" y="4613493"/>
                  <a:pt x="3617744" y="4941558"/>
                  <a:pt x="3639464" y="5144852"/>
                </a:cubicBezTo>
                <a:cubicBezTo>
                  <a:pt x="3509214" y="5157190"/>
                  <a:pt x="3300314" y="5117316"/>
                  <a:pt x="3155935" y="5144852"/>
                </a:cubicBezTo>
                <a:cubicBezTo>
                  <a:pt x="3011556" y="5172388"/>
                  <a:pt x="2743740" y="5124368"/>
                  <a:pt x="2636012" y="5144852"/>
                </a:cubicBezTo>
                <a:cubicBezTo>
                  <a:pt x="2528284" y="5165336"/>
                  <a:pt x="2316766" y="5082794"/>
                  <a:pt x="2079694" y="5144852"/>
                </a:cubicBezTo>
                <a:cubicBezTo>
                  <a:pt x="1842622" y="5206910"/>
                  <a:pt x="1765074" y="5119765"/>
                  <a:pt x="1559770" y="5144852"/>
                </a:cubicBezTo>
                <a:cubicBezTo>
                  <a:pt x="1354466" y="5169939"/>
                  <a:pt x="1215995" y="5132480"/>
                  <a:pt x="1076241" y="5144852"/>
                </a:cubicBezTo>
                <a:cubicBezTo>
                  <a:pt x="936487" y="5157224"/>
                  <a:pt x="811022" y="5096980"/>
                  <a:pt x="629107" y="5144852"/>
                </a:cubicBezTo>
                <a:cubicBezTo>
                  <a:pt x="447192" y="5192724"/>
                  <a:pt x="199794" y="5079273"/>
                  <a:pt x="0" y="5144852"/>
                </a:cubicBezTo>
                <a:cubicBezTo>
                  <a:pt x="-8671" y="4888873"/>
                  <a:pt x="62679" y="4829259"/>
                  <a:pt x="0" y="4573202"/>
                </a:cubicBezTo>
                <a:cubicBezTo>
                  <a:pt x="-62679" y="4317145"/>
                  <a:pt x="60431" y="4222950"/>
                  <a:pt x="0" y="4053000"/>
                </a:cubicBezTo>
                <a:cubicBezTo>
                  <a:pt x="-60431" y="3883050"/>
                  <a:pt x="56463" y="3706678"/>
                  <a:pt x="0" y="3532798"/>
                </a:cubicBezTo>
                <a:cubicBezTo>
                  <a:pt x="-56463" y="3358918"/>
                  <a:pt x="49627" y="3223805"/>
                  <a:pt x="0" y="3012597"/>
                </a:cubicBezTo>
                <a:cubicBezTo>
                  <a:pt x="-49627" y="2801389"/>
                  <a:pt x="24126" y="2690081"/>
                  <a:pt x="0" y="2543843"/>
                </a:cubicBezTo>
                <a:cubicBezTo>
                  <a:pt x="-24126" y="2397605"/>
                  <a:pt x="58597" y="2147038"/>
                  <a:pt x="0" y="1869296"/>
                </a:cubicBezTo>
                <a:cubicBezTo>
                  <a:pt x="-58597" y="1591554"/>
                  <a:pt x="30315" y="1403137"/>
                  <a:pt x="0" y="1246197"/>
                </a:cubicBezTo>
                <a:cubicBezTo>
                  <a:pt x="-30315" y="1089257"/>
                  <a:pt x="10245" y="913038"/>
                  <a:pt x="0" y="674547"/>
                </a:cubicBezTo>
                <a:cubicBezTo>
                  <a:pt x="-10245" y="436056"/>
                  <a:pt x="41082" y="15693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174090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28852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D8134C-438E-4F47-9EBF-D0E9E1F2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9EC749-2CDF-4C58-BF68-60126522A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First Nations Legal Needs Analysis Project </a:t>
            </a:r>
            <a:r>
              <a:rPr lang="en-US" dirty="0"/>
              <a:t>represents the first analysis of the legal needs of the First Nations peoples of Logan.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project aimed to identify legal needs and gaps in service delivery for the First Nations peoples of Logan.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research project was undertaken by YFS Legal, a community legal </a:t>
            </a:r>
            <a:r>
              <a:rPr lang="en-US" dirty="0" err="1"/>
              <a:t>centre</a:t>
            </a:r>
            <a:r>
              <a:rPr lang="en-US" dirty="0"/>
              <a:t> in the Logan community. YFS Legal </a:t>
            </a:r>
            <a:r>
              <a:rPr lang="en-US" dirty="0" err="1"/>
              <a:t>specialises</a:t>
            </a:r>
            <a:r>
              <a:rPr lang="en-US" dirty="0"/>
              <a:t> in providing information, advice, and representation for clients 10-24 years of age who find themselves needing help with criminal law, as well as providing advice to the broader community on family and civil matters.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Legal Aid Queensland funded the project through the Community Legal Education Collaboration Fund 2019-2020.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Context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8250FB-C01C-4326-9322-D0AB7D1C3E2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Disadvantage and legal problems go together. The more disadvantaged a person is, the more likely they are to have legal issues and need assistance to deal with these.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Logan is the home to many people experiencing significant disadvantage, which is compounded for First Nations people.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 Nations people are overrepresented in the criminal justice system. They are 13 times more likely to be imprisoned than non-Indigenous people. For this reason, legal support has tended to focus primarily on criminal matters.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8D5EA5-D4D9-4306-AC18-3EB44334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pic>
        <p:nvPicPr>
          <p:cNvPr id="12" name="Content Placeholder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4519B53-C8C8-420F-B1A2-C8206543C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7B2E60-DD0E-4E1F-ADD2-91826DA39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project was implemented by a team of First Nations peoples.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research involved a survey, stakeholder consultations and site visits.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84</a:t>
            </a:r>
            <a:r>
              <a:rPr lang="en-US" dirty="0"/>
              <a:t> respondents across the Logan region completed the survey.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658CE8-79FB-4988-8D8D-1A42A21DAABD}"/>
              </a:ext>
            </a:extLst>
          </p:cNvPr>
          <p:cNvSpPr txBox="1"/>
          <p:nvPr/>
        </p:nvSpPr>
        <p:spPr>
          <a:xfrm>
            <a:off x="3575050" y="5116512"/>
            <a:ext cx="5111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 left: Nerida Brazier, Wyatt Cook-Revell and Candice Hughes</a:t>
            </a:r>
          </a:p>
        </p:txBody>
      </p:sp>
    </p:spTree>
    <p:extLst>
      <p:ext uri="{BB962C8B-B14F-4D97-AF65-F5344CB8AC3E}">
        <p14:creationId xmlns:p14="http://schemas.microsoft.com/office/powerpoint/2010/main" val="27837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69A9CE-09DF-4C06-B964-EC39F8C5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792205-72BB-40A1-A925-9D1F2351C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survey found that respondents experienced multiple legal issues across criminal and civil law.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4376869F-19E6-4608-84C9-C5B4770AE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5"/>
          <a:stretch/>
        </p:blipFill>
        <p:spPr>
          <a:xfrm>
            <a:off x="1083213" y="1052736"/>
            <a:ext cx="6977574" cy="38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FEEFEF-AF49-45DB-ACB6-C8A57B6A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principles for community legal education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1C1254-F816-4222-9B33-B9FBB4E7F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study found that community legal education for First Nations people should: </a:t>
            </a:r>
          </a:p>
          <a:p>
            <a:pPr lvl="1"/>
            <a:r>
              <a:rPr lang="en-US" sz="1800" dirty="0"/>
              <a:t>take a more holistic or client-focused approach;</a:t>
            </a:r>
          </a:p>
          <a:p>
            <a:pPr lvl="1"/>
            <a:r>
              <a:rPr lang="en-US" sz="1800" dirty="0"/>
              <a:t>aim to empower clients and increase legal capability;</a:t>
            </a:r>
          </a:p>
          <a:p>
            <a:pPr lvl="1"/>
            <a:r>
              <a:rPr lang="en-US" sz="1800" dirty="0"/>
              <a:t>address both criminal and civil law needs comprehensively;</a:t>
            </a:r>
          </a:p>
          <a:p>
            <a:pPr lvl="1"/>
            <a:r>
              <a:rPr lang="en-US" sz="1800" dirty="0"/>
              <a:t>engage in culturally competent law practice;</a:t>
            </a:r>
          </a:p>
          <a:p>
            <a:pPr lvl="1"/>
            <a:r>
              <a:rPr lang="en-US" sz="1800" dirty="0"/>
              <a:t>consider the unique legal needs of different First Nations people, including youth and older people; and</a:t>
            </a:r>
          </a:p>
          <a:p>
            <a:pPr lvl="1"/>
            <a:r>
              <a:rPr lang="en-US" sz="1800" dirty="0"/>
              <a:t>address the barriers that Aboriginal and Torres Strait Islander people face in accessing legal services: socio-economic disadvantage, cross-cultural issues, and language issues. 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32B8-F737-47EF-AD40-F64B30E3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8513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8F349-2A04-4023-826A-A645441DF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90536"/>
            <a:ext cx="4038600" cy="403562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YFS Legal will use the findings of the study to develop and trial a toolkit for First Nations legal community education.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additional action research project supported by the Queensland Department of Justice and Attorney-General will enable a larger-scale trial, to ensure that resources and approaches are relevant, useful, inclusive, safe and able to be replicated in other settings. </a:t>
            </a:r>
            <a:endParaRPr lang="en-US"/>
          </a:p>
          <a:p>
            <a:endParaRPr lang="en-US"/>
          </a:p>
        </p:txBody>
      </p:sp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F1101AA2-1A41-4D21-A7E0-AA280E27A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8844" y="2089049"/>
            <a:ext cx="2857310" cy="403860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D6762-BD98-4E5C-BA2F-5DDFEB2C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E2D2B3B-882E-40F3-A32F-6DD51691504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YFS Ltd">
      <a:dk1>
        <a:srgbClr val="205867"/>
      </a:dk1>
      <a:lt1>
        <a:sysClr val="window" lastClr="FFFFFF"/>
      </a:lt1>
      <a:dk2>
        <a:srgbClr val="262626"/>
      </a:dk2>
      <a:lt2>
        <a:srgbClr val="EEECE1"/>
      </a:lt2>
      <a:accent1>
        <a:srgbClr val="31859B"/>
      </a:accent1>
      <a:accent2>
        <a:srgbClr val="92D050"/>
      </a:accent2>
      <a:accent3>
        <a:srgbClr val="205867"/>
      </a:accent3>
      <a:accent4>
        <a:srgbClr val="262626"/>
      </a:accent4>
      <a:accent5>
        <a:srgbClr val="31859B"/>
      </a:accent5>
      <a:accent6>
        <a:srgbClr val="3F3F3F"/>
      </a:accent6>
      <a:hlink>
        <a:srgbClr val="92D050"/>
      </a:hlink>
      <a:folHlink>
        <a:srgbClr val="205867"/>
      </a:folHlink>
    </a:clrScheme>
    <a:fontScheme name="YFS Ltd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12" ma:contentTypeDescription="Create a new document." ma:contentTypeScope="" ma:versionID="aeb3d08279c9964655a5114430ac6f9d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5885ab651099bb36bb9c99a77556ff0d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33D260-1B16-42B8-87B6-8375B78295EB}"/>
</file>

<file path=customXml/itemProps2.xml><?xml version="1.0" encoding="utf-8"?>
<ds:datastoreItem xmlns:ds="http://schemas.openxmlformats.org/officeDocument/2006/customXml" ds:itemID="{091F9C77-2A3E-49D4-890A-06E0A16DF2F5}"/>
</file>

<file path=customXml/itemProps3.xml><?xml version="1.0" encoding="utf-8"?>
<ds:datastoreItem xmlns:ds="http://schemas.openxmlformats.org/officeDocument/2006/customXml" ds:itemID="{6D55C483-8437-4F4A-BBFA-68AA7C1B370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502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Office Theme</vt:lpstr>
      <vt:lpstr>First Nations Legal  Needs Analysis</vt:lpstr>
      <vt:lpstr>Overview </vt:lpstr>
      <vt:lpstr>Context</vt:lpstr>
      <vt:lpstr>Research</vt:lpstr>
      <vt:lpstr>Results</vt:lpstr>
      <vt:lpstr>Key principles for community legal education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Nations Legal  Needs Analysis</dc:title>
  <dc:creator>Wyatt Cook-Revell</dc:creator>
  <cp:lastModifiedBy>Louise  Mullins</cp:lastModifiedBy>
  <cp:revision>1</cp:revision>
  <dcterms:created xsi:type="dcterms:W3CDTF">2020-11-09T04:14:22Z</dcterms:created>
  <dcterms:modified xsi:type="dcterms:W3CDTF">2020-11-09T04:42:48Z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