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77" r:id="rId15"/>
    <p:sldId id="278" r:id="rId16"/>
    <p:sldId id="276" r:id="rId17"/>
    <p:sldId id="269" r:id="rId18"/>
    <p:sldId id="270" r:id="rId19"/>
    <p:sldId id="271" r:id="rId20"/>
    <p:sldId id="272" r:id="rId21"/>
    <p:sldId id="274" r:id="rId22"/>
    <p:sldId id="273" r:id="rId23"/>
    <p:sldId id="275" r:id="rId24"/>
  </p:sldIdLst>
  <p:sldSz cx="18288000" cy="10287000"/>
  <p:notesSz cx="6858000" cy="9144000"/>
  <p:embeddedFontLst>
    <p:embeddedFont>
      <p:font typeface="Aileron Heavy" panose="020B0604020202020204" charset="0"/>
      <p:regular r:id="rId25"/>
    </p:embeddedFont>
    <p:embeddedFont>
      <p:font typeface="Aileron Heavy Bold" panose="020B0604020202020204" charset="0"/>
      <p:regular r:id="rId26"/>
    </p:embeddedFont>
    <p:embeddedFont>
      <p:font typeface="Calibri" panose="020F0502020204030204" pitchFamily="34" charset="0"/>
      <p:regular r:id="rId27"/>
      <p:bold r:id="rId28"/>
      <p:italic r:id="rId29"/>
      <p:boldItalic r:id="rId30"/>
    </p:embeddedFont>
    <p:embeddedFont>
      <p:font typeface="Clear Sans Regular" panose="020B0604020202020204" charset="0"/>
      <p:regular r:id="rId31"/>
    </p:embeddedFont>
    <p:embeddedFont>
      <p:font typeface="Clear Sans Regular Bold" panose="020B0604020202020204" charset="0"/>
      <p:regular r:id="rId32"/>
    </p:embeddedFont>
    <p:embeddedFont>
      <p:font typeface="DM Sans" panose="020B0604020202020204" charset="0"/>
      <p:regular r:id="rId33"/>
    </p:embeddedFont>
    <p:embeddedFont>
      <p:font typeface="DM Sans Bold" panose="020B0604020202020204" charset="0"/>
      <p:regular r:id="rId34"/>
    </p:embeddedFont>
    <p:embeddedFont>
      <p:font typeface="Glacial Indifference" panose="020B0604020202020204" charset="0"/>
      <p:regular r:id="rId35"/>
    </p:embeddedFont>
    <p:embeddedFont>
      <p:font typeface="Lato Heavy Bold" panose="020B0604020202020204" charset="0"/>
      <p:regular r:id="rId36"/>
    </p:embeddedFont>
    <p:embeddedFont>
      <p:font typeface="Libre Franklin Black" panose="020B0604020202020204" charset="0"/>
      <p:regular r:id="rId37"/>
    </p:embeddedFont>
    <p:embeddedFont>
      <p:font typeface="Libre Franklin Bold" panose="020B0604020202020204" charset="0"/>
      <p:regular r:id="rId38"/>
    </p:embeddedFont>
    <p:embeddedFont>
      <p:font typeface="Libre Franklin Light" panose="020B0604020202020204" charset="0"/>
      <p:regular r:id="rId39"/>
    </p:embeddedFont>
    <p:embeddedFont>
      <p:font typeface="Open Sans Bold" panose="020B0604020202020204" charset="0"/>
      <p:regular r:id="rId40"/>
    </p:embeddedFont>
    <p:embeddedFont>
      <p:font typeface="Open Sans Light" panose="020B0604020202020204" charset="0"/>
      <p:regular r:id="rId41"/>
    </p:embeddedFont>
    <p:embeddedFont>
      <p:font typeface="Open Sauce Light" panose="020B0604020202020204" charset="0"/>
      <p:regular r:id="rId42"/>
    </p:embeddedFont>
    <p:embeddedFont>
      <p:font typeface="Open Sauce Light Bold" panose="020B0604020202020204" charset="0"/>
      <p:regular r:id="rId43"/>
    </p:embeddedFont>
    <p:embeddedFont>
      <p:font typeface="Oswald Bold" panose="020B060402020202020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55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22680"/>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6500085" y="9025965"/>
            <a:ext cx="759215" cy="232335"/>
            <a:chOff x="0" y="0"/>
            <a:chExt cx="1660020" cy="508000"/>
          </a:xfrm>
        </p:grpSpPr>
        <p:sp>
          <p:nvSpPr>
            <p:cNvPr id="3" name="Freeform 3"/>
            <p:cNvSpPr/>
            <p:nvPr/>
          </p:nvSpPr>
          <p:spPr>
            <a:xfrm>
              <a:off x="0" y="215900"/>
              <a:ext cx="1364111" cy="76200"/>
            </a:xfrm>
            <a:custGeom>
              <a:avLst/>
              <a:gdLst/>
              <a:ahLst/>
              <a:cxnLst/>
              <a:rect l="l" t="t" r="r" b="b"/>
              <a:pathLst>
                <a:path w="1364111" h="76200">
                  <a:moveTo>
                    <a:pt x="0" y="0"/>
                  </a:moveTo>
                  <a:lnTo>
                    <a:pt x="1364111" y="0"/>
                  </a:lnTo>
                  <a:lnTo>
                    <a:pt x="1364111" y="76200"/>
                  </a:lnTo>
                  <a:lnTo>
                    <a:pt x="0" y="76200"/>
                  </a:lnTo>
                  <a:close/>
                </a:path>
              </a:pathLst>
            </a:custGeom>
            <a:solidFill>
              <a:srgbClr val="191919"/>
            </a:solidFill>
          </p:spPr>
        </p:sp>
        <p:sp>
          <p:nvSpPr>
            <p:cNvPr id="4" name="Freeform 4"/>
            <p:cNvSpPr/>
            <p:nvPr/>
          </p:nvSpPr>
          <p:spPr>
            <a:xfrm>
              <a:off x="1285370" y="1270"/>
              <a:ext cx="374650" cy="505460"/>
            </a:xfrm>
            <a:custGeom>
              <a:avLst/>
              <a:gdLst/>
              <a:ahLst/>
              <a:cxnLst/>
              <a:rect l="l" t="t" r="r" b="b"/>
              <a:pathLst>
                <a:path w="374650" h="505460">
                  <a:moveTo>
                    <a:pt x="0" y="505460"/>
                  </a:moveTo>
                  <a:lnTo>
                    <a:pt x="0" y="0"/>
                  </a:lnTo>
                  <a:lnTo>
                    <a:pt x="374650" y="252730"/>
                  </a:lnTo>
                  <a:close/>
                </a:path>
              </a:pathLst>
            </a:custGeom>
            <a:solidFill>
              <a:srgbClr val="191919"/>
            </a:solidFill>
          </p:spPr>
        </p:sp>
      </p:grpSp>
      <p:grpSp>
        <p:nvGrpSpPr>
          <p:cNvPr id="5" name="Group 5"/>
          <p:cNvGrpSpPr/>
          <p:nvPr/>
        </p:nvGrpSpPr>
        <p:grpSpPr>
          <a:xfrm>
            <a:off x="735380" y="821313"/>
            <a:ext cx="15406312" cy="3439320"/>
            <a:chOff x="0" y="95250"/>
            <a:chExt cx="20541749" cy="4585761"/>
          </a:xfrm>
        </p:grpSpPr>
        <p:sp>
          <p:nvSpPr>
            <p:cNvPr id="6" name="TextBox 6"/>
            <p:cNvSpPr txBox="1"/>
            <p:nvPr/>
          </p:nvSpPr>
          <p:spPr>
            <a:xfrm>
              <a:off x="0" y="95250"/>
              <a:ext cx="20541749" cy="2640838"/>
            </a:xfrm>
            <a:prstGeom prst="rect">
              <a:avLst/>
            </a:prstGeom>
          </p:spPr>
          <p:txBody>
            <a:bodyPr lIns="0" tIns="0" rIns="0" bIns="0" rtlCol="0" anchor="t">
              <a:spAutoFit/>
            </a:bodyPr>
            <a:lstStyle/>
            <a:p>
              <a:pPr>
                <a:lnSpc>
                  <a:spcPts val="7632"/>
                </a:lnSpc>
              </a:pPr>
              <a:r>
                <a:rPr lang="en-US" sz="7200" dirty="0">
                  <a:solidFill>
                    <a:srgbClr val="191919"/>
                  </a:solidFill>
                  <a:latin typeface="Libre Franklin Black"/>
                </a:rPr>
                <a:t>The future of collaborative service planning</a:t>
              </a:r>
            </a:p>
          </p:txBody>
        </p:sp>
        <p:sp>
          <p:nvSpPr>
            <p:cNvPr id="7" name="TextBox 7"/>
            <p:cNvSpPr txBox="1"/>
            <p:nvPr/>
          </p:nvSpPr>
          <p:spPr>
            <a:xfrm>
              <a:off x="0" y="3235649"/>
              <a:ext cx="14579148" cy="1445362"/>
            </a:xfrm>
            <a:prstGeom prst="rect">
              <a:avLst/>
            </a:prstGeom>
          </p:spPr>
          <p:txBody>
            <a:bodyPr lIns="0" tIns="0" rIns="0" bIns="0" rtlCol="0" anchor="t">
              <a:spAutoFit/>
            </a:bodyPr>
            <a:lstStyle/>
            <a:p>
              <a:pPr>
                <a:lnSpc>
                  <a:spcPts val="4480"/>
                </a:lnSpc>
              </a:pPr>
              <a:r>
                <a:rPr lang="en-US" sz="3200" dirty="0">
                  <a:solidFill>
                    <a:srgbClr val="191919"/>
                  </a:solidFill>
                  <a:latin typeface="Libre Franklin Light"/>
                </a:rPr>
                <a:t>Legal Assistance Strategy and Funding </a:t>
              </a:r>
            </a:p>
            <a:p>
              <a:pPr>
                <a:lnSpc>
                  <a:spcPts val="4480"/>
                </a:lnSpc>
                <a:spcBef>
                  <a:spcPct val="0"/>
                </a:spcBef>
              </a:pPr>
              <a:r>
                <a:rPr lang="en-US" sz="3200" dirty="0">
                  <a:solidFill>
                    <a:srgbClr val="191919"/>
                  </a:solidFill>
                  <a:latin typeface="Libre Franklin Light"/>
                </a:rPr>
                <a:t>Department of Justice and Attorney-General </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l="9081" r="9081"/>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0677" y="341730"/>
            <a:ext cx="14186371" cy="887095"/>
          </a:xfrm>
          <a:prstGeom prst="rect">
            <a:avLst/>
          </a:prstGeom>
        </p:spPr>
        <p:txBody>
          <a:bodyPr lIns="0" tIns="0" rIns="0" bIns="0" rtlCol="0" anchor="t">
            <a:spAutoFit/>
          </a:bodyPr>
          <a:lstStyle/>
          <a:p>
            <a:pPr>
              <a:lnSpc>
                <a:spcPts val="7280"/>
              </a:lnSpc>
            </a:pPr>
            <a:r>
              <a:rPr lang="en-US" sz="5200" dirty="0">
                <a:solidFill>
                  <a:srgbClr val="000000"/>
                </a:solidFill>
                <a:latin typeface="Arial" panose="020B0604020202020204" pitchFamily="34" charset="0"/>
                <a:cs typeface="Arial" panose="020B0604020202020204" pitchFamily="34" charset="0"/>
              </a:rPr>
              <a:t>QLAF</a:t>
            </a:r>
          </a:p>
        </p:txBody>
      </p:sp>
      <p:pic>
        <p:nvPicPr>
          <p:cNvPr id="3" name="Picture 3"/>
          <p:cNvPicPr>
            <a:picLocks noChangeAspect="1"/>
          </p:cNvPicPr>
          <p:nvPr/>
        </p:nvPicPr>
        <p:blipFill>
          <a:blip r:embed="rId3"/>
          <a:srcRect/>
          <a:stretch>
            <a:fillRect/>
          </a:stretch>
        </p:blipFill>
        <p:spPr>
          <a:xfrm>
            <a:off x="1828800" y="1409700"/>
            <a:ext cx="14249400" cy="8631611"/>
          </a:xfrm>
          <a:prstGeom prst="rect">
            <a:avLst/>
          </a:prstGeom>
        </p:spPr>
      </p:pic>
      <p:sp>
        <p:nvSpPr>
          <p:cNvPr id="4" name="TextBox 3">
            <a:extLst>
              <a:ext uri="{FF2B5EF4-FFF2-40B4-BE49-F238E27FC236}">
                <a16:creationId xmlns:a16="http://schemas.microsoft.com/office/drawing/2014/main" id="{748B37D4-33A5-4F51-90C3-068AEF5030A2}"/>
              </a:ext>
            </a:extLst>
          </p:cNvPr>
          <p:cNvSpPr txBox="1"/>
          <p:nvPr/>
        </p:nvSpPr>
        <p:spPr>
          <a:xfrm>
            <a:off x="2133600" y="1655389"/>
            <a:ext cx="13639800" cy="8710077"/>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QLAF was established and held its first meeting in Brisbane on 7 February 2006. </a:t>
            </a:r>
          </a:p>
          <a:p>
            <a:pPr marL="285750" indent="-28575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Membership is comprised of the following organisations/bodies:</a:t>
            </a:r>
          </a:p>
          <a:p>
            <a:pPr marL="742950" lvl="1" indent="-28575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Aboriginal and Torres Strait Islander Legal Service</a:t>
            </a:r>
          </a:p>
          <a:p>
            <a:pPr marL="742950" lvl="1" indent="-28575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Bar Association of Queensland</a:t>
            </a:r>
          </a:p>
          <a:p>
            <a:pPr marL="742950" lvl="1" indent="-28575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Community Legal Centres Queensland </a:t>
            </a:r>
          </a:p>
          <a:p>
            <a:pPr marL="742950" lvl="1" indent="-28575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Department of Justice and Attorney-General</a:t>
            </a:r>
          </a:p>
          <a:p>
            <a:pPr marL="742950" lvl="1" indent="-28575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LawRight</a:t>
            </a:r>
          </a:p>
          <a:p>
            <a:pPr marL="742950" lvl="1" indent="-28575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Legal Aid Queensland</a:t>
            </a:r>
          </a:p>
          <a:p>
            <a:pPr marL="742950" lvl="1" indent="-28575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Queensland Council of Social Services</a:t>
            </a:r>
          </a:p>
          <a:p>
            <a:pPr marL="742950" lvl="1" indent="-28575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Queensland Indigenous Family Violence Legal Service</a:t>
            </a:r>
          </a:p>
          <a:p>
            <a:pPr marL="742950" lvl="1" indent="-28575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Queensland Law Society</a:t>
            </a:r>
          </a:p>
          <a:p>
            <a:pPr marL="285750" indent="-28575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The Commonwealth Attorney-General’s Department attends the QLAF as an observer.</a:t>
            </a:r>
          </a:p>
          <a:p>
            <a:pPr marL="742950" lvl="1" indent="-285750">
              <a:spcAft>
                <a:spcPts val="800"/>
              </a:spcAft>
              <a:buFont typeface="Arial" panose="020B0604020202020204" pitchFamily="34" charset="0"/>
              <a:buChar char="•"/>
            </a:pPr>
            <a:endParaRPr lang="en-AU" sz="3200"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rcRect l="9081" r="9081"/>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0677" y="341730"/>
            <a:ext cx="14186371" cy="887095"/>
          </a:xfrm>
          <a:prstGeom prst="rect">
            <a:avLst/>
          </a:prstGeom>
        </p:spPr>
        <p:txBody>
          <a:bodyPr lIns="0" tIns="0" rIns="0" bIns="0" rtlCol="0" anchor="t">
            <a:spAutoFit/>
          </a:bodyPr>
          <a:lstStyle/>
          <a:p>
            <a:pPr>
              <a:lnSpc>
                <a:spcPts val="7280"/>
              </a:lnSpc>
            </a:pPr>
            <a:r>
              <a:rPr lang="en-US" sz="5200" dirty="0">
                <a:solidFill>
                  <a:srgbClr val="000000"/>
                </a:solidFill>
                <a:latin typeface="Arial" panose="020B0604020202020204" pitchFamily="34" charset="0"/>
                <a:cs typeface="Arial" panose="020B0604020202020204" pitchFamily="34" charset="0"/>
              </a:rPr>
              <a:t>QLAF</a:t>
            </a:r>
          </a:p>
        </p:txBody>
      </p:sp>
      <p:pic>
        <p:nvPicPr>
          <p:cNvPr id="3" name="Picture 3"/>
          <p:cNvPicPr>
            <a:picLocks noChangeAspect="1"/>
          </p:cNvPicPr>
          <p:nvPr/>
        </p:nvPicPr>
        <p:blipFill>
          <a:blip r:embed="rId3"/>
          <a:srcRect/>
          <a:stretch>
            <a:fillRect/>
          </a:stretch>
        </p:blipFill>
        <p:spPr>
          <a:xfrm>
            <a:off x="1714500" y="2324100"/>
            <a:ext cx="14249400" cy="5611234"/>
          </a:xfrm>
          <a:prstGeom prst="rect">
            <a:avLst/>
          </a:prstGeom>
        </p:spPr>
      </p:pic>
      <p:sp>
        <p:nvSpPr>
          <p:cNvPr id="4" name="TextBox 3">
            <a:extLst>
              <a:ext uri="{FF2B5EF4-FFF2-40B4-BE49-F238E27FC236}">
                <a16:creationId xmlns:a16="http://schemas.microsoft.com/office/drawing/2014/main" id="{748B37D4-33A5-4F51-90C3-068AEF5030A2}"/>
              </a:ext>
            </a:extLst>
          </p:cNvPr>
          <p:cNvSpPr txBox="1"/>
          <p:nvPr/>
        </p:nvSpPr>
        <p:spPr>
          <a:xfrm>
            <a:off x="2019300" y="2476500"/>
            <a:ext cx="13639800" cy="5078313"/>
          </a:xfrm>
          <a:prstGeom prst="rect">
            <a:avLst/>
          </a:prstGeom>
          <a:noFill/>
        </p:spPr>
        <p:txBody>
          <a:bodyPr wrap="square" rtlCol="0">
            <a:spAutoFit/>
          </a:bodyPr>
          <a:lstStyle/>
          <a:p>
            <a:pPr>
              <a:lnSpc>
                <a:spcPct val="150000"/>
              </a:lnSpc>
            </a:pPr>
            <a:r>
              <a:rPr lang="en-AU" sz="3200" b="1" dirty="0">
                <a:latin typeface="Arial" panose="020B0604020202020204" pitchFamily="34" charset="0"/>
                <a:cs typeface="Arial" panose="020B0604020202020204" pitchFamily="34" charset="0"/>
              </a:rPr>
              <a:t>Purpose</a:t>
            </a:r>
          </a:p>
          <a:p>
            <a:pPr marL="457200" indent="-45720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To coordinate and maximise the reach of legal assistance services and provide feedback to the Queensland and Commonwealth governments and other relevant bodies on legal assistance strategies. </a:t>
            </a:r>
          </a:p>
          <a:p>
            <a:pPr marL="457200" indent="-45720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Implement and oversee collaborative service planning.</a:t>
            </a:r>
          </a:p>
          <a:p>
            <a:pPr marL="457200" indent="-45720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Endorse Queensland’s evidence base.</a:t>
            </a:r>
          </a:p>
          <a:p>
            <a:pPr marL="457200" indent="-45720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Facilitate best practice and continuous improvement in service design and delivery by coordinating working groups, forums and other legal and non-legal services including oversight of the RLAFs. </a:t>
            </a:r>
          </a:p>
        </p:txBody>
      </p:sp>
    </p:spTree>
    <p:extLst>
      <p:ext uri="{BB962C8B-B14F-4D97-AF65-F5344CB8AC3E}">
        <p14:creationId xmlns:p14="http://schemas.microsoft.com/office/powerpoint/2010/main" val="25899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l="9081" r="9081"/>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0677" y="341730"/>
            <a:ext cx="14186371" cy="887095"/>
          </a:xfrm>
          <a:prstGeom prst="rect">
            <a:avLst/>
          </a:prstGeom>
        </p:spPr>
        <p:txBody>
          <a:bodyPr lIns="0" tIns="0" rIns="0" bIns="0" rtlCol="0" anchor="t">
            <a:spAutoFit/>
          </a:bodyPr>
          <a:lstStyle/>
          <a:p>
            <a:pPr>
              <a:lnSpc>
                <a:spcPts val="7280"/>
              </a:lnSpc>
            </a:pPr>
            <a:r>
              <a:rPr lang="en-US" sz="5200" dirty="0">
                <a:solidFill>
                  <a:srgbClr val="000000"/>
                </a:solidFill>
                <a:latin typeface="Arial" panose="020B0604020202020204" pitchFamily="34" charset="0"/>
                <a:cs typeface="Arial" panose="020B0604020202020204" pitchFamily="34" charset="0"/>
              </a:rPr>
              <a:t>QLAF</a:t>
            </a:r>
          </a:p>
        </p:txBody>
      </p:sp>
      <p:pic>
        <p:nvPicPr>
          <p:cNvPr id="3" name="Picture 3"/>
          <p:cNvPicPr>
            <a:picLocks noChangeAspect="1"/>
          </p:cNvPicPr>
          <p:nvPr/>
        </p:nvPicPr>
        <p:blipFill>
          <a:blip r:embed="rId3"/>
          <a:srcRect/>
          <a:stretch>
            <a:fillRect/>
          </a:stretch>
        </p:blipFill>
        <p:spPr>
          <a:xfrm>
            <a:off x="140971" y="1866900"/>
            <a:ext cx="17983199" cy="6628230"/>
          </a:xfrm>
          <a:prstGeom prst="rect">
            <a:avLst/>
          </a:prstGeom>
        </p:spPr>
      </p:pic>
      <p:sp>
        <p:nvSpPr>
          <p:cNvPr id="4" name="TextBox 3">
            <a:extLst>
              <a:ext uri="{FF2B5EF4-FFF2-40B4-BE49-F238E27FC236}">
                <a16:creationId xmlns:a16="http://schemas.microsoft.com/office/drawing/2014/main" id="{748B37D4-33A5-4F51-90C3-068AEF5030A2}"/>
              </a:ext>
            </a:extLst>
          </p:cNvPr>
          <p:cNvSpPr txBox="1"/>
          <p:nvPr/>
        </p:nvSpPr>
        <p:spPr>
          <a:xfrm>
            <a:off x="430677" y="2339211"/>
            <a:ext cx="17403786" cy="5683607"/>
          </a:xfrm>
          <a:prstGeom prst="rect">
            <a:avLst/>
          </a:prstGeom>
          <a:noFill/>
        </p:spPr>
        <p:txBody>
          <a:bodyPr wrap="square" rtlCol="0">
            <a:spAutoFit/>
          </a:bodyPr>
          <a:lstStyle/>
          <a:p>
            <a:pPr>
              <a:spcAft>
                <a:spcPts val="800"/>
              </a:spcAft>
            </a:pPr>
            <a:r>
              <a:rPr lang="en-AU" sz="3000" b="1" dirty="0">
                <a:latin typeface="Arial" panose="020B0604020202020204" pitchFamily="34" charset="0"/>
                <a:cs typeface="Arial" panose="020B0604020202020204" pitchFamily="34" charset="0"/>
              </a:rPr>
              <a:t>In 2018, the QLAF developed a strategic plan which set out the following priorities for 2019-21.</a:t>
            </a:r>
            <a:endParaRPr lang="en-AU" sz="3000" b="1" dirty="0">
              <a:highlight>
                <a:srgbClr val="FFFF00"/>
              </a:highlight>
              <a:latin typeface="Arial" panose="020B0604020202020204" pitchFamily="34" charset="0"/>
              <a:cs typeface="Arial" panose="020B0604020202020204" pitchFamily="34" charset="0"/>
            </a:endParaRPr>
          </a:p>
          <a:p>
            <a:pPr marL="457200" indent="-457200">
              <a:spcAft>
                <a:spcPts val="800"/>
              </a:spcAft>
              <a:buFont typeface="Arial" panose="020B0604020202020204" pitchFamily="34" charset="0"/>
              <a:buChar char="•"/>
            </a:pPr>
            <a:r>
              <a:rPr lang="en-AU" sz="3000" dirty="0">
                <a:latin typeface="Arial" panose="020B0604020202020204" pitchFamily="34" charset="0"/>
                <a:cs typeface="Arial" panose="020B0604020202020204" pitchFamily="34" charset="0"/>
              </a:rPr>
              <a:t>Become better engaged, informed and connected with the RLAFs and working groups by seeking feedback on the best way to communicate with the members.</a:t>
            </a:r>
          </a:p>
          <a:p>
            <a:pPr marL="457200" indent="-457200">
              <a:spcAft>
                <a:spcPts val="800"/>
              </a:spcAft>
              <a:buFont typeface="Arial" panose="020B0604020202020204" pitchFamily="34" charset="0"/>
              <a:buChar char="•"/>
            </a:pPr>
            <a:r>
              <a:rPr lang="en-AU" sz="3000" dirty="0">
                <a:latin typeface="Arial" panose="020B0604020202020204" pitchFamily="34" charset="0"/>
                <a:cs typeface="Arial" panose="020B0604020202020204" pitchFamily="34" charset="0"/>
              </a:rPr>
              <a:t>Actively review regional plans and support RLAFs without a plan to develop a plan.</a:t>
            </a:r>
          </a:p>
          <a:p>
            <a:pPr marL="457200" indent="-457200">
              <a:spcAft>
                <a:spcPts val="800"/>
              </a:spcAft>
              <a:buFont typeface="Arial" panose="020B0604020202020204" pitchFamily="34" charset="0"/>
              <a:buChar char="•"/>
            </a:pPr>
            <a:r>
              <a:rPr lang="en-AU" sz="3000" dirty="0">
                <a:latin typeface="Arial" panose="020B0604020202020204" pitchFamily="34" charset="0"/>
                <a:cs typeface="Arial" panose="020B0604020202020204" pitchFamily="34" charset="0"/>
              </a:rPr>
              <a:t>Facilitate opportunities for information sharing between the legal services and social services sectors by leveraging the QCOSS/legal connection through CLE and by fostering formal referral pathways.</a:t>
            </a:r>
          </a:p>
          <a:p>
            <a:pPr marL="457200" indent="-457200">
              <a:spcAft>
                <a:spcPts val="800"/>
              </a:spcAft>
              <a:buFont typeface="Arial" panose="020B0604020202020204" pitchFamily="34" charset="0"/>
              <a:buChar char="•"/>
            </a:pPr>
            <a:r>
              <a:rPr lang="en-AU" sz="3000" dirty="0">
                <a:latin typeface="Arial" panose="020B0604020202020204" pitchFamily="34" charset="0"/>
                <a:cs typeface="Arial" panose="020B0604020202020204" pitchFamily="34" charset="0"/>
              </a:rPr>
              <a:t>Understand, influence and contribute to the practical implementation and application of the </a:t>
            </a:r>
            <a:r>
              <a:rPr lang="en-AU" sz="3000" i="1" dirty="0">
                <a:latin typeface="Arial" panose="020B0604020202020204" pitchFamily="34" charset="0"/>
                <a:cs typeface="Arial" panose="020B0604020202020204" pitchFamily="34" charset="0"/>
              </a:rPr>
              <a:t>Human Rights Act </a:t>
            </a:r>
            <a:r>
              <a:rPr lang="en-AU" sz="3000" dirty="0">
                <a:latin typeface="Arial" panose="020B0604020202020204" pitchFamily="34" charset="0"/>
                <a:cs typeface="Arial" panose="020B0604020202020204" pitchFamily="34" charset="0"/>
              </a:rPr>
              <a:t>(and Declaration on the rights of Indigenous Peoples).</a:t>
            </a:r>
          </a:p>
          <a:p>
            <a:pPr marL="457200" indent="-457200">
              <a:spcAft>
                <a:spcPts val="800"/>
              </a:spcAft>
              <a:buFont typeface="Arial" panose="020B0604020202020204" pitchFamily="34" charset="0"/>
              <a:buChar char="•"/>
            </a:pPr>
            <a:r>
              <a:rPr lang="en-AU" sz="3000" dirty="0">
                <a:latin typeface="Arial" panose="020B0604020202020204" pitchFamily="34" charset="0"/>
                <a:cs typeface="Arial" panose="020B0604020202020204" pitchFamily="34" charset="0"/>
              </a:rPr>
              <a:t>Seek funding to map the legal needs of, and legal assistance services for, marginalised and vulnerable people across Queensland. </a:t>
            </a:r>
          </a:p>
        </p:txBody>
      </p:sp>
    </p:spTree>
    <p:extLst>
      <p:ext uri="{BB962C8B-B14F-4D97-AF65-F5344CB8AC3E}">
        <p14:creationId xmlns:p14="http://schemas.microsoft.com/office/powerpoint/2010/main" val="2250928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8CBF81-A751-4C3A-A173-F93CB822E7E9}"/>
              </a:ext>
            </a:extLst>
          </p:cNvPr>
          <p:cNvPicPr>
            <a:picLocks noChangeAspect="1"/>
          </p:cNvPicPr>
          <p:nvPr/>
        </p:nvPicPr>
        <p:blipFill rotWithShape="1">
          <a:blip r:embed="rId2"/>
          <a:srcRect l="9091" t="16170"/>
          <a:stretch/>
        </p:blipFill>
        <p:spPr>
          <a:xfrm>
            <a:off x="20" y="10"/>
            <a:ext cx="18287981" cy="10286990"/>
          </a:xfrm>
          <a:prstGeom prst="rect">
            <a:avLst/>
          </a:prstGeom>
        </p:spPr>
      </p:pic>
      <p:sp>
        <p:nvSpPr>
          <p:cNvPr id="2" name="TextBox 2"/>
          <p:cNvSpPr txBox="1"/>
          <p:nvPr/>
        </p:nvSpPr>
        <p:spPr>
          <a:xfrm>
            <a:off x="152400" y="4781158"/>
            <a:ext cx="13617843" cy="3581400"/>
          </a:xfrm>
          <a:prstGeom prst="rect">
            <a:avLst/>
          </a:prstGeom>
        </p:spPr>
        <p:txBody>
          <a:bodyPr vert="horz" lIns="91440" tIns="45720" rIns="91440" bIns="45720" rtlCol="0" anchor="b">
            <a:normAutofit/>
          </a:bodyPr>
          <a:lstStyle/>
          <a:p>
            <a:pPr marL="0" lvl="0" indent="0">
              <a:lnSpc>
                <a:spcPct val="90000"/>
              </a:lnSpc>
              <a:spcBef>
                <a:spcPct val="0"/>
              </a:spcBef>
              <a:spcAft>
                <a:spcPts val="600"/>
              </a:spcAft>
            </a:pPr>
            <a:r>
              <a:rPr lang="en-US" sz="8000" spc="-80" dirty="0">
                <a:latin typeface="Arial" panose="020B0604020202020204" pitchFamily="34" charset="0"/>
                <a:ea typeface="+mj-ea"/>
                <a:cs typeface="Arial" panose="020B0604020202020204" pitchFamily="34" charset="0"/>
              </a:rPr>
              <a:t>Any questions?</a:t>
            </a:r>
          </a:p>
        </p:txBody>
      </p:sp>
      <p:sp>
        <p:nvSpPr>
          <p:cNvPr id="5" name="Rectangle: Rounded Corners 1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62558"/>
            <a:ext cx="14678845" cy="10287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52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l="6110" t="14483" b="6347"/>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6500085" y="9025965"/>
            <a:ext cx="759215" cy="232335"/>
            <a:chOff x="0" y="0"/>
            <a:chExt cx="1660020" cy="508000"/>
          </a:xfrm>
        </p:grpSpPr>
        <p:sp>
          <p:nvSpPr>
            <p:cNvPr id="3" name="Freeform 3"/>
            <p:cNvSpPr/>
            <p:nvPr/>
          </p:nvSpPr>
          <p:spPr>
            <a:xfrm>
              <a:off x="0" y="215900"/>
              <a:ext cx="1364111" cy="76200"/>
            </a:xfrm>
            <a:custGeom>
              <a:avLst/>
              <a:gdLst/>
              <a:ahLst/>
              <a:cxnLst/>
              <a:rect l="l" t="t" r="r" b="b"/>
              <a:pathLst>
                <a:path w="1364111" h="76200">
                  <a:moveTo>
                    <a:pt x="0" y="0"/>
                  </a:moveTo>
                  <a:lnTo>
                    <a:pt x="1364111" y="0"/>
                  </a:lnTo>
                  <a:lnTo>
                    <a:pt x="1364111" y="76200"/>
                  </a:lnTo>
                  <a:lnTo>
                    <a:pt x="0" y="76200"/>
                  </a:lnTo>
                  <a:close/>
                </a:path>
              </a:pathLst>
            </a:custGeom>
            <a:solidFill>
              <a:srgbClr val="191919"/>
            </a:solidFill>
          </p:spPr>
        </p:sp>
        <p:sp>
          <p:nvSpPr>
            <p:cNvPr id="4" name="Freeform 4"/>
            <p:cNvSpPr/>
            <p:nvPr/>
          </p:nvSpPr>
          <p:spPr>
            <a:xfrm>
              <a:off x="1285370" y="1270"/>
              <a:ext cx="374650" cy="505460"/>
            </a:xfrm>
            <a:custGeom>
              <a:avLst/>
              <a:gdLst/>
              <a:ahLst/>
              <a:cxnLst/>
              <a:rect l="l" t="t" r="r" b="b"/>
              <a:pathLst>
                <a:path w="374650" h="505460">
                  <a:moveTo>
                    <a:pt x="0" y="505460"/>
                  </a:moveTo>
                  <a:lnTo>
                    <a:pt x="0" y="0"/>
                  </a:lnTo>
                  <a:lnTo>
                    <a:pt x="374650" y="252730"/>
                  </a:lnTo>
                  <a:close/>
                </a:path>
              </a:pathLst>
            </a:custGeom>
            <a:solidFill>
              <a:srgbClr val="191919"/>
            </a:solidFill>
          </p:spPr>
        </p:sp>
      </p:grpSp>
      <p:sp>
        <p:nvSpPr>
          <p:cNvPr id="5" name="TextBox 5"/>
          <p:cNvSpPr txBox="1"/>
          <p:nvPr/>
        </p:nvSpPr>
        <p:spPr>
          <a:xfrm>
            <a:off x="8338885" y="4088080"/>
            <a:ext cx="10139615" cy="3254329"/>
          </a:xfrm>
          <a:prstGeom prst="rect">
            <a:avLst/>
          </a:prstGeom>
        </p:spPr>
        <p:txBody>
          <a:bodyPr lIns="0" tIns="0" rIns="0" bIns="0" rtlCol="0" anchor="t">
            <a:spAutoFit/>
          </a:bodyPr>
          <a:lstStyle/>
          <a:p>
            <a:pPr>
              <a:lnSpc>
                <a:spcPts val="8480"/>
              </a:lnSpc>
            </a:pPr>
            <a:r>
              <a:rPr lang="en-US" sz="8000" dirty="0">
                <a:solidFill>
                  <a:srgbClr val="FFFFFF"/>
                </a:solidFill>
                <a:latin typeface="Libre Franklin Bold"/>
              </a:rPr>
              <a:t>Regional Legal Assistance Forums (RLAFs)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4"/>
          <p:cNvSpPr txBox="1"/>
          <p:nvPr/>
        </p:nvSpPr>
        <p:spPr>
          <a:xfrm>
            <a:off x="10134600" y="1409700"/>
            <a:ext cx="5029200" cy="1083468"/>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000" b="1" dirty="0">
                <a:latin typeface="Arial" panose="020B0604020202020204" pitchFamily="34" charset="0"/>
                <a:ea typeface="+mj-ea"/>
                <a:cs typeface="Arial" panose="020B0604020202020204" pitchFamily="34" charset="0"/>
              </a:rPr>
              <a:t>Background</a:t>
            </a:r>
          </a:p>
        </p:txBody>
      </p:sp>
      <p:pic>
        <p:nvPicPr>
          <p:cNvPr id="3" name="Picture 3"/>
          <p:cNvPicPr>
            <a:picLocks noChangeAspect="1"/>
          </p:cNvPicPr>
          <p:nvPr/>
        </p:nvPicPr>
        <p:blipFill rotWithShape="1">
          <a:blip r:embed="rId2"/>
          <a:srcRect l="7114" r="8974" b="-1"/>
          <a:stretch/>
        </p:blipFill>
        <p:spPr>
          <a:xfrm>
            <a:off x="3" y="2380"/>
            <a:ext cx="9143998" cy="10284620"/>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2" name="TextBox 2"/>
          <p:cNvSpPr txBox="1"/>
          <p:nvPr/>
        </p:nvSpPr>
        <p:spPr>
          <a:xfrm>
            <a:off x="9448800" y="2493168"/>
            <a:ext cx="7937494" cy="562927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700" dirty="0">
              <a:latin typeface="Arial" panose="020B0604020202020204" pitchFamily="34" charset="0"/>
              <a:cs typeface="Arial" panose="020B0604020202020204" pitchFamily="34" charset="0"/>
            </a:endParaRPr>
          </a:p>
          <a:p>
            <a:pPr marL="1120140" lvl="1" indent="-571500">
              <a:lnSpc>
                <a:spcPct val="90000"/>
              </a:lnSpc>
              <a:spcAft>
                <a:spcPts val="600"/>
              </a:spcAft>
              <a:buFont typeface="Arial" panose="020B0604020202020204" pitchFamily="34" charset="0"/>
              <a:buChar char="•"/>
            </a:pPr>
            <a:r>
              <a:rPr lang="en-US" sz="4000" dirty="0">
                <a:latin typeface="Arial" panose="020B0604020202020204" pitchFamily="34" charset="0"/>
                <a:cs typeface="Arial" panose="020B0604020202020204" pitchFamily="34" charset="0"/>
              </a:rPr>
              <a:t>In 2008, LAQ undertook a strategic planning process </a:t>
            </a:r>
          </a:p>
          <a:p>
            <a:pPr marL="1076959" lvl="1" indent="-571500">
              <a:lnSpc>
                <a:spcPct val="90000"/>
              </a:lnSpc>
              <a:spcAft>
                <a:spcPts val="600"/>
              </a:spcAft>
              <a:buFont typeface="Arial" panose="020B0604020202020204" pitchFamily="34" charset="0"/>
              <a:buChar char="•"/>
            </a:pPr>
            <a:r>
              <a:rPr lang="en-US" sz="4000" dirty="0">
                <a:latin typeface="Arial" panose="020B0604020202020204" pitchFamily="34" charset="0"/>
                <a:cs typeface="Arial" panose="020B0604020202020204" pitchFamily="34" charset="0"/>
              </a:rPr>
              <a:t>Demand for more collaborative and cooperative working relationships with other legal service providers in rural and regional Queensland.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D88BD"/>
        </a:solidFill>
        <a:effectLst/>
      </p:bgPr>
    </p:bg>
    <p:spTree>
      <p:nvGrpSpPr>
        <p:cNvPr id="1" name=""/>
        <p:cNvGrpSpPr/>
        <p:nvPr/>
      </p:nvGrpSpPr>
      <p:grpSpPr>
        <a:xfrm>
          <a:off x="0" y="0"/>
          <a:ext cx="0" cy="0"/>
          <a:chOff x="0" y="0"/>
          <a:chExt cx="0" cy="0"/>
        </a:xfrm>
      </p:grpSpPr>
      <p:grpSp>
        <p:nvGrpSpPr>
          <p:cNvPr id="2" name="Group 2"/>
          <p:cNvGrpSpPr/>
          <p:nvPr/>
        </p:nvGrpSpPr>
        <p:grpSpPr>
          <a:xfrm>
            <a:off x="16500085" y="9025965"/>
            <a:ext cx="759215" cy="232335"/>
            <a:chOff x="0" y="0"/>
            <a:chExt cx="1660020" cy="508000"/>
          </a:xfrm>
        </p:grpSpPr>
        <p:sp>
          <p:nvSpPr>
            <p:cNvPr id="3" name="Freeform 3"/>
            <p:cNvSpPr/>
            <p:nvPr/>
          </p:nvSpPr>
          <p:spPr>
            <a:xfrm>
              <a:off x="0" y="215900"/>
              <a:ext cx="1364111" cy="76200"/>
            </a:xfrm>
            <a:custGeom>
              <a:avLst/>
              <a:gdLst/>
              <a:ahLst/>
              <a:cxnLst/>
              <a:rect l="l" t="t" r="r" b="b"/>
              <a:pathLst>
                <a:path w="1364111" h="76200">
                  <a:moveTo>
                    <a:pt x="0" y="0"/>
                  </a:moveTo>
                  <a:lnTo>
                    <a:pt x="1364111" y="0"/>
                  </a:lnTo>
                  <a:lnTo>
                    <a:pt x="1364111" y="76200"/>
                  </a:lnTo>
                  <a:lnTo>
                    <a:pt x="0" y="76200"/>
                  </a:lnTo>
                  <a:close/>
                </a:path>
              </a:pathLst>
            </a:custGeom>
            <a:solidFill>
              <a:srgbClr val="191919"/>
            </a:solidFill>
          </p:spPr>
        </p:sp>
        <p:sp>
          <p:nvSpPr>
            <p:cNvPr id="4" name="Freeform 4"/>
            <p:cNvSpPr/>
            <p:nvPr/>
          </p:nvSpPr>
          <p:spPr>
            <a:xfrm>
              <a:off x="1285370" y="1270"/>
              <a:ext cx="374650" cy="505460"/>
            </a:xfrm>
            <a:custGeom>
              <a:avLst/>
              <a:gdLst/>
              <a:ahLst/>
              <a:cxnLst/>
              <a:rect l="l" t="t" r="r" b="b"/>
              <a:pathLst>
                <a:path w="374650" h="505460">
                  <a:moveTo>
                    <a:pt x="0" y="505460"/>
                  </a:moveTo>
                  <a:lnTo>
                    <a:pt x="0" y="0"/>
                  </a:lnTo>
                  <a:lnTo>
                    <a:pt x="374650" y="252730"/>
                  </a:lnTo>
                  <a:close/>
                </a:path>
              </a:pathLst>
            </a:custGeom>
            <a:solidFill>
              <a:srgbClr val="191919"/>
            </a:solidFill>
          </p:spPr>
        </p:sp>
      </p:grpSp>
      <p:grpSp>
        <p:nvGrpSpPr>
          <p:cNvPr id="5" name="Group 5"/>
          <p:cNvGrpSpPr/>
          <p:nvPr/>
        </p:nvGrpSpPr>
        <p:grpSpPr>
          <a:xfrm>
            <a:off x="235327" y="367329"/>
            <a:ext cx="9729199" cy="1267176"/>
            <a:chOff x="0" y="0"/>
            <a:chExt cx="12972265" cy="1689568"/>
          </a:xfrm>
        </p:grpSpPr>
        <p:sp>
          <p:nvSpPr>
            <p:cNvPr id="6" name="TextBox 6"/>
            <p:cNvSpPr txBox="1"/>
            <p:nvPr/>
          </p:nvSpPr>
          <p:spPr>
            <a:xfrm>
              <a:off x="0" y="66675"/>
              <a:ext cx="12101341" cy="1170689"/>
            </a:xfrm>
            <a:prstGeom prst="rect">
              <a:avLst/>
            </a:prstGeom>
          </p:spPr>
          <p:txBody>
            <a:bodyPr lIns="0" tIns="0" rIns="0" bIns="0" rtlCol="0" anchor="t">
              <a:spAutoFit/>
            </a:bodyPr>
            <a:lstStyle/>
            <a:p>
              <a:pPr>
                <a:lnSpc>
                  <a:spcPts val="6666"/>
                </a:lnSpc>
              </a:pPr>
              <a:r>
                <a:rPr lang="en-US" sz="6115" b="1" spc="244" dirty="0">
                  <a:solidFill>
                    <a:srgbClr val="000000"/>
                  </a:solidFill>
                  <a:latin typeface="Arial" panose="020B0604020202020204" pitchFamily="34" charset="0"/>
                  <a:cs typeface="Arial" panose="020B0604020202020204" pitchFamily="34" charset="0"/>
                </a:rPr>
                <a:t>MEET THE RLAFs</a:t>
              </a:r>
            </a:p>
          </p:txBody>
        </p:sp>
        <p:sp>
          <p:nvSpPr>
            <p:cNvPr id="7" name="AutoShape 7"/>
            <p:cNvSpPr/>
            <p:nvPr/>
          </p:nvSpPr>
          <p:spPr>
            <a:xfrm>
              <a:off x="62152" y="1652097"/>
              <a:ext cx="12910113" cy="37470"/>
            </a:xfrm>
            <a:prstGeom prst="rect">
              <a:avLst/>
            </a:prstGeom>
            <a:solidFill>
              <a:srgbClr val="000000"/>
            </a:solidFill>
          </p:spPr>
        </p:sp>
      </p:grpSp>
      <p:sp>
        <p:nvSpPr>
          <p:cNvPr id="8" name="TextBox 8"/>
          <p:cNvSpPr txBox="1"/>
          <p:nvPr/>
        </p:nvSpPr>
        <p:spPr>
          <a:xfrm>
            <a:off x="235327" y="2155449"/>
            <a:ext cx="9729199" cy="7633335"/>
          </a:xfrm>
          <a:prstGeom prst="rect">
            <a:avLst/>
          </a:prstGeom>
        </p:spPr>
        <p:txBody>
          <a:bodyPr lIns="0" tIns="0" rIns="0" bIns="0" rtlCol="0" anchor="t">
            <a:spAutoFit/>
          </a:bodyPr>
          <a:lstStyle/>
          <a:p>
            <a:pPr marL="777240" lvl="1" indent="-388620">
              <a:lnSpc>
                <a:spcPts val="5040"/>
              </a:lnSpc>
              <a:buFont typeface="Arial"/>
              <a:buChar char="•"/>
            </a:pPr>
            <a:r>
              <a:rPr lang="en-US" sz="3600" dirty="0">
                <a:solidFill>
                  <a:srgbClr val="000000"/>
                </a:solidFill>
                <a:latin typeface="Arial" panose="020B0604020202020204" pitchFamily="34" charset="0"/>
                <a:cs typeface="Arial" panose="020B0604020202020204" pitchFamily="34" charset="0"/>
              </a:rPr>
              <a:t>Bundaberg</a:t>
            </a:r>
          </a:p>
          <a:p>
            <a:pPr marL="777240" lvl="1" indent="-388620">
              <a:lnSpc>
                <a:spcPts val="5040"/>
              </a:lnSpc>
              <a:buFont typeface="Arial"/>
              <a:buChar char="•"/>
            </a:pPr>
            <a:r>
              <a:rPr lang="en-US" sz="3600" dirty="0">
                <a:solidFill>
                  <a:srgbClr val="000000"/>
                </a:solidFill>
                <a:latin typeface="Arial" panose="020B0604020202020204" pitchFamily="34" charset="0"/>
                <a:cs typeface="Arial" panose="020B0604020202020204" pitchFamily="34" charset="0"/>
              </a:rPr>
              <a:t>Caboolture</a:t>
            </a:r>
          </a:p>
          <a:p>
            <a:pPr marL="777240" lvl="1" indent="-388620">
              <a:lnSpc>
                <a:spcPts val="5040"/>
              </a:lnSpc>
              <a:buFont typeface="Arial"/>
              <a:buChar char="•"/>
            </a:pPr>
            <a:r>
              <a:rPr lang="en-US" sz="3600" dirty="0">
                <a:solidFill>
                  <a:srgbClr val="000000"/>
                </a:solidFill>
                <a:latin typeface="Arial" panose="020B0604020202020204" pitchFamily="34" charset="0"/>
                <a:cs typeface="Arial" panose="020B0604020202020204" pitchFamily="34" charset="0"/>
              </a:rPr>
              <a:t>Cairns</a:t>
            </a:r>
          </a:p>
          <a:p>
            <a:pPr marL="777240" lvl="1" indent="-388620">
              <a:lnSpc>
                <a:spcPts val="5040"/>
              </a:lnSpc>
              <a:buFont typeface="Arial"/>
              <a:buChar char="•"/>
            </a:pPr>
            <a:r>
              <a:rPr lang="en-US" sz="3600" dirty="0">
                <a:solidFill>
                  <a:srgbClr val="000000"/>
                </a:solidFill>
                <a:latin typeface="Arial" panose="020B0604020202020204" pitchFamily="34" charset="0"/>
                <a:cs typeface="Arial" panose="020B0604020202020204" pitchFamily="34" charset="0"/>
              </a:rPr>
              <a:t>Gold Coast</a:t>
            </a:r>
          </a:p>
          <a:p>
            <a:pPr marL="777240" lvl="1" indent="-388620">
              <a:lnSpc>
                <a:spcPts val="5040"/>
              </a:lnSpc>
              <a:buFont typeface="Arial"/>
              <a:buChar char="•"/>
            </a:pPr>
            <a:r>
              <a:rPr lang="en-US" sz="3600" dirty="0">
                <a:solidFill>
                  <a:srgbClr val="000000"/>
                </a:solidFill>
                <a:latin typeface="Arial" panose="020B0604020202020204" pitchFamily="34" charset="0"/>
                <a:cs typeface="Arial" panose="020B0604020202020204" pitchFamily="34" charset="0"/>
              </a:rPr>
              <a:t>Ipswich/Inala</a:t>
            </a:r>
          </a:p>
          <a:p>
            <a:pPr marL="777240" lvl="1" indent="-388620">
              <a:lnSpc>
                <a:spcPts val="5040"/>
              </a:lnSpc>
              <a:buFont typeface="Arial"/>
              <a:buChar char="•"/>
            </a:pPr>
            <a:r>
              <a:rPr lang="en-US" sz="3600" dirty="0">
                <a:solidFill>
                  <a:srgbClr val="000000"/>
                </a:solidFill>
                <a:latin typeface="Arial" panose="020B0604020202020204" pitchFamily="34" charset="0"/>
                <a:cs typeface="Arial" panose="020B0604020202020204" pitchFamily="34" charset="0"/>
              </a:rPr>
              <a:t>Mackay</a:t>
            </a:r>
          </a:p>
          <a:p>
            <a:pPr marL="777240" lvl="1" indent="-388620">
              <a:lnSpc>
                <a:spcPts val="5040"/>
              </a:lnSpc>
              <a:buFont typeface="Arial"/>
              <a:buChar char="•"/>
            </a:pPr>
            <a:r>
              <a:rPr lang="en-US" sz="3600" dirty="0">
                <a:solidFill>
                  <a:srgbClr val="000000"/>
                </a:solidFill>
                <a:latin typeface="Arial" panose="020B0604020202020204" pitchFamily="34" charset="0"/>
                <a:cs typeface="Arial" panose="020B0604020202020204" pitchFamily="34" charset="0"/>
              </a:rPr>
              <a:t>Maroochydore</a:t>
            </a:r>
          </a:p>
          <a:p>
            <a:pPr marL="777240" lvl="1" indent="-388620">
              <a:lnSpc>
                <a:spcPts val="5040"/>
              </a:lnSpc>
              <a:buFont typeface="Arial"/>
              <a:buChar char="•"/>
            </a:pPr>
            <a:r>
              <a:rPr lang="en-US" sz="3600" dirty="0">
                <a:solidFill>
                  <a:srgbClr val="000000"/>
                </a:solidFill>
                <a:latin typeface="Arial" panose="020B0604020202020204" pitchFamily="34" charset="0"/>
                <a:cs typeface="Arial" panose="020B0604020202020204" pitchFamily="34" charset="0"/>
              </a:rPr>
              <a:t>Mount Isa</a:t>
            </a:r>
          </a:p>
          <a:p>
            <a:pPr marL="777240" lvl="1" indent="-388620">
              <a:lnSpc>
                <a:spcPts val="5040"/>
              </a:lnSpc>
              <a:buFont typeface="Arial"/>
              <a:buChar char="•"/>
            </a:pPr>
            <a:r>
              <a:rPr lang="en-US" sz="3600" dirty="0">
                <a:solidFill>
                  <a:srgbClr val="000000"/>
                </a:solidFill>
                <a:latin typeface="Arial" panose="020B0604020202020204" pitchFamily="34" charset="0"/>
                <a:cs typeface="Arial" panose="020B0604020202020204" pitchFamily="34" charset="0"/>
              </a:rPr>
              <a:t>North Queensland</a:t>
            </a:r>
          </a:p>
          <a:p>
            <a:pPr marL="777240" lvl="1" indent="-388620">
              <a:lnSpc>
                <a:spcPts val="5040"/>
              </a:lnSpc>
              <a:buFont typeface="Arial"/>
              <a:buChar char="•"/>
            </a:pPr>
            <a:r>
              <a:rPr lang="en-US" sz="3600" dirty="0">
                <a:solidFill>
                  <a:srgbClr val="000000"/>
                </a:solidFill>
                <a:latin typeface="Arial" panose="020B0604020202020204" pitchFamily="34" charset="0"/>
                <a:cs typeface="Arial" panose="020B0604020202020204" pitchFamily="34" charset="0"/>
              </a:rPr>
              <a:t>Rockhampton </a:t>
            </a:r>
          </a:p>
          <a:p>
            <a:pPr marL="777240" lvl="1" indent="-388620">
              <a:lnSpc>
                <a:spcPts val="5040"/>
              </a:lnSpc>
              <a:buFont typeface="Arial"/>
              <a:buChar char="•"/>
            </a:pPr>
            <a:r>
              <a:rPr lang="en-US" sz="3600" dirty="0">
                <a:solidFill>
                  <a:srgbClr val="000000"/>
                </a:solidFill>
                <a:latin typeface="Arial" panose="020B0604020202020204" pitchFamily="34" charset="0"/>
                <a:cs typeface="Arial" panose="020B0604020202020204" pitchFamily="34" charset="0"/>
              </a:rPr>
              <a:t>South West Queensland</a:t>
            </a:r>
          </a:p>
          <a:p>
            <a:pPr marL="777240" lvl="1" indent="-388620">
              <a:lnSpc>
                <a:spcPts val="5040"/>
              </a:lnSpc>
              <a:buFont typeface="Arial"/>
              <a:buChar char="•"/>
            </a:pPr>
            <a:r>
              <a:rPr lang="en-US" sz="3600" dirty="0">
                <a:solidFill>
                  <a:srgbClr val="000000"/>
                </a:solidFill>
                <a:latin typeface="Arial" panose="020B0604020202020204" pitchFamily="34" charset="0"/>
                <a:cs typeface="Arial" panose="020B0604020202020204" pitchFamily="34" charset="0"/>
              </a:rPr>
              <a:t>Woodridge</a:t>
            </a:r>
          </a:p>
        </p:txBody>
      </p:sp>
      <p:pic>
        <p:nvPicPr>
          <p:cNvPr id="9" name="Picture 9"/>
          <p:cNvPicPr>
            <a:picLocks noChangeAspect="1"/>
          </p:cNvPicPr>
          <p:nvPr/>
        </p:nvPicPr>
        <p:blipFill>
          <a:blip r:embed="rId2"/>
          <a:srcRect/>
          <a:stretch>
            <a:fillRect/>
          </a:stretch>
        </p:blipFill>
        <p:spPr>
          <a:xfrm>
            <a:off x="10927250" y="1"/>
            <a:ext cx="7390155" cy="10287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D88BD"/>
        </a:solidFill>
        <a:effectLst/>
      </p:bgPr>
    </p:bg>
    <p:spTree>
      <p:nvGrpSpPr>
        <p:cNvPr id="1" name=""/>
        <p:cNvGrpSpPr/>
        <p:nvPr/>
      </p:nvGrpSpPr>
      <p:grpSpPr>
        <a:xfrm>
          <a:off x="0" y="0"/>
          <a:ext cx="0" cy="0"/>
          <a:chOff x="0" y="0"/>
          <a:chExt cx="0" cy="0"/>
        </a:xfrm>
      </p:grpSpPr>
      <p:grpSp>
        <p:nvGrpSpPr>
          <p:cNvPr id="2" name="Group 2"/>
          <p:cNvGrpSpPr/>
          <p:nvPr/>
        </p:nvGrpSpPr>
        <p:grpSpPr>
          <a:xfrm>
            <a:off x="11507244" y="29342"/>
            <a:ext cx="6695651" cy="4019352"/>
            <a:chOff x="0" y="0"/>
            <a:chExt cx="4630136" cy="2779438"/>
          </a:xfrm>
        </p:grpSpPr>
        <p:sp>
          <p:nvSpPr>
            <p:cNvPr id="3" name="Freeform 3"/>
            <p:cNvSpPr/>
            <p:nvPr/>
          </p:nvSpPr>
          <p:spPr>
            <a:xfrm>
              <a:off x="6350" y="1311318"/>
              <a:ext cx="4338036" cy="1461770"/>
            </a:xfrm>
            <a:custGeom>
              <a:avLst/>
              <a:gdLst/>
              <a:ahLst/>
              <a:cxnLst/>
              <a:rect l="l" t="t" r="r" b="b"/>
              <a:pathLst>
                <a:path w="4338036" h="1461770">
                  <a:moveTo>
                    <a:pt x="0" y="0"/>
                  </a:moveTo>
                  <a:lnTo>
                    <a:pt x="0" y="1461770"/>
                  </a:lnTo>
                  <a:lnTo>
                    <a:pt x="4338036" y="1461770"/>
                  </a:lnTo>
                  <a:lnTo>
                    <a:pt x="0" y="0"/>
                  </a:lnTo>
                  <a:close/>
                </a:path>
              </a:pathLst>
            </a:custGeom>
            <a:solidFill>
              <a:srgbClr val="000000"/>
            </a:solidFill>
          </p:spPr>
        </p:sp>
        <p:sp>
          <p:nvSpPr>
            <p:cNvPr id="4" name="Freeform 4"/>
            <p:cNvSpPr/>
            <p:nvPr/>
          </p:nvSpPr>
          <p:spPr>
            <a:xfrm>
              <a:off x="0" y="-29210"/>
              <a:ext cx="4636486" cy="2809918"/>
            </a:xfrm>
            <a:custGeom>
              <a:avLst/>
              <a:gdLst/>
              <a:ahLst/>
              <a:cxnLst/>
              <a:rect l="l" t="t" r="r" b="b"/>
              <a:pathLst>
                <a:path w="4636486" h="2809918">
                  <a:moveTo>
                    <a:pt x="1270" y="45720"/>
                  </a:moveTo>
                  <a:lnTo>
                    <a:pt x="1270" y="938530"/>
                  </a:lnTo>
                  <a:cubicBezTo>
                    <a:pt x="1270" y="1090831"/>
                    <a:pt x="0" y="1358308"/>
                    <a:pt x="1270" y="1622468"/>
                  </a:cubicBezTo>
                  <a:cubicBezTo>
                    <a:pt x="5080" y="2390818"/>
                    <a:pt x="99060" y="2696888"/>
                    <a:pt x="99060" y="2696888"/>
                  </a:cubicBezTo>
                  <a:cubicBezTo>
                    <a:pt x="99060" y="2696888"/>
                    <a:pt x="579120" y="2797218"/>
                    <a:pt x="1004570" y="2803568"/>
                  </a:cubicBezTo>
                  <a:cubicBezTo>
                    <a:pt x="1385570" y="2809918"/>
                    <a:pt x="2247900" y="2808648"/>
                    <a:pt x="3807177" y="2808648"/>
                  </a:cubicBezTo>
                  <a:cubicBezTo>
                    <a:pt x="4226276" y="2808648"/>
                    <a:pt x="4627596" y="2808648"/>
                    <a:pt x="4627596" y="2808648"/>
                  </a:cubicBezTo>
                  <a:cubicBezTo>
                    <a:pt x="4627596" y="2808648"/>
                    <a:pt x="4625056" y="2155868"/>
                    <a:pt x="4627596" y="1739308"/>
                  </a:cubicBezTo>
                  <a:cubicBezTo>
                    <a:pt x="4636486" y="1228768"/>
                    <a:pt x="4632677" y="1090831"/>
                    <a:pt x="4632677" y="986790"/>
                  </a:cubicBezTo>
                  <a:cubicBezTo>
                    <a:pt x="4627596" y="438150"/>
                    <a:pt x="4627596" y="59690"/>
                    <a:pt x="4627596" y="59690"/>
                  </a:cubicBezTo>
                  <a:cubicBezTo>
                    <a:pt x="4627596" y="59690"/>
                    <a:pt x="3988786" y="34290"/>
                    <a:pt x="2390140" y="41910"/>
                  </a:cubicBezTo>
                  <a:cubicBezTo>
                    <a:pt x="2033270" y="48260"/>
                    <a:pt x="1306830" y="34290"/>
                    <a:pt x="918210" y="49530"/>
                  </a:cubicBezTo>
                  <a:cubicBezTo>
                    <a:pt x="494030" y="66040"/>
                    <a:pt x="247650" y="0"/>
                    <a:pt x="1270" y="45720"/>
                  </a:cubicBezTo>
                  <a:close/>
                </a:path>
              </a:pathLst>
            </a:custGeom>
            <a:solidFill>
              <a:srgbClr val="FFE500"/>
            </a:solidFill>
          </p:spPr>
        </p:sp>
      </p:grpSp>
      <p:pic>
        <p:nvPicPr>
          <p:cNvPr id="5" name="Picture 5"/>
          <p:cNvPicPr>
            <a:picLocks noChangeAspect="1"/>
          </p:cNvPicPr>
          <p:nvPr/>
        </p:nvPicPr>
        <p:blipFill>
          <a:blip r:embed="rId2"/>
          <a:srcRect/>
          <a:stretch>
            <a:fillRect/>
          </a:stretch>
        </p:blipFill>
        <p:spPr>
          <a:xfrm>
            <a:off x="14594997" y="4495898"/>
            <a:ext cx="2664303" cy="4283213"/>
          </a:xfrm>
          <a:prstGeom prst="rect">
            <a:avLst/>
          </a:prstGeom>
        </p:spPr>
      </p:pic>
      <p:grpSp>
        <p:nvGrpSpPr>
          <p:cNvPr id="6" name="Group 6"/>
          <p:cNvGrpSpPr/>
          <p:nvPr/>
        </p:nvGrpSpPr>
        <p:grpSpPr>
          <a:xfrm>
            <a:off x="387774" y="5875045"/>
            <a:ext cx="10697834" cy="3748851"/>
            <a:chOff x="0" y="0"/>
            <a:chExt cx="11003245" cy="3855876"/>
          </a:xfrm>
        </p:grpSpPr>
        <p:sp>
          <p:nvSpPr>
            <p:cNvPr id="7" name="Freeform 7"/>
            <p:cNvSpPr/>
            <p:nvPr/>
          </p:nvSpPr>
          <p:spPr>
            <a:xfrm>
              <a:off x="19050" y="223520"/>
              <a:ext cx="10965145" cy="3624736"/>
            </a:xfrm>
            <a:custGeom>
              <a:avLst/>
              <a:gdLst/>
              <a:ahLst/>
              <a:cxnLst/>
              <a:rect l="l" t="t" r="r" b="b"/>
              <a:pathLst>
                <a:path w="10965145" h="3624736">
                  <a:moveTo>
                    <a:pt x="0" y="11430"/>
                  </a:moveTo>
                  <a:cubicBezTo>
                    <a:pt x="0" y="11430"/>
                    <a:pt x="2540" y="340360"/>
                    <a:pt x="2540" y="749300"/>
                  </a:cubicBezTo>
                  <a:cubicBezTo>
                    <a:pt x="2540" y="1429666"/>
                    <a:pt x="7620" y="2443636"/>
                    <a:pt x="7620" y="2703986"/>
                  </a:cubicBezTo>
                  <a:cubicBezTo>
                    <a:pt x="7620" y="2898296"/>
                    <a:pt x="16510" y="3297076"/>
                    <a:pt x="21590" y="3488846"/>
                  </a:cubicBezTo>
                  <a:lnTo>
                    <a:pt x="130810" y="3603146"/>
                  </a:lnTo>
                  <a:cubicBezTo>
                    <a:pt x="275590" y="3610766"/>
                    <a:pt x="543560" y="3624736"/>
                    <a:pt x="793750" y="3624736"/>
                  </a:cubicBezTo>
                  <a:lnTo>
                    <a:pt x="10965145" y="3624736"/>
                  </a:lnTo>
                  <a:lnTo>
                    <a:pt x="10965145" y="693420"/>
                  </a:lnTo>
                  <a:cubicBezTo>
                    <a:pt x="10965145" y="318770"/>
                    <a:pt x="10956255" y="41910"/>
                    <a:pt x="10956255" y="41910"/>
                  </a:cubicBezTo>
                  <a:cubicBezTo>
                    <a:pt x="10801316" y="21590"/>
                    <a:pt x="10645105" y="11430"/>
                    <a:pt x="10487626" y="12700"/>
                  </a:cubicBezTo>
                  <a:cubicBezTo>
                    <a:pt x="10214576" y="12700"/>
                    <a:pt x="1179830" y="21590"/>
                    <a:pt x="929640" y="12700"/>
                  </a:cubicBezTo>
                  <a:cubicBezTo>
                    <a:pt x="594360" y="0"/>
                    <a:pt x="0" y="11430"/>
                    <a:pt x="0" y="11430"/>
                  </a:cubicBezTo>
                  <a:close/>
                </a:path>
              </a:pathLst>
            </a:custGeom>
            <a:solidFill>
              <a:srgbClr val="FFFFFF"/>
            </a:solidFill>
          </p:spPr>
        </p:sp>
        <p:sp>
          <p:nvSpPr>
            <p:cNvPr id="8" name="Freeform 8"/>
            <p:cNvSpPr/>
            <p:nvPr/>
          </p:nvSpPr>
          <p:spPr>
            <a:xfrm>
              <a:off x="12700" y="217170"/>
              <a:ext cx="10977845" cy="3637436"/>
            </a:xfrm>
            <a:custGeom>
              <a:avLst/>
              <a:gdLst/>
              <a:ahLst/>
              <a:cxnLst/>
              <a:rect l="l" t="t" r="r" b="b"/>
              <a:pathLst>
                <a:path w="10977845" h="3637436">
                  <a:moveTo>
                    <a:pt x="10977845" y="3637436"/>
                  </a:moveTo>
                  <a:lnTo>
                    <a:pt x="800100" y="3637436"/>
                  </a:lnTo>
                  <a:cubicBezTo>
                    <a:pt x="547370" y="3637436"/>
                    <a:pt x="270510" y="3623466"/>
                    <a:pt x="137160" y="3615846"/>
                  </a:cubicBezTo>
                  <a:lnTo>
                    <a:pt x="134620" y="3615846"/>
                  </a:lnTo>
                  <a:lnTo>
                    <a:pt x="21590" y="3497736"/>
                  </a:lnTo>
                  <a:lnTo>
                    <a:pt x="21590" y="3495196"/>
                  </a:lnTo>
                  <a:cubicBezTo>
                    <a:pt x="16510" y="3291996"/>
                    <a:pt x="7620" y="2898296"/>
                    <a:pt x="7620" y="2710336"/>
                  </a:cubicBezTo>
                  <a:cubicBezTo>
                    <a:pt x="7620" y="2594766"/>
                    <a:pt x="6350" y="2418236"/>
                    <a:pt x="5080" y="2130800"/>
                  </a:cubicBezTo>
                  <a:cubicBezTo>
                    <a:pt x="3810" y="1637728"/>
                    <a:pt x="2540" y="1079908"/>
                    <a:pt x="2540" y="755650"/>
                  </a:cubicBezTo>
                  <a:cubicBezTo>
                    <a:pt x="2540" y="351790"/>
                    <a:pt x="0" y="21590"/>
                    <a:pt x="0" y="17780"/>
                  </a:cubicBezTo>
                  <a:lnTo>
                    <a:pt x="0" y="11430"/>
                  </a:lnTo>
                  <a:lnTo>
                    <a:pt x="6350" y="11430"/>
                  </a:lnTo>
                  <a:cubicBezTo>
                    <a:pt x="12700" y="11430"/>
                    <a:pt x="604520" y="0"/>
                    <a:pt x="935990" y="12700"/>
                  </a:cubicBezTo>
                  <a:cubicBezTo>
                    <a:pt x="1121410" y="19050"/>
                    <a:pt x="9639265" y="16510"/>
                    <a:pt x="10124405" y="13970"/>
                  </a:cubicBezTo>
                  <a:cubicBezTo>
                    <a:pt x="10289505" y="12700"/>
                    <a:pt x="10424126" y="12700"/>
                    <a:pt x="10493976" y="12700"/>
                  </a:cubicBezTo>
                  <a:cubicBezTo>
                    <a:pt x="10647645" y="11430"/>
                    <a:pt x="10806395" y="21590"/>
                    <a:pt x="10963876" y="41910"/>
                  </a:cubicBezTo>
                  <a:lnTo>
                    <a:pt x="10968955" y="43180"/>
                  </a:lnTo>
                  <a:lnTo>
                    <a:pt x="10968955" y="48260"/>
                  </a:lnTo>
                  <a:cubicBezTo>
                    <a:pt x="10968955" y="50800"/>
                    <a:pt x="10977845" y="328930"/>
                    <a:pt x="10977845" y="699770"/>
                  </a:cubicBezTo>
                  <a:lnTo>
                    <a:pt x="10977845" y="3637436"/>
                  </a:lnTo>
                  <a:close/>
                  <a:moveTo>
                    <a:pt x="139700" y="3603146"/>
                  </a:moveTo>
                  <a:cubicBezTo>
                    <a:pt x="273050" y="3610766"/>
                    <a:pt x="548640" y="3624736"/>
                    <a:pt x="800100" y="3624736"/>
                  </a:cubicBezTo>
                  <a:lnTo>
                    <a:pt x="10965145" y="3624736"/>
                  </a:lnTo>
                  <a:lnTo>
                    <a:pt x="10965145" y="699770"/>
                  </a:lnTo>
                  <a:cubicBezTo>
                    <a:pt x="10965145" y="358140"/>
                    <a:pt x="10957526" y="93980"/>
                    <a:pt x="10956255" y="53340"/>
                  </a:cubicBezTo>
                  <a:cubicBezTo>
                    <a:pt x="10801316" y="33020"/>
                    <a:pt x="10645105" y="24130"/>
                    <a:pt x="10493976" y="25400"/>
                  </a:cubicBezTo>
                  <a:cubicBezTo>
                    <a:pt x="10424126" y="25400"/>
                    <a:pt x="10289505" y="27940"/>
                    <a:pt x="10124405" y="26670"/>
                  </a:cubicBezTo>
                  <a:cubicBezTo>
                    <a:pt x="9615136" y="22860"/>
                    <a:pt x="1304290" y="22860"/>
                    <a:pt x="935990" y="25400"/>
                  </a:cubicBezTo>
                  <a:cubicBezTo>
                    <a:pt x="622300" y="27940"/>
                    <a:pt x="77470" y="22860"/>
                    <a:pt x="12700" y="24130"/>
                  </a:cubicBezTo>
                  <a:cubicBezTo>
                    <a:pt x="12700" y="71120"/>
                    <a:pt x="15240" y="382270"/>
                    <a:pt x="15240" y="755650"/>
                  </a:cubicBezTo>
                  <a:cubicBezTo>
                    <a:pt x="15240" y="1079908"/>
                    <a:pt x="16510" y="1637728"/>
                    <a:pt x="17780" y="2130800"/>
                  </a:cubicBezTo>
                  <a:cubicBezTo>
                    <a:pt x="19050" y="2418236"/>
                    <a:pt x="20320" y="2594766"/>
                    <a:pt x="20320" y="2710336"/>
                  </a:cubicBezTo>
                  <a:cubicBezTo>
                    <a:pt x="20320" y="2897026"/>
                    <a:pt x="29210" y="3288186"/>
                    <a:pt x="34290" y="3492656"/>
                  </a:cubicBezTo>
                  <a:lnTo>
                    <a:pt x="139700" y="3603146"/>
                  </a:lnTo>
                  <a:close/>
                  <a:moveTo>
                    <a:pt x="139700" y="3603146"/>
                  </a:moveTo>
                  <a:lnTo>
                    <a:pt x="133350" y="3477416"/>
                  </a:lnTo>
                  <a:lnTo>
                    <a:pt x="34290" y="3491386"/>
                  </a:lnTo>
                  <a:lnTo>
                    <a:pt x="139700" y="3603146"/>
                  </a:lnTo>
                  <a:close/>
                </a:path>
              </a:pathLst>
            </a:custGeom>
            <a:solidFill>
              <a:srgbClr val="000000"/>
            </a:solidFill>
          </p:spPr>
        </p:sp>
        <p:sp>
          <p:nvSpPr>
            <p:cNvPr id="9" name="Freeform 9"/>
            <p:cNvSpPr/>
            <p:nvPr/>
          </p:nvSpPr>
          <p:spPr>
            <a:xfrm>
              <a:off x="299720" y="19050"/>
              <a:ext cx="617220" cy="304800"/>
            </a:xfrm>
            <a:custGeom>
              <a:avLst/>
              <a:gdLst/>
              <a:ahLst/>
              <a:cxnLst/>
              <a:rect l="l" t="t" r="r" b="b"/>
              <a:pathLst>
                <a:path w="617220" h="304800">
                  <a:moveTo>
                    <a:pt x="600710" y="0"/>
                  </a:moveTo>
                  <a:lnTo>
                    <a:pt x="617220" y="77470"/>
                  </a:lnTo>
                  <a:lnTo>
                    <a:pt x="600710" y="190500"/>
                  </a:lnTo>
                  <a:lnTo>
                    <a:pt x="589280" y="297180"/>
                  </a:lnTo>
                  <a:lnTo>
                    <a:pt x="5080" y="304800"/>
                  </a:lnTo>
                  <a:lnTo>
                    <a:pt x="5080" y="255270"/>
                  </a:lnTo>
                  <a:lnTo>
                    <a:pt x="16510" y="148590"/>
                  </a:lnTo>
                  <a:lnTo>
                    <a:pt x="0" y="21590"/>
                  </a:lnTo>
                  <a:lnTo>
                    <a:pt x="600710" y="0"/>
                  </a:lnTo>
                  <a:close/>
                </a:path>
              </a:pathLst>
            </a:custGeom>
            <a:solidFill>
              <a:srgbClr val="000000"/>
            </a:solidFill>
          </p:spPr>
        </p:sp>
      </p:grpSp>
      <p:pic>
        <p:nvPicPr>
          <p:cNvPr id="10" name="Picture 10"/>
          <p:cNvPicPr>
            <a:picLocks noChangeAspect="1"/>
          </p:cNvPicPr>
          <p:nvPr/>
        </p:nvPicPr>
        <p:blipFill>
          <a:blip r:embed="rId3"/>
          <a:srcRect r="10443" b="39994"/>
          <a:stretch>
            <a:fillRect/>
          </a:stretch>
        </p:blipFill>
        <p:spPr>
          <a:xfrm>
            <a:off x="11507244" y="5143500"/>
            <a:ext cx="6667568" cy="5205750"/>
          </a:xfrm>
          <a:prstGeom prst="rect">
            <a:avLst/>
          </a:prstGeom>
        </p:spPr>
      </p:pic>
      <p:grpSp>
        <p:nvGrpSpPr>
          <p:cNvPr id="11" name="Group 11"/>
          <p:cNvGrpSpPr/>
          <p:nvPr/>
        </p:nvGrpSpPr>
        <p:grpSpPr>
          <a:xfrm>
            <a:off x="12133351" y="1028700"/>
            <a:ext cx="6041461" cy="2177904"/>
            <a:chOff x="0" y="0"/>
            <a:chExt cx="8055282" cy="2903872"/>
          </a:xfrm>
        </p:grpSpPr>
        <p:sp>
          <p:nvSpPr>
            <p:cNvPr id="12" name="TextBox 12"/>
            <p:cNvSpPr txBox="1"/>
            <p:nvPr/>
          </p:nvSpPr>
          <p:spPr>
            <a:xfrm>
              <a:off x="0" y="57150"/>
              <a:ext cx="8055282" cy="2081701"/>
            </a:xfrm>
            <a:prstGeom prst="rect">
              <a:avLst/>
            </a:prstGeom>
          </p:spPr>
          <p:txBody>
            <a:bodyPr lIns="0" tIns="0" rIns="0" bIns="0" rtlCol="0" anchor="t">
              <a:spAutoFit/>
            </a:bodyPr>
            <a:lstStyle/>
            <a:p>
              <a:pPr marL="0" lvl="0" indent="0" algn="ctr">
                <a:lnSpc>
                  <a:spcPts val="6050"/>
                </a:lnSpc>
              </a:pPr>
              <a:r>
                <a:rPr lang="en-US" sz="5499" b="1" dirty="0">
                  <a:solidFill>
                    <a:srgbClr val="000000"/>
                  </a:solidFill>
                  <a:latin typeface="Arial" panose="020B0604020202020204" pitchFamily="34" charset="0"/>
                  <a:cs typeface="Arial" panose="020B0604020202020204" pitchFamily="34" charset="0"/>
                </a:rPr>
                <a:t>Purpose of the RLAFs</a:t>
              </a:r>
            </a:p>
          </p:txBody>
        </p:sp>
        <p:sp>
          <p:nvSpPr>
            <p:cNvPr id="13" name="TextBox 13"/>
            <p:cNvSpPr txBox="1"/>
            <p:nvPr/>
          </p:nvSpPr>
          <p:spPr>
            <a:xfrm>
              <a:off x="0" y="2410212"/>
              <a:ext cx="8055282" cy="493660"/>
            </a:xfrm>
            <a:prstGeom prst="rect">
              <a:avLst/>
            </a:prstGeom>
          </p:spPr>
          <p:txBody>
            <a:bodyPr lIns="0" tIns="0" rIns="0" bIns="0" rtlCol="0" anchor="t">
              <a:spAutoFit/>
            </a:bodyPr>
            <a:lstStyle/>
            <a:p>
              <a:pPr marL="0" lvl="0" indent="0" algn="ctr">
                <a:lnSpc>
                  <a:spcPts val="3079"/>
                </a:lnSpc>
              </a:pPr>
              <a:endParaRPr/>
            </a:p>
          </p:txBody>
        </p:sp>
      </p:grpSp>
      <p:grpSp>
        <p:nvGrpSpPr>
          <p:cNvPr id="14" name="Group 14"/>
          <p:cNvGrpSpPr/>
          <p:nvPr/>
        </p:nvGrpSpPr>
        <p:grpSpPr>
          <a:xfrm>
            <a:off x="353016" y="833477"/>
            <a:ext cx="10673139" cy="3394857"/>
            <a:chOff x="12700" y="19050"/>
            <a:chExt cx="10977845" cy="5133928"/>
          </a:xfrm>
        </p:grpSpPr>
        <p:sp>
          <p:nvSpPr>
            <p:cNvPr id="15" name="Freeform 15"/>
            <p:cNvSpPr/>
            <p:nvPr/>
          </p:nvSpPr>
          <p:spPr>
            <a:xfrm>
              <a:off x="19050" y="223520"/>
              <a:ext cx="10965146" cy="4923108"/>
            </a:xfrm>
            <a:custGeom>
              <a:avLst/>
              <a:gdLst/>
              <a:ahLst/>
              <a:cxnLst/>
              <a:rect l="l" t="t" r="r" b="b"/>
              <a:pathLst>
                <a:path w="10965145" h="4923108">
                  <a:moveTo>
                    <a:pt x="0" y="11430"/>
                  </a:moveTo>
                  <a:cubicBezTo>
                    <a:pt x="0" y="11430"/>
                    <a:pt x="2540" y="340360"/>
                    <a:pt x="2540" y="749300"/>
                  </a:cubicBezTo>
                  <a:cubicBezTo>
                    <a:pt x="2540" y="1936846"/>
                    <a:pt x="7620" y="3742008"/>
                    <a:pt x="7620" y="4002358"/>
                  </a:cubicBezTo>
                  <a:cubicBezTo>
                    <a:pt x="7620" y="4196668"/>
                    <a:pt x="16510" y="4595449"/>
                    <a:pt x="21590" y="4787218"/>
                  </a:cubicBezTo>
                  <a:lnTo>
                    <a:pt x="130810" y="4901518"/>
                  </a:lnTo>
                  <a:cubicBezTo>
                    <a:pt x="275590" y="4909138"/>
                    <a:pt x="543560" y="4923108"/>
                    <a:pt x="793750" y="4923108"/>
                  </a:cubicBezTo>
                  <a:lnTo>
                    <a:pt x="10965145" y="4923108"/>
                  </a:lnTo>
                  <a:lnTo>
                    <a:pt x="10965145" y="693420"/>
                  </a:lnTo>
                  <a:cubicBezTo>
                    <a:pt x="10965145" y="318770"/>
                    <a:pt x="10956255" y="41910"/>
                    <a:pt x="10956255" y="41910"/>
                  </a:cubicBezTo>
                  <a:cubicBezTo>
                    <a:pt x="10801316" y="21590"/>
                    <a:pt x="10645105" y="11430"/>
                    <a:pt x="10487626" y="12700"/>
                  </a:cubicBezTo>
                  <a:cubicBezTo>
                    <a:pt x="10214576" y="12700"/>
                    <a:pt x="1179830" y="21590"/>
                    <a:pt x="929640" y="12700"/>
                  </a:cubicBezTo>
                  <a:cubicBezTo>
                    <a:pt x="594360" y="0"/>
                    <a:pt x="0" y="11430"/>
                    <a:pt x="0" y="11430"/>
                  </a:cubicBezTo>
                  <a:close/>
                </a:path>
              </a:pathLst>
            </a:custGeom>
            <a:solidFill>
              <a:srgbClr val="FFFFFF"/>
            </a:solidFill>
          </p:spPr>
        </p:sp>
        <p:sp>
          <p:nvSpPr>
            <p:cNvPr id="16" name="Freeform 16"/>
            <p:cNvSpPr/>
            <p:nvPr/>
          </p:nvSpPr>
          <p:spPr>
            <a:xfrm>
              <a:off x="12700" y="217170"/>
              <a:ext cx="10977845" cy="4935808"/>
            </a:xfrm>
            <a:custGeom>
              <a:avLst/>
              <a:gdLst/>
              <a:ahLst/>
              <a:cxnLst/>
              <a:rect l="l" t="t" r="r" b="b"/>
              <a:pathLst>
                <a:path w="10977845" h="4935808">
                  <a:moveTo>
                    <a:pt x="10977845" y="4935808"/>
                  </a:moveTo>
                  <a:lnTo>
                    <a:pt x="800100" y="4935808"/>
                  </a:lnTo>
                  <a:cubicBezTo>
                    <a:pt x="547370" y="4935808"/>
                    <a:pt x="270510" y="4921838"/>
                    <a:pt x="137160" y="4914219"/>
                  </a:cubicBezTo>
                  <a:lnTo>
                    <a:pt x="134620" y="4914219"/>
                  </a:lnTo>
                  <a:lnTo>
                    <a:pt x="21590" y="4796108"/>
                  </a:lnTo>
                  <a:lnTo>
                    <a:pt x="21590" y="4793569"/>
                  </a:lnTo>
                  <a:cubicBezTo>
                    <a:pt x="16510" y="4590369"/>
                    <a:pt x="7620" y="4196669"/>
                    <a:pt x="7620" y="4008708"/>
                  </a:cubicBezTo>
                  <a:cubicBezTo>
                    <a:pt x="7620" y="3893138"/>
                    <a:pt x="6350" y="3716608"/>
                    <a:pt x="5080" y="3274144"/>
                  </a:cubicBezTo>
                  <a:cubicBezTo>
                    <a:pt x="3810" y="2329601"/>
                    <a:pt x="2540" y="1261026"/>
                    <a:pt x="2540" y="755650"/>
                  </a:cubicBezTo>
                  <a:cubicBezTo>
                    <a:pt x="2540" y="351790"/>
                    <a:pt x="0" y="21590"/>
                    <a:pt x="0" y="17780"/>
                  </a:cubicBezTo>
                  <a:lnTo>
                    <a:pt x="0" y="11430"/>
                  </a:lnTo>
                  <a:lnTo>
                    <a:pt x="6350" y="11430"/>
                  </a:lnTo>
                  <a:cubicBezTo>
                    <a:pt x="12700" y="11430"/>
                    <a:pt x="604520" y="0"/>
                    <a:pt x="935990" y="12700"/>
                  </a:cubicBezTo>
                  <a:cubicBezTo>
                    <a:pt x="1121410" y="19050"/>
                    <a:pt x="9639265" y="16510"/>
                    <a:pt x="10124405" y="13970"/>
                  </a:cubicBezTo>
                  <a:cubicBezTo>
                    <a:pt x="10289505" y="12700"/>
                    <a:pt x="10424126" y="12700"/>
                    <a:pt x="10493976" y="12700"/>
                  </a:cubicBezTo>
                  <a:cubicBezTo>
                    <a:pt x="10647645" y="11430"/>
                    <a:pt x="10806395" y="21590"/>
                    <a:pt x="10963876" y="41910"/>
                  </a:cubicBezTo>
                  <a:lnTo>
                    <a:pt x="10968955" y="43180"/>
                  </a:lnTo>
                  <a:lnTo>
                    <a:pt x="10968955" y="48260"/>
                  </a:lnTo>
                  <a:cubicBezTo>
                    <a:pt x="10968955" y="50800"/>
                    <a:pt x="10977845" y="328930"/>
                    <a:pt x="10977845" y="699770"/>
                  </a:cubicBezTo>
                  <a:lnTo>
                    <a:pt x="10977845" y="4935808"/>
                  </a:lnTo>
                  <a:close/>
                  <a:moveTo>
                    <a:pt x="139700" y="4901519"/>
                  </a:moveTo>
                  <a:cubicBezTo>
                    <a:pt x="273050" y="4909139"/>
                    <a:pt x="548640" y="4923108"/>
                    <a:pt x="800100" y="4923108"/>
                  </a:cubicBezTo>
                  <a:lnTo>
                    <a:pt x="10965145" y="4923108"/>
                  </a:lnTo>
                  <a:lnTo>
                    <a:pt x="10965145" y="699770"/>
                  </a:lnTo>
                  <a:cubicBezTo>
                    <a:pt x="10965145" y="358140"/>
                    <a:pt x="10957526" y="93980"/>
                    <a:pt x="10956255" y="53340"/>
                  </a:cubicBezTo>
                  <a:cubicBezTo>
                    <a:pt x="10801316" y="33020"/>
                    <a:pt x="10645105" y="24130"/>
                    <a:pt x="10493976" y="25400"/>
                  </a:cubicBezTo>
                  <a:cubicBezTo>
                    <a:pt x="10424126" y="25400"/>
                    <a:pt x="10289505" y="27940"/>
                    <a:pt x="10124405" y="26670"/>
                  </a:cubicBezTo>
                  <a:cubicBezTo>
                    <a:pt x="9615136" y="22860"/>
                    <a:pt x="1304290" y="22860"/>
                    <a:pt x="935990" y="25400"/>
                  </a:cubicBezTo>
                  <a:cubicBezTo>
                    <a:pt x="622300" y="27940"/>
                    <a:pt x="77470" y="22860"/>
                    <a:pt x="12700" y="24130"/>
                  </a:cubicBezTo>
                  <a:cubicBezTo>
                    <a:pt x="12700" y="71120"/>
                    <a:pt x="15240" y="382270"/>
                    <a:pt x="15240" y="755650"/>
                  </a:cubicBezTo>
                  <a:cubicBezTo>
                    <a:pt x="15240" y="1261026"/>
                    <a:pt x="16510" y="2329600"/>
                    <a:pt x="17780" y="3274144"/>
                  </a:cubicBezTo>
                  <a:cubicBezTo>
                    <a:pt x="19050" y="3716608"/>
                    <a:pt x="20320" y="3893138"/>
                    <a:pt x="20320" y="4008708"/>
                  </a:cubicBezTo>
                  <a:cubicBezTo>
                    <a:pt x="20320" y="4195399"/>
                    <a:pt x="29210" y="4586558"/>
                    <a:pt x="34290" y="4791029"/>
                  </a:cubicBezTo>
                  <a:lnTo>
                    <a:pt x="139700" y="4901519"/>
                  </a:lnTo>
                  <a:close/>
                  <a:moveTo>
                    <a:pt x="139700" y="4901519"/>
                  </a:moveTo>
                  <a:lnTo>
                    <a:pt x="133350" y="4775789"/>
                  </a:lnTo>
                  <a:lnTo>
                    <a:pt x="34290" y="4789758"/>
                  </a:lnTo>
                  <a:lnTo>
                    <a:pt x="139700" y="4901519"/>
                  </a:lnTo>
                  <a:close/>
                </a:path>
              </a:pathLst>
            </a:custGeom>
            <a:solidFill>
              <a:srgbClr val="000000"/>
            </a:solidFill>
          </p:spPr>
        </p:sp>
        <p:sp>
          <p:nvSpPr>
            <p:cNvPr id="17" name="Freeform 17"/>
            <p:cNvSpPr/>
            <p:nvPr/>
          </p:nvSpPr>
          <p:spPr>
            <a:xfrm>
              <a:off x="299720" y="19050"/>
              <a:ext cx="617220" cy="304800"/>
            </a:xfrm>
            <a:custGeom>
              <a:avLst/>
              <a:gdLst/>
              <a:ahLst/>
              <a:cxnLst/>
              <a:rect l="l" t="t" r="r" b="b"/>
              <a:pathLst>
                <a:path w="617220" h="304800">
                  <a:moveTo>
                    <a:pt x="600710" y="0"/>
                  </a:moveTo>
                  <a:lnTo>
                    <a:pt x="617220" y="77470"/>
                  </a:lnTo>
                  <a:lnTo>
                    <a:pt x="600710" y="190500"/>
                  </a:lnTo>
                  <a:lnTo>
                    <a:pt x="589280" y="297180"/>
                  </a:lnTo>
                  <a:lnTo>
                    <a:pt x="5080" y="304800"/>
                  </a:lnTo>
                  <a:lnTo>
                    <a:pt x="5080" y="255270"/>
                  </a:lnTo>
                  <a:lnTo>
                    <a:pt x="16510" y="148590"/>
                  </a:lnTo>
                  <a:lnTo>
                    <a:pt x="0" y="21590"/>
                  </a:lnTo>
                  <a:lnTo>
                    <a:pt x="600710" y="0"/>
                  </a:lnTo>
                  <a:close/>
                </a:path>
              </a:pathLst>
            </a:custGeom>
            <a:solidFill>
              <a:srgbClr val="000000"/>
            </a:solidFill>
          </p:spPr>
        </p:sp>
      </p:grpSp>
      <p:sp>
        <p:nvSpPr>
          <p:cNvPr id="18" name="TextBox 18"/>
          <p:cNvSpPr txBox="1"/>
          <p:nvPr/>
        </p:nvSpPr>
        <p:spPr>
          <a:xfrm>
            <a:off x="359190" y="1354542"/>
            <a:ext cx="10225276" cy="2462213"/>
          </a:xfrm>
          <a:prstGeom prst="rect">
            <a:avLst/>
          </a:prstGeom>
        </p:spPr>
        <p:txBody>
          <a:bodyPr lIns="0" tIns="0" rIns="0" bIns="0" rtlCol="0" anchor="t">
            <a:spAutoFit/>
          </a:bodyPr>
          <a:lstStyle/>
          <a:p>
            <a:pPr marL="734059" lvl="1" indent="-367030">
              <a:buFont typeface="Arial"/>
              <a:buChar char="•"/>
            </a:pPr>
            <a:r>
              <a:rPr lang="en-US" sz="3200" dirty="0">
                <a:solidFill>
                  <a:srgbClr val="000000"/>
                </a:solidFill>
                <a:latin typeface="Arial" panose="020B0604020202020204" pitchFamily="34" charset="0"/>
                <a:cs typeface="Arial" panose="020B0604020202020204" pitchFamily="34" charset="0"/>
              </a:rPr>
              <a:t>To assist in reducing service duplication</a:t>
            </a:r>
          </a:p>
          <a:p>
            <a:endParaRPr lang="en-US" sz="3200" dirty="0">
              <a:solidFill>
                <a:srgbClr val="000000"/>
              </a:solidFill>
              <a:latin typeface="Arial" panose="020B0604020202020204" pitchFamily="34" charset="0"/>
              <a:cs typeface="Arial" panose="020B0604020202020204" pitchFamily="34" charset="0"/>
            </a:endParaRPr>
          </a:p>
          <a:p>
            <a:pPr marL="734059" lvl="1" indent="-367030">
              <a:buFont typeface="Arial"/>
              <a:buChar char="•"/>
            </a:pPr>
            <a:r>
              <a:rPr lang="en-US" sz="3200" dirty="0">
                <a:solidFill>
                  <a:srgbClr val="000000"/>
                </a:solidFill>
                <a:latin typeface="Arial" panose="020B0604020202020204" pitchFamily="34" charset="0"/>
                <a:cs typeface="Arial" panose="020B0604020202020204" pitchFamily="34" charset="0"/>
              </a:rPr>
              <a:t>Engender partnering relationships between services</a:t>
            </a:r>
          </a:p>
          <a:p>
            <a:endParaRPr lang="en-US" sz="3200" dirty="0">
              <a:solidFill>
                <a:srgbClr val="000000"/>
              </a:solidFill>
              <a:latin typeface="Arial" panose="020B0604020202020204" pitchFamily="34" charset="0"/>
              <a:cs typeface="Arial" panose="020B0604020202020204" pitchFamily="34" charset="0"/>
            </a:endParaRPr>
          </a:p>
          <a:p>
            <a:pPr marL="734060" lvl="1" indent="-367030">
              <a:buFont typeface="Arial"/>
              <a:buChar char="•"/>
            </a:pPr>
            <a:r>
              <a:rPr lang="en-US" sz="3200" dirty="0">
                <a:solidFill>
                  <a:srgbClr val="000000"/>
                </a:solidFill>
                <a:latin typeface="Arial" panose="020B0604020202020204" pitchFamily="34" charset="0"/>
                <a:cs typeface="Arial" panose="020B0604020202020204" pitchFamily="34" charset="0"/>
              </a:rPr>
              <a:t>Provide feedback to the QLAF on a range of issues</a:t>
            </a:r>
          </a:p>
        </p:txBody>
      </p:sp>
      <p:sp>
        <p:nvSpPr>
          <p:cNvPr id="19" name="TextBox 19"/>
          <p:cNvSpPr txBox="1"/>
          <p:nvPr/>
        </p:nvSpPr>
        <p:spPr>
          <a:xfrm>
            <a:off x="382192" y="6437059"/>
            <a:ext cx="10225276" cy="4684103"/>
          </a:xfrm>
          <a:prstGeom prst="rect">
            <a:avLst/>
          </a:prstGeom>
        </p:spPr>
        <p:txBody>
          <a:bodyPr lIns="0" tIns="0" rIns="0" bIns="0" rtlCol="0" anchor="t">
            <a:spAutoFit/>
          </a:bodyPr>
          <a:lstStyle/>
          <a:p>
            <a:pPr marL="690880" lvl="1" indent="-345440">
              <a:lnSpc>
                <a:spcPts val="4480"/>
              </a:lnSpc>
              <a:buFont typeface="Arial"/>
              <a:buChar char="•"/>
            </a:pPr>
            <a:r>
              <a:rPr lang="en-US" sz="3200" dirty="0">
                <a:solidFill>
                  <a:srgbClr val="000000"/>
                </a:solidFill>
                <a:latin typeface="Arial" panose="020B0604020202020204" pitchFamily="34" charset="0"/>
                <a:cs typeface="Arial" panose="020B0604020202020204" pitchFamily="34" charset="0"/>
              </a:rPr>
              <a:t>Be the primary vehicle for the collaborative service planning in each region</a:t>
            </a:r>
          </a:p>
          <a:p>
            <a:pPr marL="1381760" lvl="2" indent="-460587">
              <a:lnSpc>
                <a:spcPts val="4480"/>
              </a:lnSpc>
              <a:buFont typeface="Arial"/>
              <a:buChar char="⚬"/>
            </a:pPr>
            <a:r>
              <a:rPr lang="en-US" sz="3200" dirty="0">
                <a:solidFill>
                  <a:srgbClr val="000000"/>
                </a:solidFill>
                <a:latin typeface="Arial" panose="020B0604020202020204" pitchFamily="34" charset="0"/>
                <a:cs typeface="Arial" panose="020B0604020202020204" pitchFamily="34" charset="0"/>
              </a:rPr>
              <a:t>undertake sector and regional building activities </a:t>
            </a:r>
          </a:p>
          <a:p>
            <a:pPr marL="1381760" lvl="2" indent="-460587">
              <a:lnSpc>
                <a:spcPts val="4480"/>
              </a:lnSpc>
              <a:buFont typeface="Arial"/>
              <a:buChar char="⚬"/>
            </a:pPr>
            <a:r>
              <a:rPr lang="en-US" sz="3200" dirty="0">
                <a:solidFill>
                  <a:srgbClr val="000000"/>
                </a:solidFill>
                <a:latin typeface="Arial" panose="020B0604020202020204" pitchFamily="34" charset="0"/>
                <a:cs typeface="Arial" panose="020B0604020202020204" pitchFamily="34" charset="0"/>
              </a:rPr>
              <a:t>development/follow up of regional collaborative service plans</a:t>
            </a:r>
          </a:p>
          <a:p>
            <a:pPr>
              <a:lnSpc>
                <a:spcPts val="4759"/>
              </a:lnSpc>
            </a:pPr>
            <a:endParaRPr lang="en-US" sz="3200" dirty="0">
              <a:solidFill>
                <a:srgbClr val="000000"/>
              </a:solidFill>
              <a:latin typeface="Open Sans Light"/>
            </a:endParaRPr>
          </a:p>
          <a:p>
            <a:pPr>
              <a:lnSpc>
                <a:spcPts val="4759"/>
              </a:lnSpc>
            </a:pPr>
            <a:endParaRPr lang="en-US" sz="3200" dirty="0">
              <a:solidFill>
                <a:srgbClr val="000000"/>
              </a:solidFill>
              <a:latin typeface="Open Sans Light"/>
            </a:endParaRPr>
          </a:p>
          <a:p>
            <a:pPr>
              <a:lnSpc>
                <a:spcPts val="4759"/>
              </a:lnSpc>
            </a:pPr>
            <a:endParaRPr lang="en-US" sz="3200" dirty="0">
              <a:solidFill>
                <a:srgbClr val="000000"/>
              </a:solidFill>
              <a:latin typeface="Open Sans Light"/>
            </a:endParaRPr>
          </a:p>
        </p:txBody>
      </p:sp>
      <p:sp>
        <p:nvSpPr>
          <p:cNvPr id="20" name="TextBox 20"/>
          <p:cNvSpPr txBox="1"/>
          <p:nvPr/>
        </p:nvSpPr>
        <p:spPr>
          <a:xfrm>
            <a:off x="463485" y="4913732"/>
            <a:ext cx="3914403" cy="560923"/>
          </a:xfrm>
          <a:prstGeom prst="rect">
            <a:avLst/>
          </a:prstGeom>
        </p:spPr>
        <p:txBody>
          <a:bodyPr lIns="0" tIns="0" rIns="0" bIns="0" rtlCol="0" anchor="t">
            <a:spAutoFit/>
          </a:bodyPr>
          <a:lstStyle/>
          <a:p>
            <a:pPr>
              <a:lnSpc>
                <a:spcPts val="4759"/>
              </a:lnSpc>
            </a:pPr>
            <a:r>
              <a:rPr lang="en-US" sz="3400" b="1" dirty="0">
                <a:solidFill>
                  <a:srgbClr val="000000"/>
                </a:solidFill>
                <a:latin typeface="Arial" panose="020B0604020202020204" pitchFamily="34" charset="0"/>
                <a:cs typeface="Arial" panose="020B0604020202020204" pitchFamily="34" charset="0"/>
              </a:rPr>
              <a:t>Moving forward…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D88BD"/>
        </a:solidFill>
        <a:effectLst/>
      </p:bgPr>
    </p:bg>
    <p:spTree>
      <p:nvGrpSpPr>
        <p:cNvPr id="1" name=""/>
        <p:cNvGrpSpPr/>
        <p:nvPr/>
      </p:nvGrpSpPr>
      <p:grpSpPr>
        <a:xfrm>
          <a:off x="0" y="0"/>
          <a:ext cx="0" cy="0"/>
          <a:chOff x="0" y="0"/>
          <a:chExt cx="0" cy="0"/>
        </a:xfrm>
      </p:grpSpPr>
      <p:pic>
        <p:nvPicPr>
          <p:cNvPr id="8" name="Picture 3"/>
          <p:cNvPicPr>
            <a:picLocks noChangeAspect="1"/>
          </p:cNvPicPr>
          <p:nvPr/>
        </p:nvPicPr>
        <p:blipFill>
          <a:blip r:embed="rId2"/>
          <a:srcRect/>
          <a:stretch>
            <a:fillRect/>
          </a:stretch>
        </p:blipFill>
        <p:spPr>
          <a:xfrm>
            <a:off x="228600" y="2781300"/>
            <a:ext cx="12489410" cy="6248400"/>
          </a:xfrm>
          <a:prstGeom prst="rect">
            <a:avLst/>
          </a:prstGeom>
        </p:spPr>
      </p:pic>
      <p:grpSp>
        <p:nvGrpSpPr>
          <p:cNvPr id="2" name="Group 2"/>
          <p:cNvGrpSpPr/>
          <p:nvPr/>
        </p:nvGrpSpPr>
        <p:grpSpPr>
          <a:xfrm>
            <a:off x="13441599" y="2147613"/>
            <a:ext cx="4168137" cy="2722445"/>
            <a:chOff x="0" y="0"/>
            <a:chExt cx="5557516" cy="3629927"/>
          </a:xfrm>
        </p:grpSpPr>
        <p:sp>
          <p:nvSpPr>
            <p:cNvPr id="3" name="TextBox 3"/>
            <p:cNvSpPr txBox="1"/>
            <p:nvPr/>
          </p:nvSpPr>
          <p:spPr>
            <a:xfrm>
              <a:off x="0" y="66675"/>
              <a:ext cx="5533541" cy="2137196"/>
            </a:xfrm>
            <a:prstGeom prst="rect">
              <a:avLst/>
            </a:prstGeom>
          </p:spPr>
          <p:txBody>
            <a:bodyPr lIns="0" tIns="0" rIns="0" bIns="0" rtlCol="0" anchor="t">
              <a:spAutoFit/>
            </a:bodyPr>
            <a:lstStyle/>
            <a:p>
              <a:pPr algn="ctr">
                <a:lnSpc>
                  <a:spcPts val="12380"/>
                </a:lnSpc>
              </a:pPr>
              <a:r>
                <a:rPr lang="en-US" sz="10859" dirty="0">
                  <a:solidFill>
                    <a:srgbClr val="000000"/>
                  </a:solidFill>
                  <a:latin typeface="Oswald Bold"/>
                </a:rPr>
                <a:t>5</a:t>
              </a:r>
            </a:p>
          </p:txBody>
        </p:sp>
        <p:sp>
          <p:nvSpPr>
            <p:cNvPr id="4" name="TextBox 4"/>
            <p:cNvSpPr txBox="1"/>
            <p:nvPr/>
          </p:nvSpPr>
          <p:spPr>
            <a:xfrm>
              <a:off x="0" y="2268691"/>
              <a:ext cx="5557516" cy="1361236"/>
            </a:xfrm>
            <a:prstGeom prst="rect">
              <a:avLst/>
            </a:prstGeom>
          </p:spPr>
          <p:txBody>
            <a:bodyPr lIns="0" tIns="0" rIns="0" bIns="0" rtlCol="0" anchor="t">
              <a:spAutoFit/>
            </a:bodyPr>
            <a:lstStyle/>
            <a:p>
              <a:pPr algn="ctr">
                <a:lnSpc>
                  <a:spcPts val="2649"/>
                </a:lnSpc>
              </a:pPr>
              <a:r>
                <a:rPr lang="en-US" sz="2244" spc="105" dirty="0">
                  <a:solidFill>
                    <a:srgbClr val="000000"/>
                  </a:solidFill>
                  <a:latin typeface="Lato Heavy Bold"/>
                </a:rPr>
                <a:t>REGIONAL COLLABORATIVE SERVICE PLANS COMPLETED</a:t>
              </a:r>
            </a:p>
          </p:txBody>
        </p:sp>
      </p:grpSp>
      <p:pic>
        <p:nvPicPr>
          <p:cNvPr id="5" name="Picture 5"/>
          <p:cNvPicPr>
            <a:picLocks noChangeAspect="1"/>
          </p:cNvPicPr>
          <p:nvPr/>
        </p:nvPicPr>
        <p:blipFill>
          <a:blip r:embed="rId3"/>
          <a:srcRect/>
          <a:stretch>
            <a:fillRect/>
          </a:stretch>
        </p:blipFill>
        <p:spPr>
          <a:xfrm>
            <a:off x="13494936" y="5514522"/>
            <a:ext cx="4114800" cy="4114800"/>
          </a:xfrm>
          <a:prstGeom prst="rect">
            <a:avLst/>
          </a:prstGeom>
        </p:spPr>
      </p:pic>
      <p:sp>
        <p:nvSpPr>
          <p:cNvPr id="6" name="TextBox 6"/>
          <p:cNvSpPr txBox="1"/>
          <p:nvPr/>
        </p:nvSpPr>
        <p:spPr>
          <a:xfrm>
            <a:off x="457200" y="534259"/>
            <a:ext cx="18477779" cy="1181606"/>
          </a:xfrm>
          <a:prstGeom prst="rect">
            <a:avLst/>
          </a:prstGeom>
        </p:spPr>
        <p:txBody>
          <a:bodyPr lIns="0" tIns="0" rIns="0" bIns="0" rtlCol="0" anchor="t">
            <a:spAutoFit/>
          </a:bodyPr>
          <a:lstStyle/>
          <a:p>
            <a:pPr>
              <a:lnSpc>
                <a:spcPts val="10080"/>
              </a:lnSpc>
            </a:pPr>
            <a:r>
              <a:rPr lang="en-US" sz="7200" b="1" dirty="0">
                <a:solidFill>
                  <a:srgbClr val="000000"/>
                </a:solidFill>
                <a:latin typeface="Arial" panose="020B0604020202020204" pitchFamily="34" charset="0"/>
                <a:cs typeface="Arial" panose="020B0604020202020204" pitchFamily="34" charset="0"/>
              </a:rPr>
              <a:t>Achievements of the RLAFs</a:t>
            </a:r>
          </a:p>
        </p:txBody>
      </p:sp>
      <p:sp>
        <p:nvSpPr>
          <p:cNvPr id="7" name="TextBox 6">
            <a:extLst>
              <a:ext uri="{FF2B5EF4-FFF2-40B4-BE49-F238E27FC236}">
                <a16:creationId xmlns:a16="http://schemas.microsoft.com/office/drawing/2014/main" id="{11D20501-B80A-439A-A8D9-C68791F190C6}"/>
              </a:ext>
            </a:extLst>
          </p:cNvPr>
          <p:cNvSpPr txBox="1"/>
          <p:nvPr/>
        </p:nvSpPr>
        <p:spPr>
          <a:xfrm>
            <a:off x="431042" y="3216320"/>
            <a:ext cx="12420600" cy="5324535"/>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Rockhampton RLAF was successful in its application for $7,500 from the LAQ CLE Collaboration Fund .</a:t>
            </a:r>
          </a:p>
          <a:p>
            <a:pPr marL="285750" indent="-28575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First Nations Community Art Project (the Project).</a:t>
            </a:r>
          </a:p>
          <a:p>
            <a:pPr marL="285750" indent="-28575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19 Indigenous young people who currently have community service hours to complete, the Project will create an Indigenous design suitable to utilise in a number of applications.</a:t>
            </a:r>
          </a:p>
          <a:p>
            <a:pPr marL="285750" indent="-285750">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An avenue to complete community service obligations by participating in a number of art workshops directed by an Indigenous artist and attended by local Elders and appropriate support services.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D88B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1282" r="20462"/>
          <a:stretch>
            <a:fillRect/>
          </a:stretch>
        </p:blipFill>
        <p:spPr>
          <a:xfrm>
            <a:off x="10500393" y="-1144868"/>
            <a:ext cx="8287581" cy="11431868"/>
          </a:xfrm>
          <a:prstGeom prst="rect">
            <a:avLst/>
          </a:prstGeom>
        </p:spPr>
      </p:pic>
      <p:sp>
        <p:nvSpPr>
          <p:cNvPr id="3" name="TextBox 3"/>
          <p:cNvSpPr txBox="1"/>
          <p:nvPr/>
        </p:nvSpPr>
        <p:spPr>
          <a:xfrm>
            <a:off x="275933" y="468695"/>
            <a:ext cx="12916802" cy="885317"/>
          </a:xfrm>
          <a:prstGeom prst="rect">
            <a:avLst/>
          </a:prstGeom>
        </p:spPr>
        <p:txBody>
          <a:bodyPr lIns="0" tIns="0" rIns="0" bIns="0" rtlCol="0" anchor="t">
            <a:spAutoFit/>
          </a:bodyPr>
          <a:lstStyle/>
          <a:p>
            <a:pPr>
              <a:lnSpc>
                <a:spcPts val="6784"/>
              </a:lnSpc>
            </a:pPr>
            <a:r>
              <a:rPr lang="en-US" sz="6400" b="1" dirty="0">
                <a:solidFill>
                  <a:srgbClr val="191919"/>
                </a:solidFill>
                <a:latin typeface="Arial" panose="020B0604020202020204" pitchFamily="34" charset="0"/>
                <a:cs typeface="Arial" panose="020B0604020202020204" pitchFamily="34" charset="0"/>
              </a:rPr>
              <a:t>Transition of secretariat</a:t>
            </a:r>
          </a:p>
        </p:txBody>
      </p:sp>
      <p:sp>
        <p:nvSpPr>
          <p:cNvPr id="4" name="TextBox 4"/>
          <p:cNvSpPr txBox="1"/>
          <p:nvPr/>
        </p:nvSpPr>
        <p:spPr>
          <a:xfrm>
            <a:off x="275933" y="1625324"/>
            <a:ext cx="10002001" cy="2242820"/>
          </a:xfrm>
          <a:prstGeom prst="rect">
            <a:avLst/>
          </a:prstGeom>
        </p:spPr>
        <p:txBody>
          <a:bodyPr lIns="0" tIns="0" rIns="0" bIns="0" rtlCol="0" anchor="t">
            <a:spAutoFit/>
          </a:bodyPr>
          <a:lstStyle/>
          <a:p>
            <a:pPr>
              <a:lnSpc>
                <a:spcPts val="4480"/>
              </a:lnSpc>
            </a:pPr>
            <a:r>
              <a:rPr lang="en-US" sz="3200" dirty="0">
                <a:solidFill>
                  <a:srgbClr val="000000"/>
                </a:solidFill>
                <a:latin typeface="Arial" panose="020B0604020202020204" pitchFamily="34" charset="0"/>
                <a:cs typeface="Arial" panose="020B0604020202020204" pitchFamily="34" charset="0"/>
              </a:rPr>
              <a:t>With the additional funding provided by the Commonwealth Government for administration of the NLAP, this function will transition to DJAG from 1 December 2020.</a:t>
            </a:r>
          </a:p>
        </p:txBody>
      </p:sp>
      <p:sp>
        <p:nvSpPr>
          <p:cNvPr id="5" name="TextBox 5"/>
          <p:cNvSpPr txBox="1"/>
          <p:nvPr/>
        </p:nvSpPr>
        <p:spPr>
          <a:xfrm>
            <a:off x="76199" y="4457917"/>
            <a:ext cx="10424193" cy="4616648"/>
          </a:xfrm>
          <a:prstGeom prst="rect">
            <a:avLst/>
          </a:prstGeom>
        </p:spPr>
        <p:txBody>
          <a:bodyPr wrap="square" lIns="0" tIns="0" rIns="0" bIns="0" rtlCol="0" anchor="t">
            <a:spAutoFit/>
          </a:bodyPr>
          <a:lstStyle/>
          <a:p>
            <a:pPr>
              <a:lnSpc>
                <a:spcPts val="4480"/>
              </a:lnSpc>
            </a:pPr>
            <a:r>
              <a:rPr lang="en-US" sz="2800" dirty="0">
                <a:solidFill>
                  <a:srgbClr val="000000"/>
                </a:solidFill>
                <a:latin typeface="Arial" panose="020B0604020202020204" pitchFamily="34" charset="0"/>
                <a:cs typeface="Arial" panose="020B0604020202020204" pitchFamily="34" charset="0"/>
              </a:rPr>
              <a:t>DJAG will manage the secretariat functions of the following LAFs:</a:t>
            </a:r>
          </a:p>
          <a:p>
            <a:pPr marL="690881" lvl="1" indent="-345440">
              <a:lnSpc>
                <a:spcPts val="4480"/>
              </a:lnSpc>
              <a:buFont typeface="Arial"/>
              <a:buChar char="•"/>
            </a:pPr>
            <a:r>
              <a:rPr lang="en-US" sz="2800" dirty="0">
                <a:solidFill>
                  <a:srgbClr val="000000"/>
                </a:solidFill>
                <a:latin typeface="Arial" panose="020B0604020202020204" pitchFamily="34" charset="0"/>
                <a:cs typeface="Arial" panose="020B0604020202020204" pitchFamily="34" charset="0"/>
              </a:rPr>
              <a:t>Aboriginal and Torres Strait Islander service planning working group;</a:t>
            </a:r>
          </a:p>
          <a:p>
            <a:pPr marL="690881" lvl="1" indent="-345440">
              <a:lnSpc>
                <a:spcPts val="4480"/>
              </a:lnSpc>
              <a:buFont typeface="Arial"/>
              <a:buChar char="•"/>
            </a:pPr>
            <a:r>
              <a:rPr lang="en-US" sz="2800" dirty="0">
                <a:solidFill>
                  <a:srgbClr val="000000"/>
                </a:solidFill>
                <a:latin typeface="Arial" panose="020B0604020202020204" pitchFamily="34" charset="0"/>
                <a:cs typeface="Arial" panose="020B0604020202020204" pitchFamily="34" charset="0"/>
              </a:rPr>
              <a:t>Best Practice and Evidence Base working group;</a:t>
            </a:r>
          </a:p>
          <a:p>
            <a:pPr marL="690881" lvl="1" indent="-345440">
              <a:lnSpc>
                <a:spcPts val="4480"/>
              </a:lnSpc>
              <a:buFont typeface="Arial"/>
              <a:buChar char="•"/>
            </a:pPr>
            <a:r>
              <a:rPr lang="en-US" sz="2800" dirty="0">
                <a:solidFill>
                  <a:srgbClr val="000000"/>
                </a:solidFill>
                <a:latin typeface="Arial" panose="020B0604020202020204" pitchFamily="34" charset="0"/>
                <a:cs typeface="Arial" panose="020B0604020202020204" pitchFamily="34" charset="0"/>
              </a:rPr>
              <a:t>Community Legal Education Assistance Forum; </a:t>
            </a:r>
          </a:p>
          <a:p>
            <a:pPr marL="690881" lvl="1" indent="-345440">
              <a:lnSpc>
                <a:spcPts val="4480"/>
              </a:lnSpc>
              <a:buFont typeface="Arial"/>
              <a:buChar char="•"/>
            </a:pPr>
            <a:r>
              <a:rPr lang="en-US" sz="2800" dirty="0">
                <a:solidFill>
                  <a:srgbClr val="000000"/>
                </a:solidFill>
                <a:latin typeface="Arial" panose="020B0604020202020204" pitchFamily="34" charset="0"/>
                <a:cs typeface="Arial" panose="020B0604020202020204" pitchFamily="34" charset="0"/>
              </a:rPr>
              <a:t>Mental health service planning working group;</a:t>
            </a:r>
          </a:p>
          <a:p>
            <a:pPr marL="690881" lvl="1" indent="-345440">
              <a:lnSpc>
                <a:spcPts val="4480"/>
              </a:lnSpc>
              <a:buFont typeface="Arial"/>
              <a:buChar char="•"/>
            </a:pPr>
            <a:r>
              <a:rPr lang="en-US" sz="2800" dirty="0">
                <a:solidFill>
                  <a:srgbClr val="000000"/>
                </a:solidFill>
                <a:latin typeface="Arial" panose="020B0604020202020204" pitchFamily="34" charset="0"/>
                <a:cs typeface="Arial" panose="020B0604020202020204" pitchFamily="34" charset="0"/>
              </a:rPr>
              <a:t>QLAF; and</a:t>
            </a:r>
          </a:p>
          <a:p>
            <a:pPr marL="690880" lvl="1" indent="-345440">
              <a:lnSpc>
                <a:spcPts val="4480"/>
              </a:lnSpc>
              <a:buFont typeface="Arial"/>
              <a:buChar char="•"/>
            </a:pPr>
            <a:r>
              <a:rPr lang="en-US" sz="2800" dirty="0">
                <a:solidFill>
                  <a:srgbClr val="000000"/>
                </a:solidFill>
                <a:latin typeface="Arial" panose="020B0604020202020204" pitchFamily="34" charset="0"/>
                <a:cs typeface="Arial" panose="020B0604020202020204" pitchFamily="34" charset="0"/>
              </a:rPr>
              <a:t>RLAFs (at 12 regional locations).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300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t="343" b="343"/>
          <a:stretch>
            <a:fillRect/>
          </a:stretch>
        </p:blipFill>
        <p:spPr>
          <a:xfrm>
            <a:off x="8979251" y="1562448"/>
            <a:ext cx="9150059" cy="8229600"/>
          </a:xfrm>
          <a:prstGeom prst="rect">
            <a:avLst/>
          </a:prstGeom>
        </p:spPr>
      </p:pic>
      <p:grpSp>
        <p:nvGrpSpPr>
          <p:cNvPr id="6" name="Group 6"/>
          <p:cNvGrpSpPr/>
          <p:nvPr/>
        </p:nvGrpSpPr>
        <p:grpSpPr>
          <a:xfrm>
            <a:off x="778451" y="1833687"/>
            <a:ext cx="15567226" cy="5771503"/>
            <a:chOff x="0" y="0"/>
            <a:chExt cx="20756301" cy="7695338"/>
          </a:xfrm>
        </p:grpSpPr>
        <p:sp>
          <p:nvSpPr>
            <p:cNvPr id="7" name="TextBox 7"/>
            <p:cNvSpPr txBox="1"/>
            <p:nvPr/>
          </p:nvSpPr>
          <p:spPr>
            <a:xfrm>
              <a:off x="0" y="85725"/>
              <a:ext cx="20756301" cy="1208998"/>
            </a:xfrm>
            <a:prstGeom prst="rect">
              <a:avLst/>
            </a:prstGeom>
          </p:spPr>
          <p:txBody>
            <a:bodyPr lIns="0" tIns="0" rIns="0" bIns="0" rtlCol="0" anchor="t">
              <a:spAutoFit/>
            </a:bodyPr>
            <a:lstStyle/>
            <a:p>
              <a:pPr>
                <a:lnSpc>
                  <a:spcPts val="6784"/>
                </a:lnSpc>
              </a:pPr>
              <a:r>
                <a:rPr lang="en-US" sz="6400" dirty="0">
                  <a:solidFill>
                    <a:srgbClr val="191919"/>
                  </a:solidFill>
                  <a:latin typeface="Libre Franklin Bold"/>
                </a:rPr>
                <a:t>Acknowledgement of Country</a:t>
              </a:r>
            </a:p>
          </p:txBody>
        </p:sp>
        <p:sp>
          <p:nvSpPr>
            <p:cNvPr id="8" name="TextBox 8"/>
            <p:cNvSpPr txBox="1"/>
            <p:nvPr/>
          </p:nvSpPr>
          <p:spPr>
            <a:xfrm>
              <a:off x="0" y="1784758"/>
              <a:ext cx="18354940" cy="5910580"/>
            </a:xfrm>
            <a:prstGeom prst="rect">
              <a:avLst/>
            </a:prstGeom>
          </p:spPr>
          <p:txBody>
            <a:bodyPr lIns="0" tIns="0" rIns="0" bIns="0" rtlCol="0" anchor="t">
              <a:spAutoFit/>
            </a:bodyPr>
            <a:lstStyle/>
            <a:p>
              <a:pPr>
                <a:lnSpc>
                  <a:spcPts val="5040"/>
                </a:lnSpc>
              </a:pPr>
              <a:r>
                <a:rPr lang="en-US" sz="3600" b="1" dirty="0">
                  <a:solidFill>
                    <a:srgbClr val="191919"/>
                  </a:solidFill>
                  <a:latin typeface="Arial" panose="020B0604020202020204" pitchFamily="34" charset="0"/>
                  <a:cs typeface="Arial" panose="020B0604020202020204" pitchFamily="34" charset="0"/>
                </a:rPr>
                <a:t>We acknowledge the Traditional Custodians of the various lands on which we work today and the Aboriginal and Torres Strait Islander people participating in this conference. </a:t>
              </a:r>
            </a:p>
            <a:p>
              <a:pPr>
                <a:lnSpc>
                  <a:spcPts val="5040"/>
                </a:lnSpc>
                <a:spcBef>
                  <a:spcPct val="0"/>
                </a:spcBef>
              </a:pPr>
              <a:r>
                <a:rPr lang="en-US" sz="3600" b="1" dirty="0">
                  <a:solidFill>
                    <a:srgbClr val="191919"/>
                  </a:solidFill>
                  <a:latin typeface="Arial" panose="020B0604020202020204" pitchFamily="34" charset="0"/>
                  <a:cs typeface="Arial" panose="020B0604020202020204" pitchFamily="34" charset="0"/>
                </a:rPr>
                <a:t>We pay our respects to Elders past, present and emerging, and recognise and celebrate the diversity of Aboriginal peoples and their ongoing cultures and connections to the lands and waters of Queensland.</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D88BD"/>
        </a:solidFill>
        <a:effectLst/>
      </p:bgPr>
    </p:bg>
    <p:spTree>
      <p:nvGrpSpPr>
        <p:cNvPr id="1" name=""/>
        <p:cNvGrpSpPr/>
        <p:nvPr/>
      </p:nvGrpSpPr>
      <p:grpSpPr>
        <a:xfrm>
          <a:off x="0" y="0"/>
          <a:ext cx="0" cy="0"/>
          <a:chOff x="0" y="0"/>
          <a:chExt cx="0" cy="0"/>
        </a:xfrm>
      </p:grpSpPr>
      <p:grpSp>
        <p:nvGrpSpPr>
          <p:cNvPr id="2" name="Group 2"/>
          <p:cNvGrpSpPr/>
          <p:nvPr/>
        </p:nvGrpSpPr>
        <p:grpSpPr>
          <a:xfrm>
            <a:off x="7569518" y="459486"/>
            <a:ext cx="10296888" cy="2350207"/>
            <a:chOff x="0" y="0"/>
            <a:chExt cx="13729184" cy="3133609"/>
          </a:xfrm>
        </p:grpSpPr>
        <p:sp>
          <p:nvSpPr>
            <p:cNvPr id="3" name="TextBox 3"/>
            <p:cNvSpPr txBox="1"/>
            <p:nvPr/>
          </p:nvSpPr>
          <p:spPr>
            <a:xfrm>
              <a:off x="0" y="-19050"/>
              <a:ext cx="13729184" cy="2044022"/>
            </a:xfrm>
            <a:prstGeom prst="rect">
              <a:avLst/>
            </a:prstGeom>
          </p:spPr>
          <p:txBody>
            <a:bodyPr lIns="0" tIns="0" rIns="0" bIns="0" rtlCol="0" anchor="t">
              <a:spAutoFit/>
            </a:bodyPr>
            <a:lstStyle/>
            <a:p>
              <a:pPr algn="r">
                <a:lnSpc>
                  <a:spcPts val="12000"/>
                </a:lnSpc>
              </a:pPr>
              <a:r>
                <a:rPr lang="en-US" sz="10000" dirty="0">
                  <a:solidFill>
                    <a:srgbClr val="FFFFFF"/>
                  </a:solidFill>
                  <a:latin typeface="Aileron Heavy"/>
                </a:rPr>
                <a:t>How to reach us</a:t>
              </a:r>
            </a:p>
          </p:txBody>
        </p:sp>
        <p:sp>
          <p:nvSpPr>
            <p:cNvPr id="4" name="TextBox 4"/>
            <p:cNvSpPr txBox="1"/>
            <p:nvPr/>
          </p:nvSpPr>
          <p:spPr>
            <a:xfrm>
              <a:off x="0" y="2388896"/>
              <a:ext cx="13729184" cy="744713"/>
            </a:xfrm>
            <a:prstGeom prst="rect">
              <a:avLst/>
            </a:prstGeom>
          </p:spPr>
          <p:txBody>
            <a:bodyPr lIns="0" tIns="0" rIns="0" bIns="0" rtlCol="0" anchor="t">
              <a:spAutoFit/>
            </a:bodyPr>
            <a:lstStyle/>
            <a:p>
              <a:pPr algn="r">
                <a:lnSpc>
                  <a:spcPts val="4550"/>
                </a:lnSpc>
              </a:pPr>
              <a:r>
                <a:rPr lang="en-US" sz="3500">
                  <a:solidFill>
                    <a:srgbClr val="FFFFFF"/>
                  </a:solidFill>
                  <a:latin typeface="Aileron Heavy Bold"/>
                </a:rPr>
                <a:t> </a:t>
              </a:r>
            </a:p>
          </p:txBody>
        </p:sp>
      </p:grpSp>
      <p:grpSp>
        <p:nvGrpSpPr>
          <p:cNvPr id="5" name="Group 5"/>
          <p:cNvGrpSpPr/>
          <p:nvPr/>
        </p:nvGrpSpPr>
        <p:grpSpPr>
          <a:xfrm>
            <a:off x="638837" y="2375397"/>
            <a:ext cx="12264841" cy="6781380"/>
            <a:chOff x="0" y="0"/>
            <a:chExt cx="16353121" cy="9041839"/>
          </a:xfrm>
        </p:grpSpPr>
        <p:sp>
          <p:nvSpPr>
            <p:cNvPr id="6" name="TextBox 6"/>
            <p:cNvSpPr txBox="1"/>
            <p:nvPr/>
          </p:nvSpPr>
          <p:spPr>
            <a:xfrm>
              <a:off x="0" y="7600514"/>
              <a:ext cx="16353121" cy="1441325"/>
            </a:xfrm>
            <a:prstGeom prst="rect">
              <a:avLst/>
            </a:prstGeom>
          </p:spPr>
          <p:txBody>
            <a:bodyPr lIns="0" tIns="0" rIns="0" bIns="0" rtlCol="0" anchor="t">
              <a:spAutoFit/>
            </a:bodyPr>
            <a:lstStyle/>
            <a:p>
              <a:pPr>
                <a:lnSpc>
                  <a:spcPts val="4407"/>
                </a:lnSpc>
              </a:pPr>
              <a:r>
                <a:rPr lang="en-US" sz="3147" dirty="0" err="1">
                  <a:solidFill>
                    <a:srgbClr val="FFFFFF"/>
                  </a:solidFill>
                  <a:latin typeface="Clear Sans Regular"/>
                </a:rPr>
                <a:t>Ph</a:t>
              </a:r>
              <a:r>
                <a:rPr lang="en-US" sz="3147" dirty="0">
                  <a:solidFill>
                    <a:srgbClr val="FFFFFF"/>
                  </a:solidFill>
                  <a:latin typeface="Clear Sans Regular"/>
                </a:rPr>
                <a:t>: 07 3738 9425</a:t>
              </a:r>
            </a:p>
            <a:p>
              <a:pPr>
                <a:lnSpc>
                  <a:spcPts val="4407"/>
                </a:lnSpc>
                <a:spcBef>
                  <a:spcPct val="0"/>
                </a:spcBef>
              </a:pPr>
              <a:r>
                <a:rPr lang="en-US" sz="3147" dirty="0">
                  <a:solidFill>
                    <a:srgbClr val="FFFFFF"/>
                  </a:solidFill>
                  <a:latin typeface="Clear Sans Regular"/>
                </a:rPr>
                <a:t>megan.topping@justice.qld.gov.au</a:t>
              </a:r>
            </a:p>
          </p:txBody>
        </p:sp>
        <p:sp>
          <p:nvSpPr>
            <p:cNvPr id="7" name="TextBox 7"/>
            <p:cNvSpPr txBox="1"/>
            <p:nvPr/>
          </p:nvSpPr>
          <p:spPr>
            <a:xfrm>
              <a:off x="0" y="6619415"/>
              <a:ext cx="16353121" cy="791913"/>
            </a:xfrm>
            <a:prstGeom prst="rect">
              <a:avLst/>
            </a:prstGeom>
          </p:spPr>
          <p:txBody>
            <a:bodyPr lIns="0" tIns="0" rIns="0" bIns="0" rtlCol="0" anchor="t">
              <a:spAutoFit/>
            </a:bodyPr>
            <a:lstStyle/>
            <a:p>
              <a:pPr>
                <a:lnSpc>
                  <a:spcPts val="4910"/>
                </a:lnSpc>
              </a:pPr>
              <a:r>
                <a:rPr lang="en-US" sz="3777" spc="151">
                  <a:solidFill>
                    <a:srgbClr val="FDCF60"/>
                  </a:solidFill>
                  <a:latin typeface="Clear Sans Regular Bold"/>
                </a:rPr>
                <a:t>MEGAN TOPPING</a:t>
              </a:r>
            </a:p>
          </p:txBody>
        </p:sp>
        <p:sp>
          <p:nvSpPr>
            <p:cNvPr id="8" name="TextBox 8"/>
            <p:cNvSpPr txBox="1"/>
            <p:nvPr/>
          </p:nvSpPr>
          <p:spPr>
            <a:xfrm>
              <a:off x="0" y="942998"/>
              <a:ext cx="16353121" cy="1441325"/>
            </a:xfrm>
            <a:prstGeom prst="rect">
              <a:avLst/>
            </a:prstGeom>
          </p:spPr>
          <p:txBody>
            <a:bodyPr lIns="0" tIns="0" rIns="0" bIns="0" rtlCol="0" anchor="t">
              <a:spAutoFit/>
            </a:bodyPr>
            <a:lstStyle/>
            <a:p>
              <a:pPr>
                <a:lnSpc>
                  <a:spcPts val="4407"/>
                </a:lnSpc>
              </a:pPr>
              <a:r>
                <a:rPr lang="en-US" sz="3147" dirty="0" err="1">
                  <a:solidFill>
                    <a:srgbClr val="FFFFFF"/>
                  </a:solidFill>
                  <a:latin typeface="Clear Sans Regular"/>
                </a:rPr>
                <a:t>Ph</a:t>
              </a:r>
              <a:r>
                <a:rPr lang="en-US" sz="3147" dirty="0">
                  <a:solidFill>
                    <a:srgbClr val="FFFFFF"/>
                  </a:solidFill>
                  <a:latin typeface="Clear Sans Regular"/>
                </a:rPr>
                <a:t>: 07 3738 9422</a:t>
              </a:r>
            </a:p>
            <a:p>
              <a:pPr>
                <a:lnSpc>
                  <a:spcPts val="4407"/>
                </a:lnSpc>
                <a:spcBef>
                  <a:spcPct val="0"/>
                </a:spcBef>
              </a:pPr>
              <a:r>
                <a:rPr lang="en-US" sz="3147" dirty="0">
                  <a:solidFill>
                    <a:srgbClr val="FFFFFF"/>
                  </a:solidFill>
                  <a:latin typeface="Clear Sans Regular"/>
                </a:rPr>
                <a:t>amanda.shipway@justice.qld.gov.au</a:t>
              </a:r>
            </a:p>
          </p:txBody>
        </p:sp>
        <p:sp>
          <p:nvSpPr>
            <p:cNvPr id="9" name="TextBox 9"/>
            <p:cNvSpPr txBox="1"/>
            <p:nvPr/>
          </p:nvSpPr>
          <p:spPr>
            <a:xfrm>
              <a:off x="0" y="-38100"/>
              <a:ext cx="16353121" cy="791913"/>
            </a:xfrm>
            <a:prstGeom prst="rect">
              <a:avLst/>
            </a:prstGeom>
          </p:spPr>
          <p:txBody>
            <a:bodyPr lIns="0" tIns="0" rIns="0" bIns="0" rtlCol="0" anchor="t">
              <a:spAutoFit/>
            </a:bodyPr>
            <a:lstStyle/>
            <a:p>
              <a:pPr>
                <a:lnSpc>
                  <a:spcPts val="4910"/>
                </a:lnSpc>
              </a:pPr>
              <a:r>
                <a:rPr lang="en-US" sz="3777" spc="151">
                  <a:solidFill>
                    <a:srgbClr val="FDCF60"/>
                  </a:solidFill>
                  <a:latin typeface="Clear Sans Regular Bold"/>
                </a:rPr>
                <a:t>AMANDA SHIPWAY</a:t>
              </a:r>
              <a:r>
                <a:rPr lang="en-US" sz="3777" spc="151">
                  <a:solidFill>
                    <a:srgbClr val="FFFFFF"/>
                  </a:solidFill>
                  <a:latin typeface="Clear Sans Regular Bold"/>
                </a:rPr>
                <a:t> </a:t>
              </a:r>
            </a:p>
          </p:txBody>
        </p:sp>
        <p:sp>
          <p:nvSpPr>
            <p:cNvPr id="10" name="TextBox 10"/>
            <p:cNvSpPr txBox="1"/>
            <p:nvPr/>
          </p:nvSpPr>
          <p:spPr>
            <a:xfrm>
              <a:off x="0" y="4271756"/>
              <a:ext cx="16353121" cy="1441325"/>
            </a:xfrm>
            <a:prstGeom prst="rect">
              <a:avLst/>
            </a:prstGeom>
          </p:spPr>
          <p:txBody>
            <a:bodyPr lIns="0" tIns="0" rIns="0" bIns="0" rtlCol="0" anchor="t">
              <a:spAutoFit/>
            </a:bodyPr>
            <a:lstStyle/>
            <a:p>
              <a:pPr>
                <a:lnSpc>
                  <a:spcPts val="4407"/>
                </a:lnSpc>
              </a:pPr>
              <a:r>
                <a:rPr lang="en-US" sz="3147" dirty="0" err="1">
                  <a:solidFill>
                    <a:srgbClr val="FFFFFF"/>
                  </a:solidFill>
                  <a:latin typeface="Clear Sans Regular"/>
                </a:rPr>
                <a:t>Ph</a:t>
              </a:r>
              <a:r>
                <a:rPr lang="en-US" sz="3147" dirty="0">
                  <a:solidFill>
                    <a:srgbClr val="FFFFFF"/>
                  </a:solidFill>
                  <a:latin typeface="Clear Sans Regular"/>
                </a:rPr>
                <a:t>: 07 3738 9426</a:t>
              </a:r>
            </a:p>
            <a:p>
              <a:pPr>
                <a:lnSpc>
                  <a:spcPts val="4407"/>
                </a:lnSpc>
                <a:spcBef>
                  <a:spcPct val="0"/>
                </a:spcBef>
              </a:pPr>
              <a:r>
                <a:rPr lang="en-US" sz="3147" dirty="0">
                  <a:solidFill>
                    <a:srgbClr val="FFFFFF"/>
                  </a:solidFill>
                  <a:latin typeface="Clear Sans Regular"/>
                </a:rPr>
                <a:t>sarah.chase@justice.qld.gov.au</a:t>
              </a:r>
            </a:p>
          </p:txBody>
        </p:sp>
        <p:sp>
          <p:nvSpPr>
            <p:cNvPr id="11" name="TextBox 11"/>
            <p:cNvSpPr txBox="1"/>
            <p:nvPr/>
          </p:nvSpPr>
          <p:spPr>
            <a:xfrm>
              <a:off x="0" y="3290658"/>
              <a:ext cx="16353121" cy="791913"/>
            </a:xfrm>
            <a:prstGeom prst="rect">
              <a:avLst/>
            </a:prstGeom>
          </p:spPr>
          <p:txBody>
            <a:bodyPr lIns="0" tIns="0" rIns="0" bIns="0" rtlCol="0" anchor="t">
              <a:spAutoFit/>
            </a:bodyPr>
            <a:lstStyle/>
            <a:p>
              <a:pPr>
                <a:lnSpc>
                  <a:spcPts val="4910"/>
                </a:lnSpc>
              </a:pPr>
              <a:r>
                <a:rPr lang="en-US" sz="3777" spc="151">
                  <a:solidFill>
                    <a:srgbClr val="FDCF60"/>
                  </a:solidFill>
                  <a:latin typeface="Clear Sans Regular Bold"/>
                </a:rPr>
                <a:t>SARAH CHASE</a:t>
              </a:r>
            </a:p>
          </p:txBody>
        </p:sp>
      </p:grpSp>
      <p:pic>
        <p:nvPicPr>
          <p:cNvPr id="12" name="Picture 12"/>
          <p:cNvPicPr>
            <a:picLocks noChangeAspect="1"/>
          </p:cNvPicPr>
          <p:nvPr/>
        </p:nvPicPr>
        <p:blipFill>
          <a:blip r:embed="rId2"/>
          <a:srcRect/>
          <a:stretch>
            <a:fillRect/>
          </a:stretch>
        </p:blipFill>
        <p:spPr>
          <a:xfrm>
            <a:off x="14532988" y="6531988"/>
            <a:ext cx="2726312" cy="2726312"/>
          </a:xfrm>
          <a:prstGeom prst="rect">
            <a:avLst/>
          </a:prstGeom>
        </p:spPr>
      </p:pic>
      <p:pic>
        <p:nvPicPr>
          <p:cNvPr id="13" name="Picture 13"/>
          <p:cNvPicPr>
            <a:picLocks noChangeAspect="1"/>
          </p:cNvPicPr>
          <p:nvPr/>
        </p:nvPicPr>
        <p:blipFill>
          <a:blip r:embed="rId3"/>
          <a:srcRect/>
          <a:stretch>
            <a:fillRect/>
          </a:stretch>
        </p:blipFill>
        <p:spPr>
          <a:xfrm>
            <a:off x="13265874" y="5912055"/>
            <a:ext cx="2630270" cy="26302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D88BD"/>
        </a:solidFill>
        <a:effectLst/>
      </p:bgPr>
    </p:bg>
    <p:spTree>
      <p:nvGrpSpPr>
        <p:cNvPr id="1" name=""/>
        <p:cNvGrpSpPr/>
        <p:nvPr/>
      </p:nvGrpSpPr>
      <p:grpSpPr>
        <a:xfrm>
          <a:off x="0" y="0"/>
          <a:ext cx="0" cy="0"/>
          <a:chOff x="0" y="0"/>
          <a:chExt cx="0" cy="0"/>
        </a:xfrm>
      </p:grpSpPr>
      <p:grpSp>
        <p:nvGrpSpPr>
          <p:cNvPr id="2" name="Group 2"/>
          <p:cNvGrpSpPr/>
          <p:nvPr/>
        </p:nvGrpSpPr>
        <p:grpSpPr>
          <a:xfrm>
            <a:off x="17499545" y="535253"/>
            <a:ext cx="493447" cy="493447"/>
            <a:chOff x="0" y="0"/>
            <a:chExt cx="657929" cy="657929"/>
          </a:xfrm>
        </p:grpSpPr>
        <p:grpSp>
          <p:nvGrpSpPr>
            <p:cNvPr id="3" name="Group 3"/>
            <p:cNvGrpSpPr>
              <a:grpSpLocks noChangeAspect="1"/>
            </p:cNvGrpSpPr>
            <p:nvPr/>
          </p:nvGrpSpPr>
          <p:grpSpPr>
            <a:xfrm>
              <a:off x="0" y="0"/>
              <a:ext cx="657929" cy="657929"/>
              <a:chOff x="0" y="0"/>
              <a:chExt cx="6355080" cy="6355080"/>
            </a:xfrm>
          </p:grpSpPr>
          <p:sp>
            <p:nvSpPr>
              <p:cNvPr id="4" name="Freeform 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5" name="Picture 5"/>
            <p:cNvPicPr>
              <a:picLocks noChangeAspect="1"/>
            </p:cNvPicPr>
            <p:nvPr/>
          </p:nvPicPr>
          <p:blipFill>
            <a:blip r:embed="rId2"/>
            <a:srcRect/>
            <a:stretch>
              <a:fillRect/>
            </a:stretch>
          </p:blipFill>
          <p:spPr>
            <a:xfrm rot="5400000">
              <a:off x="109655" y="109655"/>
              <a:ext cx="438619" cy="438619"/>
            </a:xfrm>
            <a:prstGeom prst="rect">
              <a:avLst/>
            </a:prstGeom>
          </p:spPr>
        </p:pic>
      </p:grpSp>
      <p:sp>
        <p:nvSpPr>
          <p:cNvPr id="6" name="TextBox 6"/>
          <p:cNvSpPr txBox="1"/>
          <p:nvPr/>
        </p:nvSpPr>
        <p:spPr>
          <a:xfrm>
            <a:off x="2112891" y="1609291"/>
            <a:ext cx="14095947" cy="2522434"/>
          </a:xfrm>
          <a:prstGeom prst="rect">
            <a:avLst/>
          </a:prstGeom>
        </p:spPr>
        <p:txBody>
          <a:bodyPr lIns="0" tIns="0" rIns="0" bIns="0" rtlCol="0" anchor="t">
            <a:spAutoFit/>
          </a:bodyPr>
          <a:lstStyle/>
          <a:p>
            <a:pPr algn="ctr">
              <a:lnSpc>
                <a:spcPts val="9899"/>
              </a:lnSpc>
            </a:pPr>
            <a:r>
              <a:rPr lang="en-US" sz="8999" dirty="0">
                <a:solidFill>
                  <a:srgbClr val="FFFFFF"/>
                </a:solidFill>
                <a:latin typeface="Glacial Indifference"/>
              </a:rPr>
              <a:t>Legal Assistance Strategy and Funding</a:t>
            </a:r>
          </a:p>
        </p:txBody>
      </p:sp>
      <p:grpSp>
        <p:nvGrpSpPr>
          <p:cNvPr id="7" name="Group 7"/>
          <p:cNvGrpSpPr>
            <a:grpSpLocks noChangeAspect="1"/>
          </p:cNvGrpSpPr>
          <p:nvPr/>
        </p:nvGrpSpPr>
        <p:grpSpPr>
          <a:xfrm>
            <a:off x="3624696" y="4360522"/>
            <a:ext cx="1785504" cy="2541542"/>
            <a:chOff x="0" y="-2540"/>
            <a:chExt cx="4735830" cy="6664373"/>
          </a:xfrm>
        </p:grpSpPr>
        <p:sp>
          <p:nvSpPr>
            <p:cNvPr id="8" name="Freeform 8"/>
            <p:cNvSpPr/>
            <p:nvPr/>
          </p:nvSpPr>
          <p:spPr>
            <a:xfrm>
              <a:off x="36830" y="50800"/>
              <a:ext cx="4645660" cy="6473190"/>
            </a:xfrm>
            <a:custGeom>
              <a:avLst/>
              <a:gdLst/>
              <a:ahLst/>
              <a:cxnLst/>
              <a:rect l="l" t="t" r="r" b="b"/>
              <a:pathLst>
                <a:path w="4645660" h="6473190">
                  <a:moveTo>
                    <a:pt x="4368800" y="0"/>
                  </a:moveTo>
                  <a:lnTo>
                    <a:pt x="276860" y="0"/>
                  </a:lnTo>
                  <a:cubicBezTo>
                    <a:pt x="124460" y="0"/>
                    <a:pt x="0" y="123190"/>
                    <a:pt x="0" y="276860"/>
                  </a:cubicBezTo>
                  <a:lnTo>
                    <a:pt x="0" y="6196330"/>
                  </a:lnTo>
                  <a:cubicBezTo>
                    <a:pt x="0" y="6350000"/>
                    <a:pt x="124460" y="6473190"/>
                    <a:pt x="276860" y="6473190"/>
                  </a:cubicBezTo>
                  <a:lnTo>
                    <a:pt x="4368800" y="6473190"/>
                  </a:lnTo>
                  <a:cubicBezTo>
                    <a:pt x="4522470" y="6473190"/>
                    <a:pt x="4645660" y="6348730"/>
                    <a:pt x="4645660" y="6196330"/>
                  </a:cubicBezTo>
                  <a:lnTo>
                    <a:pt x="4645660" y="276860"/>
                  </a:lnTo>
                  <a:cubicBezTo>
                    <a:pt x="4645660" y="123190"/>
                    <a:pt x="4522470" y="0"/>
                    <a:pt x="4368800" y="0"/>
                  </a:cubicBezTo>
                  <a:close/>
                  <a:moveTo>
                    <a:pt x="4425950" y="6156960"/>
                  </a:moveTo>
                  <a:cubicBezTo>
                    <a:pt x="4425950" y="6212840"/>
                    <a:pt x="4380230" y="6258560"/>
                    <a:pt x="4324350" y="6258560"/>
                  </a:cubicBezTo>
                  <a:lnTo>
                    <a:pt x="321310" y="6258560"/>
                  </a:lnTo>
                  <a:cubicBezTo>
                    <a:pt x="265430" y="6258560"/>
                    <a:pt x="219710" y="6212840"/>
                    <a:pt x="219710" y="6156960"/>
                  </a:cubicBezTo>
                  <a:lnTo>
                    <a:pt x="219710" y="316230"/>
                  </a:lnTo>
                  <a:cubicBezTo>
                    <a:pt x="219710" y="260350"/>
                    <a:pt x="265430" y="214630"/>
                    <a:pt x="321310" y="214630"/>
                  </a:cubicBezTo>
                  <a:lnTo>
                    <a:pt x="4325620" y="214630"/>
                  </a:lnTo>
                  <a:cubicBezTo>
                    <a:pt x="4381500" y="214630"/>
                    <a:pt x="4427220" y="260350"/>
                    <a:pt x="4427220" y="316230"/>
                  </a:cubicBezTo>
                  <a:lnTo>
                    <a:pt x="4427220" y="6156960"/>
                  </a:lnTo>
                  <a:close/>
                </a:path>
              </a:pathLst>
            </a:custGeom>
            <a:solidFill>
              <a:srgbClr val="010101"/>
            </a:solidFill>
          </p:spPr>
        </p:sp>
        <p:sp>
          <p:nvSpPr>
            <p:cNvPr id="9" name="Freeform 9"/>
            <p:cNvSpPr/>
            <p:nvPr/>
          </p:nvSpPr>
          <p:spPr>
            <a:xfrm>
              <a:off x="0" y="16511"/>
              <a:ext cx="4716780" cy="6544310"/>
            </a:xfrm>
            <a:custGeom>
              <a:avLst/>
              <a:gdLst/>
              <a:ahLst/>
              <a:cxnLst/>
              <a:rect l="l" t="t" r="r" b="b"/>
              <a:pathLst>
                <a:path w="4716780" h="6544310">
                  <a:moveTo>
                    <a:pt x="4395470" y="36829"/>
                  </a:moveTo>
                  <a:cubicBezTo>
                    <a:pt x="4552950" y="36829"/>
                    <a:pt x="4681220" y="165099"/>
                    <a:pt x="4681220" y="322579"/>
                  </a:cubicBezTo>
                  <a:lnTo>
                    <a:pt x="4681220" y="6222999"/>
                  </a:lnTo>
                  <a:cubicBezTo>
                    <a:pt x="4681220" y="6380479"/>
                    <a:pt x="4552950" y="6508750"/>
                    <a:pt x="4395470" y="6508750"/>
                  </a:cubicBezTo>
                  <a:lnTo>
                    <a:pt x="321310" y="6508750"/>
                  </a:lnTo>
                  <a:cubicBezTo>
                    <a:pt x="163830" y="6508750"/>
                    <a:pt x="35560" y="6380480"/>
                    <a:pt x="35560" y="6223000"/>
                  </a:cubicBezTo>
                  <a:lnTo>
                    <a:pt x="35560" y="322580"/>
                  </a:lnTo>
                  <a:cubicBezTo>
                    <a:pt x="35560" y="165100"/>
                    <a:pt x="163830" y="36830"/>
                    <a:pt x="321310" y="36830"/>
                  </a:cubicBezTo>
                  <a:lnTo>
                    <a:pt x="4395470" y="36830"/>
                  </a:lnTo>
                  <a:moveTo>
                    <a:pt x="4395470" y="0"/>
                  </a:moveTo>
                  <a:lnTo>
                    <a:pt x="321310" y="0"/>
                  </a:lnTo>
                  <a:cubicBezTo>
                    <a:pt x="143510" y="0"/>
                    <a:pt x="0" y="144780"/>
                    <a:pt x="0" y="322580"/>
                  </a:cubicBezTo>
                  <a:lnTo>
                    <a:pt x="0" y="6223000"/>
                  </a:lnTo>
                  <a:cubicBezTo>
                    <a:pt x="0" y="6400800"/>
                    <a:pt x="143510" y="6544309"/>
                    <a:pt x="321310" y="6544309"/>
                  </a:cubicBezTo>
                  <a:lnTo>
                    <a:pt x="4395470" y="6544309"/>
                  </a:lnTo>
                  <a:cubicBezTo>
                    <a:pt x="4573270" y="6544309"/>
                    <a:pt x="4716780" y="6400800"/>
                    <a:pt x="4716780" y="6223000"/>
                  </a:cubicBezTo>
                  <a:lnTo>
                    <a:pt x="4716780" y="322580"/>
                  </a:lnTo>
                  <a:cubicBezTo>
                    <a:pt x="4716780" y="144780"/>
                    <a:pt x="4573270" y="0"/>
                    <a:pt x="4395470" y="0"/>
                  </a:cubicBezTo>
                  <a:close/>
                </a:path>
              </a:pathLst>
            </a:custGeom>
            <a:solidFill>
              <a:srgbClr val="565656"/>
            </a:solidFill>
          </p:spPr>
        </p:sp>
        <p:sp>
          <p:nvSpPr>
            <p:cNvPr id="10" name="Freeform 10"/>
            <p:cNvSpPr/>
            <p:nvPr/>
          </p:nvSpPr>
          <p:spPr>
            <a:xfrm>
              <a:off x="100799" y="247739"/>
              <a:ext cx="4581691" cy="6414094"/>
            </a:xfrm>
            <a:custGeom>
              <a:avLst/>
              <a:gdLst/>
              <a:ahLst/>
              <a:cxnLst/>
              <a:rect l="l" t="t" r="r" b="b"/>
              <a:pathLst>
                <a:path w="4207510" h="6043930">
                  <a:moveTo>
                    <a:pt x="4206240" y="5942330"/>
                  </a:moveTo>
                  <a:cubicBezTo>
                    <a:pt x="4206240" y="5998210"/>
                    <a:pt x="4160520" y="6043930"/>
                    <a:pt x="4104640" y="6043930"/>
                  </a:cubicBezTo>
                  <a:lnTo>
                    <a:pt x="101600" y="6043930"/>
                  </a:lnTo>
                  <a:cubicBezTo>
                    <a:pt x="45720" y="6043930"/>
                    <a:pt x="0" y="5998210"/>
                    <a:pt x="0" y="5942330"/>
                  </a:cubicBezTo>
                  <a:lnTo>
                    <a:pt x="0" y="101600"/>
                  </a:lnTo>
                  <a:cubicBezTo>
                    <a:pt x="0" y="45720"/>
                    <a:pt x="45720" y="0"/>
                    <a:pt x="101600" y="0"/>
                  </a:cubicBezTo>
                  <a:lnTo>
                    <a:pt x="4105910" y="0"/>
                  </a:lnTo>
                  <a:cubicBezTo>
                    <a:pt x="4161790" y="0"/>
                    <a:pt x="4207510" y="45720"/>
                    <a:pt x="4207510" y="101600"/>
                  </a:cubicBezTo>
                  <a:lnTo>
                    <a:pt x="4207510" y="5942330"/>
                  </a:lnTo>
                  <a:close/>
                </a:path>
              </a:pathLst>
            </a:custGeom>
            <a:blipFill>
              <a:blip r:embed="rId3"/>
              <a:stretch>
                <a:fillRect l="3924" t="-1672" r="4219" b="3832"/>
              </a:stretch>
            </a:blipFill>
          </p:spPr>
        </p:sp>
        <p:sp>
          <p:nvSpPr>
            <p:cNvPr id="11" name="Freeform 11"/>
            <p:cNvSpPr/>
            <p:nvPr/>
          </p:nvSpPr>
          <p:spPr>
            <a:xfrm>
              <a:off x="1951378" y="120589"/>
              <a:ext cx="79963" cy="76322"/>
            </a:xfrm>
            <a:custGeom>
              <a:avLst/>
              <a:gdLst/>
              <a:ahLst/>
              <a:cxnLst/>
              <a:rect l="l" t="t" r="r" b="b"/>
              <a:pathLst>
                <a:path w="79963" h="76322">
                  <a:moveTo>
                    <a:pt x="39982" y="61"/>
                  </a:moveTo>
                  <a:cubicBezTo>
                    <a:pt x="26330" y="0"/>
                    <a:pt x="13688" y="7248"/>
                    <a:pt x="6844" y="19062"/>
                  </a:cubicBezTo>
                  <a:cubicBezTo>
                    <a:pt x="0" y="30875"/>
                    <a:pt x="0" y="45447"/>
                    <a:pt x="6844" y="57260"/>
                  </a:cubicBezTo>
                  <a:cubicBezTo>
                    <a:pt x="13688" y="69074"/>
                    <a:pt x="26330" y="76322"/>
                    <a:pt x="39982" y="76261"/>
                  </a:cubicBezTo>
                  <a:cubicBezTo>
                    <a:pt x="53634" y="76322"/>
                    <a:pt x="66276" y="69074"/>
                    <a:pt x="73120" y="57260"/>
                  </a:cubicBezTo>
                  <a:cubicBezTo>
                    <a:pt x="79964" y="45447"/>
                    <a:pt x="79964" y="30875"/>
                    <a:pt x="73120" y="19062"/>
                  </a:cubicBezTo>
                  <a:cubicBezTo>
                    <a:pt x="66276" y="7248"/>
                    <a:pt x="53634" y="0"/>
                    <a:pt x="39982" y="61"/>
                  </a:cubicBezTo>
                  <a:close/>
                </a:path>
              </a:pathLst>
            </a:custGeom>
            <a:solidFill>
              <a:srgbClr val="333333"/>
            </a:solidFill>
          </p:spPr>
        </p:sp>
        <p:sp>
          <p:nvSpPr>
            <p:cNvPr id="12" name="Freeform 12"/>
            <p:cNvSpPr/>
            <p:nvPr/>
          </p:nvSpPr>
          <p:spPr>
            <a:xfrm>
              <a:off x="2119473" y="104052"/>
              <a:ext cx="114614" cy="109395"/>
            </a:xfrm>
            <a:custGeom>
              <a:avLst/>
              <a:gdLst/>
              <a:ahLst/>
              <a:cxnLst/>
              <a:rect l="l" t="t" r="r" b="b"/>
              <a:pathLst>
                <a:path w="114614" h="109395">
                  <a:moveTo>
                    <a:pt x="57307" y="88"/>
                  </a:moveTo>
                  <a:cubicBezTo>
                    <a:pt x="37739" y="0"/>
                    <a:pt x="19619" y="10390"/>
                    <a:pt x="9809" y="27322"/>
                  </a:cubicBezTo>
                  <a:cubicBezTo>
                    <a:pt x="0" y="44255"/>
                    <a:pt x="0" y="65141"/>
                    <a:pt x="9809" y="82074"/>
                  </a:cubicBezTo>
                  <a:cubicBezTo>
                    <a:pt x="19619" y="99006"/>
                    <a:pt x="37739" y="109396"/>
                    <a:pt x="57307" y="109308"/>
                  </a:cubicBezTo>
                  <a:cubicBezTo>
                    <a:pt x="76875" y="109396"/>
                    <a:pt x="94995" y="99006"/>
                    <a:pt x="104804" y="82074"/>
                  </a:cubicBezTo>
                  <a:cubicBezTo>
                    <a:pt x="114614" y="65141"/>
                    <a:pt x="114614" y="44255"/>
                    <a:pt x="104804" y="27322"/>
                  </a:cubicBezTo>
                  <a:cubicBezTo>
                    <a:pt x="94995" y="10390"/>
                    <a:pt x="76875" y="0"/>
                    <a:pt x="57307" y="88"/>
                  </a:cubicBezTo>
                  <a:close/>
                </a:path>
              </a:pathLst>
            </a:custGeom>
            <a:solidFill>
              <a:srgbClr val="333333"/>
            </a:solidFill>
          </p:spPr>
        </p:sp>
        <p:sp>
          <p:nvSpPr>
            <p:cNvPr id="13" name="Freeform 13"/>
            <p:cNvSpPr/>
            <p:nvPr/>
          </p:nvSpPr>
          <p:spPr>
            <a:xfrm>
              <a:off x="2328944" y="128221"/>
              <a:ext cx="63971" cy="61058"/>
            </a:xfrm>
            <a:custGeom>
              <a:avLst/>
              <a:gdLst/>
              <a:ahLst/>
              <a:cxnLst/>
              <a:rect l="l" t="t" r="r" b="b"/>
              <a:pathLst>
                <a:path w="63971" h="61058">
                  <a:moveTo>
                    <a:pt x="31986" y="49"/>
                  </a:moveTo>
                  <a:cubicBezTo>
                    <a:pt x="21064" y="0"/>
                    <a:pt x="10951" y="5799"/>
                    <a:pt x="5476" y="15250"/>
                  </a:cubicBezTo>
                  <a:cubicBezTo>
                    <a:pt x="0" y="24700"/>
                    <a:pt x="0" y="36358"/>
                    <a:pt x="5476" y="45808"/>
                  </a:cubicBezTo>
                  <a:cubicBezTo>
                    <a:pt x="10951" y="55259"/>
                    <a:pt x="21064" y="61058"/>
                    <a:pt x="31986" y="61009"/>
                  </a:cubicBezTo>
                  <a:cubicBezTo>
                    <a:pt x="42908" y="61058"/>
                    <a:pt x="53021" y="55259"/>
                    <a:pt x="58496" y="45808"/>
                  </a:cubicBezTo>
                  <a:cubicBezTo>
                    <a:pt x="63971" y="36358"/>
                    <a:pt x="63971" y="24700"/>
                    <a:pt x="58496" y="15250"/>
                  </a:cubicBezTo>
                  <a:cubicBezTo>
                    <a:pt x="53021" y="5799"/>
                    <a:pt x="42908" y="0"/>
                    <a:pt x="31986" y="49"/>
                  </a:cubicBezTo>
                  <a:close/>
                </a:path>
              </a:pathLst>
            </a:custGeom>
            <a:solidFill>
              <a:srgbClr val="333333"/>
            </a:solidFill>
          </p:spPr>
        </p:sp>
        <p:sp>
          <p:nvSpPr>
            <p:cNvPr id="14" name="Freeform 14"/>
            <p:cNvSpPr/>
            <p:nvPr/>
          </p:nvSpPr>
          <p:spPr>
            <a:xfrm>
              <a:off x="2346270" y="144758"/>
              <a:ext cx="29320" cy="27985"/>
            </a:xfrm>
            <a:custGeom>
              <a:avLst/>
              <a:gdLst/>
              <a:ahLst/>
              <a:cxnLst/>
              <a:rect l="l" t="t" r="r" b="b"/>
              <a:pathLst>
                <a:path w="29320" h="27985">
                  <a:moveTo>
                    <a:pt x="14660" y="22"/>
                  </a:moveTo>
                  <a:cubicBezTo>
                    <a:pt x="9654" y="0"/>
                    <a:pt x="5019" y="2657"/>
                    <a:pt x="2509" y="6989"/>
                  </a:cubicBezTo>
                  <a:cubicBezTo>
                    <a:pt x="0" y="11320"/>
                    <a:pt x="0" y="16664"/>
                    <a:pt x="2509" y="20995"/>
                  </a:cubicBezTo>
                  <a:cubicBezTo>
                    <a:pt x="5019" y="25327"/>
                    <a:pt x="9654" y="27984"/>
                    <a:pt x="14660" y="27962"/>
                  </a:cubicBezTo>
                  <a:cubicBezTo>
                    <a:pt x="19666" y="27984"/>
                    <a:pt x="24301" y="25327"/>
                    <a:pt x="26811" y="20995"/>
                  </a:cubicBezTo>
                  <a:cubicBezTo>
                    <a:pt x="29320" y="16664"/>
                    <a:pt x="29320" y="11320"/>
                    <a:pt x="26811" y="6989"/>
                  </a:cubicBezTo>
                  <a:cubicBezTo>
                    <a:pt x="24301" y="2657"/>
                    <a:pt x="19666" y="0"/>
                    <a:pt x="14660" y="22"/>
                  </a:cubicBezTo>
                  <a:close/>
                </a:path>
              </a:pathLst>
            </a:custGeom>
            <a:solidFill>
              <a:srgbClr val="E9E8E9"/>
            </a:solidFill>
          </p:spPr>
        </p:sp>
        <p:sp>
          <p:nvSpPr>
            <p:cNvPr id="15" name="Freeform 15"/>
            <p:cNvSpPr/>
            <p:nvPr/>
          </p:nvSpPr>
          <p:spPr>
            <a:xfrm>
              <a:off x="2344044" y="144768"/>
              <a:ext cx="15993" cy="15264"/>
            </a:xfrm>
            <a:custGeom>
              <a:avLst/>
              <a:gdLst/>
              <a:ahLst/>
              <a:cxnLst/>
              <a:rect l="l" t="t" r="r" b="b"/>
              <a:pathLst>
                <a:path w="15993" h="15264">
                  <a:moveTo>
                    <a:pt x="7996" y="12"/>
                  </a:moveTo>
                  <a:cubicBezTo>
                    <a:pt x="5266" y="0"/>
                    <a:pt x="2737" y="1449"/>
                    <a:pt x="1368" y="3812"/>
                  </a:cubicBezTo>
                  <a:cubicBezTo>
                    <a:pt x="0" y="6175"/>
                    <a:pt x="0" y="9089"/>
                    <a:pt x="1368" y="11452"/>
                  </a:cubicBezTo>
                  <a:cubicBezTo>
                    <a:pt x="2737" y="13815"/>
                    <a:pt x="5266" y="15264"/>
                    <a:pt x="7996" y="15252"/>
                  </a:cubicBezTo>
                  <a:cubicBezTo>
                    <a:pt x="10726" y="15264"/>
                    <a:pt x="13255" y="13815"/>
                    <a:pt x="14623" y="11452"/>
                  </a:cubicBezTo>
                  <a:cubicBezTo>
                    <a:pt x="15992" y="9089"/>
                    <a:pt x="15992" y="6175"/>
                    <a:pt x="14623" y="3812"/>
                  </a:cubicBezTo>
                  <a:cubicBezTo>
                    <a:pt x="13255" y="1449"/>
                    <a:pt x="10726" y="0"/>
                    <a:pt x="7996" y="12"/>
                  </a:cubicBezTo>
                  <a:close/>
                </a:path>
              </a:pathLst>
            </a:custGeom>
            <a:solidFill>
              <a:srgbClr val="010101"/>
            </a:solidFill>
          </p:spPr>
        </p:sp>
        <p:sp>
          <p:nvSpPr>
            <p:cNvPr id="16" name="Freeform 16"/>
            <p:cNvSpPr/>
            <p:nvPr/>
          </p:nvSpPr>
          <p:spPr>
            <a:xfrm>
              <a:off x="4716780" y="53467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424242"/>
            </a:solidFill>
          </p:spPr>
        </p:sp>
        <p:sp>
          <p:nvSpPr>
            <p:cNvPr id="17" name="Freeform 17"/>
            <p:cNvSpPr/>
            <p:nvPr/>
          </p:nvSpPr>
          <p:spPr>
            <a:xfrm>
              <a:off x="4716780" y="86106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424242"/>
            </a:solidFill>
          </p:spPr>
        </p:sp>
        <p:sp>
          <p:nvSpPr>
            <p:cNvPr id="18" name="Freeform 18"/>
            <p:cNvSpPr/>
            <p:nvPr/>
          </p:nvSpPr>
          <p:spPr>
            <a:xfrm>
              <a:off x="4064000" y="-2540"/>
              <a:ext cx="320040" cy="19050"/>
            </a:xfrm>
            <a:custGeom>
              <a:avLst/>
              <a:gdLst/>
              <a:ahLst/>
              <a:cxnLst/>
              <a:rect l="l" t="t" r="r" b="b"/>
              <a:pathLst>
                <a:path w="320040" h="19050">
                  <a:moveTo>
                    <a:pt x="0" y="19050"/>
                  </a:moveTo>
                  <a:lnTo>
                    <a:pt x="320040" y="19050"/>
                  </a:lnTo>
                  <a:cubicBezTo>
                    <a:pt x="320040" y="0"/>
                    <a:pt x="304800" y="2540"/>
                    <a:pt x="285750" y="2540"/>
                  </a:cubicBezTo>
                  <a:lnTo>
                    <a:pt x="34290" y="2540"/>
                  </a:lnTo>
                  <a:cubicBezTo>
                    <a:pt x="15240" y="2540"/>
                    <a:pt x="0" y="0"/>
                    <a:pt x="0" y="19050"/>
                  </a:cubicBezTo>
                  <a:close/>
                </a:path>
              </a:pathLst>
            </a:custGeom>
            <a:solidFill>
              <a:srgbClr val="424242"/>
            </a:solidFill>
          </p:spPr>
        </p:sp>
      </p:grpSp>
      <p:grpSp>
        <p:nvGrpSpPr>
          <p:cNvPr id="19" name="Group 19"/>
          <p:cNvGrpSpPr>
            <a:grpSpLocks noChangeAspect="1"/>
          </p:cNvGrpSpPr>
          <p:nvPr/>
        </p:nvGrpSpPr>
        <p:grpSpPr>
          <a:xfrm>
            <a:off x="8184388" y="4360521"/>
            <a:ext cx="1696071" cy="2583617"/>
            <a:chOff x="-53338" y="-2540"/>
            <a:chExt cx="4789171" cy="6563361"/>
          </a:xfrm>
        </p:grpSpPr>
        <p:sp>
          <p:nvSpPr>
            <p:cNvPr id="20" name="Freeform 20"/>
            <p:cNvSpPr/>
            <p:nvPr/>
          </p:nvSpPr>
          <p:spPr>
            <a:xfrm>
              <a:off x="36830" y="50800"/>
              <a:ext cx="4645660" cy="6473190"/>
            </a:xfrm>
            <a:custGeom>
              <a:avLst/>
              <a:gdLst/>
              <a:ahLst/>
              <a:cxnLst/>
              <a:rect l="l" t="t" r="r" b="b"/>
              <a:pathLst>
                <a:path w="4645660" h="6473190">
                  <a:moveTo>
                    <a:pt x="4368800" y="0"/>
                  </a:moveTo>
                  <a:lnTo>
                    <a:pt x="276860" y="0"/>
                  </a:lnTo>
                  <a:cubicBezTo>
                    <a:pt x="124460" y="0"/>
                    <a:pt x="0" y="123190"/>
                    <a:pt x="0" y="276860"/>
                  </a:cubicBezTo>
                  <a:lnTo>
                    <a:pt x="0" y="6196330"/>
                  </a:lnTo>
                  <a:cubicBezTo>
                    <a:pt x="0" y="6350000"/>
                    <a:pt x="124460" y="6473190"/>
                    <a:pt x="276860" y="6473190"/>
                  </a:cubicBezTo>
                  <a:lnTo>
                    <a:pt x="4368800" y="6473190"/>
                  </a:lnTo>
                  <a:cubicBezTo>
                    <a:pt x="4522470" y="6473190"/>
                    <a:pt x="4645660" y="6348730"/>
                    <a:pt x="4645660" y="6196330"/>
                  </a:cubicBezTo>
                  <a:lnTo>
                    <a:pt x="4645660" y="276860"/>
                  </a:lnTo>
                  <a:cubicBezTo>
                    <a:pt x="4645660" y="123190"/>
                    <a:pt x="4522470" y="0"/>
                    <a:pt x="4368800" y="0"/>
                  </a:cubicBezTo>
                  <a:close/>
                  <a:moveTo>
                    <a:pt x="4425950" y="6156960"/>
                  </a:moveTo>
                  <a:cubicBezTo>
                    <a:pt x="4425950" y="6212840"/>
                    <a:pt x="4380230" y="6258560"/>
                    <a:pt x="4324350" y="6258560"/>
                  </a:cubicBezTo>
                  <a:lnTo>
                    <a:pt x="321310" y="6258560"/>
                  </a:lnTo>
                  <a:cubicBezTo>
                    <a:pt x="265430" y="6258560"/>
                    <a:pt x="219710" y="6212840"/>
                    <a:pt x="219710" y="6156960"/>
                  </a:cubicBezTo>
                  <a:lnTo>
                    <a:pt x="219710" y="316230"/>
                  </a:lnTo>
                  <a:cubicBezTo>
                    <a:pt x="219710" y="260350"/>
                    <a:pt x="265430" y="214630"/>
                    <a:pt x="321310" y="214630"/>
                  </a:cubicBezTo>
                  <a:lnTo>
                    <a:pt x="4325620" y="214630"/>
                  </a:lnTo>
                  <a:cubicBezTo>
                    <a:pt x="4381500" y="214630"/>
                    <a:pt x="4427220" y="260350"/>
                    <a:pt x="4427220" y="316230"/>
                  </a:cubicBezTo>
                  <a:lnTo>
                    <a:pt x="4427220" y="6156960"/>
                  </a:lnTo>
                  <a:close/>
                </a:path>
              </a:pathLst>
            </a:custGeom>
            <a:solidFill>
              <a:srgbClr val="010101"/>
            </a:solidFill>
          </p:spPr>
        </p:sp>
        <p:sp>
          <p:nvSpPr>
            <p:cNvPr id="21" name="Freeform 21"/>
            <p:cNvSpPr/>
            <p:nvPr/>
          </p:nvSpPr>
          <p:spPr>
            <a:xfrm>
              <a:off x="0" y="16511"/>
              <a:ext cx="4716780" cy="6544310"/>
            </a:xfrm>
            <a:custGeom>
              <a:avLst/>
              <a:gdLst/>
              <a:ahLst/>
              <a:cxnLst/>
              <a:rect l="l" t="t" r="r" b="b"/>
              <a:pathLst>
                <a:path w="4716780" h="6544310">
                  <a:moveTo>
                    <a:pt x="4395470" y="36829"/>
                  </a:moveTo>
                  <a:cubicBezTo>
                    <a:pt x="4552950" y="36829"/>
                    <a:pt x="4681220" y="165099"/>
                    <a:pt x="4681220" y="322579"/>
                  </a:cubicBezTo>
                  <a:lnTo>
                    <a:pt x="4681220" y="6222999"/>
                  </a:lnTo>
                  <a:cubicBezTo>
                    <a:pt x="4681220" y="6380479"/>
                    <a:pt x="4552950" y="6508750"/>
                    <a:pt x="4395470" y="6508750"/>
                  </a:cubicBezTo>
                  <a:lnTo>
                    <a:pt x="321310" y="6508750"/>
                  </a:lnTo>
                  <a:cubicBezTo>
                    <a:pt x="163830" y="6508750"/>
                    <a:pt x="35560" y="6380480"/>
                    <a:pt x="35560" y="6223000"/>
                  </a:cubicBezTo>
                  <a:lnTo>
                    <a:pt x="35560" y="322580"/>
                  </a:lnTo>
                  <a:cubicBezTo>
                    <a:pt x="35560" y="165100"/>
                    <a:pt x="163830" y="36830"/>
                    <a:pt x="321310" y="36830"/>
                  </a:cubicBezTo>
                  <a:lnTo>
                    <a:pt x="4395470" y="36830"/>
                  </a:lnTo>
                  <a:moveTo>
                    <a:pt x="4395470" y="0"/>
                  </a:moveTo>
                  <a:lnTo>
                    <a:pt x="321310" y="0"/>
                  </a:lnTo>
                  <a:cubicBezTo>
                    <a:pt x="143510" y="0"/>
                    <a:pt x="0" y="144780"/>
                    <a:pt x="0" y="322580"/>
                  </a:cubicBezTo>
                  <a:lnTo>
                    <a:pt x="0" y="6223000"/>
                  </a:lnTo>
                  <a:cubicBezTo>
                    <a:pt x="0" y="6400800"/>
                    <a:pt x="143510" y="6544309"/>
                    <a:pt x="321310" y="6544309"/>
                  </a:cubicBezTo>
                  <a:lnTo>
                    <a:pt x="4395470" y="6544309"/>
                  </a:lnTo>
                  <a:cubicBezTo>
                    <a:pt x="4573270" y="6544309"/>
                    <a:pt x="4716780" y="6400800"/>
                    <a:pt x="4716780" y="6223000"/>
                  </a:cubicBezTo>
                  <a:lnTo>
                    <a:pt x="4716780" y="322580"/>
                  </a:lnTo>
                  <a:cubicBezTo>
                    <a:pt x="4716780" y="144780"/>
                    <a:pt x="4573270" y="0"/>
                    <a:pt x="4395470" y="0"/>
                  </a:cubicBezTo>
                  <a:close/>
                </a:path>
              </a:pathLst>
            </a:custGeom>
            <a:solidFill>
              <a:srgbClr val="565656"/>
            </a:solidFill>
          </p:spPr>
        </p:sp>
        <p:sp>
          <p:nvSpPr>
            <p:cNvPr id="22" name="Freeform 22"/>
            <p:cNvSpPr/>
            <p:nvPr/>
          </p:nvSpPr>
          <p:spPr>
            <a:xfrm>
              <a:off x="-53338" y="265432"/>
              <a:ext cx="4789171" cy="6043930"/>
            </a:xfrm>
            <a:custGeom>
              <a:avLst/>
              <a:gdLst/>
              <a:ahLst/>
              <a:cxnLst/>
              <a:rect l="l" t="t" r="r" b="b"/>
              <a:pathLst>
                <a:path w="4207510" h="6043930">
                  <a:moveTo>
                    <a:pt x="4206240" y="5942330"/>
                  </a:moveTo>
                  <a:cubicBezTo>
                    <a:pt x="4206240" y="5998210"/>
                    <a:pt x="4160520" y="6043930"/>
                    <a:pt x="4104640" y="6043930"/>
                  </a:cubicBezTo>
                  <a:lnTo>
                    <a:pt x="101600" y="6043930"/>
                  </a:lnTo>
                  <a:cubicBezTo>
                    <a:pt x="45720" y="6043930"/>
                    <a:pt x="0" y="5998210"/>
                    <a:pt x="0" y="5942330"/>
                  </a:cubicBezTo>
                  <a:lnTo>
                    <a:pt x="0" y="101600"/>
                  </a:lnTo>
                  <a:cubicBezTo>
                    <a:pt x="0" y="45720"/>
                    <a:pt x="45720" y="0"/>
                    <a:pt x="101600" y="0"/>
                  </a:cubicBezTo>
                  <a:lnTo>
                    <a:pt x="4105910" y="0"/>
                  </a:lnTo>
                  <a:cubicBezTo>
                    <a:pt x="4161790" y="0"/>
                    <a:pt x="4207510" y="45720"/>
                    <a:pt x="4207510" y="101600"/>
                  </a:cubicBezTo>
                  <a:lnTo>
                    <a:pt x="4207510" y="5942330"/>
                  </a:lnTo>
                  <a:close/>
                </a:path>
              </a:pathLst>
            </a:custGeom>
            <a:blipFill>
              <a:blip r:embed="rId4"/>
              <a:stretch>
                <a:fillRect l="5418" t="-7147" r="5713" b="-1548"/>
              </a:stretch>
            </a:blipFill>
          </p:spPr>
        </p:sp>
        <p:sp>
          <p:nvSpPr>
            <p:cNvPr id="23" name="Freeform 23"/>
            <p:cNvSpPr/>
            <p:nvPr/>
          </p:nvSpPr>
          <p:spPr>
            <a:xfrm>
              <a:off x="1951378" y="120589"/>
              <a:ext cx="79963" cy="76322"/>
            </a:xfrm>
            <a:custGeom>
              <a:avLst/>
              <a:gdLst/>
              <a:ahLst/>
              <a:cxnLst/>
              <a:rect l="l" t="t" r="r" b="b"/>
              <a:pathLst>
                <a:path w="79963" h="76322">
                  <a:moveTo>
                    <a:pt x="39982" y="61"/>
                  </a:moveTo>
                  <a:cubicBezTo>
                    <a:pt x="26330" y="0"/>
                    <a:pt x="13688" y="7248"/>
                    <a:pt x="6844" y="19062"/>
                  </a:cubicBezTo>
                  <a:cubicBezTo>
                    <a:pt x="0" y="30875"/>
                    <a:pt x="0" y="45447"/>
                    <a:pt x="6844" y="57260"/>
                  </a:cubicBezTo>
                  <a:cubicBezTo>
                    <a:pt x="13688" y="69074"/>
                    <a:pt x="26330" y="76322"/>
                    <a:pt x="39982" y="76261"/>
                  </a:cubicBezTo>
                  <a:cubicBezTo>
                    <a:pt x="53634" y="76322"/>
                    <a:pt x="66276" y="69074"/>
                    <a:pt x="73120" y="57260"/>
                  </a:cubicBezTo>
                  <a:cubicBezTo>
                    <a:pt x="79964" y="45447"/>
                    <a:pt x="79964" y="30875"/>
                    <a:pt x="73120" y="19062"/>
                  </a:cubicBezTo>
                  <a:cubicBezTo>
                    <a:pt x="66276" y="7248"/>
                    <a:pt x="53634" y="0"/>
                    <a:pt x="39982" y="61"/>
                  </a:cubicBezTo>
                  <a:close/>
                </a:path>
              </a:pathLst>
            </a:custGeom>
            <a:solidFill>
              <a:srgbClr val="333333"/>
            </a:solidFill>
          </p:spPr>
        </p:sp>
        <p:sp>
          <p:nvSpPr>
            <p:cNvPr id="24" name="Freeform 24"/>
            <p:cNvSpPr/>
            <p:nvPr/>
          </p:nvSpPr>
          <p:spPr>
            <a:xfrm>
              <a:off x="2119473" y="104052"/>
              <a:ext cx="114614" cy="109395"/>
            </a:xfrm>
            <a:custGeom>
              <a:avLst/>
              <a:gdLst/>
              <a:ahLst/>
              <a:cxnLst/>
              <a:rect l="l" t="t" r="r" b="b"/>
              <a:pathLst>
                <a:path w="114614" h="109395">
                  <a:moveTo>
                    <a:pt x="57307" y="88"/>
                  </a:moveTo>
                  <a:cubicBezTo>
                    <a:pt x="37739" y="0"/>
                    <a:pt x="19619" y="10390"/>
                    <a:pt x="9809" y="27322"/>
                  </a:cubicBezTo>
                  <a:cubicBezTo>
                    <a:pt x="0" y="44255"/>
                    <a:pt x="0" y="65141"/>
                    <a:pt x="9809" y="82074"/>
                  </a:cubicBezTo>
                  <a:cubicBezTo>
                    <a:pt x="19619" y="99006"/>
                    <a:pt x="37739" y="109396"/>
                    <a:pt x="57307" y="109308"/>
                  </a:cubicBezTo>
                  <a:cubicBezTo>
                    <a:pt x="76875" y="109396"/>
                    <a:pt x="94995" y="99006"/>
                    <a:pt x="104804" y="82074"/>
                  </a:cubicBezTo>
                  <a:cubicBezTo>
                    <a:pt x="114614" y="65141"/>
                    <a:pt x="114614" y="44255"/>
                    <a:pt x="104804" y="27322"/>
                  </a:cubicBezTo>
                  <a:cubicBezTo>
                    <a:pt x="94995" y="10390"/>
                    <a:pt x="76875" y="0"/>
                    <a:pt x="57307" y="88"/>
                  </a:cubicBezTo>
                  <a:close/>
                </a:path>
              </a:pathLst>
            </a:custGeom>
            <a:solidFill>
              <a:srgbClr val="333333"/>
            </a:solidFill>
          </p:spPr>
        </p:sp>
        <p:sp>
          <p:nvSpPr>
            <p:cNvPr id="25" name="Freeform 25"/>
            <p:cNvSpPr/>
            <p:nvPr/>
          </p:nvSpPr>
          <p:spPr>
            <a:xfrm>
              <a:off x="2328944" y="128221"/>
              <a:ext cx="63971" cy="61058"/>
            </a:xfrm>
            <a:custGeom>
              <a:avLst/>
              <a:gdLst/>
              <a:ahLst/>
              <a:cxnLst/>
              <a:rect l="l" t="t" r="r" b="b"/>
              <a:pathLst>
                <a:path w="63971" h="61058">
                  <a:moveTo>
                    <a:pt x="31986" y="49"/>
                  </a:moveTo>
                  <a:cubicBezTo>
                    <a:pt x="21064" y="0"/>
                    <a:pt x="10951" y="5799"/>
                    <a:pt x="5476" y="15250"/>
                  </a:cubicBezTo>
                  <a:cubicBezTo>
                    <a:pt x="0" y="24700"/>
                    <a:pt x="0" y="36358"/>
                    <a:pt x="5476" y="45808"/>
                  </a:cubicBezTo>
                  <a:cubicBezTo>
                    <a:pt x="10951" y="55259"/>
                    <a:pt x="21064" y="61058"/>
                    <a:pt x="31986" y="61009"/>
                  </a:cubicBezTo>
                  <a:cubicBezTo>
                    <a:pt x="42908" y="61058"/>
                    <a:pt x="53021" y="55259"/>
                    <a:pt x="58496" y="45808"/>
                  </a:cubicBezTo>
                  <a:cubicBezTo>
                    <a:pt x="63971" y="36358"/>
                    <a:pt x="63971" y="24700"/>
                    <a:pt x="58496" y="15250"/>
                  </a:cubicBezTo>
                  <a:cubicBezTo>
                    <a:pt x="53021" y="5799"/>
                    <a:pt x="42908" y="0"/>
                    <a:pt x="31986" y="49"/>
                  </a:cubicBezTo>
                  <a:close/>
                </a:path>
              </a:pathLst>
            </a:custGeom>
            <a:solidFill>
              <a:srgbClr val="333333"/>
            </a:solidFill>
          </p:spPr>
        </p:sp>
        <p:sp>
          <p:nvSpPr>
            <p:cNvPr id="26" name="Freeform 26"/>
            <p:cNvSpPr/>
            <p:nvPr/>
          </p:nvSpPr>
          <p:spPr>
            <a:xfrm>
              <a:off x="2346270" y="144758"/>
              <a:ext cx="29320" cy="27985"/>
            </a:xfrm>
            <a:custGeom>
              <a:avLst/>
              <a:gdLst/>
              <a:ahLst/>
              <a:cxnLst/>
              <a:rect l="l" t="t" r="r" b="b"/>
              <a:pathLst>
                <a:path w="29320" h="27985">
                  <a:moveTo>
                    <a:pt x="14660" y="22"/>
                  </a:moveTo>
                  <a:cubicBezTo>
                    <a:pt x="9654" y="0"/>
                    <a:pt x="5019" y="2657"/>
                    <a:pt x="2509" y="6989"/>
                  </a:cubicBezTo>
                  <a:cubicBezTo>
                    <a:pt x="0" y="11320"/>
                    <a:pt x="0" y="16664"/>
                    <a:pt x="2509" y="20995"/>
                  </a:cubicBezTo>
                  <a:cubicBezTo>
                    <a:pt x="5019" y="25327"/>
                    <a:pt x="9654" y="27984"/>
                    <a:pt x="14660" y="27962"/>
                  </a:cubicBezTo>
                  <a:cubicBezTo>
                    <a:pt x="19666" y="27984"/>
                    <a:pt x="24301" y="25327"/>
                    <a:pt x="26811" y="20995"/>
                  </a:cubicBezTo>
                  <a:cubicBezTo>
                    <a:pt x="29320" y="16664"/>
                    <a:pt x="29320" y="11320"/>
                    <a:pt x="26811" y="6989"/>
                  </a:cubicBezTo>
                  <a:cubicBezTo>
                    <a:pt x="24301" y="2657"/>
                    <a:pt x="19666" y="0"/>
                    <a:pt x="14660" y="22"/>
                  </a:cubicBezTo>
                  <a:close/>
                </a:path>
              </a:pathLst>
            </a:custGeom>
            <a:solidFill>
              <a:srgbClr val="E9E8E9"/>
            </a:solidFill>
          </p:spPr>
        </p:sp>
        <p:sp>
          <p:nvSpPr>
            <p:cNvPr id="27" name="Freeform 27"/>
            <p:cNvSpPr/>
            <p:nvPr/>
          </p:nvSpPr>
          <p:spPr>
            <a:xfrm>
              <a:off x="2344044" y="144768"/>
              <a:ext cx="15993" cy="15264"/>
            </a:xfrm>
            <a:custGeom>
              <a:avLst/>
              <a:gdLst/>
              <a:ahLst/>
              <a:cxnLst/>
              <a:rect l="l" t="t" r="r" b="b"/>
              <a:pathLst>
                <a:path w="15993" h="15264">
                  <a:moveTo>
                    <a:pt x="7996" y="12"/>
                  </a:moveTo>
                  <a:cubicBezTo>
                    <a:pt x="5266" y="0"/>
                    <a:pt x="2737" y="1449"/>
                    <a:pt x="1368" y="3812"/>
                  </a:cubicBezTo>
                  <a:cubicBezTo>
                    <a:pt x="0" y="6175"/>
                    <a:pt x="0" y="9089"/>
                    <a:pt x="1368" y="11452"/>
                  </a:cubicBezTo>
                  <a:cubicBezTo>
                    <a:pt x="2737" y="13815"/>
                    <a:pt x="5266" y="15264"/>
                    <a:pt x="7996" y="15252"/>
                  </a:cubicBezTo>
                  <a:cubicBezTo>
                    <a:pt x="10726" y="15264"/>
                    <a:pt x="13255" y="13815"/>
                    <a:pt x="14623" y="11452"/>
                  </a:cubicBezTo>
                  <a:cubicBezTo>
                    <a:pt x="15992" y="9089"/>
                    <a:pt x="15992" y="6175"/>
                    <a:pt x="14623" y="3812"/>
                  </a:cubicBezTo>
                  <a:cubicBezTo>
                    <a:pt x="13255" y="1449"/>
                    <a:pt x="10726" y="0"/>
                    <a:pt x="7996" y="12"/>
                  </a:cubicBezTo>
                  <a:close/>
                </a:path>
              </a:pathLst>
            </a:custGeom>
            <a:solidFill>
              <a:srgbClr val="010101"/>
            </a:solidFill>
          </p:spPr>
        </p:sp>
        <p:sp>
          <p:nvSpPr>
            <p:cNvPr id="28" name="Freeform 28"/>
            <p:cNvSpPr/>
            <p:nvPr/>
          </p:nvSpPr>
          <p:spPr>
            <a:xfrm>
              <a:off x="4716780" y="53467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424242"/>
            </a:solidFill>
          </p:spPr>
        </p:sp>
        <p:sp>
          <p:nvSpPr>
            <p:cNvPr id="29" name="Freeform 29"/>
            <p:cNvSpPr/>
            <p:nvPr/>
          </p:nvSpPr>
          <p:spPr>
            <a:xfrm>
              <a:off x="4716780" y="86106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424242"/>
            </a:solidFill>
          </p:spPr>
        </p:sp>
        <p:sp>
          <p:nvSpPr>
            <p:cNvPr id="30" name="Freeform 30"/>
            <p:cNvSpPr/>
            <p:nvPr/>
          </p:nvSpPr>
          <p:spPr>
            <a:xfrm>
              <a:off x="4064000" y="-2540"/>
              <a:ext cx="320040" cy="19050"/>
            </a:xfrm>
            <a:custGeom>
              <a:avLst/>
              <a:gdLst/>
              <a:ahLst/>
              <a:cxnLst/>
              <a:rect l="l" t="t" r="r" b="b"/>
              <a:pathLst>
                <a:path w="320040" h="19050">
                  <a:moveTo>
                    <a:pt x="0" y="19050"/>
                  </a:moveTo>
                  <a:lnTo>
                    <a:pt x="320040" y="19050"/>
                  </a:lnTo>
                  <a:cubicBezTo>
                    <a:pt x="320040" y="0"/>
                    <a:pt x="304800" y="2540"/>
                    <a:pt x="285750" y="2540"/>
                  </a:cubicBezTo>
                  <a:lnTo>
                    <a:pt x="34290" y="2540"/>
                  </a:lnTo>
                  <a:cubicBezTo>
                    <a:pt x="15240" y="2540"/>
                    <a:pt x="0" y="0"/>
                    <a:pt x="0" y="19050"/>
                  </a:cubicBezTo>
                  <a:close/>
                </a:path>
              </a:pathLst>
            </a:custGeom>
            <a:solidFill>
              <a:srgbClr val="424242"/>
            </a:solidFill>
          </p:spPr>
        </p:sp>
      </p:grpSp>
      <p:grpSp>
        <p:nvGrpSpPr>
          <p:cNvPr id="31" name="Group 31"/>
          <p:cNvGrpSpPr>
            <a:grpSpLocks noChangeAspect="1"/>
          </p:cNvGrpSpPr>
          <p:nvPr/>
        </p:nvGrpSpPr>
        <p:grpSpPr>
          <a:xfrm>
            <a:off x="12914703" y="4360521"/>
            <a:ext cx="1748601" cy="2503020"/>
            <a:chOff x="-31844" y="-2540"/>
            <a:chExt cx="4767674" cy="6563361"/>
          </a:xfrm>
        </p:grpSpPr>
        <p:sp>
          <p:nvSpPr>
            <p:cNvPr id="32" name="Freeform 32"/>
            <p:cNvSpPr/>
            <p:nvPr/>
          </p:nvSpPr>
          <p:spPr>
            <a:xfrm>
              <a:off x="36830" y="50800"/>
              <a:ext cx="4645660" cy="6473190"/>
            </a:xfrm>
            <a:custGeom>
              <a:avLst/>
              <a:gdLst/>
              <a:ahLst/>
              <a:cxnLst/>
              <a:rect l="l" t="t" r="r" b="b"/>
              <a:pathLst>
                <a:path w="4645660" h="6473190">
                  <a:moveTo>
                    <a:pt x="4368800" y="0"/>
                  </a:moveTo>
                  <a:lnTo>
                    <a:pt x="276860" y="0"/>
                  </a:lnTo>
                  <a:cubicBezTo>
                    <a:pt x="124460" y="0"/>
                    <a:pt x="0" y="123190"/>
                    <a:pt x="0" y="276860"/>
                  </a:cubicBezTo>
                  <a:lnTo>
                    <a:pt x="0" y="6196330"/>
                  </a:lnTo>
                  <a:cubicBezTo>
                    <a:pt x="0" y="6350000"/>
                    <a:pt x="124460" y="6473190"/>
                    <a:pt x="276860" y="6473190"/>
                  </a:cubicBezTo>
                  <a:lnTo>
                    <a:pt x="4368800" y="6473190"/>
                  </a:lnTo>
                  <a:cubicBezTo>
                    <a:pt x="4522470" y="6473190"/>
                    <a:pt x="4645660" y="6348730"/>
                    <a:pt x="4645660" y="6196330"/>
                  </a:cubicBezTo>
                  <a:lnTo>
                    <a:pt x="4645660" y="276860"/>
                  </a:lnTo>
                  <a:cubicBezTo>
                    <a:pt x="4645660" y="123190"/>
                    <a:pt x="4522470" y="0"/>
                    <a:pt x="4368800" y="0"/>
                  </a:cubicBezTo>
                  <a:close/>
                  <a:moveTo>
                    <a:pt x="4425950" y="6156960"/>
                  </a:moveTo>
                  <a:cubicBezTo>
                    <a:pt x="4425950" y="6212840"/>
                    <a:pt x="4380230" y="6258560"/>
                    <a:pt x="4324350" y="6258560"/>
                  </a:cubicBezTo>
                  <a:lnTo>
                    <a:pt x="321310" y="6258560"/>
                  </a:lnTo>
                  <a:cubicBezTo>
                    <a:pt x="265430" y="6258560"/>
                    <a:pt x="219710" y="6212840"/>
                    <a:pt x="219710" y="6156960"/>
                  </a:cubicBezTo>
                  <a:lnTo>
                    <a:pt x="219710" y="316230"/>
                  </a:lnTo>
                  <a:cubicBezTo>
                    <a:pt x="219710" y="260350"/>
                    <a:pt x="265430" y="214630"/>
                    <a:pt x="321310" y="214630"/>
                  </a:cubicBezTo>
                  <a:lnTo>
                    <a:pt x="4325620" y="214630"/>
                  </a:lnTo>
                  <a:cubicBezTo>
                    <a:pt x="4381500" y="214630"/>
                    <a:pt x="4427220" y="260350"/>
                    <a:pt x="4427220" y="316230"/>
                  </a:cubicBezTo>
                  <a:lnTo>
                    <a:pt x="4427220" y="6156960"/>
                  </a:lnTo>
                  <a:close/>
                </a:path>
              </a:pathLst>
            </a:custGeom>
            <a:solidFill>
              <a:srgbClr val="010101"/>
            </a:solidFill>
          </p:spPr>
        </p:sp>
        <p:sp>
          <p:nvSpPr>
            <p:cNvPr id="33" name="Freeform 33"/>
            <p:cNvSpPr/>
            <p:nvPr/>
          </p:nvSpPr>
          <p:spPr>
            <a:xfrm>
              <a:off x="0" y="16511"/>
              <a:ext cx="4716780" cy="6544310"/>
            </a:xfrm>
            <a:custGeom>
              <a:avLst/>
              <a:gdLst/>
              <a:ahLst/>
              <a:cxnLst/>
              <a:rect l="l" t="t" r="r" b="b"/>
              <a:pathLst>
                <a:path w="4716780" h="6544310">
                  <a:moveTo>
                    <a:pt x="4395470" y="36829"/>
                  </a:moveTo>
                  <a:cubicBezTo>
                    <a:pt x="4552950" y="36829"/>
                    <a:pt x="4681220" y="165099"/>
                    <a:pt x="4681220" y="322579"/>
                  </a:cubicBezTo>
                  <a:lnTo>
                    <a:pt x="4681220" y="6222999"/>
                  </a:lnTo>
                  <a:cubicBezTo>
                    <a:pt x="4681220" y="6380479"/>
                    <a:pt x="4552950" y="6508750"/>
                    <a:pt x="4395470" y="6508750"/>
                  </a:cubicBezTo>
                  <a:lnTo>
                    <a:pt x="321310" y="6508750"/>
                  </a:lnTo>
                  <a:cubicBezTo>
                    <a:pt x="163830" y="6508750"/>
                    <a:pt x="35560" y="6380480"/>
                    <a:pt x="35560" y="6223000"/>
                  </a:cubicBezTo>
                  <a:lnTo>
                    <a:pt x="35560" y="322580"/>
                  </a:lnTo>
                  <a:cubicBezTo>
                    <a:pt x="35560" y="165100"/>
                    <a:pt x="163830" y="36830"/>
                    <a:pt x="321310" y="36830"/>
                  </a:cubicBezTo>
                  <a:lnTo>
                    <a:pt x="4395470" y="36830"/>
                  </a:lnTo>
                  <a:moveTo>
                    <a:pt x="4395470" y="0"/>
                  </a:moveTo>
                  <a:lnTo>
                    <a:pt x="321310" y="0"/>
                  </a:lnTo>
                  <a:cubicBezTo>
                    <a:pt x="143510" y="0"/>
                    <a:pt x="0" y="144780"/>
                    <a:pt x="0" y="322580"/>
                  </a:cubicBezTo>
                  <a:lnTo>
                    <a:pt x="0" y="6223000"/>
                  </a:lnTo>
                  <a:cubicBezTo>
                    <a:pt x="0" y="6400800"/>
                    <a:pt x="143510" y="6544309"/>
                    <a:pt x="321310" y="6544309"/>
                  </a:cubicBezTo>
                  <a:lnTo>
                    <a:pt x="4395470" y="6544309"/>
                  </a:lnTo>
                  <a:cubicBezTo>
                    <a:pt x="4573270" y="6544309"/>
                    <a:pt x="4716780" y="6400800"/>
                    <a:pt x="4716780" y="6223000"/>
                  </a:cubicBezTo>
                  <a:lnTo>
                    <a:pt x="4716780" y="322580"/>
                  </a:lnTo>
                  <a:cubicBezTo>
                    <a:pt x="4716780" y="144780"/>
                    <a:pt x="4573270" y="0"/>
                    <a:pt x="4395470" y="0"/>
                  </a:cubicBezTo>
                  <a:close/>
                </a:path>
              </a:pathLst>
            </a:custGeom>
            <a:solidFill>
              <a:srgbClr val="565656"/>
            </a:solidFill>
          </p:spPr>
        </p:sp>
        <p:sp>
          <p:nvSpPr>
            <p:cNvPr id="34" name="Freeform 34"/>
            <p:cNvSpPr/>
            <p:nvPr/>
          </p:nvSpPr>
          <p:spPr>
            <a:xfrm>
              <a:off x="-31844" y="16510"/>
              <a:ext cx="4762883" cy="6544306"/>
            </a:xfrm>
            <a:custGeom>
              <a:avLst/>
              <a:gdLst/>
              <a:ahLst/>
              <a:cxnLst/>
              <a:rect l="l" t="t" r="r" b="b"/>
              <a:pathLst>
                <a:path w="4207510" h="6043930">
                  <a:moveTo>
                    <a:pt x="4206240" y="5942330"/>
                  </a:moveTo>
                  <a:cubicBezTo>
                    <a:pt x="4206240" y="5998210"/>
                    <a:pt x="4160520" y="6043930"/>
                    <a:pt x="4104640" y="6043930"/>
                  </a:cubicBezTo>
                  <a:lnTo>
                    <a:pt x="101600" y="6043930"/>
                  </a:lnTo>
                  <a:cubicBezTo>
                    <a:pt x="45720" y="6043930"/>
                    <a:pt x="0" y="5998210"/>
                    <a:pt x="0" y="5942330"/>
                  </a:cubicBezTo>
                  <a:lnTo>
                    <a:pt x="0" y="101600"/>
                  </a:lnTo>
                  <a:cubicBezTo>
                    <a:pt x="0" y="45720"/>
                    <a:pt x="45720" y="0"/>
                    <a:pt x="101600" y="0"/>
                  </a:cubicBezTo>
                  <a:lnTo>
                    <a:pt x="4105910" y="0"/>
                  </a:lnTo>
                  <a:cubicBezTo>
                    <a:pt x="4161790" y="0"/>
                    <a:pt x="4207510" y="45720"/>
                    <a:pt x="4207510" y="101600"/>
                  </a:cubicBezTo>
                  <a:lnTo>
                    <a:pt x="4207510" y="5942330"/>
                  </a:lnTo>
                  <a:close/>
                </a:path>
              </a:pathLst>
            </a:custGeom>
            <a:blipFill>
              <a:blip r:embed="rId5"/>
              <a:stretch>
                <a:fillRect l="5418" t="3937" r="5713" b="3724"/>
              </a:stretch>
            </a:blipFill>
          </p:spPr>
        </p:sp>
        <p:sp>
          <p:nvSpPr>
            <p:cNvPr id="35" name="Freeform 35"/>
            <p:cNvSpPr/>
            <p:nvPr/>
          </p:nvSpPr>
          <p:spPr>
            <a:xfrm>
              <a:off x="1951378" y="120589"/>
              <a:ext cx="79963" cy="76322"/>
            </a:xfrm>
            <a:custGeom>
              <a:avLst/>
              <a:gdLst/>
              <a:ahLst/>
              <a:cxnLst/>
              <a:rect l="l" t="t" r="r" b="b"/>
              <a:pathLst>
                <a:path w="79963" h="76322">
                  <a:moveTo>
                    <a:pt x="39982" y="61"/>
                  </a:moveTo>
                  <a:cubicBezTo>
                    <a:pt x="26330" y="0"/>
                    <a:pt x="13688" y="7248"/>
                    <a:pt x="6844" y="19062"/>
                  </a:cubicBezTo>
                  <a:cubicBezTo>
                    <a:pt x="0" y="30875"/>
                    <a:pt x="0" y="45447"/>
                    <a:pt x="6844" y="57260"/>
                  </a:cubicBezTo>
                  <a:cubicBezTo>
                    <a:pt x="13688" y="69074"/>
                    <a:pt x="26330" y="76322"/>
                    <a:pt x="39982" y="76261"/>
                  </a:cubicBezTo>
                  <a:cubicBezTo>
                    <a:pt x="53634" y="76322"/>
                    <a:pt x="66276" y="69074"/>
                    <a:pt x="73120" y="57260"/>
                  </a:cubicBezTo>
                  <a:cubicBezTo>
                    <a:pt x="79964" y="45447"/>
                    <a:pt x="79964" y="30875"/>
                    <a:pt x="73120" y="19062"/>
                  </a:cubicBezTo>
                  <a:cubicBezTo>
                    <a:pt x="66276" y="7248"/>
                    <a:pt x="53634" y="0"/>
                    <a:pt x="39982" y="61"/>
                  </a:cubicBezTo>
                  <a:close/>
                </a:path>
              </a:pathLst>
            </a:custGeom>
            <a:solidFill>
              <a:srgbClr val="333333"/>
            </a:solidFill>
          </p:spPr>
        </p:sp>
        <p:sp>
          <p:nvSpPr>
            <p:cNvPr id="36" name="Freeform 36"/>
            <p:cNvSpPr/>
            <p:nvPr/>
          </p:nvSpPr>
          <p:spPr>
            <a:xfrm>
              <a:off x="2119473" y="104052"/>
              <a:ext cx="114614" cy="109395"/>
            </a:xfrm>
            <a:custGeom>
              <a:avLst/>
              <a:gdLst/>
              <a:ahLst/>
              <a:cxnLst/>
              <a:rect l="l" t="t" r="r" b="b"/>
              <a:pathLst>
                <a:path w="114614" h="109395">
                  <a:moveTo>
                    <a:pt x="57307" y="88"/>
                  </a:moveTo>
                  <a:cubicBezTo>
                    <a:pt x="37739" y="0"/>
                    <a:pt x="19619" y="10390"/>
                    <a:pt x="9809" y="27322"/>
                  </a:cubicBezTo>
                  <a:cubicBezTo>
                    <a:pt x="0" y="44255"/>
                    <a:pt x="0" y="65141"/>
                    <a:pt x="9809" y="82074"/>
                  </a:cubicBezTo>
                  <a:cubicBezTo>
                    <a:pt x="19619" y="99006"/>
                    <a:pt x="37739" y="109396"/>
                    <a:pt x="57307" y="109308"/>
                  </a:cubicBezTo>
                  <a:cubicBezTo>
                    <a:pt x="76875" y="109396"/>
                    <a:pt x="94995" y="99006"/>
                    <a:pt x="104804" y="82074"/>
                  </a:cubicBezTo>
                  <a:cubicBezTo>
                    <a:pt x="114614" y="65141"/>
                    <a:pt x="114614" y="44255"/>
                    <a:pt x="104804" y="27322"/>
                  </a:cubicBezTo>
                  <a:cubicBezTo>
                    <a:pt x="94995" y="10390"/>
                    <a:pt x="76875" y="0"/>
                    <a:pt x="57307" y="88"/>
                  </a:cubicBezTo>
                  <a:close/>
                </a:path>
              </a:pathLst>
            </a:custGeom>
            <a:solidFill>
              <a:srgbClr val="333333"/>
            </a:solidFill>
          </p:spPr>
        </p:sp>
        <p:sp>
          <p:nvSpPr>
            <p:cNvPr id="37" name="Freeform 37"/>
            <p:cNvSpPr/>
            <p:nvPr/>
          </p:nvSpPr>
          <p:spPr>
            <a:xfrm>
              <a:off x="2328944" y="128221"/>
              <a:ext cx="63971" cy="61058"/>
            </a:xfrm>
            <a:custGeom>
              <a:avLst/>
              <a:gdLst/>
              <a:ahLst/>
              <a:cxnLst/>
              <a:rect l="l" t="t" r="r" b="b"/>
              <a:pathLst>
                <a:path w="63971" h="61058">
                  <a:moveTo>
                    <a:pt x="31986" y="49"/>
                  </a:moveTo>
                  <a:cubicBezTo>
                    <a:pt x="21064" y="0"/>
                    <a:pt x="10951" y="5799"/>
                    <a:pt x="5476" y="15250"/>
                  </a:cubicBezTo>
                  <a:cubicBezTo>
                    <a:pt x="0" y="24700"/>
                    <a:pt x="0" y="36358"/>
                    <a:pt x="5476" y="45808"/>
                  </a:cubicBezTo>
                  <a:cubicBezTo>
                    <a:pt x="10951" y="55259"/>
                    <a:pt x="21064" y="61058"/>
                    <a:pt x="31986" y="61009"/>
                  </a:cubicBezTo>
                  <a:cubicBezTo>
                    <a:pt x="42908" y="61058"/>
                    <a:pt x="53021" y="55259"/>
                    <a:pt x="58496" y="45808"/>
                  </a:cubicBezTo>
                  <a:cubicBezTo>
                    <a:pt x="63971" y="36358"/>
                    <a:pt x="63971" y="24700"/>
                    <a:pt x="58496" y="15250"/>
                  </a:cubicBezTo>
                  <a:cubicBezTo>
                    <a:pt x="53021" y="5799"/>
                    <a:pt x="42908" y="0"/>
                    <a:pt x="31986" y="49"/>
                  </a:cubicBezTo>
                  <a:close/>
                </a:path>
              </a:pathLst>
            </a:custGeom>
            <a:solidFill>
              <a:srgbClr val="333333"/>
            </a:solidFill>
          </p:spPr>
        </p:sp>
        <p:sp>
          <p:nvSpPr>
            <p:cNvPr id="38" name="Freeform 38"/>
            <p:cNvSpPr/>
            <p:nvPr/>
          </p:nvSpPr>
          <p:spPr>
            <a:xfrm>
              <a:off x="2346270" y="144758"/>
              <a:ext cx="29320" cy="27985"/>
            </a:xfrm>
            <a:custGeom>
              <a:avLst/>
              <a:gdLst/>
              <a:ahLst/>
              <a:cxnLst/>
              <a:rect l="l" t="t" r="r" b="b"/>
              <a:pathLst>
                <a:path w="29320" h="27985">
                  <a:moveTo>
                    <a:pt x="14660" y="22"/>
                  </a:moveTo>
                  <a:cubicBezTo>
                    <a:pt x="9654" y="0"/>
                    <a:pt x="5019" y="2657"/>
                    <a:pt x="2509" y="6989"/>
                  </a:cubicBezTo>
                  <a:cubicBezTo>
                    <a:pt x="0" y="11320"/>
                    <a:pt x="0" y="16664"/>
                    <a:pt x="2509" y="20995"/>
                  </a:cubicBezTo>
                  <a:cubicBezTo>
                    <a:pt x="5019" y="25327"/>
                    <a:pt x="9654" y="27984"/>
                    <a:pt x="14660" y="27962"/>
                  </a:cubicBezTo>
                  <a:cubicBezTo>
                    <a:pt x="19666" y="27984"/>
                    <a:pt x="24301" y="25327"/>
                    <a:pt x="26811" y="20995"/>
                  </a:cubicBezTo>
                  <a:cubicBezTo>
                    <a:pt x="29320" y="16664"/>
                    <a:pt x="29320" y="11320"/>
                    <a:pt x="26811" y="6989"/>
                  </a:cubicBezTo>
                  <a:cubicBezTo>
                    <a:pt x="24301" y="2657"/>
                    <a:pt x="19666" y="0"/>
                    <a:pt x="14660" y="22"/>
                  </a:cubicBezTo>
                  <a:close/>
                </a:path>
              </a:pathLst>
            </a:custGeom>
            <a:solidFill>
              <a:srgbClr val="E9E8E9"/>
            </a:solidFill>
          </p:spPr>
        </p:sp>
        <p:sp>
          <p:nvSpPr>
            <p:cNvPr id="39" name="Freeform 39"/>
            <p:cNvSpPr/>
            <p:nvPr/>
          </p:nvSpPr>
          <p:spPr>
            <a:xfrm>
              <a:off x="2344044" y="144768"/>
              <a:ext cx="15993" cy="15264"/>
            </a:xfrm>
            <a:custGeom>
              <a:avLst/>
              <a:gdLst/>
              <a:ahLst/>
              <a:cxnLst/>
              <a:rect l="l" t="t" r="r" b="b"/>
              <a:pathLst>
                <a:path w="15993" h="15264">
                  <a:moveTo>
                    <a:pt x="7996" y="12"/>
                  </a:moveTo>
                  <a:cubicBezTo>
                    <a:pt x="5266" y="0"/>
                    <a:pt x="2737" y="1449"/>
                    <a:pt x="1368" y="3812"/>
                  </a:cubicBezTo>
                  <a:cubicBezTo>
                    <a:pt x="0" y="6175"/>
                    <a:pt x="0" y="9089"/>
                    <a:pt x="1368" y="11452"/>
                  </a:cubicBezTo>
                  <a:cubicBezTo>
                    <a:pt x="2737" y="13815"/>
                    <a:pt x="5266" y="15264"/>
                    <a:pt x="7996" y="15252"/>
                  </a:cubicBezTo>
                  <a:cubicBezTo>
                    <a:pt x="10726" y="15264"/>
                    <a:pt x="13255" y="13815"/>
                    <a:pt x="14623" y="11452"/>
                  </a:cubicBezTo>
                  <a:cubicBezTo>
                    <a:pt x="15992" y="9089"/>
                    <a:pt x="15992" y="6175"/>
                    <a:pt x="14623" y="3812"/>
                  </a:cubicBezTo>
                  <a:cubicBezTo>
                    <a:pt x="13255" y="1449"/>
                    <a:pt x="10726" y="0"/>
                    <a:pt x="7996" y="12"/>
                  </a:cubicBezTo>
                  <a:close/>
                </a:path>
              </a:pathLst>
            </a:custGeom>
            <a:solidFill>
              <a:srgbClr val="010101"/>
            </a:solidFill>
          </p:spPr>
        </p:sp>
        <p:sp>
          <p:nvSpPr>
            <p:cNvPr id="40" name="Freeform 40"/>
            <p:cNvSpPr/>
            <p:nvPr/>
          </p:nvSpPr>
          <p:spPr>
            <a:xfrm>
              <a:off x="4716780" y="53467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424242"/>
            </a:solidFill>
          </p:spPr>
        </p:sp>
        <p:sp>
          <p:nvSpPr>
            <p:cNvPr id="41" name="Freeform 41"/>
            <p:cNvSpPr/>
            <p:nvPr/>
          </p:nvSpPr>
          <p:spPr>
            <a:xfrm>
              <a:off x="4716780" y="86106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424242"/>
            </a:solidFill>
          </p:spPr>
        </p:sp>
        <p:sp>
          <p:nvSpPr>
            <p:cNvPr id="42" name="Freeform 42"/>
            <p:cNvSpPr/>
            <p:nvPr/>
          </p:nvSpPr>
          <p:spPr>
            <a:xfrm>
              <a:off x="4064000" y="-2540"/>
              <a:ext cx="320040" cy="19050"/>
            </a:xfrm>
            <a:custGeom>
              <a:avLst/>
              <a:gdLst/>
              <a:ahLst/>
              <a:cxnLst/>
              <a:rect l="l" t="t" r="r" b="b"/>
              <a:pathLst>
                <a:path w="320040" h="19050">
                  <a:moveTo>
                    <a:pt x="0" y="19050"/>
                  </a:moveTo>
                  <a:lnTo>
                    <a:pt x="320040" y="19050"/>
                  </a:lnTo>
                  <a:cubicBezTo>
                    <a:pt x="320040" y="0"/>
                    <a:pt x="304800" y="2540"/>
                    <a:pt x="285750" y="2540"/>
                  </a:cubicBezTo>
                  <a:lnTo>
                    <a:pt x="34290" y="2540"/>
                  </a:lnTo>
                  <a:cubicBezTo>
                    <a:pt x="15240" y="2540"/>
                    <a:pt x="0" y="0"/>
                    <a:pt x="0" y="19050"/>
                  </a:cubicBezTo>
                  <a:close/>
                </a:path>
              </a:pathLst>
            </a:custGeom>
            <a:solidFill>
              <a:srgbClr val="424242"/>
            </a:solidFill>
          </p:spPr>
        </p:sp>
      </p:grpSp>
      <p:grpSp>
        <p:nvGrpSpPr>
          <p:cNvPr id="43" name="Group 43"/>
          <p:cNvGrpSpPr/>
          <p:nvPr/>
        </p:nvGrpSpPr>
        <p:grpSpPr>
          <a:xfrm>
            <a:off x="7472655" y="7067381"/>
            <a:ext cx="3043636" cy="1182453"/>
            <a:chOff x="0" y="0"/>
            <a:chExt cx="4058181" cy="1576604"/>
          </a:xfrm>
        </p:grpSpPr>
        <p:sp>
          <p:nvSpPr>
            <p:cNvPr id="44" name="TextBox 44"/>
            <p:cNvSpPr txBox="1"/>
            <p:nvPr/>
          </p:nvSpPr>
          <p:spPr>
            <a:xfrm>
              <a:off x="0" y="-19050"/>
              <a:ext cx="4058181" cy="524970"/>
            </a:xfrm>
            <a:prstGeom prst="rect">
              <a:avLst/>
            </a:prstGeom>
          </p:spPr>
          <p:txBody>
            <a:bodyPr lIns="0" tIns="0" rIns="0" bIns="0" rtlCol="0" anchor="t">
              <a:spAutoFit/>
            </a:bodyPr>
            <a:lstStyle/>
            <a:p>
              <a:pPr algn="ctr">
                <a:lnSpc>
                  <a:spcPts val="3250"/>
                </a:lnSpc>
              </a:pPr>
              <a:r>
                <a:rPr lang="en-US" sz="2500" spc="100" dirty="0">
                  <a:solidFill>
                    <a:srgbClr val="FFFFFF"/>
                  </a:solidFill>
                  <a:latin typeface="Open Sauce Light Bold"/>
                </a:rPr>
                <a:t>Sarah Chase</a:t>
              </a:r>
            </a:p>
          </p:txBody>
        </p:sp>
        <p:sp>
          <p:nvSpPr>
            <p:cNvPr id="45" name="TextBox 45"/>
            <p:cNvSpPr txBox="1"/>
            <p:nvPr/>
          </p:nvSpPr>
          <p:spPr>
            <a:xfrm>
              <a:off x="314425" y="714890"/>
              <a:ext cx="3429331" cy="861714"/>
            </a:xfrm>
            <a:prstGeom prst="rect">
              <a:avLst/>
            </a:prstGeom>
          </p:spPr>
          <p:txBody>
            <a:bodyPr lIns="0" tIns="0" rIns="0" bIns="0" rtlCol="0" anchor="t">
              <a:spAutoFit/>
            </a:bodyPr>
            <a:lstStyle/>
            <a:p>
              <a:pPr algn="ctr">
                <a:lnSpc>
                  <a:spcPts val="2600"/>
                </a:lnSpc>
              </a:pPr>
              <a:r>
                <a:rPr lang="en-US" sz="2000" spc="80">
                  <a:solidFill>
                    <a:srgbClr val="FFFFFF"/>
                  </a:solidFill>
                  <a:latin typeface="Open Sauce Light"/>
                </a:rPr>
                <a:t>Principal Project Officer</a:t>
              </a:r>
            </a:p>
          </p:txBody>
        </p:sp>
      </p:grpSp>
      <p:grpSp>
        <p:nvGrpSpPr>
          <p:cNvPr id="46" name="Group 46"/>
          <p:cNvGrpSpPr/>
          <p:nvPr/>
        </p:nvGrpSpPr>
        <p:grpSpPr>
          <a:xfrm>
            <a:off x="3160342" y="7051291"/>
            <a:ext cx="2946359" cy="857326"/>
            <a:chOff x="0" y="0"/>
            <a:chExt cx="3928479" cy="1143101"/>
          </a:xfrm>
        </p:grpSpPr>
        <p:sp>
          <p:nvSpPr>
            <p:cNvPr id="47" name="TextBox 47"/>
            <p:cNvSpPr txBox="1"/>
            <p:nvPr/>
          </p:nvSpPr>
          <p:spPr>
            <a:xfrm>
              <a:off x="249574" y="714890"/>
              <a:ext cx="3429331" cy="428211"/>
            </a:xfrm>
            <a:prstGeom prst="rect">
              <a:avLst/>
            </a:prstGeom>
          </p:spPr>
          <p:txBody>
            <a:bodyPr lIns="0" tIns="0" rIns="0" bIns="0" rtlCol="0" anchor="t">
              <a:spAutoFit/>
            </a:bodyPr>
            <a:lstStyle/>
            <a:p>
              <a:pPr algn="ctr">
                <a:lnSpc>
                  <a:spcPts val="2600"/>
                </a:lnSpc>
              </a:pPr>
              <a:r>
                <a:rPr lang="en-US" sz="2000" spc="80">
                  <a:solidFill>
                    <a:srgbClr val="FFFFFF"/>
                  </a:solidFill>
                  <a:latin typeface="Open Sauce Light"/>
                </a:rPr>
                <a:t>Director</a:t>
              </a:r>
            </a:p>
          </p:txBody>
        </p:sp>
        <p:sp>
          <p:nvSpPr>
            <p:cNvPr id="48" name="TextBox 48"/>
            <p:cNvSpPr txBox="1"/>
            <p:nvPr/>
          </p:nvSpPr>
          <p:spPr>
            <a:xfrm>
              <a:off x="0" y="-19050"/>
              <a:ext cx="3928479" cy="524970"/>
            </a:xfrm>
            <a:prstGeom prst="rect">
              <a:avLst/>
            </a:prstGeom>
          </p:spPr>
          <p:txBody>
            <a:bodyPr lIns="0" tIns="0" rIns="0" bIns="0" rtlCol="0" anchor="t">
              <a:spAutoFit/>
            </a:bodyPr>
            <a:lstStyle/>
            <a:p>
              <a:pPr algn="ctr">
                <a:lnSpc>
                  <a:spcPts val="3250"/>
                </a:lnSpc>
              </a:pPr>
              <a:r>
                <a:rPr lang="en-US" sz="2500" spc="100" dirty="0">
                  <a:solidFill>
                    <a:srgbClr val="FFFFFF"/>
                  </a:solidFill>
                  <a:latin typeface="Open Sauce Light Bold"/>
                </a:rPr>
                <a:t>Amanda Shipway</a:t>
              </a:r>
            </a:p>
          </p:txBody>
        </p:sp>
      </p:grpSp>
      <p:grpSp>
        <p:nvGrpSpPr>
          <p:cNvPr id="49" name="Group 49"/>
          <p:cNvGrpSpPr/>
          <p:nvPr/>
        </p:nvGrpSpPr>
        <p:grpSpPr>
          <a:xfrm>
            <a:off x="12316551" y="7037003"/>
            <a:ext cx="3019317" cy="1182453"/>
            <a:chOff x="0" y="0"/>
            <a:chExt cx="4025756" cy="1576604"/>
          </a:xfrm>
        </p:grpSpPr>
        <p:sp>
          <p:nvSpPr>
            <p:cNvPr id="50" name="TextBox 50"/>
            <p:cNvSpPr txBox="1"/>
            <p:nvPr/>
          </p:nvSpPr>
          <p:spPr>
            <a:xfrm>
              <a:off x="298213" y="714890"/>
              <a:ext cx="3429331" cy="861714"/>
            </a:xfrm>
            <a:prstGeom prst="rect">
              <a:avLst/>
            </a:prstGeom>
          </p:spPr>
          <p:txBody>
            <a:bodyPr lIns="0" tIns="0" rIns="0" bIns="0" rtlCol="0" anchor="t">
              <a:spAutoFit/>
            </a:bodyPr>
            <a:lstStyle/>
            <a:p>
              <a:pPr algn="ctr">
                <a:lnSpc>
                  <a:spcPts val="2600"/>
                </a:lnSpc>
              </a:pPr>
              <a:r>
                <a:rPr lang="en-US" sz="2000" spc="80">
                  <a:solidFill>
                    <a:srgbClr val="FFFFFF"/>
                  </a:solidFill>
                  <a:latin typeface="Open Sauce Light"/>
                </a:rPr>
                <a:t>Senior Project Officer</a:t>
              </a:r>
            </a:p>
          </p:txBody>
        </p:sp>
        <p:sp>
          <p:nvSpPr>
            <p:cNvPr id="51" name="TextBox 51"/>
            <p:cNvSpPr txBox="1"/>
            <p:nvPr/>
          </p:nvSpPr>
          <p:spPr>
            <a:xfrm>
              <a:off x="0" y="-19050"/>
              <a:ext cx="4025756" cy="524970"/>
            </a:xfrm>
            <a:prstGeom prst="rect">
              <a:avLst/>
            </a:prstGeom>
          </p:spPr>
          <p:txBody>
            <a:bodyPr lIns="0" tIns="0" rIns="0" bIns="0" rtlCol="0" anchor="t">
              <a:spAutoFit/>
            </a:bodyPr>
            <a:lstStyle/>
            <a:p>
              <a:pPr algn="ctr">
                <a:lnSpc>
                  <a:spcPts val="3250"/>
                </a:lnSpc>
              </a:pPr>
              <a:r>
                <a:rPr lang="en-US" sz="2500" spc="100" dirty="0">
                  <a:solidFill>
                    <a:srgbClr val="FFFFFF"/>
                  </a:solidFill>
                  <a:latin typeface="Open Sauce Light Bold"/>
                </a:rPr>
                <a:t>Megan Topping</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D88BD"/>
        </a:solidFill>
        <a:effectLst/>
      </p:bgPr>
    </p:bg>
    <p:spTree>
      <p:nvGrpSpPr>
        <p:cNvPr id="1" name=""/>
        <p:cNvGrpSpPr/>
        <p:nvPr/>
      </p:nvGrpSpPr>
      <p:grpSpPr>
        <a:xfrm>
          <a:off x="0" y="0"/>
          <a:ext cx="0" cy="0"/>
          <a:chOff x="0" y="0"/>
          <a:chExt cx="0" cy="0"/>
        </a:xfrm>
      </p:grpSpPr>
      <p:grpSp>
        <p:nvGrpSpPr>
          <p:cNvPr id="2" name="Group 2"/>
          <p:cNvGrpSpPr/>
          <p:nvPr/>
        </p:nvGrpSpPr>
        <p:grpSpPr>
          <a:xfrm>
            <a:off x="10019703" y="590849"/>
            <a:ext cx="7239597" cy="875703"/>
            <a:chOff x="0" y="0"/>
            <a:chExt cx="9652796" cy="1167604"/>
          </a:xfrm>
        </p:grpSpPr>
        <p:grpSp>
          <p:nvGrpSpPr>
            <p:cNvPr id="3" name="Group 3"/>
            <p:cNvGrpSpPr/>
            <p:nvPr/>
          </p:nvGrpSpPr>
          <p:grpSpPr>
            <a:xfrm>
              <a:off x="0" y="0"/>
              <a:ext cx="9652796" cy="1167604"/>
              <a:chOff x="0" y="0"/>
              <a:chExt cx="15822479" cy="1913890"/>
            </a:xfrm>
          </p:grpSpPr>
          <p:sp>
            <p:nvSpPr>
              <p:cNvPr id="4" name="Freeform 4"/>
              <p:cNvSpPr/>
              <p:nvPr/>
            </p:nvSpPr>
            <p:spPr>
              <a:xfrm>
                <a:off x="0" y="0"/>
                <a:ext cx="15822479" cy="1913890"/>
              </a:xfrm>
              <a:custGeom>
                <a:avLst/>
                <a:gdLst/>
                <a:ahLst/>
                <a:cxnLst/>
                <a:rect l="l" t="t" r="r" b="b"/>
                <a:pathLst>
                  <a:path w="15822479" h="1913890">
                    <a:moveTo>
                      <a:pt x="15698019" y="1913890"/>
                    </a:moveTo>
                    <a:lnTo>
                      <a:pt x="124460" y="1913890"/>
                    </a:lnTo>
                    <a:cubicBezTo>
                      <a:pt x="55880" y="1913890"/>
                      <a:pt x="0" y="1858010"/>
                      <a:pt x="0" y="1789430"/>
                    </a:cubicBezTo>
                    <a:lnTo>
                      <a:pt x="0" y="124460"/>
                    </a:lnTo>
                    <a:cubicBezTo>
                      <a:pt x="0" y="55880"/>
                      <a:pt x="55880" y="0"/>
                      <a:pt x="124460" y="0"/>
                    </a:cubicBezTo>
                    <a:lnTo>
                      <a:pt x="15698019" y="0"/>
                    </a:lnTo>
                    <a:cubicBezTo>
                      <a:pt x="15766599" y="0"/>
                      <a:pt x="15822479" y="55880"/>
                      <a:pt x="15822479" y="124460"/>
                    </a:cubicBezTo>
                    <a:lnTo>
                      <a:pt x="15822479" y="1789430"/>
                    </a:lnTo>
                    <a:cubicBezTo>
                      <a:pt x="15822479" y="1858010"/>
                      <a:pt x="15766599" y="1913890"/>
                      <a:pt x="15698019" y="1913890"/>
                    </a:cubicBezTo>
                    <a:close/>
                  </a:path>
                </a:pathLst>
              </a:custGeom>
              <a:solidFill>
                <a:srgbClr val="E8E8E8"/>
              </a:solidFill>
            </p:spPr>
          </p:sp>
        </p:grpSp>
        <p:sp>
          <p:nvSpPr>
            <p:cNvPr id="5" name="TextBox 5"/>
            <p:cNvSpPr txBox="1"/>
            <p:nvPr/>
          </p:nvSpPr>
          <p:spPr>
            <a:xfrm>
              <a:off x="766586" y="158843"/>
              <a:ext cx="7686360" cy="707602"/>
            </a:xfrm>
            <a:prstGeom prst="rect">
              <a:avLst/>
            </a:prstGeom>
          </p:spPr>
          <p:txBody>
            <a:bodyPr lIns="0" tIns="0" rIns="0" bIns="0" rtlCol="0" anchor="t">
              <a:spAutoFit/>
            </a:bodyPr>
            <a:lstStyle/>
            <a:p>
              <a:pPr marL="0" lvl="0" indent="0" algn="l">
                <a:lnSpc>
                  <a:spcPts val="4480"/>
                </a:lnSpc>
                <a:spcBef>
                  <a:spcPct val="0"/>
                </a:spcBef>
              </a:pPr>
              <a:r>
                <a:rPr lang="en-US" sz="3200" dirty="0">
                  <a:solidFill>
                    <a:srgbClr val="000000"/>
                  </a:solidFill>
                  <a:latin typeface="Arial" panose="020B0604020202020204" pitchFamily="34" charset="0"/>
                  <a:cs typeface="Arial" panose="020B0604020202020204" pitchFamily="34" charset="0"/>
                </a:rPr>
                <a:t>Our achievements to date</a:t>
              </a:r>
            </a:p>
          </p:txBody>
        </p:sp>
      </p:grpSp>
      <p:grpSp>
        <p:nvGrpSpPr>
          <p:cNvPr id="6" name="Group 6"/>
          <p:cNvGrpSpPr/>
          <p:nvPr/>
        </p:nvGrpSpPr>
        <p:grpSpPr>
          <a:xfrm>
            <a:off x="10014940" y="4136530"/>
            <a:ext cx="7225310" cy="2013940"/>
            <a:chOff x="0" y="0"/>
            <a:chExt cx="9633746" cy="2685254"/>
          </a:xfrm>
        </p:grpSpPr>
        <p:grpSp>
          <p:nvGrpSpPr>
            <p:cNvPr id="7" name="Group 7"/>
            <p:cNvGrpSpPr/>
            <p:nvPr/>
          </p:nvGrpSpPr>
          <p:grpSpPr>
            <a:xfrm>
              <a:off x="0" y="0"/>
              <a:ext cx="9633746" cy="2685254"/>
              <a:chOff x="0" y="0"/>
              <a:chExt cx="15791253" cy="4401561"/>
            </a:xfrm>
          </p:grpSpPr>
          <p:sp>
            <p:nvSpPr>
              <p:cNvPr id="8" name="Freeform 8"/>
              <p:cNvSpPr/>
              <p:nvPr/>
            </p:nvSpPr>
            <p:spPr>
              <a:xfrm>
                <a:off x="0" y="0"/>
                <a:ext cx="15791253" cy="4401562"/>
              </a:xfrm>
              <a:custGeom>
                <a:avLst/>
                <a:gdLst/>
                <a:ahLst/>
                <a:cxnLst/>
                <a:rect l="l" t="t" r="r" b="b"/>
                <a:pathLst>
                  <a:path w="15791253" h="4401562">
                    <a:moveTo>
                      <a:pt x="15666793" y="4401562"/>
                    </a:moveTo>
                    <a:lnTo>
                      <a:pt x="124460" y="4401562"/>
                    </a:lnTo>
                    <a:cubicBezTo>
                      <a:pt x="55880" y="4401562"/>
                      <a:pt x="0" y="4345681"/>
                      <a:pt x="0" y="4277101"/>
                    </a:cubicBezTo>
                    <a:lnTo>
                      <a:pt x="0" y="124460"/>
                    </a:lnTo>
                    <a:cubicBezTo>
                      <a:pt x="0" y="55880"/>
                      <a:pt x="55880" y="0"/>
                      <a:pt x="124460" y="0"/>
                    </a:cubicBezTo>
                    <a:lnTo>
                      <a:pt x="15666793" y="0"/>
                    </a:lnTo>
                    <a:cubicBezTo>
                      <a:pt x="15735373" y="0"/>
                      <a:pt x="15791253" y="55880"/>
                      <a:pt x="15791253" y="124460"/>
                    </a:cubicBezTo>
                    <a:lnTo>
                      <a:pt x="15791253" y="4277102"/>
                    </a:lnTo>
                    <a:cubicBezTo>
                      <a:pt x="15791253" y="4345682"/>
                      <a:pt x="15735373" y="4401562"/>
                      <a:pt x="15666793" y="4401562"/>
                    </a:cubicBezTo>
                    <a:close/>
                  </a:path>
                </a:pathLst>
              </a:custGeom>
              <a:solidFill>
                <a:srgbClr val="E8E8E8"/>
              </a:solidFill>
            </p:spPr>
          </p:sp>
        </p:grpSp>
        <p:sp>
          <p:nvSpPr>
            <p:cNvPr id="9" name="TextBox 9"/>
            <p:cNvSpPr txBox="1"/>
            <p:nvPr/>
          </p:nvSpPr>
          <p:spPr>
            <a:xfrm>
              <a:off x="751093" y="207676"/>
              <a:ext cx="7671191" cy="2225252"/>
            </a:xfrm>
            <a:prstGeom prst="rect">
              <a:avLst/>
            </a:prstGeom>
          </p:spPr>
          <p:txBody>
            <a:bodyPr lIns="0" tIns="0" rIns="0" bIns="0" rtlCol="0" anchor="t">
              <a:spAutoFit/>
            </a:bodyPr>
            <a:lstStyle/>
            <a:p>
              <a:pPr marL="0" lvl="0" indent="0" algn="l">
                <a:lnSpc>
                  <a:spcPts val="4480"/>
                </a:lnSpc>
                <a:spcBef>
                  <a:spcPct val="0"/>
                </a:spcBef>
              </a:pPr>
              <a:r>
                <a:rPr lang="en-US" sz="3200" dirty="0">
                  <a:solidFill>
                    <a:srgbClr val="000000"/>
                  </a:solidFill>
                  <a:latin typeface="Arial" panose="020B0604020202020204" pitchFamily="34" charset="0"/>
                  <a:cs typeface="Arial" panose="020B0604020202020204" pitchFamily="34" charset="0"/>
                </a:rPr>
                <a:t>Aboriginal and Torres Strait Islander Legal Services (ATSILS) </a:t>
              </a:r>
            </a:p>
          </p:txBody>
        </p:sp>
      </p:grpSp>
      <p:grpSp>
        <p:nvGrpSpPr>
          <p:cNvPr id="10" name="Group 10"/>
          <p:cNvGrpSpPr/>
          <p:nvPr/>
        </p:nvGrpSpPr>
        <p:grpSpPr>
          <a:xfrm>
            <a:off x="10014940" y="1899540"/>
            <a:ext cx="7225310" cy="2013940"/>
            <a:chOff x="1" y="0"/>
            <a:chExt cx="9633746" cy="2685254"/>
          </a:xfrm>
        </p:grpSpPr>
        <p:grpSp>
          <p:nvGrpSpPr>
            <p:cNvPr id="11" name="Group 11"/>
            <p:cNvGrpSpPr/>
            <p:nvPr/>
          </p:nvGrpSpPr>
          <p:grpSpPr>
            <a:xfrm>
              <a:off x="1" y="0"/>
              <a:ext cx="9633746" cy="2685254"/>
              <a:chOff x="2" y="0"/>
              <a:chExt cx="15791253" cy="4401561"/>
            </a:xfrm>
          </p:grpSpPr>
          <p:sp>
            <p:nvSpPr>
              <p:cNvPr id="12" name="Freeform 12"/>
              <p:cNvSpPr/>
              <p:nvPr/>
            </p:nvSpPr>
            <p:spPr>
              <a:xfrm>
                <a:off x="2" y="0"/>
                <a:ext cx="15791253" cy="4401561"/>
              </a:xfrm>
              <a:custGeom>
                <a:avLst/>
                <a:gdLst/>
                <a:ahLst/>
                <a:cxnLst/>
                <a:rect l="l" t="t" r="r" b="b"/>
                <a:pathLst>
                  <a:path w="15791253" h="4401562">
                    <a:moveTo>
                      <a:pt x="15666793" y="4401562"/>
                    </a:moveTo>
                    <a:lnTo>
                      <a:pt x="124460" y="4401562"/>
                    </a:lnTo>
                    <a:cubicBezTo>
                      <a:pt x="55880" y="4401562"/>
                      <a:pt x="0" y="4345681"/>
                      <a:pt x="0" y="4277101"/>
                    </a:cubicBezTo>
                    <a:lnTo>
                      <a:pt x="0" y="124460"/>
                    </a:lnTo>
                    <a:cubicBezTo>
                      <a:pt x="0" y="55880"/>
                      <a:pt x="55880" y="0"/>
                      <a:pt x="124460" y="0"/>
                    </a:cubicBezTo>
                    <a:lnTo>
                      <a:pt x="15666793" y="0"/>
                    </a:lnTo>
                    <a:cubicBezTo>
                      <a:pt x="15735373" y="0"/>
                      <a:pt x="15791253" y="55880"/>
                      <a:pt x="15791253" y="124460"/>
                    </a:cubicBezTo>
                    <a:lnTo>
                      <a:pt x="15791253" y="4277102"/>
                    </a:lnTo>
                    <a:cubicBezTo>
                      <a:pt x="15791253" y="4345682"/>
                      <a:pt x="15735373" y="4401562"/>
                      <a:pt x="15666793" y="4401562"/>
                    </a:cubicBezTo>
                    <a:close/>
                  </a:path>
                </a:pathLst>
              </a:custGeom>
              <a:solidFill>
                <a:srgbClr val="E8E8E8"/>
              </a:solidFill>
            </p:spPr>
            <p:txBody>
              <a:bodyPr/>
              <a:lstStyle/>
              <a:p>
                <a:endParaRPr lang="en-AU" dirty="0"/>
              </a:p>
            </p:txBody>
          </p:sp>
        </p:grpSp>
        <p:sp>
          <p:nvSpPr>
            <p:cNvPr id="13" name="TextBox 13"/>
            <p:cNvSpPr txBox="1"/>
            <p:nvPr/>
          </p:nvSpPr>
          <p:spPr>
            <a:xfrm>
              <a:off x="751093" y="203719"/>
              <a:ext cx="8882653" cy="2225253"/>
            </a:xfrm>
            <a:prstGeom prst="rect">
              <a:avLst/>
            </a:prstGeom>
          </p:spPr>
          <p:txBody>
            <a:bodyPr lIns="0" tIns="0" rIns="0" bIns="0" rtlCol="0" anchor="t">
              <a:spAutoFit/>
            </a:bodyPr>
            <a:lstStyle/>
            <a:p>
              <a:pPr marL="0" lvl="0" indent="0" algn="l">
                <a:lnSpc>
                  <a:spcPts val="4480"/>
                </a:lnSpc>
                <a:spcBef>
                  <a:spcPct val="0"/>
                </a:spcBef>
              </a:pPr>
              <a:r>
                <a:rPr lang="en-US" sz="3200" dirty="0">
                  <a:solidFill>
                    <a:srgbClr val="000000"/>
                  </a:solidFill>
                  <a:latin typeface="Arial" panose="020B0604020202020204" pitchFamily="34" charset="0"/>
                  <a:cs typeface="Arial" panose="020B0604020202020204" pitchFamily="34" charset="0"/>
                </a:rPr>
                <a:t>Collaborative service planning under the National Legal Assistance Partnership 2020-25</a:t>
              </a:r>
            </a:p>
          </p:txBody>
        </p:sp>
      </p:grpSp>
      <p:grpSp>
        <p:nvGrpSpPr>
          <p:cNvPr id="14" name="Group 14"/>
          <p:cNvGrpSpPr/>
          <p:nvPr/>
        </p:nvGrpSpPr>
        <p:grpSpPr>
          <a:xfrm>
            <a:off x="10014940" y="6327780"/>
            <a:ext cx="7244360" cy="1437678"/>
            <a:chOff x="0" y="0"/>
            <a:chExt cx="9659146" cy="1916904"/>
          </a:xfrm>
        </p:grpSpPr>
        <p:grpSp>
          <p:nvGrpSpPr>
            <p:cNvPr id="15" name="Group 15"/>
            <p:cNvGrpSpPr/>
            <p:nvPr/>
          </p:nvGrpSpPr>
          <p:grpSpPr>
            <a:xfrm>
              <a:off x="0" y="0"/>
              <a:ext cx="9659146" cy="1916904"/>
              <a:chOff x="0" y="0"/>
              <a:chExt cx="15832888" cy="3142113"/>
            </a:xfrm>
          </p:grpSpPr>
          <p:sp>
            <p:nvSpPr>
              <p:cNvPr id="16" name="Freeform 16"/>
              <p:cNvSpPr/>
              <p:nvPr/>
            </p:nvSpPr>
            <p:spPr>
              <a:xfrm>
                <a:off x="0" y="0"/>
                <a:ext cx="15832888" cy="3142113"/>
              </a:xfrm>
              <a:custGeom>
                <a:avLst/>
                <a:gdLst/>
                <a:ahLst/>
                <a:cxnLst/>
                <a:rect l="l" t="t" r="r" b="b"/>
                <a:pathLst>
                  <a:path w="15832888" h="3142113">
                    <a:moveTo>
                      <a:pt x="15708427" y="3142113"/>
                    </a:moveTo>
                    <a:lnTo>
                      <a:pt x="124460" y="3142113"/>
                    </a:lnTo>
                    <a:cubicBezTo>
                      <a:pt x="55880" y="3142113"/>
                      <a:pt x="0" y="3086233"/>
                      <a:pt x="0" y="3017653"/>
                    </a:cubicBezTo>
                    <a:lnTo>
                      <a:pt x="0" y="124460"/>
                    </a:lnTo>
                    <a:cubicBezTo>
                      <a:pt x="0" y="55880"/>
                      <a:pt x="55880" y="0"/>
                      <a:pt x="124460" y="0"/>
                    </a:cubicBezTo>
                    <a:lnTo>
                      <a:pt x="15708427" y="0"/>
                    </a:lnTo>
                    <a:cubicBezTo>
                      <a:pt x="15777008" y="0"/>
                      <a:pt x="15832888" y="55880"/>
                      <a:pt x="15832888" y="124460"/>
                    </a:cubicBezTo>
                    <a:lnTo>
                      <a:pt x="15832888" y="3017653"/>
                    </a:lnTo>
                    <a:cubicBezTo>
                      <a:pt x="15832888" y="3086233"/>
                      <a:pt x="15777008" y="3142113"/>
                      <a:pt x="15708427" y="3142113"/>
                    </a:cubicBezTo>
                    <a:close/>
                  </a:path>
                </a:pathLst>
              </a:custGeom>
              <a:solidFill>
                <a:srgbClr val="E8E8E8"/>
              </a:solidFill>
            </p:spPr>
          </p:sp>
        </p:grpSp>
        <p:sp>
          <p:nvSpPr>
            <p:cNvPr id="17" name="TextBox 17"/>
            <p:cNvSpPr txBox="1"/>
            <p:nvPr/>
          </p:nvSpPr>
          <p:spPr>
            <a:xfrm>
              <a:off x="739055" y="196664"/>
              <a:ext cx="7935035" cy="1456902"/>
            </a:xfrm>
            <a:prstGeom prst="rect">
              <a:avLst/>
            </a:prstGeom>
          </p:spPr>
          <p:txBody>
            <a:bodyPr lIns="0" tIns="0" rIns="0" bIns="0" rtlCol="0" anchor="t">
              <a:spAutoFit/>
            </a:bodyPr>
            <a:lstStyle/>
            <a:p>
              <a:pPr marL="0" lvl="0" indent="0" algn="l">
                <a:lnSpc>
                  <a:spcPts val="4480"/>
                </a:lnSpc>
                <a:spcBef>
                  <a:spcPct val="0"/>
                </a:spcBef>
              </a:pPr>
              <a:r>
                <a:rPr lang="en-US" sz="3200" dirty="0">
                  <a:solidFill>
                    <a:srgbClr val="000000"/>
                  </a:solidFill>
                  <a:latin typeface="Arial" panose="020B0604020202020204" pitchFamily="34" charset="0"/>
                  <a:cs typeface="Arial" panose="020B0604020202020204" pitchFamily="34" charset="0"/>
                </a:rPr>
                <a:t>Queensland Legal Assistance Forum (QLAF) </a:t>
              </a:r>
            </a:p>
          </p:txBody>
        </p:sp>
      </p:grpSp>
      <p:grpSp>
        <p:nvGrpSpPr>
          <p:cNvPr id="18" name="Group 18"/>
          <p:cNvGrpSpPr/>
          <p:nvPr/>
        </p:nvGrpSpPr>
        <p:grpSpPr>
          <a:xfrm>
            <a:off x="9177337" y="590849"/>
            <a:ext cx="875703" cy="875703"/>
            <a:chOff x="0" y="0"/>
            <a:chExt cx="1913890" cy="1913890"/>
          </a:xfrm>
        </p:grpSpPr>
        <p:sp>
          <p:nvSpPr>
            <p:cNvPr id="19" name="Freeform 19"/>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0C45A6"/>
            </a:solidFill>
          </p:spPr>
        </p:sp>
      </p:grpSp>
      <p:sp>
        <p:nvSpPr>
          <p:cNvPr id="20" name="TextBox 20"/>
          <p:cNvSpPr txBox="1"/>
          <p:nvPr/>
        </p:nvSpPr>
        <p:spPr>
          <a:xfrm>
            <a:off x="9398531" y="798087"/>
            <a:ext cx="433316" cy="499325"/>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1</a:t>
            </a:r>
          </a:p>
        </p:txBody>
      </p:sp>
      <p:grpSp>
        <p:nvGrpSpPr>
          <p:cNvPr id="21" name="Group 21"/>
          <p:cNvGrpSpPr/>
          <p:nvPr/>
        </p:nvGrpSpPr>
        <p:grpSpPr>
          <a:xfrm>
            <a:off x="9139238" y="4185723"/>
            <a:ext cx="875703" cy="1964747"/>
            <a:chOff x="0" y="0"/>
            <a:chExt cx="1913890" cy="4294047"/>
          </a:xfrm>
        </p:grpSpPr>
        <p:sp>
          <p:nvSpPr>
            <p:cNvPr id="22" name="Freeform 22"/>
            <p:cNvSpPr/>
            <p:nvPr/>
          </p:nvSpPr>
          <p:spPr>
            <a:xfrm>
              <a:off x="0" y="0"/>
              <a:ext cx="1913890" cy="4294047"/>
            </a:xfrm>
            <a:custGeom>
              <a:avLst/>
              <a:gdLst/>
              <a:ahLst/>
              <a:cxnLst/>
              <a:rect l="l" t="t" r="r" b="b"/>
              <a:pathLst>
                <a:path w="1913890" h="4294047">
                  <a:moveTo>
                    <a:pt x="1789430" y="4294047"/>
                  </a:moveTo>
                  <a:lnTo>
                    <a:pt x="124460" y="4294047"/>
                  </a:lnTo>
                  <a:cubicBezTo>
                    <a:pt x="55880" y="4294047"/>
                    <a:pt x="0" y="4238167"/>
                    <a:pt x="0" y="4169587"/>
                  </a:cubicBezTo>
                  <a:lnTo>
                    <a:pt x="0" y="124460"/>
                  </a:lnTo>
                  <a:cubicBezTo>
                    <a:pt x="0" y="55880"/>
                    <a:pt x="55880" y="0"/>
                    <a:pt x="124460" y="0"/>
                  </a:cubicBezTo>
                  <a:lnTo>
                    <a:pt x="1789430" y="0"/>
                  </a:lnTo>
                  <a:cubicBezTo>
                    <a:pt x="1858010" y="0"/>
                    <a:pt x="1913890" y="55880"/>
                    <a:pt x="1913890" y="124460"/>
                  </a:cubicBezTo>
                  <a:lnTo>
                    <a:pt x="1913890" y="4169587"/>
                  </a:lnTo>
                  <a:cubicBezTo>
                    <a:pt x="1913890" y="4238167"/>
                    <a:pt x="1858010" y="4294047"/>
                    <a:pt x="1789430" y="4294047"/>
                  </a:cubicBezTo>
                  <a:close/>
                </a:path>
              </a:pathLst>
            </a:custGeom>
            <a:solidFill>
              <a:srgbClr val="0C45A6"/>
            </a:solidFill>
          </p:spPr>
        </p:sp>
      </p:grpSp>
      <p:sp>
        <p:nvSpPr>
          <p:cNvPr id="23" name="TextBox 23"/>
          <p:cNvSpPr txBox="1"/>
          <p:nvPr/>
        </p:nvSpPr>
        <p:spPr>
          <a:xfrm>
            <a:off x="9398531" y="4912887"/>
            <a:ext cx="433316" cy="499325"/>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3</a:t>
            </a:r>
          </a:p>
        </p:txBody>
      </p:sp>
      <p:grpSp>
        <p:nvGrpSpPr>
          <p:cNvPr id="24" name="Group 24"/>
          <p:cNvGrpSpPr/>
          <p:nvPr/>
        </p:nvGrpSpPr>
        <p:grpSpPr>
          <a:xfrm>
            <a:off x="9144000" y="1899540"/>
            <a:ext cx="875703" cy="2013940"/>
            <a:chOff x="0" y="0"/>
            <a:chExt cx="1913890" cy="4401561"/>
          </a:xfrm>
        </p:grpSpPr>
        <p:sp>
          <p:nvSpPr>
            <p:cNvPr id="25" name="Freeform 25"/>
            <p:cNvSpPr/>
            <p:nvPr/>
          </p:nvSpPr>
          <p:spPr>
            <a:xfrm>
              <a:off x="0" y="0"/>
              <a:ext cx="1913890" cy="4401562"/>
            </a:xfrm>
            <a:custGeom>
              <a:avLst/>
              <a:gdLst/>
              <a:ahLst/>
              <a:cxnLst/>
              <a:rect l="l" t="t" r="r" b="b"/>
              <a:pathLst>
                <a:path w="1913890" h="4401562">
                  <a:moveTo>
                    <a:pt x="1789430" y="4401562"/>
                  </a:moveTo>
                  <a:lnTo>
                    <a:pt x="124460" y="4401562"/>
                  </a:lnTo>
                  <a:cubicBezTo>
                    <a:pt x="55880" y="4401562"/>
                    <a:pt x="0" y="4345681"/>
                    <a:pt x="0" y="4277101"/>
                  </a:cubicBezTo>
                  <a:lnTo>
                    <a:pt x="0" y="124460"/>
                  </a:lnTo>
                  <a:cubicBezTo>
                    <a:pt x="0" y="55880"/>
                    <a:pt x="55880" y="0"/>
                    <a:pt x="124460" y="0"/>
                  </a:cubicBezTo>
                  <a:lnTo>
                    <a:pt x="1789430" y="0"/>
                  </a:lnTo>
                  <a:cubicBezTo>
                    <a:pt x="1858010" y="0"/>
                    <a:pt x="1913890" y="55880"/>
                    <a:pt x="1913890" y="124460"/>
                  </a:cubicBezTo>
                  <a:lnTo>
                    <a:pt x="1913890" y="4277102"/>
                  </a:lnTo>
                  <a:cubicBezTo>
                    <a:pt x="1913890" y="4345682"/>
                    <a:pt x="1858010" y="4401562"/>
                    <a:pt x="1789430" y="4401562"/>
                  </a:cubicBezTo>
                  <a:close/>
                </a:path>
              </a:pathLst>
            </a:custGeom>
            <a:solidFill>
              <a:srgbClr val="0C45A6"/>
            </a:solidFill>
          </p:spPr>
        </p:sp>
      </p:grpSp>
      <p:sp>
        <p:nvSpPr>
          <p:cNvPr id="26" name="TextBox 26"/>
          <p:cNvSpPr txBox="1"/>
          <p:nvPr/>
        </p:nvSpPr>
        <p:spPr>
          <a:xfrm>
            <a:off x="9379481" y="2675898"/>
            <a:ext cx="433316" cy="499325"/>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2</a:t>
            </a:r>
          </a:p>
        </p:txBody>
      </p:sp>
      <p:grpSp>
        <p:nvGrpSpPr>
          <p:cNvPr id="27" name="Group 27"/>
          <p:cNvGrpSpPr/>
          <p:nvPr/>
        </p:nvGrpSpPr>
        <p:grpSpPr>
          <a:xfrm>
            <a:off x="9139238" y="6327780"/>
            <a:ext cx="875703" cy="1437678"/>
            <a:chOff x="0" y="0"/>
            <a:chExt cx="1913890" cy="3142113"/>
          </a:xfrm>
        </p:grpSpPr>
        <p:sp>
          <p:nvSpPr>
            <p:cNvPr id="28" name="Freeform 28"/>
            <p:cNvSpPr/>
            <p:nvPr/>
          </p:nvSpPr>
          <p:spPr>
            <a:xfrm>
              <a:off x="0" y="0"/>
              <a:ext cx="1913890" cy="3142113"/>
            </a:xfrm>
            <a:custGeom>
              <a:avLst/>
              <a:gdLst/>
              <a:ahLst/>
              <a:cxnLst/>
              <a:rect l="l" t="t" r="r" b="b"/>
              <a:pathLst>
                <a:path w="1913890" h="3142113">
                  <a:moveTo>
                    <a:pt x="1789430" y="3142113"/>
                  </a:moveTo>
                  <a:lnTo>
                    <a:pt x="124460" y="3142113"/>
                  </a:lnTo>
                  <a:cubicBezTo>
                    <a:pt x="55880" y="3142113"/>
                    <a:pt x="0" y="3086233"/>
                    <a:pt x="0" y="3017653"/>
                  </a:cubicBezTo>
                  <a:lnTo>
                    <a:pt x="0" y="124460"/>
                  </a:lnTo>
                  <a:cubicBezTo>
                    <a:pt x="0" y="55880"/>
                    <a:pt x="55880" y="0"/>
                    <a:pt x="124460" y="0"/>
                  </a:cubicBezTo>
                  <a:lnTo>
                    <a:pt x="1789430" y="0"/>
                  </a:lnTo>
                  <a:cubicBezTo>
                    <a:pt x="1858010" y="0"/>
                    <a:pt x="1913890" y="55880"/>
                    <a:pt x="1913890" y="124460"/>
                  </a:cubicBezTo>
                  <a:lnTo>
                    <a:pt x="1913890" y="3017653"/>
                  </a:lnTo>
                  <a:cubicBezTo>
                    <a:pt x="1913890" y="3086233"/>
                    <a:pt x="1858010" y="3142113"/>
                    <a:pt x="1789430" y="3142113"/>
                  </a:cubicBezTo>
                  <a:close/>
                </a:path>
              </a:pathLst>
            </a:custGeom>
            <a:solidFill>
              <a:srgbClr val="0C45A6"/>
            </a:solidFill>
          </p:spPr>
        </p:sp>
      </p:grpSp>
      <p:sp>
        <p:nvSpPr>
          <p:cNvPr id="29" name="TextBox 29"/>
          <p:cNvSpPr txBox="1"/>
          <p:nvPr/>
        </p:nvSpPr>
        <p:spPr>
          <a:xfrm>
            <a:off x="9365193" y="6908158"/>
            <a:ext cx="433316" cy="499325"/>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4</a:t>
            </a:r>
          </a:p>
        </p:txBody>
      </p:sp>
      <p:grpSp>
        <p:nvGrpSpPr>
          <p:cNvPr id="30" name="Group 30"/>
          <p:cNvGrpSpPr/>
          <p:nvPr/>
        </p:nvGrpSpPr>
        <p:grpSpPr>
          <a:xfrm>
            <a:off x="2159355" y="3416942"/>
            <a:ext cx="5991211" cy="3453116"/>
            <a:chOff x="0" y="0"/>
            <a:chExt cx="7988281" cy="4604155"/>
          </a:xfrm>
        </p:grpSpPr>
        <p:pic>
          <p:nvPicPr>
            <p:cNvPr id="31" name="Picture 31"/>
            <p:cNvPicPr>
              <a:picLocks noChangeAspect="1"/>
            </p:cNvPicPr>
            <p:nvPr/>
          </p:nvPicPr>
          <p:blipFill>
            <a:blip r:embed="rId2"/>
            <a:srcRect/>
            <a:stretch>
              <a:fillRect/>
            </a:stretch>
          </p:blipFill>
          <p:spPr>
            <a:xfrm>
              <a:off x="0" y="0"/>
              <a:ext cx="7988281" cy="4604155"/>
            </a:xfrm>
            <a:prstGeom prst="rect">
              <a:avLst/>
            </a:prstGeom>
          </p:spPr>
        </p:pic>
        <p:sp>
          <p:nvSpPr>
            <p:cNvPr id="32" name="TextBox 32"/>
            <p:cNvSpPr txBox="1"/>
            <p:nvPr/>
          </p:nvSpPr>
          <p:spPr>
            <a:xfrm>
              <a:off x="1678177" y="490185"/>
              <a:ext cx="4631928" cy="2548890"/>
            </a:xfrm>
            <a:prstGeom prst="rect">
              <a:avLst/>
            </a:prstGeom>
          </p:spPr>
          <p:txBody>
            <a:bodyPr lIns="0" tIns="0" rIns="0" bIns="0" rtlCol="0" anchor="t">
              <a:spAutoFit/>
            </a:bodyPr>
            <a:lstStyle/>
            <a:p>
              <a:pPr>
                <a:lnSpc>
                  <a:spcPts val="7200"/>
                </a:lnSpc>
              </a:pPr>
              <a:r>
                <a:rPr lang="en-US" sz="7200">
                  <a:solidFill>
                    <a:srgbClr val="FFFFFF"/>
                  </a:solidFill>
                  <a:latin typeface="DM Sans"/>
                </a:rPr>
                <a:t>Today's </a:t>
              </a:r>
            </a:p>
            <a:p>
              <a:pPr>
                <a:lnSpc>
                  <a:spcPts val="7200"/>
                </a:lnSpc>
              </a:pPr>
              <a:r>
                <a:rPr lang="en-US" sz="7200">
                  <a:solidFill>
                    <a:srgbClr val="FFFFFF"/>
                  </a:solidFill>
                  <a:latin typeface="DM Sans"/>
                </a:rPr>
                <a:t>Agenda</a:t>
              </a:r>
            </a:p>
          </p:txBody>
        </p:sp>
      </p:grpSp>
      <p:pic>
        <p:nvPicPr>
          <p:cNvPr id="33" name="Picture 33"/>
          <p:cNvPicPr>
            <a:picLocks noChangeAspect="1"/>
          </p:cNvPicPr>
          <p:nvPr/>
        </p:nvPicPr>
        <p:blipFill>
          <a:blip r:embed="rId3"/>
          <a:srcRect/>
          <a:stretch>
            <a:fillRect/>
          </a:stretch>
        </p:blipFill>
        <p:spPr>
          <a:xfrm>
            <a:off x="1028700" y="4657135"/>
            <a:ext cx="2328416" cy="6216646"/>
          </a:xfrm>
          <a:prstGeom prst="rect">
            <a:avLst/>
          </a:prstGeom>
        </p:spPr>
      </p:pic>
      <p:grpSp>
        <p:nvGrpSpPr>
          <p:cNvPr id="34" name="Group 34"/>
          <p:cNvGrpSpPr/>
          <p:nvPr/>
        </p:nvGrpSpPr>
        <p:grpSpPr>
          <a:xfrm>
            <a:off x="10053040" y="7963889"/>
            <a:ext cx="7206260" cy="2013940"/>
            <a:chOff x="0" y="0"/>
            <a:chExt cx="9608346" cy="2685254"/>
          </a:xfrm>
        </p:grpSpPr>
        <p:grpSp>
          <p:nvGrpSpPr>
            <p:cNvPr id="35" name="Group 35"/>
            <p:cNvGrpSpPr/>
            <p:nvPr/>
          </p:nvGrpSpPr>
          <p:grpSpPr>
            <a:xfrm>
              <a:off x="0" y="0"/>
              <a:ext cx="9608346" cy="2685254"/>
              <a:chOff x="0" y="0"/>
              <a:chExt cx="15749618" cy="4401561"/>
            </a:xfrm>
          </p:grpSpPr>
          <p:sp>
            <p:nvSpPr>
              <p:cNvPr id="36" name="Freeform 36"/>
              <p:cNvSpPr/>
              <p:nvPr/>
            </p:nvSpPr>
            <p:spPr>
              <a:xfrm>
                <a:off x="0" y="0"/>
                <a:ext cx="15749619" cy="4401562"/>
              </a:xfrm>
              <a:custGeom>
                <a:avLst/>
                <a:gdLst/>
                <a:ahLst/>
                <a:cxnLst/>
                <a:rect l="l" t="t" r="r" b="b"/>
                <a:pathLst>
                  <a:path w="15749619" h="4401562">
                    <a:moveTo>
                      <a:pt x="15625158" y="4401562"/>
                    </a:moveTo>
                    <a:lnTo>
                      <a:pt x="124460" y="4401562"/>
                    </a:lnTo>
                    <a:cubicBezTo>
                      <a:pt x="55880" y="4401562"/>
                      <a:pt x="0" y="4345681"/>
                      <a:pt x="0" y="4277101"/>
                    </a:cubicBezTo>
                    <a:lnTo>
                      <a:pt x="0" y="124460"/>
                    </a:lnTo>
                    <a:cubicBezTo>
                      <a:pt x="0" y="55880"/>
                      <a:pt x="55880" y="0"/>
                      <a:pt x="124460" y="0"/>
                    </a:cubicBezTo>
                    <a:lnTo>
                      <a:pt x="15625158" y="0"/>
                    </a:lnTo>
                    <a:cubicBezTo>
                      <a:pt x="15693738" y="0"/>
                      <a:pt x="15749619" y="55880"/>
                      <a:pt x="15749619" y="124460"/>
                    </a:cubicBezTo>
                    <a:lnTo>
                      <a:pt x="15749619" y="4277102"/>
                    </a:lnTo>
                    <a:cubicBezTo>
                      <a:pt x="15749619" y="4345682"/>
                      <a:pt x="15693738" y="4401562"/>
                      <a:pt x="15625158" y="4401562"/>
                    </a:cubicBezTo>
                    <a:close/>
                  </a:path>
                </a:pathLst>
              </a:custGeom>
              <a:solidFill>
                <a:srgbClr val="E8E8E8"/>
              </a:solidFill>
            </p:spPr>
          </p:sp>
        </p:grpSp>
        <p:sp>
          <p:nvSpPr>
            <p:cNvPr id="37" name="TextBox 37"/>
            <p:cNvSpPr txBox="1"/>
            <p:nvPr/>
          </p:nvSpPr>
          <p:spPr>
            <a:xfrm>
              <a:off x="735168" y="196664"/>
              <a:ext cx="7893303" cy="2225252"/>
            </a:xfrm>
            <a:prstGeom prst="rect">
              <a:avLst/>
            </a:prstGeom>
          </p:spPr>
          <p:txBody>
            <a:bodyPr lIns="0" tIns="0" rIns="0" bIns="0" rtlCol="0" anchor="t">
              <a:spAutoFit/>
            </a:bodyPr>
            <a:lstStyle/>
            <a:p>
              <a:pPr marL="0" lvl="0" indent="0" algn="l">
                <a:lnSpc>
                  <a:spcPts val="4480"/>
                </a:lnSpc>
                <a:spcBef>
                  <a:spcPct val="0"/>
                </a:spcBef>
              </a:pPr>
              <a:r>
                <a:rPr lang="en-US" sz="3200" dirty="0">
                  <a:solidFill>
                    <a:srgbClr val="000000"/>
                  </a:solidFill>
                  <a:latin typeface="Arial" panose="020B0604020202020204" pitchFamily="34" charset="0"/>
                  <a:cs typeface="Arial" panose="020B0604020202020204" pitchFamily="34" charset="0"/>
                </a:rPr>
                <a:t>Regional Legal Assistance Forums (RLAFs) and the transition</a:t>
              </a:r>
            </a:p>
          </p:txBody>
        </p:sp>
      </p:grpSp>
      <p:grpSp>
        <p:nvGrpSpPr>
          <p:cNvPr id="38" name="Group 38"/>
          <p:cNvGrpSpPr/>
          <p:nvPr/>
        </p:nvGrpSpPr>
        <p:grpSpPr>
          <a:xfrm>
            <a:off x="9177337" y="7978176"/>
            <a:ext cx="875703" cy="1999653"/>
            <a:chOff x="0" y="0"/>
            <a:chExt cx="1913890" cy="4370335"/>
          </a:xfrm>
        </p:grpSpPr>
        <p:sp>
          <p:nvSpPr>
            <p:cNvPr id="39" name="Freeform 39"/>
            <p:cNvSpPr/>
            <p:nvPr/>
          </p:nvSpPr>
          <p:spPr>
            <a:xfrm>
              <a:off x="0" y="0"/>
              <a:ext cx="1913890" cy="4370336"/>
            </a:xfrm>
            <a:custGeom>
              <a:avLst/>
              <a:gdLst/>
              <a:ahLst/>
              <a:cxnLst/>
              <a:rect l="l" t="t" r="r" b="b"/>
              <a:pathLst>
                <a:path w="1913890" h="4370336">
                  <a:moveTo>
                    <a:pt x="1789430" y="4370336"/>
                  </a:moveTo>
                  <a:lnTo>
                    <a:pt x="124460" y="4370336"/>
                  </a:lnTo>
                  <a:cubicBezTo>
                    <a:pt x="55880" y="4370336"/>
                    <a:pt x="0" y="4314455"/>
                    <a:pt x="0" y="4245875"/>
                  </a:cubicBezTo>
                  <a:lnTo>
                    <a:pt x="0" y="124460"/>
                  </a:lnTo>
                  <a:cubicBezTo>
                    <a:pt x="0" y="55880"/>
                    <a:pt x="55880" y="0"/>
                    <a:pt x="124460" y="0"/>
                  </a:cubicBezTo>
                  <a:lnTo>
                    <a:pt x="1789430" y="0"/>
                  </a:lnTo>
                  <a:cubicBezTo>
                    <a:pt x="1858010" y="0"/>
                    <a:pt x="1913890" y="55880"/>
                    <a:pt x="1913890" y="124460"/>
                  </a:cubicBezTo>
                  <a:lnTo>
                    <a:pt x="1913890" y="4245876"/>
                  </a:lnTo>
                  <a:cubicBezTo>
                    <a:pt x="1913890" y="4314456"/>
                    <a:pt x="1858010" y="4370336"/>
                    <a:pt x="1789430" y="4370336"/>
                  </a:cubicBezTo>
                  <a:close/>
                </a:path>
              </a:pathLst>
            </a:custGeom>
            <a:solidFill>
              <a:srgbClr val="0C45A6"/>
            </a:solidFill>
          </p:spPr>
        </p:sp>
      </p:grpSp>
      <p:sp>
        <p:nvSpPr>
          <p:cNvPr id="40" name="TextBox 40"/>
          <p:cNvSpPr txBox="1"/>
          <p:nvPr/>
        </p:nvSpPr>
        <p:spPr>
          <a:xfrm>
            <a:off x="9398531" y="8740247"/>
            <a:ext cx="433316" cy="499325"/>
          </a:xfrm>
          <a:prstGeom prst="rect">
            <a:avLst/>
          </a:prstGeom>
        </p:spPr>
        <p:txBody>
          <a:bodyPr lIns="0" tIns="0" rIns="0" bIns="0" rtlCol="0" anchor="t">
            <a:spAutoFit/>
          </a:bodyPr>
          <a:lstStyle/>
          <a:p>
            <a:pPr algn="ctr">
              <a:lnSpc>
                <a:spcPts val="3960"/>
              </a:lnSpc>
            </a:pPr>
            <a:r>
              <a:rPr lang="en-US" sz="3600" dirty="0">
                <a:solidFill>
                  <a:srgbClr val="FFFFFF"/>
                </a:solidFill>
                <a:latin typeface="DM Sans Bold"/>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D88BD"/>
        </a:solidFill>
        <a:effectLst/>
      </p:bgPr>
    </p:bg>
    <p:spTree>
      <p:nvGrpSpPr>
        <p:cNvPr id="1" name=""/>
        <p:cNvGrpSpPr/>
        <p:nvPr/>
      </p:nvGrpSpPr>
      <p:grpSpPr>
        <a:xfrm>
          <a:off x="0" y="0"/>
          <a:ext cx="0" cy="0"/>
          <a:chOff x="0" y="0"/>
          <a:chExt cx="0" cy="0"/>
        </a:xfrm>
      </p:grpSpPr>
      <p:grpSp>
        <p:nvGrpSpPr>
          <p:cNvPr id="2" name="Group 2"/>
          <p:cNvGrpSpPr/>
          <p:nvPr/>
        </p:nvGrpSpPr>
        <p:grpSpPr>
          <a:xfrm>
            <a:off x="426033" y="410183"/>
            <a:ext cx="12807138" cy="4150237"/>
            <a:chOff x="0" y="95251"/>
            <a:chExt cx="17076184" cy="5533648"/>
          </a:xfrm>
        </p:grpSpPr>
        <p:sp>
          <p:nvSpPr>
            <p:cNvPr id="3" name="TextBox 3"/>
            <p:cNvSpPr txBox="1"/>
            <p:nvPr/>
          </p:nvSpPr>
          <p:spPr>
            <a:xfrm>
              <a:off x="0" y="95251"/>
              <a:ext cx="17076184" cy="1299501"/>
            </a:xfrm>
            <a:prstGeom prst="rect">
              <a:avLst/>
            </a:prstGeom>
          </p:spPr>
          <p:txBody>
            <a:bodyPr lIns="0" tIns="0" rIns="0" bIns="0" rtlCol="0" anchor="t">
              <a:spAutoFit/>
            </a:bodyPr>
            <a:lstStyle/>
            <a:p>
              <a:pPr>
                <a:lnSpc>
                  <a:spcPts val="7632"/>
                </a:lnSpc>
              </a:pPr>
              <a:r>
                <a:rPr lang="en-US" sz="7200" dirty="0">
                  <a:solidFill>
                    <a:srgbClr val="191919"/>
                  </a:solidFill>
                  <a:latin typeface="Arial" panose="020B0604020202020204" pitchFamily="34" charset="0"/>
                  <a:cs typeface="Arial" panose="020B0604020202020204" pitchFamily="34" charset="0"/>
                </a:rPr>
                <a:t>Our achievements to date</a:t>
              </a:r>
            </a:p>
          </p:txBody>
        </p:sp>
        <p:sp>
          <p:nvSpPr>
            <p:cNvPr id="4" name="TextBox 4"/>
            <p:cNvSpPr txBox="1"/>
            <p:nvPr/>
          </p:nvSpPr>
          <p:spPr>
            <a:xfrm>
              <a:off x="0" y="1952948"/>
              <a:ext cx="15100587" cy="3675951"/>
            </a:xfrm>
            <a:prstGeom prst="rect">
              <a:avLst/>
            </a:prstGeom>
          </p:spPr>
          <p:txBody>
            <a:bodyPr lIns="0" tIns="0" rIns="0" bIns="0" rtlCol="0" anchor="t">
              <a:spAutoFit/>
            </a:bodyPr>
            <a:lstStyle/>
            <a:p>
              <a:pPr marL="690881" lvl="1" indent="-345441">
                <a:lnSpc>
                  <a:spcPts val="4480"/>
                </a:lnSpc>
                <a:buFont typeface="Arial"/>
                <a:buChar char="•"/>
              </a:pPr>
              <a:endParaRPr dirty="0"/>
            </a:p>
            <a:p>
              <a:pPr marL="690881" lvl="1" indent="-345441">
                <a:lnSpc>
                  <a:spcPts val="4480"/>
                </a:lnSpc>
                <a:buFont typeface="Arial"/>
                <a:buChar char="•"/>
              </a:pPr>
              <a:endParaRPr dirty="0"/>
            </a:p>
            <a:p>
              <a:pPr marL="690881" lvl="1" indent="-345441">
                <a:lnSpc>
                  <a:spcPts val="4480"/>
                </a:lnSpc>
                <a:buFont typeface="Arial"/>
                <a:buChar char="•"/>
              </a:pPr>
              <a:endParaRPr dirty="0"/>
            </a:p>
            <a:p>
              <a:pPr marL="690881" lvl="1" indent="-345441">
                <a:lnSpc>
                  <a:spcPts val="4480"/>
                </a:lnSpc>
                <a:buFont typeface="Arial"/>
                <a:buChar char="•"/>
              </a:pPr>
              <a:endParaRPr dirty="0"/>
            </a:p>
            <a:p>
              <a:pPr marL="690880" lvl="1" indent="-345440">
                <a:lnSpc>
                  <a:spcPts val="4479"/>
                </a:lnSpc>
                <a:spcBef>
                  <a:spcPct val="0"/>
                </a:spcBef>
                <a:buFont typeface="Arial"/>
                <a:buChar char="•"/>
              </a:pPr>
              <a:endParaRPr dirty="0"/>
            </a:p>
          </p:txBody>
        </p:sp>
      </p:grpSp>
      <p:pic>
        <p:nvPicPr>
          <p:cNvPr id="5" name="Picture 5"/>
          <p:cNvPicPr>
            <a:picLocks noChangeAspect="1"/>
          </p:cNvPicPr>
          <p:nvPr/>
        </p:nvPicPr>
        <p:blipFill>
          <a:blip r:embed="rId2"/>
          <a:srcRect/>
          <a:stretch>
            <a:fillRect/>
          </a:stretch>
        </p:blipFill>
        <p:spPr>
          <a:xfrm>
            <a:off x="13965339" y="5317527"/>
            <a:ext cx="3939921" cy="4114800"/>
          </a:xfrm>
          <a:prstGeom prst="rect">
            <a:avLst/>
          </a:prstGeom>
        </p:spPr>
      </p:pic>
      <p:pic>
        <p:nvPicPr>
          <p:cNvPr id="6" name="Picture 6"/>
          <p:cNvPicPr>
            <a:picLocks noChangeAspect="1"/>
          </p:cNvPicPr>
          <p:nvPr/>
        </p:nvPicPr>
        <p:blipFill>
          <a:blip r:embed="rId3"/>
          <a:srcRect/>
          <a:stretch>
            <a:fillRect/>
          </a:stretch>
        </p:blipFill>
        <p:spPr>
          <a:xfrm rot="1018266">
            <a:off x="15731062" y="301120"/>
            <a:ext cx="2396163" cy="2231427"/>
          </a:xfrm>
          <a:prstGeom prst="rect">
            <a:avLst/>
          </a:prstGeom>
        </p:spPr>
      </p:pic>
      <p:sp>
        <p:nvSpPr>
          <p:cNvPr id="7" name="TextBox 6">
            <a:extLst>
              <a:ext uri="{FF2B5EF4-FFF2-40B4-BE49-F238E27FC236}">
                <a16:creationId xmlns:a16="http://schemas.microsoft.com/office/drawing/2014/main" id="{E612EBA6-6C01-4112-B5F9-94F7AE802646}"/>
              </a:ext>
            </a:extLst>
          </p:cNvPr>
          <p:cNvSpPr txBox="1"/>
          <p:nvPr/>
        </p:nvSpPr>
        <p:spPr>
          <a:xfrm>
            <a:off x="426033" y="1223562"/>
            <a:ext cx="13213767" cy="8946039"/>
          </a:xfrm>
          <a:prstGeom prst="rect">
            <a:avLst/>
          </a:prstGeom>
          <a:noFill/>
        </p:spPr>
        <p:txBody>
          <a:bodyPr wrap="square" rtlCol="0">
            <a:spAutoFit/>
          </a:bodyPr>
          <a:lstStyle/>
          <a:p>
            <a:pPr fontAlgn="base"/>
            <a:r>
              <a:rPr lang="en-AU" sz="3000" b="1" dirty="0"/>
              <a:t> </a:t>
            </a:r>
            <a:endParaRPr lang="en-AU" sz="3600" dirty="0"/>
          </a:p>
          <a:p>
            <a:pPr marL="457200" indent="-457200" fontAlgn="base">
              <a:spcAft>
                <a:spcPts val="800"/>
              </a:spcAft>
              <a:buFont typeface="Arial" panose="020B0604020202020204" pitchFamily="34" charset="0"/>
              <a:buChar char="•"/>
            </a:pPr>
            <a:r>
              <a:rPr lang="en-AU" sz="3200" dirty="0">
                <a:latin typeface="Arial" panose="020B0604020202020204" pitchFamily="34" charset="0"/>
                <a:cs typeface="Arial" panose="020B0604020202020204" pitchFamily="34" charset="0"/>
              </a:rPr>
              <a:t>CLCQ was funded by DJAG to facilitate regional service planning in 5 regions of Queensland during 2018-2019. The planning process involved three stages:</a:t>
            </a:r>
            <a:r>
              <a:rPr lang="en-US" sz="3200" dirty="0">
                <a:latin typeface="Arial" panose="020B0604020202020204" pitchFamily="34" charset="0"/>
                <a:cs typeface="Arial" panose="020B0604020202020204" pitchFamily="34" charset="0"/>
              </a:rPr>
              <a:t> </a:t>
            </a:r>
            <a:endParaRPr lang="en-AU" sz="3200" dirty="0">
              <a:latin typeface="Arial" panose="020B0604020202020204" pitchFamily="34" charset="0"/>
              <a:cs typeface="Arial" panose="020B0604020202020204" pitchFamily="34" charset="0"/>
            </a:endParaRPr>
          </a:p>
          <a:p>
            <a:pPr marL="914400" lvl="1" indent="-457200" fontAlgn="base">
              <a:spcAft>
                <a:spcPts val="600"/>
              </a:spcAft>
              <a:buFont typeface="Arial" panose="020B0604020202020204" pitchFamily="34" charset="0"/>
              <a:buChar char="•"/>
            </a:pPr>
            <a:r>
              <a:rPr lang="en-AU" sz="3200" b="1" dirty="0">
                <a:latin typeface="Arial" panose="020B0604020202020204" pitchFamily="34" charset="0"/>
                <a:cs typeface="Arial" panose="020B0604020202020204" pitchFamily="34" charset="0"/>
              </a:rPr>
              <a:t>Data collection</a:t>
            </a:r>
            <a:r>
              <a:rPr lang="en-AU" sz="3200" dirty="0">
                <a:latin typeface="Arial" panose="020B0604020202020204" pitchFamily="34" charset="0"/>
                <a:cs typeface="Arial" panose="020B0604020202020204" pitchFamily="34" charset="0"/>
              </a:rPr>
              <a:t> </a:t>
            </a:r>
          </a:p>
          <a:p>
            <a:pPr marL="914400" lvl="1" indent="-457200" fontAlgn="base">
              <a:spcAft>
                <a:spcPts val="600"/>
              </a:spcAft>
              <a:buFont typeface="Arial" panose="020B0604020202020204" pitchFamily="34" charset="0"/>
              <a:buChar char="•"/>
            </a:pPr>
            <a:r>
              <a:rPr lang="en-AU" sz="3200" b="1" dirty="0">
                <a:latin typeface="Arial" panose="020B0604020202020204" pitchFamily="34" charset="0"/>
                <a:cs typeface="Arial" panose="020B0604020202020204" pitchFamily="34" charset="0"/>
              </a:rPr>
              <a:t>Analysis of the data</a:t>
            </a:r>
            <a:r>
              <a:rPr lang="en-AU" sz="3200" dirty="0">
                <a:latin typeface="Arial" panose="020B0604020202020204" pitchFamily="34" charset="0"/>
                <a:cs typeface="Arial" panose="020B0604020202020204" pitchFamily="34" charset="0"/>
              </a:rPr>
              <a:t> to understand services currently provided and where more or different services are required now and in the future</a:t>
            </a:r>
            <a:r>
              <a:rPr lang="en-US" sz="3200" dirty="0">
                <a:latin typeface="Arial" panose="020B0604020202020204" pitchFamily="34" charset="0"/>
                <a:cs typeface="Arial" panose="020B0604020202020204" pitchFamily="34" charset="0"/>
              </a:rPr>
              <a:t> </a:t>
            </a:r>
            <a:endParaRPr lang="en-AU" sz="3200" dirty="0">
              <a:latin typeface="Arial" panose="020B0604020202020204" pitchFamily="34" charset="0"/>
              <a:cs typeface="Arial" panose="020B0604020202020204" pitchFamily="34" charset="0"/>
            </a:endParaRPr>
          </a:p>
          <a:p>
            <a:pPr marL="914400" lvl="1" indent="-457200" fontAlgn="base">
              <a:spcAft>
                <a:spcPts val="800"/>
              </a:spcAft>
              <a:buFont typeface="Arial" panose="020B0604020202020204" pitchFamily="34" charset="0"/>
              <a:buChar char="•"/>
            </a:pPr>
            <a:r>
              <a:rPr lang="en-AU" sz="3200" b="1" dirty="0">
                <a:latin typeface="Arial" panose="020B0604020202020204" pitchFamily="34" charset="0"/>
                <a:cs typeface="Arial" panose="020B0604020202020204" pitchFamily="34" charset="0"/>
              </a:rPr>
              <a:t>Developing recommendations</a:t>
            </a:r>
            <a:r>
              <a:rPr lang="en-AU" sz="3200" dirty="0">
                <a:latin typeface="Arial" panose="020B0604020202020204" pitchFamily="34" charset="0"/>
                <a:cs typeface="Arial" panose="020B0604020202020204" pitchFamily="34" charset="0"/>
              </a:rPr>
              <a:t> for future service delivery in a workshop of regional legal assistance services. </a:t>
            </a:r>
            <a:r>
              <a:rPr lang="en-US" sz="3200" dirty="0">
                <a:latin typeface="Arial" panose="020B0604020202020204" pitchFamily="34" charset="0"/>
                <a:cs typeface="Arial" panose="020B0604020202020204" pitchFamily="34" charset="0"/>
              </a:rPr>
              <a:t> </a:t>
            </a:r>
            <a:endParaRPr lang="en-AU" sz="3200" dirty="0">
              <a:latin typeface="Arial" panose="020B0604020202020204" pitchFamily="34" charset="0"/>
              <a:cs typeface="Arial" panose="020B0604020202020204" pitchFamily="34" charset="0"/>
            </a:endParaRPr>
          </a:p>
          <a:p>
            <a:pPr marL="457200" lvl="0" indent="-457200" fontAlgn="base">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CLCQ also developed a </a:t>
            </a:r>
            <a:r>
              <a:rPr lang="en-AU" sz="3200" u="sng" dirty="0">
                <a:latin typeface="Arial" panose="020B0604020202020204" pitchFamily="34" charset="0"/>
                <a:cs typeface="Arial" panose="020B0604020202020204" pitchFamily="34" charset="0"/>
              </a:rPr>
              <a:t>Resource and Facilitation Guide </a:t>
            </a:r>
            <a:r>
              <a:rPr lang="en-AU" sz="3200" dirty="0">
                <a:latin typeface="Arial" panose="020B0604020202020204" pitchFamily="34" charset="0"/>
                <a:cs typeface="Arial" panose="020B0604020202020204" pitchFamily="34" charset="0"/>
              </a:rPr>
              <a:t>to help the process. </a:t>
            </a:r>
            <a:r>
              <a:rPr lang="en-US" sz="3200" dirty="0">
                <a:latin typeface="Arial" panose="020B0604020202020204" pitchFamily="34" charset="0"/>
                <a:cs typeface="Arial" panose="020B0604020202020204" pitchFamily="34" charset="0"/>
              </a:rPr>
              <a:t> </a:t>
            </a:r>
          </a:p>
          <a:p>
            <a:pPr marL="457200" lvl="0" indent="-457200" fontAlgn="base">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DJAG also funded CLCQ to develop and update the </a:t>
            </a:r>
            <a:r>
              <a:rPr lang="en-US" sz="3200" u="sng" dirty="0">
                <a:latin typeface="Arial" panose="020B0604020202020204" pitchFamily="34" charset="0"/>
                <a:cs typeface="Arial" panose="020B0604020202020204" pitchFamily="34" charset="0"/>
              </a:rPr>
              <a:t>Evidence and Analysis of Legal Need Guide</a:t>
            </a:r>
            <a:r>
              <a:rPr lang="en-US" sz="3200" dirty="0">
                <a:latin typeface="Arial" panose="020B0604020202020204" pitchFamily="34" charset="0"/>
                <a:cs typeface="Arial" panose="020B0604020202020204" pitchFamily="34" charset="0"/>
              </a:rPr>
              <a:t> (2016 and 2019). </a:t>
            </a:r>
          </a:p>
          <a:p>
            <a:pPr marL="457200" lvl="0" indent="-457200" fontAlgn="base">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In 2017, DJAG funded CLCQ to develop the self-evaluation toolkit (measuring the impacts of CLCs). </a:t>
            </a:r>
            <a:br>
              <a:rPr lang="en-AU" sz="3200" dirty="0">
                <a:latin typeface="Arial" panose="020B0604020202020204" pitchFamily="34" charset="0"/>
                <a:cs typeface="Arial" panose="020B0604020202020204" pitchFamily="34" charset="0"/>
              </a:rPr>
            </a:br>
            <a:endParaRPr lang="en-AU" sz="3200"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5775524"/>
            <a:ext cx="4844715" cy="2829852"/>
            <a:chOff x="0" y="0"/>
            <a:chExt cx="6459620" cy="3773135"/>
          </a:xfrm>
        </p:grpSpPr>
        <p:sp>
          <p:nvSpPr>
            <p:cNvPr id="3" name="AutoShape 3"/>
            <p:cNvSpPr/>
            <p:nvPr/>
          </p:nvSpPr>
          <p:spPr>
            <a:xfrm>
              <a:off x="0" y="0"/>
              <a:ext cx="1044803" cy="144381"/>
            </a:xfrm>
            <a:prstGeom prst="rect">
              <a:avLst/>
            </a:prstGeom>
            <a:solidFill>
              <a:srgbClr val="0C45A6"/>
            </a:solidFill>
          </p:spPr>
        </p:sp>
        <p:sp>
          <p:nvSpPr>
            <p:cNvPr id="4" name="TextBox 4"/>
            <p:cNvSpPr txBox="1"/>
            <p:nvPr/>
          </p:nvSpPr>
          <p:spPr>
            <a:xfrm>
              <a:off x="0" y="545243"/>
              <a:ext cx="6459620" cy="3227892"/>
            </a:xfrm>
            <a:prstGeom prst="rect">
              <a:avLst/>
            </a:prstGeom>
          </p:spPr>
          <p:txBody>
            <a:bodyPr lIns="0" tIns="0" rIns="0" bIns="0" rtlCol="0" anchor="t">
              <a:spAutoFit/>
            </a:bodyPr>
            <a:lstStyle/>
            <a:p>
              <a:pPr>
                <a:lnSpc>
                  <a:spcPts val="3150"/>
                </a:lnSpc>
              </a:pPr>
              <a:r>
                <a:rPr lang="en-US" sz="2100" dirty="0">
                  <a:solidFill>
                    <a:srgbClr val="16214B"/>
                  </a:solidFill>
                  <a:latin typeface="Arial" panose="020B0604020202020204" pitchFamily="34" charset="0"/>
                  <a:cs typeface="Arial" panose="020B0604020202020204" pitchFamily="34" charset="0"/>
                </a:rPr>
                <a:t>It outlines a framework to guide the legal assistance sector, including providers which may not be funded under the NLAP.  </a:t>
              </a:r>
            </a:p>
            <a:p>
              <a:pPr>
                <a:lnSpc>
                  <a:spcPts val="3150"/>
                </a:lnSpc>
              </a:pPr>
              <a:endParaRPr lang="en-US" sz="2100" dirty="0">
                <a:solidFill>
                  <a:srgbClr val="16214B"/>
                </a:solidFill>
                <a:latin typeface="Arial" panose="020B0604020202020204" pitchFamily="34" charset="0"/>
                <a:cs typeface="Arial" panose="020B0604020202020204" pitchFamily="34" charset="0"/>
              </a:endParaRPr>
            </a:p>
            <a:p>
              <a:pPr>
                <a:lnSpc>
                  <a:spcPts val="3150"/>
                </a:lnSpc>
              </a:pPr>
              <a:endParaRPr lang="en-US" sz="2100" dirty="0">
                <a:solidFill>
                  <a:srgbClr val="16214B"/>
                </a:solidFill>
                <a:latin typeface="Arial" panose="020B0604020202020204" pitchFamily="34" charset="0"/>
                <a:cs typeface="Arial" panose="020B0604020202020204" pitchFamily="34" charset="0"/>
              </a:endParaRPr>
            </a:p>
          </p:txBody>
        </p:sp>
      </p:grpSp>
      <p:grpSp>
        <p:nvGrpSpPr>
          <p:cNvPr id="5" name="Group 5"/>
          <p:cNvGrpSpPr/>
          <p:nvPr/>
        </p:nvGrpSpPr>
        <p:grpSpPr>
          <a:xfrm>
            <a:off x="6236550" y="5775524"/>
            <a:ext cx="4844715" cy="2009115"/>
            <a:chOff x="0" y="0"/>
            <a:chExt cx="6459620" cy="2678819"/>
          </a:xfrm>
        </p:grpSpPr>
        <p:sp>
          <p:nvSpPr>
            <p:cNvPr id="6" name="AutoShape 6"/>
            <p:cNvSpPr/>
            <p:nvPr/>
          </p:nvSpPr>
          <p:spPr>
            <a:xfrm>
              <a:off x="0" y="0"/>
              <a:ext cx="1044803" cy="144381"/>
            </a:xfrm>
            <a:prstGeom prst="rect">
              <a:avLst/>
            </a:prstGeom>
            <a:solidFill>
              <a:srgbClr val="0C45A6"/>
            </a:solidFill>
          </p:spPr>
        </p:sp>
        <p:sp>
          <p:nvSpPr>
            <p:cNvPr id="7" name="TextBox 7"/>
            <p:cNvSpPr txBox="1"/>
            <p:nvPr/>
          </p:nvSpPr>
          <p:spPr>
            <a:xfrm>
              <a:off x="0" y="545243"/>
              <a:ext cx="6459620" cy="2133576"/>
            </a:xfrm>
            <a:prstGeom prst="rect">
              <a:avLst/>
            </a:prstGeom>
          </p:spPr>
          <p:txBody>
            <a:bodyPr lIns="0" tIns="0" rIns="0" bIns="0" rtlCol="0" anchor="t">
              <a:spAutoFit/>
            </a:bodyPr>
            <a:lstStyle/>
            <a:p>
              <a:pPr>
                <a:lnSpc>
                  <a:spcPts val="3150"/>
                </a:lnSpc>
              </a:pPr>
              <a:r>
                <a:rPr lang="en-US" sz="2100" dirty="0">
                  <a:solidFill>
                    <a:srgbClr val="16214B"/>
                  </a:solidFill>
                  <a:latin typeface="Arial" panose="020B0604020202020204" pitchFamily="34" charset="0"/>
                  <a:cs typeface="Arial" panose="020B0604020202020204" pitchFamily="34" charset="0"/>
                </a:rPr>
                <a:t>The NLAP consists of the Multilateral agreement and Bilateral Schedules between the Commonwealth and each state. </a:t>
              </a:r>
            </a:p>
          </p:txBody>
        </p:sp>
      </p:grpSp>
      <p:grpSp>
        <p:nvGrpSpPr>
          <p:cNvPr id="8" name="Group 8"/>
          <p:cNvGrpSpPr/>
          <p:nvPr/>
        </p:nvGrpSpPr>
        <p:grpSpPr>
          <a:xfrm>
            <a:off x="12414585" y="5775524"/>
            <a:ext cx="4844715" cy="2829852"/>
            <a:chOff x="0" y="0"/>
            <a:chExt cx="6459620" cy="3773135"/>
          </a:xfrm>
        </p:grpSpPr>
        <p:sp>
          <p:nvSpPr>
            <p:cNvPr id="9" name="AutoShape 9"/>
            <p:cNvSpPr/>
            <p:nvPr/>
          </p:nvSpPr>
          <p:spPr>
            <a:xfrm>
              <a:off x="0" y="0"/>
              <a:ext cx="1044803" cy="144381"/>
            </a:xfrm>
            <a:prstGeom prst="rect">
              <a:avLst/>
            </a:prstGeom>
            <a:solidFill>
              <a:srgbClr val="0C45A6"/>
            </a:solidFill>
          </p:spPr>
        </p:sp>
        <p:sp>
          <p:nvSpPr>
            <p:cNvPr id="10" name="TextBox 10"/>
            <p:cNvSpPr txBox="1"/>
            <p:nvPr/>
          </p:nvSpPr>
          <p:spPr>
            <a:xfrm>
              <a:off x="0" y="545243"/>
              <a:ext cx="6459620" cy="3227892"/>
            </a:xfrm>
            <a:prstGeom prst="rect">
              <a:avLst/>
            </a:prstGeom>
          </p:spPr>
          <p:txBody>
            <a:bodyPr lIns="0" tIns="0" rIns="0" bIns="0" rtlCol="0" anchor="t">
              <a:spAutoFit/>
            </a:bodyPr>
            <a:lstStyle/>
            <a:p>
              <a:pPr>
                <a:lnSpc>
                  <a:spcPts val="3150"/>
                </a:lnSpc>
              </a:pPr>
              <a:r>
                <a:rPr lang="en-US" sz="2100" dirty="0">
                  <a:solidFill>
                    <a:srgbClr val="16214B"/>
                  </a:solidFill>
                  <a:latin typeface="Arial" panose="020B0604020202020204" pitchFamily="34" charset="0"/>
                  <a:cs typeface="Arial" panose="020B0604020202020204" pitchFamily="34" charset="0"/>
                </a:rPr>
                <a:t>Within this structure there are arrangements for:</a:t>
              </a:r>
            </a:p>
            <a:p>
              <a:pPr>
                <a:lnSpc>
                  <a:spcPts val="3150"/>
                </a:lnSpc>
              </a:pPr>
              <a:r>
                <a:rPr lang="en-US" sz="2100" dirty="0">
                  <a:solidFill>
                    <a:srgbClr val="16214B"/>
                  </a:solidFill>
                  <a:latin typeface="Arial" panose="020B0604020202020204" pitchFamily="34" charset="0"/>
                  <a:cs typeface="Arial" panose="020B0604020202020204" pitchFamily="34" charset="0"/>
                </a:rPr>
                <a:t>(a) mainstream and specialist legal assistance; and</a:t>
              </a:r>
            </a:p>
            <a:p>
              <a:pPr>
                <a:lnSpc>
                  <a:spcPts val="3150"/>
                </a:lnSpc>
              </a:pPr>
              <a:r>
                <a:rPr lang="en-US" sz="2100" dirty="0">
                  <a:solidFill>
                    <a:srgbClr val="16214B"/>
                  </a:solidFill>
                  <a:latin typeface="Arial" panose="020B0604020202020204" pitchFamily="34" charset="0"/>
                  <a:cs typeface="Arial" panose="020B0604020202020204" pitchFamily="34" charset="0"/>
                </a:rPr>
                <a:t>(b) Aboriginal and Torres Strait Islander specific legal assistance</a:t>
              </a:r>
            </a:p>
          </p:txBody>
        </p:sp>
      </p:grpSp>
      <p:sp>
        <p:nvSpPr>
          <p:cNvPr id="11" name="AutoShape 11"/>
          <p:cNvSpPr/>
          <p:nvPr/>
        </p:nvSpPr>
        <p:spPr>
          <a:xfrm>
            <a:off x="0" y="0"/>
            <a:ext cx="18288000" cy="4322252"/>
          </a:xfrm>
          <a:prstGeom prst="rect">
            <a:avLst/>
          </a:prstGeom>
          <a:solidFill>
            <a:srgbClr val="5D88BD"/>
          </a:solidFill>
        </p:spPr>
      </p:sp>
      <p:sp>
        <p:nvSpPr>
          <p:cNvPr id="12" name="TextBox 12"/>
          <p:cNvSpPr txBox="1"/>
          <p:nvPr/>
        </p:nvSpPr>
        <p:spPr>
          <a:xfrm>
            <a:off x="206749" y="317448"/>
            <a:ext cx="13500080" cy="1276350"/>
          </a:xfrm>
          <a:prstGeom prst="rect">
            <a:avLst/>
          </a:prstGeom>
        </p:spPr>
        <p:txBody>
          <a:bodyPr lIns="0" tIns="0" rIns="0" bIns="0" rtlCol="0" anchor="t">
            <a:spAutoFit/>
          </a:bodyPr>
          <a:lstStyle/>
          <a:p>
            <a:pPr>
              <a:lnSpc>
                <a:spcPts val="5040"/>
              </a:lnSpc>
            </a:pPr>
            <a:r>
              <a:rPr lang="en-US" sz="4200">
                <a:solidFill>
                  <a:srgbClr val="FFFFFF"/>
                </a:solidFill>
                <a:latin typeface="Arial" panose="020B0604020202020204" pitchFamily="34" charset="0"/>
                <a:cs typeface="Arial" panose="020B0604020202020204" pitchFamily="34" charset="0"/>
              </a:rPr>
              <a:t>NATIONAL LEGAL ASSISTANCE PARTNERSHIP (NLAP) </a:t>
            </a:r>
          </a:p>
        </p:txBody>
      </p:sp>
      <p:pic>
        <p:nvPicPr>
          <p:cNvPr id="13" name="Picture 13"/>
          <p:cNvPicPr>
            <a:picLocks noChangeAspect="1"/>
          </p:cNvPicPr>
          <p:nvPr/>
        </p:nvPicPr>
        <p:blipFill>
          <a:blip r:embed="rId2"/>
          <a:srcRect/>
          <a:stretch>
            <a:fillRect/>
          </a:stretch>
        </p:blipFill>
        <p:spPr>
          <a:xfrm rot="590095">
            <a:off x="13088585" y="652781"/>
            <a:ext cx="4283903" cy="4155386"/>
          </a:xfrm>
          <a:prstGeom prst="rect">
            <a:avLst/>
          </a:prstGeom>
        </p:spPr>
      </p:pic>
      <p:sp>
        <p:nvSpPr>
          <p:cNvPr id="14" name="TextBox 14"/>
          <p:cNvSpPr txBox="1"/>
          <p:nvPr/>
        </p:nvSpPr>
        <p:spPr>
          <a:xfrm>
            <a:off x="206749" y="2123026"/>
            <a:ext cx="12558423" cy="1705082"/>
          </a:xfrm>
          <a:prstGeom prst="rect">
            <a:avLst/>
          </a:prstGeom>
        </p:spPr>
        <p:txBody>
          <a:bodyPr lIns="0" tIns="0" rIns="0" bIns="0" rtlCol="0" anchor="t">
            <a:spAutoFit/>
          </a:bodyPr>
          <a:lstStyle/>
          <a:p>
            <a:pPr>
              <a:lnSpc>
                <a:spcPts val="3359"/>
              </a:lnSpc>
            </a:pPr>
            <a:r>
              <a:rPr lang="en-US" sz="2400" dirty="0">
                <a:solidFill>
                  <a:srgbClr val="000000"/>
                </a:solidFill>
                <a:latin typeface="Arial" panose="020B0604020202020204" pitchFamily="34" charset="0"/>
                <a:cs typeface="Arial" panose="020B0604020202020204" pitchFamily="34" charset="0"/>
              </a:rPr>
              <a:t>Objective:</a:t>
            </a:r>
          </a:p>
          <a:p>
            <a:pPr>
              <a:lnSpc>
                <a:spcPts val="3359"/>
              </a:lnSpc>
            </a:pPr>
            <a:r>
              <a:rPr lang="en-US" sz="2400" dirty="0">
                <a:solidFill>
                  <a:srgbClr val="000000"/>
                </a:solidFill>
                <a:latin typeface="Arial" panose="020B0604020202020204" pitchFamily="34" charset="0"/>
                <a:cs typeface="Arial" panose="020B0604020202020204" pitchFamily="34" charset="0"/>
              </a:rPr>
              <a:t>To contribute to integrated, efficient, effective and appropriate legal assistance services which are focused on improving outcomes and keeping the justice system within reach for vulnerable people facing disadvantage, within available resources.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D88B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877800" y="4691560"/>
            <a:ext cx="6582870" cy="5595440"/>
          </a:xfrm>
          <a:prstGeom prst="rect">
            <a:avLst/>
          </a:prstGeom>
        </p:spPr>
      </p:pic>
      <p:pic>
        <p:nvPicPr>
          <p:cNvPr id="3" name="Picture 3"/>
          <p:cNvPicPr>
            <a:picLocks noChangeAspect="1"/>
          </p:cNvPicPr>
          <p:nvPr/>
        </p:nvPicPr>
        <p:blipFill>
          <a:blip r:embed="rId3"/>
          <a:srcRect/>
          <a:stretch>
            <a:fillRect/>
          </a:stretch>
        </p:blipFill>
        <p:spPr>
          <a:xfrm>
            <a:off x="771719" y="1429616"/>
            <a:ext cx="10831902" cy="8527661"/>
          </a:xfrm>
          <a:prstGeom prst="rect">
            <a:avLst/>
          </a:prstGeom>
        </p:spPr>
      </p:pic>
      <p:sp>
        <p:nvSpPr>
          <p:cNvPr id="4" name="TextBox 4"/>
          <p:cNvSpPr txBox="1"/>
          <p:nvPr/>
        </p:nvSpPr>
        <p:spPr>
          <a:xfrm>
            <a:off x="310459" y="365478"/>
            <a:ext cx="16372774" cy="656844"/>
          </a:xfrm>
          <a:prstGeom prst="rect">
            <a:avLst/>
          </a:prstGeom>
        </p:spPr>
        <p:txBody>
          <a:bodyPr lIns="0" tIns="0" rIns="0" bIns="0" rtlCol="0" anchor="t">
            <a:spAutoFit/>
          </a:bodyPr>
          <a:lstStyle/>
          <a:p>
            <a:pPr>
              <a:lnSpc>
                <a:spcPts val="5088"/>
              </a:lnSpc>
            </a:pPr>
            <a:r>
              <a:rPr lang="en-US" sz="4800">
                <a:solidFill>
                  <a:srgbClr val="191919"/>
                </a:solidFill>
                <a:latin typeface="Arial" panose="020B0604020202020204" pitchFamily="34" charset="0"/>
                <a:cs typeface="Arial" panose="020B0604020202020204" pitchFamily="34" charset="0"/>
              </a:rPr>
              <a:t>Collaborative service planning under the NLAP</a:t>
            </a:r>
          </a:p>
        </p:txBody>
      </p:sp>
      <p:sp>
        <p:nvSpPr>
          <p:cNvPr id="5" name="TextBox 5"/>
          <p:cNvSpPr txBox="1"/>
          <p:nvPr/>
        </p:nvSpPr>
        <p:spPr>
          <a:xfrm>
            <a:off x="4785970" y="2628900"/>
            <a:ext cx="2803398" cy="1115818"/>
          </a:xfrm>
          <a:prstGeom prst="rect">
            <a:avLst/>
          </a:prstGeom>
        </p:spPr>
        <p:txBody>
          <a:bodyPr lIns="0" tIns="0" rIns="0" bIns="0" rtlCol="0" anchor="t">
            <a:spAutoFit/>
          </a:bodyPr>
          <a:lstStyle/>
          <a:p>
            <a:pPr algn="ctr">
              <a:lnSpc>
                <a:spcPts val="4480"/>
              </a:lnSpc>
            </a:pPr>
            <a:r>
              <a:rPr lang="en-US" sz="3200" b="1" dirty="0">
                <a:solidFill>
                  <a:srgbClr val="000000"/>
                </a:solidFill>
                <a:latin typeface="Arial" panose="020B0604020202020204" pitchFamily="34" charset="0"/>
                <a:cs typeface="Arial" panose="020B0604020202020204" pitchFamily="34" charset="0"/>
              </a:rPr>
              <a:t>Schedule B</a:t>
            </a:r>
          </a:p>
          <a:p>
            <a:pPr algn="ctr">
              <a:lnSpc>
                <a:spcPts val="4480"/>
              </a:lnSpc>
            </a:pPr>
            <a:r>
              <a:rPr lang="en-US" sz="3200" b="1" dirty="0">
                <a:solidFill>
                  <a:srgbClr val="000000"/>
                </a:solidFill>
                <a:latin typeface="Arial" panose="020B0604020202020204" pitchFamily="34" charset="0"/>
                <a:cs typeface="Arial" panose="020B0604020202020204" pitchFamily="34" charset="0"/>
              </a:rPr>
              <a:t>of the NLAP</a:t>
            </a:r>
          </a:p>
        </p:txBody>
      </p:sp>
      <p:sp>
        <p:nvSpPr>
          <p:cNvPr id="6" name="TextBox 6"/>
          <p:cNvSpPr txBox="1"/>
          <p:nvPr/>
        </p:nvSpPr>
        <p:spPr>
          <a:xfrm>
            <a:off x="1143000" y="8019552"/>
            <a:ext cx="1811685" cy="1064260"/>
          </a:xfrm>
          <a:prstGeom prst="rect">
            <a:avLst/>
          </a:prstGeom>
        </p:spPr>
        <p:txBody>
          <a:bodyPr lIns="0" tIns="0" rIns="0" bIns="0" rtlCol="0" anchor="t">
            <a:spAutoFit/>
          </a:bodyPr>
          <a:lstStyle/>
          <a:p>
            <a:pPr algn="ctr">
              <a:lnSpc>
                <a:spcPts val="4340"/>
              </a:lnSpc>
            </a:pPr>
            <a:r>
              <a:rPr lang="en-US" sz="3100" b="1" dirty="0">
                <a:solidFill>
                  <a:srgbClr val="000000"/>
                </a:solidFill>
                <a:latin typeface="Arial" panose="020B0604020202020204" pitchFamily="34" charset="0"/>
                <a:cs typeface="Arial" panose="020B0604020202020204" pitchFamily="34" charset="0"/>
              </a:rPr>
              <a:t>Tier 1</a:t>
            </a:r>
          </a:p>
          <a:p>
            <a:pPr algn="ctr">
              <a:lnSpc>
                <a:spcPts val="4340"/>
              </a:lnSpc>
            </a:pPr>
            <a:r>
              <a:rPr lang="en-US" sz="3100" b="1" dirty="0">
                <a:solidFill>
                  <a:srgbClr val="000000"/>
                </a:solidFill>
                <a:latin typeface="Arial" panose="020B0604020202020204" pitchFamily="34" charset="0"/>
                <a:cs typeface="Arial" panose="020B0604020202020204" pitchFamily="34" charset="0"/>
              </a:rPr>
              <a:t>National </a:t>
            </a:r>
          </a:p>
        </p:txBody>
      </p:sp>
      <p:sp>
        <p:nvSpPr>
          <p:cNvPr id="7" name="TextBox 7"/>
          <p:cNvSpPr txBox="1"/>
          <p:nvPr/>
        </p:nvSpPr>
        <p:spPr>
          <a:xfrm>
            <a:off x="4960166" y="7917976"/>
            <a:ext cx="2621905" cy="1607171"/>
          </a:xfrm>
          <a:prstGeom prst="rect">
            <a:avLst/>
          </a:prstGeom>
        </p:spPr>
        <p:txBody>
          <a:bodyPr lIns="0" tIns="0" rIns="0" bIns="0" rtlCol="0" anchor="t">
            <a:spAutoFit/>
          </a:bodyPr>
          <a:lstStyle/>
          <a:p>
            <a:pPr algn="ctr">
              <a:lnSpc>
                <a:spcPts val="4458"/>
              </a:lnSpc>
            </a:pPr>
            <a:r>
              <a:rPr lang="en-US" sz="3184" b="1" dirty="0">
                <a:solidFill>
                  <a:srgbClr val="000000"/>
                </a:solidFill>
                <a:latin typeface="Arial" panose="020B0604020202020204" pitchFamily="34" charset="0"/>
                <a:cs typeface="Arial" panose="020B0604020202020204" pitchFamily="34" charset="0"/>
              </a:rPr>
              <a:t>Tier 2</a:t>
            </a:r>
          </a:p>
          <a:p>
            <a:pPr algn="ctr">
              <a:lnSpc>
                <a:spcPts val="4200"/>
              </a:lnSpc>
            </a:pPr>
            <a:r>
              <a:rPr lang="en-US" sz="3000" b="1" dirty="0">
                <a:solidFill>
                  <a:srgbClr val="000000"/>
                </a:solidFill>
                <a:latin typeface="Arial" panose="020B0604020202020204" pitchFamily="34" charset="0"/>
                <a:cs typeface="Arial" panose="020B0604020202020204" pitchFamily="34" charset="0"/>
              </a:rPr>
              <a:t>Jurisdictional</a:t>
            </a:r>
          </a:p>
          <a:p>
            <a:pPr algn="ctr">
              <a:lnSpc>
                <a:spcPts val="4200"/>
              </a:lnSpc>
            </a:pPr>
            <a:r>
              <a:rPr lang="en-US" sz="3000" b="1" dirty="0">
                <a:solidFill>
                  <a:srgbClr val="000000"/>
                </a:solidFill>
                <a:latin typeface="Arial" panose="020B0604020202020204" pitchFamily="34" charset="0"/>
                <a:cs typeface="Arial" panose="020B0604020202020204" pitchFamily="34" charset="0"/>
              </a:rPr>
              <a:t>(QLAF) </a:t>
            </a:r>
          </a:p>
        </p:txBody>
      </p:sp>
      <p:sp>
        <p:nvSpPr>
          <p:cNvPr id="8" name="TextBox 8"/>
          <p:cNvSpPr txBox="1"/>
          <p:nvPr/>
        </p:nvSpPr>
        <p:spPr>
          <a:xfrm>
            <a:off x="9601200" y="7917976"/>
            <a:ext cx="1600200" cy="1679883"/>
          </a:xfrm>
          <a:prstGeom prst="rect">
            <a:avLst/>
          </a:prstGeom>
        </p:spPr>
        <p:txBody>
          <a:bodyPr wrap="square" lIns="0" tIns="0" rIns="0" bIns="0" rtlCol="0" anchor="t">
            <a:spAutoFit/>
          </a:bodyPr>
          <a:lstStyle/>
          <a:p>
            <a:pPr algn="ctr">
              <a:lnSpc>
                <a:spcPts val="4458"/>
              </a:lnSpc>
            </a:pPr>
            <a:r>
              <a:rPr lang="en-US" sz="3184" b="1" dirty="0">
                <a:solidFill>
                  <a:srgbClr val="000000"/>
                </a:solidFill>
                <a:latin typeface="Arial" panose="020B0604020202020204" pitchFamily="34" charset="0"/>
                <a:cs typeface="Arial" panose="020B0604020202020204" pitchFamily="34" charset="0"/>
              </a:rPr>
              <a:t>Tier 3</a:t>
            </a:r>
          </a:p>
          <a:p>
            <a:pPr algn="ctr">
              <a:lnSpc>
                <a:spcPts val="4458"/>
              </a:lnSpc>
            </a:pPr>
            <a:r>
              <a:rPr lang="en-US" sz="3184" b="1" dirty="0">
                <a:solidFill>
                  <a:srgbClr val="000000"/>
                </a:solidFill>
                <a:latin typeface="Arial" panose="020B0604020202020204" pitchFamily="34" charset="0"/>
                <a:cs typeface="Arial" panose="020B0604020202020204" pitchFamily="34" charset="0"/>
              </a:rPr>
              <a:t>Local</a:t>
            </a:r>
          </a:p>
          <a:p>
            <a:pPr algn="ctr">
              <a:lnSpc>
                <a:spcPts val="4458"/>
              </a:lnSpc>
            </a:pPr>
            <a:r>
              <a:rPr lang="en-US" sz="3184" b="1" dirty="0">
                <a:solidFill>
                  <a:srgbClr val="000000"/>
                </a:solidFill>
                <a:latin typeface="Arial" panose="020B0604020202020204" pitchFamily="34" charset="0"/>
                <a:cs typeface="Arial" panose="020B0604020202020204" pitchFamily="34" charset="0"/>
              </a:rPr>
              <a:t>(RLAFs)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D8CBF81-A751-4C3A-A173-F93CB822E7E9}"/>
              </a:ext>
            </a:extLst>
          </p:cNvPr>
          <p:cNvPicPr>
            <a:picLocks noChangeAspect="1"/>
          </p:cNvPicPr>
          <p:nvPr/>
        </p:nvPicPr>
        <p:blipFill rotWithShape="1">
          <a:blip r:embed="rId2"/>
          <a:srcRect l="9091" t="16170"/>
          <a:stretch/>
        </p:blipFill>
        <p:spPr>
          <a:xfrm>
            <a:off x="20" y="10"/>
            <a:ext cx="18287981" cy="10286990"/>
          </a:xfrm>
          <a:prstGeom prst="rect">
            <a:avLst/>
          </a:prstGeom>
        </p:spPr>
      </p:pic>
      <p:sp>
        <p:nvSpPr>
          <p:cNvPr id="15" name="Rectangle 14">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99802" y="-2301204"/>
            <a:ext cx="6888405" cy="18288002"/>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2"/>
          <p:cNvSpPr txBox="1"/>
          <p:nvPr/>
        </p:nvSpPr>
        <p:spPr>
          <a:xfrm>
            <a:off x="228600" y="4686300"/>
            <a:ext cx="13617843" cy="3581400"/>
          </a:xfrm>
          <a:prstGeom prst="rect">
            <a:avLst/>
          </a:prstGeom>
        </p:spPr>
        <p:txBody>
          <a:bodyPr vert="horz" lIns="91440" tIns="45720" rIns="91440" bIns="45720" rtlCol="0" anchor="b">
            <a:normAutofit/>
          </a:bodyPr>
          <a:lstStyle/>
          <a:p>
            <a:pPr marL="0" lvl="0" indent="0">
              <a:lnSpc>
                <a:spcPct val="90000"/>
              </a:lnSpc>
              <a:spcBef>
                <a:spcPct val="0"/>
              </a:spcBef>
              <a:spcAft>
                <a:spcPts val="600"/>
              </a:spcAft>
            </a:pPr>
            <a:r>
              <a:rPr lang="en-US" sz="8000" spc="-80" dirty="0">
                <a:latin typeface="Arial" panose="020B0604020202020204" pitchFamily="34" charset="0"/>
                <a:ea typeface="+mj-ea"/>
                <a:cs typeface="Arial" panose="020B0604020202020204" pitchFamily="34" charset="0"/>
              </a:rPr>
              <a:t>Any questions?</a:t>
            </a:r>
          </a:p>
        </p:txBody>
      </p:sp>
      <p:sp>
        <p:nvSpPr>
          <p:cNvPr id="17" name="Rectangle: Rounded Corners 1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62558"/>
            <a:ext cx="14678845" cy="10287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43344" y="2095500"/>
            <a:ext cx="7775054" cy="6248400"/>
          </a:xfrm>
          <a:prstGeom prst="rect">
            <a:avLst/>
          </a:prstGeom>
        </p:spPr>
      </p:pic>
      <p:sp>
        <p:nvSpPr>
          <p:cNvPr id="3" name="TextBox 3"/>
          <p:cNvSpPr txBox="1"/>
          <p:nvPr/>
        </p:nvSpPr>
        <p:spPr>
          <a:xfrm>
            <a:off x="421952" y="160655"/>
            <a:ext cx="17444097" cy="712470"/>
          </a:xfrm>
          <a:prstGeom prst="rect">
            <a:avLst/>
          </a:prstGeom>
        </p:spPr>
        <p:txBody>
          <a:bodyPr lIns="0" tIns="0" rIns="0" bIns="0" rtlCol="0" anchor="t">
            <a:spAutoFit/>
          </a:bodyPr>
          <a:lstStyle/>
          <a:p>
            <a:pPr>
              <a:lnSpc>
                <a:spcPts val="5880"/>
              </a:lnSpc>
            </a:pPr>
            <a:r>
              <a:rPr lang="en-US" sz="4200" dirty="0">
                <a:solidFill>
                  <a:srgbClr val="FFFFFF"/>
                </a:solidFill>
                <a:latin typeface="Open Sans Bold"/>
              </a:rPr>
              <a:t>Aboriginal and Torres Strait Islander Legal Services</a:t>
            </a:r>
          </a:p>
        </p:txBody>
      </p:sp>
      <p:sp>
        <p:nvSpPr>
          <p:cNvPr id="4" name="TextBox 3">
            <a:extLst>
              <a:ext uri="{FF2B5EF4-FFF2-40B4-BE49-F238E27FC236}">
                <a16:creationId xmlns:a16="http://schemas.microsoft.com/office/drawing/2014/main" id="{876D22EC-E331-42B2-B995-0240CE833EB0}"/>
              </a:ext>
            </a:extLst>
          </p:cNvPr>
          <p:cNvSpPr txBox="1"/>
          <p:nvPr/>
        </p:nvSpPr>
        <p:spPr>
          <a:xfrm>
            <a:off x="10439400" y="2247900"/>
            <a:ext cx="7426649" cy="5852884"/>
          </a:xfrm>
          <a:prstGeom prst="rect">
            <a:avLst/>
          </a:prstGeom>
          <a:noFill/>
        </p:spPr>
        <p:txBody>
          <a:bodyPr wrap="square" rtlCol="0">
            <a:spAutoFit/>
          </a:bodyPr>
          <a:lstStyle/>
          <a:p>
            <a:pPr marL="457200" indent="-457200">
              <a:spcAft>
                <a:spcPts val="800"/>
              </a:spcAft>
              <a:buFont typeface="Arial" panose="020B0604020202020204" pitchFamily="34" charset="0"/>
              <a:buChar char="•"/>
            </a:pPr>
            <a:r>
              <a:rPr lang="en-AU" sz="3100" dirty="0">
                <a:latin typeface="Arial" panose="020B0604020202020204" pitchFamily="34" charset="0"/>
                <a:cs typeface="Arial" panose="020B0604020202020204" pitchFamily="34" charset="0"/>
              </a:rPr>
              <a:t>Operating in Queensland since 1972.</a:t>
            </a:r>
          </a:p>
          <a:p>
            <a:pPr marL="457200" indent="-457200">
              <a:spcAft>
                <a:spcPts val="800"/>
              </a:spcAft>
              <a:buFont typeface="Arial" panose="020B0604020202020204" pitchFamily="34" charset="0"/>
              <a:buChar char="•"/>
            </a:pPr>
            <a:r>
              <a:rPr lang="en-AU" sz="3100" dirty="0">
                <a:latin typeface="Arial" panose="020B0604020202020204" pitchFamily="34" charset="0"/>
                <a:cs typeface="Arial" panose="020B0604020202020204" pitchFamily="34" charset="0"/>
              </a:rPr>
              <a:t>Formally administered by the Commonwealth under the Indigenous Legal Assistance Program (ILAP).</a:t>
            </a:r>
          </a:p>
          <a:p>
            <a:pPr marL="457200" indent="-457200">
              <a:spcAft>
                <a:spcPts val="800"/>
              </a:spcAft>
              <a:buFont typeface="Arial" panose="020B0604020202020204" pitchFamily="34" charset="0"/>
              <a:buChar char="•"/>
            </a:pPr>
            <a:r>
              <a:rPr lang="en-AU" sz="3100" dirty="0">
                <a:latin typeface="Arial" panose="020B0604020202020204" pitchFamily="34" charset="0"/>
                <a:cs typeface="Arial" panose="020B0604020202020204" pitchFamily="34" charset="0"/>
              </a:rPr>
              <a:t>Now included in the NLAP.</a:t>
            </a:r>
          </a:p>
          <a:p>
            <a:pPr marL="457200" indent="-457200">
              <a:spcAft>
                <a:spcPts val="800"/>
              </a:spcAft>
              <a:buFont typeface="Arial" panose="020B0604020202020204" pitchFamily="34" charset="0"/>
              <a:buChar char="•"/>
            </a:pPr>
            <a:r>
              <a:rPr lang="en-AU" sz="3100" dirty="0">
                <a:latin typeface="Arial" panose="020B0604020202020204" pitchFamily="34" charset="0"/>
                <a:cs typeface="Arial" panose="020B0604020202020204" pitchFamily="34" charset="0"/>
              </a:rPr>
              <a:t>Commitment to QLAF, RLAF and working groups.</a:t>
            </a:r>
          </a:p>
          <a:p>
            <a:pPr marL="457200" indent="-457200">
              <a:spcAft>
                <a:spcPts val="800"/>
              </a:spcAft>
              <a:buFont typeface="Arial" panose="020B0604020202020204" pitchFamily="34" charset="0"/>
              <a:buChar char="•"/>
            </a:pPr>
            <a:r>
              <a:rPr lang="en-AU" sz="3100" dirty="0">
                <a:latin typeface="Arial" panose="020B0604020202020204" pitchFamily="34" charset="0"/>
                <a:cs typeface="Arial" panose="020B0604020202020204" pitchFamily="34" charset="0"/>
              </a:rPr>
              <a:t>Government to support ATSILS (e.g. Bamaga, ID project, Yellow Cards).</a:t>
            </a:r>
          </a:p>
          <a:p>
            <a:pPr marL="457200" indent="-457200">
              <a:spcAft>
                <a:spcPts val="800"/>
              </a:spcAft>
              <a:buFont typeface="Arial" panose="020B0604020202020204" pitchFamily="34" charset="0"/>
              <a:buChar char="•"/>
            </a:pPr>
            <a:r>
              <a:rPr lang="en-AU" sz="3100" dirty="0">
                <a:latin typeface="Arial" panose="020B0604020202020204" pitchFamily="34" charset="0"/>
                <a:cs typeface="Arial" panose="020B0604020202020204" pitchFamily="34" charset="0"/>
              </a:rPr>
              <a:t>Presents an excellent opportunity (e.g. LawRight in Cairns).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2" ma:contentTypeDescription="Create a new document." ma:contentTypeScope="" ma:versionID="aeb3d08279c9964655a5114430ac6f9d">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5885ab651099bb36bb9c99a77556ff0d"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2ED219-DC9A-4B1A-ACA1-C822221EEFCF}">
  <ds:schemaRefs>
    <ds:schemaRef ds:uri="http://schemas.microsoft.com/sharepoint/v3/contenttype/forms"/>
  </ds:schemaRefs>
</ds:datastoreItem>
</file>

<file path=customXml/itemProps2.xml><?xml version="1.0" encoding="utf-8"?>
<ds:datastoreItem xmlns:ds="http://schemas.openxmlformats.org/officeDocument/2006/customXml" ds:itemID="{68C84440-2847-42BA-99D2-0F36FD108FF0}">
  <ds:schemaRefs>
    <ds:schemaRef ds:uri="06c72f1e-0326-4e87-a981-e79a536aa6e5"/>
    <ds:schemaRef ds:uri="http://schemas.microsoft.com/office/2006/documentManagement/types"/>
    <ds:schemaRef ds:uri="9fe8a190-a5f8-4773-adac-e0e3a19b90d9"/>
    <ds:schemaRef ds:uri="http://purl.org/dc/elements/1.1/"/>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61017B1-C03E-45E0-BA41-2E952F68C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e8a190-a5f8-4773-adac-e0e3a19b90d9"/>
    <ds:schemaRef ds:uri="06c72f1e-0326-4e87-a981-e79a536aa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378</TotalTime>
  <Words>1117</Words>
  <Application>Microsoft Office PowerPoint</Application>
  <PresentationFormat>Custom</PresentationFormat>
  <Paragraphs>147</Paragraphs>
  <Slides>20</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20</vt:i4>
      </vt:variant>
    </vt:vector>
  </HeadingPairs>
  <TitlesOfParts>
    <vt:vector size="39" baseType="lpstr">
      <vt:lpstr>Arial</vt:lpstr>
      <vt:lpstr>DM Sans Bold</vt:lpstr>
      <vt:lpstr>Libre Franklin Light</vt:lpstr>
      <vt:lpstr>Aileron Heavy Bold</vt:lpstr>
      <vt:lpstr>Aileron Heavy</vt:lpstr>
      <vt:lpstr>Libre Franklin Black</vt:lpstr>
      <vt:lpstr>Open Sans Bold</vt:lpstr>
      <vt:lpstr>Calibri</vt:lpstr>
      <vt:lpstr>Glacial Indifference</vt:lpstr>
      <vt:lpstr>Open Sans Light</vt:lpstr>
      <vt:lpstr>Open Sauce Light Bold</vt:lpstr>
      <vt:lpstr>Clear Sans Regular</vt:lpstr>
      <vt:lpstr>DM Sans</vt:lpstr>
      <vt:lpstr>Oswald Bold</vt:lpstr>
      <vt:lpstr>Clear Sans Regular Bold</vt:lpstr>
      <vt:lpstr>Libre Franklin Bold</vt:lpstr>
      <vt:lpstr>Lato Heavy Bold</vt:lpstr>
      <vt:lpstr>Open Sauce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Topping</dc:creator>
  <cp:lastModifiedBy>Louise  Mullins</cp:lastModifiedBy>
  <cp:revision>21</cp:revision>
  <dcterms:created xsi:type="dcterms:W3CDTF">2020-10-28T04:32:32Z</dcterms:created>
  <dcterms:modified xsi:type="dcterms:W3CDTF">2020-11-03T02:13:16Z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