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76" r:id="rId2"/>
    <p:sldId id="264" r:id="rId3"/>
    <p:sldId id="278" r:id="rId4"/>
    <p:sldId id="280" r:id="rId5"/>
    <p:sldId id="27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22A"/>
    <a:srgbClr val="CD0A20"/>
    <a:srgbClr val="D90011"/>
    <a:srgbClr val="CD0920"/>
    <a:srgbClr val="D70111"/>
    <a:srgbClr val="DA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p:restoredTop sz="95914"/>
  </p:normalViewPr>
  <p:slideViewPr>
    <p:cSldViewPr snapToGrid="0" snapToObjects="1">
      <p:cViewPr>
        <p:scale>
          <a:sx n="170" d="100"/>
          <a:sy n="170" d="100"/>
        </p:scale>
        <p:origin x="160" y="-4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6FFCA2-BF6D-CE44-A430-3AEE88891A9E}" type="datetimeFigureOut">
              <a:rPr lang="en-US" smtClean="0">
                <a:latin typeface="Arial"/>
              </a:rPr>
              <a:t>11/12/20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A992C-4394-4E4E-9793-4EB1E3E1D25A}"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20221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16A57A62-2764-F542-B86B-77C5E138D015}" type="datetimeFigureOut">
              <a:rPr lang="en-US" smtClean="0"/>
              <a:pPr/>
              <a:t>11/12/20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9A93E2E-41BE-9948-9CD4-5372A3778816}" type="slidenum">
              <a:rPr lang="en-US" smtClean="0"/>
              <a:pPr/>
              <a:t>‹#›</a:t>
            </a:fld>
            <a:endParaRPr lang="en-US" dirty="0"/>
          </a:p>
        </p:txBody>
      </p:sp>
    </p:spTree>
    <p:extLst>
      <p:ext uri="{BB962C8B-B14F-4D97-AF65-F5344CB8AC3E}">
        <p14:creationId xmlns:p14="http://schemas.microsoft.com/office/powerpoint/2010/main" val="1484906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A93E2E-41BE-9948-9CD4-5372A3778816}" type="slidenum">
              <a:rPr lang="en-US" smtClean="0"/>
              <a:pPr/>
              <a:t>1</a:t>
            </a:fld>
            <a:endParaRPr lang="en-US" dirty="0"/>
          </a:p>
        </p:txBody>
      </p:sp>
    </p:spTree>
    <p:extLst>
      <p:ext uri="{BB962C8B-B14F-4D97-AF65-F5344CB8AC3E}">
        <p14:creationId xmlns:p14="http://schemas.microsoft.com/office/powerpoint/2010/main" val="143615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3</a:t>
            </a:fld>
            <a:endParaRPr lang="en-US" dirty="0"/>
          </a:p>
        </p:txBody>
      </p:sp>
    </p:spTree>
    <p:extLst>
      <p:ext uri="{BB962C8B-B14F-4D97-AF65-F5344CB8AC3E}">
        <p14:creationId xmlns:p14="http://schemas.microsoft.com/office/powerpoint/2010/main" val="296526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A93E2E-41BE-9948-9CD4-5372A3778816}" type="slidenum">
              <a:rPr lang="en-US" smtClean="0"/>
              <a:pPr/>
              <a:t>5</a:t>
            </a:fld>
            <a:endParaRPr lang="en-US" dirty="0"/>
          </a:p>
        </p:txBody>
      </p:sp>
    </p:spTree>
    <p:extLst>
      <p:ext uri="{BB962C8B-B14F-4D97-AF65-F5344CB8AC3E}">
        <p14:creationId xmlns:p14="http://schemas.microsoft.com/office/powerpoint/2010/main" val="26305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551631"/>
          </a:xfrm>
        </p:spPr>
        <p:txBody>
          <a:bodyPr lIns="0" tIns="0" rIns="0" bIns="0" anchor="t" anchorCtr="0">
            <a:normAutofit/>
          </a:bodyPr>
          <a:lstStyle>
            <a:lvl1pPr algn="l">
              <a:defRPr sz="3500" b="0" i="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3" name="Content Placeholder 2"/>
          <p:cNvSpPr>
            <a:spLocks noGrp="1"/>
          </p:cNvSpPr>
          <p:nvPr>
            <p:ph idx="1"/>
          </p:nvPr>
        </p:nvSpPr>
        <p:spPr>
          <a:xfrm>
            <a:off x="457200" y="1440000"/>
            <a:ext cx="8229600" cy="3031203"/>
          </a:xfrm>
        </p:spPr>
        <p:txBody>
          <a:bodyPr lIns="0" tIns="0" rIns="0" bIns="0">
            <a:normAutofit/>
          </a:bodyPr>
          <a:lstStyle>
            <a:lvl1pPr marL="342900" indent="-342900">
              <a:lnSpc>
                <a:spcPct val="140000"/>
              </a:lnSpc>
              <a:spcBef>
                <a:spcPts val="0"/>
              </a:spcBef>
              <a:buFont typeface="Wingdings" charset="2"/>
              <a:buChar char="§"/>
              <a:defRPr/>
            </a:lvl1pPr>
            <a:lvl2pPr>
              <a:lnSpc>
                <a:spcPct val="140000"/>
              </a:lnSpc>
              <a:spcBef>
                <a:spcPts val="0"/>
              </a:spcBef>
              <a:defRPr sz="2000">
                <a:latin typeface="Arial"/>
                <a:cs typeface="Arial"/>
              </a:defRPr>
            </a:lvl2pPr>
            <a:lvl3pPr>
              <a:lnSpc>
                <a:spcPct val="140000"/>
              </a:lnSpc>
              <a:spcBef>
                <a:spcPts val="0"/>
              </a:spcBef>
              <a:defRPr sz="2000">
                <a:latin typeface="Arial"/>
                <a:cs typeface="Arial"/>
              </a:defRPr>
            </a:lvl3pPr>
            <a:lvl4pPr>
              <a:lnSpc>
                <a:spcPct val="140000"/>
              </a:lnSpc>
              <a:spcBef>
                <a:spcPts val="0"/>
              </a:spcBef>
              <a:defRPr sz="2000">
                <a:latin typeface="Arial"/>
                <a:cs typeface="Arial"/>
              </a:defRPr>
            </a:lvl4pPr>
            <a:lvl5pPr>
              <a:lnSpc>
                <a:spcPct val="140000"/>
              </a:lnSpc>
              <a:spcBef>
                <a:spcPts val="0"/>
              </a:spcBef>
              <a:defRPr sz="2000">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11" name="Footer Placeholder 10"/>
          <p:cNvSpPr>
            <a:spLocks noGrp="1"/>
          </p:cNvSpPr>
          <p:nvPr>
            <p:ph type="ftr" sz="quarter" idx="10"/>
          </p:nvPr>
        </p:nvSpPr>
        <p:spPr/>
        <p:txBody>
          <a:bodyPr/>
          <a:lstStyle/>
          <a:p>
            <a:r>
              <a:rPr lang="en-US" dirty="0"/>
              <a:t>Department name (Edit in View &gt; Header and Footer)</a:t>
            </a:r>
          </a:p>
        </p:txBody>
      </p:sp>
    </p:spTree>
    <p:extLst>
      <p:ext uri="{BB962C8B-B14F-4D97-AF65-F5344CB8AC3E}">
        <p14:creationId xmlns:p14="http://schemas.microsoft.com/office/powerpoint/2010/main" val="30091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68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78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landscap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4465" y="792000"/>
            <a:ext cx="4721549" cy="568639"/>
          </a:xfrm>
        </p:spPr>
        <p:txBody>
          <a:bodyPr/>
          <a:lstStyle>
            <a:lvl1pPr>
              <a:defRPr>
                <a:solidFill>
                  <a:schemeClr val="bg1"/>
                </a:solidFill>
              </a:defRPr>
            </a:lvl1pPr>
          </a:lstStyle>
          <a:p>
            <a:r>
              <a:rPr lang="en-AU" dirty="0"/>
              <a:t>Click to edit heading</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Department name (Edit in View &gt; Header and Footer)</a:t>
            </a:r>
          </a:p>
        </p:txBody>
      </p:sp>
      <p:sp>
        <p:nvSpPr>
          <p:cNvPr id="5" name="Text Placeholder 4"/>
          <p:cNvSpPr>
            <a:spLocks noGrp="1"/>
          </p:cNvSpPr>
          <p:nvPr>
            <p:ph type="body" sz="quarter" idx="11"/>
          </p:nvPr>
        </p:nvSpPr>
        <p:spPr>
          <a:xfrm>
            <a:off x="4394465" y="1440000"/>
            <a:ext cx="4721549" cy="2987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85747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ortrait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4719344" cy="473028"/>
          </a:xfrm>
        </p:spPr>
        <p:txBody>
          <a:bodyPr/>
          <a:lstStyle/>
          <a:p>
            <a:r>
              <a:rPr lang="en-AU" dirty="0"/>
              <a:t>Click to edit heading</a:t>
            </a:r>
            <a:endParaRPr lang="en-US" dirty="0"/>
          </a:p>
        </p:txBody>
      </p:sp>
      <p:sp>
        <p:nvSpPr>
          <p:cNvPr id="3" name="Footer Placeholder 2"/>
          <p:cNvSpPr>
            <a:spLocks noGrp="1"/>
          </p:cNvSpPr>
          <p:nvPr>
            <p:ph type="ftr" sz="quarter" idx="10"/>
          </p:nvPr>
        </p:nvSpPr>
        <p:spPr>
          <a:xfrm>
            <a:off x="457200" y="4767263"/>
            <a:ext cx="5433742" cy="274637"/>
          </a:xfrm>
        </p:spPr>
        <p:txBody>
          <a:bodyPr/>
          <a:lstStyle/>
          <a:p>
            <a:r>
              <a:rPr lang="en-US" dirty="0"/>
              <a:t>Department name (Edit in View &gt; Header and Footer)</a:t>
            </a:r>
          </a:p>
        </p:txBody>
      </p:sp>
      <p:sp>
        <p:nvSpPr>
          <p:cNvPr id="6" name="Picture Placeholder 5"/>
          <p:cNvSpPr>
            <a:spLocks noGrp="1"/>
          </p:cNvSpPr>
          <p:nvPr>
            <p:ph type="pic" sz="quarter" idx="11"/>
          </p:nvPr>
        </p:nvSpPr>
        <p:spPr>
          <a:xfrm>
            <a:off x="6081712" y="830792"/>
            <a:ext cx="2605088" cy="2817477"/>
          </a:xfrm>
        </p:spPr>
        <p:txBody>
          <a:bodyPr/>
          <a:lstStyle/>
          <a:p>
            <a:endParaRPr lang="en-US" dirty="0"/>
          </a:p>
        </p:txBody>
      </p:sp>
      <p:sp>
        <p:nvSpPr>
          <p:cNvPr id="9" name="Text Placeholder 8"/>
          <p:cNvSpPr>
            <a:spLocks noGrp="1"/>
          </p:cNvSpPr>
          <p:nvPr>
            <p:ph type="body" sz="quarter" idx="12"/>
          </p:nvPr>
        </p:nvSpPr>
        <p:spPr>
          <a:xfrm>
            <a:off x="457200" y="1440000"/>
            <a:ext cx="5389563" cy="3317875"/>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7775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2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5201279" cy="568639"/>
          </a:xfrm>
        </p:spPr>
        <p:txBody>
          <a:bodyPr/>
          <a:lstStyle/>
          <a:p>
            <a:r>
              <a:rPr lang="en-AU" dirty="0"/>
              <a:t>Click to edit heading</a:t>
            </a:r>
            <a:endParaRPr lang="en-US" dirty="0"/>
          </a:p>
        </p:txBody>
      </p:sp>
      <p:sp>
        <p:nvSpPr>
          <p:cNvPr id="3" name="Footer Placeholder 2"/>
          <p:cNvSpPr>
            <a:spLocks noGrp="1"/>
          </p:cNvSpPr>
          <p:nvPr>
            <p:ph type="ftr" sz="quarter" idx="10"/>
          </p:nvPr>
        </p:nvSpPr>
        <p:spPr>
          <a:xfrm>
            <a:off x="457200" y="4767263"/>
            <a:ext cx="5201279" cy="274637"/>
          </a:xfrm>
        </p:spPr>
        <p:txBody>
          <a:bodyPr/>
          <a:lstStyle/>
          <a:p>
            <a:r>
              <a:rPr lang="en-US" dirty="0"/>
              <a:t>Department name (Edit in View &gt; Header and Footer)</a:t>
            </a:r>
          </a:p>
        </p:txBody>
      </p:sp>
      <p:sp>
        <p:nvSpPr>
          <p:cNvPr id="5" name="Text Placeholder 4"/>
          <p:cNvSpPr>
            <a:spLocks noGrp="1"/>
          </p:cNvSpPr>
          <p:nvPr>
            <p:ph type="body" sz="quarter" idx="11"/>
          </p:nvPr>
        </p:nvSpPr>
        <p:spPr>
          <a:xfrm>
            <a:off x="457200" y="1440000"/>
            <a:ext cx="5201279" cy="295275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Picture Placeholder 8"/>
          <p:cNvSpPr>
            <a:spLocks noGrp="1"/>
          </p:cNvSpPr>
          <p:nvPr>
            <p:ph type="pic" sz="quarter" idx="12"/>
          </p:nvPr>
        </p:nvSpPr>
        <p:spPr>
          <a:xfrm>
            <a:off x="5927858" y="831850"/>
            <a:ext cx="2871788" cy="1917700"/>
          </a:xfrm>
        </p:spPr>
        <p:txBody>
          <a:bodyPr/>
          <a:lstStyle/>
          <a:p>
            <a:endParaRPr lang="en-US" dirty="0"/>
          </a:p>
        </p:txBody>
      </p:sp>
      <p:sp>
        <p:nvSpPr>
          <p:cNvPr id="11" name="Picture Placeholder 10"/>
          <p:cNvSpPr>
            <a:spLocks noGrp="1"/>
          </p:cNvSpPr>
          <p:nvPr>
            <p:ph type="pic" sz="quarter" idx="13"/>
          </p:nvPr>
        </p:nvSpPr>
        <p:spPr>
          <a:xfrm>
            <a:off x="5927858" y="2824163"/>
            <a:ext cx="2871788" cy="1917700"/>
          </a:xfrm>
        </p:spPr>
        <p:txBody>
          <a:bodyPr/>
          <a:lstStyle/>
          <a:p>
            <a:endParaRPr lang="en-US" dirty="0"/>
          </a:p>
        </p:txBody>
      </p:sp>
    </p:spTree>
    <p:extLst>
      <p:ext uri="{BB962C8B-B14F-4D97-AF65-F5344CB8AC3E}">
        <p14:creationId xmlns:p14="http://schemas.microsoft.com/office/powerpoint/2010/main" val="168108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1743" y="1446277"/>
            <a:ext cx="7856537" cy="989013"/>
          </a:xfrm>
        </p:spPr>
        <p:txBody>
          <a:bodyPr anchor="b" anchorCtr="0">
            <a:noAutofit/>
          </a:bodyPr>
          <a:lstStyle>
            <a:lvl1pPr marL="0" indent="0" algn="ctr">
              <a:buNone/>
              <a:defRPr sz="3500">
                <a:solidFill>
                  <a:schemeClr val="bg1"/>
                </a:solidFill>
                <a:latin typeface="Jotia Medium" charset="0"/>
                <a:ea typeface="Jotia Medium" charset="0"/>
                <a:cs typeface="Jotia Medium" charset="0"/>
              </a:defRPr>
            </a:lvl1pPr>
          </a:lstStyle>
          <a:p>
            <a:pPr lvl="0"/>
            <a:r>
              <a:rPr lang="en-US" dirty="0"/>
              <a:t>CLICK TO EDIT SECTION HEADING</a:t>
            </a:r>
          </a:p>
        </p:txBody>
      </p:sp>
      <p:sp>
        <p:nvSpPr>
          <p:cNvPr id="11" name="Text Placeholder 10"/>
          <p:cNvSpPr>
            <a:spLocks noGrp="1"/>
          </p:cNvSpPr>
          <p:nvPr>
            <p:ph type="body" sz="quarter" idx="11" hasCustomPrompt="1"/>
          </p:nvPr>
        </p:nvSpPr>
        <p:spPr>
          <a:xfrm>
            <a:off x="601742" y="2435290"/>
            <a:ext cx="7856457" cy="522288"/>
          </a:xfrm>
        </p:spPr>
        <p:txBody>
          <a:bodyPr>
            <a:noAutofit/>
          </a:bodyPr>
          <a:lstStyle>
            <a:lvl1pPr marL="0" indent="0" algn="ctr">
              <a:buNone/>
              <a:defRPr sz="3000" b="0" i="1">
                <a:solidFill>
                  <a:schemeClr val="bg1"/>
                </a:solidFill>
                <a:latin typeface="Copernicus Medium" charset="0"/>
                <a:ea typeface="Copernicus Medium" charset="0"/>
                <a:cs typeface="Copernicus Medium" charset="0"/>
              </a:defRPr>
            </a:lvl1pPr>
          </a:lstStyle>
          <a:p>
            <a:pPr lvl="0"/>
            <a:r>
              <a:rPr lang="en-US" dirty="0"/>
              <a:t>Click to edit section heading</a:t>
            </a:r>
          </a:p>
        </p:txBody>
      </p:sp>
    </p:spTree>
    <p:extLst>
      <p:ext uri="{BB962C8B-B14F-4D97-AF65-F5344CB8AC3E}">
        <p14:creationId xmlns:p14="http://schemas.microsoft.com/office/powerpoint/2010/main" val="385123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568639"/>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dirty="0"/>
              <a:t>Click to edit heading</a:t>
            </a:r>
            <a:endParaRPr lang="en-US" dirty="0"/>
          </a:p>
        </p:txBody>
      </p:sp>
      <p:sp>
        <p:nvSpPr>
          <p:cNvPr id="3" name="Content Placeholder 2"/>
          <p:cNvSpPr>
            <a:spLocks noGrp="1"/>
          </p:cNvSpPr>
          <p:nvPr>
            <p:ph sz="half" idx="1"/>
          </p:nvPr>
        </p:nvSpPr>
        <p:spPr>
          <a:xfrm>
            <a:off x="457200" y="1440000"/>
            <a:ext cx="4038600"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US" dirty="0"/>
              <a:t>Department name (Edit in View &gt; Header and Footer)</a:t>
            </a:r>
          </a:p>
        </p:txBody>
      </p:sp>
    </p:spTree>
    <p:extLst>
      <p:ext uri="{BB962C8B-B14F-4D97-AF65-F5344CB8AC3E}">
        <p14:creationId xmlns:p14="http://schemas.microsoft.com/office/powerpoint/2010/main" val="367953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7274" y="466532"/>
            <a:ext cx="4040188" cy="877100"/>
          </a:xfr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4" name="Content Placeholder 3"/>
          <p:cNvSpPr>
            <a:spLocks noGrp="1"/>
          </p:cNvSpPr>
          <p:nvPr>
            <p:ph sz="half" idx="2"/>
          </p:nvPr>
        </p:nvSpPr>
        <p:spPr>
          <a:xfrm>
            <a:off x="4777274" y="1455576"/>
            <a:ext cx="4040188" cy="3113434"/>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7667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682026"/>
          </a:xfr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6" name="Footer Placeholder 5"/>
          <p:cNvSpPr>
            <a:spLocks noGrp="1"/>
          </p:cNvSpPr>
          <p:nvPr>
            <p:ph type="ftr" sz="quarter" idx="10"/>
          </p:nvPr>
        </p:nvSpPr>
        <p:spPr/>
        <p:txBody>
          <a:bodyPr/>
          <a:lstStyle/>
          <a:p>
            <a:r>
              <a:rPr lang="en-US" dirty="0"/>
              <a:t>Department name (Edit in View &gt; Header and Footer)</a:t>
            </a:r>
          </a:p>
        </p:txBody>
      </p:sp>
    </p:spTree>
    <p:extLst>
      <p:ext uri="{BB962C8B-B14F-4D97-AF65-F5344CB8AC3E}">
        <p14:creationId xmlns:p14="http://schemas.microsoft.com/office/powerpoint/2010/main" val="92156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53097"/>
            <a:ext cx="5486400" cy="425054"/>
          </a:xfrm>
        </p:spPr>
        <p:txBody>
          <a:bodyPr anchor="b"/>
          <a:lstStyle>
            <a:lvl1pPr algn="l">
              <a:defRPr sz="2000" b="0"/>
            </a:lvl1pPr>
          </a:lstStyle>
          <a:p>
            <a:r>
              <a:rPr lang="en-AU" dirty="0"/>
              <a:t>Click to edit heading</a:t>
            </a:r>
            <a:endParaRPr lang="en-US" dirty="0"/>
          </a:p>
        </p:txBody>
      </p:sp>
      <p:sp>
        <p:nvSpPr>
          <p:cNvPr id="3" name="Picture Placeholder 2"/>
          <p:cNvSpPr>
            <a:spLocks noGrp="1"/>
          </p:cNvSpPr>
          <p:nvPr>
            <p:ph type="pic" idx="1"/>
          </p:nvPr>
        </p:nvSpPr>
        <p:spPr>
          <a:xfrm>
            <a:off x="457200" y="792000"/>
            <a:ext cx="5486400" cy="2961097"/>
          </a:xfrm>
        </p:spPr>
        <p:txBody>
          <a:bodyPr>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41911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8" name="Footer Placeholder 7"/>
          <p:cNvSpPr>
            <a:spLocks noGrp="1"/>
          </p:cNvSpPr>
          <p:nvPr>
            <p:ph type="ftr" sz="quarter" idx="10"/>
          </p:nvPr>
        </p:nvSpPr>
        <p:spPr/>
        <p:txBody>
          <a:bodyPr/>
          <a:lstStyle/>
          <a:p>
            <a:r>
              <a:rPr lang="en-US" dirty="0"/>
              <a:t>Department name (Edit in View &gt; Header and Footer)</a:t>
            </a:r>
          </a:p>
        </p:txBody>
      </p:sp>
    </p:spTree>
    <p:extLst>
      <p:ext uri="{BB962C8B-B14F-4D97-AF65-F5344CB8AC3E}">
        <p14:creationId xmlns:p14="http://schemas.microsoft.com/office/powerpoint/2010/main" val="156845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2000"/>
            <a:ext cx="8229600" cy="568639"/>
          </a:xfrm>
          <a:prstGeom prst="rect">
            <a:avLst/>
          </a:prstGeom>
        </p:spPr>
        <p:txBody>
          <a:bodyPr vert="horz" lIns="0" tIns="0" rIns="0" bIns="0" rtlCol="0" anchor="t" anchorCtr="0">
            <a:normAutofit/>
          </a:bodyPr>
          <a:lstStyle/>
          <a:p>
            <a:r>
              <a:rPr lang="en-AU" dirty="0"/>
              <a:t>Click to edit heading</a:t>
            </a:r>
            <a:endParaRPr lang="en-US" dirty="0"/>
          </a:p>
        </p:txBody>
      </p:sp>
      <p:sp>
        <p:nvSpPr>
          <p:cNvPr id="3" name="Text Placeholder 2"/>
          <p:cNvSpPr>
            <a:spLocks noGrp="1"/>
          </p:cNvSpPr>
          <p:nvPr>
            <p:ph type="body" idx="1"/>
          </p:nvPr>
        </p:nvSpPr>
        <p:spPr>
          <a:xfrm>
            <a:off x="457200" y="1440000"/>
            <a:ext cx="8229600" cy="2821438"/>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6"/>
          <p:cNvSpPr>
            <a:spLocks noGrp="1"/>
          </p:cNvSpPr>
          <p:nvPr>
            <p:ph type="ftr" sz="quarter" idx="3"/>
          </p:nvPr>
        </p:nvSpPr>
        <p:spPr>
          <a:xfrm>
            <a:off x="457200" y="4767263"/>
            <a:ext cx="8229600" cy="274637"/>
          </a:xfrm>
          <a:prstGeom prst="rect">
            <a:avLst/>
          </a:prstGeom>
        </p:spPr>
        <p:txBody>
          <a:bodyPr vert="horz" lIns="0" tIns="0" rIns="0" bIns="0" rtlCol="0" anchor="ctr"/>
          <a:lstStyle>
            <a:lvl1pPr algn="l">
              <a:defRPr sz="1000">
                <a:solidFill>
                  <a:schemeClr val="tx1">
                    <a:tint val="75000"/>
                  </a:schemeClr>
                </a:solidFill>
                <a:latin typeface="Arial"/>
                <a:cs typeface="Arial"/>
              </a:defRPr>
            </a:lvl1pPr>
          </a:lstStyle>
          <a:p>
            <a:r>
              <a:rPr lang="en-US" dirty="0"/>
              <a:t>Department name (Edit in View &gt; Header and Footer)</a:t>
            </a:r>
          </a:p>
        </p:txBody>
      </p:sp>
    </p:spTree>
    <p:extLst>
      <p:ext uri="{BB962C8B-B14F-4D97-AF65-F5344CB8AC3E}">
        <p14:creationId xmlns:p14="http://schemas.microsoft.com/office/powerpoint/2010/main" val="4062948793"/>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60" r:id="rId3"/>
    <p:sldLayoutId id="2147483659" r:id="rId4"/>
    <p:sldLayoutId id="2147483651" r:id="rId5"/>
    <p:sldLayoutId id="2147483652" r:id="rId6"/>
    <p:sldLayoutId id="2147483653" r:id="rId7"/>
    <p:sldLayoutId id="2147483654" r:id="rId8"/>
    <p:sldLayoutId id="2147483657" r:id="rId9"/>
    <p:sldLayoutId id="2147483649" r:id="rId10"/>
    <p:sldLayoutId id="2147483661" r:id="rId11"/>
  </p:sldLayoutIdLst>
  <p:hf sldNum="0" hdr="0" dt="0"/>
  <p:txStyles>
    <p:titleStyle>
      <a:lvl1pPr algn="l" defTabSz="457200" rtl="0" eaLnBrk="1" latinLnBrk="0" hangingPunct="1">
        <a:lnSpc>
          <a:spcPct val="80000"/>
        </a:lnSpc>
        <a:spcBef>
          <a:spcPct val="0"/>
        </a:spcBef>
        <a:buNone/>
        <a:defRPr sz="3500" kern="1200">
          <a:solidFill>
            <a:srgbClr val="DA0012"/>
          </a:solidFill>
          <a:latin typeface="Jotia Medium" charset="0"/>
          <a:ea typeface="Jotia Medium" charset="0"/>
          <a:cs typeface="Jotia Medium" charset="0"/>
        </a:defRPr>
      </a:lvl1pPr>
    </p:titleStyle>
    <p:body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5143" cy="5143499"/>
          </a:xfrm>
          <a:prstGeom prst="rect">
            <a:avLst/>
          </a:prstGeom>
        </p:spPr>
      </p:pic>
      <p:sp>
        <p:nvSpPr>
          <p:cNvPr id="6" name="Title 1"/>
          <p:cNvSpPr txBox="1">
            <a:spLocks/>
          </p:cNvSpPr>
          <p:nvPr/>
        </p:nvSpPr>
        <p:spPr>
          <a:xfrm>
            <a:off x="4772091" y="325821"/>
            <a:ext cx="4200678" cy="2332615"/>
          </a:xfrm>
          <a:prstGeom prst="rect">
            <a:avLst/>
          </a:prstGeom>
        </p:spPr>
        <p:txBody>
          <a:bodyPr vert="horz" lIns="0" tIns="0" rIns="0" bIns="0" rtlCol="0" anchor="t" anchorCtr="0">
            <a:normAutofit/>
          </a:bodyPr>
          <a:lstStyle>
            <a:lvl1pPr algn="l" defTabSz="457200" rtl="0" eaLnBrk="1" latinLnBrk="0" hangingPunct="1">
              <a:lnSpc>
                <a:spcPct val="80000"/>
              </a:lnSpc>
              <a:spcBef>
                <a:spcPct val="0"/>
              </a:spcBef>
              <a:buNone/>
              <a:defRPr sz="3500" kern="1200">
                <a:solidFill>
                  <a:srgbClr val="DA0012"/>
                </a:solidFill>
                <a:latin typeface="Jotia Medium" charset="0"/>
                <a:ea typeface="Jotia Medium" charset="0"/>
                <a:cs typeface="Jotia Medium" charset="0"/>
              </a:defRPr>
            </a:lvl1pPr>
          </a:lstStyle>
          <a:p>
            <a:pPr algn="ctr">
              <a:lnSpc>
                <a:spcPts val="4000"/>
              </a:lnSpc>
            </a:pPr>
            <a:r>
              <a:rPr lang="en-AU" sz="3200" b="1" i="1" dirty="0">
                <a:solidFill>
                  <a:schemeClr val="bg1"/>
                </a:solidFill>
              </a:rPr>
              <a:t>Financial issues affecting First Nations People</a:t>
            </a:r>
          </a:p>
          <a:p>
            <a:pPr algn="ctr">
              <a:lnSpc>
                <a:spcPts val="4000"/>
              </a:lnSpc>
            </a:pPr>
            <a:endParaRPr lang="en-AU" sz="3200" b="1" i="1" dirty="0">
              <a:solidFill>
                <a:schemeClr val="bg1"/>
              </a:solidFill>
            </a:endParaRPr>
          </a:p>
          <a:p>
            <a:pPr algn="ctr">
              <a:lnSpc>
                <a:spcPts val="4000"/>
              </a:lnSpc>
            </a:pPr>
            <a:r>
              <a:rPr lang="en-AU" sz="2800" b="1" dirty="0">
                <a:solidFill>
                  <a:schemeClr val="bg1"/>
                </a:solidFill>
              </a:rPr>
              <a:t>Dr Heron Loban</a:t>
            </a:r>
          </a:p>
        </p:txBody>
      </p:sp>
      <p:sp>
        <p:nvSpPr>
          <p:cNvPr id="7" name="Title 1"/>
          <p:cNvSpPr txBox="1">
            <a:spLocks/>
          </p:cNvSpPr>
          <p:nvPr/>
        </p:nvSpPr>
        <p:spPr>
          <a:xfrm>
            <a:off x="4772091" y="2371371"/>
            <a:ext cx="4200678" cy="1324304"/>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3500" kern="1200">
                <a:solidFill>
                  <a:srgbClr val="DA0012"/>
                </a:solidFill>
                <a:latin typeface="Jotia Medium" charset="0"/>
                <a:ea typeface="Jotia Medium" charset="0"/>
                <a:cs typeface="Jotia Medium" charset="0"/>
              </a:defRPr>
            </a:lvl1pPr>
          </a:lstStyle>
          <a:p>
            <a:pPr algn="ctr">
              <a:lnSpc>
                <a:spcPct val="100000"/>
              </a:lnSpc>
            </a:pPr>
            <a:endParaRPr lang="en-US" sz="2000" b="1" i="1" dirty="0">
              <a:solidFill>
                <a:schemeClr val="bg1"/>
              </a:solidFill>
              <a:latin typeface="Copernicus Book" charset="0"/>
              <a:ea typeface="Copernicus Book" charset="0"/>
              <a:cs typeface="Copernicus Book" charset="0"/>
            </a:endParaRPr>
          </a:p>
          <a:p>
            <a:pPr algn="ctr">
              <a:lnSpc>
                <a:spcPct val="100000"/>
              </a:lnSpc>
            </a:pPr>
            <a:r>
              <a:rPr lang="en-US" sz="2000" b="1" i="1" dirty="0">
                <a:solidFill>
                  <a:schemeClr val="bg1"/>
                </a:solidFill>
                <a:latin typeface="Copernicus Book" charset="0"/>
                <a:ea typeface="Copernicus Book" charset="0"/>
                <a:cs typeface="Copernicus Book" charset="0"/>
              </a:rPr>
              <a:t>Community Legal </a:t>
            </a:r>
            <a:r>
              <a:rPr lang="en-US" sz="2000" b="1" i="1" dirty="0" err="1">
                <a:solidFill>
                  <a:schemeClr val="bg1"/>
                </a:solidFill>
                <a:latin typeface="Copernicus Book" charset="0"/>
                <a:ea typeface="Copernicus Book" charset="0"/>
                <a:cs typeface="Copernicus Book" charset="0"/>
              </a:rPr>
              <a:t>Centres</a:t>
            </a:r>
            <a:r>
              <a:rPr lang="en-US" sz="2000" b="1" i="1" dirty="0">
                <a:solidFill>
                  <a:schemeClr val="bg1"/>
                </a:solidFill>
                <a:latin typeface="Copernicus Book" charset="0"/>
                <a:ea typeface="Copernicus Book" charset="0"/>
                <a:cs typeface="Copernicus Book" charset="0"/>
              </a:rPr>
              <a:t> Queensland State Conference 2020</a:t>
            </a:r>
          </a:p>
          <a:p>
            <a:pPr algn="ctr">
              <a:lnSpc>
                <a:spcPct val="100000"/>
              </a:lnSpc>
            </a:pPr>
            <a:endParaRPr lang="en-US" sz="1600" b="1" dirty="0">
              <a:solidFill>
                <a:schemeClr val="bg1"/>
              </a:solidFill>
              <a:latin typeface="Copernicus Book" charset="0"/>
              <a:ea typeface="Copernicus Book" charset="0"/>
              <a:cs typeface="Copernicus Book" charset="0"/>
            </a:endParaRPr>
          </a:p>
          <a:p>
            <a:pPr algn="ctr">
              <a:lnSpc>
                <a:spcPct val="100000"/>
              </a:lnSpc>
            </a:pPr>
            <a:r>
              <a:rPr lang="en-US" sz="1600" b="1" dirty="0">
                <a:solidFill>
                  <a:schemeClr val="bg1"/>
                </a:solidFill>
                <a:latin typeface="Copernicus Book" charset="0"/>
                <a:ea typeface="Copernicus Book" charset="0"/>
                <a:cs typeface="Copernicus Book" charset="0"/>
              </a:rPr>
              <a:t>12 November 2020</a:t>
            </a:r>
          </a:p>
          <a:p>
            <a:pPr algn="ctr">
              <a:lnSpc>
                <a:spcPts val="4000"/>
              </a:lnSpc>
            </a:pPr>
            <a:endParaRPr lang="en-US" sz="2000" b="1" i="1" dirty="0">
              <a:solidFill>
                <a:schemeClr val="bg1"/>
              </a:solidFill>
              <a:latin typeface="Copernicus Book" charset="0"/>
              <a:ea typeface="Copernicus Book" charset="0"/>
              <a:cs typeface="Copernicus Book" charset="0"/>
            </a:endParaRPr>
          </a:p>
        </p:txBody>
      </p:sp>
    </p:spTree>
    <p:extLst>
      <p:ext uri="{BB962C8B-B14F-4D97-AF65-F5344CB8AC3E}">
        <p14:creationId xmlns:p14="http://schemas.microsoft.com/office/powerpoint/2010/main" val="111666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100" dirty="0"/>
              <a:t>Case Study 1 – 1993 Insurance cases</a:t>
            </a:r>
            <a:br>
              <a:rPr lang="en-AU" dirty="0"/>
            </a:br>
            <a:endParaRPr lang="en-US" dirty="0"/>
          </a:p>
        </p:txBody>
      </p:sp>
      <p:sp>
        <p:nvSpPr>
          <p:cNvPr id="3" name="Content Placeholder 2"/>
          <p:cNvSpPr>
            <a:spLocks noGrp="1"/>
          </p:cNvSpPr>
          <p:nvPr>
            <p:ph idx="1"/>
          </p:nvPr>
        </p:nvSpPr>
        <p:spPr/>
        <p:txBody>
          <a:bodyPr>
            <a:normAutofit fontScale="47500" lnSpcReduction="20000"/>
          </a:bodyPr>
          <a:lstStyle/>
          <a:p>
            <a:pPr marL="0" lvl="0" indent="0">
              <a:buNone/>
            </a:pPr>
            <a:r>
              <a:rPr lang="en-AU" dirty="0"/>
              <a:t>Which consumer product or service ?</a:t>
            </a:r>
          </a:p>
          <a:p>
            <a:pPr lvl="1"/>
            <a:r>
              <a:rPr lang="en-AU" dirty="0"/>
              <a:t>Financial services and product - funeral insurance and life insurance</a:t>
            </a:r>
          </a:p>
          <a:p>
            <a:pPr marL="0" lvl="0" indent="0">
              <a:buNone/>
            </a:pPr>
            <a:r>
              <a:rPr lang="en-AU" dirty="0"/>
              <a:t>Who?</a:t>
            </a:r>
          </a:p>
          <a:p>
            <a:pPr lvl="1"/>
            <a:r>
              <a:rPr lang="en-AU" dirty="0"/>
              <a:t>Trade Practices Commission (now Australian Securities and Investments Commission)</a:t>
            </a:r>
          </a:p>
          <a:p>
            <a:pPr lvl="1"/>
            <a:r>
              <a:rPr lang="en-AU" dirty="0"/>
              <a:t>Mercantile Mutual Life Insurance Company Ltd, Norwich Union Life Insurance Ltd, Colonial Mutual Life Assurance Society Ltd</a:t>
            </a:r>
          </a:p>
          <a:p>
            <a:pPr marL="0" lvl="0" indent="0">
              <a:buNone/>
            </a:pPr>
            <a:r>
              <a:rPr lang="en-AU" dirty="0"/>
              <a:t>Alleged Conduct?</a:t>
            </a:r>
          </a:p>
          <a:p>
            <a:pPr lvl="1"/>
            <a:r>
              <a:rPr lang="en-AU" dirty="0"/>
              <a:t>Investigation by TPC (now ASIC) for alleged breaches of the </a:t>
            </a:r>
            <a:r>
              <a:rPr lang="en-AU" i="1" dirty="0"/>
              <a:t>Trade Practices Act </a:t>
            </a:r>
            <a:r>
              <a:rPr lang="en-AU" dirty="0"/>
              <a:t>including unconscionable conduct and misleading and deceptive conduct in the sale of insurance policies to First Nations People in Queensland</a:t>
            </a:r>
          </a:p>
          <a:p>
            <a:pPr lvl="1"/>
            <a:r>
              <a:rPr lang="en-AU" dirty="0"/>
              <a:t>At the time this was unprecedented in the context of First Nations People consumer protection.</a:t>
            </a:r>
          </a:p>
          <a:p>
            <a:pPr marL="0" lvl="0" indent="0">
              <a:buNone/>
            </a:pPr>
            <a:r>
              <a:rPr lang="en-AU" dirty="0"/>
              <a:t>What were the companies doing?</a:t>
            </a:r>
          </a:p>
          <a:p>
            <a:pPr lvl="1"/>
            <a:r>
              <a:rPr lang="en-AU" dirty="0"/>
              <a:t>Poor explanation of polices to ensure understanding, policies inappropriate to client needs and circumstances sold, statement made about the need for a safety net because the government would not provide one, that such policies were compulsory (and more).</a:t>
            </a:r>
          </a:p>
          <a:p>
            <a:pPr marL="0" lvl="0" indent="0">
              <a:buNone/>
            </a:pPr>
            <a:r>
              <a:rPr lang="en-AU" dirty="0"/>
              <a:t>Outcome?</a:t>
            </a:r>
          </a:p>
          <a:p>
            <a:pPr lvl="1"/>
            <a:r>
              <a:rPr lang="en-AU" dirty="0"/>
              <a:t>Total of 2500 refunds were made exceeding $1.5 million (in 1993 value) </a:t>
            </a:r>
          </a:p>
          <a:p>
            <a:pPr lvl="1"/>
            <a:r>
              <a:rPr lang="en-AU" dirty="0"/>
              <a:t>Resolved by deeds of agreement between TPC (now ASIC) and the three insurance companies</a:t>
            </a:r>
          </a:p>
          <a:p>
            <a:pPr lvl="0"/>
            <a:endParaRPr lang="en-AU" dirty="0"/>
          </a:p>
        </p:txBody>
      </p:sp>
      <p:sp>
        <p:nvSpPr>
          <p:cNvPr id="4" name="Footer Placeholder 3"/>
          <p:cNvSpPr>
            <a:spLocks noGrp="1"/>
          </p:cNvSpPr>
          <p:nvPr>
            <p:ph type="ftr" sz="quarter" idx="10"/>
          </p:nvPr>
        </p:nvSpPr>
        <p:spPr/>
        <p:txBody>
          <a:bodyPr/>
          <a:lstStyle/>
          <a:p>
            <a:r>
              <a:rPr lang="en-US" dirty="0"/>
              <a:t>School of Humanities, Languages and Social Science</a:t>
            </a:r>
          </a:p>
        </p:txBody>
      </p:sp>
    </p:spTree>
    <p:extLst>
      <p:ext uri="{BB962C8B-B14F-4D97-AF65-F5344CB8AC3E}">
        <p14:creationId xmlns:p14="http://schemas.microsoft.com/office/powerpoint/2010/main" val="206811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100" dirty="0"/>
              <a:t>Case Study 2 – 2019 Banking Royal Commission</a:t>
            </a:r>
            <a:br>
              <a:rPr lang="en-AU" dirty="0"/>
            </a:br>
            <a:endParaRPr lang="en-AU" dirty="0"/>
          </a:p>
        </p:txBody>
      </p:sp>
      <p:sp>
        <p:nvSpPr>
          <p:cNvPr id="3" name="Content Placeholder 2"/>
          <p:cNvSpPr>
            <a:spLocks noGrp="1"/>
          </p:cNvSpPr>
          <p:nvPr>
            <p:ph idx="1"/>
          </p:nvPr>
        </p:nvSpPr>
        <p:spPr>
          <a:xfrm>
            <a:off x="457200" y="1154244"/>
            <a:ext cx="8229600" cy="3613020"/>
          </a:xfrm>
        </p:spPr>
        <p:txBody>
          <a:bodyPr>
            <a:noAutofit/>
          </a:bodyPr>
          <a:lstStyle/>
          <a:p>
            <a:pPr marL="0" lvl="0" indent="0">
              <a:buNone/>
            </a:pPr>
            <a:r>
              <a:rPr lang="en-AU" sz="1000" dirty="0"/>
              <a:t>Which consumer product or service ?</a:t>
            </a:r>
          </a:p>
          <a:p>
            <a:pPr lvl="1"/>
            <a:r>
              <a:rPr lang="en-AU" sz="1000" dirty="0"/>
              <a:t>Financial services and product – bank account</a:t>
            </a:r>
          </a:p>
          <a:p>
            <a:pPr marL="0" indent="0">
              <a:buNone/>
            </a:pPr>
            <a:r>
              <a:rPr lang="en-AU" sz="1000" dirty="0"/>
              <a:t>Who?</a:t>
            </a:r>
          </a:p>
          <a:p>
            <a:pPr lvl="1"/>
            <a:r>
              <a:rPr lang="en-AU" sz="1000" dirty="0"/>
              <a:t>Reported by Commissioner Hayne</a:t>
            </a:r>
          </a:p>
          <a:p>
            <a:pPr lvl="1"/>
            <a:r>
              <a:rPr lang="en-AU" sz="1000" dirty="0"/>
              <a:t>ANZ Bank</a:t>
            </a:r>
          </a:p>
          <a:p>
            <a:pPr marL="0" lvl="0" indent="0">
              <a:buNone/>
            </a:pPr>
            <a:r>
              <a:rPr lang="en-AU" sz="1000" dirty="0"/>
              <a:t>Issues raised?</a:t>
            </a:r>
          </a:p>
          <a:p>
            <a:pPr lvl="1"/>
            <a:r>
              <a:rPr lang="en-AU" sz="1000" dirty="0"/>
              <a:t>Appropriateness of products for client</a:t>
            </a:r>
          </a:p>
          <a:p>
            <a:pPr lvl="1"/>
            <a:r>
              <a:rPr lang="en-AU" sz="1000" dirty="0"/>
              <a:t>Access to banking services</a:t>
            </a:r>
          </a:p>
          <a:p>
            <a:pPr marL="0" lvl="0" indent="0">
              <a:buNone/>
            </a:pPr>
            <a:r>
              <a:rPr lang="en-AU" sz="1000" dirty="0"/>
              <a:t>What were the circumstances of the client-bank interactions?</a:t>
            </a:r>
          </a:p>
          <a:p>
            <a:pPr lvl="1"/>
            <a:r>
              <a:rPr lang="en-AU" sz="1000" dirty="0"/>
              <a:t>Support work working with Aboriginal client. Support worker based in Katherine, NT. Aboriginal client based 100km from Katherine,  NT.</a:t>
            </a:r>
          </a:p>
          <a:p>
            <a:pPr lvl="1"/>
            <a:r>
              <a:rPr lang="en-AU" sz="1000" dirty="0"/>
              <a:t>Place where Aboriginal client lived only one ATM which charges fees every time she used it. She wanted a fee free account. One was identified by the support work at ANZ.</a:t>
            </a:r>
          </a:p>
          <a:p>
            <a:pPr lvl="1"/>
            <a:r>
              <a:rPr lang="en-AU" sz="1000" dirty="0"/>
              <a:t>A complicated journey to open the bank account she wanted ensued.</a:t>
            </a:r>
          </a:p>
          <a:p>
            <a:pPr marL="0" lvl="0" indent="0">
              <a:buNone/>
            </a:pPr>
            <a:r>
              <a:rPr lang="en-AU" sz="1000" dirty="0"/>
              <a:t>Outcome?</a:t>
            </a:r>
          </a:p>
          <a:p>
            <a:pPr lvl="1"/>
            <a:r>
              <a:rPr lang="en-AU" sz="1000" dirty="0"/>
              <a:t>Bank account opened 4 months after original request.</a:t>
            </a:r>
          </a:p>
          <a:p>
            <a:pPr lvl="1"/>
            <a:r>
              <a:rPr lang="en-AU" sz="1000" dirty="0"/>
              <a:t>Required a substantial time and cost investment by the Aboriginal woman and the support worker</a:t>
            </a:r>
          </a:p>
        </p:txBody>
      </p:sp>
      <p:sp>
        <p:nvSpPr>
          <p:cNvPr id="4" name="Footer Placeholder 3"/>
          <p:cNvSpPr>
            <a:spLocks noGrp="1"/>
          </p:cNvSpPr>
          <p:nvPr>
            <p:ph type="ftr" sz="quarter" idx="10"/>
          </p:nvPr>
        </p:nvSpPr>
        <p:spPr/>
        <p:txBody>
          <a:bodyPr/>
          <a:lstStyle/>
          <a:p>
            <a:r>
              <a:rPr lang="en-US" dirty="0"/>
              <a:t>School of Humanities, Languages and Social Science</a:t>
            </a:r>
          </a:p>
        </p:txBody>
      </p:sp>
    </p:spTree>
    <p:extLst>
      <p:ext uri="{BB962C8B-B14F-4D97-AF65-F5344CB8AC3E}">
        <p14:creationId xmlns:p14="http://schemas.microsoft.com/office/powerpoint/2010/main" val="302154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100" dirty="0"/>
              <a:t>Case Study 3 – </a:t>
            </a:r>
            <a:r>
              <a:rPr lang="en-AU" sz="3100" i="1" dirty="0"/>
              <a:t>ASIC v Kobelt </a:t>
            </a:r>
            <a:r>
              <a:rPr lang="en-AU" sz="3100" dirty="0"/>
              <a:t>(2019)</a:t>
            </a:r>
            <a:br>
              <a:rPr lang="en-AU" dirty="0"/>
            </a:br>
            <a:endParaRPr lang="en-AU" dirty="0"/>
          </a:p>
        </p:txBody>
      </p:sp>
      <p:sp>
        <p:nvSpPr>
          <p:cNvPr id="3" name="Content Placeholder 2"/>
          <p:cNvSpPr>
            <a:spLocks noGrp="1"/>
          </p:cNvSpPr>
          <p:nvPr>
            <p:ph idx="1"/>
          </p:nvPr>
        </p:nvSpPr>
        <p:spPr/>
        <p:txBody>
          <a:bodyPr>
            <a:normAutofit fontScale="47500" lnSpcReduction="20000"/>
          </a:bodyPr>
          <a:lstStyle/>
          <a:p>
            <a:pPr marL="0" lvl="0" indent="0">
              <a:buNone/>
            </a:pPr>
            <a:r>
              <a:rPr lang="en-AU" dirty="0"/>
              <a:t>Which consumer product or service ?</a:t>
            </a:r>
          </a:p>
          <a:p>
            <a:pPr lvl="1"/>
            <a:r>
              <a:rPr lang="en-AU" dirty="0"/>
              <a:t>Financial services and product – book up  and credit provision</a:t>
            </a:r>
          </a:p>
          <a:p>
            <a:pPr marL="57150" indent="0">
              <a:buNone/>
            </a:pPr>
            <a:r>
              <a:rPr lang="en-AU" dirty="0"/>
              <a:t>Who?</a:t>
            </a:r>
          </a:p>
          <a:p>
            <a:pPr lvl="1"/>
            <a:r>
              <a:rPr lang="en-AU" dirty="0"/>
              <a:t>Australian Securities and Investments Commission</a:t>
            </a:r>
          </a:p>
          <a:p>
            <a:pPr lvl="1"/>
            <a:r>
              <a:rPr lang="en-AU" dirty="0"/>
              <a:t>Lindsay Kobelt (Nobby’s Store, Mintabie, SA)</a:t>
            </a:r>
          </a:p>
          <a:p>
            <a:pPr marL="0" indent="0">
              <a:buNone/>
            </a:pPr>
            <a:r>
              <a:rPr lang="en-AU" dirty="0"/>
              <a:t>Alleged Conduct?</a:t>
            </a:r>
          </a:p>
          <a:p>
            <a:pPr lvl="1"/>
            <a:r>
              <a:rPr lang="en-AU" dirty="0"/>
              <a:t>Investigation by ASIC for alleged breaches of the </a:t>
            </a:r>
            <a:r>
              <a:rPr lang="en-AU" i="1" dirty="0"/>
              <a:t>ASIC Act </a:t>
            </a:r>
            <a:r>
              <a:rPr lang="en-AU" dirty="0"/>
              <a:t>including unconscionable conduct in the provision of book up (credit) to Aboriginal people in South Australia (APY Lands),</a:t>
            </a:r>
          </a:p>
          <a:p>
            <a:pPr lvl="1"/>
            <a:r>
              <a:rPr lang="en-AU" dirty="0"/>
              <a:t>The book up system was at the heart of this case – cultural factors were pivotal in the reasoning and decision of the High Court (4:3)</a:t>
            </a:r>
          </a:p>
          <a:p>
            <a:pPr marL="0" indent="0">
              <a:buNone/>
            </a:pPr>
            <a:r>
              <a:rPr lang="en-AU" dirty="0"/>
              <a:t>What was Kobelt doing at his store?</a:t>
            </a:r>
          </a:p>
          <a:p>
            <a:pPr lvl="1"/>
            <a:r>
              <a:rPr lang="en-AU" dirty="0"/>
              <a:t>Providing credit using a system know as book up – there was poor record keeping, failure to provide receipts and the like.</a:t>
            </a:r>
          </a:p>
          <a:p>
            <a:pPr lvl="1"/>
            <a:r>
              <a:rPr lang="en-AU" dirty="0"/>
              <a:t>The book up system included for use in purchasing second-hand cars.</a:t>
            </a:r>
          </a:p>
          <a:p>
            <a:pPr marL="0" lvl="0" indent="0">
              <a:buNone/>
            </a:pPr>
            <a:r>
              <a:rPr lang="en-AU" dirty="0"/>
              <a:t>Outcome?</a:t>
            </a:r>
          </a:p>
          <a:p>
            <a:pPr lvl="1"/>
            <a:r>
              <a:rPr lang="en-AU" dirty="0"/>
              <a:t>Not found to have engaged in unconscionable conduct for cultural reason related to voluntariness and agency.</a:t>
            </a:r>
          </a:p>
          <a:p>
            <a:pPr lvl="1"/>
            <a:r>
              <a:rPr lang="en-AU" dirty="0"/>
              <a:t>Was found to have operated as a credit provider without a proper licence.</a:t>
            </a:r>
          </a:p>
        </p:txBody>
      </p:sp>
      <p:sp>
        <p:nvSpPr>
          <p:cNvPr id="4" name="Footer Placeholder 3"/>
          <p:cNvSpPr>
            <a:spLocks noGrp="1"/>
          </p:cNvSpPr>
          <p:nvPr>
            <p:ph type="ftr" sz="quarter" idx="10"/>
          </p:nvPr>
        </p:nvSpPr>
        <p:spPr/>
        <p:txBody>
          <a:bodyPr/>
          <a:lstStyle/>
          <a:p>
            <a:r>
              <a:rPr lang="en-US" dirty="0"/>
              <a:t>School of Humanities, Languages and Social Science</a:t>
            </a:r>
          </a:p>
        </p:txBody>
      </p:sp>
    </p:spTree>
    <p:extLst>
      <p:ext uri="{BB962C8B-B14F-4D97-AF65-F5344CB8AC3E}">
        <p14:creationId xmlns:p14="http://schemas.microsoft.com/office/powerpoint/2010/main" val="183109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Lessons to take forward for advocates</a:t>
            </a:r>
            <a:br>
              <a:rPr lang="en-AU" dirty="0"/>
            </a:br>
            <a:endParaRPr lang="en-AU" dirty="0"/>
          </a:p>
        </p:txBody>
      </p:sp>
      <p:sp>
        <p:nvSpPr>
          <p:cNvPr id="3" name="Content Placeholder 2"/>
          <p:cNvSpPr>
            <a:spLocks noGrp="1"/>
          </p:cNvSpPr>
          <p:nvPr>
            <p:ph idx="1"/>
          </p:nvPr>
        </p:nvSpPr>
        <p:spPr/>
        <p:txBody>
          <a:bodyPr>
            <a:normAutofit fontScale="55000" lnSpcReduction="20000"/>
          </a:bodyPr>
          <a:lstStyle/>
          <a:p>
            <a:pPr marL="0" lvl="0" indent="0">
              <a:buNone/>
            </a:pPr>
            <a:r>
              <a:rPr lang="en-AU" dirty="0"/>
              <a:t>There are challenges in:</a:t>
            </a:r>
          </a:p>
          <a:p>
            <a:r>
              <a:rPr lang="en-AU" dirty="0"/>
              <a:t>Collecting evidence</a:t>
            </a:r>
          </a:p>
          <a:p>
            <a:r>
              <a:rPr lang="en-AU" dirty="0"/>
              <a:t>Communicating with clients effectively</a:t>
            </a:r>
          </a:p>
          <a:p>
            <a:r>
              <a:rPr lang="en-AU" i="1" dirty="0"/>
              <a:t>Kobelt</a:t>
            </a:r>
            <a:r>
              <a:rPr lang="en-AU" dirty="0"/>
              <a:t> case has shifted the law somewhat</a:t>
            </a:r>
          </a:p>
          <a:p>
            <a:r>
              <a:rPr lang="en-AU" dirty="0"/>
              <a:t>First Nations consumer issues are complex and involve cultural aspects though poverty and remoteness play a strong role in both access to goods and services and on the ability to exercise consumer protection rights</a:t>
            </a:r>
          </a:p>
          <a:p>
            <a:r>
              <a:rPr lang="en-AU" dirty="0"/>
              <a:t>Financial counsellors are experts in this space and can provide an excellent partner in advocacy</a:t>
            </a:r>
          </a:p>
          <a:p>
            <a:r>
              <a:rPr lang="en-AU" dirty="0"/>
              <a:t>Use complaints mechanism such as those at the AFCA, TIO, ACCC and ASIC – often individual complaints are representative of a much more widespread and systemic issue faced by First Nations consumers in Queensland and elsewhere.</a:t>
            </a:r>
          </a:p>
          <a:p>
            <a:r>
              <a:rPr lang="en-AU" dirty="0"/>
              <a:t>The Royal Commission did highlight longstanding consumer issues for First Nations People, at lest in respect of financial products and services, and we have seen the ACCC pursue other consumer issues quite assertively in recent times e.g. Telstra contracts sold by franchisee stores.</a:t>
            </a:r>
          </a:p>
          <a:p>
            <a:r>
              <a:rPr lang="en-AU" dirty="0"/>
              <a:t>The resolution of individual complaints assist one person or family but the resolution of systemic behaviours benefits the whole community.</a:t>
            </a:r>
          </a:p>
        </p:txBody>
      </p:sp>
      <p:sp>
        <p:nvSpPr>
          <p:cNvPr id="4" name="Footer Placeholder 3"/>
          <p:cNvSpPr>
            <a:spLocks noGrp="1"/>
          </p:cNvSpPr>
          <p:nvPr>
            <p:ph type="ftr" sz="quarter" idx="10"/>
          </p:nvPr>
        </p:nvSpPr>
        <p:spPr/>
        <p:txBody>
          <a:bodyPr/>
          <a:lstStyle/>
          <a:p>
            <a:r>
              <a:rPr lang="en-US" dirty="0"/>
              <a:t>School of Humanities, Languages and Social Science</a:t>
            </a:r>
          </a:p>
        </p:txBody>
      </p:sp>
    </p:spTree>
    <p:extLst>
      <p:ext uri="{BB962C8B-B14F-4D97-AF65-F5344CB8AC3E}">
        <p14:creationId xmlns:p14="http://schemas.microsoft.com/office/powerpoint/2010/main" val="145822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C66D35-31F8-4B73-ACAB-C74C1630A969}"/>
</file>

<file path=customXml/itemProps2.xml><?xml version="1.0" encoding="utf-8"?>
<ds:datastoreItem xmlns:ds="http://schemas.openxmlformats.org/officeDocument/2006/customXml" ds:itemID="{494AC00E-7EA3-49F6-9264-D1D8554B0146}"/>
</file>

<file path=customXml/itemProps3.xml><?xml version="1.0" encoding="utf-8"?>
<ds:datastoreItem xmlns:ds="http://schemas.openxmlformats.org/officeDocument/2006/customXml" ds:itemID="{E7645A01-A7B6-4196-B5A4-07D530C61EA0}"/>
</file>

<file path=docProps/app.xml><?xml version="1.0" encoding="utf-8"?>
<Properties xmlns="http://schemas.openxmlformats.org/officeDocument/2006/extended-properties" xmlns:vt="http://schemas.openxmlformats.org/officeDocument/2006/docPropsVTypes">
  <TotalTime>958</TotalTime>
  <Words>760</Words>
  <Application>Microsoft Macintosh PowerPoint</Application>
  <PresentationFormat>On-screen Show (16:9)</PresentationFormat>
  <Paragraphs>69</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Copernicus Book</vt:lpstr>
      <vt:lpstr>Copernicus Medium</vt:lpstr>
      <vt:lpstr>Jotia Medium</vt:lpstr>
      <vt:lpstr>Wingdings</vt:lpstr>
      <vt:lpstr>Office Theme</vt:lpstr>
      <vt:lpstr>PowerPoint Presentation</vt:lpstr>
      <vt:lpstr>Case Study 1 – 1993 Insurance cases </vt:lpstr>
      <vt:lpstr>Case Study 2 – 2019 Banking Royal Commission </vt:lpstr>
      <vt:lpstr>Case Study 3 – ASIC v Kobelt (2019) </vt:lpstr>
      <vt:lpstr>Lessons to take forward for advocates </vt:lpstr>
    </vt:vector>
  </TitlesOfParts>
  <Company>Griffith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Appleton</dc:creator>
  <cp:lastModifiedBy>Heron Loban</cp:lastModifiedBy>
  <cp:revision>117</cp:revision>
  <dcterms:created xsi:type="dcterms:W3CDTF">2015-06-09T05:37:39Z</dcterms:created>
  <dcterms:modified xsi:type="dcterms:W3CDTF">2020-11-12T01:42:10Z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