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64" r:id="rId7"/>
    <p:sldId id="272" r:id="rId8"/>
    <p:sldId id="261" r:id="rId9"/>
    <p:sldId id="277" r:id="rId10"/>
    <p:sldId id="259" r:id="rId11"/>
    <p:sldId id="281" r:id="rId12"/>
    <p:sldId id="278" r:id="rId13"/>
    <p:sldId id="283" r:id="rId14"/>
    <p:sldId id="260" r:id="rId15"/>
    <p:sldId id="279" r:id="rId16"/>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11/11/2020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7049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11/11/2020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5572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11/11/2020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41851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74B0197-E62A-4AFF-ABC5-983A77097A5C}" type="datetimeFigureOut">
              <a:rPr lang="en-AU" smtClean="0"/>
              <a:t>11/11/2020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59143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B0197-E62A-4AFF-ABC5-983A77097A5C}" type="datetimeFigureOut">
              <a:rPr lang="en-AU" smtClean="0"/>
              <a:t>11/11/2020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03542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74B0197-E62A-4AFF-ABC5-983A77097A5C}" type="datetimeFigureOut">
              <a:rPr lang="en-AU" smtClean="0"/>
              <a:t>11/11/2020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37893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74B0197-E62A-4AFF-ABC5-983A77097A5C}" type="datetimeFigureOut">
              <a:rPr lang="en-AU" smtClean="0"/>
              <a:t>11/11/2020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23411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74B0197-E62A-4AFF-ABC5-983A77097A5C}" type="datetimeFigureOut">
              <a:rPr lang="en-AU" smtClean="0"/>
              <a:t>11/11/2020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5469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B0197-E62A-4AFF-ABC5-983A77097A5C}" type="datetimeFigureOut">
              <a:rPr lang="en-AU" smtClean="0"/>
              <a:t>11/11/2020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30850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B0197-E62A-4AFF-ABC5-983A77097A5C}" type="datetimeFigureOut">
              <a:rPr lang="en-AU" smtClean="0"/>
              <a:t>11/11/2020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192550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4B0197-E62A-4AFF-ABC5-983A77097A5C}" type="datetimeFigureOut">
              <a:rPr lang="en-AU" smtClean="0"/>
              <a:t>11/11/2020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26CB36-11F1-4233-B625-866C766CFED4}" type="slidenum">
              <a:rPr lang="en-AU" smtClean="0"/>
              <a:t>‹#›</a:t>
            </a:fld>
            <a:endParaRPr lang="en-AU"/>
          </a:p>
        </p:txBody>
      </p:sp>
    </p:spTree>
    <p:extLst>
      <p:ext uri="{BB962C8B-B14F-4D97-AF65-F5344CB8AC3E}">
        <p14:creationId xmlns:p14="http://schemas.microsoft.com/office/powerpoint/2010/main" val="49315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B0197-E62A-4AFF-ABC5-983A77097A5C}" type="datetimeFigureOut">
              <a:rPr lang="en-AU" smtClean="0"/>
              <a:t>11/11/2020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CB36-11F1-4233-B625-866C766CFED4}" type="slidenum">
              <a:rPr lang="en-AU" smtClean="0"/>
              <a:t>‹#›</a:t>
            </a:fld>
            <a:endParaRPr lang="en-AU"/>
          </a:p>
        </p:txBody>
      </p:sp>
    </p:spTree>
    <p:extLst>
      <p:ext uri="{BB962C8B-B14F-4D97-AF65-F5344CB8AC3E}">
        <p14:creationId xmlns:p14="http://schemas.microsoft.com/office/powerpoint/2010/main" val="369999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95F9A2C-F053-476E-876F-37EE6CB579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600" b="24801"/>
          <a:stretch/>
        </p:blipFill>
        <p:spPr>
          <a:xfrm>
            <a:off x="0" y="1412776"/>
            <a:ext cx="9144000" cy="3744416"/>
          </a:xfrm>
          <a:prstGeom prst="rect">
            <a:avLst/>
          </a:prstGeom>
        </p:spPr>
      </p:pic>
    </p:spTree>
    <p:extLst>
      <p:ext uri="{BB962C8B-B14F-4D97-AF65-F5344CB8AC3E}">
        <p14:creationId xmlns:p14="http://schemas.microsoft.com/office/powerpoint/2010/main" val="33226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Cultural Considerations. </a:t>
            </a:r>
            <a:endParaRPr lang="en-AU" dirty="0"/>
          </a:p>
        </p:txBody>
      </p:sp>
      <p:sp>
        <p:nvSpPr>
          <p:cNvPr id="3" name="Content Placeholder 2"/>
          <p:cNvSpPr>
            <a:spLocks noGrp="1"/>
          </p:cNvSpPr>
          <p:nvPr>
            <p:ph idx="1"/>
          </p:nvPr>
        </p:nvSpPr>
        <p:spPr/>
        <p:txBody>
          <a:bodyPr/>
          <a:lstStyle/>
          <a:p>
            <a:pPr marL="0" indent="0">
              <a:buNone/>
            </a:pPr>
            <a:endParaRPr lang="en-AU" dirty="0" smtClean="0"/>
          </a:p>
          <a:p>
            <a:pPr marL="0" indent="0">
              <a:buNone/>
            </a:pPr>
            <a:endParaRPr lang="en-AU" dirty="0"/>
          </a:p>
          <a:p>
            <a:pPr marL="0" indent="0">
              <a:buNone/>
            </a:pPr>
            <a:r>
              <a:rPr lang="en-AU" dirty="0" smtClean="0"/>
              <a:t>Respect of cultures- understanding that “</a:t>
            </a:r>
            <a:r>
              <a:rPr lang="en-AU" b="1" dirty="0" smtClean="0"/>
              <a:t>shame</a:t>
            </a:r>
            <a:r>
              <a:rPr lang="en-AU" dirty="0" smtClean="0"/>
              <a:t>” and “</a:t>
            </a:r>
            <a:r>
              <a:rPr lang="en-AU" b="1" dirty="0" smtClean="0"/>
              <a:t>honour</a:t>
            </a:r>
            <a:r>
              <a:rPr lang="en-AU" dirty="0" smtClean="0"/>
              <a:t>” is an important aspect of cultures which outweigh the presumption and notion of “</a:t>
            </a:r>
            <a:r>
              <a:rPr lang="en-AU" b="1" dirty="0" smtClean="0"/>
              <a:t>guilt</a:t>
            </a:r>
            <a:r>
              <a:rPr lang="en-AU" dirty="0" smtClean="0"/>
              <a:t>” and “</a:t>
            </a:r>
            <a:r>
              <a:rPr lang="en-AU" b="1" dirty="0" smtClean="0"/>
              <a:t>innocence</a:t>
            </a:r>
            <a:r>
              <a:rPr lang="en-AU" dirty="0" smtClean="0"/>
              <a:t>” </a:t>
            </a:r>
            <a:endParaRPr lang="en-AU" dirty="0"/>
          </a:p>
        </p:txBody>
      </p:sp>
    </p:spTree>
    <p:extLst>
      <p:ext uri="{BB962C8B-B14F-4D97-AF65-F5344CB8AC3E}">
        <p14:creationId xmlns:p14="http://schemas.microsoft.com/office/powerpoint/2010/main" val="168551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Insights from our learnings</a:t>
            </a:r>
            <a:endParaRPr lang="en-AU" dirty="0"/>
          </a:p>
        </p:txBody>
      </p:sp>
      <p:sp>
        <p:nvSpPr>
          <p:cNvPr id="3" name="Content Placeholder 2"/>
          <p:cNvSpPr>
            <a:spLocks noGrp="1"/>
          </p:cNvSpPr>
          <p:nvPr>
            <p:ph idx="1"/>
          </p:nvPr>
        </p:nvSpPr>
        <p:spPr>
          <a:xfrm>
            <a:off x="2483768" y="1268760"/>
            <a:ext cx="6203032" cy="4857403"/>
          </a:xfrm>
        </p:spPr>
        <p:txBody>
          <a:bodyPr>
            <a:normAutofit fontScale="92500" lnSpcReduction="20000"/>
          </a:bodyPr>
          <a:lstStyle/>
          <a:p>
            <a:r>
              <a:rPr lang="en-US" dirty="0"/>
              <a:t>An Elder/older person’s AUTONOMY is paramount. </a:t>
            </a:r>
          </a:p>
          <a:p>
            <a:pPr lvl="1"/>
            <a:r>
              <a:rPr lang="en-US" sz="1900" dirty="0"/>
              <a:t>Hint: Elders have encountered circumstances in their lifetime where institutions and other people have been telling them what to do and how to live. Reminding an Elder of their autonomy is not only a good legal reminder, but also honours and respects that Elder’s right to make decisions for themselves. An older person will most likely feel safer when they know a practitioner respects and honours their autonomy.</a:t>
            </a:r>
            <a:endParaRPr lang="en-US" dirty="0"/>
          </a:p>
          <a:p>
            <a:r>
              <a:rPr lang="en-US" dirty="0"/>
              <a:t>Legal avenues must be balanced with the safety/wellbeing of the client.</a:t>
            </a:r>
          </a:p>
          <a:p>
            <a:pPr lvl="1"/>
            <a:r>
              <a:rPr lang="en-US" sz="1600" dirty="0"/>
              <a:t>Hint: While applying for a protection order may be available to an older person, the timing in which this is done, if it is needed, must be balanced with the practical implications in terms of their safety, particularly if they live with the perpetrator.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56" y="1916832"/>
            <a:ext cx="2843808" cy="1895872"/>
          </a:xfrm>
          <a:prstGeom prst="rect">
            <a:avLst/>
          </a:prstGeom>
        </p:spPr>
      </p:pic>
    </p:spTree>
    <p:extLst>
      <p:ext uri="{BB962C8B-B14F-4D97-AF65-F5344CB8AC3E}">
        <p14:creationId xmlns:p14="http://schemas.microsoft.com/office/powerpoint/2010/main" val="291142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Insights from our learnings</a:t>
            </a:r>
            <a:endParaRPr lang="en-AU" dirty="0"/>
          </a:p>
        </p:txBody>
      </p:sp>
      <p:sp>
        <p:nvSpPr>
          <p:cNvPr id="3" name="Content Placeholder 2"/>
          <p:cNvSpPr>
            <a:spLocks noGrp="1"/>
          </p:cNvSpPr>
          <p:nvPr>
            <p:ph idx="1"/>
          </p:nvPr>
        </p:nvSpPr>
        <p:spPr>
          <a:xfrm>
            <a:off x="2339752" y="1600200"/>
            <a:ext cx="6347048" cy="4525963"/>
          </a:xfrm>
        </p:spPr>
        <p:txBody>
          <a:bodyPr>
            <a:normAutofit fontScale="85000" lnSpcReduction="20000"/>
          </a:bodyPr>
          <a:lstStyle/>
          <a:p>
            <a:r>
              <a:rPr lang="en-US" dirty="0"/>
              <a:t>Be culturally aware and sensitive to family and community dynamics within Aboriginal and Torres Strait Islander communities.</a:t>
            </a:r>
          </a:p>
          <a:p>
            <a:pPr lvl="1"/>
            <a:r>
              <a:rPr lang="en-US" sz="1500" dirty="0"/>
              <a:t>Hint: Aboriginal and Torres Strait Islander communities place high regard to shame/</a:t>
            </a:r>
            <a:r>
              <a:rPr lang="en-US" sz="1500" dirty="0" err="1"/>
              <a:t>honour</a:t>
            </a:r>
            <a:r>
              <a:rPr lang="en-US" sz="1500" dirty="0"/>
              <a:t>, therefore, some subjects may be difficult to discuss or even taboo for an older person to talk about particularly where there is shame involved. Pause, reflect and don’t make assumptions.</a:t>
            </a:r>
          </a:p>
          <a:p>
            <a:r>
              <a:rPr lang="en-US" dirty="0"/>
              <a:t>Be aware of language disparity so there is clarity for the older person to make decisions. </a:t>
            </a:r>
          </a:p>
          <a:p>
            <a:pPr lvl="1"/>
            <a:r>
              <a:rPr lang="en-US" sz="1500" dirty="0"/>
              <a:t>Hint: On occasions, we respectfully ask a client to tell us in their own words what they think they need to do next after we have given them the advice. This helps identify if there has been any gaps in understanding of legal rights and responsibilities. It also  gives the practitioner a chance to provide positive feedback to the Elder/older person to empower them to make their own decisions as to what they choose to do next.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8966" y="1824802"/>
            <a:ext cx="1796818" cy="1347614"/>
          </a:xfrm>
          <a:prstGeom prst="rect">
            <a:avLst/>
          </a:prstGeom>
        </p:spPr>
      </p:pic>
    </p:spTree>
    <p:extLst>
      <p:ext uri="{BB962C8B-B14F-4D97-AF65-F5344CB8AC3E}">
        <p14:creationId xmlns:p14="http://schemas.microsoft.com/office/powerpoint/2010/main" val="127072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IUIH LEGAL </a:t>
            </a:r>
            <a:r>
              <a:rPr lang="en-US" dirty="0" smtClean="0"/>
              <a:t>SERVICE</a:t>
            </a:r>
            <a:br>
              <a:rPr lang="en-US" dirty="0" smtClean="0"/>
            </a:br>
            <a:r>
              <a:rPr lang="en-US" dirty="0" smtClean="0"/>
              <a:t>“</a:t>
            </a:r>
            <a:r>
              <a:rPr lang="en-US" smtClean="0"/>
              <a:t>Elder Abuse” </a:t>
            </a:r>
            <a:endParaRPr lang="en-AU" dirty="0"/>
          </a:p>
        </p:txBody>
      </p:sp>
      <p:sp>
        <p:nvSpPr>
          <p:cNvPr id="3" name="Subtitle 2"/>
          <p:cNvSpPr>
            <a:spLocks noGrp="1"/>
          </p:cNvSpPr>
          <p:nvPr>
            <p:ph type="subTitle" idx="1"/>
          </p:nvPr>
        </p:nvSpPr>
        <p:spPr/>
        <p:txBody>
          <a:bodyPr/>
          <a:lstStyle/>
          <a:p>
            <a:r>
              <a:rPr lang="en-US" i="1" dirty="0">
                <a:solidFill>
                  <a:schemeClr val="bg1"/>
                </a:solidFill>
              </a:rPr>
              <a:t>CLCQ Conference </a:t>
            </a:r>
          </a:p>
          <a:p>
            <a:r>
              <a:rPr lang="en-US" i="1" dirty="0" smtClean="0">
                <a:solidFill>
                  <a:schemeClr val="bg1"/>
                </a:solidFill>
              </a:rPr>
              <a:t>12th </a:t>
            </a:r>
            <a:r>
              <a:rPr lang="en-US" i="1" dirty="0">
                <a:solidFill>
                  <a:schemeClr val="bg1"/>
                </a:solidFill>
              </a:rPr>
              <a:t>November 2020</a:t>
            </a:r>
            <a:endParaRPr lang="en-AU" i="1" dirty="0">
              <a:solidFill>
                <a:schemeClr val="bg1"/>
              </a:solidFill>
            </a:endParaRPr>
          </a:p>
        </p:txBody>
      </p:sp>
    </p:spTree>
    <p:extLst>
      <p:ext uri="{BB962C8B-B14F-4D97-AF65-F5344CB8AC3E}">
        <p14:creationId xmlns:p14="http://schemas.microsoft.com/office/powerpoint/2010/main" val="8326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04864"/>
            <a:ext cx="8229600" cy="1143000"/>
          </a:xfrm>
        </p:spPr>
        <p:txBody>
          <a:bodyPr>
            <a:normAutofit fontScale="90000"/>
          </a:bodyPr>
          <a:lstStyle/>
          <a:p>
            <a:r>
              <a:rPr lang="en-AU" sz="4800" b="1" dirty="0">
                <a:solidFill>
                  <a:prstClr val="black"/>
                </a:solidFill>
                <a:latin typeface="Calibri Light" panose="020F0302020204030204"/>
              </a:rPr>
              <a:t/>
            </a:r>
            <a:br>
              <a:rPr lang="en-AU" sz="4800" b="1" dirty="0">
                <a:solidFill>
                  <a:prstClr val="black"/>
                </a:solidFill>
                <a:latin typeface="Calibri Light" panose="020F0302020204030204"/>
              </a:rPr>
            </a:br>
            <a:r>
              <a:rPr lang="en-AU" sz="4800" b="1" dirty="0">
                <a:solidFill>
                  <a:prstClr val="black"/>
                </a:solidFill>
                <a:latin typeface="Calibri Light" panose="020F0302020204030204"/>
              </a:rPr>
              <a:t/>
            </a:r>
            <a:br>
              <a:rPr lang="en-AU" sz="4800" b="1" dirty="0">
                <a:solidFill>
                  <a:prstClr val="black"/>
                </a:solidFill>
                <a:latin typeface="Calibri Light" panose="020F0302020204030204"/>
              </a:rPr>
            </a:br>
            <a:r>
              <a:rPr lang="en-AU" sz="4800" u="sng" dirty="0">
                <a:solidFill>
                  <a:prstClr val="black"/>
                </a:solidFill>
                <a:latin typeface="Calibri Light" panose="020F0302020204030204"/>
              </a:rPr>
              <a:t>Acknowledgment: </a:t>
            </a:r>
            <a:r>
              <a:rPr lang="en-AU" sz="4800" b="1" dirty="0">
                <a:solidFill>
                  <a:prstClr val="black"/>
                </a:solidFill>
                <a:latin typeface="Calibri Light" panose="020F0302020204030204"/>
              </a:rPr>
              <a:t/>
            </a:r>
            <a:br>
              <a:rPr lang="en-AU" sz="4800" b="1" dirty="0">
                <a:solidFill>
                  <a:prstClr val="black"/>
                </a:solidFill>
                <a:latin typeface="Calibri Light" panose="020F0302020204030204"/>
              </a:rPr>
            </a:br>
            <a:r>
              <a:rPr lang="en-AU" sz="4800" b="1" dirty="0">
                <a:solidFill>
                  <a:prstClr val="black"/>
                </a:solidFill>
                <a:latin typeface="Calibri Light" panose="020F0302020204030204"/>
              </a:rPr>
              <a:t>We honour the many Goori Tribal Nations whose territories we work </a:t>
            </a:r>
            <a:r>
              <a:rPr lang="en-AU" sz="3100" b="1" dirty="0">
                <a:solidFill>
                  <a:prstClr val="black"/>
                </a:solidFill>
                <a:latin typeface="Calibri Light" panose="020F0302020204030204"/>
              </a:rPr>
              <a:t>across within South-East Queensland, and the Jagera and Turrbal people upon the land in which I present today.</a:t>
            </a:r>
            <a:br>
              <a:rPr lang="en-AU" sz="3100" b="1" dirty="0">
                <a:solidFill>
                  <a:prstClr val="black"/>
                </a:solidFill>
                <a:latin typeface="Calibri Light" panose="020F0302020204030204"/>
              </a:rPr>
            </a:br>
            <a:r>
              <a:rPr lang="en-AU" sz="3100" b="1" dirty="0">
                <a:solidFill>
                  <a:prstClr val="black"/>
                </a:solidFill>
                <a:latin typeface="Calibri Light" panose="020F0302020204030204"/>
              </a:rPr>
              <a:t/>
            </a:r>
            <a:br>
              <a:rPr lang="en-AU" sz="3100" b="1" dirty="0">
                <a:solidFill>
                  <a:prstClr val="black"/>
                </a:solidFill>
                <a:latin typeface="Calibri Light" panose="020F0302020204030204"/>
              </a:rPr>
            </a:br>
            <a:r>
              <a:rPr lang="en-AU" sz="3100" b="1" dirty="0">
                <a:solidFill>
                  <a:prstClr val="black"/>
                </a:solidFill>
                <a:latin typeface="Calibri Light" panose="020F0302020204030204"/>
              </a:rPr>
              <a:t>We honour the legacy and the vision of those who paved the way and those who continue to guide us.</a:t>
            </a:r>
            <a:br>
              <a:rPr lang="en-AU" sz="3100" b="1" dirty="0">
                <a:solidFill>
                  <a:prstClr val="black"/>
                </a:solidFill>
                <a:latin typeface="Calibri Light" panose="020F0302020204030204"/>
              </a:rPr>
            </a:br>
            <a:r>
              <a:rPr lang="en-AU" sz="3100" b="1" dirty="0">
                <a:solidFill>
                  <a:prstClr val="black"/>
                </a:solidFill>
                <a:latin typeface="Calibri Light" panose="020F0302020204030204"/>
              </a:rPr>
              <a:t/>
            </a:r>
            <a:br>
              <a:rPr lang="en-AU" sz="3100" b="1" dirty="0">
                <a:solidFill>
                  <a:prstClr val="black"/>
                </a:solidFill>
                <a:latin typeface="Calibri Light" panose="020F0302020204030204"/>
              </a:rPr>
            </a:br>
            <a:r>
              <a:rPr lang="en-AU" sz="3100" b="1" dirty="0">
                <a:solidFill>
                  <a:prstClr val="black"/>
                </a:solidFill>
                <a:latin typeface="Calibri Light" panose="020F0302020204030204"/>
              </a:rPr>
              <a:t>We honour our future generations by maintaining the vision with focused determination. </a:t>
            </a:r>
            <a:br>
              <a:rPr lang="en-AU" sz="3100" b="1" dirty="0">
                <a:solidFill>
                  <a:prstClr val="black"/>
                </a:solidFill>
                <a:latin typeface="Calibri Light" panose="020F0302020204030204"/>
              </a:rPr>
            </a:br>
            <a:endParaRPr lang="en-AU" sz="3100"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60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IUIH VISION</a:t>
            </a:r>
          </a:p>
        </p:txBody>
      </p:sp>
      <p:pic>
        <p:nvPicPr>
          <p:cNvPr id="3" name="Picture 2"/>
          <p:cNvPicPr>
            <a:picLocks noChangeAspect="1"/>
          </p:cNvPicPr>
          <p:nvPr/>
        </p:nvPicPr>
        <p:blipFill rotWithShape="1">
          <a:blip r:embed="rId2"/>
          <a:srcRect l="495" t="4669" r="-495" b="20657"/>
          <a:stretch/>
        </p:blipFill>
        <p:spPr>
          <a:xfrm>
            <a:off x="1763688" y="1340768"/>
            <a:ext cx="5859968" cy="3482240"/>
          </a:xfrm>
          <a:prstGeom prst="rect">
            <a:avLst/>
          </a:prstGeom>
        </p:spPr>
      </p:pic>
      <p:sp>
        <p:nvSpPr>
          <p:cNvPr id="4" name="Rectangle 3"/>
          <p:cNvSpPr/>
          <p:nvPr/>
        </p:nvSpPr>
        <p:spPr>
          <a:xfrm flipV="1">
            <a:off x="2286000" y="3336666"/>
            <a:ext cx="4014192" cy="369332"/>
          </a:xfrm>
          <a:prstGeom prst="rect">
            <a:avLst/>
          </a:prstGeom>
        </p:spPr>
        <p:txBody>
          <a:bodyPr wrap="square">
            <a:spAutoFit/>
          </a:bodyPr>
          <a:lstStyle/>
          <a:p>
            <a:pPr algn="ctr"/>
            <a:r>
              <a:rPr lang="en-AU" i="1" dirty="0"/>
              <a:t>s</a:t>
            </a:r>
            <a:endParaRPr lang="en-US" sz="2400" i="1" dirty="0"/>
          </a:p>
        </p:txBody>
      </p:sp>
      <p:sp>
        <p:nvSpPr>
          <p:cNvPr id="5" name="Rectangle 4"/>
          <p:cNvSpPr/>
          <p:nvPr/>
        </p:nvSpPr>
        <p:spPr>
          <a:xfrm>
            <a:off x="3925188" y="3244334"/>
            <a:ext cx="184731" cy="369332"/>
          </a:xfrm>
          <a:prstGeom prst="rect">
            <a:avLst/>
          </a:prstGeom>
        </p:spPr>
        <p:txBody>
          <a:bodyPr wrap="none">
            <a:spAutoFit/>
          </a:bodyPr>
          <a:lstStyle/>
          <a:p>
            <a:endParaRPr lang="en-AU" dirty="0"/>
          </a:p>
        </p:txBody>
      </p:sp>
      <p:sp>
        <p:nvSpPr>
          <p:cNvPr id="8" name="Rectangle 7"/>
          <p:cNvSpPr/>
          <p:nvPr/>
        </p:nvSpPr>
        <p:spPr>
          <a:xfrm>
            <a:off x="1763688" y="4813994"/>
            <a:ext cx="5859968" cy="646331"/>
          </a:xfrm>
          <a:prstGeom prst="rect">
            <a:avLst/>
          </a:prstGeom>
        </p:spPr>
        <p:txBody>
          <a:bodyPr wrap="square">
            <a:spAutoFit/>
          </a:bodyPr>
          <a:lstStyle/>
          <a:p>
            <a:pPr algn="ctr"/>
            <a:r>
              <a:rPr lang="en-AU" i="1" dirty="0"/>
              <a:t>Healthy, strong and vibrant Aboriginal and Torres Strait Islander children, families and communities</a:t>
            </a:r>
            <a:endParaRPr lang="en-US" sz="2400" i="1" dirty="0"/>
          </a:p>
        </p:txBody>
      </p:sp>
    </p:spTree>
    <p:extLst>
      <p:ext uri="{BB962C8B-B14F-4D97-AF65-F5344CB8AC3E}">
        <p14:creationId xmlns:p14="http://schemas.microsoft.com/office/powerpoint/2010/main" val="230211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AD02-02B3-47C5-8203-EF1F70639F7B}"/>
              </a:ext>
            </a:extLst>
          </p:cNvPr>
          <p:cNvSpPr>
            <a:spLocks noGrp="1"/>
          </p:cNvSpPr>
          <p:nvPr>
            <p:ph type="title"/>
          </p:nvPr>
        </p:nvSpPr>
        <p:spPr/>
        <p:txBody>
          <a:bodyPr/>
          <a:lstStyle/>
          <a:p>
            <a:r>
              <a:rPr lang="en-US" dirty="0" smtClean="0"/>
              <a:t>Service Overview</a:t>
            </a:r>
            <a:endParaRPr lang="en-AU" dirty="0"/>
          </a:p>
        </p:txBody>
      </p:sp>
      <p:sp>
        <p:nvSpPr>
          <p:cNvPr id="3" name="Content Placeholder 2">
            <a:extLst>
              <a:ext uri="{FF2B5EF4-FFF2-40B4-BE49-F238E27FC236}">
                <a16:creationId xmlns:a16="http://schemas.microsoft.com/office/drawing/2014/main" id="{591FD024-4536-405A-BE1C-B16B7AD80DF1}"/>
              </a:ext>
            </a:extLst>
          </p:cNvPr>
          <p:cNvSpPr>
            <a:spLocks noGrp="1"/>
          </p:cNvSpPr>
          <p:nvPr>
            <p:ph idx="1"/>
          </p:nvPr>
        </p:nvSpPr>
        <p:spPr>
          <a:xfrm>
            <a:off x="457200" y="1600200"/>
            <a:ext cx="8229600" cy="4853136"/>
          </a:xfrm>
        </p:spPr>
        <p:txBody>
          <a:bodyPr>
            <a:normAutofit/>
          </a:bodyPr>
          <a:lstStyle/>
          <a:p>
            <a:r>
              <a:rPr lang="en-US" sz="2800" dirty="0"/>
              <a:t>IUIH Legal Service was established in June 2017 as a health-justice partnership, which is an initiative of </a:t>
            </a:r>
            <a:r>
              <a:rPr lang="en-US" sz="2800" dirty="0" smtClean="0"/>
              <a:t>the Institute </a:t>
            </a:r>
            <a:r>
              <a:rPr lang="en-US" sz="2800" dirty="0"/>
              <a:t>for Urban Indigenous Health (IUIH). </a:t>
            </a:r>
          </a:p>
          <a:p>
            <a:r>
              <a:rPr lang="en-US" sz="2800" dirty="0"/>
              <a:t>IUIH is a not-for-profit that delivers community- controlled health services in South East Queensland and health promotion programs nationally through </a:t>
            </a:r>
            <a:r>
              <a:rPr lang="en-US" sz="2800" i="1" dirty="0"/>
              <a:t>Deadly Choices.</a:t>
            </a:r>
          </a:p>
          <a:p>
            <a:r>
              <a:rPr lang="en-US" sz="2800" dirty="0"/>
              <a:t>IUIH Legal Service </a:t>
            </a:r>
            <a:r>
              <a:rPr lang="en-US" sz="2800" dirty="0" smtClean="0"/>
              <a:t>is embedded </a:t>
            </a:r>
            <a:r>
              <a:rPr lang="en-US" sz="2800" dirty="0"/>
              <a:t>within IUIH’s “System of Care”.</a:t>
            </a:r>
          </a:p>
          <a:p>
            <a:pPr marL="0" indent="0">
              <a:buNone/>
            </a:pPr>
            <a:endParaRPr lang="en-US" i="1" dirty="0"/>
          </a:p>
          <a:p>
            <a:endParaRPr lang="en-AU" dirty="0"/>
          </a:p>
        </p:txBody>
      </p:sp>
    </p:spTree>
    <p:extLst>
      <p:ext uri="{BB962C8B-B14F-4D97-AF65-F5344CB8AC3E}">
        <p14:creationId xmlns:p14="http://schemas.microsoft.com/office/powerpoint/2010/main" val="147149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6956" t="3412" r="5028" b="5878"/>
          <a:stretch/>
        </p:blipFill>
        <p:spPr>
          <a:xfrm>
            <a:off x="1835696" y="548680"/>
            <a:ext cx="5404205" cy="5415280"/>
          </a:xfrm>
          <a:prstGeom prst="rect">
            <a:avLst/>
          </a:prstGeom>
        </p:spPr>
      </p:pic>
    </p:spTree>
    <p:extLst>
      <p:ext uri="{BB962C8B-B14F-4D97-AF65-F5344CB8AC3E}">
        <p14:creationId xmlns:p14="http://schemas.microsoft.com/office/powerpoint/2010/main" val="328887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How we identify Elder Abuse</a:t>
            </a:r>
            <a:endParaRPr lang="en-AU" dirty="0"/>
          </a:p>
        </p:txBody>
      </p:sp>
      <p:sp>
        <p:nvSpPr>
          <p:cNvPr id="3" name="Content Placeholder 2"/>
          <p:cNvSpPr>
            <a:spLocks noGrp="1"/>
          </p:cNvSpPr>
          <p:nvPr>
            <p:ph idx="1"/>
          </p:nvPr>
        </p:nvSpPr>
        <p:spPr>
          <a:xfrm>
            <a:off x="3851920" y="1600200"/>
            <a:ext cx="4834880" cy="4525963"/>
          </a:xfrm>
        </p:spPr>
        <p:txBody>
          <a:bodyPr>
            <a:normAutofit fontScale="70000" lnSpcReduction="20000"/>
          </a:bodyPr>
          <a:lstStyle/>
          <a:p>
            <a:r>
              <a:rPr lang="en-US" dirty="0"/>
              <a:t>IUIH’s broader “system of care” enables Aged Care workers, GPs and other allied health workers to refer vulnerable patients/clients for a legal “yarn” (talk). </a:t>
            </a:r>
          </a:p>
          <a:p>
            <a:r>
              <a:rPr lang="en-US" dirty="0"/>
              <a:t>Legal education to empower Aboriginal and Torres Strait Islanders with knowledge of their legal rights and responsibilities.</a:t>
            </a:r>
          </a:p>
          <a:p>
            <a:r>
              <a:rPr lang="en-US" dirty="0"/>
              <a:t>Ongoing presence of the legal team within the IUIH respite services and aged care teams (e.g., we deliver training to aged care workers).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73" y="1772816"/>
            <a:ext cx="3888432" cy="2520280"/>
          </a:xfrm>
          <a:prstGeom prst="rect">
            <a:avLst/>
          </a:prstGeom>
        </p:spPr>
      </p:pic>
    </p:spTree>
    <p:extLst>
      <p:ext uri="{BB962C8B-B14F-4D97-AF65-F5344CB8AC3E}">
        <p14:creationId xmlns:p14="http://schemas.microsoft.com/office/powerpoint/2010/main" val="41713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our service approaches Elder Abuse. </a:t>
            </a:r>
            <a:endParaRPr lang="en-AU" dirty="0"/>
          </a:p>
        </p:txBody>
      </p:sp>
      <p:sp>
        <p:nvSpPr>
          <p:cNvPr id="3" name="Content Placeholder 2"/>
          <p:cNvSpPr>
            <a:spLocks noGrp="1"/>
          </p:cNvSpPr>
          <p:nvPr>
            <p:ph idx="1"/>
          </p:nvPr>
        </p:nvSpPr>
        <p:spPr/>
        <p:txBody>
          <a:bodyPr/>
          <a:lstStyle/>
          <a:p>
            <a:endParaRPr lang="en-AU" dirty="0" smtClean="0"/>
          </a:p>
          <a:p>
            <a:r>
              <a:rPr lang="en-AU" sz="5400" dirty="0" smtClean="0"/>
              <a:t>1. Autonomy of client</a:t>
            </a:r>
          </a:p>
          <a:p>
            <a:r>
              <a:rPr lang="en-AU" sz="5400" dirty="0" smtClean="0"/>
              <a:t>2. Safety</a:t>
            </a:r>
          </a:p>
          <a:p>
            <a:r>
              <a:rPr lang="en-AU" sz="5400" dirty="0" smtClean="0"/>
              <a:t>3.Interconnectedness</a:t>
            </a:r>
            <a:endParaRPr lang="en-AU" sz="5400" dirty="0"/>
          </a:p>
        </p:txBody>
      </p:sp>
    </p:spTree>
    <p:extLst>
      <p:ext uri="{BB962C8B-B14F-4D97-AF65-F5344CB8AC3E}">
        <p14:creationId xmlns:p14="http://schemas.microsoft.com/office/powerpoint/2010/main" val="86825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9632" y="437964"/>
            <a:ext cx="6103019" cy="6414324"/>
          </a:xfrm>
          <a:prstGeom prst="rect">
            <a:avLst/>
          </a:prstGeom>
        </p:spPr>
      </p:pic>
    </p:spTree>
    <p:extLst>
      <p:ext uri="{BB962C8B-B14F-4D97-AF65-F5344CB8AC3E}">
        <p14:creationId xmlns:p14="http://schemas.microsoft.com/office/powerpoint/2010/main" val="111087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1394E-E41C-4513-977F-3F24BC71A973}"/>
</file>

<file path=customXml/itemProps2.xml><?xml version="1.0" encoding="utf-8"?>
<ds:datastoreItem xmlns:ds="http://schemas.openxmlformats.org/officeDocument/2006/customXml" ds:itemID="{965A9371-C246-4E0A-8C6F-4A3FD9225F11}">
  <ds:schemaRefs>
    <ds:schemaRef ds:uri="http://schemas.microsoft.com/sharepoint/v3/contenttype/forms"/>
  </ds:schemaRefs>
</ds:datastoreItem>
</file>

<file path=customXml/itemProps3.xml><?xml version="1.0" encoding="utf-8"?>
<ds:datastoreItem xmlns:ds="http://schemas.openxmlformats.org/officeDocument/2006/customXml" ds:itemID="{F67B7E63-341C-404B-9861-82A33D4615F9}">
  <ds:schemaRefs>
    <ds:schemaRef ds:uri="http://purl.org/dc/terms/"/>
    <ds:schemaRef ds:uri="62647c3b-6d75-4325-9e0d-9182c4f00e6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12998</TotalTime>
  <Words>616</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IUIH LEGAL SERVICE “Elder Abuse” </vt:lpstr>
      <vt:lpstr>  Acknowledgment:  We honour the many Goori Tribal Nations whose territories we work across within South-East Queensland, and the Jagera and Turrbal people upon the land in which I present today.  We honour the legacy and the vision of those who paved the way and those who continue to guide us.  We honour our future generations by maintaining the vision with focused determination.  </vt:lpstr>
      <vt:lpstr>IUIH VISION</vt:lpstr>
      <vt:lpstr>Service Overview</vt:lpstr>
      <vt:lpstr>PowerPoint Presentation</vt:lpstr>
      <vt:lpstr>How we identify Elder Abuse</vt:lpstr>
      <vt:lpstr>How our service approaches Elder Abuse. </vt:lpstr>
      <vt:lpstr>PowerPoint Presentation</vt:lpstr>
      <vt:lpstr>Cultural Considerations. </vt:lpstr>
      <vt:lpstr>Insights from our learnings</vt:lpstr>
      <vt:lpstr>Insights from our learnings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IUIH Legal Service</dc:creator>
  <cp:lastModifiedBy>Simone Matthews</cp:lastModifiedBy>
  <cp:revision>20</cp:revision>
  <cp:lastPrinted>2020-11-01T22:41:33Z</cp:lastPrinted>
  <dcterms:created xsi:type="dcterms:W3CDTF">2016-02-29T01:57:45Z</dcterms:created>
  <dcterms:modified xsi:type="dcterms:W3CDTF">2020-11-11T03:46:59Z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