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1" r:id="rId6"/>
  </p:sldMasterIdLst>
  <p:notesMasterIdLst>
    <p:notesMasterId r:id="rId15"/>
  </p:notesMasterIdLst>
  <p:handoutMasterIdLst>
    <p:handoutMasterId r:id="rId16"/>
  </p:handoutMasterIdLst>
  <p:sldIdLst>
    <p:sldId id="374" r:id="rId7"/>
    <p:sldId id="357" r:id="rId8"/>
    <p:sldId id="378" r:id="rId9"/>
    <p:sldId id="344" r:id="rId10"/>
    <p:sldId id="412" r:id="rId11"/>
    <p:sldId id="413" r:id="rId12"/>
    <p:sldId id="402" r:id="rId13"/>
    <p:sldId id="414" r:id="rId14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s" id="{5C661DC1-D038-4612-9AFE-4506515A23D4}">
          <p14:sldIdLst>
            <p14:sldId id="374"/>
            <p14:sldId id="357"/>
            <p14:sldId id="378"/>
            <p14:sldId id="344"/>
            <p14:sldId id="412"/>
            <p14:sldId id="413"/>
            <p14:sldId id="402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1665" userDrawn="1">
          <p15:clr>
            <a:srgbClr val="A4A3A4"/>
          </p15:clr>
        </p15:guide>
        <p15:guide id="6" pos="5579">
          <p15:clr>
            <a:srgbClr val="A4A3A4"/>
          </p15:clr>
        </p15:guide>
        <p15:guide id="7" pos="3969" userDrawn="1">
          <p15:clr>
            <a:srgbClr val="A4A3A4"/>
          </p15:clr>
        </p15:guide>
        <p15:guide id="9" orient="horz" pos="441">
          <p15:clr>
            <a:srgbClr val="A4A3A4"/>
          </p15:clr>
        </p15:guide>
        <p15:guide id="10" orient="horz" pos="560" userDrawn="1">
          <p15:clr>
            <a:srgbClr val="A4A3A4"/>
          </p15:clr>
        </p15:guide>
        <p15:guide id="15" pos="5537">
          <p15:clr>
            <a:srgbClr val="A4A3A4"/>
          </p15:clr>
        </p15:guide>
        <p15:guide id="16" pos="2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248"/>
    <a:srgbClr val="FFFFFF"/>
    <a:srgbClr val="000000"/>
    <a:srgbClr val="2F383C"/>
    <a:srgbClr val="1E497D"/>
    <a:srgbClr val="DDDDDD"/>
    <a:srgbClr val="004C6E"/>
    <a:srgbClr val="DDF4FF"/>
    <a:srgbClr val="DD622B"/>
    <a:srgbClr val="00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1FD8B-1FE2-4CFC-8DA5-F2260E8864D6}" v="4" dt="2020-11-09T01:51:26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2251" autoAdjust="0"/>
  </p:normalViewPr>
  <p:slideViewPr>
    <p:cSldViewPr snapToObjects="1">
      <p:cViewPr varScale="1">
        <p:scale>
          <a:sx n="150" d="100"/>
          <a:sy n="150" d="100"/>
        </p:scale>
        <p:origin x="510" y="126"/>
      </p:cViewPr>
      <p:guideLst>
        <p:guide orient="horz" pos="1665"/>
        <p:guide pos="5579"/>
        <p:guide pos="3969"/>
        <p:guide orient="horz" pos="441"/>
        <p:guide orient="horz" pos="560"/>
        <p:guide pos="5537"/>
        <p:guide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8" d="100"/>
          <a:sy n="48" d="100"/>
        </p:scale>
        <p:origin x="2760" y="4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 anchor="t" anchorCtr="0"/>
          <a:lstStyle/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10/11/2020</a:t>
            </a:fld>
            <a:endParaRPr lang="en-AU" sz="11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75346" tIns="75346" rIns="75346" bIns="75346" rtlCol="0" anchor="b"/>
          <a:lstStyle>
            <a:lvl1pPr algn="l">
              <a:defRPr sz="1300"/>
            </a:lvl1pPr>
          </a:lstStyle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7" y="9440647"/>
            <a:ext cx="1079100" cy="496967"/>
          </a:xfrm>
          <a:prstGeom prst="rect">
            <a:avLst/>
          </a:prstGeom>
        </p:spPr>
        <p:txBody>
          <a:bodyPr vert="horz" lIns="0" tIns="37673" rIns="95690" bIns="37673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5" y="82828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80" y="70403"/>
            <a:ext cx="1406822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10/11/2020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88963" y="590550"/>
            <a:ext cx="7978776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4"/>
            <a:ext cx="5465107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50693" lvl="2" indent="-150693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301386" lvl="3" indent="-150693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5" y="9440646"/>
            <a:ext cx="4765040" cy="391313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7" cy="391313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9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13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10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BY now, you are</a:t>
            </a:r>
            <a:r>
              <a:rPr lang="en-US" sz="1400" baseline="0" dirty="0"/>
              <a:t> hopefully aware </a:t>
            </a:r>
            <a:r>
              <a:rPr lang="en-US" sz="1400" baseline="0" dirty="0" err="1"/>
              <a:t>Transurban’s</a:t>
            </a:r>
            <a:r>
              <a:rPr lang="en-US" sz="1400" baseline="0" dirty="0"/>
              <a:t> inaugural team for supporting customers experiencing financial hardship - </a:t>
            </a:r>
            <a:r>
              <a:rPr lang="en-US" sz="1400" dirty="0"/>
              <a:t>Linkt Assist  - </a:t>
            </a:r>
            <a:r>
              <a:rPr lang="en-US" sz="1400" b="1" dirty="0"/>
              <a:t>was launched on 12</a:t>
            </a:r>
            <a:r>
              <a:rPr lang="en-US" sz="1400" b="1" baseline="30000" dirty="0"/>
              <a:t>th</a:t>
            </a:r>
            <a:r>
              <a:rPr lang="en-US" sz="1400" b="1" dirty="0"/>
              <a:t> of February 2019 </a:t>
            </a:r>
            <a:r>
              <a:rPr lang="en-US" sz="1400" dirty="0"/>
              <a:t>with</a:t>
            </a:r>
            <a:r>
              <a:rPr lang="en-US" sz="1400" b="1" dirty="0"/>
              <a:t> two dedicated phone lines</a:t>
            </a:r>
            <a:r>
              <a:rPr lang="en-US" sz="1400" dirty="0"/>
              <a:t>, customers (1300 767 865) and</a:t>
            </a:r>
            <a:r>
              <a:rPr lang="en-AU" sz="1400" dirty="0"/>
              <a:t> </a:t>
            </a:r>
            <a:r>
              <a:rPr lang="en-US" sz="1400" dirty="0"/>
              <a:t>the community sector (1300 110 129).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Can also get in touch with us via email or web – although we do advise</a:t>
            </a:r>
            <a:r>
              <a:rPr lang="en-US" sz="1400" baseline="0" dirty="0"/>
              <a:t> that a phone call is usually the quickest and most effective way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9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Why co-design? For enhanced…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Legitimacy and buy-in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Integrated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Long term Sustainability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Appropriateness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Likelihood of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Increased social capital…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18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AU" sz="1400" b="1" dirty="0"/>
              <a:t>1. Transurban: (Internal Alignment) (Jane to take)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Customer &amp; Communities Advocate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Linkt Assist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Customer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Customer Resolutions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Revenue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P&amp;C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solidFill>
                <a:schemeClr val="accent1"/>
              </a:solidFill>
            </a:endParaRPr>
          </a:p>
          <a:p>
            <a:r>
              <a:rPr lang="en-AU" dirty="0"/>
              <a:t>2. </a:t>
            </a:r>
            <a:r>
              <a:rPr lang="en-AU" sz="1200" b="1" dirty="0"/>
              <a:t>External organisations (Understanding leading practice) (Jane to take)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accent1"/>
                </a:solidFill>
              </a:rPr>
              <a:t>Commonwealth Bank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accent1"/>
                </a:solidFill>
              </a:rPr>
              <a:t>NAB*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accent1"/>
                </a:solidFill>
              </a:rPr>
              <a:t>Yarra Valley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Essential Services Commission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accent1"/>
                </a:solidFill>
              </a:rPr>
              <a:t>TCP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>
              <a:solidFill>
                <a:schemeClr val="accent1"/>
              </a:solidFill>
            </a:endParaRPr>
          </a:p>
          <a:p>
            <a:r>
              <a:rPr lang="en-AU" sz="1200" dirty="0">
                <a:solidFill>
                  <a:schemeClr val="accent1"/>
                </a:solidFill>
              </a:rPr>
              <a:t>3.</a:t>
            </a:r>
            <a:r>
              <a:rPr lang="en-AU" sz="1200" baseline="0" dirty="0">
                <a:solidFill>
                  <a:schemeClr val="accent1"/>
                </a:solidFill>
              </a:rPr>
              <a:t> </a:t>
            </a:r>
            <a:r>
              <a:rPr lang="en-AU" sz="1200" b="1" dirty="0"/>
              <a:t>Lived experience &amp; advocates (Understanding reality) Kate to 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accent1"/>
                </a:solidFill>
              </a:rPr>
              <a:t>Two victim survivors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chemeClr val="accent1"/>
                </a:solidFill>
              </a:rPr>
              <a:t>QLD Legal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/>
                </a:solidFill>
              </a:rPr>
              <a:t>WEstjustice</a:t>
            </a:r>
            <a:r>
              <a:rPr lang="en-AU" sz="1200" dirty="0">
                <a:solidFill>
                  <a:schemeClr val="accent1"/>
                </a:solidFill>
              </a:rPr>
              <a:t> (Victoria)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/>
                </a:solidFill>
              </a:rPr>
              <a:t>Moneycare</a:t>
            </a:r>
            <a:r>
              <a:rPr lang="en-AU" sz="1200" dirty="0">
                <a:solidFill>
                  <a:schemeClr val="accent1"/>
                </a:solidFill>
              </a:rPr>
              <a:t>, The Salvation Army (NSW)</a:t>
            </a:r>
          </a:p>
          <a:p>
            <a:endParaRPr lang="en-AU" dirty="0"/>
          </a:p>
          <a:p>
            <a:r>
              <a:rPr lang="en-AU" dirty="0"/>
              <a:t>4. Co-design Process (Cass to take)</a:t>
            </a:r>
          </a:p>
          <a:p>
            <a:endParaRPr lang="en-AU" dirty="0"/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*Economic Abuse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Reference Group (EARG) provided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final input for consideration. Members include: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VICTORIAN ORGANISATIONS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Consumer Action Law Centre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Domestic Violence Victoria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Financial and Consumer Rights Council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Good Shepherd Youth and Family Services Australia &amp; New Zealand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Justice Connect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Uniting </a:t>
            </a:r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Kildonan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/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WestJustice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/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Womens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Information &amp; Referral Exchange (WIRE)</a:t>
            </a:r>
          </a:p>
          <a:p>
            <a:pPr lvl="0"/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Womens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Legal Service Victoria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NATIONAL AND NON-VICTORIAN ORGANISATIONS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Care Financial Counselling Service &amp; Consumer Law Centre (ACT)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Financial Counselling Australia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Financial Rights Legal Centre (NSW)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Jane’s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CBA - don’t try and get it perfect before you implement your approach, understand that something is a start that you can build off’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 fontAlgn="ctr"/>
            <a:r>
              <a:rPr lang="en-A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Journy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began in 2015 with a commitment to a holistic strategic approach perspective – CBA wanted to be part of a movement and ‘play it’s part’, while also encouraging other partners and businesses to do better</a:t>
            </a:r>
          </a:p>
          <a:p>
            <a:pPr lvl="0" fontAlgn="ctr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fontAlgn="ctr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5 pillars to strategy:</a:t>
            </a:r>
          </a:p>
          <a:p>
            <a:pPr lvl="0" fontAlgn="ctr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1. Providing a safe place to work – strengthened all internal policies. 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important to get it right for employees – 45k employees.</a:t>
            </a:r>
          </a:p>
          <a:p>
            <a:pPr fontAlgn="ctr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Talked to HR who helped to develop a range of training programs. </a:t>
            </a:r>
          </a:p>
          <a:p>
            <a:pPr fontAlgn="ctr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 </a:t>
            </a:r>
          </a:p>
          <a:p>
            <a:pPr lvl="0" fontAlgn="ctr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2. Supporting customers in crisis – strengthening policies and procedures to ensure we supported  - across our 5 million customers – we had 40 disclosures, but in first week of opening up a hotline 6000 calls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3. Championing gender equality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lvl="0" fontAlgn="ctr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4. Financial independence – back to our roots – long term approach to school banking.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Education, school banking, smart start.</a:t>
            </a:r>
          </a:p>
          <a:p>
            <a:pPr fontAlgn="ctr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Financial literacy.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5. Advocating for change – talking to MP’s, decision makers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etc</a:t>
            </a: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ESC - Key Message: Even if a response is great – it needs to be easy to find in order to reach people – don’t hide it on your website.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YVW _ it’s a journey and never time to stop - ever evolving, keep up to date with what the trends are and update accordingly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82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/>
              <a:t>Cass to take first two</a:t>
            </a:r>
            <a:r>
              <a:rPr lang="en-AU" baseline="0" dirty="0"/>
              <a:t> principles.</a:t>
            </a:r>
          </a:p>
          <a:p>
            <a:endParaRPr lang="en-AU" baseline="0" dirty="0"/>
          </a:p>
          <a:p>
            <a:r>
              <a:rPr lang="en-AU" baseline="0" dirty="0"/>
              <a:t>Kate to take 3 &amp; 4</a:t>
            </a:r>
          </a:p>
          <a:p>
            <a:endParaRPr lang="en-AU" baseline="0" dirty="0"/>
          </a:p>
          <a:p>
            <a:r>
              <a:rPr lang="en-AU" baseline="0" dirty="0"/>
              <a:t>Jane to take final two:</a:t>
            </a:r>
          </a:p>
          <a:p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Develop purposeful partnerships to share, learn, improve and grow</a:t>
            </a:r>
            <a:endParaRPr lang="en-AU" baseline="0" dirty="0"/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Continuing to be active participants in a broad range of cross sector and cross industry communities of practice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0000"/>
                </a:solidFill>
              </a:rPr>
              <a:t>Explore ongoing and effective partnership opportunities with national and local domestic and family violence support agencies</a:t>
            </a:r>
            <a:r>
              <a:rPr lang="en-AU" sz="1600" dirty="0"/>
              <a:t>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rgbClr val="FF0000"/>
                </a:solidFill>
              </a:rPr>
              <a:t>Working with people impacted by domestic and family violence and their advocates to build ongoing awareness, understanding and a continuous improvement environment within Transurban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Offering pathways to those using family violence to seek help and support to stop their use of violence and change their behaviour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Commit to continually building and improving our guidelines</a:t>
            </a:r>
            <a:endParaRPr lang="en-AU" sz="1200" b="1" dirty="0"/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FF0000"/>
                </a:solidFill>
              </a:rPr>
              <a:t>Committing to ongoing training throughout the organisation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Completing </a:t>
            </a:r>
            <a:r>
              <a:rPr lang="en-AU" sz="1400" b="1" dirty="0"/>
              <a:t>regular reviews </a:t>
            </a:r>
            <a:r>
              <a:rPr lang="en-AU" sz="1400" dirty="0"/>
              <a:t>of the Guidelines, reflecting on outcomes and identifying opportunities for improvement or amendments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FF0000"/>
                </a:solidFill>
              </a:rPr>
              <a:t>Producing an action and change management plan that will enable Transurban to implement ongoing improvements</a:t>
            </a:r>
            <a:r>
              <a:rPr lang="en-AU" sz="1400" dirty="0"/>
              <a:t>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Regularly engaging with customers and other stakeholders to share learnings, and get feedback on their experience and the effectiveness of the guidelines 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/>
              <a:t>Staying across emerging themes and leading practice to ensure the Guideline remains relevant and effective</a:t>
            </a:r>
            <a:r>
              <a:rPr lang="en-AU" sz="1400" dirty="0"/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87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BY now, you are</a:t>
            </a:r>
            <a:r>
              <a:rPr lang="en-US" sz="1400" baseline="0" dirty="0"/>
              <a:t> hopefully aware </a:t>
            </a:r>
            <a:r>
              <a:rPr lang="en-US" sz="1400" baseline="0" dirty="0" err="1"/>
              <a:t>Transurban’s</a:t>
            </a:r>
            <a:r>
              <a:rPr lang="en-US" sz="1400" baseline="0" dirty="0"/>
              <a:t> inaugural team for supporting customers experiencing financial hardship - </a:t>
            </a:r>
            <a:r>
              <a:rPr lang="en-US" sz="1400" dirty="0"/>
              <a:t>Linkt Assist  - </a:t>
            </a:r>
            <a:r>
              <a:rPr lang="en-US" sz="1400" b="1" dirty="0"/>
              <a:t>was launched on 12</a:t>
            </a:r>
            <a:r>
              <a:rPr lang="en-US" sz="1400" b="1" baseline="30000" dirty="0"/>
              <a:t>th</a:t>
            </a:r>
            <a:r>
              <a:rPr lang="en-US" sz="1400" b="1" dirty="0"/>
              <a:t> of February 2019 </a:t>
            </a:r>
            <a:r>
              <a:rPr lang="en-US" sz="1400" dirty="0"/>
              <a:t>with</a:t>
            </a:r>
            <a:r>
              <a:rPr lang="en-US" sz="1400" b="1" dirty="0"/>
              <a:t> two dedicated phone lines</a:t>
            </a:r>
            <a:r>
              <a:rPr lang="en-US" sz="1400" dirty="0"/>
              <a:t>, customers (1300 767 865) and</a:t>
            </a:r>
            <a:r>
              <a:rPr lang="en-AU" sz="1400" dirty="0"/>
              <a:t> </a:t>
            </a:r>
            <a:r>
              <a:rPr lang="en-US" sz="1400" dirty="0"/>
              <a:t>the community sector (1300 110 129).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Can also get in touch with us via email or web – although we do advise</a:t>
            </a:r>
            <a:r>
              <a:rPr lang="en-US" sz="1400" baseline="0" dirty="0"/>
              <a:t> that a phone call is usually the quickest and most effective way</a:t>
            </a:r>
          </a:p>
          <a:p>
            <a:pPr marL="180000" lvl="1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01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2F32-90BA-4487-BF20-296875D2A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EE89-E4C0-42A0-B210-364CF3888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9E79-5BE7-41A5-A78A-6F210186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48C7-7C95-41BD-A4FD-B1670D13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FAFD-0B86-48F0-8910-A10C84AD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09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275D-91D9-4D59-A09E-051A2074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241DF-B99C-4425-BE54-06008A66E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3350-45EE-4010-A155-305508D8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E38E-FA00-4DC2-B8B7-7374A889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285C-D3B9-422A-A3E2-30AC56F2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9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82819-9FE0-4D66-B2B1-B77745D65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C3904-06FA-4C04-9948-7D1A28E6B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383E-71A9-4F78-9BCE-B8032218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7E3D-C8A4-4060-B42F-A51F575A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AE6E-BAA8-47FA-BD58-E873DF07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97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GoldCo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-1" y="3486897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4000" cy="3420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9" y="2227088"/>
            <a:ext cx="9227251" cy="10945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762" y="324000"/>
            <a:ext cx="5760000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762" y="1258035"/>
            <a:ext cx="5760000" cy="233595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M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9" y="2227088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Syd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400"/>
            <a:ext cx="9143999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0" y="3219822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0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4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0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0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3583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Dark_green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0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9391" b="49477"/>
          <a:stretch/>
        </p:blipFill>
        <p:spPr>
          <a:xfrm>
            <a:off x="4354873" y="4293706"/>
            <a:ext cx="4789126" cy="36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6064" r="2937" b="64080"/>
          <a:stretch/>
        </p:blipFill>
        <p:spPr>
          <a:xfrm>
            <a:off x="2543863" y="3363841"/>
            <a:ext cx="5123923" cy="3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4" b="92597"/>
          <a:stretch/>
        </p:blipFill>
        <p:spPr>
          <a:xfrm>
            <a:off x="3" y="3053302"/>
            <a:ext cx="3672053" cy="24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1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468000"/>
            <a:ext cx="6660000" cy="21151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4776788"/>
            <a:ext cx="5661025" cy="167807"/>
          </a:xfrm>
        </p:spPr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1F4B-071F-4BFC-BD16-543F0A8D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023D-1538-4C24-82DA-C0D1F529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897E-AF9D-4BFA-AEC3-EBE316AC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A389F-B20D-4E31-8A9E-6BBB8A49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EF87-753F-4872-A6E8-84656467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744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95485"/>
            <a:ext cx="6660000" cy="360041"/>
          </a:xfrm>
        </p:spPr>
        <p:txBody>
          <a:bodyPr anchor="t" anchorCtr="0"/>
          <a:lstStyle>
            <a:lvl1pPr>
              <a:lnSpc>
                <a:spcPts val="1900"/>
              </a:lnSpc>
              <a:defRPr lang="en-AU" dirty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92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4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8000" indent="-180000">
              <a:defRPr lang="en-AU" noProof="0" dirty="0" smtClean="0"/>
            </a:lvl4pPr>
            <a:lvl5pPr>
              <a:defRPr lang="en-AU" sz="1200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marL="828000" lvl="4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</a:pPr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00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89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3999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8000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5988" y="863998"/>
            <a:ext cx="4104000" cy="370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/>
              <a:t>Click on icon to insert picture. </a:t>
            </a:r>
            <a:br>
              <a:rPr lang="en-AU" dirty="0"/>
            </a:br>
            <a:r>
              <a:rPr lang="en-AU" dirty="0"/>
              <a:t>Then right click and send to back.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30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4685988" y="864000"/>
            <a:ext cx="4104000" cy="370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defRPr lang="en-AU" noProof="0" dirty="0" smtClean="0"/>
            </a:lvl3pPr>
            <a:lvl4pPr marL="648000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49190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8425225" cy="345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1" y="864000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65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0" y="864000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6660000" cy="309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1108" y="4282658"/>
            <a:ext cx="6660000" cy="306536"/>
          </a:xfrm>
        </p:spPr>
        <p:txBody>
          <a:bodyPr/>
          <a:lstStyle>
            <a:lvl1pPr>
              <a:spcAft>
                <a:spcPts val="0"/>
              </a:spcAft>
              <a:defRPr sz="800" b="0" i="1" baseline="0"/>
            </a:lvl1pPr>
            <a:lvl2pPr marL="144000" indent="-1440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800" i="1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Notes to go here</a:t>
            </a:r>
          </a:p>
          <a:p>
            <a:pPr lvl="1"/>
            <a:r>
              <a:rPr lang="en-US" dirty="0"/>
              <a:t>Notes level 2</a:t>
            </a:r>
          </a:p>
        </p:txBody>
      </p:sp>
    </p:spTree>
    <p:extLst>
      <p:ext uri="{BB962C8B-B14F-4D97-AF65-F5344CB8AC3E}">
        <p14:creationId xmlns:p14="http://schemas.microsoft.com/office/powerpoint/2010/main" val="79951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| 00 Month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80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_M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4401"/>
            <a:ext cx="9143999" cy="34205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 flipH="1">
            <a:off x="-64118" y="2227089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38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_Syd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 b="27273"/>
          <a:stretch/>
        </p:blipFill>
        <p:spPr>
          <a:xfrm>
            <a:off x="0" y="1724401"/>
            <a:ext cx="9144000" cy="34205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/>
          <a:stretch/>
        </p:blipFill>
        <p:spPr>
          <a:xfrm>
            <a:off x="0" y="3909223"/>
            <a:ext cx="9227251" cy="10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FF3A-1E55-43D4-A8D6-58865C96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A3589-ABF5-47A7-809E-7B8894BBB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154F-2566-4528-98FE-60F3FF92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996B-09EE-4652-A7F9-C1470092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1F100-CBCC-4F54-A8C2-41CD874B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15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324000"/>
            <a:ext cx="5761046" cy="387502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260001"/>
            <a:ext cx="5760000" cy="233595"/>
          </a:xfrm>
        </p:spPr>
        <p:txBody>
          <a:bodyPr/>
          <a:lstStyle>
            <a:lvl1pPr marL="0" indent="0" algn="l"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Click to edit master subtitle style levels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35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Whit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1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208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3584"/>
            <a:ext cx="9144000" cy="13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7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Dark_green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692001"/>
            <a:ext cx="5040000" cy="906428"/>
          </a:xfrm>
        </p:spPr>
        <p:txBody>
          <a:bodyPr anchor="t" anchorCtr="0"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39391" b="49477"/>
          <a:stretch/>
        </p:blipFill>
        <p:spPr>
          <a:xfrm>
            <a:off x="4354874" y="4293707"/>
            <a:ext cx="4789126" cy="36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6064" r="2937" b="64080"/>
          <a:stretch/>
        </p:blipFill>
        <p:spPr>
          <a:xfrm>
            <a:off x="2543864" y="3363842"/>
            <a:ext cx="5123923" cy="3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4" b="92597"/>
          <a:stretch/>
        </p:blipFill>
        <p:spPr>
          <a:xfrm>
            <a:off x="4" y="3053303"/>
            <a:ext cx="3672053" cy="24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1"/>
            <a:ext cx="1152000" cy="1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468000"/>
            <a:ext cx="6660000" cy="21151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1" y="4776789"/>
            <a:ext cx="5661025" cy="167807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129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864000"/>
            <a:ext cx="6660000" cy="3708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Tx/>
              <a:defRPr/>
            </a:lvl3pPr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95486"/>
            <a:ext cx="6660000" cy="360041"/>
          </a:xfrm>
        </p:spPr>
        <p:txBody>
          <a:bodyPr anchor="t" anchorCtr="0"/>
          <a:lstStyle>
            <a:lvl1pPr>
              <a:lnSpc>
                <a:spcPts val="1900"/>
              </a:lnSpc>
              <a:defRPr lang="en-AU" dirty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991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4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7984" indent="-179996">
              <a:defRPr lang="en-AU" noProof="0" dirty="0" smtClean="0"/>
            </a:lvl4pPr>
            <a:lvl5pPr>
              <a:defRPr lang="en-AU" sz="1200" kern="1200" baseline="0" noProof="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marL="827979" lvl="4" indent="-179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</a:pPr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00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285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3999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buClrTx/>
              <a:defRPr lang="en-AU" noProof="0" dirty="0" smtClean="0"/>
            </a:lvl3pPr>
            <a:lvl4pPr marL="647984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85988" y="863998"/>
            <a:ext cx="4104000" cy="370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/>
              <a:t>Click on icon to insert picture. </a:t>
            </a:r>
            <a:br>
              <a:rPr lang="en-AU" dirty="0"/>
            </a:br>
            <a:r>
              <a:rPr lang="en-AU" dirty="0"/>
              <a:t>Then right click and send to back.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200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4685988" y="864000"/>
            <a:ext cx="4104000" cy="370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775" y="864000"/>
            <a:ext cx="4104000" cy="370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buClr>
                <a:schemeClr val="accent1"/>
              </a:buClr>
              <a:defRPr lang="en-AU" noProof="0" dirty="0" smtClean="0"/>
            </a:lvl2pPr>
            <a:lvl3pPr>
              <a:defRPr lang="en-AU" noProof="0" dirty="0" smtClean="0"/>
            </a:lvl3pPr>
            <a:lvl4pPr marL="647984"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3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717851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6" y="1116000"/>
            <a:ext cx="8425225" cy="345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1" y="864001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678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44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0000" y="864001"/>
            <a:ext cx="6660000" cy="1866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58775" y="1116000"/>
            <a:ext cx="6660000" cy="3096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Click on icon to insert chart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1108" y="4282659"/>
            <a:ext cx="6660000" cy="306536"/>
          </a:xfrm>
        </p:spPr>
        <p:txBody>
          <a:bodyPr/>
          <a:lstStyle>
            <a:lvl1pPr>
              <a:spcAft>
                <a:spcPts val="0"/>
              </a:spcAft>
              <a:defRPr sz="800" b="0" i="1" baseline="0"/>
            </a:lvl1pPr>
            <a:lvl2pPr marL="143996" indent="-143996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800" i="1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Notes to go here</a:t>
            </a:r>
          </a:p>
          <a:p>
            <a:pPr lvl="1"/>
            <a:r>
              <a:rPr lang="en-US" dirty="0"/>
              <a:t>Notes level 2</a:t>
            </a:r>
          </a:p>
        </p:txBody>
      </p:sp>
    </p:spTree>
    <p:extLst>
      <p:ext uri="{BB962C8B-B14F-4D97-AF65-F5344CB8AC3E}">
        <p14:creationId xmlns:p14="http://schemas.microsoft.com/office/powerpoint/2010/main" val="26462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42BA-0BA3-4216-97E1-9F6F8D43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432C-316A-425C-870E-95715E552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EF789-35FA-4B8A-9C15-D510386FC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A1B93-7CAA-4D1F-8C70-7381574A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A3B3-10D5-4B04-B14E-1D63476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3979-1888-4FA3-BA7A-35512F94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801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0000"/>
            <a:ext cx="6660000" cy="2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000" y="468000"/>
            <a:ext cx="6660000" cy="180000"/>
          </a:xfrm>
        </p:spPr>
        <p:txBody>
          <a:bodyPr/>
          <a:lstStyle>
            <a:lvl1pPr>
              <a:spcAft>
                <a:spcPts val="0"/>
              </a:spcAft>
              <a:defRPr sz="1200" b="0" cap="none" baseline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b="0">
                <a:solidFill>
                  <a:schemeClr val="bg2"/>
                </a:solidFill>
              </a:defRPr>
            </a:lvl2pPr>
            <a:lvl3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3pPr>
            <a:lvl4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2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12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1DB6-10A8-43B6-8E1B-08051D3CC134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31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B425-B661-4312-9D1E-4EEB1D22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E4C0-24D7-4C0E-9ADE-F604223E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75753-0A4B-45F4-A9B8-7FEBAE55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6BE4E-8D3E-42A6-8A50-E5D52858C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63F7-F9A5-4FBD-9EF0-CF46294A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3E46B-FF3D-4DF5-B5C4-26FBEC1A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CFBC4-FE89-4949-8EE5-742AF571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359D1-5057-45A0-91CB-BB5ECF79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2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DFEC-5F38-4405-9C15-9D3B2F7B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A2603-0172-4BDD-9D27-FDEE14C9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A05C0-C1BE-40E6-A779-4166B87D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ABAD1-3F9F-46C7-9B7A-56E529B5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25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F3C04-9216-488A-A14F-968BF77E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C1EE6-2FF0-4FE1-820A-65907C8E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19F2D-80D3-412F-A598-D50BEEFD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8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6D0D-C71E-48EE-B1BC-E46D1171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5FB5-F8EB-47A6-BA9C-B06D3C6A3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99E64-67B1-4F4B-8C19-408E6B210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15BC2-E4DA-44CE-8CA7-6F9A3ECF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63915-C4A9-4314-B741-BF452DA2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2E3FD-D621-4A6E-A1DF-5C7A845D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8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F453-0B35-4F31-8ECE-83F28E3B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52732-E7E1-459D-BDE7-DD2DD53A7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FEA53-57F8-4547-ABD9-4371BFBE7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732B-9056-4EAC-A402-A870481C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395DC-0A89-42BA-83C7-3FD6BB7F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F9BD0-00DE-41CF-8D64-AC502A6B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93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8DC2B-BFDF-4D0A-94A7-C712420D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0DEC-DC33-4F2E-8403-E4E44DDA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427F-6A86-4B75-BF3D-1D24577AD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D150-C032-4353-B797-3397B4848CB9}" type="datetimeFigureOut">
              <a:rPr lang="en-AU" smtClean="0"/>
              <a:t>10/11/2020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A0D2-4563-44E2-BC02-6081294F5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24DB4-1C48-4979-AA1F-473FF857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BA64-7837-4EC8-AE05-CD32D3FB3D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3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79999"/>
            <a:ext cx="666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864000"/>
            <a:ext cx="6661497" cy="361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684000"/>
            <a:ext cx="84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8775" y="4776788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Presentation title | 00 Month Year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687323" y="4776788"/>
            <a:ext cx="1096677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28989-A4B5-4EAC-92D1-5976D20500B3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0" y="198000"/>
            <a:ext cx="1152000" cy="2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62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4" r:id="rId11"/>
    <p:sldLayoutId id="2147483666" r:id="rId12"/>
    <p:sldLayoutId id="2147483665" r:id="rId13"/>
    <p:sldLayoutId id="2147483667" r:id="rId14"/>
    <p:sldLayoutId id="2147483679" r:id="rId15"/>
    <p:sldLayoutId id="2147483680" r:id="rId16"/>
  </p:sldLayoutIdLst>
  <p:hf hdr="0" dt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1800" b="0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200" b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88000" indent="-28800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Wingdings 3" panose="05040102010807070707" pitchFamily="18" charset="2"/>
        <a:buChar char="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6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64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82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100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18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36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548000" indent="-180000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73" y="215892"/>
            <a:ext cx="1150427" cy="172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179999"/>
            <a:ext cx="6660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864001"/>
            <a:ext cx="6661497" cy="361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0000" y="684000"/>
            <a:ext cx="84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8776" y="4776789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687324" y="4776789"/>
            <a:ext cx="1096677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5B2038-7012-4277-BE2F-7610929FA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63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378" rtl="0" eaLnBrk="1" latinLnBrk="0" hangingPunct="1">
        <a:lnSpc>
          <a:spcPts val="2000"/>
        </a:lnSpc>
        <a:spcBef>
          <a:spcPct val="0"/>
        </a:spcBef>
        <a:buNone/>
        <a:defRPr sz="1800" b="0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200" b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287993" indent="-287993" algn="l" defTabSz="914378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Wingdings 3" panose="05040102010807070707" pitchFamily="18" charset="2"/>
        <a:buChar char="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467988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647984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827979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1007975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1187970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367966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547961" indent="-179996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734784-F016-6240-955A-C0E0047A8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24000"/>
            <a:ext cx="7956416" cy="387502"/>
          </a:xfrm>
        </p:spPr>
        <p:txBody>
          <a:bodyPr/>
          <a:lstStyle/>
          <a:p>
            <a:r>
              <a:rPr lang="en-US" sz="2400" dirty="0"/>
              <a:t>Transurban: Family Violence Guidelines </a:t>
            </a:r>
            <a:r>
              <a:rPr lang="en-US" sz="1400" dirty="0"/>
              <a:t>(Customers) 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000" y="987574"/>
            <a:ext cx="8172440" cy="521627"/>
          </a:xfrm>
        </p:spPr>
        <p:txBody>
          <a:bodyPr/>
          <a:lstStyle/>
          <a:p>
            <a:r>
              <a:rPr lang="en-AU" sz="1600" b="1" dirty="0">
                <a:cs typeface="Calibri" panose="020F0502020204030204" pitchFamily="34" charset="0"/>
              </a:rPr>
              <a:t>Improving the way we protect and support customers impacted by family violence</a:t>
            </a:r>
            <a:endParaRPr lang="en-AU" sz="1600" b="1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83D754-CF32-C945-8583-D5E9BBFB5518}"/>
              </a:ext>
            </a:extLst>
          </p:cNvPr>
          <p:cNvSpPr txBox="1">
            <a:spLocks/>
          </p:cNvSpPr>
          <p:nvPr/>
        </p:nvSpPr>
        <p:spPr>
          <a:xfrm>
            <a:off x="360000" y="4299942"/>
            <a:ext cx="2843848" cy="648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cap="none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378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566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754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5943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6pPr>
            <a:lvl7pPr marL="2743132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7pPr>
            <a:lvl8pPr marL="3200320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8pPr>
            <a:lvl9pPr marL="3657509" indent="0" algn="ctr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CLCQ2020</a:t>
            </a:r>
            <a:endParaRPr lang="en-US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359999" y="2619836"/>
            <a:ext cx="2010559" cy="1845433"/>
          </a:xfrm>
          <a:solidFill>
            <a:schemeClr val="bg1">
              <a:lumMod val="95000"/>
            </a:schemeClr>
          </a:solidFill>
        </p:spPr>
        <p:txBody>
          <a:bodyPr wrap="square" lIns="108000" tIns="180000" rIns="108000" anchor="t" anchorCtr="0">
            <a:noAutofit/>
          </a:bodyPr>
          <a:lstStyle/>
          <a:p>
            <a:pPr algn="ctr"/>
            <a:r>
              <a:rPr lang="en-US" sz="1300" dirty="0"/>
              <a:t>We’re an </a:t>
            </a:r>
            <a:r>
              <a:rPr lang="en-US" sz="1300" b="1" dirty="0"/>
              <a:t>Australian-owned, ASX-listed </a:t>
            </a:r>
            <a:r>
              <a:rPr lang="en-US" sz="1300" dirty="0"/>
              <a:t>company</a:t>
            </a:r>
            <a:r>
              <a:rPr lang="en-US" sz="1300" b="1" dirty="0"/>
              <a:t> </a:t>
            </a:r>
            <a:r>
              <a:rPr lang="en-US" sz="1300" dirty="0"/>
              <a:t>which builds and operates toll roads. </a:t>
            </a:r>
          </a:p>
          <a:p>
            <a:pPr algn="ctr"/>
            <a:r>
              <a:rPr lang="en-US" sz="1300" dirty="0"/>
              <a:t>We operate under the </a:t>
            </a:r>
            <a:r>
              <a:rPr lang="en-US" sz="1300" b="1" dirty="0" err="1"/>
              <a:t>Linkt</a:t>
            </a:r>
            <a:r>
              <a:rPr lang="en-US" sz="1300" b="1" dirty="0"/>
              <a:t> </a:t>
            </a:r>
            <a:r>
              <a:rPr lang="en-US" sz="1300" dirty="0"/>
              <a:t>retail brand in Australia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Our purpose: ‘</a:t>
            </a:r>
            <a:r>
              <a:rPr lang="en-AU" i="1" dirty="0"/>
              <a:t>To strengthen communities through transport’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/>
          <a:lstStyle/>
          <a:p>
            <a:r>
              <a:rPr lang="en-AU" dirty="0"/>
              <a:t>About Transurban: operator of Linkt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87323" y="4776788"/>
            <a:ext cx="1096677" cy="167807"/>
          </a:xfrm>
        </p:spPr>
        <p:txBody>
          <a:bodyPr/>
          <a:lstStyle/>
          <a:p>
            <a:fld id="{05028989-A4B5-4EAC-92D1-5976D20500B3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58775" y="4776788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Linkt Assist |</a:t>
            </a: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359998" y="4414420"/>
            <a:ext cx="2012400" cy="72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14400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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82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3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5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171450" indent="-171450"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AU" dirty="0"/>
          </a:p>
        </p:txBody>
      </p:sp>
      <p:grpSp>
        <p:nvGrpSpPr>
          <p:cNvPr id="46" name="Group 45"/>
          <p:cNvGrpSpPr/>
          <p:nvPr/>
        </p:nvGrpSpPr>
        <p:grpSpPr>
          <a:xfrm>
            <a:off x="2486661" y="2619836"/>
            <a:ext cx="2012400" cy="1866584"/>
            <a:chOff x="2486661" y="2640987"/>
            <a:chExt cx="2012400" cy="1866584"/>
          </a:xfrm>
        </p:grpSpPr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2487276" y="2640987"/>
              <a:ext cx="2010559" cy="18454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08000" tIns="180000" rIns="10800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r>
                <a:rPr lang="en-AU" sz="1300" dirty="0"/>
                <a:t>Our toll roads are in </a:t>
              </a:r>
              <a:r>
                <a:rPr lang="en-US" sz="1300" b="1" dirty="0"/>
                <a:t>Melbourne, Sydney, </a:t>
              </a:r>
              <a:r>
                <a:rPr lang="en-US" sz="1300" dirty="0"/>
                <a:t>and </a:t>
              </a:r>
              <a:r>
                <a:rPr lang="en-US" sz="1300" b="1" dirty="0"/>
                <a:t>Brisbane, </a:t>
              </a:r>
              <a:r>
                <a:rPr lang="en-US" sz="1300" dirty="0"/>
                <a:t>as well as </a:t>
              </a:r>
              <a:r>
                <a:rPr lang="en-US" sz="1300" b="1" dirty="0"/>
                <a:t>in Greater Washington, United States</a:t>
              </a:r>
              <a:r>
                <a:rPr lang="en-US" sz="1300" dirty="0"/>
                <a:t> and </a:t>
              </a:r>
              <a:r>
                <a:rPr lang="en-US" sz="1300" b="1" dirty="0"/>
                <a:t>Montreal, Canada</a:t>
              </a:r>
              <a:r>
                <a:rPr lang="en-US" sz="1300" dirty="0"/>
                <a:t>.</a:t>
              </a:r>
            </a:p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endParaRPr lang="en-AU" sz="1400" dirty="0"/>
            </a:p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endParaRPr lang="en-US" sz="1400" dirty="0"/>
            </a:p>
          </p:txBody>
        </p:sp>
        <p:sp>
          <p:nvSpPr>
            <p:cNvPr id="31" name="Content Placeholder 4"/>
            <p:cNvSpPr txBox="1">
              <a:spLocks/>
            </p:cNvSpPr>
            <p:nvPr/>
          </p:nvSpPr>
          <p:spPr>
            <a:xfrm>
              <a:off x="2486661" y="4435571"/>
              <a:ext cx="2012400" cy="7200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144000" tIns="14400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Font typeface="Arial" pitchFamily="34" charset="0"/>
                <a:buChar char="•"/>
              </a:pPr>
              <a:endParaRPr lang="en-AU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324" y="2619836"/>
            <a:ext cx="2012400" cy="1866584"/>
            <a:chOff x="4613324" y="2640987"/>
            <a:chExt cx="2012400" cy="1866584"/>
          </a:xfrm>
        </p:grpSpPr>
        <p:sp>
          <p:nvSpPr>
            <p:cNvPr id="42" name="Content Placeholder 4"/>
            <p:cNvSpPr txBox="1">
              <a:spLocks/>
            </p:cNvSpPr>
            <p:nvPr/>
          </p:nvSpPr>
          <p:spPr>
            <a:xfrm>
              <a:off x="4614553" y="2640987"/>
              <a:ext cx="2010559" cy="18454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08000" tIns="180000" rIns="10800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endParaRPr lang="en-AU" sz="1400" dirty="0"/>
            </a:p>
          </p:txBody>
        </p:sp>
        <p:sp>
          <p:nvSpPr>
            <p:cNvPr id="32" name="Content Placeholder 4"/>
            <p:cNvSpPr txBox="1">
              <a:spLocks/>
            </p:cNvSpPr>
            <p:nvPr/>
          </p:nvSpPr>
          <p:spPr>
            <a:xfrm>
              <a:off x="4613324" y="4435571"/>
              <a:ext cx="2012400" cy="7200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144000" tIns="14400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Font typeface="Arial" pitchFamily="34" charset="0"/>
                <a:buChar char="•"/>
              </a:pPr>
              <a:endParaRPr lang="en-AU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39988" y="2619836"/>
            <a:ext cx="2012400" cy="1866584"/>
            <a:chOff x="6739988" y="2640987"/>
            <a:chExt cx="2012400" cy="1866584"/>
          </a:xfrm>
        </p:grpSpPr>
        <p:sp>
          <p:nvSpPr>
            <p:cNvPr id="43" name="Content Placeholder 4"/>
            <p:cNvSpPr txBox="1">
              <a:spLocks/>
            </p:cNvSpPr>
            <p:nvPr/>
          </p:nvSpPr>
          <p:spPr>
            <a:xfrm>
              <a:off x="6741829" y="2640987"/>
              <a:ext cx="2010559" cy="18454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wrap="square" lIns="108000" tIns="180000" rIns="10800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r>
                <a:rPr lang="en-US" sz="1300" b="1" dirty="0"/>
                <a:t>QLD</a:t>
              </a:r>
              <a:r>
                <a:rPr lang="en-US" sz="1300" dirty="0"/>
                <a:t>: All toll roads.</a:t>
              </a:r>
            </a:p>
            <a:p>
              <a:pPr algn="ctr">
                <a:spcAft>
                  <a:spcPts val="800"/>
                </a:spcAft>
                <a:buClr>
                  <a:schemeClr val="accent1"/>
                </a:buClr>
              </a:pPr>
              <a:r>
                <a:rPr lang="en-US" sz="1300" dirty="0"/>
                <a:t>Not the case in NSW and VIC.</a:t>
              </a:r>
            </a:p>
          </p:txBody>
        </p:sp>
        <p:sp>
          <p:nvSpPr>
            <p:cNvPr id="33" name="Content Placeholder 4"/>
            <p:cNvSpPr txBox="1">
              <a:spLocks/>
            </p:cNvSpPr>
            <p:nvPr/>
          </p:nvSpPr>
          <p:spPr>
            <a:xfrm>
              <a:off x="6739988" y="4435571"/>
              <a:ext cx="2012400" cy="7200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wrap="square" lIns="144000" tIns="14400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200" b="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88000" indent="-288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3" panose="05040102010807070707" pitchFamily="18" charset="2"/>
                <a:buChar char="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Tx/>
                <a:buFont typeface="Arial" panose="020B0604020202020204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6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82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 baseline="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00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8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6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48000" indent="-180000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Font typeface="Arial" pitchFamily="34" charset="0"/>
                <a:buChar char="•"/>
              </a:pPr>
              <a:endParaRPr lang="en-AU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601804" y="2754536"/>
            <a:ext cx="2019632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Clr>
                <a:schemeClr val="accent1"/>
              </a:buClr>
            </a:pPr>
            <a:r>
              <a:rPr lang="en-US" sz="1300" dirty="0"/>
              <a:t>We operate </a:t>
            </a:r>
            <a:r>
              <a:rPr lang="en-US" sz="1300" b="1" dirty="0"/>
              <a:t>18 roads </a:t>
            </a:r>
            <a:r>
              <a:rPr lang="en-US" sz="1300" dirty="0"/>
              <a:t>with </a:t>
            </a:r>
            <a:r>
              <a:rPr lang="en-US" sz="1300" b="1" dirty="0"/>
              <a:t>4 major projects</a:t>
            </a:r>
            <a:r>
              <a:rPr lang="en-US" sz="1300" dirty="0"/>
              <a:t> underway.</a:t>
            </a:r>
          </a:p>
          <a:p>
            <a:pPr algn="ctr">
              <a:spcAft>
                <a:spcPts val="800"/>
              </a:spcAft>
              <a:buClr>
                <a:schemeClr val="accent1"/>
              </a:buClr>
            </a:pPr>
            <a:r>
              <a:rPr lang="en-US" sz="1300" b="1" dirty="0" err="1"/>
              <a:t>Approx</a:t>
            </a:r>
            <a:r>
              <a:rPr lang="en-US" sz="1300" b="1" dirty="0"/>
              <a:t> 5 million </a:t>
            </a:r>
            <a:r>
              <a:rPr lang="en-US" sz="1300" dirty="0"/>
              <a:t>customers nationally</a:t>
            </a:r>
          </a:p>
          <a:p>
            <a:pPr algn="ctr">
              <a:spcAft>
                <a:spcPts val="800"/>
              </a:spcAft>
              <a:buClr>
                <a:schemeClr val="accent1"/>
              </a:buClr>
            </a:pPr>
            <a:r>
              <a:rPr lang="en-US" sz="1300" b="1" dirty="0"/>
              <a:t>8.6 </a:t>
            </a:r>
            <a:r>
              <a:rPr lang="en-AU" sz="1300" b="1" dirty="0"/>
              <a:t>million </a:t>
            </a:r>
            <a:r>
              <a:rPr lang="en-AU" sz="1300" dirty="0"/>
              <a:t>customers globally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26" y="1424897"/>
            <a:ext cx="1998319" cy="1179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2" y="1419622"/>
            <a:ext cx="2006883" cy="119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5" y="1419622"/>
            <a:ext cx="2011785" cy="1200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19622"/>
            <a:ext cx="2010557" cy="11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8515"/>
            <a:ext cx="5940192" cy="39192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Brisbane toll road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Linkt Queensland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8989-A4B5-4EAC-92D1-5976D20500B3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92048" y="4820911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Linkt Assist | 2020</a:t>
            </a:r>
          </a:p>
        </p:txBody>
      </p:sp>
    </p:spTree>
    <p:extLst>
      <p:ext uri="{BB962C8B-B14F-4D97-AF65-F5344CB8AC3E}">
        <p14:creationId xmlns:p14="http://schemas.microsoft.com/office/powerpoint/2010/main" val="2555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Launched February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/>
          <a:lstStyle/>
          <a:p>
            <a:r>
              <a:rPr lang="en-AU" dirty="0" err="1"/>
              <a:t>Linkt</a:t>
            </a:r>
            <a:r>
              <a:rPr lang="en-AU" dirty="0"/>
              <a:t> Assist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87323" y="4776788"/>
            <a:ext cx="1096677" cy="167807"/>
          </a:xfrm>
        </p:spPr>
        <p:txBody>
          <a:bodyPr/>
          <a:lstStyle/>
          <a:p>
            <a:fld id="{05028989-A4B5-4EAC-92D1-5976D20500B3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58775" y="4776788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Linkt Assist |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59999" y="863999"/>
            <a:ext cx="8424000" cy="3697200"/>
          </a:xfrm>
          <a:solidFill>
            <a:schemeClr val="bg1">
              <a:lumMod val="95000"/>
            </a:schemeClr>
          </a:solidFill>
        </p:spPr>
        <p:txBody>
          <a:bodyPr wrap="square" lIns="144000" tIns="144000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5877794" y="2710957"/>
            <a:ext cx="2906206" cy="1804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>
          <a:xfrm>
            <a:off x="5877310" y="864001"/>
            <a:ext cx="2906690" cy="1851766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59998" y="4510349"/>
            <a:ext cx="8424001" cy="72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14400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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82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3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5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171450" indent="-171450"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24992" y="959254"/>
            <a:ext cx="5055120" cy="3266507"/>
            <a:chOff x="524991" y="959254"/>
            <a:chExt cx="5612242" cy="3626507"/>
          </a:xfrm>
        </p:grpSpPr>
        <p:sp>
          <p:nvSpPr>
            <p:cNvPr id="2" name="Rounded Rectangle 1"/>
            <p:cNvSpPr/>
            <p:nvPr/>
          </p:nvSpPr>
          <p:spPr>
            <a:xfrm>
              <a:off x="524991" y="1404636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1300 110 129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560" y="959254"/>
              <a:ext cx="3286156" cy="32367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Dedicated community sector line: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4991" y="2345011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1300 767 865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560" y="1899629"/>
              <a:ext cx="1329414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Customers: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4991" y="3285386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linktassist@transurban.com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560" y="2840004"/>
              <a:ext cx="685174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Email: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4991" y="4225761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www.linkt.com.au/assist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1560" y="3780380"/>
              <a:ext cx="616977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Web: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04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998" y="864000"/>
            <a:ext cx="5652162" cy="46600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/>
              <a:t>To co-design leading practice family violence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guidelines for customers which ensure: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1"/>
                </a:solidFill>
              </a:rPr>
              <a:t>We are applying leading practice in the way we support, respond and protect customers impacted by family violence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1"/>
                </a:solidFill>
              </a:rPr>
              <a:t>We will move to prevent the weaponizing* of products and services, with a number of potential risks identified</a:t>
            </a:r>
            <a:endParaRPr lang="en-AU" sz="1400" dirty="0"/>
          </a:p>
          <a:p>
            <a:endParaRPr lang="en-AU" sz="1000" dirty="0"/>
          </a:p>
          <a:p>
            <a:r>
              <a:rPr lang="en-AU" sz="1000" dirty="0"/>
              <a:t>*</a:t>
            </a:r>
            <a:r>
              <a:rPr lang="en-AU" sz="1000" dirty="0" err="1"/>
              <a:t>weaponising</a:t>
            </a:r>
            <a:r>
              <a:rPr lang="en-AU" sz="1000" dirty="0"/>
              <a:t>’ products or services means that a person using violence uses the product/service to facilitate their abuse, </a:t>
            </a:r>
            <a:r>
              <a:rPr lang="en-AU" sz="1000" dirty="0" err="1"/>
              <a:t>eg</a:t>
            </a:r>
            <a:r>
              <a:rPr lang="en-AU" sz="1000" dirty="0"/>
              <a:t> to access private information or incur debt in the victim survivor’s name.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 and Why?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Family Violence Guidelines: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93" y="711727"/>
            <a:ext cx="2970407" cy="198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28" y="2691998"/>
            <a:ext cx="2970408" cy="19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What we did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89A8B-51DD-4C40-9037-3F03F7B26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0528" y="1203598"/>
            <a:ext cx="8149313" cy="401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765958"/>
            <a:ext cx="151216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Internal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74577" y="3774447"/>
            <a:ext cx="151216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What does leading practice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6745" y="3765958"/>
            <a:ext cx="151216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Understanding front-line &amp; lived-experience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37794" y="3774167"/>
            <a:ext cx="151216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Co-design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88843" y="3765957"/>
            <a:ext cx="1512168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Establish governance &amp;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55626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86518" y="679510"/>
            <a:ext cx="8424000" cy="4227243"/>
          </a:xfrm>
          <a:solidFill>
            <a:schemeClr val="bg1">
              <a:lumMod val="95000"/>
            </a:schemeClr>
          </a:solidFill>
        </p:spPr>
        <p:txBody>
          <a:bodyPr wrap="square" lIns="144000" tIns="144000">
            <a:noAutofit/>
          </a:bodyPr>
          <a:lstStyle/>
          <a:p>
            <a:pPr>
              <a:spcAft>
                <a:spcPts val="800"/>
              </a:spcAft>
              <a:buClr>
                <a:schemeClr val="accent1"/>
              </a:buClr>
            </a:pPr>
            <a:r>
              <a:rPr lang="en-AU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Six principles and corresponding action statements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/>
          <a:lstStyle/>
          <a:p>
            <a:r>
              <a:rPr lang="en-AU" dirty="0"/>
              <a:t>The outcome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87323" y="4776788"/>
            <a:ext cx="1096677" cy="167807"/>
          </a:xfrm>
        </p:spPr>
        <p:txBody>
          <a:bodyPr/>
          <a:lstStyle/>
          <a:p>
            <a:fld id="{05028989-A4B5-4EAC-92D1-5976D20500B3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59998" y="4906753"/>
            <a:ext cx="8424001" cy="72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14400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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82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3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5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171450" indent="-171450"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-2139028" y="3670100"/>
            <a:ext cx="576000" cy="576000"/>
            <a:chOff x="302342" y="3762377"/>
            <a:chExt cx="618290" cy="615854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2342" y="376237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44160" y="3932921"/>
              <a:ext cx="334654" cy="274766"/>
            </a:xfrm>
            <a:custGeom>
              <a:avLst/>
              <a:gdLst>
                <a:gd name="T0" fmla="*/ 188 w 216"/>
                <a:gd name="T1" fmla="*/ 113 h 178"/>
                <a:gd name="T2" fmla="*/ 188 w 216"/>
                <a:gd name="T3" fmla="*/ 20 h 178"/>
                <a:gd name="T4" fmla="*/ 168 w 216"/>
                <a:gd name="T5" fmla="*/ 0 h 178"/>
                <a:gd name="T6" fmla="*/ 48 w 216"/>
                <a:gd name="T7" fmla="*/ 0 h 178"/>
                <a:gd name="T8" fmla="*/ 28 w 216"/>
                <a:gd name="T9" fmla="*/ 20 h 178"/>
                <a:gd name="T10" fmla="*/ 28 w 216"/>
                <a:gd name="T11" fmla="*/ 113 h 178"/>
                <a:gd name="T12" fmla="*/ 4 w 216"/>
                <a:gd name="T13" fmla="*/ 151 h 178"/>
                <a:gd name="T14" fmla="*/ 3 w 216"/>
                <a:gd name="T15" fmla="*/ 151 h 178"/>
                <a:gd name="T16" fmla="*/ 3 w 216"/>
                <a:gd name="T17" fmla="*/ 153 h 178"/>
                <a:gd name="T18" fmla="*/ 0 w 216"/>
                <a:gd name="T19" fmla="*/ 158 h 178"/>
                <a:gd name="T20" fmla="*/ 20 w 216"/>
                <a:gd name="T21" fmla="*/ 178 h 178"/>
                <a:gd name="T22" fmla="*/ 196 w 216"/>
                <a:gd name="T23" fmla="*/ 178 h 178"/>
                <a:gd name="T24" fmla="*/ 216 w 216"/>
                <a:gd name="T25" fmla="*/ 158 h 178"/>
                <a:gd name="T26" fmla="*/ 188 w 216"/>
                <a:gd name="T27" fmla="*/ 113 h 178"/>
                <a:gd name="T28" fmla="*/ 36 w 216"/>
                <a:gd name="T29" fmla="*/ 20 h 178"/>
                <a:gd name="T30" fmla="*/ 48 w 216"/>
                <a:gd name="T31" fmla="*/ 8 h 178"/>
                <a:gd name="T32" fmla="*/ 168 w 216"/>
                <a:gd name="T33" fmla="*/ 8 h 178"/>
                <a:gd name="T34" fmla="*/ 180 w 216"/>
                <a:gd name="T35" fmla="*/ 20 h 178"/>
                <a:gd name="T36" fmla="*/ 180 w 216"/>
                <a:gd name="T37" fmla="*/ 113 h 178"/>
                <a:gd name="T38" fmla="*/ 36 w 216"/>
                <a:gd name="T39" fmla="*/ 113 h 178"/>
                <a:gd name="T40" fmla="*/ 36 w 216"/>
                <a:gd name="T41" fmla="*/ 20 h 178"/>
                <a:gd name="T42" fmla="*/ 32 w 216"/>
                <a:gd name="T43" fmla="*/ 121 h 178"/>
                <a:gd name="T44" fmla="*/ 183 w 216"/>
                <a:gd name="T45" fmla="*/ 121 h 178"/>
                <a:gd name="T46" fmla="*/ 202 w 216"/>
                <a:gd name="T47" fmla="*/ 151 h 178"/>
                <a:gd name="T48" fmla="*/ 13 w 216"/>
                <a:gd name="T49" fmla="*/ 151 h 178"/>
                <a:gd name="T50" fmla="*/ 32 w 216"/>
                <a:gd name="T51" fmla="*/ 121 h 178"/>
                <a:gd name="T52" fmla="*/ 196 w 216"/>
                <a:gd name="T53" fmla="*/ 170 h 178"/>
                <a:gd name="T54" fmla="*/ 20 w 216"/>
                <a:gd name="T55" fmla="*/ 170 h 178"/>
                <a:gd name="T56" fmla="*/ 8 w 216"/>
                <a:gd name="T57" fmla="*/ 160 h 178"/>
                <a:gd name="T58" fmla="*/ 9 w 216"/>
                <a:gd name="T59" fmla="*/ 159 h 178"/>
                <a:gd name="T60" fmla="*/ 207 w 216"/>
                <a:gd name="T61" fmla="*/ 159 h 178"/>
                <a:gd name="T62" fmla="*/ 207 w 216"/>
                <a:gd name="T63" fmla="*/ 160 h 178"/>
                <a:gd name="T64" fmla="*/ 196 w 216"/>
                <a:gd name="T65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6" h="178">
                  <a:moveTo>
                    <a:pt x="188" y="113"/>
                  </a:moveTo>
                  <a:cubicBezTo>
                    <a:pt x="188" y="20"/>
                    <a:pt x="188" y="20"/>
                    <a:pt x="188" y="20"/>
                  </a:cubicBezTo>
                  <a:cubicBezTo>
                    <a:pt x="188" y="9"/>
                    <a:pt x="179" y="0"/>
                    <a:pt x="16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0"/>
                    <a:pt x="28" y="9"/>
                    <a:pt x="28" y="20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9"/>
                    <a:pt x="9" y="178"/>
                    <a:pt x="20" y="178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207" y="178"/>
                    <a:pt x="216" y="169"/>
                    <a:pt x="216" y="158"/>
                  </a:cubicBezTo>
                  <a:lnTo>
                    <a:pt x="188" y="113"/>
                  </a:lnTo>
                  <a:close/>
                  <a:moveTo>
                    <a:pt x="36" y="20"/>
                  </a:moveTo>
                  <a:cubicBezTo>
                    <a:pt x="36" y="14"/>
                    <a:pt x="41" y="8"/>
                    <a:pt x="48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74" y="8"/>
                    <a:pt x="180" y="14"/>
                    <a:pt x="180" y="20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36" y="113"/>
                    <a:pt x="36" y="113"/>
                    <a:pt x="36" y="113"/>
                  </a:cubicBezTo>
                  <a:lnTo>
                    <a:pt x="36" y="20"/>
                  </a:lnTo>
                  <a:close/>
                  <a:moveTo>
                    <a:pt x="32" y="121"/>
                  </a:moveTo>
                  <a:cubicBezTo>
                    <a:pt x="183" y="121"/>
                    <a:pt x="183" y="121"/>
                    <a:pt x="183" y="121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13" y="151"/>
                    <a:pt x="13" y="151"/>
                    <a:pt x="13" y="151"/>
                  </a:cubicBezTo>
                  <a:lnTo>
                    <a:pt x="32" y="121"/>
                  </a:lnTo>
                  <a:close/>
                  <a:moveTo>
                    <a:pt x="196" y="170"/>
                  </a:moveTo>
                  <a:cubicBezTo>
                    <a:pt x="20" y="170"/>
                    <a:pt x="20" y="170"/>
                    <a:pt x="20" y="170"/>
                  </a:cubicBezTo>
                  <a:cubicBezTo>
                    <a:pt x="14" y="170"/>
                    <a:pt x="9" y="166"/>
                    <a:pt x="8" y="160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7" y="160"/>
                    <a:pt x="207" y="160"/>
                    <a:pt x="207" y="160"/>
                  </a:cubicBezTo>
                  <a:cubicBezTo>
                    <a:pt x="207" y="166"/>
                    <a:pt x="202" y="170"/>
                    <a:pt x="196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8842" y="1109101"/>
            <a:ext cx="576000" cy="576000"/>
            <a:chOff x="281157" y="1780417"/>
            <a:chExt cx="618290" cy="615854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212658" y="1132139"/>
            <a:ext cx="457200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lvl="0" fontAlgn="base"/>
            <a:r>
              <a:rPr lang="en-AU" sz="1400" dirty="0">
                <a:cs typeface="Arial" pitchFamily="34" charset="0"/>
              </a:rPr>
              <a:t>Design the experience around what works for the victim survivor 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12658" y="2409187"/>
            <a:ext cx="4572000" cy="2077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AU" sz="1350" dirty="0"/>
              <a:t>Design simple, respectful communications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2658" y="1916312"/>
            <a:ext cx="4572000" cy="21544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lvl="0" fontAlgn="base"/>
            <a:r>
              <a:rPr lang="en-AU" sz="1400" dirty="0">
                <a:cs typeface="Arial" pitchFamily="34" charset="0"/>
              </a:rPr>
              <a:t>Prioritise safety, privacy and protection of victim survivors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2658" y="3049436"/>
            <a:ext cx="4572000" cy="21249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AU" sz="1350" dirty="0"/>
              <a:t>Not be bystanders</a:t>
            </a:r>
            <a:endParaRPr lang="en-AU" sz="135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372" y="2662732"/>
            <a:ext cx="2872627" cy="18455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373" y="886687"/>
            <a:ext cx="2872627" cy="1776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25" y="74187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We will: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4693" y="1726228"/>
            <a:ext cx="576000" cy="576000"/>
            <a:chOff x="281157" y="1780417"/>
            <a:chExt cx="618290" cy="615854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70544" y="2330105"/>
            <a:ext cx="576000" cy="576000"/>
            <a:chOff x="281157" y="1780417"/>
            <a:chExt cx="618290" cy="615854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62733" y="2944725"/>
            <a:ext cx="576000" cy="576000"/>
            <a:chOff x="281157" y="1780417"/>
            <a:chExt cx="618290" cy="615854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58584" y="3558827"/>
            <a:ext cx="576000" cy="576000"/>
            <a:chOff x="281157" y="1780417"/>
            <a:chExt cx="618290" cy="615854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54435" y="4181222"/>
            <a:ext cx="576000" cy="576000"/>
            <a:chOff x="281157" y="1780417"/>
            <a:chExt cx="618290" cy="615854"/>
          </a:xfrm>
        </p:grpSpPr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81157" y="1780417"/>
              <a:ext cx="618290" cy="6158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6E6259"/>
                </a:solidFill>
                <a:cs typeface="Arial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10" y="1783652"/>
              <a:ext cx="609384" cy="609384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1212658" y="3539901"/>
            <a:ext cx="4572000" cy="46166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AU" sz="1350" dirty="0"/>
              <a:t>Develop purposeful partnerships to share, learn, improve and grow</a:t>
            </a:r>
            <a:endParaRPr lang="en-AU" sz="135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190884" y="4199910"/>
            <a:ext cx="4572000" cy="44332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AU" sz="1350" dirty="0"/>
              <a:t>Commit to continually building and improving our guidelines</a:t>
            </a:r>
            <a:endParaRPr lang="en-AU" sz="1350" b="1" dirty="0"/>
          </a:p>
        </p:txBody>
      </p:sp>
    </p:spTree>
    <p:extLst>
      <p:ext uri="{BB962C8B-B14F-4D97-AF65-F5344CB8AC3E}">
        <p14:creationId xmlns:p14="http://schemas.microsoft.com/office/powerpoint/2010/main" val="85214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Launched February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0" y="180000"/>
            <a:ext cx="6660000" cy="256480"/>
          </a:xfrm>
        </p:spPr>
        <p:txBody>
          <a:bodyPr/>
          <a:lstStyle/>
          <a:p>
            <a:r>
              <a:rPr lang="en-AU" dirty="0" err="1"/>
              <a:t>Linkt</a:t>
            </a:r>
            <a:r>
              <a:rPr lang="en-AU" dirty="0"/>
              <a:t> Assist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87323" y="4776788"/>
            <a:ext cx="1096677" cy="167807"/>
          </a:xfrm>
        </p:spPr>
        <p:txBody>
          <a:bodyPr/>
          <a:lstStyle/>
          <a:p>
            <a:fld id="{05028989-A4B5-4EAC-92D1-5976D20500B3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58775" y="4776788"/>
            <a:ext cx="5661025" cy="1678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Linkt Assist |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59999" y="863999"/>
            <a:ext cx="8424000" cy="3697200"/>
          </a:xfrm>
          <a:solidFill>
            <a:schemeClr val="bg1">
              <a:lumMod val="95000"/>
            </a:schemeClr>
          </a:solidFill>
        </p:spPr>
        <p:txBody>
          <a:bodyPr wrap="square" lIns="144000" tIns="144000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AU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5877794" y="2710957"/>
            <a:ext cx="2906206" cy="1804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>
          <a:xfrm>
            <a:off x="5877310" y="864001"/>
            <a:ext cx="2906690" cy="1851766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59998" y="4510349"/>
            <a:ext cx="8424001" cy="72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14400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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82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00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118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36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548000" indent="-180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171450" indent="-171450"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•"/>
            </a:pP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24992" y="959254"/>
            <a:ext cx="5055120" cy="3266507"/>
            <a:chOff x="524991" y="959254"/>
            <a:chExt cx="5612242" cy="3626507"/>
          </a:xfrm>
        </p:grpSpPr>
        <p:sp>
          <p:nvSpPr>
            <p:cNvPr id="2" name="Rounded Rectangle 1"/>
            <p:cNvSpPr/>
            <p:nvPr/>
          </p:nvSpPr>
          <p:spPr>
            <a:xfrm>
              <a:off x="524991" y="1404636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1300 110 129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560" y="959254"/>
              <a:ext cx="3286156" cy="32367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Dedicated community sector line: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4991" y="2345011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1300 767 865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560" y="1899629"/>
              <a:ext cx="1329414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Customers: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4991" y="3285386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linktassist@transurban.com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560" y="2840004"/>
              <a:ext cx="685174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Email: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4991" y="4225761"/>
              <a:ext cx="5612242" cy="36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1" indent="0" algn="ctr">
                <a:buNone/>
              </a:pPr>
              <a:r>
                <a:rPr lang="en-AU" b="1" dirty="0">
                  <a:solidFill>
                    <a:schemeClr val="bg1"/>
                  </a:solidFill>
                </a:rPr>
                <a:t>www.linkt.com.au/assist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1560" y="3780380"/>
              <a:ext cx="616977" cy="35935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800"/>
                </a:spcBef>
              </a:pPr>
              <a:r>
                <a:rPr lang="en-AU" sz="1600" b="1" dirty="0"/>
                <a:t>Web: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73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nsurban">
  <a:themeElements>
    <a:clrScheme name="TU_corporate_palette">
      <a:dk1>
        <a:srgbClr val="333E48"/>
      </a:dk1>
      <a:lt1>
        <a:sysClr val="window" lastClr="FFFFFF"/>
      </a:lt1>
      <a:dk2>
        <a:srgbClr val="333E48"/>
      </a:dk2>
      <a:lt2>
        <a:srgbClr val="0A4842"/>
      </a:lt2>
      <a:accent1>
        <a:srgbClr val="009D4E"/>
      </a:accent1>
      <a:accent2>
        <a:srgbClr val="0F6D64"/>
      </a:accent2>
      <a:accent3>
        <a:srgbClr val="795F9A"/>
      </a:accent3>
      <a:accent4>
        <a:srgbClr val="0076A9"/>
      </a:accent4>
      <a:accent5>
        <a:srgbClr val="CC007B"/>
      </a:accent5>
      <a:accent6>
        <a:srgbClr val="F38B00"/>
      </a:accent6>
      <a:hlink>
        <a:srgbClr val="009D4E"/>
      </a:hlink>
      <a:folHlink>
        <a:srgbClr val="0F6D64"/>
      </a:folHlink>
    </a:clrScheme>
    <a:fontScheme name="Transurba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ransurban_powerpoint_template">
  <a:themeElements>
    <a:clrScheme name="TU_corporate_palette">
      <a:dk1>
        <a:srgbClr val="333E48"/>
      </a:dk1>
      <a:lt1>
        <a:sysClr val="window" lastClr="FFFFFF"/>
      </a:lt1>
      <a:dk2>
        <a:srgbClr val="333E48"/>
      </a:dk2>
      <a:lt2>
        <a:srgbClr val="0A4842"/>
      </a:lt2>
      <a:accent1>
        <a:srgbClr val="009D4E"/>
      </a:accent1>
      <a:accent2>
        <a:srgbClr val="0F6D64"/>
      </a:accent2>
      <a:accent3>
        <a:srgbClr val="795F9A"/>
      </a:accent3>
      <a:accent4>
        <a:srgbClr val="0076A9"/>
      </a:accent4>
      <a:accent5>
        <a:srgbClr val="CC007B"/>
      </a:accent5>
      <a:accent6>
        <a:srgbClr val="F38B00"/>
      </a:accent6>
      <a:hlink>
        <a:srgbClr val="009D4E"/>
      </a:hlink>
      <a:folHlink>
        <a:srgbClr val="0F6D64"/>
      </a:folHlink>
    </a:clrScheme>
    <a:fontScheme name="Transurban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Transurban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2" ma:contentTypeDescription="Create a new document." ma:contentTypeScope="" ma:versionID="aeb3d08279c9964655a5114430ac6f9d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5885ab651099bb36bb9c99a77556ff0d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401471-8AFF-4FAD-826A-29CCD0BEA4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97D4F-CAD1-4AE6-9F8F-17D4102CC270}"/>
</file>

<file path=customXml/itemProps3.xml><?xml version="1.0" encoding="utf-8"?>
<ds:datastoreItem xmlns:ds="http://schemas.openxmlformats.org/officeDocument/2006/customXml" ds:itemID="{4A9BD1AD-911A-48F1-8FBE-1D4926828E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45ea2d-70f5-41c2-a18f-986da7f74ad4"/>
    <ds:schemaRef ds:uri="http://purl.org/dc/elements/1.1/"/>
    <ds:schemaRef ds:uri="http://schemas.microsoft.com/office/2006/metadata/properties"/>
    <ds:schemaRef ds:uri="e5bbfcd0-2fbe-4465-a7c5-c9f8d5312eb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Master_Transurban</Template>
  <TotalTime>21196</TotalTime>
  <Words>1200</Words>
  <Application>Microsoft Office PowerPoint</Application>
  <PresentationFormat>On-screen Show (16:9)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Office Theme</vt:lpstr>
      <vt:lpstr>Transurban</vt:lpstr>
      <vt:lpstr>Transurban_powerpoint_template</vt:lpstr>
      <vt:lpstr>Transurban: Family Violence Guidelines (Customers)  </vt:lpstr>
      <vt:lpstr>About Transurban: operator of Linkt</vt:lpstr>
      <vt:lpstr>Linkt Queensland</vt:lpstr>
      <vt:lpstr>Linkt Assist</vt:lpstr>
      <vt:lpstr>Family Violence Guidelines:</vt:lpstr>
      <vt:lpstr>The process</vt:lpstr>
      <vt:lpstr>The outcome</vt:lpstr>
      <vt:lpstr>Linkt Assist</vt:lpstr>
    </vt:vector>
  </TitlesOfParts>
  <Company>Transurban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Krystin</dc:creator>
  <cp:lastModifiedBy>Louise  Mullins</cp:lastModifiedBy>
  <cp:revision>463</cp:revision>
  <cp:lastPrinted>2020-02-26T02:12:49Z</cp:lastPrinted>
  <dcterms:created xsi:type="dcterms:W3CDTF">2016-09-09T04:28:55Z</dcterms:created>
  <dcterms:modified xsi:type="dcterms:W3CDTF">2020-11-09T21:55:39Z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  <property fmtid="{D5CDD505-2E9C-101B-9397-08002B2CF9AE}" pid="3" name="TaxCatchAll">
    <vt:lpwstr>50;#COMPANY CONFIDENTIAL|5bd289c6-94e3-477b-ba66-b96c158a04a5</vt:lpwstr>
  </property>
  <property fmtid="{D5CDD505-2E9C-101B-9397-08002B2CF9AE}" pid="4" name="oeffe3db466f487598997ebe53ac021b">
    <vt:lpwstr>COMPANY CONFIDENTIAL|5bd289c6-94e3-477b-ba66-b96c158a04a5</vt:lpwstr>
  </property>
  <property fmtid="{D5CDD505-2E9C-101B-9397-08002B2CF9AE}" pid="5" name="SecurityClassification1">
    <vt:lpwstr>50;#COMPANY CONFIDENTIAL|5bd289c6-94e3-477b-ba66-b96c158a04a5</vt:lpwstr>
  </property>
</Properties>
</file>