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72" r:id="rId4"/>
    <p:sldId id="262" r:id="rId5"/>
    <p:sldId id="281" r:id="rId6"/>
    <p:sldId id="282" r:id="rId7"/>
    <p:sldId id="283" r:id="rId8"/>
    <p:sldId id="284" r:id="rId9"/>
    <p:sldId id="285" r:id="rId10"/>
    <p:sldId id="28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chile Bavas" userId="56e24a63-eeca-42da-acc8-36f3a2ef8638" providerId="ADAL" clId="{CB360E3F-BB64-4456-836E-08DE9990A1B1}"/>
    <pc:docChg chg="custSel addSld modSld">
      <pc:chgData name="Mechile Bavas" userId="56e24a63-eeca-42da-acc8-36f3a2ef8638" providerId="ADAL" clId="{CB360E3F-BB64-4456-836E-08DE9990A1B1}" dt="2021-05-25T00:57:39.141" v="366" actId="14100"/>
      <pc:docMkLst>
        <pc:docMk/>
      </pc:docMkLst>
      <pc:sldChg chg="modSp new mod">
        <pc:chgData name="Mechile Bavas" userId="56e24a63-eeca-42da-acc8-36f3a2ef8638" providerId="ADAL" clId="{CB360E3F-BB64-4456-836E-08DE9990A1B1}" dt="2021-05-25T00:57:39.141" v="366" actId="14100"/>
        <pc:sldMkLst>
          <pc:docMk/>
          <pc:sldMk cId="3307872113" sldId="284"/>
        </pc:sldMkLst>
        <pc:spChg chg="mod">
          <ac:chgData name="Mechile Bavas" userId="56e24a63-eeca-42da-acc8-36f3a2ef8638" providerId="ADAL" clId="{CB360E3F-BB64-4456-836E-08DE9990A1B1}" dt="2021-05-25T00:57:39.141" v="366" actId="14100"/>
          <ac:spMkLst>
            <pc:docMk/>
            <pc:sldMk cId="3307872113" sldId="284"/>
            <ac:spMk id="2" creationId="{A599A358-6541-4282-9FB3-C454BAF27987}"/>
          </ac:spMkLst>
        </pc:spChg>
        <pc:spChg chg="mod">
          <ac:chgData name="Mechile Bavas" userId="56e24a63-eeca-42da-acc8-36f3a2ef8638" providerId="ADAL" clId="{CB360E3F-BB64-4456-836E-08DE9990A1B1}" dt="2021-05-25T00:57:28.809" v="363" actId="255"/>
          <ac:spMkLst>
            <pc:docMk/>
            <pc:sldMk cId="3307872113" sldId="284"/>
            <ac:spMk id="3" creationId="{ABE7465F-80B1-486B-A1F7-44928C771E7D}"/>
          </ac:spMkLst>
        </pc:spChg>
      </pc:sldChg>
      <pc:sldChg chg="addSp delSp modSp new mod">
        <pc:chgData name="Mechile Bavas" userId="56e24a63-eeca-42da-acc8-36f3a2ef8638" providerId="ADAL" clId="{CB360E3F-BB64-4456-836E-08DE9990A1B1}" dt="2021-05-25T00:57:15.947" v="362" actId="20577"/>
        <pc:sldMkLst>
          <pc:docMk/>
          <pc:sldMk cId="442825142" sldId="285"/>
        </pc:sldMkLst>
        <pc:spChg chg="mod">
          <ac:chgData name="Mechile Bavas" userId="56e24a63-eeca-42da-acc8-36f3a2ef8638" providerId="ADAL" clId="{CB360E3F-BB64-4456-836E-08DE9990A1B1}" dt="2021-05-25T00:57:15.947" v="362" actId="20577"/>
          <ac:spMkLst>
            <pc:docMk/>
            <pc:sldMk cId="442825142" sldId="285"/>
            <ac:spMk id="2" creationId="{3A8C9D6F-DD8E-4710-8C0A-F8DD7419EAC1}"/>
          </ac:spMkLst>
        </pc:spChg>
        <pc:spChg chg="del mod">
          <ac:chgData name="Mechile Bavas" userId="56e24a63-eeca-42da-acc8-36f3a2ef8638" providerId="ADAL" clId="{CB360E3F-BB64-4456-836E-08DE9990A1B1}" dt="2021-05-25T00:57:03.488" v="358" actId="478"/>
          <ac:spMkLst>
            <pc:docMk/>
            <pc:sldMk cId="442825142" sldId="285"/>
            <ac:spMk id="3" creationId="{4AE1121B-012B-4A78-A148-77CF1E1BA547}"/>
          </ac:spMkLst>
        </pc:spChg>
        <pc:spChg chg="add del mod">
          <ac:chgData name="Mechile Bavas" userId="56e24a63-eeca-42da-acc8-36f3a2ef8638" providerId="ADAL" clId="{CB360E3F-BB64-4456-836E-08DE9990A1B1}" dt="2021-05-25T00:57:05.414" v="359" actId="478"/>
          <ac:spMkLst>
            <pc:docMk/>
            <pc:sldMk cId="442825142" sldId="285"/>
            <ac:spMk id="5" creationId="{AD49EA89-7935-4668-ABCC-DF1CC58DA7E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2.0772419072615924E-2"/>
          <c:y val="5.9941256527052712E-4"/>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Matter Types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D54F-499F-B983-3D0911A2D81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A33-4EAE-B1A0-1A51D9AC7527}"/>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CA33-4EAE-B1A0-1A51D9AC7527}"/>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A33-4EAE-B1A0-1A51D9AC7527}"/>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CA33-4EAE-B1A0-1A51D9AC7527}"/>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D54F-499F-B983-3D0911A2D818}"/>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54F-499F-B983-3D0911A2D818}"/>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D54F-499F-B983-3D0911A2D818}"/>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54F-499F-B983-3D0911A2D818}"/>
              </c:ext>
            </c:extLst>
          </c:dPt>
          <c:dLbls>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D54F-499F-B983-3D0911A2D818}"/>
                </c:ext>
              </c:extLst>
            </c:dLbl>
            <c:dLbl>
              <c:idx val="1"/>
              <c:numFmt formatCode="0.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CA33-4EAE-B1A0-1A51D9AC7527}"/>
                </c:ext>
              </c:extLst>
            </c:dLbl>
            <c:dLbl>
              <c:idx val="2"/>
              <c:numFmt formatCode="0.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CA33-4EAE-B1A0-1A51D9AC7527}"/>
                </c:ext>
              </c:extLst>
            </c:dLbl>
            <c:dLbl>
              <c:idx val="3"/>
              <c:numFmt formatCode="0.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CA33-4EAE-B1A0-1A51D9AC7527}"/>
                </c:ext>
              </c:extLst>
            </c:dLbl>
            <c:dLbl>
              <c:idx val="4"/>
              <c:numFmt formatCode="0.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4-CA33-4EAE-B1A0-1A51D9AC7527}"/>
                </c:ext>
              </c:extLst>
            </c:dLbl>
            <c:dLbl>
              <c:idx val="5"/>
              <c:layout>
                <c:manualLayout>
                  <c:x val="-0.15478390201224848"/>
                  <c:y val="-5.2510484946117111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D54F-499F-B983-3D0911A2D818}"/>
                </c:ext>
              </c:extLst>
            </c:dLbl>
            <c:dLbl>
              <c:idx val="6"/>
              <c:layout>
                <c:manualLayout>
                  <c:x val="-2.3148148148148147E-2"/>
                  <c:y val="-5.0508587896100778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54F-499F-B983-3D0911A2D818}"/>
                </c:ext>
              </c:extLst>
            </c:dLbl>
            <c:dLbl>
              <c:idx val="7"/>
              <c:layout>
                <c:manualLayout>
                  <c:x val="0.11774693788276465"/>
                  <c:y val="-3.5677633040773253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D54F-499F-B983-3D0911A2D818}"/>
                </c:ext>
              </c:extLst>
            </c:dLbl>
            <c:dLbl>
              <c:idx val="8"/>
              <c:layout>
                <c:manualLayout>
                  <c:x val="0.24305555555555555"/>
                  <c:y val="-1.5432313076324852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54F-499F-B983-3D0911A2D818}"/>
                </c:ext>
              </c:extLst>
            </c:dLbl>
            <c:numFmt formatCode="0.00%" sourceLinked="0"/>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Family Law/DV</c:v>
                </c:pt>
                <c:pt idx="1">
                  <c:v>Tenancy</c:v>
                </c:pt>
                <c:pt idx="2">
                  <c:v>Civil</c:v>
                </c:pt>
                <c:pt idx="3">
                  <c:v>Other</c:v>
                </c:pt>
                <c:pt idx="4">
                  <c:v>Succession</c:v>
                </c:pt>
                <c:pt idx="5">
                  <c:v>Child Safety</c:v>
                </c:pt>
                <c:pt idx="6">
                  <c:v>Divorce</c:v>
                </c:pt>
                <c:pt idx="7">
                  <c:v>Elder Abuse</c:v>
                </c:pt>
                <c:pt idx="8">
                  <c:v>Education</c:v>
                </c:pt>
              </c:strCache>
            </c:strRef>
          </c:cat>
          <c:val>
            <c:numRef>
              <c:f>Sheet1!$B$2:$B$10</c:f>
              <c:numCache>
                <c:formatCode>0.00%</c:formatCode>
                <c:ptCount val="9"/>
                <c:pt idx="0">
                  <c:v>0.435</c:v>
                </c:pt>
                <c:pt idx="1">
                  <c:v>0.11600000000000001</c:v>
                </c:pt>
                <c:pt idx="2">
                  <c:v>0.114</c:v>
                </c:pt>
                <c:pt idx="3">
                  <c:v>0.10100000000000001</c:v>
                </c:pt>
                <c:pt idx="4" formatCode="0%">
                  <c:v>0.1</c:v>
                </c:pt>
                <c:pt idx="5">
                  <c:v>6.9000000000000006E-2</c:v>
                </c:pt>
                <c:pt idx="6">
                  <c:v>2.5999999999999999E-2</c:v>
                </c:pt>
                <c:pt idx="7">
                  <c:v>2.1999999999999999E-2</c:v>
                </c:pt>
                <c:pt idx="8">
                  <c:v>1.7000000000000001E-2</c:v>
                </c:pt>
              </c:numCache>
            </c:numRef>
          </c:val>
          <c:extLst>
            <c:ext xmlns:c16="http://schemas.microsoft.com/office/drawing/2014/chart" uri="{C3380CC4-5D6E-409C-BE32-E72D297353CC}">
              <c16:uniqueId val="{00000000-D54F-499F-B983-3D0911A2D818}"/>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n-US"/>
              <a:t>Category by age</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view3D>
      <c:rotX val="50"/>
      <c:rotY val="98"/>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Percentage</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1E1-4008-91A3-DC00CE577745}"/>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2-28AB-4430-9106-A034E800AAB5}"/>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31E1-4008-91A3-DC00CE577745}"/>
              </c:ext>
            </c:extLst>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31E1-4008-91A3-DC00CE57774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Age 18-34</c:v>
                </c:pt>
                <c:pt idx="1">
                  <c:v>Age 35-49</c:v>
                </c:pt>
                <c:pt idx="2">
                  <c:v>Age 50+</c:v>
                </c:pt>
                <c:pt idx="3">
                  <c:v>Unknown/under 18</c:v>
                </c:pt>
              </c:strCache>
            </c:strRef>
          </c:cat>
          <c:val>
            <c:numRef>
              <c:f>Sheet1!$B$2:$B$5</c:f>
              <c:numCache>
                <c:formatCode>General</c:formatCode>
                <c:ptCount val="4"/>
                <c:pt idx="0">
                  <c:v>34.4</c:v>
                </c:pt>
                <c:pt idx="1">
                  <c:v>25.9</c:v>
                </c:pt>
                <c:pt idx="2">
                  <c:v>33.200000000000003</c:v>
                </c:pt>
                <c:pt idx="3">
                  <c:v>4.3</c:v>
                </c:pt>
              </c:numCache>
            </c:numRef>
          </c:val>
          <c:extLst>
            <c:ext xmlns:c16="http://schemas.microsoft.com/office/drawing/2014/chart" uri="{C3380CC4-5D6E-409C-BE32-E72D297353CC}">
              <c16:uniqueId val="{00000000-28AB-4430-9106-A034E800AAB5}"/>
            </c:ext>
          </c:extLst>
        </c:ser>
        <c:dLbls>
          <c:dLblPos val="inEnd"/>
          <c:showLegendKey val="0"/>
          <c:showVal val="0"/>
          <c:showCatName val="1"/>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E74B0197-E62A-4AFF-ABC5-983A77097A5C}" type="datetimeFigureOut">
              <a:rPr lang="en-AU" smtClean="0"/>
              <a:t>25/05/2021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26CB36-11F1-4233-B625-866C766CFED4}" type="slidenum">
              <a:rPr lang="en-AU" smtClean="0"/>
              <a:t>‹#›</a:t>
            </a:fld>
            <a:endParaRPr lang="en-AU"/>
          </a:p>
        </p:txBody>
      </p:sp>
    </p:spTree>
    <p:extLst>
      <p:ext uri="{BB962C8B-B14F-4D97-AF65-F5344CB8AC3E}">
        <p14:creationId xmlns:p14="http://schemas.microsoft.com/office/powerpoint/2010/main" val="370492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74B0197-E62A-4AFF-ABC5-983A77097A5C}" type="datetimeFigureOut">
              <a:rPr lang="en-AU" smtClean="0"/>
              <a:t>25/05/2021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26CB36-11F1-4233-B625-866C766CFED4}" type="slidenum">
              <a:rPr lang="en-AU" smtClean="0"/>
              <a:t>‹#›</a:t>
            </a:fld>
            <a:endParaRPr lang="en-AU"/>
          </a:p>
        </p:txBody>
      </p:sp>
    </p:spTree>
    <p:extLst>
      <p:ext uri="{BB962C8B-B14F-4D97-AF65-F5344CB8AC3E}">
        <p14:creationId xmlns:p14="http://schemas.microsoft.com/office/powerpoint/2010/main" val="557222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74B0197-E62A-4AFF-ABC5-983A77097A5C}" type="datetimeFigureOut">
              <a:rPr lang="en-AU" smtClean="0"/>
              <a:t>25/05/2021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26CB36-11F1-4233-B625-866C766CFED4}" type="slidenum">
              <a:rPr lang="en-AU" smtClean="0"/>
              <a:t>‹#›</a:t>
            </a:fld>
            <a:endParaRPr lang="en-AU"/>
          </a:p>
        </p:txBody>
      </p:sp>
    </p:spTree>
    <p:extLst>
      <p:ext uri="{BB962C8B-B14F-4D97-AF65-F5344CB8AC3E}">
        <p14:creationId xmlns:p14="http://schemas.microsoft.com/office/powerpoint/2010/main" val="1418516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74B0197-E62A-4AFF-ABC5-983A77097A5C}" type="datetimeFigureOut">
              <a:rPr lang="en-AU" smtClean="0"/>
              <a:t>25/05/2021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26CB36-11F1-4233-B625-866C766CFED4}" type="slidenum">
              <a:rPr lang="en-AU" smtClean="0"/>
              <a:t>‹#›</a:t>
            </a:fld>
            <a:endParaRPr lang="en-AU"/>
          </a:p>
        </p:txBody>
      </p:sp>
    </p:spTree>
    <p:extLst>
      <p:ext uri="{BB962C8B-B14F-4D97-AF65-F5344CB8AC3E}">
        <p14:creationId xmlns:p14="http://schemas.microsoft.com/office/powerpoint/2010/main" val="1591436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4B0197-E62A-4AFF-ABC5-983A77097A5C}" type="datetimeFigureOut">
              <a:rPr lang="en-AU" smtClean="0"/>
              <a:t>25/05/2021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26CB36-11F1-4233-B625-866C766CFED4}" type="slidenum">
              <a:rPr lang="en-AU" smtClean="0"/>
              <a:t>‹#›</a:t>
            </a:fld>
            <a:endParaRPr lang="en-AU"/>
          </a:p>
        </p:txBody>
      </p:sp>
    </p:spTree>
    <p:extLst>
      <p:ext uri="{BB962C8B-B14F-4D97-AF65-F5344CB8AC3E}">
        <p14:creationId xmlns:p14="http://schemas.microsoft.com/office/powerpoint/2010/main" val="3035428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E74B0197-E62A-4AFF-ABC5-983A77097A5C}" type="datetimeFigureOut">
              <a:rPr lang="en-AU" smtClean="0"/>
              <a:t>25/05/2021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126CB36-11F1-4233-B625-866C766CFED4}" type="slidenum">
              <a:rPr lang="en-AU" smtClean="0"/>
              <a:t>‹#›</a:t>
            </a:fld>
            <a:endParaRPr lang="en-AU"/>
          </a:p>
        </p:txBody>
      </p:sp>
    </p:spTree>
    <p:extLst>
      <p:ext uri="{BB962C8B-B14F-4D97-AF65-F5344CB8AC3E}">
        <p14:creationId xmlns:p14="http://schemas.microsoft.com/office/powerpoint/2010/main" val="3378938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E74B0197-E62A-4AFF-ABC5-983A77097A5C}" type="datetimeFigureOut">
              <a:rPr lang="en-AU" smtClean="0"/>
              <a:t>25/05/2021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126CB36-11F1-4233-B625-866C766CFED4}" type="slidenum">
              <a:rPr lang="en-AU" smtClean="0"/>
              <a:t>‹#›</a:t>
            </a:fld>
            <a:endParaRPr lang="en-AU"/>
          </a:p>
        </p:txBody>
      </p:sp>
    </p:spTree>
    <p:extLst>
      <p:ext uri="{BB962C8B-B14F-4D97-AF65-F5344CB8AC3E}">
        <p14:creationId xmlns:p14="http://schemas.microsoft.com/office/powerpoint/2010/main" val="234116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E74B0197-E62A-4AFF-ABC5-983A77097A5C}" type="datetimeFigureOut">
              <a:rPr lang="en-AU" smtClean="0"/>
              <a:t>25/05/2021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126CB36-11F1-4233-B625-866C766CFED4}" type="slidenum">
              <a:rPr lang="en-AU" smtClean="0"/>
              <a:t>‹#›</a:t>
            </a:fld>
            <a:endParaRPr lang="en-AU"/>
          </a:p>
        </p:txBody>
      </p:sp>
    </p:spTree>
    <p:extLst>
      <p:ext uri="{BB962C8B-B14F-4D97-AF65-F5344CB8AC3E}">
        <p14:creationId xmlns:p14="http://schemas.microsoft.com/office/powerpoint/2010/main" val="546941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B0197-E62A-4AFF-ABC5-983A77097A5C}" type="datetimeFigureOut">
              <a:rPr lang="en-AU" smtClean="0"/>
              <a:t>25/05/2021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126CB36-11F1-4233-B625-866C766CFED4}" type="slidenum">
              <a:rPr lang="en-AU" smtClean="0"/>
              <a:t>‹#›</a:t>
            </a:fld>
            <a:endParaRPr lang="en-AU"/>
          </a:p>
        </p:txBody>
      </p:sp>
    </p:spTree>
    <p:extLst>
      <p:ext uri="{BB962C8B-B14F-4D97-AF65-F5344CB8AC3E}">
        <p14:creationId xmlns:p14="http://schemas.microsoft.com/office/powerpoint/2010/main" val="3085091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4B0197-E62A-4AFF-ABC5-983A77097A5C}" type="datetimeFigureOut">
              <a:rPr lang="en-AU" smtClean="0"/>
              <a:t>25/05/2021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126CB36-11F1-4233-B625-866C766CFED4}" type="slidenum">
              <a:rPr lang="en-AU" smtClean="0"/>
              <a:t>‹#›</a:t>
            </a:fld>
            <a:endParaRPr lang="en-AU"/>
          </a:p>
        </p:txBody>
      </p:sp>
    </p:spTree>
    <p:extLst>
      <p:ext uri="{BB962C8B-B14F-4D97-AF65-F5344CB8AC3E}">
        <p14:creationId xmlns:p14="http://schemas.microsoft.com/office/powerpoint/2010/main" val="1925505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4B0197-E62A-4AFF-ABC5-983A77097A5C}" type="datetimeFigureOut">
              <a:rPr lang="en-AU" smtClean="0"/>
              <a:t>25/05/2021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126CB36-11F1-4233-B625-866C766CFED4}" type="slidenum">
              <a:rPr lang="en-AU" smtClean="0"/>
              <a:t>‹#›</a:t>
            </a:fld>
            <a:endParaRPr lang="en-AU"/>
          </a:p>
        </p:txBody>
      </p:sp>
    </p:spTree>
    <p:extLst>
      <p:ext uri="{BB962C8B-B14F-4D97-AF65-F5344CB8AC3E}">
        <p14:creationId xmlns:p14="http://schemas.microsoft.com/office/powerpoint/2010/main" val="493150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4B0197-E62A-4AFF-ABC5-983A77097A5C}" type="datetimeFigureOut">
              <a:rPr lang="en-AU" smtClean="0"/>
              <a:t>25/05/2021</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6CB36-11F1-4233-B625-866C766CFED4}" type="slidenum">
              <a:rPr lang="en-AU" smtClean="0"/>
              <a:t>‹#›</a:t>
            </a:fld>
            <a:endParaRPr lang="en-AU"/>
          </a:p>
        </p:txBody>
      </p:sp>
    </p:spTree>
    <p:extLst>
      <p:ext uri="{BB962C8B-B14F-4D97-AF65-F5344CB8AC3E}">
        <p14:creationId xmlns:p14="http://schemas.microsoft.com/office/powerpoint/2010/main" val="3699998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i="1" dirty="0"/>
              <a:t>Child Protection: Learnings from working with First Nations families</a:t>
            </a:r>
            <a:endParaRPr lang="en-AU" i="1" dirty="0"/>
          </a:p>
        </p:txBody>
      </p:sp>
      <p:sp>
        <p:nvSpPr>
          <p:cNvPr id="3" name="Subtitle 2"/>
          <p:cNvSpPr>
            <a:spLocks noGrp="1"/>
          </p:cNvSpPr>
          <p:nvPr>
            <p:ph type="subTitle" idx="1"/>
          </p:nvPr>
        </p:nvSpPr>
        <p:spPr/>
        <p:txBody>
          <a:bodyPr/>
          <a:lstStyle/>
          <a:p>
            <a:r>
              <a:rPr lang="en-US" dirty="0">
                <a:solidFill>
                  <a:schemeClr val="bg1"/>
                </a:solidFill>
              </a:rPr>
              <a:t>IUIH Legal Service</a:t>
            </a:r>
            <a:endParaRPr lang="en-AU" dirty="0">
              <a:solidFill>
                <a:schemeClr val="bg1"/>
              </a:solidFill>
            </a:endParaRPr>
          </a:p>
        </p:txBody>
      </p:sp>
    </p:spTree>
    <p:extLst>
      <p:ext uri="{BB962C8B-B14F-4D97-AF65-F5344CB8AC3E}">
        <p14:creationId xmlns:p14="http://schemas.microsoft.com/office/powerpoint/2010/main" val="83265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6712"/>
            <a:ext cx="9144000" cy="1143000"/>
          </a:xfrm>
        </p:spPr>
        <p:txBody>
          <a:bodyPr>
            <a:normAutofit/>
          </a:bodyPr>
          <a:lstStyle/>
          <a:p>
            <a:r>
              <a:rPr lang="en-US" sz="6000" dirty="0"/>
              <a:t>Our contact info</a:t>
            </a:r>
            <a:endParaRPr lang="en-AU" sz="6000" dirty="0"/>
          </a:p>
        </p:txBody>
      </p:sp>
      <p:pic>
        <p:nvPicPr>
          <p:cNvPr id="6" name="Picture 5" descr="A picture containing sitting, computer, computer&#10;&#10;Description automatically generated">
            <a:extLst>
              <a:ext uri="{FF2B5EF4-FFF2-40B4-BE49-F238E27FC236}">
                <a16:creationId xmlns:a16="http://schemas.microsoft.com/office/drawing/2014/main" id="{AEADFF97-7B73-412A-AD46-CF862A401A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3356992"/>
            <a:ext cx="412863" cy="412863"/>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C432902E-EA18-42A7-AECC-A073BDC0B3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2314728"/>
            <a:ext cx="412863" cy="412863"/>
          </a:xfrm>
          <a:prstGeom prst="rect">
            <a:avLst/>
          </a:prstGeom>
        </p:spPr>
      </p:pic>
      <p:sp>
        <p:nvSpPr>
          <p:cNvPr id="9" name="TextBox 8">
            <a:extLst>
              <a:ext uri="{FF2B5EF4-FFF2-40B4-BE49-F238E27FC236}">
                <a16:creationId xmlns:a16="http://schemas.microsoft.com/office/drawing/2014/main" id="{97B7EDB8-F34F-4BF4-8C2A-F330AEC33886}"/>
              </a:ext>
            </a:extLst>
          </p:cNvPr>
          <p:cNvSpPr txBox="1"/>
          <p:nvPr/>
        </p:nvSpPr>
        <p:spPr>
          <a:xfrm>
            <a:off x="3707904" y="2228773"/>
            <a:ext cx="3528392" cy="584775"/>
          </a:xfrm>
          <a:prstGeom prst="rect">
            <a:avLst/>
          </a:prstGeom>
          <a:noFill/>
        </p:spPr>
        <p:txBody>
          <a:bodyPr wrap="square" rtlCol="0">
            <a:spAutoFit/>
          </a:bodyPr>
          <a:lstStyle/>
          <a:p>
            <a:r>
              <a:rPr lang="en-US" sz="3200" dirty="0"/>
              <a:t>1300 017 172</a:t>
            </a:r>
            <a:endParaRPr lang="en-AU" sz="3200" dirty="0"/>
          </a:p>
        </p:txBody>
      </p:sp>
      <p:sp>
        <p:nvSpPr>
          <p:cNvPr id="10" name="TextBox 9">
            <a:extLst>
              <a:ext uri="{FF2B5EF4-FFF2-40B4-BE49-F238E27FC236}">
                <a16:creationId xmlns:a16="http://schemas.microsoft.com/office/drawing/2014/main" id="{36B7B0B8-4F33-4795-ABFA-34E491F3959E}"/>
              </a:ext>
            </a:extLst>
          </p:cNvPr>
          <p:cNvSpPr txBox="1"/>
          <p:nvPr/>
        </p:nvSpPr>
        <p:spPr>
          <a:xfrm>
            <a:off x="3779912" y="3240785"/>
            <a:ext cx="3528392" cy="584775"/>
          </a:xfrm>
          <a:prstGeom prst="rect">
            <a:avLst/>
          </a:prstGeom>
          <a:noFill/>
        </p:spPr>
        <p:txBody>
          <a:bodyPr wrap="square" rtlCol="0">
            <a:spAutoFit/>
          </a:bodyPr>
          <a:lstStyle/>
          <a:p>
            <a:r>
              <a:rPr lang="en-US" sz="3200" dirty="0"/>
              <a:t>legal@iuih.org.au</a:t>
            </a:r>
            <a:endParaRPr lang="en-AU" sz="3200" dirty="0"/>
          </a:p>
        </p:txBody>
      </p:sp>
    </p:spTree>
    <p:extLst>
      <p:ext uri="{BB962C8B-B14F-4D97-AF65-F5344CB8AC3E}">
        <p14:creationId xmlns:p14="http://schemas.microsoft.com/office/powerpoint/2010/main" val="3642802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204864"/>
            <a:ext cx="8229600" cy="1143000"/>
          </a:xfrm>
        </p:spPr>
        <p:txBody>
          <a:bodyPr>
            <a:normAutofit fontScale="90000"/>
          </a:bodyPr>
          <a:lstStyle/>
          <a:p>
            <a:br>
              <a:rPr lang="en-AU" sz="4800" b="1" dirty="0">
                <a:solidFill>
                  <a:prstClr val="black"/>
                </a:solidFill>
                <a:latin typeface="Calibri Light" panose="020F0302020204030204"/>
              </a:rPr>
            </a:br>
            <a:br>
              <a:rPr lang="en-AU" sz="4800" b="1" dirty="0">
                <a:solidFill>
                  <a:prstClr val="black"/>
                </a:solidFill>
                <a:latin typeface="Calibri Light" panose="020F0302020204030204"/>
              </a:rPr>
            </a:br>
            <a:r>
              <a:rPr lang="en-AU" sz="4800" u="sng" dirty="0">
                <a:solidFill>
                  <a:prstClr val="black"/>
                </a:solidFill>
                <a:latin typeface="Calibri Light" panose="020F0302020204030204"/>
              </a:rPr>
              <a:t>Acknowledgment: </a:t>
            </a:r>
            <a:br>
              <a:rPr lang="en-AU" sz="4800" b="1" dirty="0">
                <a:solidFill>
                  <a:prstClr val="black"/>
                </a:solidFill>
                <a:latin typeface="Calibri Light" panose="020F0302020204030204"/>
              </a:rPr>
            </a:br>
            <a:r>
              <a:rPr lang="en-AU" sz="4800" b="1" dirty="0">
                <a:solidFill>
                  <a:prstClr val="black"/>
                </a:solidFill>
                <a:latin typeface="Calibri Light" panose="020F0302020204030204"/>
              </a:rPr>
              <a:t>We honour the many Goori Tribal Nations whose territories we work </a:t>
            </a:r>
            <a:r>
              <a:rPr lang="en-AU" sz="3100" b="1" dirty="0">
                <a:solidFill>
                  <a:prstClr val="black"/>
                </a:solidFill>
                <a:latin typeface="Calibri Light" panose="020F0302020204030204"/>
              </a:rPr>
              <a:t>across within South-East Queensland, and the Jagera and Turrbal people upon the land in which we present today.</a:t>
            </a:r>
            <a:br>
              <a:rPr lang="en-AU" sz="3100" b="1" dirty="0">
                <a:solidFill>
                  <a:prstClr val="black"/>
                </a:solidFill>
                <a:latin typeface="Calibri Light" panose="020F0302020204030204"/>
              </a:rPr>
            </a:br>
            <a:br>
              <a:rPr lang="en-AU" sz="3100" b="1" dirty="0">
                <a:solidFill>
                  <a:prstClr val="black"/>
                </a:solidFill>
                <a:latin typeface="Calibri Light" panose="020F0302020204030204"/>
              </a:rPr>
            </a:br>
            <a:r>
              <a:rPr lang="en-AU" sz="3100" b="1" dirty="0">
                <a:solidFill>
                  <a:prstClr val="black"/>
                </a:solidFill>
                <a:latin typeface="Calibri Light" panose="020F0302020204030204"/>
              </a:rPr>
              <a:t>We honour the legacy and the vision of those who paved the way and those who continue to guide us.</a:t>
            </a:r>
            <a:br>
              <a:rPr lang="en-AU" sz="3100" b="1" dirty="0">
                <a:solidFill>
                  <a:prstClr val="black"/>
                </a:solidFill>
                <a:latin typeface="Calibri Light" panose="020F0302020204030204"/>
              </a:rPr>
            </a:br>
            <a:br>
              <a:rPr lang="en-AU" sz="3100" b="1" dirty="0">
                <a:solidFill>
                  <a:prstClr val="black"/>
                </a:solidFill>
                <a:latin typeface="Calibri Light" panose="020F0302020204030204"/>
              </a:rPr>
            </a:br>
            <a:r>
              <a:rPr lang="en-AU" sz="3100" b="1" dirty="0">
                <a:solidFill>
                  <a:prstClr val="black"/>
                </a:solidFill>
                <a:latin typeface="Calibri Light" panose="020F0302020204030204"/>
              </a:rPr>
              <a:t>We honour our future generations by maintaining the vision with focused determination. </a:t>
            </a:r>
            <a:br>
              <a:rPr lang="en-AU" sz="3100" b="1" dirty="0">
                <a:solidFill>
                  <a:prstClr val="black"/>
                </a:solidFill>
                <a:latin typeface="Calibri Light" panose="020F0302020204030204"/>
              </a:rPr>
            </a:br>
            <a:endParaRPr lang="en-AU" sz="3100" b="1" dirty="0">
              <a:solidFill>
                <a:schemeClr val="tx1">
                  <a:lumMod val="75000"/>
                  <a:lumOff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1600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IUIH VISION</a:t>
            </a:r>
          </a:p>
        </p:txBody>
      </p:sp>
      <p:pic>
        <p:nvPicPr>
          <p:cNvPr id="3" name="Picture 2"/>
          <p:cNvPicPr>
            <a:picLocks noChangeAspect="1"/>
          </p:cNvPicPr>
          <p:nvPr/>
        </p:nvPicPr>
        <p:blipFill rotWithShape="1">
          <a:blip r:embed="rId2"/>
          <a:srcRect l="495" t="4669" r="-495" b="20657"/>
          <a:stretch/>
        </p:blipFill>
        <p:spPr>
          <a:xfrm>
            <a:off x="1763688" y="1340768"/>
            <a:ext cx="5859968" cy="3482240"/>
          </a:xfrm>
          <a:prstGeom prst="rect">
            <a:avLst/>
          </a:prstGeom>
        </p:spPr>
      </p:pic>
      <p:sp>
        <p:nvSpPr>
          <p:cNvPr id="4" name="Rectangle 3"/>
          <p:cNvSpPr/>
          <p:nvPr/>
        </p:nvSpPr>
        <p:spPr>
          <a:xfrm flipV="1">
            <a:off x="2286000" y="3336666"/>
            <a:ext cx="4014192" cy="369332"/>
          </a:xfrm>
          <a:prstGeom prst="rect">
            <a:avLst/>
          </a:prstGeom>
        </p:spPr>
        <p:txBody>
          <a:bodyPr wrap="square">
            <a:spAutoFit/>
          </a:bodyPr>
          <a:lstStyle/>
          <a:p>
            <a:pPr algn="ctr"/>
            <a:r>
              <a:rPr lang="en-AU" i="1" dirty="0"/>
              <a:t>s</a:t>
            </a:r>
            <a:endParaRPr lang="en-US" sz="2400" i="1" dirty="0"/>
          </a:p>
        </p:txBody>
      </p:sp>
      <p:sp>
        <p:nvSpPr>
          <p:cNvPr id="5" name="Rectangle 4"/>
          <p:cNvSpPr/>
          <p:nvPr/>
        </p:nvSpPr>
        <p:spPr>
          <a:xfrm>
            <a:off x="3925188" y="3244334"/>
            <a:ext cx="184731" cy="369332"/>
          </a:xfrm>
          <a:prstGeom prst="rect">
            <a:avLst/>
          </a:prstGeom>
        </p:spPr>
        <p:txBody>
          <a:bodyPr wrap="none">
            <a:spAutoFit/>
          </a:bodyPr>
          <a:lstStyle/>
          <a:p>
            <a:endParaRPr lang="en-AU" dirty="0"/>
          </a:p>
        </p:txBody>
      </p:sp>
      <p:sp>
        <p:nvSpPr>
          <p:cNvPr id="8" name="Rectangle 7"/>
          <p:cNvSpPr/>
          <p:nvPr/>
        </p:nvSpPr>
        <p:spPr>
          <a:xfrm>
            <a:off x="1763688" y="4813994"/>
            <a:ext cx="5859968" cy="646331"/>
          </a:xfrm>
          <a:prstGeom prst="rect">
            <a:avLst/>
          </a:prstGeom>
        </p:spPr>
        <p:txBody>
          <a:bodyPr wrap="square">
            <a:spAutoFit/>
          </a:bodyPr>
          <a:lstStyle/>
          <a:p>
            <a:pPr algn="ctr"/>
            <a:r>
              <a:rPr lang="en-AU" i="1" dirty="0"/>
              <a:t>Healthy, strong and vibrant Aboriginal and Torres Strait Islander children, families and communities</a:t>
            </a:r>
            <a:endParaRPr lang="en-US" sz="2400" i="1" dirty="0"/>
          </a:p>
        </p:txBody>
      </p:sp>
    </p:spTree>
    <p:extLst>
      <p:ext uri="{BB962C8B-B14F-4D97-AF65-F5344CB8AC3E}">
        <p14:creationId xmlns:p14="http://schemas.microsoft.com/office/powerpoint/2010/main" val="2302112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BAD02-02B3-47C5-8203-EF1F70639F7B}"/>
              </a:ext>
            </a:extLst>
          </p:cNvPr>
          <p:cNvSpPr>
            <a:spLocks noGrp="1"/>
          </p:cNvSpPr>
          <p:nvPr>
            <p:ph type="title"/>
          </p:nvPr>
        </p:nvSpPr>
        <p:spPr/>
        <p:txBody>
          <a:bodyPr/>
          <a:lstStyle/>
          <a:p>
            <a:r>
              <a:rPr lang="en-US" dirty="0"/>
              <a:t>Services offered</a:t>
            </a:r>
            <a:endParaRPr lang="en-AU" dirty="0"/>
          </a:p>
        </p:txBody>
      </p:sp>
      <p:sp>
        <p:nvSpPr>
          <p:cNvPr id="3" name="Content Placeholder 2">
            <a:extLst>
              <a:ext uri="{FF2B5EF4-FFF2-40B4-BE49-F238E27FC236}">
                <a16:creationId xmlns:a16="http://schemas.microsoft.com/office/drawing/2014/main" id="{591FD024-4536-405A-BE1C-B16B7AD80DF1}"/>
              </a:ext>
            </a:extLst>
          </p:cNvPr>
          <p:cNvSpPr>
            <a:spLocks noGrp="1"/>
          </p:cNvSpPr>
          <p:nvPr>
            <p:ph idx="1"/>
          </p:nvPr>
        </p:nvSpPr>
        <p:spPr>
          <a:xfrm>
            <a:off x="457200" y="1600200"/>
            <a:ext cx="8229600" cy="4853136"/>
          </a:xfrm>
        </p:spPr>
        <p:txBody>
          <a:bodyPr>
            <a:normAutofit fontScale="77500" lnSpcReduction="20000"/>
          </a:bodyPr>
          <a:lstStyle/>
          <a:p>
            <a:r>
              <a:rPr lang="en-US" dirty="0"/>
              <a:t>Accredited pro bono legal service within IUIH’s system of care.</a:t>
            </a:r>
          </a:p>
          <a:p>
            <a:r>
              <a:rPr lang="en-US" dirty="0"/>
              <a:t>Assist clients with legal education, advice, advocacy in a variety of matters that include Family Law, DV, minor civil matters, education, tenancy, Child Safety, and Elder Abuse.</a:t>
            </a:r>
          </a:p>
          <a:p>
            <a:r>
              <a:rPr lang="en-US" dirty="0"/>
              <a:t>Access to service is via referral from our doctors, allied health workers and social/support workers (e.g., Family Wellbeing Service).</a:t>
            </a:r>
          </a:p>
          <a:p>
            <a:r>
              <a:rPr lang="en-US" dirty="0"/>
              <a:t>Client consults offered within our culturally-safe spaces.</a:t>
            </a:r>
          </a:p>
          <a:p>
            <a:pPr lvl="1"/>
            <a:r>
              <a:rPr lang="en-US" dirty="0"/>
              <a:t>We have adapted to changing needs as a result of COVID-19 restrictions and have provided telephone consults, particularly during lock downs or if a client has specific health concerns e.g., terminal clients</a:t>
            </a:r>
          </a:p>
          <a:p>
            <a:endParaRPr lang="en-AU" dirty="0"/>
          </a:p>
        </p:txBody>
      </p:sp>
    </p:spTree>
    <p:extLst>
      <p:ext uri="{BB962C8B-B14F-4D97-AF65-F5344CB8AC3E}">
        <p14:creationId xmlns:p14="http://schemas.microsoft.com/office/powerpoint/2010/main" val="3532928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8F094-0A2E-43CA-9FDA-475318D6D19C}"/>
              </a:ext>
            </a:extLst>
          </p:cNvPr>
          <p:cNvSpPr>
            <a:spLocks noGrp="1"/>
          </p:cNvSpPr>
          <p:nvPr>
            <p:ph type="title"/>
          </p:nvPr>
        </p:nvSpPr>
        <p:spPr>
          <a:xfrm>
            <a:off x="457200" y="274638"/>
            <a:ext cx="8229600" cy="706090"/>
          </a:xfrm>
        </p:spPr>
        <p:txBody>
          <a:bodyPr>
            <a:normAutofit fontScale="90000"/>
          </a:bodyPr>
          <a:lstStyle/>
          <a:p>
            <a:r>
              <a:rPr lang="en-US" dirty="0"/>
              <a:t>Statistics from our practice</a:t>
            </a:r>
            <a:endParaRPr lang="en-AU" dirty="0"/>
          </a:p>
        </p:txBody>
      </p:sp>
      <p:graphicFrame>
        <p:nvGraphicFramePr>
          <p:cNvPr id="6" name="Content Placeholder 5">
            <a:extLst>
              <a:ext uri="{FF2B5EF4-FFF2-40B4-BE49-F238E27FC236}">
                <a16:creationId xmlns:a16="http://schemas.microsoft.com/office/drawing/2014/main" id="{3A6805AC-E62A-4C5E-901D-3A37A6FD28B7}"/>
              </a:ext>
            </a:extLst>
          </p:cNvPr>
          <p:cNvGraphicFramePr>
            <a:graphicFrameLocks noGrp="1"/>
          </p:cNvGraphicFramePr>
          <p:nvPr>
            <p:ph idx="1"/>
            <p:extLst>
              <p:ext uri="{D42A27DB-BD31-4B8C-83A1-F6EECF244321}">
                <p14:modId xmlns:p14="http://schemas.microsoft.com/office/powerpoint/2010/main" val="2676295417"/>
              </p:ext>
            </p:extLst>
          </p:nvPr>
        </p:nvGraphicFramePr>
        <p:xfrm>
          <a:off x="0" y="980728"/>
          <a:ext cx="9144000" cy="57606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1275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85DB4-1B16-471F-88B7-1ECE0FF9C6E7}"/>
              </a:ext>
            </a:extLst>
          </p:cNvPr>
          <p:cNvSpPr>
            <a:spLocks noGrp="1"/>
          </p:cNvSpPr>
          <p:nvPr>
            <p:ph type="title"/>
          </p:nvPr>
        </p:nvSpPr>
        <p:spPr/>
        <p:txBody>
          <a:bodyPr/>
          <a:lstStyle/>
          <a:p>
            <a:r>
              <a:rPr lang="en-US" dirty="0"/>
              <a:t>Client demographics</a:t>
            </a:r>
            <a:endParaRPr lang="en-AU" dirty="0"/>
          </a:p>
        </p:txBody>
      </p:sp>
      <p:sp>
        <p:nvSpPr>
          <p:cNvPr id="3" name="Content Placeholder 2">
            <a:extLst>
              <a:ext uri="{FF2B5EF4-FFF2-40B4-BE49-F238E27FC236}">
                <a16:creationId xmlns:a16="http://schemas.microsoft.com/office/drawing/2014/main" id="{1F6270A9-8C52-4AA2-96D1-A58C4C2FDAED}"/>
              </a:ext>
            </a:extLst>
          </p:cNvPr>
          <p:cNvSpPr>
            <a:spLocks noGrp="1"/>
          </p:cNvSpPr>
          <p:nvPr>
            <p:ph idx="1"/>
          </p:nvPr>
        </p:nvSpPr>
        <p:spPr/>
        <p:txBody>
          <a:bodyPr/>
          <a:lstStyle/>
          <a:p>
            <a:r>
              <a:rPr lang="en-US" dirty="0"/>
              <a:t>552 clients referred</a:t>
            </a:r>
          </a:p>
          <a:p>
            <a:pPr lvl="1"/>
            <a:r>
              <a:rPr lang="en-US" dirty="0"/>
              <a:t>49.8% of clients referred live in the Moreton Region (others were from Brisbane City Council, Ipswich City Council regions and occasionally from other regions)</a:t>
            </a:r>
          </a:p>
          <a:p>
            <a:pPr lvl="1"/>
            <a:r>
              <a:rPr lang="en-US" dirty="0"/>
              <a:t>80.6% are female (of those who identified a gender)</a:t>
            </a:r>
          </a:p>
          <a:p>
            <a:pPr lvl="1"/>
            <a:endParaRPr lang="en-AU" dirty="0"/>
          </a:p>
        </p:txBody>
      </p:sp>
    </p:spTree>
    <p:extLst>
      <p:ext uri="{BB962C8B-B14F-4D97-AF65-F5344CB8AC3E}">
        <p14:creationId xmlns:p14="http://schemas.microsoft.com/office/powerpoint/2010/main" val="4261681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BA271-E210-48B4-A9AA-35861836B98B}"/>
              </a:ext>
            </a:extLst>
          </p:cNvPr>
          <p:cNvSpPr>
            <a:spLocks noGrp="1"/>
          </p:cNvSpPr>
          <p:nvPr>
            <p:ph type="title"/>
          </p:nvPr>
        </p:nvSpPr>
        <p:spPr/>
        <p:txBody>
          <a:bodyPr/>
          <a:lstStyle/>
          <a:p>
            <a:r>
              <a:rPr lang="en-US" dirty="0"/>
              <a:t>Client demographic</a:t>
            </a:r>
            <a:endParaRPr lang="en-AU" dirty="0"/>
          </a:p>
        </p:txBody>
      </p:sp>
      <p:graphicFrame>
        <p:nvGraphicFramePr>
          <p:cNvPr id="12" name="Content Placeholder 11">
            <a:extLst>
              <a:ext uri="{FF2B5EF4-FFF2-40B4-BE49-F238E27FC236}">
                <a16:creationId xmlns:a16="http://schemas.microsoft.com/office/drawing/2014/main" id="{887CBD1F-AA8E-4B08-96C2-CF7CD3C26C68}"/>
              </a:ext>
            </a:extLst>
          </p:cNvPr>
          <p:cNvGraphicFramePr>
            <a:graphicFrameLocks noGrp="1"/>
          </p:cNvGraphicFramePr>
          <p:nvPr>
            <p:ph idx="1"/>
            <p:extLst>
              <p:ext uri="{D42A27DB-BD31-4B8C-83A1-F6EECF244321}">
                <p14:modId xmlns:p14="http://schemas.microsoft.com/office/powerpoint/2010/main" val="208365905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2030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9A358-6541-4282-9FB3-C454BAF27987}"/>
              </a:ext>
            </a:extLst>
          </p:cNvPr>
          <p:cNvSpPr>
            <a:spLocks noGrp="1"/>
          </p:cNvSpPr>
          <p:nvPr>
            <p:ph type="title"/>
          </p:nvPr>
        </p:nvSpPr>
        <p:spPr>
          <a:xfrm>
            <a:off x="0" y="274638"/>
            <a:ext cx="9036496" cy="1143000"/>
          </a:xfrm>
        </p:spPr>
        <p:txBody>
          <a:bodyPr>
            <a:noAutofit/>
          </a:bodyPr>
          <a:lstStyle/>
          <a:p>
            <a:r>
              <a:rPr lang="en-US" sz="6000" dirty="0"/>
              <a:t>Learnings from our practice</a:t>
            </a:r>
            <a:endParaRPr lang="en-AU" sz="6000" dirty="0"/>
          </a:p>
        </p:txBody>
      </p:sp>
      <p:sp>
        <p:nvSpPr>
          <p:cNvPr id="3" name="Content Placeholder 2">
            <a:extLst>
              <a:ext uri="{FF2B5EF4-FFF2-40B4-BE49-F238E27FC236}">
                <a16:creationId xmlns:a16="http://schemas.microsoft.com/office/drawing/2014/main" id="{ABE7465F-80B1-486B-A1F7-44928C771E7D}"/>
              </a:ext>
            </a:extLst>
          </p:cNvPr>
          <p:cNvSpPr>
            <a:spLocks noGrp="1"/>
          </p:cNvSpPr>
          <p:nvPr>
            <p:ph idx="1"/>
          </p:nvPr>
        </p:nvSpPr>
        <p:spPr/>
        <p:txBody>
          <a:bodyPr>
            <a:noAutofit/>
          </a:bodyPr>
          <a:lstStyle/>
          <a:p>
            <a:r>
              <a:rPr lang="en-US" sz="4400" dirty="0"/>
              <a:t>Systemic issues</a:t>
            </a:r>
          </a:p>
          <a:p>
            <a:r>
              <a:rPr lang="en-US" sz="4400" dirty="0"/>
              <a:t>Risk factors that can trigger interventions</a:t>
            </a:r>
          </a:p>
          <a:p>
            <a:r>
              <a:rPr lang="en-AU" sz="4400" dirty="0"/>
              <a:t>Approaches to legal practice</a:t>
            </a:r>
          </a:p>
        </p:txBody>
      </p:sp>
    </p:spTree>
    <p:extLst>
      <p:ext uri="{BB962C8B-B14F-4D97-AF65-F5344CB8AC3E}">
        <p14:creationId xmlns:p14="http://schemas.microsoft.com/office/powerpoint/2010/main" val="3307872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C9D6F-DD8E-4710-8C0A-F8DD7419EAC1}"/>
              </a:ext>
            </a:extLst>
          </p:cNvPr>
          <p:cNvSpPr>
            <a:spLocks noGrp="1"/>
          </p:cNvSpPr>
          <p:nvPr>
            <p:ph type="title"/>
          </p:nvPr>
        </p:nvSpPr>
        <p:spPr>
          <a:xfrm>
            <a:off x="251520" y="2564904"/>
            <a:ext cx="8229600" cy="1143000"/>
          </a:xfrm>
        </p:spPr>
        <p:txBody>
          <a:bodyPr/>
          <a:lstStyle/>
          <a:p>
            <a:r>
              <a:rPr lang="en-US" dirty="0"/>
              <a:t>Questions?</a:t>
            </a:r>
            <a:endParaRPr lang="en-AU" dirty="0"/>
          </a:p>
        </p:txBody>
      </p:sp>
    </p:spTree>
    <p:extLst>
      <p:ext uri="{BB962C8B-B14F-4D97-AF65-F5344CB8AC3E}">
        <p14:creationId xmlns:p14="http://schemas.microsoft.com/office/powerpoint/2010/main" val="442825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340</Words>
  <Application>Microsoft Office PowerPoint</Application>
  <PresentationFormat>On-screen Show (4:3)</PresentationFormat>
  <Paragraphs>37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Child Protection: Learnings from working with First Nations families</vt:lpstr>
      <vt:lpstr>  Acknowledgment:  We honour the many Goori Tribal Nations whose territories we work across within South-East Queensland, and the Jagera and Turrbal people upon the land in which we present today.  We honour the legacy and the vision of those who paved the way and those who continue to guide us.  We honour our future generations by maintaining the vision with focused determination.  </vt:lpstr>
      <vt:lpstr>IUIH VISION</vt:lpstr>
      <vt:lpstr>Services offered</vt:lpstr>
      <vt:lpstr>Statistics from our practice</vt:lpstr>
      <vt:lpstr>Client demographics</vt:lpstr>
      <vt:lpstr>Client demographic</vt:lpstr>
      <vt:lpstr>Learnings from our practice</vt:lpstr>
      <vt:lpstr>Questions?</vt:lpstr>
      <vt:lpstr>Our contact info</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IUIH Legal Service</dc:creator>
  <cp:lastModifiedBy>Mechile Bavas</cp:lastModifiedBy>
  <cp:revision>3</cp:revision>
  <dcterms:created xsi:type="dcterms:W3CDTF">2016-02-29T01:57:45Z</dcterms:created>
  <dcterms:modified xsi:type="dcterms:W3CDTF">2021-05-25T01:28:13Z</dcterms:modified>
</cp:coreProperties>
</file>