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36"/>
  </p:notesMasterIdLst>
  <p:handoutMasterIdLst>
    <p:handoutMasterId r:id="rId37"/>
  </p:handoutMasterIdLst>
  <p:sldIdLst>
    <p:sldId id="263" r:id="rId5"/>
    <p:sldId id="286" r:id="rId6"/>
    <p:sldId id="292" r:id="rId7"/>
    <p:sldId id="287" r:id="rId8"/>
    <p:sldId id="290" r:id="rId9"/>
    <p:sldId id="275" r:id="rId10"/>
    <p:sldId id="271" r:id="rId11"/>
    <p:sldId id="293" r:id="rId12"/>
    <p:sldId id="288" r:id="rId13"/>
    <p:sldId id="277" r:id="rId14"/>
    <p:sldId id="278" r:id="rId15"/>
    <p:sldId id="279" r:id="rId16"/>
    <p:sldId id="306" r:id="rId17"/>
    <p:sldId id="307" r:id="rId18"/>
    <p:sldId id="309" r:id="rId19"/>
    <p:sldId id="310" r:id="rId20"/>
    <p:sldId id="296" r:id="rId21"/>
    <p:sldId id="295" r:id="rId22"/>
    <p:sldId id="297" r:id="rId23"/>
    <p:sldId id="298" r:id="rId24"/>
    <p:sldId id="280" r:id="rId25"/>
    <p:sldId id="281" r:id="rId26"/>
    <p:sldId id="300" r:id="rId27"/>
    <p:sldId id="299" r:id="rId28"/>
    <p:sldId id="301" r:id="rId29"/>
    <p:sldId id="304" r:id="rId30"/>
    <p:sldId id="282" r:id="rId31"/>
    <p:sldId id="303" r:id="rId32"/>
    <p:sldId id="312" r:id="rId33"/>
    <p:sldId id="285" r:id="rId34"/>
    <p:sldId id="262" r:id="rId35"/>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pos="38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2A1"/>
    <a:srgbClr val="77ABDB"/>
    <a:srgbClr val="179A39"/>
    <a:srgbClr val="CCCCCC"/>
    <a:srgbClr val="666666"/>
    <a:srgbClr val="4C4C4C"/>
    <a:srgbClr val="333333"/>
    <a:srgbClr val="7F7F7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23015" autoAdjust="0"/>
    <p:restoredTop sz="94249" autoAdjust="0"/>
  </p:normalViewPr>
  <p:slideViewPr>
    <p:cSldViewPr>
      <p:cViewPr varScale="1">
        <p:scale>
          <a:sx n="111" d="100"/>
          <a:sy n="111" d="100"/>
        </p:scale>
        <p:origin x="2448" y="108"/>
      </p:cViewPr>
      <p:guideLst>
        <p:guide orient="horz" pos="1008"/>
        <p:guide pos="384"/>
      </p:guideLst>
    </p:cSldViewPr>
  </p:slideViewPr>
  <p:outlineViewPr>
    <p:cViewPr>
      <p:scale>
        <a:sx n="33" d="100"/>
        <a:sy n="33" d="100"/>
      </p:scale>
      <p:origin x="0" y="-58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0BA00D1-530F-421D-88B2-5769E4CF40F2}"/>
              </a:ext>
            </a:extLst>
          </p:cNvPr>
          <p:cNvSpPr>
            <a:spLocks noGrp="1" noChangeArrowheads="1"/>
          </p:cNvSpPr>
          <p:nvPr>
            <p:ph type="hdr" sz="quarter"/>
          </p:nvPr>
        </p:nvSpPr>
        <p:spPr bwMode="auto">
          <a:xfrm>
            <a:off x="0" y="0"/>
            <a:ext cx="2945659"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1507" name="Rectangle 3">
            <a:extLst>
              <a:ext uri="{FF2B5EF4-FFF2-40B4-BE49-F238E27FC236}">
                <a16:creationId xmlns:a16="http://schemas.microsoft.com/office/drawing/2014/main" id="{A9DD1A2A-3B55-492D-8B34-6C4F8F86AC43}"/>
              </a:ext>
            </a:extLst>
          </p:cNvPr>
          <p:cNvSpPr>
            <a:spLocks noGrp="1" noChangeArrowheads="1"/>
          </p:cNvSpPr>
          <p:nvPr>
            <p:ph type="dt" sz="quarter" idx="1"/>
          </p:nvPr>
        </p:nvSpPr>
        <p:spPr bwMode="auto">
          <a:xfrm>
            <a:off x="3852016" y="0"/>
            <a:ext cx="2945659"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lvl1pPr>
          </a:lstStyle>
          <a:p>
            <a:pPr>
              <a:defRPr/>
            </a:pPr>
            <a:endParaRPr lang="en-US" altLang="en-US"/>
          </a:p>
        </p:txBody>
      </p:sp>
      <p:sp>
        <p:nvSpPr>
          <p:cNvPr id="21508" name="Rectangle 4">
            <a:extLst>
              <a:ext uri="{FF2B5EF4-FFF2-40B4-BE49-F238E27FC236}">
                <a16:creationId xmlns:a16="http://schemas.microsoft.com/office/drawing/2014/main" id="{5A626F01-20A7-4C7D-AD7F-2165B0AC06FC}"/>
              </a:ext>
            </a:extLst>
          </p:cNvPr>
          <p:cNvSpPr>
            <a:spLocks noGrp="1" noChangeArrowheads="1"/>
          </p:cNvSpPr>
          <p:nvPr>
            <p:ph type="ftr" sz="quarter" idx="2"/>
          </p:nvPr>
        </p:nvSpPr>
        <p:spPr bwMode="auto">
          <a:xfrm>
            <a:off x="0" y="9431814"/>
            <a:ext cx="2945659"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lvl1pPr>
          </a:lstStyle>
          <a:p>
            <a:pPr>
              <a:defRPr/>
            </a:pPr>
            <a:endParaRPr lang="en-US" altLang="en-US"/>
          </a:p>
        </p:txBody>
      </p:sp>
      <p:sp>
        <p:nvSpPr>
          <p:cNvPr id="21509" name="Rectangle 5">
            <a:extLst>
              <a:ext uri="{FF2B5EF4-FFF2-40B4-BE49-F238E27FC236}">
                <a16:creationId xmlns:a16="http://schemas.microsoft.com/office/drawing/2014/main" id="{14F689AF-7B94-43B7-B187-30E417E34745}"/>
              </a:ext>
            </a:extLst>
          </p:cNvPr>
          <p:cNvSpPr>
            <a:spLocks noGrp="1" noChangeArrowheads="1"/>
          </p:cNvSpPr>
          <p:nvPr>
            <p:ph type="sldNum" sz="quarter" idx="3"/>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a:lvl1pPr>
          </a:lstStyle>
          <a:p>
            <a:pPr>
              <a:defRPr/>
            </a:pPr>
            <a:fld id="{6703442C-AEBE-4E56-9B5F-5EFAF160CBDE}" type="slidenum">
              <a:rPr lang="en-US" altLang="en-US"/>
              <a:pPr>
                <a:defRPr/>
              </a:pPr>
              <a:t>‹#›</a:t>
            </a:fld>
            <a:endParaRPr lang="en-US" altLang="en-US"/>
          </a:p>
        </p:txBody>
      </p:sp>
    </p:spTree>
    <p:extLst>
      <p:ext uri="{BB962C8B-B14F-4D97-AF65-F5344CB8AC3E}">
        <p14:creationId xmlns:p14="http://schemas.microsoft.com/office/powerpoint/2010/main" val="2178934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1055AEF-482B-44D3-9DA3-5F5F1E59567A}"/>
              </a:ext>
            </a:extLst>
          </p:cNvPr>
          <p:cNvSpPr>
            <a:spLocks noGrp="1" noChangeArrowheads="1"/>
          </p:cNvSpPr>
          <p:nvPr>
            <p:ph type="hdr" sz="quarter"/>
          </p:nvPr>
        </p:nvSpPr>
        <p:spPr bwMode="auto">
          <a:xfrm>
            <a:off x="0" y="0"/>
            <a:ext cx="2945659"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4099" name="Rectangle 3">
            <a:extLst>
              <a:ext uri="{FF2B5EF4-FFF2-40B4-BE49-F238E27FC236}">
                <a16:creationId xmlns:a16="http://schemas.microsoft.com/office/drawing/2014/main" id="{F6DBB63E-BE95-409B-B7C9-9FB704ED81A0}"/>
              </a:ext>
            </a:extLst>
          </p:cNvPr>
          <p:cNvSpPr>
            <a:spLocks noGrp="1" noChangeArrowheads="1"/>
          </p:cNvSpPr>
          <p:nvPr>
            <p:ph type="dt" idx="1"/>
          </p:nvPr>
        </p:nvSpPr>
        <p:spPr bwMode="auto">
          <a:xfrm>
            <a:off x="3852016" y="0"/>
            <a:ext cx="2945659"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lvl1pPr>
          </a:lstStyle>
          <a:p>
            <a:pPr>
              <a:defRPr/>
            </a:pPr>
            <a:endParaRPr lang="en-US" altLang="en-US"/>
          </a:p>
        </p:txBody>
      </p:sp>
      <p:sp>
        <p:nvSpPr>
          <p:cNvPr id="3076" name="Rectangle 4">
            <a:extLst>
              <a:ext uri="{FF2B5EF4-FFF2-40B4-BE49-F238E27FC236}">
                <a16:creationId xmlns:a16="http://schemas.microsoft.com/office/drawing/2014/main" id="{12909FC9-114B-4083-90A3-D2353109C9EE}"/>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A7B49781-066E-4498-8DF5-47754626048A}"/>
              </a:ext>
            </a:extLst>
          </p:cNvPr>
          <p:cNvSpPr>
            <a:spLocks noGrp="1" noChangeArrowheads="1"/>
          </p:cNvSpPr>
          <p:nvPr>
            <p:ph type="body" sz="quarter" idx="3"/>
          </p:nvPr>
        </p:nvSpPr>
        <p:spPr bwMode="auto">
          <a:xfrm>
            <a:off x="906357" y="4715907"/>
            <a:ext cx="4984962" cy="446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B9F9174A-F38D-47AF-A232-3C48F8131C38}"/>
              </a:ext>
            </a:extLst>
          </p:cNvPr>
          <p:cNvSpPr>
            <a:spLocks noGrp="1" noChangeArrowheads="1"/>
          </p:cNvSpPr>
          <p:nvPr>
            <p:ph type="ftr" sz="quarter" idx="4"/>
          </p:nvPr>
        </p:nvSpPr>
        <p:spPr bwMode="auto">
          <a:xfrm>
            <a:off x="0" y="9431814"/>
            <a:ext cx="2945659"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lvl1pPr>
          </a:lstStyle>
          <a:p>
            <a:pPr>
              <a:defRPr/>
            </a:pPr>
            <a:endParaRPr lang="en-US" altLang="en-US"/>
          </a:p>
        </p:txBody>
      </p:sp>
      <p:sp>
        <p:nvSpPr>
          <p:cNvPr id="4103" name="Rectangle 7">
            <a:extLst>
              <a:ext uri="{FF2B5EF4-FFF2-40B4-BE49-F238E27FC236}">
                <a16:creationId xmlns:a16="http://schemas.microsoft.com/office/drawing/2014/main" id="{CAF4E592-7F1D-403D-9C0C-5C83E4DDB664}"/>
              </a:ext>
            </a:extLst>
          </p:cNvPr>
          <p:cNvSpPr>
            <a:spLocks noGrp="1" noChangeArrowheads="1"/>
          </p:cNvSpPr>
          <p:nvPr>
            <p:ph type="sldNum" sz="quarter" idx="5"/>
          </p:nvPr>
        </p:nvSpPr>
        <p:spPr bwMode="auto">
          <a:xfrm>
            <a:off x="3852016" y="9431814"/>
            <a:ext cx="2945659"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a:lvl1pPr>
          </a:lstStyle>
          <a:p>
            <a:pPr>
              <a:defRPr/>
            </a:pPr>
            <a:fld id="{2BD6033A-73F0-4A0E-AAC7-6F1C913932FF}" type="slidenum">
              <a:rPr lang="en-US" altLang="en-US"/>
              <a:pPr>
                <a:defRPr/>
              </a:pPr>
              <a:t>‹#›</a:t>
            </a:fld>
            <a:endParaRPr lang="en-US" altLang="en-US"/>
          </a:p>
        </p:txBody>
      </p:sp>
    </p:spTree>
    <p:extLst>
      <p:ext uri="{BB962C8B-B14F-4D97-AF65-F5344CB8AC3E}">
        <p14:creationId xmlns:p14="http://schemas.microsoft.com/office/powerpoint/2010/main" val="1554586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91EC0DC7-718A-4BEF-A8E3-A7D850CB5DB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066DA8-AA2A-4DC6-A382-EB7D6D3D7D95}" type="slidenum">
              <a:rPr lang="en-US" altLang="en-US" sz="1000" smtClean="0"/>
              <a:pPr/>
              <a:t>1</a:t>
            </a:fld>
            <a:endParaRPr lang="en-US" altLang="en-US" sz="1000"/>
          </a:p>
        </p:txBody>
      </p:sp>
      <p:sp>
        <p:nvSpPr>
          <p:cNvPr id="6147" name="Rectangle 2">
            <a:extLst>
              <a:ext uri="{FF2B5EF4-FFF2-40B4-BE49-F238E27FC236}">
                <a16:creationId xmlns:a16="http://schemas.microsoft.com/office/drawing/2014/main" id="{1DC5A852-E972-418F-AAC5-15BC32F0628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B32E041-7629-4A28-B92C-593566A4CD58}"/>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9263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2BD6033A-73F0-4A0E-AAC7-6F1C913932FF}" type="slidenum">
              <a:rPr lang="en-US" altLang="en-US" smtClean="0"/>
              <a:pPr>
                <a:defRPr/>
              </a:pPr>
              <a:t>2</a:t>
            </a:fld>
            <a:endParaRPr lang="en-US" altLang="en-US"/>
          </a:p>
        </p:txBody>
      </p:sp>
    </p:spTree>
    <p:extLst>
      <p:ext uri="{BB962C8B-B14F-4D97-AF65-F5344CB8AC3E}">
        <p14:creationId xmlns:p14="http://schemas.microsoft.com/office/powerpoint/2010/main" val="14364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Presenter will be introduced</a:t>
            </a:r>
            <a:r>
              <a:rPr lang="en-AU" baseline="0" dirty="0"/>
              <a:t> shortly</a:t>
            </a:r>
            <a:endParaRPr lang="en-AU" dirty="0"/>
          </a:p>
        </p:txBody>
      </p:sp>
      <p:sp>
        <p:nvSpPr>
          <p:cNvPr id="4" name="Slide Number Placeholder 3"/>
          <p:cNvSpPr>
            <a:spLocks noGrp="1"/>
          </p:cNvSpPr>
          <p:nvPr>
            <p:ph type="sldNum" sz="quarter" idx="10"/>
          </p:nvPr>
        </p:nvSpPr>
        <p:spPr/>
        <p:txBody>
          <a:bodyPr/>
          <a:lstStyle/>
          <a:p>
            <a:pPr>
              <a:defRPr/>
            </a:pPr>
            <a:fld id="{2BD6033A-73F0-4A0E-AAC7-6F1C913932FF}" type="slidenum">
              <a:rPr lang="en-US" altLang="en-US" smtClean="0"/>
              <a:pPr>
                <a:defRPr/>
              </a:pPr>
              <a:t>3</a:t>
            </a:fld>
            <a:endParaRPr lang="en-US" altLang="en-US"/>
          </a:p>
        </p:txBody>
      </p:sp>
    </p:spTree>
    <p:extLst>
      <p:ext uri="{BB962C8B-B14F-4D97-AF65-F5344CB8AC3E}">
        <p14:creationId xmlns:p14="http://schemas.microsoft.com/office/powerpoint/2010/main" val="213209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1F309E2-D5F8-4AA9-BC7F-109DCC1ABA6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1013E5-131F-4D9B-8200-47185DFFE15C}" type="slidenum">
              <a:rPr lang="en-US" altLang="en-US" sz="1000" smtClean="0"/>
              <a:pPr/>
              <a:t>31</a:t>
            </a:fld>
            <a:endParaRPr lang="en-US" altLang="en-US" sz="1000"/>
          </a:p>
        </p:txBody>
      </p:sp>
      <p:sp>
        <p:nvSpPr>
          <p:cNvPr id="22531" name="Rectangle 2">
            <a:extLst>
              <a:ext uri="{FF2B5EF4-FFF2-40B4-BE49-F238E27FC236}">
                <a16:creationId xmlns:a16="http://schemas.microsoft.com/office/drawing/2014/main" id="{56DCD442-1FF3-4B80-AD9A-451EBA6473D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DC5DEE0-4B06-4736-B4EB-3BDA0FF222FF}"/>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51319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CLCQ-PPT-1">
            <a:extLst>
              <a:ext uri="{FF2B5EF4-FFF2-40B4-BE49-F238E27FC236}">
                <a16:creationId xmlns:a16="http://schemas.microsoft.com/office/drawing/2014/main" id="{F64A81AB-3F9D-43D0-9A63-80AABDBAC1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88950" y="2590800"/>
            <a:ext cx="7239000" cy="1295400"/>
          </a:xfrm>
        </p:spPr>
        <p:txBody>
          <a:bodyPr/>
          <a:lstStyle>
            <a:lvl1pPr>
              <a:defRPr sz="3800">
                <a:solidFill>
                  <a:schemeClr val="bg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488950" y="3733800"/>
            <a:ext cx="6400800" cy="1600200"/>
          </a:xfrm>
        </p:spPr>
        <p:txBody>
          <a:bodyPr/>
          <a:lstStyle>
            <a:lvl1pPr marL="0" indent="0">
              <a:buFont typeface="Times" panose="02020603050405020304" pitchFamily="18" charset="0"/>
              <a:buNone/>
              <a:defRPr sz="2000">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91554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464862A-8C08-4975-9A82-F400462E37F1}"/>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339705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304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04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3E808B8-F92E-4FD0-BD17-54A196E8B572}"/>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88467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B96BBE4-5553-4E41-971C-00056BFA621B}"/>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178087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A04BD54B-AB16-4120-8877-FF950955DA7A}"/>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134392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F937B1E-D3CE-4AEC-8AB7-A774BAD445BD}"/>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407593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41AC8062-7BF9-477C-AB17-67120F9FF8B8}"/>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150376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CF6B78F9-813A-4DC8-8B8F-BA767BCE3C18}"/>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396345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11C90FA-2606-4BF4-87C5-F9B8E29865B1}"/>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79431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785A2F13-EB92-40B4-AAD2-D1F4620B39C3}"/>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91622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CD0A9359-62BF-4A94-BEE2-43F7EEC959F6}"/>
              </a:ext>
            </a:extLst>
          </p:cNvPr>
          <p:cNvSpPr>
            <a:spLocks noGrp="1" noChangeArrowheads="1"/>
          </p:cNvSpPr>
          <p:nvPr>
            <p:ph type="ftr" sz="quarter" idx="10"/>
          </p:nvPr>
        </p:nvSpPr>
        <p:spPr>
          <a:ln/>
        </p:spPr>
        <p:txBody>
          <a:bodyPr/>
          <a:lstStyle>
            <a:lvl1pPr>
              <a:defRPr/>
            </a:lvl1pPr>
          </a:lstStyle>
          <a:p>
            <a:pPr>
              <a:defRPr/>
            </a:pPr>
            <a:r>
              <a:rPr lang="en-AU" altLang="en-US"/>
              <a:t>Presentation Title and Footer Information (change on Master page) | 2</a:t>
            </a:r>
            <a:endParaRPr lang="en-US" altLang="en-US"/>
          </a:p>
        </p:txBody>
      </p:sp>
    </p:spTree>
    <p:extLst>
      <p:ext uri="{BB962C8B-B14F-4D97-AF65-F5344CB8AC3E}">
        <p14:creationId xmlns:p14="http://schemas.microsoft.com/office/powerpoint/2010/main" val="144926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E49BC7E-03C3-4987-9BAF-6D7FA357D4DE}"/>
              </a:ext>
            </a:extLst>
          </p:cNvPr>
          <p:cNvSpPr>
            <a:spLocks noGrp="1" noChangeArrowheads="1"/>
          </p:cNvSpPr>
          <p:nvPr>
            <p:ph type="title"/>
          </p:nvPr>
        </p:nvSpPr>
        <p:spPr bwMode="auto">
          <a:xfrm>
            <a:off x="5334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A39E036-6326-48A0-AADC-75E32719DC5C}"/>
              </a:ext>
            </a:extLst>
          </p:cNvPr>
          <p:cNvSpPr>
            <a:spLocks noGrp="1" noChangeArrowheads="1"/>
          </p:cNvSpPr>
          <p:nvPr>
            <p:ph type="body" idx="1"/>
          </p:nvPr>
        </p:nvSpPr>
        <p:spPr bwMode="auto">
          <a:xfrm>
            <a:off x="533400" y="1524000"/>
            <a:ext cx="777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4" descr="CLCQ-PPT-2-logo">
            <a:extLst>
              <a:ext uri="{FF2B5EF4-FFF2-40B4-BE49-F238E27FC236}">
                <a16:creationId xmlns:a16="http://schemas.microsoft.com/office/drawing/2014/main" id="{633EC5EE-8253-406C-9712-2FEFC12712B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8425" y="6226175"/>
            <a:ext cx="29511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a:extLst>
              <a:ext uri="{FF2B5EF4-FFF2-40B4-BE49-F238E27FC236}">
                <a16:creationId xmlns:a16="http://schemas.microsoft.com/office/drawing/2014/main" id="{AF21321B-E678-48D7-A6B2-76BDD4D52B4F}"/>
              </a:ext>
            </a:extLst>
          </p:cNvPr>
          <p:cNvSpPr>
            <a:spLocks noGrp="1" noChangeArrowheads="1"/>
          </p:cNvSpPr>
          <p:nvPr>
            <p:ph type="ftr" sz="quarter" idx="3"/>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800">
                <a:solidFill>
                  <a:schemeClr val="bg2"/>
                </a:solidFill>
              </a:defRPr>
            </a:lvl1pPr>
          </a:lstStyle>
          <a:p>
            <a:pPr>
              <a:defRPr/>
            </a:pPr>
            <a:r>
              <a:rPr lang="en-AU" altLang="en-US"/>
              <a:t>Presentation Title and Footer Information (change on Master page) | 2</a:t>
            </a:r>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9pPr>
    </p:titleStyle>
    <p:body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pt.qld.gov.au/"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qcat.qld.gov.au/__data/assets/pdf_file/0005/101111/Health-professional-report-2021.pdf" TargetMode="External"/><Relationship Id="rId2" Type="http://schemas.openxmlformats.org/officeDocument/2006/relationships/hyperlink" Target="https://www.qcat.qld.gov.au/__data/assets/pdf_file/0005/100868/Form-10-Application-for-Administration-Guardianship.pdf" TargetMode="External"/><Relationship Id="rId1" Type="http://schemas.openxmlformats.org/officeDocument/2006/relationships/slideLayout" Target="../slideLayouts/slideLayout2.xml"/><Relationship Id="rId4" Type="http://schemas.openxmlformats.org/officeDocument/2006/relationships/hyperlink" Target="https://www.qcat.qld.gov.au/__data/assets/pdf_file/0005/100895/form-11-app-for-dec-about-capacity.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omplaints@pt.qld.gov.au" TargetMode="External"/><Relationship Id="rId2" Type="http://schemas.openxmlformats.org/officeDocument/2006/relationships/hyperlink" Target="mailto:clientenq@pt.qld.gov.au" TargetMode="External"/><Relationship Id="rId1" Type="http://schemas.openxmlformats.org/officeDocument/2006/relationships/slideLayout" Target="../slideLayouts/slideLayout2.xml"/><Relationship Id="rId4" Type="http://schemas.openxmlformats.org/officeDocument/2006/relationships/hyperlink" Target="mailto:customeradvocate@pt.qld.gov.a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unitylegalqld.org.au/clc-staff/staff-training-and-c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carly@communitylegalqld.org.a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adalaw.com.au/" TargetMode="External"/><Relationship Id="rId7" Type="http://schemas.openxmlformats.org/officeDocument/2006/relationships/hyperlink" Target="mailto:admin@lawright.org.au" TargetMode="External"/><Relationship Id="rId2" Type="http://schemas.openxmlformats.org/officeDocument/2006/relationships/hyperlink" Target="mailto:intake@adalaw.com.au" TargetMode="External"/><Relationship Id="rId1" Type="http://schemas.openxmlformats.org/officeDocument/2006/relationships/slideLayout" Target="../slideLayouts/slideLayout2.xml"/><Relationship Id="rId6" Type="http://schemas.openxmlformats.org/officeDocument/2006/relationships/hyperlink" Target="http://www.lawright.org.au/about/contact-us/" TargetMode="External"/><Relationship Id="rId5" Type="http://schemas.openxmlformats.org/officeDocument/2006/relationships/hyperlink" Target="mailto:qai@qai.org.au" TargetMode="External"/><Relationship Id="rId4" Type="http://schemas.openxmlformats.org/officeDocument/2006/relationships/hyperlink" Target="http://www.mhlawqld.com.a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mailto:Rebecca.Anderson@adalaw.com.au" TargetMode="External"/><Relationship Id="rId4" Type="http://schemas.openxmlformats.org/officeDocument/2006/relationships/hyperlink" Target="mailto:Jo.Sampford@lawright.org.a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justice.qld.gov.au/__data/assets/pdf_file/0012/669747/opa-public-trustee-fees-and-charges-report-executive-summary.pdf" TargetMode="External"/><Relationship Id="rId2" Type="http://schemas.openxmlformats.org/officeDocument/2006/relationships/hyperlink" Target="https://www.justice.qld.gov.au/__data/assets/pdf_file/0010/669745/opa-public-trustee-fees-charges-and-practices-report-final-email-version.pdf"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youtu.be/en5v5TvFeU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BC48BAF-1E0D-4A69-9FC8-19372EFDC129}"/>
              </a:ext>
            </a:extLst>
          </p:cNvPr>
          <p:cNvSpPr>
            <a:spLocks noGrp="1" noChangeArrowheads="1"/>
          </p:cNvSpPr>
          <p:nvPr>
            <p:ph type="ctrTitle"/>
          </p:nvPr>
        </p:nvSpPr>
        <p:spPr>
          <a:xfrm>
            <a:off x="457200" y="2286000"/>
            <a:ext cx="7947025" cy="1295400"/>
          </a:xfrm>
        </p:spPr>
        <p:txBody>
          <a:bodyPr/>
          <a:lstStyle/>
          <a:p>
            <a:pPr eaLnBrk="1" hangingPunct="1"/>
            <a:r>
              <a:rPr lang="en-AU" sz="4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Value of Trust’</a:t>
            </a:r>
            <a:br>
              <a:rPr lang="en-AU" sz="3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AU"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Advocacy implications from the report into the Public Trustee’s fees, charges and practices</a:t>
            </a:r>
            <a:endParaRPr lang="en-US" altLang="en-US" sz="3200" dirty="0">
              <a:solidFill>
                <a:schemeClr val="tx1"/>
              </a:solidFill>
            </a:endParaRPr>
          </a:p>
        </p:txBody>
      </p:sp>
      <p:sp>
        <p:nvSpPr>
          <p:cNvPr id="5123" name="Rectangle 3">
            <a:extLst>
              <a:ext uri="{FF2B5EF4-FFF2-40B4-BE49-F238E27FC236}">
                <a16:creationId xmlns:a16="http://schemas.microsoft.com/office/drawing/2014/main" id="{1EB38544-8E9A-4019-AC15-A70737F2148C}"/>
              </a:ext>
            </a:extLst>
          </p:cNvPr>
          <p:cNvSpPr>
            <a:spLocks noGrp="1" noChangeArrowheads="1"/>
          </p:cNvSpPr>
          <p:nvPr>
            <p:ph type="subTitle" idx="1"/>
          </p:nvPr>
        </p:nvSpPr>
        <p:spPr>
          <a:xfrm>
            <a:off x="457201" y="4081462"/>
            <a:ext cx="3276599" cy="566738"/>
          </a:xfrm>
        </p:spPr>
        <p:txBody>
          <a:bodyPr/>
          <a:lstStyle/>
          <a:p>
            <a:pPr eaLnBrk="1" hangingPunct="1"/>
            <a:r>
              <a:rPr lang="en-AU" altLang="en-US" sz="1600" dirty="0">
                <a:solidFill>
                  <a:schemeClr val="tx1"/>
                </a:solidFill>
                <a:cs typeface="Arial"/>
              </a:rPr>
              <a:t>6 May 2021</a:t>
            </a:r>
          </a:p>
        </p:txBody>
      </p:sp>
      <p:pic>
        <p:nvPicPr>
          <p:cNvPr id="4" name="Picture 3">
            <a:extLst>
              <a:ext uri="{FF2B5EF4-FFF2-40B4-BE49-F238E27FC236}">
                <a16:creationId xmlns:a16="http://schemas.microsoft.com/office/drawing/2014/main" id="{CF23218D-ACBA-4BED-A999-998A3C7D4BDB}"/>
              </a:ext>
            </a:extLst>
          </p:cNvPr>
          <p:cNvPicPr/>
          <p:nvPr/>
        </p:nvPicPr>
        <p:blipFill rotWithShape="1">
          <a:blip r:embed="rId3">
            <a:extLst>
              <a:ext uri="{28A0092B-C50C-407E-A947-70E740481C1C}">
                <a14:useLocalDpi xmlns:a14="http://schemas.microsoft.com/office/drawing/2010/main" val="0"/>
              </a:ext>
            </a:extLst>
          </a:blip>
          <a:srcRect l="20513" t="3182" r="24359" b="3951"/>
          <a:stretch/>
        </p:blipFill>
        <p:spPr bwMode="auto">
          <a:xfrm>
            <a:off x="4495800" y="5307623"/>
            <a:ext cx="4038600" cy="1151792"/>
          </a:xfrm>
          <a:prstGeom prst="rect">
            <a:avLst/>
          </a:prstGeom>
          <a:noFill/>
          <a:ln>
            <a:noFill/>
          </a:ln>
        </p:spPr>
      </p:pic>
      <p:pic>
        <p:nvPicPr>
          <p:cNvPr id="3076" name="Picture 4" descr="LawRight – Access | Justice">
            <a:extLst>
              <a:ext uri="{FF2B5EF4-FFF2-40B4-BE49-F238E27FC236}">
                <a16:creationId xmlns:a16="http://schemas.microsoft.com/office/drawing/2014/main" id="{6BE11983-1442-4DA1-83E2-D56C6C559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24" y="5392616"/>
            <a:ext cx="3286776" cy="1084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D1464D7-0B71-45AC-A6DA-3DBB8C913010}"/>
              </a:ext>
            </a:extLst>
          </p:cNvPr>
          <p:cNvSpPr>
            <a:spLocks noGrp="1"/>
          </p:cNvSpPr>
          <p:nvPr>
            <p:ph type="title"/>
          </p:nvPr>
        </p:nvSpPr>
        <p:spPr/>
        <p:txBody>
          <a:bodyPr/>
          <a:lstStyle/>
          <a:p>
            <a:r>
              <a:rPr lang="en-AU" altLang="en-US" dirty="0"/>
              <a:t>About the Public Trustee</a:t>
            </a:r>
            <a:endParaRPr lang="en-US" altLang="en-US" dirty="0"/>
          </a:p>
        </p:txBody>
      </p:sp>
      <p:sp>
        <p:nvSpPr>
          <p:cNvPr id="12291" name="Content Placeholder 2">
            <a:extLst>
              <a:ext uri="{FF2B5EF4-FFF2-40B4-BE49-F238E27FC236}">
                <a16:creationId xmlns:a16="http://schemas.microsoft.com/office/drawing/2014/main" id="{33739D95-FA16-4273-BC9E-48EF9A066D9F}"/>
              </a:ext>
            </a:extLst>
          </p:cNvPr>
          <p:cNvSpPr>
            <a:spLocks noGrp="1"/>
          </p:cNvSpPr>
          <p:nvPr>
            <p:ph idx="1"/>
          </p:nvPr>
        </p:nvSpPr>
        <p:spPr/>
        <p:txBody>
          <a:bodyPr/>
          <a:lstStyle/>
          <a:p>
            <a:pPr marL="342900" rtl="0" fontAlgn="ctr">
              <a:spcBef>
                <a:spcPts val="0"/>
              </a:spcBef>
              <a:spcAft>
                <a:spcPts val="0"/>
              </a:spcAft>
              <a:buFont typeface="Arial" panose="020B0604020202020204" pitchFamily="34" charset="0"/>
              <a:buChar char="•"/>
            </a:pPr>
            <a:r>
              <a:rPr lang="en-US" dirty="0">
                <a:effectLst/>
                <a:latin typeface="+mj-lt"/>
              </a:rPr>
              <a:t>Established in 1916 as the Public Curator</a:t>
            </a:r>
          </a:p>
          <a:p>
            <a:pPr marL="342900" rtl="0" fontAlgn="ctr">
              <a:spcBef>
                <a:spcPts val="0"/>
              </a:spcBef>
              <a:spcAft>
                <a:spcPts val="0"/>
              </a:spcAft>
              <a:buFont typeface="Arial" panose="020B0604020202020204" pitchFamily="34" charset="0"/>
              <a:buChar char="•"/>
            </a:pPr>
            <a:endParaRPr lang="en-US" dirty="0">
              <a:latin typeface="+mj-lt"/>
            </a:endParaRPr>
          </a:p>
          <a:p>
            <a:pPr marL="342900" rtl="0" fontAlgn="ctr">
              <a:spcBef>
                <a:spcPts val="0"/>
              </a:spcBef>
              <a:spcAft>
                <a:spcPts val="0"/>
              </a:spcAft>
              <a:buFont typeface="Arial" panose="020B0604020202020204" pitchFamily="34" charset="0"/>
              <a:buChar char="•"/>
            </a:pPr>
            <a:r>
              <a:rPr lang="en-US" dirty="0">
                <a:latin typeface="+mj-lt"/>
              </a:rPr>
              <a:t>Service statistics</a:t>
            </a:r>
            <a:r>
              <a:rPr lang="en-US" dirty="0">
                <a:effectLst/>
                <a:latin typeface="+mj-lt"/>
              </a:rPr>
              <a:t> - in 2019-20, the PT</a:t>
            </a:r>
          </a:p>
          <a:p>
            <a:pPr marL="742950" lvl="1" indent="-285750" rtl="0" fontAlgn="ctr">
              <a:spcBef>
                <a:spcPts val="0"/>
              </a:spcBef>
              <a:spcAft>
                <a:spcPts val="0"/>
              </a:spcAft>
              <a:buFont typeface="Courier New" panose="02070309020205020404" pitchFamily="49" charset="0"/>
              <a:buChar char="o"/>
            </a:pPr>
            <a:r>
              <a:rPr lang="en-US" sz="1800" dirty="0">
                <a:effectLst/>
                <a:latin typeface="+mj-lt"/>
              </a:rPr>
              <a:t>Provided administration services to 10,000 clients</a:t>
            </a:r>
          </a:p>
          <a:p>
            <a:pPr marL="742950" lvl="1" indent="-285750" rtl="0" fontAlgn="ctr">
              <a:spcBef>
                <a:spcPts val="0"/>
              </a:spcBef>
              <a:spcAft>
                <a:spcPts val="0"/>
              </a:spcAft>
              <a:buFont typeface="Courier New" panose="02070309020205020404" pitchFamily="49" charset="0"/>
              <a:buChar char="o"/>
            </a:pPr>
            <a:r>
              <a:rPr lang="en-US" sz="1800" dirty="0">
                <a:effectLst/>
                <a:latin typeface="+mj-lt"/>
              </a:rPr>
              <a:t>Made 24,500 wills</a:t>
            </a:r>
          </a:p>
          <a:p>
            <a:pPr marL="742950" lvl="1" indent="-285750" rtl="0" fontAlgn="ctr">
              <a:spcBef>
                <a:spcPts val="0"/>
              </a:spcBef>
              <a:spcAft>
                <a:spcPts val="0"/>
              </a:spcAft>
              <a:buFont typeface="Courier New" panose="02070309020205020404" pitchFamily="49" charset="0"/>
              <a:buChar char="o"/>
            </a:pPr>
            <a:r>
              <a:rPr lang="en-US" sz="1800" dirty="0">
                <a:effectLst/>
                <a:latin typeface="+mj-lt"/>
              </a:rPr>
              <a:t>Managed 2,000 new deceased estates</a:t>
            </a:r>
          </a:p>
          <a:p>
            <a:pPr marL="742950" lvl="1" indent="-285750" rtl="0" fontAlgn="ctr">
              <a:spcBef>
                <a:spcPts val="0"/>
              </a:spcBef>
              <a:spcAft>
                <a:spcPts val="0"/>
              </a:spcAft>
              <a:buFont typeface="Courier New" panose="02070309020205020404" pitchFamily="49" charset="0"/>
              <a:buChar char="o"/>
            </a:pPr>
            <a:r>
              <a:rPr lang="en-US" sz="1800" dirty="0">
                <a:effectLst/>
                <a:latin typeface="+mj-lt"/>
              </a:rPr>
              <a:t>Managed 4,400 trusts</a:t>
            </a:r>
          </a:p>
          <a:p>
            <a:pPr marL="168275" indent="0" fontAlgn="ctr">
              <a:spcBef>
                <a:spcPts val="0"/>
              </a:spcBef>
              <a:spcAft>
                <a:spcPts val="0"/>
              </a:spcAft>
              <a:buNone/>
            </a:pPr>
            <a:r>
              <a:rPr lang="en-US" sz="2000" dirty="0">
                <a:latin typeface="+mj-lt"/>
              </a:rPr>
              <a:t>	</a:t>
            </a:r>
            <a:endParaRPr lang="en-US" sz="2000" dirty="0">
              <a:effectLst/>
              <a:latin typeface="+mj-lt"/>
            </a:endParaRPr>
          </a:p>
          <a:p>
            <a:pPr marL="342900" rtl="0" fontAlgn="ctr">
              <a:spcBef>
                <a:spcPts val="0"/>
              </a:spcBef>
              <a:spcAft>
                <a:spcPts val="0"/>
              </a:spcAft>
              <a:buFont typeface="Arial" panose="020B0604020202020204" pitchFamily="34" charset="0"/>
              <a:buChar char="•"/>
            </a:pPr>
            <a:r>
              <a:rPr lang="en-US" dirty="0">
                <a:latin typeface="+mj-lt"/>
              </a:rPr>
              <a:t>The vast majority of PT clients pay low or no fees for the services that the PT provides, and appear to receive a reasonable level of service. </a:t>
            </a:r>
          </a:p>
          <a:p>
            <a:pPr marL="342900" rtl="0" fontAlgn="ctr">
              <a:spcBef>
                <a:spcPts val="0"/>
              </a:spcBef>
              <a:spcAft>
                <a:spcPts val="0"/>
              </a:spcAft>
              <a:buFont typeface="Arial" panose="020B0604020202020204" pitchFamily="34" charset="0"/>
              <a:buChar char="•"/>
            </a:pPr>
            <a:endParaRPr lang="en-US" dirty="0">
              <a:latin typeface="+mj-lt"/>
            </a:endParaRPr>
          </a:p>
          <a:p>
            <a:pPr marL="342900" rtl="0" fontAlgn="ctr">
              <a:spcBef>
                <a:spcPts val="0"/>
              </a:spcBef>
              <a:spcAft>
                <a:spcPts val="0"/>
              </a:spcAft>
              <a:buFont typeface="Arial" panose="020B0604020202020204" pitchFamily="34" charset="0"/>
              <a:buChar char="•"/>
            </a:pPr>
            <a:r>
              <a:rPr lang="en-US" dirty="0">
                <a:latin typeface="+mj-lt"/>
              </a:rPr>
              <a:t>PT is - and will remain - an important service for clients whose capacity to manage their financial affairs is limited, and who do not have appropriate family/supports who are in a position to assume the responsibilities of an administrator for their loved ones. </a:t>
            </a:r>
          </a:p>
          <a:p>
            <a:pPr marL="742950" lvl="1" indent="-285750" rtl="0" fontAlgn="ctr">
              <a:spcBef>
                <a:spcPts val="0"/>
              </a:spcBef>
              <a:spcAft>
                <a:spcPts val="0"/>
              </a:spcAft>
              <a:buFont typeface="Courier New" panose="02070309020205020404" pitchFamily="49" charset="0"/>
              <a:buChar char="o"/>
            </a:pPr>
            <a:endParaRPr lang="en-US" sz="2000" dirty="0">
              <a:effectLst/>
              <a:latin typeface="+mj-lt"/>
            </a:endParaRPr>
          </a:p>
          <a:p>
            <a:endParaRPr lang="en-US" altLang="en-US" dirty="0">
              <a:latin typeface="+mj-lt"/>
            </a:endParaRPr>
          </a:p>
        </p:txBody>
      </p:sp>
      <p:pic>
        <p:nvPicPr>
          <p:cNvPr id="2050" name="Picture 2" descr="Public Trustee (@PTrusteeQLD) | Twitter">
            <a:extLst>
              <a:ext uri="{FF2B5EF4-FFF2-40B4-BE49-F238E27FC236}">
                <a16:creationId xmlns:a16="http://schemas.microsoft.com/office/drawing/2014/main" id="{CBC4903F-CDD7-4078-9FD7-25F9650AF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276" y="1066800"/>
            <a:ext cx="1990725" cy="1990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48A407-5681-4026-A081-6AD5D0CBBC5A}"/>
              </a:ext>
            </a:extLst>
          </p:cNvPr>
          <p:cNvSpPr txBox="1"/>
          <p:nvPr/>
        </p:nvSpPr>
        <p:spPr>
          <a:xfrm>
            <a:off x="6696075" y="3143250"/>
            <a:ext cx="2143125" cy="369332"/>
          </a:xfrm>
          <a:prstGeom prst="rect">
            <a:avLst/>
          </a:prstGeom>
          <a:noFill/>
        </p:spPr>
        <p:txBody>
          <a:bodyPr wrap="square" rtlCol="0">
            <a:spAutoFit/>
          </a:bodyPr>
          <a:lstStyle/>
          <a:p>
            <a:r>
              <a:rPr lang="en-AU" sz="1800" dirty="0">
                <a:hlinkClick r:id="rId3"/>
              </a:rPr>
              <a:t>www.pt.qld.gov.au</a:t>
            </a:r>
            <a:r>
              <a:rPr lang="en-AU" sz="18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7F473A5-2A70-4007-883C-85B12F842EE3}"/>
              </a:ext>
            </a:extLst>
          </p:cNvPr>
          <p:cNvSpPr>
            <a:spLocks noGrp="1"/>
          </p:cNvSpPr>
          <p:nvPr>
            <p:ph type="title"/>
          </p:nvPr>
        </p:nvSpPr>
        <p:spPr/>
        <p:txBody>
          <a:bodyPr/>
          <a:lstStyle/>
          <a:p>
            <a:r>
              <a:rPr lang="en-AU" altLang="en-US" dirty="0"/>
              <a:t>PT’s fees and practices: key concerns	</a:t>
            </a:r>
            <a:endParaRPr lang="en-US" altLang="en-US" dirty="0"/>
          </a:p>
        </p:txBody>
      </p:sp>
      <p:sp>
        <p:nvSpPr>
          <p:cNvPr id="13315" name="Content Placeholder 2">
            <a:extLst>
              <a:ext uri="{FF2B5EF4-FFF2-40B4-BE49-F238E27FC236}">
                <a16:creationId xmlns:a16="http://schemas.microsoft.com/office/drawing/2014/main" id="{ABFB2BC8-5BBC-429F-BDEE-68CF6A53C006}"/>
              </a:ext>
            </a:extLst>
          </p:cNvPr>
          <p:cNvSpPr>
            <a:spLocks noGrp="1"/>
          </p:cNvSpPr>
          <p:nvPr>
            <p:ph idx="1"/>
          </p:nvPr>
        </p:nvSpPr>
        <p:spPr/>
        <p:txBody>
          <a:bodyPr/>
          <a:lstStyle/>
          <a:p>
            <a:r>
              <a:rPr lang="en-AU" altLang="en-US" dirty="0"/>
              <a:t>Cohort of clients with modest assets disproportionately affected by system of fees and charges</a:t>
            </a:r>
          </a:p>
          <a:p>
            <a:pPr lvl="1"/>
            <a:r>
              <a:rPr lang="en-AU" altLang="en-US" dirty="0"/>
              <a:t>Cash assets may be eroded within 7 years</a:t>
            </a:r>
          </a:p>
          <a:p>
            <a:endParaRPr lang="en-AU" altLang="en-US" dirty="0"/>
          </a:p>
          <a:p>
            <a:r>
              <a:rPr lang="en-AU" altLang="en-US" dirty="0"/>
              <a:t>Broader range of clients may be affected by problematic practices:</a:t>
            </a:r>
          </a:p>
          <a:p>
            <a:pPr lvl="1"/>
            <a:r>
              <a:rPr lang="en-AU" altLang="en-US" dirty="0"/>
              <a:t>Failure to consult and involve adult in decision-making</a:t>
            </a:r>
          </a:p>
          <a:p>
            <a:pPr lvl="1"/>
            <a:r>
              <a:rPr lang="en-AU" altLang="en-US" dirty="0"/>
              <a:t>Failure to give consideration to adult’s individual circumstances</a:t>
            </a:r>
          </a:p>
          <a:p>
            <a:pPr lvl="1"/>
            <a:r>
              <a:rPr lang="en-AU" altLang="en-US" dirty="0"/>
              <a:t>Failure to apply rebates</a:t>
            </a:r>
          </a:p>
          <a:p>
            <a:pPr lvl="1"/>
            <a:r>
              <a:rPr lang="en-AU" altLang="en-US" dirty="0"/>
              <a:t>Lack of automation of simple administrative processes</a:t>
            </a:r>
          </a:p>
          <a:p>
            <a:pPr lvl="1"/>
            <a:r>
              <a:rPr lang="en-AU" altLang="en-US" dirty="0"/>
              <a:t>Transferring clients to PT-preferred superannuation providers and investment products</a:t>
            </a:r>
          </a:p>
          <a:p>
            <a:pPr lvl="1"/>
            <a:r>
              <a:rPr lang="en-AU" altLang="en-US" dirty="0"/>
              <a:t>PT retaining interest earned on investments</a:t>
            </a:r>
          </a:p>
          <a:p>
            <a:pPr lvl="1"/>
            <a:r>
              <a:rPr lang="en-US" altLang="en-US" dirty="0"/>
              <a:t>Obtaining unnecessary financial advice services</a:t>
            </a:r>
          </a:p>
          <a:p>
            <a:pPr lvl="1"/>
            <a:r>
              <a:rPr lang="en-US" altLang="en-US" dirty="0"/>
              <a:t>Legal services provided by Official Solicitor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2F55D9F-E496-4036-AD36-365D26B298ED}"/>
              </a:ext>
            </a:extLst>
          </p:cNvPr>
          <p:cNvSpPr>
            <a:spLocks noGrp="1"/>
          </p:cNvSpPr>
          <p:nvPr>
            <p:ph type="title"/>
          </p:nvPr>
        </p:nvSpPr>
        <p:spPr/>
        <p:txBody>
          <a:bodyPr/>
          <a:lstStyle/>
          <a:p>
            <a:r>
              <a:rPr lang="en-AU" altLang="en-US" dirty="0"/>
              <a:t>Disproportionate impact of fees</a:t>
            </a:r>
            <a:endParaRPr lang="en-US" altLang="en-US" dirty="0"/>
          </a:p>
        </p:txBody>
      </p:sp>
      <p:pic>
        <p:nvPicPr>
          <p:cNvPr id="4" name="Picture 3">
            <a:extLst>
              <a:ext uri="{FF2B5EF4-FFF2-40B4-BE49-F238E27FC236}">
                <a16:creationId xmlns:a16="http://schemas.microsoft.com/office/drawing/2014/main" id="{033BFBE5-C3D0-4128-A845-8B6C8B01D3FF}"/>
              </a:ext>
            </a:extLst>
          </p:cNvPr>
          <p:cNvPicPr>
            <a:picLocks noChangeAspect="1"/>
          </p:cNvPicPr>
          <p:nvPr/>
        </p:nvPicPr>
        <p:blipFill>
          <a:blip r:embed="rId2"/>
          <a:stretch>
            <a:fillRect/>
          </a:stretch>
        </p:blipFill>
        <p:spPr>
          <a:xfrm>
            <a:off x="514350" y="1366837"/>
            <a:ext cx="8248650" cy="4192096"/>
          </a:xfrm>
          <a:prstGeom prst="rect">
            <a:avLst/>
          </a:prstGeom>
        </p:spPr>
      </p:pic>
      <p:sp>
        <p:nvSpPr>
          <p:cNvPr id="5" name="Rectangle 4">
            <a:extLst>
              <a:ext uri="{FF2B5EF4-FFF2-40B4-BE49-F238E27FC236}">
                <a16:creationId xmlns:a16="http://schemas.microsoft.com/office/drawing/2014/main" id="{A25CC088-D202-4D05-A4EB-C075AE1641B5}"/>
              </a:ext>
            </a:extLst>
          </p:cNvPr>
          <p:cNvSpPr/>
          <p:nvPr/>
        </p:nvSpPr>
        <p:spPr bwMode="auto">
          <a:xfrm>
            <a:off x="4495800" y="1676400"/>
            <a:ext cx="1447800" cy="2971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7F473A5-2A70-4007-883C-85B12F842EE3}"/>
              </a:ext>
            </a:extLst>
          </p:cNvPr>
          <p:cNvSpPr>
            <a:spLocks noGrp="1"/>
          </p:cNvSpPr>
          <p:nvPr>
            <p:ph type="title"/>
          </p:nvPr>
        </p:nvSpPr>
        <p:spPr/>
        <p:txBody>
          <a:bodyPr/>
          <a:lstStyle/>
          <a:p>
            <a:r>
              <a:rPr lang="en-US" altLang="en-US" dirty="0"/>
              <a:t>S</a:t>
            </a:r>
            <a:r>
              <a:rPr lang="en-AU" altLang="en-US" dirty="0" err="1"/>
              <a:t>tandard</a:t>
            </a:r>
            <a:r>
              <a:rPr lang="en-AU" altLang="en-US" dirty="0"/>
              <a:t> fees and charges</a:t>
            </a:r>
            <a:endParaRPr lang="en-US" altLang="en-US" dirty="0"/>
          </a:p>
        </p:txBody>
      </p:sp>
      <p:sp>
        <p:nvSpPr>
          <p:cNvPr id="13315" name="Content Placeholder 2">
            <a:extLst>
              <a:ext uri="{FF2B5EF4-FFF2-40B4-BE49-F238E27FC236}">
                <a16:creationId xmlns:a16="http://schemas.microsoft.com/office/drawing/2014/main" id="{ABFB2BC8-5BBC-429F-BDEE-68CF6A53C006}"/>
              </a:ext>
            </a:extLst>
          </p:cNvPr>
          <p:cNvSpPr>
            <a:spLocks noGrp="1"/>
          </p:cNvSpPr>
          <p:nvPr>
            <p:ph idx="1"/>
          </p:nvPr>
        </p:nvSpPr>
        <p:spPr/>
        <p:txBody>
          <a:bodyPr/>
          <a:lstStyle/>
          <a:p>
            <a:r>
              <a:rPr lang="en-AU" altLang="en-US" dirty="0"/>
              <a:t>Personal Financial Administration Fee</a:t>
            </a:r>
          </a:p>
          <a:p>
            <a:r>
              <a:rPr lang="en-AU" altLang="en-US" dirty="0"/>
              <a:t>Asset Management Fee</a:t>
            </a:r>
          </a:p>
          <a:p>
            <a:r>
              <a:rPr lang="en-AU" altLang="en-US" dirty="0"/>
              <a:t>Realty Fee</a:t>
            </a:r>
          </a:p>
          <a:p>
            <a:pPr marL="0" indent="0">
              <a:buNone/>
            </a:pPr>
            <a:endParaRPr lang="en-AU" altLang="en-US" dirty="0"/>
          </a:p>
        </p:txBody>
      </p:sp>
    </p:spTree>
    <p:extLst>
      <p:ext uri="{BB962C8B-B14F-4D97-AF65-F5344CB8AC3E}">
        <p14:creationId xmlns:p14="http://schemas.microsoft.com/office/powerpoint/2010/main" val="395810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B1F3E0-A054-4F43-98E3-3A6C730F373A}"/>
              </a:ext>
            </a:extLst>
          </p:cNvPr>
          <p:cNvPicPr>
            <a:picLocks noChangeAspect="1"/>
          </p:cNvPicPr>
          <p:nvPr/>
        </p:nvPicPr>
        <p:blipFill>
          <a:blip r:embed="rId2"/>
          <a:stretch>
            <a:fillRect/>
          </a:stretch>
        </p:blipFill>
        <p:spPr>
          <a:xfrm>
            <a:off x="407505" y="876300"/>
            <a:ext cx="7594513" cy="5676900"/>
          </a:xfrm>
          <a:prstGeom prst="rect">
            <a:avLst/>
          </a:prstGeom>
        </p:spPr>
      </p:pic>
      <p:sp>
        <p:nvSpPr>
          <p:cNvPr id="13314" name="Title 1">
            <a:extLst>
              <a:ext uri="{FF2B5EF4-FFF2-40B4-BE49-F238E27FC236}">
                <a16:creationId xmlns:a16="http://schemas.microsoft.com/office/drawing/2014/main" id="{47F473A5-2A70-4007-883C-85B12F842EE3}"/>
              </a:ext>
            </a:extLst>
          </p:cNvPr>
          <p:cNvSpPr>
            <a:spLocks noGrp="1"/>
          </p:cNvSpPr>
          <p:nvPr>
            <p:ph type="title"/>
          </p:nvPr>
        </p:nvSpPr>
        <p:spPr/>
        <p:txBody>
          <a:bodyPr/>
          <a:lstStyle/>
          <a:p>
            <a:r>
              <a:rPr lang="en-US" altLang="en-US" dirty="0"/>
              <a:t>Example Documents</a:t>
            </a:r>
          </a:p>
        </p:txBody>
      </p:sp>
    </p:spTree>
    <p:extLst>
      <p:ext uri="{BB962C8B-B14F-4D97-AF65-F5344CB8AC3E}">
        <p14:creationId xmlns:p14="http://schemas.microsoft.com/office/powerpoint/2010/main" val="103693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02ACCB-9245-42EE-9924-3BADBF5E5426}"/>
              </a:ext>
            </a:extLst>
          </p:cNvPr>
          <p:cNvPicPr>
            <a:picLocks noChangeAspect="1"/>
          </p:cNvPicPr>
          <p:nvPr/>
        </p:nvPicPr>
        <p:blipFill rotWithShape="1">
          <a:blip r:embed="rId2"/>
          <a:srcRect b="5922"/>
          <a:stretch/>
        </p:blipFill>
        <p:spPr>
          <a:xfrm>
            <a:off x="457199" y="429063"/>
            <a:ext cx="8315663" cy="5437165"/>
          </a:xfrm>
          <a:prstGeom prst="rect">
            <a:avLst/>
          </a:prstGeom>
        </p:spPr>
      </p:pic>
      <p:pic>
        <p:nvPicPr>
          <p:cNvPr id="9" name="Picture 8">
            <a:extLst>
              <a:ext uri="{FF2B5EF4-FFF2-40B4-BE49-F238E27FC236}">
                <a16:creationId xmlns:a16="http://schemas.microsoft.com/office/drawing/2014/main" id="{A253D602-7E18-4766-AB46-9920749CC0BE}"/>
              </a:ext>
            </a:extLst>
          </p:cNvPr>
          <p:cNvPicPr>
            <a:picLocks noChangeAspect="1"/>
          </p:cNvPicPr>
          <p:nvPr/>
        </p:nvPicPr>
        <p:blipFill rotWithShape="1">
          <a:blip r:embed="rId3"/>
          <a:srcRect t="11059" b="81244"/>
          <a:stretch/>
        </p:blipFill>
        <p:spPr>
          <a:xfrm>
            <a:off x="472307" y="5943600"/>
            <a:ext cx="8247360" cy="439616"/>
          </a:xfrm>
          <a:prstGeom prst="rect">
            <a:avLst/>
          </a:prstGeom>
        </p:spPr>
      </p:pic>
      <p:pic>
        <p:nvPicPr>
          <p:cNvPr id="10" name="Picture 9">
            <a:extLst>
              <a:ext uri="{FF2B5EF4-FFF2-40B4-BE49-F238E27FC236}">
                <a16:creationId xmlns:a16="http://schemas.microsoft.com/office/drawing/2014/main" id="{D28CE49D-3F69-4FCC-AD10-B9B1867BBBEE}"/>
              </a:ext>
            </a:extLst>
          </p:cNvPr>
          <p:cNvPicPr>
            <a:picLocks noChangeAspect="1"/>
          </p:cNvPicPr>
          <p:nvPr/>
        </p:nvPicPr>
        <p:blipFill rotWithShape="1">
          <a:blip r:embed="rId3"/>
          <a:srcRect t="35691" r="68229" b="41218"/>
          <a:stretch/>
        </p:blipFill>
        <p:spPr>
          <a:xfrm>
            <a:off x="6248400" y="685799"/>
            <a:ext cx="2270892" cy="1143001"/>
          </a:xfrm>
          <a:prstGeom prst="rect">
            <a:avLst/>
          </a:prstGeom>
          <a:ln>
            <a:solidFill>
              <a:schemeClr val="tx2">
                <a:lumMod val="75000"/>
              </a:schemeClr>
            </a:solidFill>
          </a:ln>
        </p:spPr>
      </p:pic>
    </p:spTree>
    <p:extLst>
      <p:ext uri="{BB962C8B-B14F-4D97-AF65-F5344CB8AC3E}">
        <p14:creationId xmlns:p14="http://schemas.microsoft.com/office/powerpoint/2010/main" val="93635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A2ACD8-32DB-442D-A37B-234AB2190486}"/>
              </a:ext>
            </a:extLst>
          </p:cNvPr>
          <p:cNvPicPr>
            <a:picLocks noChangeAspect="1"/>
          </p:cNvPicPr>
          <p:nvPr/>
        </p:nvPicPr>
        <p:blipFill>
          <a:blip r:embed="rId2"/>
          <a:stretch>
            <a:fillRect/>
          </a:stretch>
        </p:blipFill>
        <p:spPr>
          <a:xfrm>
            <a:off x="381000" y="152400"/>
            <a:ext cx="6635888" cy="6400800"/>
          </a:xfrm>
          <a:prstGeom prst="rect">
            <a:avLst/>
          </a:prstGeom>
        </p:spPr>
      </p:pic>
    </p:spTree>
    <p:extLst>
      <p:ext uri="{BB962C8B-B14F-4D97-AF65-F5344CB8AC3E}">
        <p14:creationId xmlns:p14="http://schemas.microsoft.com/office/powerpoint/2010/main" val="407888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2F55D9F-E496-4036-AD36-365D26B298ED}"/>
              </a:ext>
            </a:extLst>
          </p:cNvPr>
          <p:cNvSpPr>
            <a:spLocks noGrp="1"/>
          </p:cNvSpPr>
          <p:nvPr>
            <p:ph type="title"/>
          </p:nvPr>
        </p:nvSpPr>
        <p:spPr/>
        <p:txBody>
          <a:bodyPr/>
          <a:lstStyle/>
          <a:p>
            <a:r>
              <a:rPr lang="en-AU" altLang="en-US" dirty="0"/>
              <a:t>Additional fees, outlays &amp; withheld income</a:t>
            </a:r>
            <a:endParaRPr lang="en-US" altLang="en-US" dirty="0"/>
          </a:p>
        </p:txBody>
      </p:sp>
      <p:sp>
        <p:nvSpPr>
          <p:cNvPr id="14339" name="Content Placeholder 2">
            <a:extLst>
              <a:ext uri="{FF2B5EF4-FFF2-40B4-BE49-F238E27FC236}">
                <a16:creationId xmlns:a16="http://schemas.microsoft.com/office/drawing/2014/main" id="{D92EB49E-3BE9-4357-A293-8F5858C579CF}"/>
              </a:ext>
            </a:extLst>
          </p:cNvPr>
          <p:cNvSpPr>
            <a:spLocks noGrp="1"/>
          </p:cNvSpPr>
          <p:nvPr>
            <p:ph idx="1"/>
          </p:nvPr>
        </p:nvSpPr>
        <p:spPr/>
        <p:txBody>
          <a:bodyPr/>
          <a:lstStyle/>
          <a:p>
            <a:r>
              <a:rPr lang="en-US" altLang="en-US" dirty="0"/>
              <a:t>A</a:t>
            </a:r>
            <a:r>
              <a:rPr lang="en-AU" altLang="en-US" dirty="0" err="1"/>
              <a:t>dditional</a:t>
            </a:r>
            <a:r>
              <a:rPr lang="en-AU" altLang="en-US" dirty="0"/>
              <a:t> services fees</a:t>
            </a:r>
          </a:p>
          <a:p>
            <a:r>
              <a:rPr lang="en-AU" altLang="en-US" dirty="0"/>
              <a:t>Fees on investment funds</a:t>
            </a:r>
          </a:p>
          <a:p>
            <a:r>
              <a:rPr lang="en-AU" altLang="en-US" dirty="0"/>
              <a:t>Interest differential</a:t>
            </a:r>
          </a:p>
          <a:p>
            <a:r>
              <a:rPr lang="en-AU" altLang="en-US" dirty="0"/>
              <a:t>No GST exemption</a:t>
            </a:r>
          </a:p>
          <a:p>
            <a:r>
              <a:rPr lang="en-AU" altLang="en-US" dirty="0"/>
              <a:t>Outlays</a:t>
            </a:r>
          </a:p>
          <a:p>
            <a:r>
              <a:rPr lang="en-AU" altLang="en-US" dirty="0"/>
              <a:t>Financial advice</a:t>
            </a:r>
          </a:p>
          <a:p>
            <a:r>
              <a:rPr lang="en-AU" altLang="en-US" dirty="0"/>
              <a:t>Official Solicitor fees</a:t>
            </a:r>
            <a:endParaRPr lang="en-US" altLang="en-US" dirty="0"/>
          </a:p>
        </p:txBody>
      </p:sp>
    </p:spTree>
    <p:extLst>
      <p:ext uri="{BB962C8B-B14F-4D97-AF65-F5344CB8AC3E}">
        <p14:creationId xmlns:p14="http://schemas.microsoft.com/office/powerpoint/2010/main" val="279691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2F55D9F-E496-4036-AD36-365D26B298ED}"/>
              </a:ext>
            </a:extLst>
          </p:cNvPr>
          <p:cNvSpPr>
            <a:spLocks noGrp="1"/>
          </p:cNvSpPr>
          <p:nvPr>
            <p:ph type="title"/>
          </p:nvPr>
        </p:nvSpPr>
        <p:spPr/>
        <p:txBody>
          <a:bodyPr/>
          <a:lstStyle/>
          <a:p>
            <a:r>
              <a:rPr lang="en-AU" altLang="en-US" dirty="0"/>
              <a:t>Fee rebates</a:t>
            </a:r>
            <a:endParaRPr lang="en-US" altLang="en-US" dirty="0"/>
          </a:p>
        </p:txBody>
      </p:sp>
      <p:sp>
        <p:nvSpPr>
          <p:cNvPr id="14339" name="Content Placeholder 2">
            <a:extLst>
              <a:ext uri="{FF2B5EF4-FFF2-40B4-BE49-F238E27FC236}">
                <a16:creationId xmlns:a16="http://schemas.microsoft.com/office/drawing/2014/main" id="{D92EB49E-3BE9-4357-A293-8F5858C579CF}"/>
              </a:ext>
            </a:extLst>
          </p:cNvPr>
          <p:cNvSpPr>
            <a:spLocks noGrp="1"/>
          </p:cNvSpPr>
          <p:nvPr>
            <p:ph idx="1"/>
          </p:nvPr>
        </p:nvSpPr>
        <p:spPr/>
        <p:txBody>
          <a:bodyPr/>
          <a:lstStyle/>
          <a:p>
            <a:r>
              <a:rPr lang="en-US" altLang="en-US" dirty="0"/>
              <a:t>A</a:t>
            </a:r>
            <a:r>
              <a:rPr lang="en-AU" altLang="en-US" dirty="0" err="1"/>
              <a:t>lso</a:t>
            </a:r>
            <a:r>
              <a:rPr lang="en-AU" altLang="en-US" dirty="0"/>
              <a:t> known as ‘Community Service Obligations’</a:t>
            </a:r>
          </a:p>
          <a:p>
            <a:r>
              <a:rPr lang="en-AU" altLang="en-US" dirty="0"/>
              <a:t>Value of person’s home (PPR) </a:t>
            </a:r>
            <a:r>
              <a:rPr lang="en-AU" altLang="en-US" i="1" u="sng" dirty="0"/>
              <a:t>is</a:t>
            </a:r>
            <a:r>
              <a:rPr lang="en-AU" altLang="en-US" dirty="0"/>
              <a:t> included when calculating eligibility to receive rebates (</a:t>
            </a:r>
            <a:r>
              <a:rPr lang="en-AU" altLang="en-US" dirty="0" err="1"/>
              <a:t>cf</a:t>
            </a:r>
            <a:r>
              <a:rPr lang="en-AU" altLang="en-US" dirty="0"/>
              <a:t> Centrelink)</a:t>
            </a:r>
          </a:p>
          <a:p>
            <a:r>
              <a:rPr lang="en-AU" altLang="en-US" dirty="0"/>
              <a:t>Level of assets that triggers eligibility set very low ($5,000 cash)</a:t>
            </a:r>
          </a:p>
          <a:p>
            <a:r>
              <a:rPr lang="en-AU" altLang="en-US" dirty="0"/>
              <a:t>Dipping into superannuation to pay PT fees</a:t>
            </a:r>
          </a:p>
          <a:p>
            <a:r>
              <a:rPr lang="en-AU" altLang="en-US" dirty="0"/>
              <a:t>Not automatic – PT office must apply for hardship rebate for client</a:t>
            </a:r>
          </a:p>
          <a:p>
            <a:endParaRPr lang="en-US" altLang="en-US" dirty="0"/>
          </a:p>
        </p:txBody>
      </p:sp>
    </p:spTree>
    <p:extLst>
      <p:ext uri="{BB962C8B-B14F-4D97-AF65-F5344CB8AC3E}">
        <p14:creationId xmlns:p14="http://schemas.microsoft.com/office/powerpoint/2010/main" val="2824989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2F55D9F-E496-4036-AD36-365D26B298ED}"/>
              </a:ext>
            </a:extLst>
          </p:cNvPr>
          <p:cNvSpPr>
            <a:spLocks noGrp="1"/>
          </p:cNvSpPr>
          <p:nvPr>
            <p:ph type="title"/>
          </p:nvPr>
        </p:nvSpPr>
        <p:spPr/>
        <p:txBody>
          <a:bodyPr/>
          <a:lstStyle/>
          <a:p>
            <a:r>
              <a:rPr lang="en-AU" altLang="en-US" dirty="0"/>
              <a:t>Other concerning practices</a:t>
            </a:r>
            <a:endParaRPr lang="en-US" altLang="en-US" dirty="0"/>
          </a:p>
        </p:txBody>
      </p:sp>
      <p:sp>
        <p:nvSpPr>
          <p:cNvPr id="14339" name="Content Placeholder 2">
            <a:extLst>
              <a:ext uri="{FF2B5EF4-FFF2-40B4-BE49-F238E27FC236}">
                <a16:creationId xmlns:a16="http://schemas.microsoft.com/office/drawing/2014/main" id="{D92EB49E-3BE9-4357-A293-8F5858C579CF}"/>
              </a:ext>
            </a:extLst>
          </p:cNvPr>
          <p:cNvSpPr>
            <a:spLocks noGrp="1"/>
          </p:cNvSpPr>
          <p:nvPr>
            <p:ph idx="1"/>
          </p:nvPr>
        </p:nvSpPr>
        <p:spPr/>
        <p:txBody>
          <a:bodyPr/>
          <a:lstStyle/>
          <a:p>
            <a:r>
              <a:rPr lang="en-AU" altLang="en-US" dirty="0"/>
              <a:t>Failure to consult and involve adult in decision-making</a:t>
            </a:r>
          </a:p>
          <a:p>
            <a:r>
              <a:rPr lang="en-AU" altLang="en-US" dirty="0"/>
              <a:t>Failure to give consideration to adult’s individual circumstances</a:t>
            </a:r>
          </a:p>
          <a:p>
            <a:r>
              <a:rPr lang="en-AU" altLang="en-US" dirty="0"/>
              <a:t>Failure to apply rebates</a:t>
            </a:r>
          </a:p>
          <a:p>
            <a:r>
              <a:rPr lang="en-AU" altLang="en-US" dirty="0"/>
              <a:t>Lack of automation of simple administration processes</a:t>
            </a:r>
          </a:p>
          <a:p>
            <a:r>
              <a:rPr lang="en-AU" altLang="en-US" dirty="0"/>
              <a:t>Transferring clients to PT-preferred superannuation providers and investment products</a:t>
            </a:r>
          </a:p>
          <a:p>
            <a:r>
              <a:rPr lang="en-AU" altLang="en-US" dirty="0"/>
              <a:t>PT retaining interest earned on investments</a:t>
            </a:r>
          </a:p>
          <a:p>
            <a:r>
              <a:rPr lang="en-US" altLang="en-US" dirty="0"/>
              <a:t>Obtaining unnecessary financial advice services</a:t>
            </a:r>
          </a:p>
          <a:p>
            <a:r>
              <a:rPr lang="en-US" altLang="en-US" dirty="0"/>
              <a:t>Legal services provided by Official Solicitor</a:t>
            </a:r>
          </a:p>
          <a:p>
            <a:endParaRPr lang="en-US" altLang="en-US" dirty="0"/>
          </a:p>
        </p:txBody>
      </p:sp>
    </p:spTree>
    <p:extLst>
      <p:ext uri="{BB962C8B-B14F-4D97-AF65-F5344CB8AC3E}">
        <p14:creationId xmlns:p14="http://schemas.microsoft.com/office/powerpoint/2010/main" val="46807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88829B-7DC7-4151-893D-BCF34C555A6F}"/>
              </a:ext>
            </a:extLst>
          </p:cNvPr>
          <p:cNvSpPr>
            <a:spLocks noGrp="1"/>
          </p:cNvSpPr>
          <p:nvPr>
            <p:ph type="title"/>
          </p:nvPr>
        </p:nvSpPr>
        <p:spPr/>
        <p:txBody>
          <a:bodyPr/>
          <a:lstStyle/>
          <a:p>
            <a:r>
              <a:rPr lang="en-AU" altLang="en-US" dirty="0"/>
              <a:t>Acknowledgement</a:t>
            </a:r>
            <a:r>
              <a:rPr lang="en-AU" altLang="en-US" dirty="0">
                <a:cs typeface="Arial"/>
              </a:rPr>
              <a:t> of country</a:t>
            </a:r>
            <a:endParaRPr lang="en-US" altLang="en-US" dirty="0"/>
          </a:p>
        </p:txBody>
      </p:sp>
      <p:sp>
        <p:nvSpPr>
          <p:cNvPr id="7171" name="Content Placeholder 2">
            <a:extLst>
              <a:ext uri="{FF2B5EF4-FFF2-40B4-BE49-F238E27FC236}">
                <a16:creationId xmlns:a16="http://schemas.microsoft.com/office/drawing/2014/main" id="{DB96FBA5-AB5D-479C-A9C5-EBE877AF8AD1}"/>
              </a:ext>
            </a:extLst>
          </p:cNvPr>
          <p:cNvSpPr>
            <a:spLocks noGrp="1"/>
          </p:cNvSpPr>
          <p:nvPr>
            <p:ph idx="1"/>
          </p:nvPr>
        </p:nvSpPr>
        <p:spPr/>
        <p:txBody>
          <a:bodyPr/>
          <a:lstStyle/>
          <a:p>
            <a:pPr marL="0">
              <a:buNone/>
            </a:pPr>
            <a:r>
              <a:rPr lang="en-AU" i="1" dirty="0">
                <a:cs typeface="Arial"/>
              </a:rPr>
              <a:t>Community Legal Centres Queensland acknowledges the traditional owners of the land on which we are holding this presentation, the </a:t>
            </a:r>
            <a:r>
              <a:rPr lang="en-AU" i="1" dirty="0" err="1">
                <a:cs typeface="Arial"/>
              </a:rPr>
              <a:t>Turrbul</a:t>
            </a:r>
            <a:r>
              <a:rPr lang="en-AU" i="1" dirty="0">
                <a:cs typeface="Arial"/>
              </a:rPr>
              <a:t> and </a:t>
            </a:r>
            <a:r>
              <a:rPr lang="en-AU" i="1" dirty="0" err="1">
                <a:cs typeface="Arial"/>
              </a:rPr>
              <a:t>Jaggara</a:t>
            </a:r>
            <a:r>
              <a:rPr lang="en-AU" i="1" dirty="0">
                <a:cs typeface="Arial"/>
              </a:rPr>
              <a:t> people. </a:t>
            </a:r>
          </a:p>
          <a:p>
            <a:pPr marL="0">
              <a:buNone/>
            </a:pPr>
            <a:endParaRPr lang="en-US" dirty="0">
              <a:cs typeface="Arial"/>
            </a:endParaRPr>
          </a:p>
          <a:p>
            <a:pPr marL="0">
              <a:buNone/>
            </a:pPr>
            <a:r>
              <a:rPr lang="en-AU" i="1" dirty="0">
                <a:cs typeface="Arial"/>
              </a:rPr>
              <a:t>We pay our respects to their elders, past, present and emerging, and acknowledge the important role Aboriginal and Torres Strait Islanders continue to play in our society. </a:t>
            </a:r>
          </a:p>
          <a:p>
            <a:pPr marL="0">
              <a:buNone/>
            </a:pPr>
            <a:endParaRPr lang="en-US" dirty="0">
              <a:cs typeface="Arial"/>
            </a:endParaRPr>
          </a:p>
          <a:p>
            <a:pPr marL="0">
              <a:buNone/>
            </a:pPr>
            <a:r>
              <a:rPr lang="en-AU" i="1" dirty="0">
                <a:cs typeface="Arial"/>
              </a:rPr>
              <a:t>As this presentation is being viewed throughout Queensland, we also pay respect to the traditional owners of the land throughout the country and extend a warm welcome to any First Australians listening to this presentation.</a:t>
            </a:r>
            <a:endParaRPr lang="en-US" dirty="0">
              <a:cs typeface="Arial"/>
            </a:endParaRPr>
          </a:p>
          <a:p>
            <a:pPr marL="0" indent="0">
              <a:buFont typeface="Times" panose="02020603050405020304" pitchFamily="18" charset="0"/>
              <a:buNone/>
            </a:pPr>
            <a:endParaRPr lang="en-AU" altLang="en-US" dirty="0">
              <a:cs typeface="Arial"/>
            </a:endParaRPr>
          </a:p>
          <a:p>
            <a:pPr marL="0" indent="0">
              <a:buFont typeface="Times" panose="02020603050405020304" pitchFamily="18" charset="0"/>
              <a:buNone/>
            </a:pPr>
            <a:endParaRPr lang="en-AU" altLang="en-US" dirty="0"/>
          </a:p>
          <a:p>
            <a:pPr marL="0" indent="0">
              <a:buFont typeface="Times" panose="02020603050405020304" pitchFamily="18" charset="0"/>
              <a:buNone/>
            </a:pPr>
            <a:endParaRPr lang="en-US" altLang="en-US" dirty="0"/>
          </a:p>
        </p:txBody>
      </p:sp>
    </p:spTree>
    <p:extLst>
      <p:ext uri="{BB962C8B-B14F-4D97-AF65-F5344CB8AC3E}">
        <p14:creationId xmlns:p14="http://schemas.microsoft.com/office/powerpoint/2010/main" val="368928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2F55D9F-E496-4036-AD36-365D26B298ED}"/>
              </a:ext>
            </a:extLst>
          </p:cNvPr>
          <p:cNvSpPr>
            <a:spLocks noGrp="1"/>
          </p:cNvSpPr>
          <p:nvPr>
            <p:ph type="title"/>
          </p:nvPr>
        </p:nvSpPr>
        <p:spPr>
          <a:xfrm>
            <a:off x="4114800" y="304800"/>
            <a:ext cx="7772400" cy="1143000"/>
          </a:xfrm>
        </p:spPr>
        <p:txBody>
          <a:bodyPr/>
          <a:lstStyle/>
          <a:p>
            <a:r>
              <a:rPr lang="en-AU" altLang="en-US" dirty="0"/>
              <a:t>Case Study: Bryan</a:t>
            </a:r>
            <a:endParaRPr lang="en-US" altLang="en-US" dirty="0"/>
          </a:p>
        </p:txBody>
      </p:sp>
      <p:sp>
        <p:nvSpPr>
          <p:cNvPr id="14339" name="Content Placeholder 2">
            <a:extLst>
              <a:ext uri="{FF2B5EF4-FFF2-40B4-BE49-F238E27FC236}">
                <a16:creationId xmlns:a16="http://schemas.microsoft.com/office/drawing/2014/main" id="{D92EB49E-3BE9-4357-A293-8F5858C579CF}"/>
              </a:ext>
            </a:extLst>
          </p:cNvPr>
          <p:cNvSpPr>
            <a:spLocks noGrp="1"/>
          </p:cNvSpPr>
          <p:nvPr>
            <p:ph idx="1"/>
          </p:nvPr>
        </p:nvSpPr>
        <p:spPr>
          <a:xfrm>
            <a:off x="4114800" y="1524000"/>
            <a:ext cx="4724400" cy="5181600"/>
          </a:xfrm>
        </p:spPr>
        <p:txBody>
          <a:bodyPr/>
          <a:lstStyle/>
          <a:p>
            <a:r>
              <a:rPr lang="en-US" altLang="en-US" sz="1400" dirty="0"/>
              <a:t>Discharged home following period of hospitalization</a:t>
            </a:r>
          </a:p>
          <a:p>
            <a:r>
              <a:rPr lang="en-US" altLang="en-US" sz="1400" dirty="0"/>
              <a:t>Disability service provider applied to QCAT</a:t>
            </a:r>
          </a:p>
          <a:p>
            <a:r>
              <a:rPr lang="en-US" altLang="en-US" sz="1400" dirty="0"/>
              <a:t>Bryan became aware of the hearing &lt; 1 week prior</a:t>
            </a:r>
          </a:p>
          <a:p>
            <a:r>
              <a:rPr lang="en-US" altLang="en-US" sz="1400" dirty="0"/>
              <a:t>Requested adjournment of hearing – refused</a:t>
            </a:r>
          </a:p>
          <a:p>
            <a:r>
              <a:rPr lang="en-US" altLang="en-US" sz="1400" dirty="0"/>
              <a:t>QCAT made interim order appointing PT and OPG</a:t>
            </a:r>
          </a:p>
          <a:p>
            <a:r>
              <a:rPr lang="en-US" altLang="en-US" sz="1400" dirty="0"/>
              <a:t>Bryan applied for re-opening of hearing to obtain and submit medical evidence about his capacity</a:t>
            </a:r>
          </a:p>
          <a:p>
            <a:r>
              <a:rPr lang="en-US" altLang="en-US" sz="1400" dirty="0"/>
              <a:t>PT provided written submissions raising technical points against Bryan’s application</a:t>
            </a:r>
          </a:p>
          <a:p>
            <a:r>
              <a:rPr lang="en-US" altLang="en-US" sz="1400" dirty="0"/>
              <a:t>QCAT made decision on the papers rejecting application</a:t>
            </a:r>
          </a:p>
          <a:p>
            <a:r>
              <a:rPr lang="en-US" altLang="en-US" sz="1400" dirty="0"/>
              <a:t>At 6 month review, Bryan obtained a declaration of capacity and the appointments were revoked</a:t>
            </a:r>
          </a:p>
          <a:p>
            <a:r>
              <a:rPr lang="en-US" altLang="en-US" sz="1400" dirty="0"/>
              <a:t>During the 6 month appointment, PT had charged $8,648 in fees, including $2,500 in Official Solicitor fees. </a:t>
            </a:r>
          </a:p>
          <a:p>
            <a:r>
              <a:rPr lang="en-US" altLang="en-US" sz="1400" dirty="0"/>
              <a:t>Following revocation Bryan discovered several bills were unpaid.</a:t>
            </a:r>
          </a:p>
          <a:p>
            <a:r>
              <a:rPr lang="en-US" altLang="en-US" sz="1400" dirty="0"/>
              <a:t>Bryan queried and requested review of fees – PT refused</a:t>
            </a:r>
          </a:p>
          <a:p>
            <a:endParaRPr lang="en-US" altLang="en-US" sz="1400" dirty="0"/>
          </a:p>
        </p:txBody>
      </p:sp>
      <p:pic>
        <p:nvPicPr>
          <p:cNvPr id="1026" name="Picture 2" descr="National Carers Week celebrates Australia's unsung heroes">
            <a:extLst>
              <a:ext uri="{FF2B5EF4-FFF2-40B4-BE49-F238E27FC236}">
                <a16:creationId xmlns:a16="http://schemas.microsoft.com/office/drawing/2014/main" id="{3BAB3C1E-38B2-410E-97ED-B55E059566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84" r="28638"/>
          <a:stretch/>
        </p:blipFill>
        <p:spPr bwMode="auto">
          <a:xfrm>
            <a:off x="0" y="0"/>
            <a:ext cx="39502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78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EB26299-C11A-40AB-AB4B-DD83238BE2A8}"/>
              </a:ext>
            </a:extLst>
          </p:cNvPr>
          <p:cNvSpPr>
            <a:spLocks noGrp="1"/>
          </p:cNvSpPr>
          <p:nvPr>
            <p:ph type="title"/>
          </p:nvPr>
        </p:nvSpPr>
        <p:spPr/>
        <p:txBody>
          <a:bodyPr/>
          <a:lstStyle/>
          <a:p>
            <a:r>
              <a:rPr lang="en-AU" altLang="en-US" dirty="0"/>
              <a:t>Suggested service responses</a:t>
            </a:r>
            <a:endParaRPr lang="en-US" altLang="en-US" dirty="0"/>
          </a:p>
        </p:txBody>
      </p:sp>
      <p:sp>
        <p:nvSpPr>
          <p:cNvPr id="17411" name="Content Placeholder 2">
            <a:extLst>
              <a:ext uri="{FF2B5EF4-FFF2-40B4-BE49-F238E27FC236}">
                <a16:creationId xmlns:a16="http://schemas.microsoft.com/office/drawing/2014/main" id="{D86C427F-63E7-4E18-8A57-E325E4D2AD3F}"/>
              </a:ext>
            </a:extLst>
          </p:cNvPr>
          <p:cNvSpPr>
            <a:spLocks noGrp="1"/>
          </p:cNvSpPr>
          <p:nvPr>
            <p:ph idx="1"/>
          </p:nvPr>
        </p:nvSpPr>
        <p:spPr/>
        <p:txBody>
          <a:bodyPr/>
          <a:lstStyle/>
          <a:p>
            <a:pPr marL="0" indent="0">
              <a:buNone/>
            </a:pPr>
            <a:r>
              <a:rPr lang="en-US" altLang="en-US" b="1" dirty="0"/>
              <a:t>Information access</a:t>
            </a:r>
          </a:p>
          <a:p>
            <a:r>
              <a:rPr lang="en-AU" altLang="en-US" dirty="0"/>
              <a:t>File inspection</a:t>
            </a:r>
          </a:p>
          <a:p>
            <a:r>
              <a:rPr lang="en-AU" altLang="en-US" dirty="0"/>
              <a:t>Authority to act</a:t>
            </a:r>
          </a:p>
          <a:p>
            <a:pPr marL="0" indent="0">
              <a:buNone/>
            </a:pPr>
            <a:br>
              <a:rPr lang="en-AU" altLang="en-US" b="1" dirty="0"/>
            </a:br>
            <a:r>
              <a:rPr lang="en-AU" altLang="en-US" b="1" dirty="0"/>
              <a:t>Complaints avenues</a:t>
            </a:r>
          </a:p>
          <a:p>
            <a:r>
              <a:rPr lang="en-AU" altLang="en-US" dirty="0"/>
              <a:t>PT Internal complaints </a:t>
            </a:r>
          </a:p>
          <a:p>
            <a:r>
              <a:rPr lang="en-AU" altLang="en-US" dirty="0"/>
              <a:t>Escalate to PT Customer Advocate</a:t>
            </a:r>
          </a:p>
          <a:p>
            <a:r>
              <a:rPr lang="en-AU" altLang="en-US" dirty="0"/>
              <a:t>Queensland Ombudsman</a:t>
            </a:r>
          </a:p>
          <a:p>
            <a:r>
              <a:rPr lang="en-AU" altLang="en-US" dirty="0"/>
              <a:t>Attorney-General</a:t>
            </a:r>
          </a:p>
          <a:p>
            <a:r>
              <a:rPr lang="en-AU" altLang="en-US" dirty="0"/>
              <a:t>Legal Services Commission</a:t>
            </a:r>
            <a:endParaRPr lang="en-AU" altLang="en-US" b="1" dirty="0"/>
          </a:p>
          <a:p>
            <a:pPr marL="0" indent="0">
              <a:buNone/>
            </a:pPr>
            <a:br>
              <a:rPr lang="en-AU" altLang="en-US" b="1" dirty="0"/>
            </a:br>
            <a:r>
              <a:rPr lang="en-AU" altLang="en-US" b="1" dirty="0"/>
              <a:t>Compensation avenues</a:t>
            </a:r>
          </a:p>
          <a:p>
            <a:r>
              <a:rPr lang="en-AU" altLang="en-US" dirty="0"/>
              <a:t>Advice re: breaches of duties and entitlement to compensation</a:t>
            </a:r>
          </a:p>
          <a:p>
            <a:r>
              <a:rPr lang="en-AU" altLang="en-US" dirty="0"/>
              <a:t>Applying for compensation - to PT directly or application to QCAT for compensation order (s 59 G&amp;A Act)</a:t>
            </a:r>
          </a:p>
          <a:p>
            <a:endParaRPr lang="en-AU" altLang="en-US" dirty="0"/>
          </a:p>
          <a:p>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505D731-CAF0-4135-9343-6E08B6333317}"/>
              </a:ext>
            </a:extLst>
          </p:cNvPr>
          <p:cNvSpPr>
            <a:spLocks noGrp="1"/>
          </p:cNvSpPr>
          <p:nvPr>
            <p:ph type="title"/>
          </p:nvPr>
        </p:nvSpPr>
        <p:spPr/>
        <p:txBody>
          <a:bodyPr/>
          <a:lstStyle/>
          <a:p>
            <a:r>
              <a:rPr lang="en-US" dirty="0"/>
              <a:t>How to review the appointment of PTQ: QCAT Process</a:t>
            </a:r>
            <a:r>
              <a:rPr lang="en-AU" altLang="en-US" dirty="0"/>
              <a:t> </a:t>
            </a:r>
            <a:endParaRPr lang="en-US" altLang="en-US" dirty="0"/>
          </a:p>
        </p:txBody>
      </p:sp>
      <p:sp>
        <p:nvSpPr>
          <p:cNvPr id="18435" name="Content Placeholder 2">
            <a:extLst>
              <a:ext uri="{FF2B5EF4-FFF2-40B4-BE49-F238E27FC236}">
                <a16:creationId xmlns:a16="http://schemas.microsoft.com/office/drawing/2014/main" id="{69EECF00-35F0-4819-995E-E86A03BCA8D2}"/>
              </a:ext>
            </a:extLst>
          </p:cNvPr>
          <p:cNvSpPr>
            <a:spLocks noGrp="1"/>
          </p:cNvSpPr>
          <p:nvPr>
            <p:ph idx="1"/>
          </p:nvPr>
        </p:nvSpPr>
        <p:spPr/>
        <p:txBody>
          <a:bodyPr/>
          <a:lstStyle/>
          <a:p>
            <a:pPr marL="0" indent="0">
              <a:buNone/>
            </a:pPr>
            <a:endParaRPr lang="en-AU" altLang="en-US" dirty="0"/>
          </a:p>
          <a:p>
            <a:r>
              <a:rPr lang="en-US" sz="1600" dirty="0"/>
              <a:t>Complete and submit:</a:t>
            </a:r>
          </a:p>
          <a:p>
            <a:pPr lvl="2"/>
            <a:r>
              <a:rPr lang="en-US" sz="1600" dirty="0"/>
              <a:t>Form 10 Application for Review  </a:t>
            </a:r>
            <a:r>
              <a:rPr lang="en-US" sz="1400" dirty="0">
                <a:hlinkClick r:id="rId2"/>
              </a:rPr>
              <a:t>Link</a:t>
            </a:r>
            <a:endParaRPr lang="en-US" sz="1600" dirty="0"/>
          </a:p>
          <a:p>
            <a:pPr lvl="2"/>
            <a:r>
              <a:rPr lang="en-US" sz="1600" dirty="0"/>
              <a:t>Health Professional Report (minimum 1) </a:t>
            </a:r>
            <a:r>
              <a:rPr lang="en-US" sz="1600" dirty="0">
                <a:solidFill>
                  <a:srgbClr val="FF0000">
                    <a:alpha val="60000"/>
                  </a:srgbClr>
                </a:solidFill>
                <a:hlinkClick r:id="rId3"/>
              </a:rPr>
              <a:t>Link</a:t>
            </a:r>
            <a:r>
              <a:rPr lang="en-US" sz="1600" dirty="0">
                <a:solidFill>
                  <a:srgbClr val="FF0000">
                    <a:alpha val="60000"/>
                  </a:srgbClr>
                </a:solidFill>
              </a:rPr>
              <a:t> </a:t>
            </a:r>
          </a:p>
          <a:p>
            <a:pPr marL="1462087" lvl="4" indent="0">
              <a:buNone/>
            </a:pPr>
            <a:r>
              <a:rPr lang="en-US" sz="1600" i="1" dirty="0"/>
              <a:t>Consider relevant health professional, eg Neuropsychologist; Geriatrician; GP; Psychiatrist</a:t>
            </a:r>
          </a:p>
          <a:p>
            <a:pPr marL="896938" lvl="2" indent="-177800"/>
            <a:r>
              <a:rPr lang="en-US" sz="1600" dirty="0"/>
              <a:t>Form 11 Application for Declaration of Capacity (optional) </a:t>
            </a:r>
            <a:r>
              <a:rPr lang="en-US" sz="1600" dirty="0">
                <a:solidFill>
                  <a:srgbClr val="FF0000">
                    <a:alpha val="60000"/>
                  </a:srgbClr>
                </a:solidFill>
                <a:hlinkClick r:id="rId4"/>
              </a:rPr>
              <a:t>Link</a:t>
            </a:r>
            <a:r>
              <a:rPr lang="en-US" sz="1600" dirty="0">
                <a:solidFill>
                  <a:srgbClr val="FF0000">
                    <a:alpha val="60000"/>
                  </a:srgbClr>
                </a:solidFill>
              </a:rPr>
              <a:t> </a:t>
            </a:r>
            <a:endParaRPr lang="en-US" sz="1600" dirty="0"/>
          </a:p>
          <a:p>
            <a:pPr marL="1811338" lvl="3" indent="-354013">
              <a:buNone/>
            </a:pPr>
            <a:r>
              <a:rPr lang="en-US" sz="1600" i="1" dirty="0"/>
              <a:t>Use if seeking return of decision-making recognition</a:t>
            </a:r>
          </a:p>
          <a:p>
            <a:pPr marL="354013" indent="-354013"/>
            <a:r>
              <a:rPr lang="en-US" sz="1600" dirty="0"/>
              <a:t>After </a:t>
            </a:r>
            <a:r>
              <a:rPr lang="en-US" sz="1600" dirty="0" err="1"/>
              <a:t>lodgement</a:t>
            </a:r>
            <a:r>
              <a:rPr lang="en-US" sz="1600" dirty="0"/>
              <a:t>, QCAT hearing approx. 12-16 weeks later (up to 3 weeks notice usually given)</a:t>
            </a:r>
          </a:p>
          <a:p>
            <a:pPr marL="354013" indent="-354013"/>
            <a:r>
              <a:rPr lang="en-US" sz="1600" dirty="0"/>
              <a:t>Always recommend the adult attends the hearing, ideally in person, with advocate / lawyer</a:t>
            </a:r>
          </a:p>
          <a:p>
            <a:pPr marL="1089024" lvl="4" indent="0">
              <a:buNone/>
            </a:pPr>
            <a:r>
              <a:rPr lang="en-US" sz="1600" i="1" dirty="0"/>
              <a:t>Referrals can be made to ADA Law / QAI / some CLCs for assistance with preparation of application, evidence gathering and attendance</a:t>
            </a:r>
            <a:endParaRPr lang="en-AU" sz="1600" dirty="0"/>
          </a:p>
          <a:p>
            <a:r>
              <a:rPr lang="en-US" altLang="en-US" sz="1600" dirty="0"/>
              <a:t>Be mindful of potential additional PT fees and consider seeking disclosure from PT and/or directions from QCAT – see Chapter 7 OPA report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505D731-CAF0-4135-9343-6E08B6333317}"/>
              </a:ext>
            </a:extLst>
          </p:cNvPr>
          <p:cNvSpPr>
            <a:spLocks noGrp="1"/>
          </p:cNvSpPr>
          <p:nvPr>
            <p:ph type="title"/>
          </p:nvPr>
        </p:nvSpPr>
        <p:spPr/>
        <p:txBody>
          <a:bodyPr/>
          <a:lstStyle/>
          <a:p>
            <a:r>
              <a:rPr lang="en-US" dirty="0"/>
              <a:t>How to seek a better outcome from PTQ</a:t>
            </a:r>
            <a:endParaRPr lang="en-US" altLang="en-US" dirty="0"/>
          </a:p>
        </p:txBody>
      </p:sp>
      <p:sp>
        <p:nvSpPr>
          <p:cNvPr id="18435" name="Content Placeholder 2">
            <a:extLst>
              <a:ext uri="{FF2B5EF4-FFF2-40B4-BE49-F238E27FC236}">
                <a16:creationId xmlns:a16="http://schemas.microsoft.com/office/drawing/2014/main" id="{69EECF00-35F0-4819-995E-E86A03BCA8D2}"/>
              </a:ext>
            </a:extLst>
          </p:cNvPr>
          <p:cNvSpPr>
            <a:spLocks noGrp="1"/>
          </p:cNvSpPr>
          <p:nvPr>
            <p:ph idx="1"/>
          </p:nvPr>
        </p:nvSpPr>
        <p:spPr/>
        <p:txBody>
          <a:bodyPr/>
          <a:lstStyle/>
          <a:p>
            <a:r>
              <a:rPr lang="en-US" dirty="0"/>
              <a:t>New systemic responses:</a:t>
            </a:r>
          </a:p>
          <a:p>
            <a:pPr lvl="1"/>
            <a:r>
              <a:rPr lang="en-AU" dirty="0"/>
              <a:t>Customer First Agenda</a:t>
            </a:r>
          </a:p>
          <a:p>
            <a:pPr lvl="1"/>
            <a:r>
              <a:rPr lang="en-AU" dirty="0"/>
              <a:t>Introduction of PTQ Consumer Advocate role</a:t>
            </a:r>
          </a:p>
          <a:p>
            <a:pPr lvl="2"/>
            <a:r>
              <a:rPr lang="en-AU" dirty="0"/>
              <a:t>Developing and improving protocols for customer complaints</a:t>
            </a:r>
          </a:p>
          <a:p>
            <a:pPr lvl="1"/>
            <a:r>
              <a:rPr lang="en-AU" dirty="0"/>
              <a:t>In house training for staff - eg Supported Decision Making strategies</a:t>
            </a:r>
          </a:p>
          <a:p>
            <a:pPr lvl="1"/>
            <a:r>
              <a:rPr lang="en-AU" dirty="0"/>
              <a:t>Establishing Government and Customer reference groups to inform practice</a:t>
            </a:r>
          </a:p>
          <a:p>
            <a:pPr lvl="1"/>
            <a:r>
              <a:rPr lang="en-AU" dirty="0"/>
              <a:t>Budget Review meetings</a:t>
            </a:r>
          </a:p>
          <a:p>
            <a:pPr lvl="1"/>
            <a:r>
              <a:rPr lang="en-AU" dirty="0"/>
              <a:t>Preferred provider client preference:</a:t>
            </a:r>
          </a:p>
          <a:p>
            <a:pPr marL="762000" lvl="2" indent="0">
              <a:buNone/>
            </a:pPr>
            <a:r>
              <a:rPr lang="en-AU" i="1" dirty="0"/>
              <a:t>Eg Insurances, Financial Advisors, Superannuation</a:t>
            </a:r>
            <a:r>
              <a:rPr lang="en-AU" dirty="0"/>
              <a:t>	</a:t>
            </a:r>
          </a:p>
        </p:txBody>
      </p:sp>
    </p:spTree>
    <p:extLst>
      <p:ext uri="{BB962C8B-B14F-4D97-AF65-F5344CB8AC3E}">
        <p14:creationId xmlns:p14="http://schemas.microsoft.com/office/powerpoint/2010/main" val="668929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7505D731-CAF0-4135-9343-6E08B6333317}"/>
              </a:ext>
            </a:extLst>
          </p:cNvPr>
          <p:cNvSpPr>
            <a:spLocks noGrp="1"/>
          </p:cNvSpPr>
          <p:nvPr>
            <p:ph type="title"/>
          </p:nvPr>
        </p:nvSpPr>
        <p:spPr>
          <a:xfrm>
            <a:off x="627509" y="723898"/>
            <a:ext cx="4501582" cy="1495425"/>
          </a:xfrm>
        </p:spPr>
        <p:txBody>
          <a:bodyPr>
            <a:normAutofit/>
          </a:bodyPr>
          <a:lstStyle/>
          <a:p>
            <a:r>
              <a:rPr lang="en-US" sz="3500" dirty="0"/>
              <a:t>Case example: </a:t>
            </a:r>
            <a:br>
              <a:rPr lang="en-US" sz="3500" dirty="0"/>
            </a:br>
            <a:r>
              <a:rPr lang="en-US" sz="3500" dirty="0"/>
              <a:t>Josef</a:t>
            </a:r>
            <a:endParaRPr lang="en-US" altLang="en-US" sz="3500" dirty="0"/>
          </a:p>
        </p:txBody>
      </p:sp>
      <p:sp>
        <p:nvSpPr>
          <p:cNvPr id="18435" name="Content Placeholder 2">
            <a:extLst>
              <a:ext uri="{FF2B5EF4-FFF2-40B4-BE49-F238E27FC236}">
                <a16:creationId xmlns:a16="http://schemas.microsoft.com/office/drawing/2014/main" id="{69EECF00-35F0-4819-995E-E86A03BCA8D2}"/>
              </a:ext>
            </a:extLst>
          </p:cNvPr>
          <p:cNvSpPr>
            <a:spLocks noGrp="1"/>
          </p:cNvSpPr>
          <p:nvPr>
            <p:ph idx="1"/>
          </p:nvPr>
        </p:nvSpPr>
        <p:spPr>
          <a:xfrm>
            <a:off x="381000" y="2405067"/>
            <a:ext cx="4501582" cy="3729034"/>
          </a:xfrm>
        </p:spPr>
        <p:txBody>
          <a:bodyPr>
            <a:normAutofit/>
          </a:bodyPr>
          <a:lstStyle/>
          <a:p>
            <a:pPr marL="284162" lvl="1" indent="0">
              <a:lnSpc>
                <a:spcPct val="90000"/>
              </a:lnSpc>
              <a:buNone/>
            </a:pPr>
            <a:endParaRPr lang="en-US" sz="1700" dirty="0"/>
          </a:p>
          <a:p>
            <a:pPr marL="284162" lvl="1" indent="0">
              <a:lnSpc>
                <a:spcPct val="90000"/>
              </a:lnSpc>
              <a:buNone/>
            </a:pPr>
            <a:r>
              <a:rPr lang="en-US" sz="1700" dirty="0"/>
              <a:t>Older man, moved into aged care from his own home.</a:t>
            </a:r>
          </a:p>
          <a:p>
            <a:pPr>
              <a:lnSpc>
                <a:spcPct val="90000"/>
              </a:lnSpc>
            </a:pPr>
            <a:endParaRPr lang="en-AU" sz="1100" dirty="0"/>
          </a:p>
        </p:txBody>
      </p:sp>
      <p:pic>
        <p:nvPicPr>
          <p:cNvPr id="5" name="Picture 4">
            <a:extLst>
              <a:ext uri="{FF2B5EF4-FFF2-40B4-BE49-F238E27FC236}">
                <a16:creationId xmlns:a16="http://schemas.microsoft.com/office/drawing/2014/main" id="{B4EBC967-7D25-40C1-95F0-803AF41BCB0E}"/>
              </a:ext>
            </a:extLst>
          </p:cNvPr>
          <p:cNvPicPr>
            <a:picLocks noChangeAspect="1"/>
          </p:cNvPicPr>
          <p:nvPr/>
        </p:nvPicPr>
        <p:blipFill rotWithShape="1">
          <a:blip r:embed="rId2"/>
          <a:srcRect l="20566" r="20566"/>
          <a:stretch/>
        </p:blipFill>
        <p:spPr>
          <a:xfrm>
            <a:off x="5399580" y="10"/>
            <a:ext cx="3744420" cy="6857990"/>
          </a:xfrm>
          <a:prstGeom prst="rect">
            <a:avLst/>
          </a:prstGeom>
          <a:effectLst/>
        </p:spPr>
      </p:pic>
    </p:spTree>
    <p:extLst>
      <p:ext uri="{BB962C8B-B14F-4D97-AF65-F5344CB8AC3E}">
        <p14:creationId xmlns:p14="http://schemas.microsoft.com/office/powerpoint/2010/main" val="116052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7505D731-CAF0-4135-9343-6E08B6333317}"/>
              </a:ext>
            </a:extLst>
          </p:cNvPr>
          <p:cNvSpPr>
            <a:spLocks noGrp="1"/>
          </p:cNvSpPr>
          <p:nvPr>
            <p:ph type="title"/>
          </p:nvPr>
        </p:nvSpPr>
        <p:spPr>
          <a:xfrm>
            <a:off x="4191000" y="723898"/>
            <a:ext cx="4501582" cy="1495425"/>
          </a:xfrm>
        </p:spPr>
        <p:txBody>
          <a:bodyPr>
            <a:normAutofit/>
          </a:bodyPr>
          <a:lstStyle/>
          <a:p>
            <a:r>
              <a:rPr lang="en-US" sz="3500" dirty="0"/>
              <a:t>Case example: William</a:t>
            </a:r>
            <a:endParaRPr lang="en-US" altLang="en-US" sz="3500" dirty="0"/>
          </a:p>
        </p:txBody>
      </p:sp>
      <p:sp>
        <p:nvSpPr>
          <p:cNvPr id="18435" name="Content Placeholder 2">
            <a:extLst>
              <a:ext uri="{FF2B5EF4-FFF2-40B4-BE49-F238E27FC236}">
                <a16:creationId xmlns:a16="http://schemas.microsoft.com/office/drawing/2014/main" id="{69EECF00-35F0-4819-995E-E86A03BCA8D2}"/>
              </a:ext>
            </a:extLst>
          </p:cNvPr>
          <p:cNvSpPr>
            <a:spLocks noGrp="1"/>
          </p:cNvSpPr>
          <p:nvPr>
            <p:ph idx="1"/>
          </p:nvPr>
        </p:nvSpPr>
        <p:spPr>
          <a:xfrm>
            <a:off x="4191001" y="2405067"/>
            <a:ext cx="4501582" cy="3729034"/>
          </a:xfrm>
        </p:spPr>
        <p:txBody>
          <a:bodyPr>
            <a:normAutofit/>
          </a:bodyPr>
          <a:lstStyle/>
          <a:p>
            <a:pPr marL="0" indent="0">
              <a:lnSpc>
                <a:spcPct val="90000"/>
              </a:lnSpc>
              <a:buClrTx/>
              <a:buNone/>
            </a:pPr>
            <a:r>
              <a:rPr lang="en-US" sz="1700" dirty="0"/>
              <a:t>A middle aged man with a long mental health history.</a:t>
            </a:r>
            <a:endParaRPr lang="en-US" sz="1700" b="1" dirty="0"/>
          </a:p>
        </p:txBody>
      </p:sp>
      <p:pic>
        <p:nvPicPr>
          <p:cNvPr id="5" name="Picture 4">
            <a:extLst>
              <a:ext uri="{FF2B5EF4-FFF2-40B4-BE49-F238E27FC236}">
                <a16:creationId xmlns:a16="http://schemas.microsoft.com/office/drawing/2014/main" id="{69209A53-4BF1-4010-B469-595792C8CDD9}"/>
              </a:ext>
            </a:extLst>
          </p:cNvPr>
          <p:cNvPicPr>
            <a:picLocks noChangeAspect="1"/>
          </p:cNvPicPr>
          <p:nvPr/>
        </p:nvPicPr>
        <p:blipFill rotWithShape="1">
          <a:blip r:embed="rId2"/>
          <a:srcRect l="31721" r="31971"/>
          <a:stretch/>
        </p:blipFill>
        <p:spPr>
          <a:xfrm>
            <a:off x="0" y="10"/>
            <a:ext cx="3744420" cy="6857990"/>
          </a:xfrm>
          <a:prstGeom prst="rect">
            <a:avLst/>
          </a:prstGeom>
          <a:effectLst/>
        </p:spPr>
      </p:pic>
    </p:spTree>
    <p:extLst>
      <p:ext uri="{BB962C8B-B14F-4D97-AF65-F5344CB8AC3E}">
        <p14:creationId xmlns:p14="http://schemas.microsoft.com/office/powerpoint/2010/main" val="337378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7505D731-CAF0-4135-9343-6E08B6333317}"/>
              </a:ext>
            </a:extLst>
          </p:cNvPr>
          <p:cNvSpPr>
            <a:spLocks noGrp="1"/>
          </p:cNvSpPr>
          <p:nvPr>
            <p:ph type="title"/>
          </p:nvPr>
        </p:nvSpPr>
        <p:spPr>
          <a:xfrm>
            <a:off x="628649" y="537883"/>
            <a:ext cx="3587773" cy="1942810"/>
          </a:xfrm>
        </p:spPr>
        <p:txBody>
          <a:bodyPr anchor="b">
            <a:normAutofit/>
          </a:bodyPr>
          <a:lstStyle/>
          <a:p>
            <a:r>
              <a:rPr lang="en-US" sz="3500" dirty="0"/>
              <a:t>Case example: </a:t>
            </a:r>
            <a:br>
              <a:rPr lang="en-US" sz="3500" dirty="0"/>
            </a:br>
            <a:r>
              <a:rPr lang="en-US" sz="3500" dirty="0"/>
              <a:t>Aunty Doris</a:t>
            </a:r>
            <a:endParaRPr lang="en-US" altLang="en-US" sz="3500" dirty="0"/>
          </a:p>
        </p:txBody>
      </p:sp>
      <p:sp>
        <p:nvSpPr>
          <p:cNvPr id="18435" name="Content Placeholder 2">
            <a:extLst>
              <a:ext uri="{FF2B5EF4-FFF2-40B4-BE49-F238E27FC236}">
                <a16:creationId xmlns:a16="http://schemas.microsoft.com/office/drawing/2014/main" id="{69EECF00-35F0-4819-995E-E86A03BCA8D2}"/>
              </a:ext>
            </a:extLst>
          </p:cNvPr>
          <p:cNvSpPr>
            <a:spLocks noGrp="1"/>
          </p:cNvSpPr>
          <p:nvPr>
            <p:ph idx="1"/>
          </p:nvPr>
        </p:nvSpPr>
        <p:spPr>
          <a:xfrm>
            <a:off x="381000" y="2686323"/>
            <a:ext cx="3587773" cy="3433583"/>
          </a:xfrm>
        </p:spPr>
        <p:txBody>
          <a:bodyPr>
            <a:normAutofit/>
          </a:bodyPr>
          <a:lstStyle/>
          <a:p>
            <a:pPr marL="284162" lvl="1" indent="0">
              <a:buNone/>
            </a:pPr>
            <a:r>
              <a:rPr lang="en-US" sz="1700" dirty="0"/>
              <a:t>Older woman, children fighting, resulted in QCAT application and appointments</a:t>
            </a:r>
          </a:p>
          <a:p>
            <a:endParaRPr lang="en-AU" sz="1700" dirty="0"/>
          </a:p>
        </p:txBody>
      </p:sp>
      <p:pic>
        <p:nvPicPr>
          <p:cNvPr id="7" name="Picture 6">
            <a:extLst>
              <a:ext uri="{FF2B5EF4-FFF2-40B4-BE49-F238E27FC236}">
                <a16:creationId xmlns:a16="http://schemas.microsoft.com/office/drawing/2014/main" id="{60791425-37E6-4F37-8678-0522093D89F6}"/>
              </a:ext>
            </a:extLst>
          </p:cNvPr>
          <p:cNvPicPr>
            <a:picLocks noChangeAspect="1"/>
          </p:cNvPicPr>
          <p:nvPr/>
        </p:nvPicPr>
        <p:blipFill rotWithShape="1">
          <a:blip r:embed="rId2"/>
          <a:srcRect l="18744" r="17257"/>
          <a:stretch/>
        </p:blipFill>
        <p:spPr>
          <a:xfrm>
            <a:off x="4216422" y="-1"/>
            <a:ext cx="4927578" cy="6929407"/>
          </a:xfrm>
          <a:prstGeom prst="rect">
            <a:avLst/>
          </a:prstGeom>
        </p:spPr>
      </p:pic>
    </p:spTree>
    <p:extLst>
      <p:ext uri="{BB962C8B-B14F-4D97-AF65-F5344CB8AC3E}">
        <p14:creationId xmlns:p14="http://schemas.microsoft.com/office/powerpoint/2010/main" val="382326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A2F7D60-83D2-4E52-A2F1-B470AE6EDE7B}"/>
              </a:ext>
            </a:extLst>
          </p:cNvPr>
          <p:cNvSpPr>
            <a:spLocks noGrp="1"/>
          </p:cNvSpPr>
          <p:nvPr>
            <p:ph type="title"/>
          </p:nvPr>
        </p:nvSpPr>
        <p:spPr/>
        <p:txBody>
          <a:bodyPr/>
          <a:lstStyle/>
          <a:p>
            <a:r>
              <a:rPr lang="en-US" dirty="0"/>
              <a:t>What further changes would we like to see?</a:t>
            </a:r>
            <a:endParaRPr lang="en-US" altLang="en-US" dirty="0"/>
          </a:p>
        </p:txBody>
      </p:sp>
      <p:sp>
        <p:nvSpPr>
          <p:cNvPr id="19459" name="Content Placeholder 2">
            <a:extLst>
              <a:ext uri="{FF2B5EF4-FFF2-40B4-BE49-F238E27FC236}">
                <a16:creationId xmlns:a16="http://schemas.microsoft.com/office/drawing/2014/main" id="{7E602546-5522-4CBE-8726-E4E0AC6E30C7}"/>
              </a:ext>
            </a:extLst>
          </p:cNvPr>
          <p:cNvSpPr>
            <a:spLocks noGrp="1"/>
          </p:cNvSpPr>
          <p:nvPr>
            <p:ph idx="1"/>
          </p:nvPr>
        </p:nvSpPr>
        <p:spPr/>
        <p:txBody>
          <a:bodyPr/>
          <a:lstStyle/>
          <a:p>
            <a:pPr marL="644525" indent="-285750"/>
            <a:r>
              <a:rPr lang="en-US" dirty="0"/>
              <a:t>Increased use of supported decision making</a:t>
            </a:r>
          </a:p>
          <a:p>
            <a:pPr marL="644525" indent="-285750"/>
            <a:r>
              <a:rPr lang="en-US" dirty="0"/>
              <a:t>Flexible ways to engage with the client </a:t>
            </a:r>
          </a:p>
          <a:p>
            <a:pPr marL="644525" indent="-285750"/>
            <a:r>
              <a:rPr lang="en-US" dirty="0"/>
              <a:t>Ensure the client is </a:t>
            </a:r>
            <a:r>
              <a:rPr lang="en-US" u="sng" dirty="0"/>
              <a:t>directly</a:t>
            </a:r>
            <a:r>
              <a:rPr lang="en-US" dirty="0"/>
              <a:t> engaged in budget setting</a:t>
            </a:r>
          </a:p>
          <a:p>
            <a:pPr marL="644525" indent="-285750"/>
            <a:r>
              <a:rPr lang="en-US" dirty="0"/>
              <a:t>Automating bill paying processes </a:t>
            </a:r>
          </a:p>
          <a:p>
            <a:pPr marL="644525" indent="-285750"/>
            <a:r>
              <a:rPr lang="en-US" dirty="0"/>
              <a:t>Reviews of fees and charges – fairer outcomes</a:t>
            </a:r>
          </a:p>
          <a:p>
            <a:pPr marL="644525" indent="-285750"/>
            <a:r>
              <a:rPr lang="en-US" dirty="0"/>
              <a:t>Implementation of modern technologies</a:t>
            </a:r>
          </a:p>
          <a:p>
            <a:endParaRPr lang="en-A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A2F7D60-83D2-4E52-A2F1-B470AE6EDE7B}"/>
              </a:ext>
            </a:extLst>
          </p:cNvPr>
          <p:cNvSpPr>
            <a:spLocks noGrp="1"/>
          </p:cNvSpPr>
          <p:nvPr>
            <p:ph type="title"/>
          </p:nvPr>
        </p:nvSpPr>
        <p:spPr/>
        <p:txBody>
          <a:bodyPr/>
          <a:lstStyle/>
          <a:p>
            <a:r>
              <a:rPr lang="en-AU" altLang="en-US" dirty="0"/>
              <a:t>Key takeaways</a:t>
            </a:r>
            <a:endParaRPr lang="en-US" altLang="en-US" dirty="0"/>
          </a:p>
        </p:txBody>
      </p:sp>
      <p:sp>
        <p:nvSpPr>
          <p:cNvPr id="19459" name="Content Placeholder 2">
            <a:extLst>
              <a:ext uri="{FF2B5EF4-FFF2-40B4-BE49-F238E27FC236}">
                <a16:creationId xmlns:a16="http://schemas.microsoft.com/office/drawing/2014/main" id="{7E602546-5522-4CBE-8726-E4E0AC6E30C7}"/>
              </a:ext>
            </a:extLst>
          </p:cNvPr>
          <p:cNvSpPr>
            <a:spLocks noGrp="1"/>
          </p:cNvSpPr>
          <p:nvPr>
            <p:ph idx="1"/>
          </p:nvPr>
        </p:nvSpPr>
        <p:spPr/>
        <p:txBody>
          <a:bodyPr/>
          <a:lstStyle/>
          <a:p>
            <a:pPr marL="627062" lvl="1" indent="-342900">
              <a:buFont typeface="+mj-lt"/>
              <a:buAutoNum type="arabicPeriod"/>
            </a:pPr>
            <a:r>
              <a:rPr lang="en-AU" altLang="en-US" sz="1800" dirty="0"/>
              <a:t>Public Advocate report makes 32 recommendations for change</a:t>
            </a:r>
          </a:p>
          <a:p>
            <a:pPr marL="627062" lvl="1" indent="-342900">
              <a:buFont typeface="+mj-lt"/>
              <a:buAutoNum type="arabicPeriod"/>
            </a:pPr>
            <a:r>
              <a:rPr lang="en-AU" altLang="en-US" sz="1800" dirty="0"/>
              <a:t>PTQ is seeking to implement a client focussed practice and culture with their new Customers First Agenda</a:t>
            </a:r>
          </a:p>
          <a:p>
            <a:pPr marL="627062" lvl="1" indent="-342900">
              <a:buFont typeface="+mj-lt"/>
              <a:buAutoNum type="arabicPeriod"/>
            </a:pPr>
            <a:r>
              <a:rPr lang="en-AU" altLang="en-US" sz="1800" dirty="0"/>
              <a:t>Adults (even with impaired decision making capacity) retain their human rights, which includes the right to be involved in decisions</a:t>
            </a:r>
          </a:p>
          <a:p>
            <a:pPr marL="627062" lvl="1" indent="-342900">
              <a:buFont typeface="+mj-lt"/>
              <a:buAutoNum type="arabicPeriod"/>
            </a:pPr>
            <a:r>
              <a:rPr lang="en-AU" altLang="en-US" sz="1800" dirty="0"/>
              <a:t>Clients can be assisted and encouraged to negotiate with the PTQ for more financial independence / engagement</a:t>
            </a:r>
          </a:p>
          <a:p>
            <a:pPr marL="627062" lvl="1" indent="-342900">
              <a:buFont typeface="+mj-lt"/>
              <a:buAutoNum type="arabicPeriod"/>
            </a:pPr>
            <a:r>
              <a:rPr lang="en-AU" altLang="en-US" sz="1800" dirty="0"/>
              <a:t>Clients can seek a review of the PTQ appointment but be mindful of additional fees</a:t>
            </a:r>
          </a:p>
          <a:p>
            <a:pPr marL="627062" lvl="1" indent="-342900">
              <a:buFont typeface="+mj-lt"/>
              <a:buAutoNum type="arabicPeriod"/>
            </a:pPr>
            <a:r>
              <a:rPr lang="en-AU" altLang="en-US" sz="1800" dirty="0"/>
              <a:t>Redress for potential breaches of fiduciary duties and past fees not yet tested but worthy of consideration for your clients</a:t>
            </a:r>
          </a:p>
          <a:p>
            <a:pPr marL="627062" lvl="1" indent="-342900">
              <a:buFont typeface="+mj-lt"/>
              <a:buAutoNum type="arabicPeriod"/>
            </a:pPr>
            <a:endParaRPr lang="en-AU" altLang="en-US" sz="1800" dirty="0"/>
          </a:p>
        </p:txBody>
      </p:sp>
    </p:spTree>
    <p:extLst>
      <p:ext uri="{BB962C8B-B14F-4D97-AF65-F5344CB8AC3E}">
        <p14:creationId xmlns:p14="http://schemas.microsoft.com/office/powerpoint/2010/main" val="236112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7AB5377-37D3-46AA-9569-CFD28048C01B}"/>
              </a:ext>
            </a:extLst>
          </p:cNvPr>
          <p:cNvSpPr>
            <a:spLocks noGrp="1"/>
          </p:cNvSpPr>
          <p:nvPr>
            <p:ph type="title"/>
          </p:nvPr>
        </p:nvSpPr>
        <p:spPr/>
        <p:txBody>
          <a:bodyPr/>
          <a:lstStyle/>
          <a:p>
            <a:r>
              <a:rPr lang="en-AU" altLang="en-US" dirty="0"/>
              <a:t>Public Trustee Contacts</a:t>
            </a:r>
            <a:endParaRPr lang="en-US" altLang="en-US" dirty="0"/>
          </a:p>
        </p:txBody>
      </p:sp>
      <p:sp>
        <p:nvSpPr>
          <p:cNvPr id="20483" name="Content Placeholder 2">
            <a:extLst>
              <a:ext uri="{FF2B5EF4-FFF2-40B4-BE49-F238E27FC236}">
                <a16:creationId xmlns:a16="http://schemas.microsoft.com/office/drawing/2014/main" id="{6DE1B557-1392-4100-90EC-C16DFCE836CE}"/>
              </a:ext>
            </a:extLst>
          </p:cNvPr>
          <p:cNvSpPr>
            <a:spLocks noGrp="1"/>
          </p:cNvSpPr>
          <p:nvPr>
            <p:ph idx="1"/>
          </p:nvPr>
        </p:nvSpPr>
        <p:spPr/>
        <p:txBody>
          <a:bodyPr/>
          <a:lstStyle/>
          <a:p>
            <a:pPr marL="457200"/>
            <a:r>
              <a:rPr lang="en-AU" sz="2400" dirty="0">
                <a:effectLst/>
                <a:latin typeface="Calibri" panose="020F0502020204030204" pitchFamily="34" charset="0"/>
                <a:ea typeface="Calibri" panose="020F0502020204030204" pitchFamily="34" charset="0"/>
              </a:rPr>
              <a:t>General Enquiries </a:t>
            </a:r>
          </a:p>
          <a:p>
            <a:pPr marL="746125" lvl="1"/>
            <a:r>
              <a:rPr lang="en-AU" sz="2200" dirty="0">
                <a:effectLst/>
                <a:latin typeface="Calibri" panose="020F0502020204030204" pitchFamily="34" charset="0"/>
                <a:ea typeface="Calibri" panose="020F0502020204030204" pitchFamily="34" charset="0"/>
              </a:rPr>
              <a:t>1300 360 044 </a:t>
            </a:r>
          </a:p>
          <a:p>
            <a:pPr marL="746125" lvl="1"/>
            <a:r>
              <a:rPr lang="en-AU" sz="2200" u="sng" dirty="0">
                <a:solidFill>
                  <a:srgbClr val="0563C1"/>
                </a:solidFill>
                <a:effectLst/>
                <a:latin typeface="Calibri" panose="020F0502020204030204" pitchFamily="34" charset="0"/>
                <a:ea typeface="Calibri" panose="020F0502020204030204" pitchFamily="34" charset="0"/>
                <a:hlinkClick r:id="rId2"/>
              </a:rPr>
              <a:t>clientenq@pt.qld.gov.au</a:t>
            </a:r>
            <a:r>
              <a:rPr lang="en-AU" sz="2200" dirty="0">
                <a:effectLst/>
                <a:latin typeface="Calibri" panose="020F0502020204030204" pitchFamily="34" charset="0"/>
                <a:ea typeface="Calibri" panose="020F0502020204030204" pitchFamily="34" charset="0"/>
              </a:rPr>
              <a:t> </a:t>
            </a:r>
          </a:p>
          <a:p>
            <a:pPr marL="457200"/>
            <a:r>
              <a:rPr lang="en-AU" sz="2400" dirty="0">
                <a:effectLst/>
                <a:latin typeface="Calibri" panose="020F0502020204030204" pitchFamily="34" charset="0"/>
                <a:ea typeface="Calibri" panose="020F0502020204030204" pitchFamily="34" charset="0"/>
              </a:rPr>
              <a:t>Complaints </a:t>
            </a:r>
          </a:p>
          <a:p>
            <a:pPr marL="746125" lvl="1"/>
            <a:r>
              <a:rPr lang="en-AU" sz="2200" dirty="0">
                <a:effectLst/>
                <a:latin typeface="Calibri" panose="020F0502020204030204" pitchFamily="34" charset="0"/>
                <a:ea typeface="Calibri" panose="020F0502020204030204" pitchFamily="34" charset="0"/>
              </a:rPr>
              <a:t>1800 014 536 </a:t>
            </a:r>
          </a:p>
          <a:p>
            <a:pPr marL="746125" lvl="1"/>
            <a:r>
              <a:rPr lang="en-AU" sz="2200" u="sng" dirty="0">
                <a:solidFill>
                  <a:srgbClr val="0563C1"/>
                </a:solidFill>
                <a:effectLst/>
                <a:latin typeface="Calibri" panose="020F0502020204030204" pitchFamily="34" charset="0"/>
                <a:ea typeface="Calibri" panose="020F0502020204030204" pitchFamily="34" charset="0"/>
                <a:hlinkClick r:id="rId3"/>
              </a:rPr>
              <a:t>complaints@pt.qld.gov.au</a:t>
            </a:r>
            <a:r>
              <a:rPr lang="en-AU" sz="2200" dirty="0">
                <a:effectLst/>
                <a:latin typeface="Calibri" panose="020F0502020204030204" pitchFamily="34" charset="0"/>
                <a:ea typeface="Calibri" panose="020F0502020204030204" pitchFamily="34" charset="0"/>
              </a:rPr>
              <a:t> </a:t>
            </a:r>
          </a:p>
          <a:p>
            <a:pPr marL="457200"/>
            <a:r>
              <a:rPr lang="en-AU" sz="2400" dirty="0">
                <a:effectLst/>
                <a:latin typeface="Calibri" panose="020F0502020204030204" pitchFamily="34" charset="0"/>
                <a:ea typeface="Calibri" panose="020F0502020204030204" pitchFamily="34" charset="0"/>
              </a:rPr>
              <a:t>Customer Advocate </a:t>
            </a:r>
          </a:p>
          <a:p>
            <a:pPr marL="746125" lvl="1"/>
            <a:r>
              <a:rPr lang="en-AU" sz="2200" u="sng" dirty="0">
                <a:solidFill>
                  <a:srgbClr val="0563C1"/>
                </a:solidFill>
                <a:effectLst/>
                <a:latin typeface="Calibri" panose="020F0502020204030204" pitchFamily="34" charset="0"/>
                <a:ea typeface="Calibri" panose="020F0502020204030204" pitchFamily="34" charset="0"/>
                <a:hlinkClick r:id="rId4"/>
              </a:rPr>
              <a:t>Customer.advocate@pt.qld.gov.au</a:t>
            </a:r>
            <a:endParaRPr lang="en-US" altLang="en-US" sz="2200" dirty="0">
              <a:highlight>
                <a:srgbClr val="FFFF00"/>
              </a:highlight>
            </a:endParaRPr>
          </a:p>
        </p:txBody>
      </p:sp>
    </p:spTree>
    <p:extLst>
      <p:ext uri="{BB962C8B-B14F-4D97-AF65-F5344CB8AC3E}">
        <p14:creationId xmlns:p14="http://schemas.microsoft.com/office/powerpoint/2010/main" val="277354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48D1EF1-7DB6-44AA-A908-D451C095A65C}"/>
              </a:ext>
            </a:extLst>
          </p:cNvPr>
          <p:cNvSpPr>
            <a:spLocks noGrp="1"/>
          </p:cNvSpPr>
          <p:nvPr>
            <p:ph type="title"/>
          </p:nvPr>
        </p:nvSpPr>
        <p:spPr/>
        <p:txBody>
          <a:bodyPr/>
          <a:lstStyle/>
          <a:p>
            <a:r>
              <a:rPr lang="en-AU" altLang="en-US" dirty="0" err="1"/>
              <a:t>GoToWebinar</a:t>
            </a:r>
            <a:r>
              <a:rPr lang="en-AU" altLang="en-US" dirty="0"/>
              <a:t> housekeeping</a:t>
            </a:r>
            <a:endParaRPr lang="en-US" altLang="en-US" dirty="0"/>
          </a:p>
        </p:txBody>
      </p:sp>
      <p:sp>
        <p:nvSpPr>
          <p:cNvPr id="10243" name="Content Placeholder 2">
            <a:extLst>
              <a:ext uri="{FF2B5EF4-FFF2-40B4-BE49-F238E27FC236}">
                <a16:creationId xmlns:a16="http://schemas.microsoft.com/office/drawing/2014/main" id="{EC1F6989-71C3-474F-A910-A08B97D45D7C}"/>
              </a:ext>
            </a:extLst>
          </p:cNvPr>
          <p:cNvSpPr>
            <a:spLocks noGrp="1"/>
          </p:cNvSpPr>
          <p:nvPr>
            <p:ph idx="1"/>
          </p:nvPr>
        </p:nvSpPr>
        <p:spPr>
          <a:xfrm>
            <a:off x="533400" y="1524000"/>
            <a:ext cx="7772400" cy="4648200"/>
          </a:xfrm>
        </p:spPr>
        <p:txBody>
          <a:bodyPr/>
          <a:lstStyle/>
          <a:p>
            <a:r>
              <a:rPr lang="en-AU" altLang="en-US" dirty="0"/>
              <a:t>Facilitator:</a:t>
            </a:r>
          </a:p>
          <a:p>
            <a:pPr lvl="1"/>
            <a:r>
              <a:rPr lang="en-AU" altLang="en-US" dirty="0"/>
              <a:t>Sam Cooper, Sector Sustainability Coordinator, Community Legal Centres Queensland</a:t>
            </a:r>
          </a:p>
          <a:p>
            <a:r>
              <a:rPr lang="en-AU" altLang="en-US" dirty="0"/>
              <a:t>Recording: </a:t>
            </a:r>
          </a:p>
          <a:p>
            <a:pPr lvl="1"/>
            <a:r>
              <a:rPr lang="en-AU" altLang="en-US" dirty="0"/>
              <a:t>This webinar is being recorded and will be available on the Staff Training page of our website: </a:t>
            </a:r>
            <a:r>
              <a:rPr lang="en-AU" altLang="en-US" dirty="0">
                <a:hlinkClick r:id="rId3"/>
              </a:rPr>
              <a:t>https://communitylegalqld.org.au/clc-staff/staff-training-and-cle</a:t>
            </a:r>
            <a:r>
              <a:rPr lang="en-AU" altLang="en-US" dirty="0"/>
              <a:t> </a:t>
            </a:r>
          </a:p>
          <a:p>
            <a:r>
              <a:rPr lang="en-AU" altLang="en-US" dirty="0"/>
              <a:t>PowerPoint / webinar materials: </a:t>
            </a:r>
          </a:p>
          <a:p>
            <a:pPr lvl="1"/>
            <a:r>
              <a:rPr lang="en-AU" altLang="en-US" dirty="0"/>
              <a:t>Emailed prior to today’s session</a:t>
            </a:r>
          </a:p>
          <a:p>
            <a:pPr lvl="1"/>
            <a:r>
              <a:rPr lang="en-AU" altLang="en-US" dirty="0"/>
              <a:t>Available to download from Handouts section of GTW control panel </a:t>
            </a:r>
          </a:p>
          <a:p>
            <a:r>
              <a:rPr lang="en-AU" altLang="en-US" dirty="0"/>
              <a:t>Questions:</a:t>
            </a:r>
          </a:p>
          <a:p>
            <a:pPr lvl="1"/>
            <a:r>
              <a:rPr lang="en-AU" altLang="en-US" dirty="0"/>
              <a:t>Type your questions/comments into question box on GTW control panel OR</a:t>
            </a:r>
          </a:p>
          <a:p>
            <a:pPr lvl="1"/>
            <a:r>
              <a:rPr lang="en-AU" altLang="en-US" dirty="0"/>
              <a:t>Raise your hand and we will unmute your microphone </a:t>
            </a:r>
          </a:p>
          <a:p>
            <a:pPr lvl="1"/>
            <a:r>
              <a:rPr lang="en-AU" altLang="en-US" dirty="0"/>
              <a:t>Questions will be addressed at the end   </a:t>
            </a:r>
          </a:p>
          <a:p>
            <a:r>
              <a:rPr lang="en-AU" altLang="en-US" dirty="0"/>
              <a:t>Technical help: </a:t>
            </a:r>
          </a:p>
          <a:p>
            <a:pPr lvl="1"/>
            <a:r>
              <a:rPr lang="en-AU" altLang="en-US" dirty="0"/>
              <a:t>Email </a:t>
            </a:r>
            <a:r>
              <a:rPr lang="en-AU" altLang="en-US" dirty="0">
                <a:hlinkClick r:id="rId4"/>
              </a:rPr>
              <a:t>sam@communitylegalqld.org.au</a:t>
            </a:r>
            <a:r>
              <a:rPr lang="en-AU" altLang="en-US" dirty="0"/>
              <a:t> or use question box in GTW</a:t>
            </a:r>
          </a:p>
          <a:p>
            <a:endParaRPr lang="en-AU" altLang="en-US" dirty="0"/>
          </a:p>
          <a:p>
            <a:endParaRPr lang="en-AU" altLang="en-US" dirty="0"/>
          </a:p>
          <a:p>
            <a:endParaRPr lang="en-US" altLang="en-US" dirty="0"/>
          </a:p>
        </p:txBody>
      </p:sp>
    </p:spTree>
    <p:extLst>
      <p:ext uri="{BB962C8B-B14F-4D97-AF65-F5344CB8AC3E}">
        <p14:creationId xmlns:p14="http://schemas.microsoft.com/office/powerpoint/2010/main" val="367351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7AB5377-37D3-46AA-9569-CFD28048C01B}"/>
              </a:ext>
            </a:extLst>
          </p:cNvPr>
          <p:cNvSpPr>
            <a:spLocks noGrp="1"/>
          </p:cNvSpPr>
          <p:nvPr>
            <p:ph type="title"/>
          </p:nvPr>
        </p:nvSpPr>
        <p:spPr/>
        <p:txBody>
          <a:bodyPr/>
          <a:lstStyle/>
          <a:p>
            <a:r>
              <a:rPr lang="en-AU" altLang="en-US" dirty="0"/>
              <a:t>CLC contacts – advice and referrals</a:t>
            </a:r>
            <a:endParaRPr lang="en-US" altLang="en-US" dirty="0"/>
          </a:p>
        </p:txBody>
      </p:sp>
      <p:sp>
        <p:nvSpPr>
          <p:cNvPr id="20483" name="Content Placeholder 2">
            <a:extLst>
              <a:ext uri="{FF2B5EF4-FFF2-40B4-BE49-F238E27FC236}">
                <a16:creationId xmlns:a16="http://schemas.microsoft.com/office/drawing/2014/main" id="{6DE1B557-1392-4100-90EC-C16DFCE836CE}"/>
              </a:ext>
            </a:extLst>
          </p:cNvPr>
          <p:cNvSpPr>
            <a:spLocks noGrp="1"/>
          </p:cNvSpPr>
          <p:nvPr>
            <p:ph idx="1"/>
          </p:nvPr>
        </p:nvSpPr>
        <p:spPr>
          <a:xfrm>
            <a:off x="381000" y="1524000"/>
            <a:ext cx="2743200" cy="4191000"/>
          </a:xfrm>
        </p:spPr>
        <p:txBody>
          <a:bodyPr/>
          <a:lstStyle/>
          <a:p>
            <a:pPr marL="0" indent="0" algn="ctr">
              <a:buNone/>
            </a:pPr>
            <a:r>
              <a:rPr lang="en-AU" altLang="en-US" b="1" dirty="0"/>
              <a:t>ADA Law</a:t>
            </a:r>
            <a:r>
              <a:rPr lang="en-AU" altLang="en-US" sz="1600" dirty="0"/>
              <a:t> </a:t>
            </a:r>
          </a:p>
          <a:p>
            <a:r>
              <a:rPr lang="en-AU" altLang="en-US" sz="1600" dirty="0"/>
              <a:t>Individual advocacy for clients who have (or will potentially have) the PTQ/OPG or other decision makers appointed</a:t>
            </a:r>
          </a:p>
          <a:p>
            <a:endParaRPr lang="en-AU" altLang="en-US" sz="1600" dirty="0"/>
          </a:p>
          <a:p>
            <a:pPr marL="0" indent="0">
              <a:buNone/>
            </a:pPr>
            <a:r>
              <a:rPr lang="en-AU" altLang="en-US" sz="1600" dirty="0"/>
              <a:t>Ph  1800 232 529</a:t>
            </a:r>
          </a:p>
          <a:p>
            <a:pPr marL="0" indent="0">
              <a:buNone/>
            </a:pPr>
            <a:r>
              <a:rPr lang="en-AU" altLang="en-US" sz="1600" dirty="0"/>
              <a:t>E    </a:t>
            </a:r>
            <a:r>
              <a:rPr lang="en-AU" altLang="en-US" sz="1600" dirty="0">
                <a:hlinkClick r:id="rId2"/>
              </a:rPr>
              <a:t>intake@adalaw.com.au</a:t>
            </a:r>
            <a:r>
              <a:rPr lang="en-AU" altLang="en-US" sz="1600" dirty="0"/>
              <a:t> </a:t>
            </a:r>
          </a:p>
          <a:p>
            <a:pPr marL="0" indent="0">
              <a:buNone/>
            </a:pPr>
            <a:r>
              <a:rPr lang="en-AU" altLang="en-US" sz="1600" dirty="0"/>
              <a:t>      </a:t>
            </a:r>
            <a:r>
              <a:rPr lang="en-AU" altLang="en-US" sz="1600" dirty="0">
                <a:hlinkClick r:id="rId3"/>
              </a:rPr>
              <a:t>www.adalaw.com.au</a:t>
            </a:r>
            <a:r>
              <a:rPr lang="en-AU" altLang="en-US" sz="1600" dirty="0"/>
              <a:t> </a:t>
            </a:r>
          </a:p>
          <a:p>
            <a:pPr marL="0" indent="0">
              <a:buNone/>
            </a:pPr>
            <a:endParaRPr lang="en-AU" altLang="en-US" sz="1600" dirty="0"/>
          </a:p>
          <a:p>
            <a:pPr marL="0" indent="0">
              <a:buNone/>
            </a:pPr>
            <a:r>
              <a:rPr lang="en-AU" altLang="en-US" sz="1600" dirty="0"/>
              <a:t>For further information visit:  </a:t>
            </a:r>
          </a:p>
          <a:p>
            <a:pPr marL="0" indent="0">
              <a:buNone/>
            </a:pPr>
            <a:r>
              <a:rPr lang="en-AU" altLang="en-US" sz="1600" dirty="0"/>
              <a:t>      </a:t>
            </a:r>
            <a:r>
              <a:rPr lang="en-AU" altLang="en-US" sz="1600" dirty="0">
                <a:hlinkClick r:id="rId4"/>
              </a:rPr>
              <a:t>www.mhlawqld.com.au</a:t>
            </a:r>
            <a:r>
              <a:rPr lang="en-AU" altLang="en-US" sz="1600" dirty="0"/>
              <a:t>  </a:t>
            </a:r>
          </a:p>
        </p:txBody>
      </p:sp>
      <p:sp>
        <p:nvSpPr>
          <p:cNvPr id="4" name="Content Placeholder 2">
            <a:extLst>
              <a:ext uri="{FF2B5EF4-FFF2-40B4-BE49-F238E27FC236}">
                <a16:creationId xmlns:a16="http://schemas.microsoft.com/office/drawing/2014/main" id="{679391A9-69D6-4429-8BFC-C875A7277ED8}"/>
              </a:ext>
            </a:extLst>
          </p:cNvPr>
          <p:cNvSpPr txBox="1">
            <a:spLocks/>
          </p:cNvSpPr>
          <p:nvPr/>
        </p:nvSpPr>
        <p:spPr bwMode="auto">
          <a:xfrm>
            <a:off x="3276601" y="1524000"/>
            <a:ext cx="2438401"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altLang="en-US" sz="1800" b="1" dirty="0"/>
              <a:t>Queensland Advocacy Inc (QAI)</a:t>
            </a:r>
          </a:p>
          <a:p>
            <a:r>
              <a:rPr lang="en-AU" altLang="en-US" sz="1600" dirty="0"/>
              <a:t>Human Rights Law Practice – incl guardianship &amp; administration </a:t>
            </a:r>
          </a:p>
          <a:p>
            <a:r>
              <a:rPr lang="en-AU" altLang="en-US" sz="1600" dirty="0"/>
              <a:t>Open to referrals for clients seeking advice or secondary consultations for CLC and community workers</a:t>
            </a:r>
          </a:p>
          <a:p>
            <a:endParaRPr lang="en-AU" altLang="en-US" sz="1600" dirty="0"/>
          </a:p>
          <a:p>
            <a:pPr marL="0" indent="0">
              <a:buNone/>
            </a:pPr>
            <a:r>
              <a:rPr lang="en-AU" altLang="en-US" sz="1600" dirty="0"/>
              <a:t>Ph    3844 4200 </a:t>
            </a:r>
          </a:p>
          <a:p>
            <a:pPr marL="0" indent="0">
              <a:buNone/>
            </a:pPr>
            <a:r>
              <a:rPr lang="en-AU" altLang="en-US" sz="1600" dirty="0"/>
              <a:t>E     </a:t>
            </a:r>
            <a:r>
              <a:rPr lang="en-AU" altLang="en-US" sz="1600" dirty="0">
                <a:hlinkClick r:id="rId5"/>
              </a:rPr>
              <a:t>qai@qai.org.au</a:t>
            </a:r>
            <a:r>
              <a:rPr lang="en-AU" altLang="en-US" sz="1600" dirty="0"/>
              <a:t> </a:t>
            </a:r>
          </a:p>
        </p:txBody>
      </p:sp>
      <p:sp>
        <p:nvSpPr>
          <p:cNvPr id="5" name="Content Placeholder 2">
            <a:extLst>
              <a:ext uri="{FF2B5EF4-FFF2-40B4-BE49-F238E27FC236}">
                <a16:creationId xmlns:a16="http://schemas.microsoft.com/office/drawing/2014/main" id="{29654888-8C93-4F0E-B957-92D8C5B5F62F}"/>
              </a:ext>
            </a:extLst>
          </p:cNvPr>
          <p:cNvSpPr txBox="1">
            <a:spLocks/>
          </p:cNvSpPr>
          <p:nvPr/>
        </p:nvSpPr>
        <p:spPr bwMode="auto">
          <a:xfrm>
            <a:off x="5867400" y="1524000"/>
            <a:ext cx="29718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altLang="en-US" sz="1800" b="1" dirty="0"/>
              <a:t>Lawright</a:t>
            </a:r>
          </a:p>
          <a:p>
            <a:r>
              <a:rPr lang="en-AU" altLang="en-US" sz="1600" dirty="0"/>
              <a:t>Advice &amp; casework for clients also accessing one of our community and health justice partnerships</a:t>
            </a:r>
          </a:p>
          <a:p>
            <a:r>
              <a:rPr lang="en-AU" altLang="en-US" sz="1600" dirty="0"/>
              <a:t>QCAT Self-Representation Service </a:t>
            </a:r>
          </a:p>
          <a:p>
            <a:r>
              <a:rPr lang="en-AU" altLang="en-US" sz="1600" dirty="0"/>
              <a:t>Pro Bono Connect program for complex/public interest matters </a:t>
            </a:r>
          </a:p>
          <a:p>
            <a:pPr marL="0" indent="0">
              <a:buNone/>
            </a:pPr>
            <a:endParaRPr lang="en-AU" altLang="en-US" sz="1600" dirty="0"/>
          </a:p>
          <a:p>
            <a:pPr marL="0" indent="0">
              <a:buNone/>
            </a:pPr>
            <a:r>
              <a:rPr lang="en-AU" altLang="en-US" sz="1600" dirty="0"/>
              <a:t>Service-specific contacts here:</a:t>
            </a:r>
          </a:p>
          <a:p>
            <a:pPr marL="0" indent="0">
              <a:buNone/>
            </a:pPr>
            <a:r>
              <a:rPr lang="en-AU" altLang="en-US" sz="1600" dirty="0">
                <a:hlinkClick r:id="rId6"/>
              </a:rPr>
              <a:t>www.lawright.org.au/about/contact-us/</a:t>
            </a:r>
            <a:r>
              <a:rPr lang="en-AU" altLang="en-US" sz="1600" dirty="0"/>
              <a:t>  </a:t>
            </a:r>
          </a:p>
          <a:p>
            <a:pPr marL="0" indent="0">
              <a:buNone/>
            </a:pPr>
            <a:r>
              <a:rPr lang="en-AU" altLang="en-US" sz="1600" dirty="0"/>
              <a:t>E    </a:t>
            </a:r>
            <a:r>
              <a:rPr lang="en-AU" altLang="en-US" sz="1600" dirty="0">
                <a:hlinkClick r:id="rId7"/>
              </a:rPr>
              <a:t>admin@lawright.org.au</a:t>
            </a:r>
            <a:r>
              <a:rPr lang="en-AU" altLang="en-US" sz="1600" dirty="0"/>
              <a:t> </a:t>
            </a:r>
          </a:p>
          <a:p>
            <a:pPr marL="0" indent="0">
              <a:buNone/>
            </a:pPr>
            <a:endParaRPr lang="en-AU" altLang="en-US" sz="1600" dirty="0">
              <a:highlight>
                <a:srgbClr val="FFFF00"/>
              </a:highlight>
            </a:endParaRPr>
          </a:p>
          <a:p>
            <a:pPr marL="0" indent="0">
              <a:buNone/>
            </a:pPr>
            <a:endParaRPr lang="en-US" altLang="en-US" sz="1600" dirty="0">
              <a:highlight>
                <a:srgbClr val="FFFF00"/>
              </a:highlight>
            </a:endParaRPr>
          </a:p>
        </p:txBody>
      </p:sp>
      <p:sp>
        <p:nvSpPr>
          <p:cNvPr id="2" name="TextBox 1">
            <a:extLst>
              <a:ext uri="{FF2B5EF4-FFF2-40B4-BE49-F238E27FC236}">
                <a16:creationId xmlns:a16="http://schemas.microsoft.com/office/drawing/2014/main" id="{3E96D313-0989-43DA-9E25-70CBF06A3258}"/>
              </a:ext>
            </a:extLst>
          </p:cNvPr>
          <p:cNvSpPr txBox="1"/>
          <p:nvPr/>
        </p:nvSpPr>
        <p:spPr>
          <a:xfrm>
            <a:off x="533400" y="6019800"/>
            <a:ext cx="8229600" cy="646331"/>
          </a:xfrm>
          <a:prstGeom prst="rect">
            <a:avLst/>
          </a:prstGeom>
          <a:noFill/>
        </p:spPr>
        <p:txBody>
          <a:bodyPr wrap="square" rtlCol="0">
            <a:spAutoFit/>
          </a:bodyPr>
          <a:lstStyle/>
          <a:p>
            <a:pPr algn="ctr"/>
            <a:r>
              <a:rPr lang="en-US" sz="1800" b="1" dirty="0"/>
              <a:t>Jo and Bec are happy to be contacted by CLC workers for secondary consultations or discuss practice experience – contact details next page</a:t>
            </a:r>
            <a:endParaRPr lang="en-AU" sz="1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B1324A56-F76E-4FC8-B2D7-FE371E32EA05}"/>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solidFill>
                  <a:schemeClr val="bg2"/>
                </a:solidFill>
              </a:rPr>
              <a:t>Presentation Title and Footer Information (change on Master page) | 2</a:t>
            </a:r>
            <a:endParaRPr lang="en-US" altLang="en-US" sz="80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
        <p:nvSpPr>
          <p:cNvPr id="3" name="TextBox 2">
            <a:extLst>
              <a:ext uri="{FF2B5EF4-FFF2-40B4-BE49-F238E27FC236}">
                <a16:creationId xmlns:a16="http://schemas.microsoft.com/office/drawing/2014/main" id="{18B135B5-254F-40A4-9D3B-4FB1FC35F628}"/>
              </a:ext>
            </a:extLst>
          </p:cNvPr>
          <p:cNvSpPr txBox="1"/>
          <p:nvPr/>
        </p:nvSpPr>
        <p:spPr>
          <a:xfrm>
            <a:off x="457200" y="5059740"/>
            <a:ext cx="8382000" cy="1569660"/>
          </a:xfrm>
          <a:prstGeom prst="rect">
            <a:avLst/>
          </a:prstGeom>
          <a:solidFill>
            <a:schemeClr val="bg1"/>
          </a:solidFill>
        </p:spPr>
        <p:txBody>
          <a:bodyPr wrap="square" rtlCol="0">
            <a:spAutoFit/>
          </a:bodyPr>
          <a:lstStyle/>
          <a:p>
            <a:r>
              <a:rPr lang="en-US" b="1" dirty="0"/>
              <a:t>Contact Us:</a:t>
            </a:r>
          </a:p>
          <a:p>
            <a:endParaRPr lang="en-US" dirty="0"/>
          </a:p>
          <a:p>
            <a:r>
              <a:rPr lang="en-US" dirty="0"/>
              <a:t>Jo: 	07 3518 8121 | </a:t>
            </a:r>
            <a:r>
              <a:rPr lang="en-US" dirty="0">
                <a:hlinkClick r:id="rId4"/>
              </a:rPr>
              <a:t>Jo.Sampford@lawright.org.au</a:t>
            </a:r>
            <a:r>
              <a:rPr lang="en-US" dirty="0"/>
              <a:t> </a:t>
            </a:r>
          </a:p>
          <a:p>
            <a:r>
              <a:rPr lang="en-AU" dirty="0"/>
              <a:t>Bec: 	1800 232 529 | </a:t>
            </a:r>
            <a:r>
              <a:rPr lang="en-AU" dirty="0">
                <a:hlinkClick r:id="rId5"/>
              </a:rPr>
              <a:t>Rebecca.Anderson@adalaw.com.au</a:t>
            </a:r>
            <a:r>
              <a:rPr lang="en-AU" dirty="0"/>
              <a:t> </a:t>
            </a:r>
          </a:p>
        </p:txBody>
      </p:sp>
      <p:pic>
        <p:nvPicPr>
          <p:cNvPr id="4" name="Picture 3">
            <a:extLst>
              <a:ext uri="{FF2B5EF4-FFF2-40B4-BE49-F238E27FC236}">
                <a16:creationId xmlns:a16="http://schemas.microsoft.com/office/drawing/2014/main" id="{86F78138-2B5B-49A1-97F9-0B3BC1C1DA24}"/>
              </a:ext>
            </a:extLst>
          </p:cNvPr>
          <p:cNvPicPr/>
          <p:nvPr/>
        </p:nvPicPr>
        <p:blipFill rotWithShape="1">
          <a:blip r:embed="rId6">
            <a:extLst>
              <a:ext uri="{28A0092B-C50C-407E-A947-70E740481C1C}">
                <a14:useLocalDpi xmlns:a14="http://schemas.microsoft.com/office/drawing/2010/main" val="0"/>
              </a:ext>
            </a:extLst>
          </a:blip>
          <a:srcRect l="20513" t="3182" r="24359" b="3951"/>
          <a:stretch/>
        </p:blipFill>
        <p:spPr bwMode="auto">
          <a:xfrm>
            <a:off x="304800" y="2853103"/>
            <a:ext cx="3657600" cy="1043132"/>
          </a:xfrm>
          <a:prstGeom prst="rect">
            <a:avLst/>
          </a:prstGeom>
          <a:noFill/>
          <a:ln>
            <a:noFill/>
          </a:ln>
        </p:spPr>
      </p:pic>
      <p:pic>
        <p:nvPicPr>
          <p:cNvPr id="5" name="Picture 4" descr="LawRight – Access | Justice">
            <a:extLst>
              <a:ext uri="{FF2B5EF4-FFF2-40B4-BE49-F238E27FC236}">
                <a16:creationId xmlns:a16="http://schemas.microsoft.com/office/drawing/2014/main" id="{71807513-7FC2-4661-B633-C658CC2A61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00200"/>
            <a:ext cx="3286776" cy="10843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7BC2DC2-CFB7-4329-B95D-8DB5B62E101A}"/>
              </a:ext>
            </a:extLst>
          </p:cNvPr>
          <p:cNvSpPr/>
          <p:nvPr/>
        </p:nvSpPr>
        <p:spPr bwMode="auto">
          <a:xfrm>
            <a:off x="457200" y="4572000"/>
            <a:ext cx="4648200" cy="4877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788829B-7DC7-4151-893D-BCF34C555A6F}"/>
              </a:ext>
            </a:extLst>
          </p:cNvPr>
          <p:cNvSpPr>
            <a:spLocks noGrp="1"/>
          </p:cNvSpPr>
          <p:nvPr>
            <p:ph type="title"/>
          </p:nvPr>
        </p:nvSpPr>
        <p:spPr/>
        <p:txBody>
          <a:bodyPr/>
          <a:lstStyle/>
          <a:p>
            <a:r>
              <a:rPr lang="en-AU" altLang="en-US" dirty="0">
                <a:cs typeface="Arial"/>
              </a:rPr>
              <a:t>Legal disclaimer</a:t>
            </a:r>
          </a:p>
        </p:txBody>
      </p:sp>
      <p:sp>
        <p:nvSpPr>
          <p:cNvPr id="7171" name="Content Placeholder 2">
            <a:extLst>
              <a:ext uri="{FF2B5EF4-FFF2-40B4-BE49-F238E27FC236}">
                <a16:creationId xmlns:a16="http://schemas.microsoft.com/office/drawing/2014/main" id="{DB96FBA5-AB5D-479C-A9C5-EBE877AF8AD1}"/>
              </a:ext>
            </a:extLst>
          </p:cNvPr>
          <p:cNvSpPr>
            <a:spLocks noGrp="1"/>
          </p:cNvSpPr>
          <p:nvPr>
            <p:ph idx="1"/>
          </p:nvPr>
        </p:nvSpPr>
        <p:spPr>
          <a:xfrm>
            <a:off x="533400" y="1413832"/>
            <a:ext cx="7772400" cy="4301168"/>
          </a:xfrm>
        </p:spPr>
        <p:txBody>
          <a:bodyPr/>
          <a:lstStyle/>
          <a:p>
            <a:pPr marL="0">
              <a:buNone/>
            </a:pPr>
            <a:r>
              <a:rPr lang="en-AU" i="1" dirty="0">
                <a:cs typeface="Arial"/>
              </a:rPr>
              <a:t>This presentation is for professional development and education purposes only. The information provided in this presentation is not legal advice and is designed for lawyers and other staff working and volunteering in a community legal centre setting in Queensland.</a:t>
            </a:r>
            <a:endParaRPr lang="en-AU" dirty="0">
              <a:cs typeface="Arial"/>
            </a:endParaRPr>
          </a:p>
          <a:p>
            <a:pPr marL="0">
              <a:buNone/>
            </a:pPr>
            <a:endParaRPr lang="en-AU" dirty="0">
              <a:cs typeface="Arial"/>
            </a:endParaRPr>
          </a:p>
          <a:p>
            <a:pPr marL="0">
              <a:buNone/>
            </a:pPr>
            <a:r>
              <a:rPr lang="en-AU" i="1" dirty="0">
                <a:cs typeface="Arial"/>
              </a:rPr>
              <a:t>This presentation and webinar is not to be published or reproduced for commercial purposes without the express permission of the authors.</a:t>
            </a:r>
            <a:endParaRPr lang="en-AU" dirty="0">
              <a:cs typeface="Arial"/>
            </a:endParaRPr>
          </a:p>
          <a:p>
            <a:pPr marL="0">
              <a:buNone/>
            </a:pPr>
            <a:endParaRPr lang="en-AU" dirty="0">
              <a:cs typeface="Arial"/>
            </a:endParaRPr>
          </a:p>
          <a:p>
            <a:pPr marL="0">
              <a:buNone/>
            </a:pPr>
            <a:r>
              <a:rPr lang="en-AU" i="1" dirty="0">
                <a:cs typeface="Arial"/>
              </a:rPr>
              <a:t>Information is current as at </a:t>
            </a:r>
            <a:r>
              <a:rPr lang="en-AU" b="1" i="1" dirty="0">
                <a:cs typeface="Arial"/>
              </a:rPr>
              <a:t>6 May 2021</a:t>
            </a:r>
            <a:r>
              <a:rPr lang="en-AU" i="1" dirty="0">
                <a:cs typeface="Arial"/>
              </a:rPr>
              <a:t>. Neither the presenters nor Community Legal Centres Queensland accept any liability for the accuracy of the information in the presentation.</a:t>
            </a:r>
            <a:endParaRPr lang="en-AU" altLang="en-US" dirty="0">
              <a:cs typeface="Arial"/>
            </a:endParaRPr>
          </a:p>
          <a:p>
            <a:pPr marL="0" indent="0">
              <a:buFont typeface="Times" panose="02020603050405020304" pitchFamily="18" charset="0"/>
              <a:buNone/>
            </a:pPr>
            <a:endParaRPr lang="en-AU" altLang="en-US" dirty="0"/>
          </a:p>
          <a:p>
            <a:pPr marL="0" indent="0">
              <a:buFont typeface="Times" panose="02020603050405020304" pitchFamily="18" charset="0"/>
              <a:buNone/>
            </a:pPr>
            <a:endParaRPr lang="en-US" altLang="en-US" dirty="0"/>
          </a:p>
        </p:txBody>
      </p:sp>
    </p:spTree>
    <p:extLst>
      <p:ext uri="{BB962C8B-B14F-4D97-AF65-F5344CB8AC3E}">
        <p14:creationId xmlns:p14="http://schemas.microsoft.com/office/powerpoint/2010/main" val="322799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8D0AC6-8B8E-4DBC-802E-3A803B1B70DE}"/>
              </a:ext>
            </a:extLst>
          </p:cNvPr>
          <p:cNvSpPr/>
          <p:nvPr/>
        </p:nvSpPr>
        <p:spPr bwMode="auto">
          <a:xfrm>
            <a:off x="528711" y="1447800"/>
            <a:ext cx="3657601" cy="4682168"/>
          </a:xfrm>
          <a:prstGeom prst="rect">
            <a:avLst/>
          </a:prstGeom>
          <a:solidFill>
            <a:srgbClr val="77ABD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171" name="Content Placeholder 2">
            <a:extLst>
              <a:ext uri="{FF2B5EF4-FFF2-40B4-BE49-F238E27FC236}">
                <a16:creationId xmlns:a16="http://schemas.microsoft.com/office/drawing/2014/main" id="{DB96FBA5-AB5D-479C-A9C5-EBE877AF8AD1}"/>
              </a:ext>
            </a:extLst>
          </p:cNvPr>
          <p:cNvSpPr>
            <a:spLocks noGrp="1"/>
          </p:cNvSpPr>
          <p:nvPr>
            <p:ph idx="1"/>
          </p:nvPr>
        </p:nvSpPr>
        <p:spPr>
          <a:xfrm>
            <a:off x="533400" y="1413832"/>
            <a:ext cx="5486400" cy="4301168"/>
          </a:xfrm>
        </p:spPr>
        <p:txBody>
          <a:bodyPr/>
          <a:lstStyle/>
          <a:p>
            <a:pPr marL="0" indent="0">
              <a:buNone/>
            </a:pPr>
            <a:endParaRPr lang="en-AU" altLang="en-US">
              <a:cs typeface="Arial"/>
            </a:endParaRPr>
          </a:p>
          <a:p>
            <a:pPr marL="0" indent="0">
              <a:buFont typeface="Times" panose="02020603050405020304" pitchFamily="18" charset="0"/>
              <a:buNone/>
            </a:pPr>
            <a:endParaRPr lang="en-AU" altLang="en-US"/>
          </a:p>
          <a:p>
            <a:pPr marL="0" indent="0">
              <a:buFont typeface="Times" panose="02020603050405020304" pitchFamily="18" charset="0"/>
              <a:buNone/>
            </a:pPr>
            <a:endParaRPr lang="en-US" altLang="en-US" dirty="0"/>
          </a:p>
        </p:txBody>
      </p:sp>
      <p:sp>
        <p:nvSpPr>
          <p:cNvPr id="7172" name="Footer Placeholder 3">
            <a:extLst>
              <a:ext uri="{FF2B5EF4-FFF2-40B4-BE49-F238E27FC236}">
                <a16:creationId xmlns:a16="http://schemas.microsoft.com/office/drawing/2014/main" id="{0277A9CF-EE90-4677-8127-454B74852D4F}"/>
              </a:ext>
            </a:extLst>
          </p:cNvPr>
          <p:cNvSpPr>
            <a:spLocks noGrp="1"/>
          </p:cNvSpPr>
          <p:nvPr>
            <p:ph type="ftr" sz="quarter" idx="10"/>
          </p:nvPr>
        </p:nvSpPr>
        <p:spPr>
          <a:xfrm>
            <a:off x="4648200" y="5748968"/>
            <a:ext cx="3733800" cy="228600"/>
          </a:xfr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solidFill>
                  <a:schemeClr val="bg2"/>
                </a:solidFill>
              </a:rPr>
              <a:t>Presentation title and date (change on Master page) | </a:t>
            </a:r>
            <a:fld id="{357DB24C-B12B-40CD-954A-5831FAD31187}" type="slidenum">
              <a:rPr lang="en-AU" altLang="en-US" sz="800" smtClean="0">
                <a:solidFill>
                  <a:schemeClr val="bg2"/>
                </a:solidFill>
              </a:rPr>
              <a:pPr/>
              <a:t>5</a:t>
            </a:fld>
            <a:endParaRPr lang="en-US" altLang="en-US" sz="800" dirty="0">
              <a:solidFill>
                <a:schemeClr val="bg2"/>
              </a:solidFill>
            </a:endParaRPr>
          </a:p>
        </p:txBody>
      </p:sp>
      <p:sp>
        <p:nvSpPr>
          <p:cNvPr id="6" name="Content Placeholder 2">
            <a:extLst>
              <a:ext uri="{FF2B5EF4-FFF2-40B4-BE49-F238E27FC236}">
                <a16:creationId xmlns:a16="http://schemas.microsoft.com/office/drawing/2014/main" id="{DB96FBA5-AB5D-479C-A9C5-EBE877AF8AD1}"/>
              </a:ext>
            </a:extLst>
          </p:cNvPr>
          <p:cNvSpPr txBox="1">
            <a:spLocks/>
          </p:cNvSpPr>
          <p:nvPr/>
        </p:nvSpPr>
        <p:spPr bwMode="auto">
          <a:xfrm>
            <a:off x="685800" y="2472368"/>
            <a:ext cx="350051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solidFill>
                  <a:schemeClr val="bg1"/>
                </a:solidFill>
                <a:cs typeface="Arial"/>
              </a:rPr>
              <a:t>Jo</a:t>
            </a:r>
          </a:p>
          <a:p>
            <a:pPr marL="0" indent="0">
              <a:buNone/>
            </a:pPr>
            <a:endParaRPr lang="en-AU" sz="1600" dirty="0">
              <a:cs typeface="Arial"/>
            </a:endParaRPr>
          </a:p>
          <a:p>
            <a:pPr marL="0" indent="0">
              <a:buNone/>
            </a:pPr>
            <a:endParaRPr lang="en-AU" sz="1600" dirty="0">
              <a:cs typeface="Arial"/>
            </a:endParaRPr>
          </a:p>
          <a:p>
            <a:pPr marL="0" indent="0">
              <a:spcAft>
                <a:spcPts val="1200"/>
              </a:spcAft>
              <a:buNone/>
            </a:pPr>
            <a:br>
              <a:rPr lang="en-AU" sz="1600" dirty="0">
                <a:cs typeface="Arial"/>
              </a:rPr>
            </a:br>
            <a:br>
              <a:rPr lang="en-AU" sz="1600" dirty="0">
                <a:cs typeface="Arial"/>
              </a:rPr>
            </a:br>
            <a:r>
              <a:rPr lang="en-AU" sz="1600" b="1" i="1" dirty="0">
                <a:cs typeface="Arial"/>
              </a:rPr>
              <a:t>Current</a:t>
            </a:r>
            <a:r>
              <a:rPr lang="en-AU" sz="1600" dirty="0">
                <a:cs typeface="Arial"/>
              </a:rPr>
              <a:t>: Senior Lawyer, LawRight-Mater Health Justice Partnership</a:t>
            </a:r>
          </a:p>
          <a:p>
            <a:pPr marL="0" indent="0">
              <a:spcAft>
                <a:spcPts val="1200"/>
              </a:spcAft>
              <a:buNone/>
            </a:pPr>
            <a:r>
              <a:rPr lang="en-AU" sz="1600" b="1" i="1" dirty="0">
                <a:cs typeface="Arial"/>
              </a:rPr>
              <a:t>Previous</a:t>
            </a:r>
            <a:r>
              <a:rPr lang="en-AU" sz="1600" dirty="0">
                <a:cs typeface="Arial"/>
              </a:rPr>
              <a:t>: Senior Lawyer and Research Officer @ Public Advocate</a:t>
            </a:r>
          </a:p>
          <a:p>
            <a:pPr marL="0" indent="0">
              <a:spcAft>
                <a:spcPts val="1200"/>
              </a:spcAft>
              <a:buNone/>
            </a:pPr>
            <a:r>
              <a:rPr lang="en-AU" sz="1600" b="1" i="1" dirty="0">
                <a:cs typeface="Arial"/>
              </a:rPr>
              <a:t>Interests</a:t>
            </a:r>
            <a:r>
              <a:rPr lang="en-AU" sz="1600" dirty="0">
                <a:cs typeface="Arial"/>
              </a:rPr>
              <a:t>: mental health law, forensic disability, health justice partnerships </a:t>
            </a:r>
          </a:p>
          <a:p>
            <a:pPr marL="0" indent="0">
              <a:buNone/>
            </a:pPr>
            <a:endParaRPr lang="en-AU" sz="1600" i="1" dirty="0"/>
          </a:p>
          <a:p>
            <a:pPr marL="0" indent="-457200">
              <a:buFont typeface="Times" panose="02020603050405020304" pitchFamily="18" charset="0"/>
              <a:buNone/>
            </a:pPr>
            <a:endParaRPr lang="en-AU" altLang="en-US" sz="1600" dirty="0">
              <a:cs typeface="Arial"/>
            </a:endParaRPr>
          </a:p>
          <a:p>
            <a:pPr marL="0" indent="0">
              <a:buFont typeface="Times" panose="02020603050405020304" pitchFamily="18" charset="0"/>
              <a:buNone/>
            </a:pPr>
            <a:endParaRPr lang="en-AU" altLang="en-US" sz="1600" dirty="0"/>
          </a:p>
          <a:p>
            <a:pPr marL="0" indent="0">
              <a:buFont typeface="Times" panose="02020603050405020304" pitchFamily="18" charset="0"/>
              <a:buNone/>
            </a:pPr>
            <a:endParaRPr lang="en-US" altLang="en-US" sz="1600" dirty="0"/>
          </a:p>
        </p:txBody>
      </p:sp>
      <p:pic>
        <p:nvPicPr>
          <p:cNvPr id="3" name="Picture 2" descr="A person smiling for the camera&#10;&#10;Description automatically generated with medium confidence">
            <a:extLst>
              <a:ext uri="{FF2B5EF4-FFF2-40B4-BE49-F238E27FC236}">
                <a16:creationId xmlns:a16="http://schemas.microsoft.com/office/drawing/2014/main" id="{103363D5-06DD-4BC8-A094-6EFAE3E22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706" y="1617534"/>
            <a:ext cx="2117520" cy="2108981"/>
          </a:xfrm>
          <a:prstGeom prst="rect">
            <a:avLst/>
          </a:prstGeom>
        </p:spPr>
      </p:pic>
      <p:sp>
        <p:nvSpPr>
          <p:cNvPr id="14" name="Rectangle 13">
            <a:extLst>
              <a:ext uri="{FF2B5EF4-FFF2-40B4-BE49-F238E27FC236}">
                <a16:creationId xmlns:a16="http://schemas.microsoft.com/office/drawing/2014/main" id="{08C06A5B-44B2-456A-B1BD-CC8F45C01ACB}"/>
              </a:ext>
            </a:extLst>
          </p:cNvPr>
          <p:cNvSpPr/>
          <p:nvPr/>
        </p:nvSpPr>
        <p:spPr bwMode="auto">
          <a:xfrm>
            <a:off x="4833937" y="1447800"/>
            <a:ext cx="3657601" cy="468216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5" name="Content Placeholder 2">
            <a:extLst>
              <a:ext uri="{FF2B5EF4-FFF2-40B4-BE49-F238E27FC236}">
                <a16:creationId xmlns:a16="http://schemas.microsoft.com/office/drawing/2014/main" id="{664FBF46-70A1-42EB-90DA-F209BBAA4531}"/>
              </a:ext>
            </a:extLst>
          </p:cNvPr>
          <p:cNvSpPr txBox="1">
            <a:spLocks/>
          </p:cNvSpPr>
          <p:nvPr/>
        </p:nvSpPr>
        <p:spPr bwMode="auto">
          <a:xfrm>
            <a:off x="5033888" y="2473697"/>
            <a:ext cx="3500512" cy="346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solidFill>
                  <a:schemeClr val="bg1"/>
                </a:solidFill>
                <a:cs typeface="Arial"/>
              </a:rPr>
              <a:t>Bec</a:t>
            </a:r>
          </a:p>
          <a:p>
            <a:pPr marL="0" indent="0">
              <a:buNone/>
            </a:pPr>
            <a:endParaRPr lang="en-AU" sz="1600" dirty="0">
              <a:cs typeface="Arial"/>
            </a:endParaRPr>
          </a:p>
          <a:p>
            <a:pPr marL="0" indent="0">
              <a:buNone/>
            </a:pPr>
            <a:endParaRPr lang="en-AU" sz="1600" dirty="0">
              <a:cs typeface="Arial"/>
            </a:endParaRPr>
          </a:p>
          <a:p>
            <a:pPr marL="0" indent="0">
              <a:spcAft>
                <a:spcPts val="1200"/>
              </a:spcAft>
              <a:buNone/>
            </a:pPr>
            <a:endParaRPr lang="en-AU" sz="1600" dirty="0">
              <a:cs typeface="Arial"/>
            </a:endParaRPr>
          </a:p>
          <a:p>
            <a:pPr marL="0" indent="0">
              <a:spcAft>
                <a:spcPts val="1200"/>
              </a:spcAft>
              <a:buNone/>
            </a:pPr>
            <a:r>
              <a:rPr lang="en-AU" sz="1600" b="1" i="1" dirty="0">
                <a:cs typeface="Arial"/>
              </a:rPr>
              <a:t>Current</a:t>
            </a:r>
            <a:r>
              <a:rPr lang="en-AU" sz="1600" dirty="0">
                <a:cs typeface="Arial"/>
              </a:rPr>
              <a:t>: Solicitor, ADA Law</a:t>
            </a:r>
          </a:p>
          <a:p>
            <a:pPr marL="0" indent="0">
              <a:spcAft>
                <a:spcPts val="1200"/>
              </a:spcAft>
              <a:buNone/>
            </a:pPr>
            <a:r>
              <a:rPr lang="en-AU" sz="1600" b="1" i="1" dirty="0">
                <a:cs typeface="Arial"/>
              </a:rPr>
              <a:t>Previous</a:t>
            </a:r>
            <a:r>
              <a:rPr lang="en-AU" sz="1600" dirty="0">
                <a:cs typeface="Arial"/>
              </a:rPr>
              <a:t>: Human Rights Advocate, ADA Australia</a:t>
            </a:r>
          </a:p>
          <a:p>
            <a:pPr marL="0" indent="0">
              <a:spcAft>
                <a:spcPts val="1200"/>
              </a:spcAft>
              <a:buNone/>
            </a:pPr>
            <a:r>
              <a:rPr lang="en-AU" sz="1600" b="1" i="1" dirty="0">
                <a:cs typeface="Arial"/>
              </a:rPr>
              <a:t>Interests</a:t>
            </a:r>
            <a:r>
              <a:rPr lang="en-AU" sz="1600" dirty="0">
                <a:cs typeface="Arial"/>
              </a:rPr>
              <a:t>: guardianship &amp; administration, elder and health law, impaired capacity</a:t>
            </a:r>
          </a:p>
          <a:p>
            <a:pPr marL="0" indent="0">
              <a:buNone/>
            </a:pPr>
            <a:endParaRPr lang="en-AU" altLang="en-US" sz="1600" dirty="0">
              <a:cs typeface="Arial"/>
            </a:endParaRPr>
          </a:p>
          <a:p>
            <a:pPr marL="0" indent="0">
              <a:buFont typeface="Times" panose="02020603050405020304" pitchFamily="18" charset="0"/>
              <a:buNone/>
            </a:pPr>
            <a:endParaRPr lang="en-AU" altLang="en-US" sz="1600" dirty="0"/>
          </a:p>
          <a:p>
            <a:pPr marL="0" indent="0">
              <a:buFont typeface="Times" panose="02020603050405020304" pitchFamily="18" charset="0"/>
              <a:buNone/>
            </a:pPr>
            <a:endParaRPr lang="en-US" altLang="en-US" sz="1600" dirty="0"/>
          </a:p>
        </p:txBody>
      </p:sp>
      <p:sp>
        <p:nvSpPr>
          <p:cNvPr id="8" name="Title 7">
            <a:extLst>
              <a:ext uri="{FF2B5EF4-FFF2-40B4-BE49-F238E27FC236}">
                <a16:creationId xmlns:a16="http://schemas.microsoft.com/office/drawing/2014/main" id="{3F10F535-3187-4A76-8A27-27C31F4B2768}"/>
              </a:ext>
            </a:extLst>
          </p:cNvPr>
          <p:cNvSpPr>
            <a:spLocks noGrp="1"/>
          </p:cNvSpPr>
          <p:nvPr>
            <p:ph type="title"/>
          </p:nvPr>
        </p:nvSpPr>
        <p:spPr/>
        <p:txBody>
          <a:bodyPr/>
          <a:lstStyle/>
          <a:p>
            <a:r>
              <a:rPr lang="en-US" dirty="0"/>
              <a:t>Who we are</a:t>
            </a:r>
            <a:endParaRPr lang="en-AU" dirty="0"/>
          </a:p>
        </p:txBody>
      </p:sp>
      <p:sp>
        <p:nvSpPr>
          <p:cNvPr id="2" name="Oval 1">
            <a:extLst>
              <a:ext uri="{FF2B5EF4-FFF2-40B4-BE49-F238E27FC236}">
                <a16:creationId xmlns:a16="http://schemas.microsoft.com/office/drawing/2014/main" id="{FDD7B37D-82CA-4B04-B03B-E87143483F05}"/>
              </a:ext>
            </a:extLst>
          </p:cNvPr>
          <p:cNvSpPr/>
          <p:nvPr/>
        </p:nvSpPr>
        <p:spPr bwMode="auto">
          <a:xfrm>
            <a:off x="6172200" y="1676399"/>
            <a:ext cx="2024743" cy="205011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4594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C359829-DC62-4063-983C-FF419DE200A5}"/>
              </a:ext>
            </a:extLst>
          </p:cNvPr>
          <p:cNvSpPr>
            <a:spLocks noGrp="1"/>
          </p:cNvSpPr>
          <p:nvPr>
            <p:ph type="title"/>
          </p:nvPr>
        </p:nvSpPr>
        <p:spPr/>
        <p:txBody>
          <a:bodyPr/>
          <a:lstStyle/>
          <a:p>
            <a:r>
              <a:rPr lang="en-AU" altLang="en-US" dirty="0"/>
              <a:t>Aim of this webinar</a:t>
            </a:r>
            <a:endParaRPr lang="en-US" altLang="en-US" dirty="0"/>
          </a:p>
        </p:txBody>
      </p:sp>
      <p:sp>
        <p:nvSpPr>
          <p:cNvPr id="3" name="Content Placeholder 2">
            <a:extLst>
              <a:ext uri="{FF2B5EF4-FFF2-40B4-BE49-F238E27FC236}">
                <a16:creationId xmlns:a16="http://schemas.microsoft.com/office/drawing/2014/main" id="{E1F7A24F-64D5-4C48-B31F-03EDD2BE9ACC}"/>
              </a:ext>
            </a:extLst>
          </p:cNvPr>
          <p:cNvSpPr>
            <a:spLocks noGrp="1"/>
          </p:cNvSpPr>
          <p:nvPr>
            <p:ph idx="1"/>
          </p:nvPr>
        </p:nvSpPr>
        <p:spPr>
          <a:xfrm>
            <a:off x="533400" y="1524000"/>
            <a:ext cx="7772400" cy="4572000"/>
          </a:xfrm>
        </p:spPr>
        <p:txBody>
          <a:bodyPr/>
          <a:lstStyle/>
          <a:p>
            <a:pPr marL="0" indent="0">
              <a:buNone/>
              <a:defRPr/>
            </a:pPr>
            <a:r>
              <a:rPr lang="en-US" dirty="0"/>
              <a:t>We </a:t>
            </a:r>
            <a:r>
              <a:rPr lang="en-US" b="1" i="1" dirty="0"/>
              <a:t>will</a:t>
            </a:r>
            <a:r>
              <a:rPr lang="en-US" dirty="0"/>
              <a:t> aim to</a:t>
            </a:r>
          </a:p>
          <a:p>
            <a:pPr>
              <a:defRPr/>
            </a:pPr>
            <a:r>
              <a:rPr lang="en-US" dirty="0"/>
              <a:t>help CLC and community workers to </a:t>
            </a:r>
            <a:r>
              <a:rPr lang="en-US" b="1" dirty="0"/>
              <a:t>identify issues</a:t>
            </a:r>
            <a:r>
              <a:rPr lang="en-US" dirty="0"/>
              <a:t> that clients under the Public Trustee’s financial administration may present with in order to better </a:t>
            </a:r>
            <a:r>
              <a:rPr lang="en-US" b="1" dirty="0"/>
              <a:t>triage, respond and refer</a:t>
            </a:r>
          </a:p>
          <a:p>
            <a:pPr>
              <a:defRPr/>
            </a:pPr>
            <a:endParaRPr lang="en-AU" dirty="0"/>
          </a:p>
          <a:p>
            <a:pPr marL="0" indent="0">
              <a:buFont typeface="Times" panose="02020603050405020304" pitchFamily="18" charset="0"/>
              <a:buNone/>
              <a:defRPr/>
            </a:pPr>
            <a:r>
              <a:rPr lang="en-AU" dirty="0"/>
              <a:t>We </a:t>
            </a:r>
            <a:r>
              <a:rPr lang="en-AU" b="1" i="1" dirty="0"/>
              <a:t>will not </a:t>
            </a:r>
            <a:r>
              <a:rPr lang="en-AU" dirty="0"/>
              <a:t>focus on </a:t>
            </a:r>
          </a:p>
          <a:p>
            <a:pPr>
              <a:defRPr/>
            </a:pPr>
            <a:r>
              <a:rPr lang="en-AU" dirty="0"/>
              <a:t>systemic issues</a:t>
            </a:r>
          </a:p>
          <a:p>
            <a:pPr>
              <a:defRPr/>
            </a:pPr>
            <a:r>
              <a:rPr lang="en-AU" dirty="0"/>
              <a:t>policies and procedures</a:t>
            </a:r>
          </a:p>
          <a:p>
            <a:pPr>
              <a:defRPr/>
            </a:pPr>
            <a:r>
              <a:rPr lang="en-AU" dirty="0"/>
              <a:t>political and cultural drivers</a:t>
            </a:r>
          </a:p>
          <a:p>
            <a:pPr marL="0" indent="0">
              <a:buNone/>
              <a:defRPr/>
            </a:pPr>
            <a:r>
              <a:rPr lang="en-AU" dirty="0"/>
              <a:t>that have contributed to the problems identified in OPA’s report</a:t>
            </a:r>
          </a:p>
          <a:p>
            <a:pPr marL="0" indent="0">
              <a:buNone/>
              <a:defRPr/>
            </a:pPr>
            <a:r>
              <a:rPr lang="en-AU" dirty="0"/>
              <a:t>or</a:t>
            </a:r>
          </a:p>
          <a:p>
            <a:pPr>
              <a:defRPr/>
            </a:pPr>
            <a:r>
              <a:rPr lang="en-AU" dirty="0"/>
              <a:t>the Public Trustee’s response or reform agenda – Appendix 1 of Final Report (from page 229)</a:t>
            </a:r>
          </a:p>
          <a:p>
            <a:pPr marL="0" indent="0">
              <a:buNone/>
              <a:defRPr/>
            </a:pPr>
            <a:endParaRPr lang="en-US" dirty="0"/>
          </a:p>
          <a:p>
            <a:pPr marL="0" indent="0">
              <a:buNone/>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48D1EF1-7DB6-44AA-A908-D451C095A65C}"/>
              </a:ext>
            </a:extLst>
          </p:cNvPr>
          <p:cNvSpPr>
            <a:spLocks noGrp="1"/>
          </p:cNvSpPr>
          <p:nvPr>
            <p:ph type="title"/>
          </p:nvPr>
        </p:nvSpPr>
        <p:spPr/>
        <p:txBody>
          <a:bodyPr/>
          <a:lstStyle/>
          <a:p>
            <a:r>
              <a:rPr lang="en-AU" altLang="en-US"/>
              <a:t>What this webinar covers</a:t>
            </a:r>
            <a:endParaRPr lang="en-US" altLang="en-US"/>
          </a:p>
        </p:txBody>
      </p:sp>
      <p:sp>
        <p:nvSpPr>
          <p:cNvPr id="10243" name="Content Placeholder 2">
            <a:extLst>
              <a:ext uri="{FF2B5EF4-FFF2-40B4-BE49-F238E27FC236}">
                <a16:creationId xmlns:a16="http://schemas.microsoft.com/office/drawing/2014/main" id="{EC1F6989-71C3-474F-A910-A08B97D45D7C}"/>
              </a:ext>
            </a:extLst>
          </p:cNvPr>
          <p:cNvSpPr>
            <a:spLocks noGrp="1"/>
          </p:cNvSpPr>
          <p:nvPr>
            <p:ph idx="1"/>
          </p:nvPr>
        </p:nvSpPr>
        <p:spPr/>
        <p:txBody>
          <a:bodyPr/>
          <a:lstStyle/>
          <a:p>
            <a:pPr marL="0" indent="0">
              <a:buNone/>
            </a:pPr>
            <a:r>
              <a:rPr lang="en-AU" altLang="en-US" dirty="0"/>
              <a:t>Part 1:</a:t>
            </a:r>
          </a:p>
          <a:p>
            <a:r>
              <a:rPr lang="en-AU" altLang="en-US" dirty="0"/>
              <a:t>About the Public Advocate’s report</a:t>
            </a:r>
          </a:p>
          <a:p>
            <a:r>
              <a:rPr lang="en-AU" altLang="en-US" dirty="0"/>
              <a:t>About the PT and administration appointments</a:t>
            </a:r>
          </a:p>
          <a:p>
            <a:r>
              <a:rPr lang="en-AU" altLang="en-US" dirty="0"/>
              <a:t>Cohort of clients vulnerable to fees</a:t>
            </a:r>
          </a:p>
          <a:p>
            <a:r>
              <a:rPr lang="en-AU" altLang="en-US" dirty="0"/>
              <a:t>Other concerning practices </a:t>
            </a:r>
          </a:p>
          <a:p>
            <a:pPr marL="0" indent="0">
              <a:buNone/>
            </a:pPr>
            <a:endParaRPr lang="en-AU" altLang="en-US" dirty="0"/>
          </a:p>
          <a:p>
            <a:pPr marL="0" indent="0">
              <a:buNone/>
            </a:pPr>
            <a:r>
              <a:rPr lang="en-AU" altLang="en-US" dirty="0"/>
              <a:t>Part 2:</a:t>
            </a:r>
          </a:p>
          <a:p>
            <a:r>
              <a:rPr lang="en-AU" altLang="en-US" dirty="0"/>
              <a:t>How to review the appointment of the PT</a:t>
            </a:r>
          </a:p>
          <a:p>
            <a:r>
              <a:rPr lang="en-AU" altLang="en-US" dirty="0"/>
              <a:t>How to negotiate a better outcome from PT</a:t>
            </a:r>
          </a:p>
          <a:p>
            <a:r>
              <a:rPr lang="en-AU" altLang="en-US" dirty="0"/>
              <a:t>What further changes would we like to see?</a:t>
            </a:r>
          </a:p>
          <a:p>
            <a:endParaRPr lang="en-AU" altLang="en-US" dirty="0"/>
          </a:p>
          <a:p>
            <a:endParaRPr lang="en-AU" altLang="en-US" dirty="0"/>
          </a:p>
          <a:p>
            <a:endParaRPr lang="en-AU" altLang="en-US" dirty="0"/>
          </a:p>
          <a:p>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Public Advocate’s Report</a:t>
            </a:r>
          </a:p>
        </p:txBody>
      </p:sp>
      <p:sp>
        <p:nvSpPr>
          <p:cNvPr id="3" name="Content Placeholder 2"/>
          <p:cNvSpPr>
            <a:spLocks noGrp="1"/>
          </p:cNvSpPr>
          <p:nvPr>
            <p:ph idx="1"/>
          </p:nvPr>
        </p:nvSpPr>
        <p:spPr>
          <a:xfrm>
            <a:off x="533400" y="1524000"/>
            <a:ext cx="5105400" cy="4191000"/>
          </a:xfrm>
        </p:spPr>
        <p:txBody>
          <a:bodyPr/>
          <a:lstStyle/>
          <a:p>
            <a:pPr marL="0" indent="0">
              <a:buNone/>
            </a:pPr>
            <a:r>
              <a:rPr lang="en-AU" dirty="0"/>
              <a:t>Review: mid-2018 – January 2021</a:t>
            </a:r>
          </a:p>
          <a:p>
            <a:pPr marL="0" indent="0">
              <a:buNone/>
            </a:pPr>
            <a:endParaRPr lang="en-US" dirty="0"/>
          </a:p>
          <a:p>
            <a:pPr marL="0" indent="0">
              <a:buNone/>
            </a:pPr>
            <a:r>
              <a:rPr lang="en-US" dirty="0"/>
              <a:t>“The review revealed a range of Public Trustee fees, policies and practices that suggest that the Public Trustee is breaching some of its legal and fiduciary duties and may fall short of community expectations of a public trustee agency.”</a:t>
            </a:r>
          </a:p>
          <a:p>
            <a:pPr marL="0" indent="0">
              <a:buNone/>
            </a:pPr>
            <a:endParaRPr lang="en-AU" dirty="0"/>
          </a:p>
          <a:p>
            <a:pPr marL="0" indent="0">
              <a:buNone/>
            </a:pPr>
            <a:r>
              <a:rPr lang="en-AU" dirty="0"/>
              <a:t>Tabled in Parliament 10 March 2021</a:t>
            </a:r>
          </a:p>
          <a:p>
            <a:pPr marL="0" indent="0">
              <a:buNone/>
            </a:pPr>
            <a:r>
              <a:rPr lang="en-AU" dirty="0"/>
              <a:t>Majority of 32 recommendations accepted in principle</a:t>
            </a:r>
          </a:p>
          <a:p>
            <a:pPr marL="0" indent="0">
              <a:buNone/>
            </a:pPr>
            <a:endParaRPr lang="en-AU" dirty="0"/>
          </a:p>
          <a:p>
            <a:r>
              <a:rPr lang="en-AU" sz="1800" dirty="0">
                <a:hlinkClick r:id="rId2"/>
              </a:rPr>
              <a:t>Full Report</a:t>
            </a:r>
            <a:endParaRPr lang="en-AU" sz="1800" dirty="0"/>
          </a:p>
          <a:p>
            <a:r>
              <a:rPr lang="en-AU" sz="1800" dirty="0">
                <a:hlinkClick r:id="rId3"/>
              </a:rPr>
              <a:t>Executive Summary</a:t>
            </a:r>
            <a:endParaRPr lang="en-AU" sz="1800" dirty="0"/>
          </a:p>
          <a:p>
            <a:r>
              <a:rPr lang="en-AU" sz="1800" dirty="0">
                <a:hlinkClick r:id="rId4"/>
              </a:rPr>
              <a:t>Video</a:t>
            </a:r>
            <a:endParaRPr lang="en-AU" sz="1800" dirty="0"/>
          </a:p>
          <a:p>
            <a:pPr marL="0" indent="0">
              <a:buNone/>
            </a:pPr>
            <a:endParaRPr lang="en-AU" dirty="0"/>
          </a:p>
        </p:txBody>
      </p:sp>
      <p:pic>
        <p:nvPicPr>
          <p:cNvPr id="7" name="Picture 6">
            <a:extLst>
              <a:ext uri="{FF2B5EF4-FFF2-40B4-BE49-F238E27FC236}">
                <a16:creationId xmlns:a16="http://schemas.microsoft.com/office/drawing/2014/main" id="{9785B6C4-3FD7-40A3-9A53-5E517A61C248}"/>
              </a:ext>
            </a:extLst>
          </p:cNvPr>
          <p:cNvPicPr>
            <a:picLocks noChangeAspect="1"/>
          </p:cNvPicPr>
          <p:nvPr/>
        </p:nvPicPr>
        <p:blipFill>
          <a:blip r:embed="rId5"/>
          <a:stretch>
            <a:fillRect/>
          </a:stretch>
        </p:blipFill>
        <p:spPr>
          <a:xfrm>
            <a:off x="5867400" y="1519311"/>
            <a:ext cx="2863079" cy="4038600"/>
          </a:xfrm>
          <a:prstGeom prst="rect">
            <a:avLst/>
          </a:prstGeom>
          <a:ln>
            <a:solidFill>
              <a:schemeClr val="accent1"/>
            </a:solidFill>
          </a:ln>
        </p:spPr>
      </p:pic>
    </p:spTree>
    <p:extLst>
      <p:ext uri="{BB962C8B-B14F-4D97-AF65-F5344CB8AC3E}">
        <p14:creationId xmlns:p14="http://schemas.microsoft.com/office/powerpoint/2010/main" val="14973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CA0457B-67A5-4950-B985-BB33167FE4A5}"/>
              </a:ext>
            </a:extLst>
          </p:cNvPr>
          <p:cNvSpPr>
            <a:spLocks noGrp="1"/>
          </p:cNvSpPr>
          <p:nvPr>
            <p:ph type="title"/>
          </p:nvPr>
        </p:nvSpPr>
        <p:spPr/>
        <p:txBody>
          <a:bodyPr/>
          <a:lstStyle/>
          <a:p>
            <a:r>
              <a:rPr lang="en-AU" altLang="en-US" dirty="0"/>
              <a:t>How the Public Trustee can be appointed</a:t>
            </a:r>
            <a:endParaRPr lang="en-US" altLang="en-US" dirty="0"/>
          </a:p>
        </p:txBody>
      </p:sp>
      <p:sp>
        <p:nvSpPr>
          <p:cNvPr id="11267" name="Content Placeholder 2">
            <a:extLst>
              <a:ext uri="{FF2B5EF4-FFF2-40B4-BE49-F238E27FC236}">
                <a16:creationId xmlns:a16="http://schemas.microsoft.com/office/drawing/2014/main" id="{7584A1E6-C8B7-401F-944D-5C124CD7E081}"/>
              </a:ext>
            </a:extLst>
          </p:cNvPr>
          <p:cNvSpPr>
            <a:spLocks noGrp="1"/>
          </p:cNvSpPr>
          <p:nvPr>
            <p:ph idx="1"/>
          </p:nvPr>
        </p:nvSpPr>
        <p:spPr/>
        <p:txBody>
          <a:bodyPr/>
          <a:lstStyle/>
          <a:p>
            <a:r>
              <a:rPr lang="en-US" altLang="en-US" dirty="0"/>
              <a:t>U</a:t>
            </a:r>
            <a:r>
              <a:rPr lang="en-AU" altLang="en-US" dirty="0" err="1"/>
              <a:t>nder</a:t>
            </a:r>
            <a:r>
              <a:rPr lang="en-AU" altLang="en-US" dirty="0"/>
              <a:t> EPOA or decision of QCAT</a:t>
            </a:r>
          </a:p>
          <a:p>
            <a:pPr marL="0" indent="0">
              <a:buNone/>
            </a:pPr>
            <a:endParaRPr lang="en-US" altLang="en-US" dirty="0"/>
          </a:p>
          <a:p>
            <a:pPr marL="0" indent="0">
              <a:buNone/>
            </a:pPr>
            <a:r>
              <a:rPr lang="en-US" altLang="en-US" dirty="0"/>
              <a:t>QCAT’s guardianship &amp; administration jurisdiction</a:t>
            </a:r>
          </a:p>
          <a:p>
            <a:r>
              <a:rPr lang="en-US" altLang="en-US" dirty="0"/>
              <a:t>Finding that an adult lacks capacity to make decisions for financial matters</a:t>
            </a:r>
          </a:p>
          <a:p>
            <a:r>
              <a:rPr lang="en-US" altLang="en-US" dirty="0"/>
              <a:t>Need for an administrator</a:t>
            </a:r>
          </a:p>
          <a:p>
            <a:r>
              <a:rPr lang="en-US" altLang="en-US" dirty="0"/>
              <a:t>Broad powers</a:t>
            </a:r>
          </a:p>
          <a:p>
            <a:r>
              <a:rPr lang="en-US" altLang="en-US" dirty="0"/>
              <a:t>Term of order – generally unlimited</a:t>
            </a:r>
          </a:p>
          <a:p>
            <a:r>
              <a:rPr lang="en-US" altLang="en-US" dirty="0"/>
              <a:t>Review hearing </a:t>
            </a:r>
          </a:p>
        </p:txBody>
      </p:sp>
    </p:spTree>
    <p:extLst>
      <p:ext uri="{BB962C8B-B14F-4D97-AF65-F5344CB8AC3E}">
        <p14:creationId xmlns:p14="http://schemas.microsoft.com/office/powerpoint/2010/main" val="2419315954"/>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12A1CE"/>
      </a:dk2>
      <a:lt2>
        <a:srgbClr val="818382"/>
      </a:lt2>
      <a:accent1>
        <a:srgbClr val="4CB199"/>
      </a:accent1>
      <a:accent2>
        <a:srgbClr val="EA992B"/>
      </a:accent2>
      <a:accent3>
        <a:srgbClr val="FFFFFF"/>
      </a:accent3>
      <a:accent4>
        <a:srgbClr val="000000"/>
      </a:accent4>
      <a:accent5>
        <a:srgbClr val="B2D5CA"/>
      </a:accent5>
      <a:accent6>
        <a:srgbClr val="D48A26"/>
      </a:accent6>
      <a:hlink>
        <a:srgbClr val="F04E63"/>
      </a:hlink>
      <a:folHlink>
        <a:srgbClr val="5B528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2" ma:contentTypeDescription="Create a new document." ma:contentTypeScope="" ma:versionID="aeb3d08279c9964655a5114430ac6f9d">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5885ab651099bb36bb9c99a77556ff0d"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1CC552-E40E-4FC5-A47C-1A00A646C424}">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10afc0d7-ed1c-4665-b878-297b2ea6aa1e"/>
    <ds:schemaRef ds:uri="http://www.w3.org/XML/1998/namespace"/>
  </ds:schemaRefs>
</ds:datastoreItem>
</file>

<file path=customXml/itemProps2.xml><?xml version="1.0" encoding="utf-8"?>
<ds:datastoreItem xmlns:ds="http://schemas.openxmlformats.org/officeDocument/2006/customXml" ds:itemID="{C33DE402-1B43-4959-BC64-061D1CFFC786}">
  <ds:schemaRefs>
    <ds:schemaRef ds:uri="http://schemas.microsoft.com/sharepoint/v3/contenttype/forms"/>
  </ds:schemaRefs>
</ds:datastoreItem>
</file>

<file path=customXml/itemProps3.xml><?xml version="1.0" encoding="utf-8"?>
<ds:datastoreItem xmlns:ds="http://schemas.openxmlformats.org/officeDocument/2006/customXml" ds:itemID="{0FEA65AB-45A3-472C-ADC1-4192667BE352}"/>
</file>

<file path=docProps/app.xml><?xml version="1.0" encoding="utf-8"?>
<Properties xmlns="http://schemas.openxmlformats.org/officeDocument/2006/extended-properties" xmlns:vt="http://schemas.openxmlformats.org/officeDocument/2006/docPropsVTypes">
  <TotalTime>1216</TotalTime>
  <Words>1911</Words>
  <Application>Microsoft Office PowerPoint</Application>
  <PresentationFormat>On-screen Show (4:3)</PresentationFormat>
  <Paragraphs>261</Paragraphs>
  <Slides>31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Courier New</vt:lpstr>
      <vt:lpstr>Times</vt:lpstr>
      <vt:lpstr>Blank Presentation</vt:lpstr>
      <vt:lpstr>‘The Value of Trust’ Advocacy implications from the report into the Public Trustee’s fees, charges and practices</vt:lpstr>
      <vt:lpstr>Acknowledgement of country</vt:lpstr>
      <vt:lpstr>GoToWebinar housekeeping</vt:lpstr>
      <vt:lpstr>Legal disclaimer</vt:lpstr>
      <vt:lpstr>Who we are</vt:lpstr>
      <vt:lpstr>Aim of this webinar</vt:lpstr>
      <vt:lpstr>What this webinar covers</vt:lpstr>
      <vt:lpstr>Public Advocate’s Report</vt:lpstr>
      <vt:lpstr>How the Public Trustee can be appointed</vt:lpstr>
      <vt:lpstr>About the Public Trustee</vt:lpstr>
      <vt:lpstr>PT’s fees and practices: key concerns </vt:lpstr>
      <vt:lpstr>Disproportionate impact of fees</vt:lpstr>
      <vt:lpstr>Standard fees and charges</vt:lpstr>
      <vt:lpstr>Example Documents</vt:lpstr>
      <vt:lpstr>PowerPoint Presentation</vt:lpstr>
      <vt:lpstr>PowerPoint Presentation</vt:lpstr>
      <vt:lpstr>Additional fees, outlays &amp; withheld income</vt:lpstr>
      <vt:lpstr>Fee rebates</vt:lpstr>
      <vt:lpstr>Other concerning practices</vt:lpstr>
      <vt:lpstr>Case Study: Bryan</vt:lpstr>
      <vt:lpstr>Suggested service responses</vt:lpstr>
      <vt:lpstr>How to review the appointment of PTQ: QCAT Process </vt:lpstr>
      <vt:lpstr>How to seek a better outcome from PTQ</vt:lpstr>
      <vt:lpstr>Case example:  Josef</vt:lpstr>
      <vt:lpstr>Case example: William</vt:lpstr>
      <vt:lpstr>Case example:  Aunty Doris</vt:lpstr>
      <vt:lpstr>What further changes would we like to see?</vt:lpstr>
      <vt:lpstr>Key takeaways</vt:lpstr>
      <vt:lpstr>Public Trustee Contacts</vt:lpstr>
      <vt:lpstr>CLC contacts – advice and referrals</vt:lpstr>
      <vt:lpstr>PowerPoint Presentation</vt:lpstr>
    </vt:vector>
  </TitlesOfParts>
  <Company>K Hewitson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Hewitson</dc:creator>
  <cp:lastModifiedBy>Rebecca Anderson</cp:lastModifiedBy>
  <cp:revision>174</cp:revision>
  <cp:lastPrinted>2021-05-06T01:24:39Z</cp:lastPrinted>
  <dcterms:created xsi:type="dcterms:W3CDTF">2010-09-15T05:41:57Z</dcterms:created>
  <dcterms:modified xsi:type="dcterms:W3CDTF">2021-05-06T01:29:27Z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