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363" r:id="rId5"/>
    <p:sldId id="256" r:id="rId6"/>
    <p:sldId id="398" r:id="rId7"/>
    <p:sldId id="533" r:id="rId8"/>
    <p:sldId id="417" r:id="rId9"/>
    <p:sldId id="286" r:id="rId10"/>
    <p:sldId id="418" r:id="rId11"/>
    <p:sldId id="427" r:id="rId12"/>
    <p:sldId id="530" r:id="rId13"/>
    <p:sldId id="527" r:id="rId14"/>
    <p:sldId id="531" r:id="rId15"/>
    <p:sldId id="525" r:id="rId16"/>
    <p:sldId id="534" r:id="rId17"/>
    <p:sldId id="535" r:id="rId18"/>
    <p:sldId id="421" r:id="rId19"/>
    <p:sldId id="425" r:id="rId20"/>
    <p:sldId id="420" r:id="rId21"/>
    <p:sldId id="393" r:id="rId22"/>
    <p:sldId id="298" r:id="rId23"/>
    <p:sldId id="422" r:id="rId24"/>
    <p:sldId id="536" r:id="rId25"/>
    <p:sldId id="401" r:id="rId26"/>
    <p:sldId id="405" r:id="rId27"/>
    <p:sldId id="402" r:id="rId28"/>
    <p:sldId id="399" r:id="rId29"/>
    <p:sldId id="377" r:id="rId30"/>
    <p:sldId id="406" r:id="rId31"/>
    <p:sldId id="408" r:id="rId32"/>
    <p:sldId id="423" r:id="rId33"/>
    <p:sldId id="413" r:id="rId34"/>
    <p:sldId id="490" r:id="rId35"/>
    <p:sldId id="410" r:id="rId36"/>
    <p:sldId id="426" r:id="rId37"/>
    <p:sldId id="445" r:id="rId38"/>
    <p:sldId id="430" r:id="rId39"/>
    <p:sldId id="295" r:id="rId40"/>
    <p:sldId id="353" r:id="rId41"/>
    <p:sldId id="433" r:id="rId42"/>
  </p:sldIdLst>
  <p:sldSz cx="9144000" cy="6858000" type="screen4x3"/>
  <p:notesSz cx="6858000" cy="180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e Sunners" initials="KS [2]" lastIdx="7" clrIdx="6">
    <p:extLst>
      <p:ext uri="{19B8F6BF-5375-455C-9EA6-DF929625EA0E}">
        <p15:presenceInfo xmlns:p15="http://schemas.microsoft.com/office/powerpoint/2012/main" userId="S-1-5-21-2346890145-3407691202-118391380-1002" providerId="AD"/>
      </p:ext>
    </p:extLst>
  </p:cmAuthor>
  <p:cmAuthor id="1" name="Kate Sunners" initials="KS" lastIdx="14" clrIdx="0">
    <p:extLst>
      <p:ext uri="{19B8F6BF-5375-455C-9EA6-DF929625EA0E}">
        <p15:presenceInfo xmlns:p15="http://schemas.microsoft.com/office/powerpoint/2012/main" userId="Kate Sunners" providerId="None"/>
      </p:ext>
    </p:extLst>
  </p:cmAuthor>
  <p:cmAuthor id="8" name="Karleen Gwinner" initials="KG" lastIdx="3" clrIdx="7">
    <p:extLst>
      <p:ext uri="{19B8F6BF-5375-455C-9EA6-DF929625EA0E}">
        <p15:presenceInfo xmlns:p15="http://schemas.microsoft.com/office/powerpoint/2012/main" userId="S::karleen@strategicgrants.com.au::92e38f75-a0a2-4a83-be04-408dbe74fca6" providerId="AD"/>
      </p:ext>
    </p:extLst>
  </p:cmAuthor>
  <p:cmAuthor id="2" name="Harriett Carter" initials="HC" lastIdx="3" clrIdx="1"/>
  <p:cmAuthor id="9" name="Kate Sunners" initials="KS [3]" lastIdx="1" clrIdx="8">
    <p:extLst>
      <p:ext uri="{19B8F6BF-5375-455C-9EA6-DF929625EA0E}">
        <p15:presenceInfo xmlns:p15="http://schemas.microsoft.com/office/powerpoint/2012/main" userId="S::kate@strategicgrants.com.au::466a0fce-0449-4512-98ac-2d7c611fe770" providerId="AD"/>
      </p:ext>
    </p:extLst>
  </p:cmAuthor>
  <p:cmAuthor id="3" name="Jo Garner" initials="JG" lastIdx="11" clrIdx="2">
    <p:extLst>
      <p:ext uri="{19B8F6BF-5375-455C-9EA6-DF929625EA0E}">
        <p15:presenceInfo xmlns:p15="http://schemas.microsoft.com/office/powerpoint/2012/main" userId="Jo Garner" providerId="None"/>
      </p:ext>
    </p:extLst>
  </p:cmAuthor>
  <p:cmAuthor id="4" name="Charlotte Francis" initials="CF" lastIdx="12" clrIdx="3">
    <p:extLst>
      <p:ext uri="{19B8F6BF-5375-455C-9EA6-DF929625EA0E}">
        <p15:presenceInfo xmlns:p15="http://schemas.microsoft.com/office/powerpoint/2012/main" userId="Charlotte Francis" providerId="None"/>
      </p:ext>
    </p:extLst>
  </p:cmAuthor>
  <p:cmAuthor id="5" name="Jenna Ash" initials="JA" lastIdx="18" clrIdx="4">
    <p:extLst>
      <p:ext uri="{19B8F6BF-5375-455C-9EA6-DF929625EA0E}">
        <p15:presenceInfo xmlns:p15="http://schemas.microsoft.com/office/powerpoint/2012/main" userId="Jenna Ash" providerId="None"/>
      </p:ext>
    </p:extLst>
  </p:cmAuthor>
  <p:cmAuthor id="6" name="Guest Contributor" initials="GC" lastIdx="5" clrIdx="5">
    <p:extLst>
      <p:ext uri="{19B8F6BF-5375-455C-9EA6-DF929625EA0E}">
        <p15:presenceInfo xmlns:p15="http://schemas.microsoft.com/office/powerpoint/2012/main" userId="SRN:SPO:ANON#CEDECC80179576B5B163CA6F79B6BC302752C8D888CC07CAAFE47A21E4EAC1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43F"/>
    <a:srgbClr val="9966FF"/>
    <a:srgbClr val="438997"/>
    <a:srgbClr val="717174"/>
    <a:srgbClr val="F2F2F2"/>
    <a:srgbClr val="F9F9F9"/>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40"/>
    <p:restoredTop sz="61181" autoAdjust="0"/>
  </p:normalViewPr>
  <p:slideViewPr>
    <p:cSldViewPr snapToGrid="0">
      <p:cViewPr varScale="1">
        <p:scale>
          <a:sx n="41" d="100"/>
          <a:sy n="41" d="100"/>
        </p:scale>
        <p:origin x="1684"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C1585C-A741-4F6D-AF87-89F0F2F12615}" type="doc">
      <dgm:prSet loTypeId="urn:microsoft.com/office/officeart/2005/8/layout/chevron1" loCatId="process" qsTypeId="urn:microsoft.com/office/officeart/2005/8/quickstyle/simple1" qsCatId="simple" csTypeId="urn:microsoft.com/office/officeart/2005/8/colors/accent6_5" csCatId="accent6" phldr="1"/>
      <dgm:spPr/>
    </dgm:pt>
    <dgm:pt modelId="{26CA2317-CE66-499C-9807-4494C8D6B7E5}">
      <dgm:prSet phldrT="[Text]"/>
      <dgm:spPr/>
      <dgm:t>
        <a:bodyPr/>
        <a:lstStyle/>
        <a:p>
          <a:r>
            <a:rPr lang="en-AU" dirty="0"/>
            <a:t>Search</a:t>
          </a:r>
        </a:p>
      </dgm:t>
    </dgm:pt>
    <dgm:pt modelId="{13E73781-58E1-4787-8F4C-583354D5318F}" type="parTrans" cxnId="{6FC75E8A-D921-4794-B9A7-A878690A68E8}">
      <dgm:prSet/>
      <dgm:spPr/>
      <dgm:t>
        <a:bodyPr/>
        <a:lstStyle/>
        <a:p>
          <a:endParaRPr lang="en-AU"/>
        </a:p>
      </dgm:t>
    </dgm:pt>
    <dgm:pt modelId="{9B8CC325-7A28-48CE-A024-E926BAB2E294}" type="sibTrans" cxnId="{6FC75E8A-D921-4794-B9A7-A878690A68E8}">
      <dgm:prSet/>
      <dgm:spPr/>
      <dgm:t>
        <a:bodyPr/>
        <a:lstStyle/>
        <a:p>
          <a:endParaRPr lang="en-AU"/>
        </a:p>
      </dgm:t>
    </dgm:pt>
    <dgm:pt modelId="{073B7C17-6968-4EE7-8E39-A125BDD5F98D}">
      <dgm:prSet phldrT="[Text]"/>
      <dgm:spPr/>
      <dgm:t>
        <a:bodyPr/>
        <a:lstStyle/>
        <a:p>
          <a:r>
            <a:rPr lang="en-AU" dirty="0"/>
            <a:t>Research</a:t>
          </a:r>
        </a:p>
      </dgm:t>
    </dgm:pt>
    <dgm:pt modelId="{D104F6FA-41DF-4FBF-A050-9C8BED0ADDC1}" type="parTrans" cxnId="{528CB569-4FB5-406E-848A-6593316E3873}">
      <dgm:prSet/>
      <dgm:spPr/>
      <dgm:t>
        <a:bodyPr/>
        <a:lstStyle/>
        <a:p>
          <a:endParaRPr lang="en-AU"/>
        </a:p>
      </dgm:t>
    </dgm:pt>
    <dgm:pt modelId="{7650E1F8-855A-4DF6-9BE6-A587364E6544}" type="sibTrans" cxnId="{528CB569-4FB5-406E-848A-6593316E3873}">
      <dgm:prSet/>
      <dgm:spPr/>
      <dgm:t>
        <a:bodyPr/>
        <a:lstStyle/>
        <a:p>
          <a:endParaRPr lang="en-AU"/>
        </a:p>
      </dgm:t>
    </dgm:pt>
    <dgm:pt modelId="{AD380332-417A-4567-9430-4728532F0C93}">
      <dgm:prSet phldrT="[Text]"/>
      <dgm:spPr/>
      <dgm:t>
        <a:bodyPr/>
        <a:lstStyle/>
        <a:p>
          <a:r>
            <a:rPr lang="en-AU" dirty="0"/>
            <a:t>Project Match</a:t>
          </a:r>
        </a:p>
      </dgm:t>
    </dgm:pt>
    <dgm:pt modelId="{2F806D27-8D97-4F70-A6AF-9B10E9EBD00C}" type="parTrans" cxnId="{371727F9-00A0-4867-B86E-3590556F5CEA}">
      <dgm:prSet/>
      <dgm:spPr/>
      <dgm:t>
        <a:bodyPr/>
        <a:lstStyle/>
        <a:p>
          <a:endParaRPr lang="en-AU"/>
        </a:p>
      </dgm:t>
    </dgm:pt>
    <dgm:pt modelId="{102BB6CC-C8E4-4E97-B4A3-2D7FCBB73AFF}" type="sibTrans" cxnId="{371727F9-00A0-4867-B86E-3590556F5CEA}">
      <dgm:prSet/>
      <dgm:spPr/>
      <dgm:t>
        <a:bodyPr/>
        <a:lstStyle/>
        <a:p>
          <a:endParaRPr lang="en-AU"/>
        </a:p>
      </dgm:t>
    </dgm:pt>
    <dgm:pt modelId="{97CACFB7-D8F7-409D-89A8-88948304AE2A}">
      <dgm:prSet phldrT="[Text]"/>
      <dgm:spPr/>
      <dgm:t>
        <a:bodyPr/>
        <a:lstStyle/>
        <a:p>
          <a:r>
            <a:rPr lang="en-AU" dirty="0"/>
            <a:t>Phone Them</a:t>
          </a:r>
        </a:p>
      </dgm:t>
    </dgm:pt>
    <dgm:pt modelId="{66C00529-98B3-4EFA-94B6-792B59DCF4BC}" type="parTrans" cxnId="{EF5913AC-9293-4A77-9448-720F2F8B2307}">
      <dgm:prSet/>
      <dgm:spPr/>
      <dgm:t>
        <a:bodyPr/>
        <a:lstStyle/>
        <a:p>
          <a:endParaRPr lang="en-AU"/>
        </a:p>
      </dgm:t>
    </dgm:pt>
    <dgm:pt modelId="{67DA3855-A856-46BD-AD79-0D0AB17AE6FC}" type="sibTrans" cxnId="{EF5913AC-9293-4A77-9448-720F2F8B2307}">
      <dgm:prSet/>
      <dgm:spPr/>
      <dgm:t>
        <a:bodyPr/>
        <a:lstStyle/>
        <a:p>
          <a:endParaRPr lang="en-AU"/>
        </a:p>
      </dgm:t>
    </dgm:pt>
    <dgm:pt modelId="{CD5B06BC-FB0B-4864-BD9A-80C0B93891A8}" type="pres">
      <dgm:prSet presAssocID="{16C1585C-A741-4F6D-AF87-89F0F2F12615}" presName="Name0" presStyleCnt="0">
        <dgm:presLayoutVars>
          <dgm:dir/>
          <dgm:animLvl val="lvl"/>
          <dgm:resizeHandles val="exact"/>
        </dgm:presLayoutVars>
      </dgm:prSet>
      <dgm:spPr/>
    </dgm:pt>
    <dgm:pt modelId="{0CEA7381-AB2B-4EA8-80E7-6BC9BA77AF8D}" type="pres">
      <dgm:prSet presAssocID="{26CA2317-CE66-499C-9807-4494C8D6B7E5}" presName="parTxOnly" presStyleLbl="node1" presStyleIdx="0" presStyleCnt="4">
        <dgm:presLayoutVars>
          <dgm:chMax val="0"/>
          <dgm:chPref val="0"/>
          <dgm:bulletEnabled val="1"/>
        </dgm:presLayoutVars>
      </dgm:prSet>
      <dgm:spPr/>
    </dgm:pt>
    <dgm:pt modelId="{344F92AA-C7FE-4A05-B54C-ACA01E61CB55}" type="pres">
      <dgm:prSet presAssocID="{9B8CC325-7A28-48CE-A024-E926BAB2E294}" presName="parTxOnlySpace" presStyleCnt="0"/>
      <dgm:spPr/>
    </dgm:pt>
    <dgm:pt modelId="{185A7C58-1CAD-4A79-B69D-3E3B08B2E13C}" type="pres">
      <dgm:prSet presAssocID="{073B7C17-6968-4EE7-8E39-A125BDD5F98D}" presName="parTxOnly" presStyleLbl="node1" presStyleIdx="1" presStyleCnt="4">
        <dgm:presLayoutVars>
          <dgm:chMax val="0"/>
          <dgm:chPref val="0"/>
          <dgm:bulletEnabled val="1"/>
        </dgm:presLayoutVars>
      </dgm:prSet>
      <dgm:spPr/>
    </dgm:pt>
    <dgm:pt modelId="{224C3262-48B6-44EA-B9F1-E10D4DDC12B5}" type="pres">
      <dgm:prSet presAssocID="{7650E1F8-855A-4DF6-9BE6-A587364E6544}" presName="parTxOnlySpace" presStyleCnt="0"/>
      <dgm:spPr/>
    </dgm:pt>
    <dgm:pt modelId="{E8FCF0B6-8251-4D85-822C-4445C843ED34}" type="pres">
      <dgm:prSet presAssocID="{AD380332-417A-4567-9430-4728532F0C93}" presName="parTxOnly" presStyleLbl="node1" presStyleIdx="2" presStyleCnt="4">
        <dgm:presLayoutVars>
          <dgm:chMax val="0"/>
          <dgm:chPref val="0"/>
          <dgm:bulletEnabled val="1"/>
        </dgm:presLayoutVars>
      </dgm:prSet>
      <dgm:spPr/>
    </dgm:pt>
    <dgm:pt modelId="{F6E80F52-255B-4A7B-A6A8-023DBD2840B2}" type="pres">
      <dgm:prSet presAssocID="{102BB6CC-C8E4-4E97-B4A3-2D7FCBB73AFF}" presName="parTxOnlySpace" presStyleCnt="0"/>
      <dgm:spPr/>
    </dgm:pt>
    <dgm:pt modelId="{FB1C7DDA-74F0-4C18-91B6-6C4CD8127542}" type="pres">
      <dgm:prSet presAssocID="{97CACFB7-D8F7-409D-89A8-88948304AE2A}" presName="parTxOnly" presStyleLbl="node1" presStyleIdx="3" presStyleCnt="4">
        <dgm:presLayoutVars>
          <dgm:chMax val="0"/>
          <dgm:chPref val="0"/>
          <dgm:bulletEnabled val="1"/>
        </dgm:presLayoutVars>
      </dgm:prSet>
      <dgm:spPr/>
    </dgm:pt>
  </dgm:ptLst>
  <dgm:cxnLst>
    <dgm:cxn modelId="{F9E39E62-E0CA-4689-A3E2-7DC884923D8E}" type="presOf" srcId="{26CA2317-CE66-499C-9807-4494C8D6B7E5}" destId="{0CEA7381-AB2B-4EA8-80E7-6BC9BA77AF8D}" srcOrd="0" destOrd="0" presId="urn:microsoft.com/office/officeart/2005/8/layout/chevron1"/>
    <dgm:cxn modelId="{528CB569-4FB5-406E-848A-6593316E3873}" srcId="{16C1585C-A741-4F6D-AF87-89F0F2F12615}" destId="{073B7C17-6968-4EE7-8E39-A125BDD5F98D}" srcOrd="1" destOrd="0" parTransId="{D104F6FA-41DF-4FBF-A050-9C8BED0ADDC1}" sibTransId="{7650E1F8-855A-4DF6-9BE6-A587364E6544}"/>
    <dgm:cxn modelId="{1B2D1956-A622-43ED-8466-7AB39CDC4CDA}" type="presOf" srcId="{16C1585C-A741-4F6D-AF87-89F0F2F12615}" destId="{CD5B06BC-FB0B-4864-BD9A-80C0B93891A8}" srcOrd="0" destOrd="0" presId="urn:microsoft.com/office/officeart/2005/8/layout/chevron1"/>
    <dgm:cxn modelId="{0AC29A76-2754-40B7-9AD3-66B7456520AA}" type="presOf" srcId="{073B7C17-6968-4EE7-8E39-A125BDD5F98D}" destId="{185A7C58-1CAD-4A79-B69D-3E3B08B2E13C}" srcOrd="0" destOrd="0" presId="urn:microsoft.com/office/officeart/2005/8/layout/chevron1"/>
    <dgm:cxn modelId="{1868CB58-6515-4D55-9491-8CAF1E49B8E5}" type="presOf" srcId="{AD380332-417A-4567-9430-4728532F0C93}" destId="{E8FCF0B6-8251-4D85-822C-4445C843ED34}" srcOrd="0" destOrd="0" presId="urn:microsoft.com/office/officeart/2005/8/layout/chevron1"/>
    <dgm:cxn modelId="{6FC75E8A-D921-4794-B9A7-A878690A68E8}" srcId="{16C1585C-A741-4F6D-AF87-89F0F2F12615}" destId="{26CA2317-CE66-499C-9807-4494C8D6B7E5}" srcOrd="0" destOrd="0" parTransId="{13E73781-58E1-4787-8F4C-583354D5318F}" sibTransId="{9B8CC325-7A28-48CE-A024-E926BAB2E294}"/>
    <dgm:cxn modelId="{EF5913AC-9293-4A77-9448-720F2F8B2307}" srcId="{16C1585C-A741-4F6D-AF87-89F0F2F12615}" destId="{97CACFB7-D8F7-409D-89A8-88948304AE2A}" srcOrd="3" destOrd="0" parTransId="{66C00529-98B3-4EFA-94B6-792B59DCF4BC}" sibTransId="{67DA3855-A856-46BD-AD79-0D0AB17AE6FC}"/>
    <dgm:cxn modelId="{B04DFEBE-904E-4F2A-9E37-54719B4D37DD}" type="presOf" srcId="{97CACFB7-D8F7-409D-89A8-88948304AE2A}" destId="{FB1C7DDA-74F0-4C18-91B6-6C4CD8127542}" srcOrd="0" destOrd="0" presId="urn:microsoft.com/office/officeart/2005/8/layout/chevron1"/>
    <dgm:cxn modelId="{371727F9-00A0-4867-B86E-3590556F5CEA}" srcId="{16C1585C-A741-4F6D-AF87-89F0F2F12615}" destId="{AD380332-417A-4567-9430-4728532F0C93}" srcOrd="2" destOrd="0" parTransId="{2F806D27-8D97-4F70-A6AF-9B10E9EBD00C}" sibTransId="{102BB6CC-C8E4-4E97-B4A3-2D7FCBB73AFF}"/>
    <dgm:cxn modelId="{87E51CDC-9803-433A-907C-B6A0B30A53D3}" type="presParOf" srcId="{CD5B06BC-FB0B-4864-BD9A-80C0B93891A8}" destId="{0CEA7381-AB2B-4EA8-80E7-6BC9BA77AF8D}" srcOrd="0" destOrd="0" presId="urn:microsoft.com/office/officeart/2005/8/layout/chevron1"/>
    <dgm:cxn modelId="{9FA4E7E5-9B18-4C03-99F8-369046F37EED}" type="presParOf" srcId="{CD5B06BC-FB0B-4864-BD9A-80C0B93891A8}" destId="{344F92AA-C7FE-4A05-B54C-ACA01E61CB55}" srcOrd="1" destOrd="0" presId="urn:microsoft.com/office/officeart/2005/8/layout/chevron1"/>
    <dgm:cxn modelId="{EA771F9F-B8FF-41F0-BA18-549B33ABCBBC}" type="presParOf" srcId="{CD5B06BC-FB0B-4864-BD9A-80C0B93891A8}" destId="{185A7C58-1CAD-4A79-B69D-3E3B08B2E13C}" srcOrd="2" destOrd="0" presId="urn:microsoft.com/office/officeart/2005/8/layout/chevron1"/>
    <dgm:cxn modelId="{2CCE430A-FCB1-41A4-B6F6-53933572E088}" type="presParOf" srcId="{CD5B06BC-FB0B-4864-BD9A-80C0B93891A8}" destId="{224C3262-48B6-44EA-B9F1-E10D4DDC12B5}" srcOrd="3" destOrd="0" presId="urn:microsoft.com/office/officeart/2005/8/layout/chevron1"/>
    <dgm:cxn modelId="{CC6C76E7-F8F1-4A98-8B00-AD0FB9E90848}" type="presParOf" srcId="{CD5B06BC-FB0B-4864-BD9A-80C0B93891A8}" destId="{E8FCF0B6-8251-4D85-822C-4445C843ED34}" srcOrd="4" destOrd="0" presId="urn:microsoft.com/office/officeart/2005/8/layout/chevron1"/>
    <dgm:cxn modelId="{E298E0D1-214E-4E1B-A3FA-C2E6A690712F}" type="presParOf" srcId="{CD5B06BC-FB0B-4864-BD9A-80C0B93891A8}" destId="{F6E80F52-255B-4A7B-A6A8-023DBD2840B2}" srcOrd="5" destOrd="0" presId="urn:microsoft.com/office/officeart/2005/8/layout/chevron1"/>
    <dgm:cxn modelId="{C91D131D-9A30-45F3-B1EA-BE994E213BAE}" type="presParOf" srcId="{CD5B06BC-FB0B-4864-BD9A-80C0B93891A8}" destId="{FB1C7DDA-74F0-4C18-91B6-6C4CD8127542}"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3A19EB-B9EC-4D4B-A09E-C122870E6134}" type="doc">
      <dgm:prSet loTypeId="urn:microsoft.com/office/officeart/2005/8/layout/pyramid1" loCatId="pyramid" qsTypeId="urn:microsoft.com/office/officeart/2005/8/quickstyle/simple1" qsCatId="simple" csTypeId="urn:microsoft.com/office/officeart/2005/8/colors/accent6_5" csCatId="accent6" phldr="1"/>
      <dgm:spPr/>
    </dgm:pt>
    <dgm:pt modelId="{3CE854B6-D8E7-4A79-85FC-6BB210EE14FB}">
      <dgm:prSet phldrT="[Text]"/>
      <dgm:spPr/>
      <dgm:t>
        <a:bodyPr/>
        <a:lstStyle/>
        <a:p>
          <a:r>
            <a:rPr lang="en-AU" dirty="0"/>
            <a:t> </a:t>
          </a:r>
        </a:p>
      </dgm:t>
    </dgm:pt>
    <dgm:pt modelId="{B9BBC7C0-51E6-431B-B7E3-AB7583B41219}" type="parTrans" cxnId="{18ABE518-998A-47CE-8B6F-B4552227F1E2}">
      <dgm:prSet/>
      <dgm:spPr/>
      <dgm:t>
        <a:bodyPr/>
        <a:lstStyle/>
        <a:p>
          <a:endParaRPr lang="en-AU"/>
        </a:p>
      </dgm:t>
    </dgm:pt>
    <dgm:pt modelId="{7B8AC039-DF55-453E-A3F0-A1B1556477FC}" type="sibTrans" cxnId="{18ABE518-998A-47CE-8B6F-B4552227F1E2}">
      <dgm:prSet/>
      <dgm:spPr/>
      <dgm:t>
        <a:bodyPr/>
        <a:lstStyle/>
        <a:p>
          <a:endParaRPr lang="en-AU"/>
        </a:p>
      </dgm:t>
    </dgm:pt>
    <dgm:pt modelId="{CA9886FF-A78A-4C79-AB7A-8E6F1D9F8110}">
      <dgm:prSet phldrT="[Text]"/>
      <dgm:spPr/>
      <dgm:t>
        <a:bodyPr/>
        <a:lstStyle/>
        <a:p>
          <a:r>
            <a:rPr lang="en-AU" dirty="0"/>
            <a:t> </a:t>
          </a:r>
        </a:p>
      </dgm:t>
    </dgm:pt>
    <dgm:pt modelId="{3FB9BBCA-9F75-4794-AF11-4CD0E972A85D}" type="parTrans" cxnId="{F17C9E92-B769-40DE-859E-09E572D1ABCE}">
      <dgm:prSet/>
      <dgm:spPr/>
      <dgm:t>
        <a:bodyPr/>
        <a:lstStyle/>
        <a:p>
          <a:endParaRPr lang="en-AU"/>
        </a:p>
      </dgm:t>
    </dgm:pt>
    <dgm:pt modelId="{53167492-9069-46A1-A7C9-4CFBD431C380}" type="sibTrans" cxnId="{F17C9E92-B769-40DE-859E-09E572D1ABCE}">
      <dgm:prSet/>
      <dgm:spPr/>
      <dgm:t>
        <a:bodyPr/>
        <a:lstStyle/>
        <a:p>
          <a:endParaRPr lang="en-AU"/>
        </a:p>
      </dgm:t>
    </dgm:pt>
    <dgm:pt modelId="{EC95B4BF-EFD6-42C3-98DC-A2B573780B05}">
      <dgm:prSet phldrT="[Text]"/>
      <dgm:spPr/>
      <dgm:t>
        <a:bodyPr/>
        <a:lstStyle/>
        <a:p>
          <a:r>
            <a:rPr lang="en-AU" dirty="0"/>
            <a:t> </a:t>
          </a:r>
        </a:p>
      </dgm:t>
    </dgm:pt>
    <dgm:pt modelId="{F87D8568-0688-4883-859A-BCFF86A88A6D}" type="parTrans" cxnId="{21EABE36-776D-40B0-96C9-D6F9FDF81486}">
      <dgm:prSet/>
      <dgm:spPr/>
      <dgm:t>
        <a:bodyPr/>
        <a:lstStyle/>
        <a:p>
          <a:endParaRPr lang="en-AU"/>
        </a:p>
      </dgm:t>
    </dgm:pt>
    <dgm:pt modelId="{5469FC56-BC2E-41CA-8755-4A6002D5D754}" type="sibTrans" cxnId="{21EABE36-776D-40B0-96C9-D6F9FDF81486}">
      <dgm:prSet/>
      <dgm:spPr/>
      <dgm:t>
        <a:bodyPr/>
        <a:lstStyle/>
        <a:p>
          <a:endParaRPr lang="en-AU"/>
        </a:p>
      </dgm:t>
    </dgm:pt>
    <dgm:pt modelId="{0C65823C-C8BB-40F3-9449-67B54004E16A}" type="pres">
      <dgm:prSet presAssocID="{723A19EB-B9EC-4D4B-A09E-C122870E6134}" presName="Name0" presStyleCnt="0">
        <dgm:presLayoutVars>
          <dgm:dir/>
          <dgm:animLvl val="lvl"/>
          <dgm:resizeHandles val="exact"/>
        </dgm:presLayoutVars>
      </dgm:prSet>
      <dgm:spPr/>
    </dgm:pt>
    <dgm:pt modelId="{376C8B77-06E2-44A3-9D5D-31F8F228B8B8}" type="pres">
      <dgm:prSet presAssocID="{3CE854B6-D8E7-4A79-85FC-6BB210EE14FB}" presName="Name8" presStyleCnt="0"/>
      <dgm:spPr/>
    </dgm:pt>
    <dgm:pt modelId="{EDF30BE0-664D-48A0-87E1-5BFE7745821F}" type="pres">
      <dgm:prSet presAssocID="{3CE854B6-D8E7-4A79-85FC-6BB210EE14FB}" presName="level" presStyleLbl="node1" presStyleIdx="0" presStyleCnt="3">
        <dgm:presLayoutVars>
          <dgm:chMax val="1"/>
          <dgm:bulletEnabled val="1"/>
        </dgm:presLayoutVars>
      </dgm:prSet>
      <dgm:spPr/>
    </dgm:pt>
    <dgm:pt modelId="{C474271B-CA6E-45EB-BA40-7F20D1E253A7}" type="pres">
      <dgm:prSet presAssocID="{3CE854B6-D8E7-4A79-85FC-6BB210EE14FB}" presName="levelTx" presStyleLbl="revTx" presStyleIdx="0" presStyleCnt="0">
        <dgm:presLayoutVars>
          <dgm:chMax val="1"/>
          <dgm:bulletEnabled val="1"/>
        </dgm:presLayoutVars>
      </dgm:prSet>
      <dgm:spPr/>
    </dgm:pt>
    <dgm:pt modelId="{A6DB8022-6E83-4A09-A894-A817E7310179}" type="pres">
      <dgm:prSet presAssocID="{CA9886FF-A78A-4C79-AB7A-8E6F1D9F8110}" presName="Name8" presStyleCnt="0"/>
      <dgm:spPr/>
    </dgm:pt>
    <dgm:pt modelId="{8C83A9C9-1139-4CDA-9FE6-04F1A5E018CE}" type="pres">
      <dgm:prSet presAssocID="{CA9886FF-A78A-4C79-AB7A-8E6F1D9F8110}" presName="level" presStyleLbl="node1" presStyleIdx="1" presStyleCnt="3">
        <dgm:presLayoutVars>
          <dgm:chMax val="1"/>
          <dgm:bulletEnabled val="1"/>
        </dgm:presLayoutVars>
      </dgm:prSet>
      <dgm:spPr/>
    </dgm:pt>
    <dgm:pt modelId="{6F2505A5-C6D6-4E33-BE6E-A8B9DD991F3E}" type="pres">
      <dgm:prSet presAssocID="{CA9886FF-A78A-4C79-AB7A-8E6F1D9F8110}" presName="levelTx" presStyleLbl="revTx" presStyleIdx="0" presStyleCnt="0">
        <dgm:presLayoutVars>
          <dgm:chMax val="1"/>
          <dgm:bulletEnabled val="1"/>
        </dgm:presLayoutVars>
      </dgm:prSet>
      <dgm:spPr/>
    </dgm:pt>
    <dgm:pt modelId="{66160878-D0D7-46E1-8775-57E0A71B1807}" type="pres">
      <dgm:prSet presAssocID="{EC95B4BF-EFD6-42C3-98DC-A2B573780B05}" presName="Name8" presStyleCnt="0"/>
      <dgm:spPr/>
    </dgm:pt>
    <dgm:pt modelId="{4ACC5DB4-1C2D-45D3-892B-4ADB58E6A2C8}" type="pres">
      <dgm:prSet presAssocID="{EC95B4BF-EFD6-42C3-98DC-A2B573780B05}" presName="level" presStyleLbl="node1" presStyleIdx="2" presStyleCnt="3">
        <dgm:presLayoutVars>
          <dgm:chMax val="1"/>
          <dgm:bulletEnabled val="1"/>
        </dgm:presLayoutVars>
      </dgm:prSet>
      <dgm:spPr/>
    </dgm:pt>
    <dgm:pt modelId="{CAB55D3B-A6E4-48EF-AB6D-841A134CA443}" type="pres">
      <dgm:prSet presAssocID="{EC95B4BF-EFD6-42C3-98DC-A2B573780B05}" presName="levelTx" presStyleLbl="revTx" presStyleIdx="0" presStyleCnt="0">
        <dgm:presLayoutVars>
          <dgm:chMax val="1"/>
          <dgm:bulletEnabled val="1"/>
        </dgm:presLayoutVars>
      </dgm:prSet>
      <dgm:spPr/>
    </dgm:pt>
  </dgm:ptLst>
  <dgm:cxnLst>
    <dgm:cxn modelId="{C559DD0E-FF4A-48F1-9D1A-6B17B79E61E3}" type="presOf" srcId="{723A19EB-B9EC-4D4B-A09E-C122870E6134}" destId="{0C65823C-C8BB-40F3-9449-67B54004E16A}" srcOrd="0" destOrd="0" presId="urn:microsoft.com/office/officeart/2005/8/layout/pyramid1"/>
    <dgm:cxn modelId="{18ABE518-998A-47CE-8B6F-B4552227F1E2}" srcId="{723A19EB-B9EC-4D4B-A09E-C122870E6134}" destId="{3CE854B6-D8E7-4A79-85FC-6BB210EE14FB}" srcOrd="0" destOrd="0" parTransId="{B9BBC7C0-51E6-431B-B7E3-AB7583B41219}" sibTransId="{7B8AC039-DF55-453E-A3F0-A1B1556477FC}"/>
    <dgm:cxn modelId="{21EABE36-776D-40B0-96C9-D6F9FDF81486}" srcId="{723A19EB-B9EC-4D4B-A09E-C122870E6134}" destId="{EC95B4BF-EFD6-42C3-98DC-A2B573780B05}" srcOrd="2" destOrd="0" parTransId="{F87D8568-0688-4883-859A-BCFF86A88A6D}" sibTransId="{5469FC56-BC2E-41CA-8755-4A6002D5D754}"/>
    <dgm:cxn modelId="{A7652C5B-DEE7-4E3E-8AA0-C8E7077A9811}" type="presOf" srcId="{CA9886FF-A78A-4C79-AB7A-8E6F1D9F8110}" destId="{8C83A9C9-1139-4CDA-9FE6-04F1A5E018CE}" srcOrd="0" destOrd="0" presId="urn:microsoft.com/office/officeart/2005/8/layout/pyramid1"/>
    <dgm:cxn modelId="{E3176B66-85FD-4734-A528-4E764F51533A}" type="presOf" srcId="{EC95B4BF-EFD6-42C3-98DC-A2B573780B05}" destId="{4ACC5DB4-1C2D-45D3-892B-4ADB58E6A2C8}" srcOrd="0" destOrd="0" presId="urn:microsoft.com/office/officeart/2005/8/layout/pyramid1"/>
    <dgm:cxn modelId="{8190644D-E853-4333-9EA2-A17E7F8FD06B}" type="presOf" srcId="{CA9886FF-A78A-4C79-AB7A-8E6F1D9F8110}" destId="{6F2505A5-C6D6-4E33-BE6E-A8B9DD991F3E}" srcOrd="1" destOrd="0" presId="urn:microsoft.com/office/officeart/2005/8/layout/pyramid1"/>
    <dgm:cxn modelId="{F17C9E92-B769-40DE-859E-09E572D1ABCE}" srcId="{723A19EB-B9EC-4D4B-A09E-C122870E6134}" destId="{CA9886FF-A78A-4C79-AB7A-8E6F1D9F8110}" srcOrd="1" destOrd="0" parTransId="{3FB9BBCA-9F75-4794-AF11-4CD0E972A85D}" sibTransId="{53167492-9069-46A1-A7C9-4CFBD431C380}"/>
    <dgm:cxn modelId="{93E62AB1-7017-4DC4-AA18-1578B813C1C9}" type="presOf" srcId="{3CE854B6-D8E7-4A79-85FC-6BB210EE14FB}" destId="{C474271B-CA6E-45EB-BA40-7F20D1E253A7}" srcOrd="1" destOrd="0" presId="urn:microsoft.com/office/officeart/2005/8/layout/pyramid1"/>
    <dgm:cxn modelId="{B96FACBA-F1B0-41FE-ABC5-E24F2486BF8B}" type="presOf" srcId="{EC95B4BF-EFD6-42C3-98DC-A2B573780B05}" destId="{CAB55D3B-A6E4-48EF-AB6D-841A134CA443}" srcOrd="1" destOrd="0" presId="urn:microsoft.com/office/officeart/2005/8/layout/pyramid1"/>
    <dgm:cxn modelId="{282714D5-B742-4E9D-91A9-B25C81A75A6B}" type="presOf" srcId="{3CE854B6-D8E7-4A79-85FC-6BB210EE14FB}" destId="{EDF30BE0-664D-48A0-87E1-5BFE7745821F}" srcOrd="0" destOrd="0" presId="urn:microsoft.com/office/officeart/2005/8/layout/pyramid1"/>
    <dgm:cxn modelId="{FB39E2A5-742B-4459-BDCD-02930931E55D}" type="presParOf" srcId="{0C65823C-C8BB-40F3-9449-67B54004E16A}" destId="{376C8B77-06E2-44A3-9D5D-31F8F228B8B8}" srcOrd="0" destOrd="0" presId="urn:microsoft.com/office/officeart/2005/8/layout/pyramid1"/>
    <dgm:cxn modelId="{F1D4AD55-3D32-47F0-BFAF-03F21EE1F2C7}" type="presParOf" srcId="{376C8B77-06E2-44A3-9D5D-31F8F228B8B8}" destId="{EDF30BE0-664D-48A0-87E1-5BFE7745821F}" srcOrd="0" destOrd="0" presId="urn:microsoft.com/office/officeart/2005/8/layout/pyramid1"/>
    <dgm:cxn modelId="{AABF8902-F8FB-4876-B280-B8669C8F962A}" type="presParOf" srcId="{376C8B77-06E2-44A3-9D5D-31F8F228B8B8}" destId="{C474271B-CA6E-45EB-BA40-7F20D1E253A7}" srcOrd="1" destOrd="0" presId="urn:microsoft.com/office/officeart/2005/8/layout/pyramid1"/>
    <dgm:cxn modelId="{EAFEA7CA-1A4F-433C-951A-7C6C6B4FC3E5}" type="presParOf" srcId="{0C65823C-C8BB-40F3-9449-67B54004E16A}" destId="{A6DB8022-6E83-4A09-A894-A817E7310179}" srcOrd="1" destOrd="0" presId="urn:microsoft.com/office/officeart/2005/8/layout/pyramid1"/>
    <dgm:cxn modelId="{B9F267C8-DC07-491D-B5F1-6F5A80776896}" type="presParOf" srcId="{A6DB8022-6E83-4A09-A894-A817E7310179}" destId="{8C83A9C9-1139-4CDA-9FE6-04F1A5E018CE}" srcOrd="0" destOrd="0" presId="urn:microsoft.com/office/officeart/2005/8/layout/pyramid1"/>
    <dgm:cxn modelId="{91FFC7DC-3356-45A4-9CE6-25D7B5453DE0}" type="presParOf" srcId="{A6DB8022-6E83-4A09-A894-A817E7310179}" destId="{6F2505A5-C6D6-4E33-BE6E-A8B9DD991F3E}" srcOrd="1" destOrd="0" presId="urn:microsoft.com/office/officeart/2005/8/layout/pyramid1"/>
    <dgm:cxn modelId="{70F4E83F-ACB9-42AA-9E64-92C49B133AC9}" type="presParOf" srcId="{0C65823C-C8BB-40F3-9449-67B54004E16A}" destId="{66160878-D0D7-46E1-8775-57E0A71B1807}" srcOrd="2" destOrd="0" presId="urn:microsoft.com/office/officeart/2005/8/layout/pyramid1"/>
    <dgm:cxn modelId="{CD6DCC3C-F780-421E-A45A-26EC187351A5}" type="presParOf" srcId="{66160878-D0D7-46E1-8775-57E0A71B1807}" destId="{4ACC5DB4-1C2D-45D3-892B-4ADB58E6A2C8}" srcOrd="0" destOrd="0" presId="urn:microsoft.com/office/officeart/2005/8/layout/pyramid1"/>
    <dgm:cxn modelId="{6BF7857B-9A16-4BD3-B36A-03E5B60073B7}" type="presParOf" srcId="{66160878-D0D7-46E1-8775-57E0A71B1807}" destId="{CAB55D3B-A6E4-48EF-AB6D-841A134CA44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A7381-AB2B-4EA8-80E7-6BC9BA77AF8D}">
      <dsp:nvSpPr>
        <dsp:cNvPr id="0" name=""/>
        <dsp:cNvSpPr/>
      </dsp:nvSpPr>
      <dsp:spPr>
        <a:xfrm>
          <a:off x="2827" y="1702792"/>
          <a:ext cx="1646039" cy="658415"/>
        </a:xfrm>
        <a:prstGeom prst="chevron">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AU" sz="1900" kern="1200" dirty="0"/>
            <a:t>Search</a:t>
          </a:r>
        </a:p>
      </dsp:txBody>
      <dsp:txXfrm>
        <a:off x="332035" y="1702792"/>
        <a:ext cx="987624" cy="658415"/>
      </dsp:txXfrm>
    </dsp:sp>
    <dsp:sp modelId="{185A7C58-1CAD-4A79-B69D-3E3B08B2E13C}">
      <dsp:nvSpPr>
        <dsp:cNvPr id="0" name=""/>
        <dsp:cNvSpPr/>
      </dsp:nvSpPr>
      <dsp:spPr>
        <a:xfrm>
          <a:off x="1484262" y="1702792"/>
          <a:ext cx="1646039" cy="658415"/>
        </a:xfrm>
        <a:prstGeom prst="chevron">
          <a:avLst/>
        </a:prstGeom>
        <a:solidFill>
          <a:schemeClr val="accent6">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AU" sz="1900" kern="1200" dirty="0"/>
            <a:t>Research</a:t>
          </a:r>
        </a:p>
      </dsp:txBody>
      <dsp:txXfrm>
        <a:off x="1813470" y="1702792"/>
        <a:ext cx="987624" cy="658415"/>
      </dsp:txXfrm>
    </dsp:sp>
    <dsp:sp modelId="{E8FCF0B6-8251-4D85-822C-4445C843ED34}">
      <dsp:nvSpPr>
        <dsp:cNvPr id="0" name=""/>
        <dsp:cNvSpPr/>
      </dsp:nvSpPr>
      <dsp:spPr>
        <a:xfrm>
          <a:off x="2965698" y="1702792"/>
          <a:ext cx="1646039" cy="658415"/>
        </a:xfrm>
        <a:prstGeom prst="chevron">
          <a:avLst/>
        </a:prstGeom>
        <a:solidFill>
          <a:schemeClr val="accent6">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AU" sz="1900" kern="1200" dirty="0"/>
            <a:t>Project Match</a:t>
          </a:r>
        </a:p>
      </dsp:txBody>
      <dsp:txXfrm>
        <a:off x="3294906" y="1702792"/>
        <a:ext cx="987624" cy="658415"/>
      </dsp:txXfrm>
    </dsp:sp>
    <dsp:sp modelId="{FB1C7DDA-74F0-4C18-91B6-6C4CD8127542}">
      <dsp:nvSpPr>
        <dsp:cNvPr id="0" name=""/>
        <dsp:cNvSpPr/>
      </dsp:nvSpPr>
      <dsp:spPr>
        <a:xfrm>
          <a:off x="4447133" y="1702792"/>
          <a:ext cx="1646039" cy="658415"/>
        </a:xfrm>
        <a:prstGeom prst="chevron">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AU" sz="1900" kern="1200" dirty="0"/>
            <a:t>Phone Them</a:t>
          </a:r>
        </a:p>
      </dsp:txBody>
      <dsp:txXfrm>
        <a:off x="4776341" y="1702792"/>
        <a:ext cx="987624" cy="658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30BE0-664D-48A0-87E1-5BFE7745821F}">
      <dsp:nvSpPr>
        <dsp:cNvPr id="0" name=""/>
        <dsp:cNvSpPr/>
      </dsp:nvSpPr>
      <dsp:spPr>
        <a:xfrm>
          <a:off x="1778466" y="0"/>
          <a:ext cx="1778466" cy="1130776"/>
        </a:xfrm>
        <a:prstGeom prst="trapezoid">
          <a:avLst>
            <a:gd name="adj" fmla="val 78639"/>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AU" sz="6500" kern="1200" dirty="0"/>
            <a:t> </a:t>
          </a:r>
        </a:p>
      </dsp:txBody>
      <dsp:txXfrm>
        <a:off x="1778466" y="0"/>
        <a:ext cx="1778466" cy="1130776"/>
      </dsp:txXfrm>
    </dsp:sp>
    <dsp:sp modelId="{8C83A9C9-1139-4CDA-9FE6-04F1A5E018CE}">
      <dsp:nvSpPr>
        <dsp:cNvPr id="0" name=""/>
        <dsp:cNvSpPr/>
      </dsp:nvSpPr>
      <dsp:spPr>
        <a:xfrm>
          <a:off x="889233" y="1130776"/>
          <a:ext cx="3556932" cy="1130776"/>
        </a:xfrm>
        <a:prstGeom prst="trapezoid">
          <a:avLst>
            <a:gd name="adj" fmla="val 78639"/>
          </a:avLst>
        </a:prstGeom>
        <a:solidFill>
          <a:schemeClr val="accent6">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AU" sz="6500" kern="1200" dirty="0"/>
            <a:t> </a:t>
          </a:r>
        </a:p>
      </dsp:txBody>
      <dsp:txXfrm>
        <a:off x="1511696" y="1130776"/>
        <a:ext cx="2312006" cy="1130776"/>
      </dsp:txXfrm>
    </dsp:sp>
    <dsp:sp modelId="{4ACC5DB4-1C2D-45D3-892B-4ADB58E6A2C8}">
      <dsp:nvSpPr>
        <dsp:cNvPr id="0" name=""/>
        <dsp:cNvSpPr/>
      </dsp:nvSpPr>
      <dsp:spPr>
        <a:xfrm>
          <a:off x="0" y="2261552"/>
          <a:ext cx="5335399" cy="1130776"/>
        </a:xfrm>
        <a:prstGeom prst="trapezoid">
          <a:avLst>
            <a:gd name="adj" fmla="val 78639"/>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AU" sz="6500" kern="1200" dirty="0"/>
            <a:t> </a:t>
          </a:r>
        </a:p>
      </dsp:txBody>
      <dsp:txXfrm>
        <a:off x="933694" y="2261552"/>
        <a:ext cx="3468009" cy="11307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AU"/>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940B57F9-E17C-4EB4-A8ED-A937646A4FB7}" type="datetimeFigureOut">
              <a:rPr lang="en-AU" smtClean="0"/>
              <a:t>29/04/2021</a:t>
            </a:fld>
            <a:endParaRPr lang="en-AU"/>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AU"/>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AU"/>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670B6667-BEAA-4A0D-A51B-0210975553CC}" type="slidenum">
              <a:rPr lang="en-AU" smtClean="0"/>
              <a:t>‹#›</a:t>
            </a:fld>
            <a:endParaRPr lang="en-A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qld.gov.au/law/legal-mediation-and-justice-of-the-peace/legal-advice-and-investment/legal-investment/legal-assistance-service-investment/legal-assistance-service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publications.qld.gov.au/dataset/legal-assistance-strategy-and-funding-publications/resource/5d69ce04-5600-45ec-80d1-aaccaf24bf63"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Welcome to today’s workshop we are going to work through all aspects of Application Writing.</a:t>
            </a:r>
          </a:p>
          <a:p>
            <a:r>
              <a:rPr lang="en-AU" sz="1200" b="0" i="0" kern="1200" dirty="0">
                <a:solidFill>
                  <a:schemeClr val="tx1"/>
                </a:solidFill>
                <a:effectLst/>
                <a:latin typeface="+mn-lt"/>
                <a:ea typeface="+mn-ea"/>
                <a:cs typeface="+mn-cs"/>
              </a:rPr>
              <a:t>In this session we will refer to the up and coming </a:t>
            </a:r>
            <a:r>
              <a:rPr lang="en-AU" sz="1200" kern="1200" dirty="0">
                <a:solidFill>
                  <a:schemeClr val="tx1"/>
                </a:solidFill>
                <a:effectLst/>
                <a:latin typeface="+mn-lt"/>
                <a:ea typeface="+mn-ea"/>
                <a:cs typeface="+mn-cs"/>
              </a:rPr>
              <a:t>Department of Justice Queensland and Commonwealth legal assistance service delivery funding 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rtl="0" fontAlgn="base"/>
            <a:r>
              <a:rPr lang="en-AU" sz="1200" b="0" i="0" kern="1200" dirty="0">
                <a:solidFill>
                  <a:schemeClr val="tx1"/>
                </a:solidFill>
                <a:effectLst/>
                <a:latin typeface="+mn-lt"/>
                <a:ea typeface="+mn-ea"/>
                <a:cs typeface="+mn-cs"/>
              </a:rPr>
              <a:t>The task of writing a grant proposal can be an exciting process (cough cough), right!!!. Seriously though, You have the opportunity to turn your organisation’s ideas into something real and continue to deliver your mission- </a:t>
            </a:r>
            <a:r>
              <a:rPr lang="en-AU" sz="1200" b="0" i="1" kern="1200" dirty="0">
                <a:solidFill>
                  <a:schemeClr val="tx1"/>
                </a:solidFill>
                <a:effectLst/>
                <a:latin typeface="+mn-lt"/>
                <a:ea typeface="+mn-ea"/>
                <a:cs typeface="+mn-cs"/>
              </a:rPr>
              <a:t>to deliver legal assistance to vulnerable Queenslanders. </a:t>
            </a:r>
          </a:p>
          <a:p>
            <a:pPr rtl="0" fontAlgn="base"/>
            <a:endParaRPr lang="en-AU" sz="1200" b="0" i="1" kern="1200" dirty="0">
              <a:solidFill>
                <a:schemeClr val="tx1"/>
              </a:solidFill>
              <a:effectLst/>
              <a:latin typeface="+mn-lt"/>
              <a:ea typeface="+mn-ea"/>
              <a:cs typeface="+mn-cs"/>
            </a:endParaRPr>
          </a:p>
          <a:p>
            <a:pPr rtl="0" fontAlgn="base"/>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0B6667-BEAA-4A0D-A51B-0210975553CC}" type="slidenum">
              <a:rPr lang="en-AU" smtClean="0"/>
              <a:t>1</a:t>
            </a:fld>
            <a:endParaRPr lang="en-AU"/>
          </a:p>
        </p:txBody>
      </p:sp>
    </p:spTree>
    <p:extLst>
      <p:ext uri="{BB962C8B-B14F-4D97-AF65-F5344CB8AC3E}">
        <p14:creationId xmlns:p14="http://schemas.microsoft.com/office/powerpoint/2010/main" val="194346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only do we review hundreds of applications but we also work with funders and meet with them regularly so this is combined feedback from what many funders report and what we see, daily… </a:t>
            </a:r>
          </a:p>
        </p:txBody>
      </p:sp>
      <p:sp>
        <p:nvSpPr>
          <p:cNvPr id="4" name="Slide Number Placeholder 3"/>
          <p:cNvSpPr>
            <a:spLocks noGrp="1"/>
          </p:cNvSpPr>
          <p:nvPr>
            <p:ph type="sldNum" sz="quarter" idx="5"/>
          </p:nvPr>
        </p:nvSpPr>
        <p:spPr/>
        <p:txBody>
          <a:bodyPr/>
          <a:lstStyle/>
          <a:p>
            <a:fld id="{670B6667-BEAA-4A0D-A51B-0210975553CC}" type="slidenum">
              <a:rPr lang="en-AU" smtClean="0"/>
              <a:t>10</a:t>
            </a:fld>
            <a:endParaRPr lang="en-AU" dirty="0"/>
          </a:p>
        </p:txBody>
      </p:sp>
    </p:spTree>
    <p:extLst>
      <p:ext uri="{BB962C8B-B14F-4D97-AF65-F5344CB8AC3E}">
        <p14:creationId xmlns:p14="http://schemas.microsoft.com/office/powerpoint/2010/main" val="59838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Regularly draft applications we are asked to review, indicate that a project plan has clearly not been developed and that the project’s implementation is being made up on the spot, in response to the questions being asked by the funder. </a:t>
            </a:r>
          </a:p>
          <a:p>
            <a:endParaRPr lang="en-AU" dirty="0">
              <a:hlinkClick r:id="rId3"/>
            </a:endParaRPr>
          </a:p>
          <a:p>
            <a:endParaRPr lang="en-AU" dirty="0">
              <a:hlinkClick r:id="rId3"/>
            </a:endParaRPr>
          </a:p>
          <a:p>
            <a:r>
              <a:rPr lang="en-AU" dirty="0">
                <a:hlinkClick r:id="rId3"/>
              </a:rPr>
              <a:t>https://www.qld.gov.au/law/legal-mediation-and-justice-of-the-peace/legal-advice-and-investment/legal-investment/legal-assistance-service-investment/legal-assistance-services</a:t>
            </a:r>
            <a:endParaRPr lang="en-AU" dirty="0"/>
          </a:p>
          <a:p>
            <a:endParaRPr lang="en-AU" dirty="0"/>
          </a:p>
          <a:p>
            <a:r>
              <a:rPr lang="en-AU" dirty="0">
                <a:hlinkClick r:id="rId4"/>
              </a:rPr>
              <a:t>https://www.publications.qld.gov.au/dataset/legal-assistance-strategy-and-funding-publications/resource/5d69ce04-5600-45ec-80d1-aaccaf24bf63</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Strategic alignment: 2014-17</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evaluation criteria for the application process are directly related to a set of 2017-20 funding strategies, which were developed in consultation with Queensland’s legal assistance sector. The 2017-20 funding strategies are largely adapted from the principles of the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dirty="0">
                <a:solidFill>
                  <a:schemeClr val="tx1"/>
                </a:solidFill>
                <a:effectLst/>
                <a:latin typeface="+mn-lt"/>
                <a:ea typeface="+mn-ea"/>
                <a:cs typeface="+mn-cs"/>
              </a:rPr>
              <a:t>Be familiar with the </a:t>
            </a:r>
            <a:r>
              <a:rPr lang="en-AU" sz="1200" i="1" kern="1200" dirty="0">
                <a:solidFill>
                  <a:schemeClr val="tx1"/>
                </a:solidFill>
                <a:effectLst/>
                <a:latin typeface="+mn-lt"/>
                <a:ea typeface="+mn-ea"/>
                <a:cs typeface="+mn-cs"/>
              </a:rPr>
              <a:t>National Strategic Framework for Legal Assistance 2015-20</a:t>
            </a:r>
            <a:r>
              <a:rPr lang="en-AU" sz="1200" kern="1200" dirty="0">
                <a:solidFill>
                  <a:schemeClr val="tx1"/>
                </a:solidFill>
                <a:effectLst/>
                <a:latin typeface="+mn-lt"/>
                <a:ea typeface="+mn-ea"/>
                <a:cs typeface="+mn-cs"/>
              </a:rPr>
              <a:t>. - do you projects/services align to these</a:t>
            </a:r>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11</a:t>
            </a:fld>
            <a:endParaRPr lang="en-AU"/>
          </a:p>
        </p:txBody>
      </p:sp>
    </p:spTree>
    <p:extLst>
      <p:ext uri="{BB962C8B-B14F-4D97-AF65-F5344CB8AC3E}">
        <p14:creationId xmlns:p14="http://schemas.microsoft.com/office/powerpoint/2010/main" val="4220766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So getting down to practical step by step – where do we start once we have gathered all our organisations information identified our priority need areas and are  ready to write… </a:t>
            </a:r>
          </a:p>
          <a:p>
            <a:endParaRPr lang="en-AU" dirty="0">
              <a:cs typeface="Calibri"/>
            </a:endParaRPr>
          </a:p>
          <a:p>
            <a:r>
              <a:rPr lang="en-AU" dirty="0">
                <a:cs typeface="Calibri"/>
              </a:rPr>
              <a:t>Talk through each point… </a:t>
            </a:r>
          </a:p>
        </p:txBody>
      </p:sp>
      <p:sp>
        <p:nvSpPr>
          <p:cNvPr id="4" name="Slide Number Placeholder 3"/>
          <p:cNvSpPr>
            <a:spLocks noGrp="1"/>
          </p:cNvSpPr>
          <p:nvPr>
            <p:ph type="sldNum" sz="quarter" idx="5"/>
          </p:nvPr>
        </p:nvSpPr>
        <p:spPr/>
        <p:txBody>
          <a:bodyPr/>
          <a:lstStyle/>
          <a:p>
            <a:fld id="{670B6667-BEAA-4A0D-A51B-0210975553CC}" type="slidenum">
              <a:rPr lang="en-AU" smtClean="0"/>
              <a:t>12</a:t>
            </a:fld>
            <a:endParaRPr lang="en-AU" dirty="0"/>
          </a:p>
        </p:txBody>
      </p:sp>
    </p:spTree>
    <p:extLst>
      <p:ext uri="{BB962C8B-B14F-4D97-AF65-F5344CB8AC3E}">
        <p14:creationId xmlns:p14="http://schemas.microsoft.com/office/powerpoint/2010/main" val="3033820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guidelines are not available yet, but you can review the previous round guidelines and application- (a little birdie told me there are not many changes) so you can be prepared at least for the bulk of the questions.</a:t>
            </a:r>
          </a:p>
          <a:p>
            <a:endParaRPr lang="en-US" dirty="0"/>
          </a:p>
          <a:p>
            <a:endParaRPr lang="en-US" dirty="0"/>
          </a:p>
        </p:txBody>
      </p:sp>
      <p:sp>
        <p:nvSpPr>
          <p:cNvPr id="4" name="Slide Number Placeholder 3"/>
          <p:cNvSpPr>
            <a:spLocks noGrp="1"/>
          </p:cNvSpPr>
          <p:nvPr>
            <p:ph type="sldNum" sz="quarter" idx="5"/>
          </p:nvPr>
        </p:nvSpPr>
        <p:spPr/>
        <p:txBody>
          <a:bodyPr/>
          <a:lstStyle/>
          <a:p>
            <a:fld id="{670B6667-BEAA-4A0D-A51B-0210975553CC}" type="slidenum">
              <a:rPr lang="en-AU" smtClean="0"/>
              <a:t>13</a:t>
            </a:fld>
            <a:endParaRPr lang="en-AU"/>
          </a:p>
        </p:txBody>
      </p:sp>
    </p:spTree>
    <p:extLst>
      <p:ext uri="{BB962C8B-B14F-4D97-AF65-F5344CB8AC3E}">
        <p14:creationId xmlns:p14="http://schemas.microsoft.com/office/powerpoint/2010/main" val="266803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meet Mandatory criteria, Quality criteria and value for money criterion- so lets take a look at what you need to do to address these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reading the guidelines </a:t>
            </a:r>
            <a:r>
              <a:rPr lang="en-AU" dirty="0"/>
              <a:t>highlight the key words and other information about the funding round, This will help you to be sure that you are using these words to make it very easy for the reader to identify that you are ticking their boxes.  </a:t>
            </a:r>
          </a:p>
          <a:p>
            <a:endParaRPr lang="en-US" dirty="0"/>
          </a:p>
        </p:txBody>
      </p:sp>
      <p:sp>
        <p:nvSpPr>
          <p:cNvPr id="4" name="Slide Number Placeholder 3"/>
          <p:cNvSpPr>
            <a:spLocks noGrp="1"/>
          </p:cNvSpPr>
          <p:nvPr>
            <p:ph type="sldNum" sz="quarter" idx="5"/>
          </p:nvPr>
        </p:nvSpPr>
        <p:spPr/>
        <p:txBody>
          <a:bodyPr/>
          <a:lstStyle/>
          <a:p>
            <a:fld id="{670B6667-BEAA-4A0D-A51B-0210975553CC}" type="slidenum">
              <a:rPr lang="en-AU" smtClean="0"/>
              <a:t>14</a:t>
            </a:fld>
            <a:endParaRPr lang="en-AU"/>
          </a:p>
        </p:txBody>
      </p:sp>
    </p:spTree>
    <p:extLst>
      <p:ext uri="{BB962C8B-B14F-4D97-AF65-F5344CB8AC3E}">
        <p14:creationId xmlns:p14="http://schemas.microsoft.com/office/powerpoint/2010/main" val="3686368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be asked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Services are you proposing to deliver?</a:t>
            </a:r>
            <a:endParaRPr lang="en-AU" sz="1200" kern="1200" dirty="0">
              <a:solidFill>
                <a:schemeClr val="tx1"/>
              </a:solidFill>
              <a:effectLst/>
              <a:latin typeface="+mn-lt"/>
              <a:ea typeface="+mn-ea"/>
              <a:cs typeface="+mn-cs"/>
            </a:endParaRPr>
          </a:p>
          <a:p>
            <a:r>
              <a:rPr lang="en-US" dirty="0"/>
              <a:t>And </a:t>
            </a:r>
          </a:p>
          <a:p>
            <a:r>
              <a:rPr lang="en-AU" sz="1200" b="1" kern="1200" dirty="0">
                <a:solidFill>
                  <a:schemeClr val="tx1"/>
                </a:solidFill>
                <a:effectLst/>
                <a:latin typeface="+mn-lt"/>
                <a:ea typeface="+mn-ea"/>
                <a:cs typeface="+mn-cs"/>
              </a:rPr>
              <a:t>How are the Services appropriate for people impacted…?</a:t>
            </a:r>
            <a:endParaRPr lang="en-AU" strike="sngStrike" dirty="0">
              <a:effectLst/>
            </a:endParaRPr>
          </a:p>
          <a:p>
            <a:r>
              <a:rPr lang="en-AU" sz="1200" b="1" kern="1200" dirty="0">
                <a:solidFill>
                  <a:schemeClr val="tx1"/>
                </a:solidFill>
                <a:effectLst/>
                <a:latin typeface="+mn-lt"/>
                <a:ea typeface="+mn-ea"/>
                <a:cs typeface="+mn-cs"/>
              </a:rPr>
              <a:t>How do the </a:t>
            </a:r>
            <a:r>
              <a:rPr lang="en-AU" sz="1200" b="1" u="sng" kern="1200" dirty="0">
                <a:solidFill>
                  <a:schemeClr val="tx1"/>
                </a:solidFill>
                <a:effectLst/>
                <a:latin typeface="+mn-lt"/>
                <a:ea typeface="+mn-ea"/>
                <a:cs typeface="+mn-cs"/>
              </a:rPr>
              <a:t>Services</a:t>
            </a:r>
            <a:r>
              <a:rPr lang="en-AU" sz="1200" b="1" kern="1200" dirty="0">
                <a:solidFill>
                  <a:schemeClr val="tx1"/>
                </a:solidFill>
                <a:effectLst/>
                <a:latin typeface="+mn-lt"/>
                <a:ea typeface="+mn-ea"/>
                <a:cs typeface="+mn-cs"/>
              </a:rPr>
              <a:t> contribute to addressing the broad social problems – how do the services translate to the outcomes and impact?</a:t>
            </a:r>
            <a:endParaRPr lang="en-US" strike="sngStrike" dirty="0"/>
          </a:p>
          <a:p>
            <a:endParaRPr lang="en-US" dirty="0"/>
          </a:p>
          <a:p>
            <a:r>
              <a:rPr lang="en-US" dirty="0"/>
              <a:t>Your project aims need to align with your organisation mission (org aims) </a:t>
            </a:r>
            <a:r>
              <a:rPr lang="en-US" dirty="0" err="1"/>
              <a:t>e.g</a:t>
            </a:r>
            <a:r>
              <a:rPr lang="en-US" dirty="0"/>
              <a:t> </a:t>
            </a:r>
            <a:r>
              <a:rPr lang="en-AU" sz="1200" i="1" kern="1200" dirty="0">
                <a:solidFill>
                  <a:schemeClr val="tx1"/>
                </a:solidFill>
                <a:effectLst/>
                <a:latin typeface="+mn-lt"/>
                <a:ea typeface="+mn-ea"/>
                <a:cs typeface="+mn-cs"/>
              </a:rPr>
              <a:t>CLS mission is to provide legal services to non-unionised vulnerable workers with a particular focus on trainees and apprentices; migrant workers; and taxi drivers.</a:t>
            </a:r>
          </a:p>
          <a:p>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The project aim is to </a:t>
            </a:r>
            <a:r>
              <a:rPr lang="en-AU" sz="1200" kern="1200" dirty="0">
                <a:solidFill>
                  <a:schemeClr val="tx1"/>
                </a:solidFill>
                <a:effectLst/>
                <a:latin typeface="+mn-lt"/>
                <a:ea typeface="+mn-ea"/>
                <a:cs typeface="+mn-cs"/>
              </a:rPr>
              <a:t>to develop a </a:t>
            </a:r>
            <a:r>
              <a:rPr lang="en-AU" sz="1200" kern="1200" dirty="0" err="1">
                <a:solidFill>
                  <a:schemeClr val="tx1"/>
                </a:solidFill>
                <a:effectLst/>
                <a:latin typeface="+mn-lt"/>
                <a:ea typeface="+mn-ea"/>
                <a:cs typeface="+mn-cs"/>
              </a:rPr>
              <a:t>statewide</a:t>
            </a:r>
            <a:r>
              <a:rPr lang="en-AU" sz="1200" kern="1200" dirty="0">
                <a:solidFill>
                  <a:schemeClr val="tx1"/>
                </a:solidFill>
                <a:effectLst/>
                <a:latin typeface="+mn-lt"/>
                <a:ea typeface="+mn-ea"/>
                <a:cs typeface="+mn-cs"/>
              </a:rPr>
              <a:t> telephone advice line for </a:t>
            </a:r>
            <a:r>
              <a:rPr lang="en-AU" sz="1200" i="1" kern="1200" dirty="0">
                <a:solidFill>
                  <a:schemeClr val="tx1"/>
                </a:solidFill>
                <a:effectLst/>
                <a:latin typeface="+mn-lt"/>
                <a:ea typeface="+mn-ea"/>
                <a:cs typeface="+mn-cs"/>
              </a:rPr>
              <a:t>non-unionised vulnerable worker</a:t>
            </a:r>
          </a:p>
          <a:p>
            <a:endParaRPr lang="en-US" dirty="0"/>
          </a:p>
          <a:p>
            <a:r>
              <a:rPr lang="en-US" dirty="0"/>
              <a:t>Are your projects on-mission and in line with your strategic plan if you have one? Or are you putting together projects based on what funders are funding? It’s very obvious when projects don’t make sense, - there isn’t evidence of the need. </a:t>
            </a:r>
          </a:p>
          <a:p>
            <a:endParaRPr lang="en-US" dirty="0"/>
          </a:p>
          <a:p>
            <a:r>
              <a:rPr lang="en-US" dirty="0"/>
              <a:t>You don’t want your prospective funder to be asking: why would I fund this organisation whose mission doesn’t relate to the project or target beneficiaries, when I could fund this other one which does?</a:t>
            </a:r>
          </a:p>
          <a:p>
            <a:endParaRPr lang="en-US" dirty="0"/>
          </a:p>
          <a:p>
            <a:r>
              <a:rPr lang="en-US" dirty="0"/>
              <a:t>You also need evidence of the need the project’s approach to address the need. That can be evidence you’ve gathered in the course of your normal service delivery, or feedback from beneficiaries; it can be sector best practice examples; and it can be global evidence for example from research by other organisations or universities – for example an academic paper which backs up the outcomes achieved in XX community.</a:t>
            </a:r>
            <a:endParaRPr lang="en-US" dirty="0">
              <a:cs typeface="Calibri"/>
            </a:endParaRPr>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15</a:t>
            </a:fld>
            <a:endParaRPr lang="en-AU"/>
          </a:p>
        </p:txBody>
      </p:sp>
    </p:spTree>
    <p:extLst>
      <p:ext uri="{BB962C8B-B14F-4D97-AF65-F5344CB8AC3E}">
        <p14:creationId xmlns:p14="http://schemas.microsoft.com/office/powerpoint/2010/main" val="3556037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list has all the important information you will need to weave into your application. This will help provide an overview of your organisation – the </a:t>
            </a:r>
            <a:r>
              <a:rPr lang="en-AU" sz="1200" kern="1200" dirty="0">
                <a:solidFill>
                  <a:schemeClr val="tx1"/>
                </a:solidFill>
                <a:effectLst/>
                <a:latin typeface="+mn-lt"/>
                <a:ea typeface="+mn-ea"/>
                <a:cs typeface="+mn-cs"/>
              </a:rPr>
              <a:t>organisational context to the proposed services and indicate the stability and sustainability necessary for providing services based on previous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Lets take 15 min to jot down some points related to each of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Overview of your organisation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16</a:t>
            </a:fld>
            <a:endParaRPr lang="en-AU"/>
          </a:p>
        </p:txBody>
      </p:sp>
    </p:spTree>
    <p:extLst>
      <p:ext uri="{BB962C8B-B14F-4D97-AF65-F5344CB8AC3E}">
        <p14:creationId xmlns:p14="http://schemas.microsoft.com/office/powerpoint/2010/main" val="1326732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17</a:t>
            </a:fld>
            <a:endParaRPr lang="en-AU"/>
          </a:p>
        </p:txBody>
      </p:sp>
    </p:spTree>
    <p:extLst>
      <p:ext uri="{BB962C8B-B14F-4D97-AF65-F5344CB8AC3E}">
        <p14:creationId xmlns:p14="http://schemas.microsoft.com/office/powerpoint/2010/main" val="4149684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0" i="0" kern="1200" dirty="0">
                <a:solidFill>
                  <a:schemeClr val="tx1"/>
                </a:solidFill>
                <a:effectLst/>
                <a:latin typeface="+mn-lt"/>
                <a:ea typeface="+mn-ea"/>
                <a:cs typeface="+mn-cs"/>
              </a:rPr>
              <a:t> </a:t>
            </a:r>
            <a:r>
              <a:rPr lang="en-US" b="1" dirty="0">
                <a:solidFill>
                  <a:srgbClr val="6EB43F"/>
                </a:solidFill>
                <a:latin typeface="Century Gothic" panose="020B0502020202020204" pitchFamily="34" charset="0"/>
              </a:rPr>
              <a:t>Let’s take a look at how it’s done</a:t>
            </a:r>
            <a:endParaRPr lang="en-US" dirty="0">
              <a:solidFill>
                <a:srgbClr val="000000"/>
              </a:solidFill>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000000"/>
                </a:solidFill>
                <a:effectLst/>
                <a:latin typeface="Century Gothic" panose="020B0502020202020204" pitchFamily="34" charset="0"/>
              </a:rPr>
              <a:t>Discuss… </a:t>
            </a:r>
          </a:p>
          <a:p>
            <a:pPr fontAlgn="base"/>
            <a:endParaRPr lang="en-US" dirty="0">
              <a:solidFill>
                <a:srgbClr val="000000"/>
              </a:solidFill>
              <a:latin typeface="Century Gothic" panose="020B0502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How do the proposed Services fit within the current service system and why are they required?</a:t>
            </a:r>
            <a:endParaRPr lang="en-AU"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solidFill>
                  <a:srgbClr val="000000"/>
                </a:solidFill>
                <a:latin typeface="Century Gothic" panose="020B0502020202020204" pitchFamily="34" charset="0"/>
              </a:rPr>
              <a:t>We can’t ascertain ​</a:t>
            </a:r>
            <a:r>
              <a:rPr lang="en-AU" sz="1200" kern="1200" dirty="0">
                <a:solidFill>
                  <a:schemeClr val="tx1"/>
                </a:solidFill>
                <a:effectLst/>
                <a:latin typeface="+mn-lt"/>
                <a:ea typeface="+mn-ea"/>
                <a:cs typeface="+mn-cs"/>
              </a:rPr>
              <a:t>the overall mission of the organisation and the fit of the mission with services</a:t>
            </a:r>
          </a:p>
          <a:p>
            <a:pPr fontAlgn="base"/>
            <a:endParaRPr lang="en-US" dirty="0">
              <a:solidFill>
                <a:srgbClr val="000000"/>
              </a:solidFill>
              <a:latin typeface="Century Gothic" panose="020B0502020202020204" pitchFamily="34" charset="0"/>
            </a:endParaRPr>
          </a:p>
          <a:p>
            <a:pPr fontAlgn="base"/>
            <a:r>
              <a:rPr lang="en-AU" sz="1200" kern="1200" dirty="0">
                <a:solidFill>
                  <a:schemeClr val="tx1"/>
                </a:solidFill>
                <a:effectLst/>
                <a:latin typeface="+mn-lt"/>
                <a:ea typeface="+mn-ea"/>
                <a:cs typeface="+mn-cs"/>
              </a:rPr>
              <a:t>The answer didn’t clearly address the second part of the </a:t>
            </a:r>
            <a:r>
              <a:rPr lang="en-AU" sz="1200" kern="1200" dirty="0" err="1">
                <a:solidFill>
                  <a:schemeClr val="tx1"/>
                </a:solidFill>
                <a:effectLst/>
                <a:latin typeface="+mn-lt"/>
                <a:ea typeface="+mn-ea"/>
                <a:cs typeface="+mn-cs"/>
              </a:rPr>
              <a:t>question.We</a:t>
            </a:r>
            <a:r>
              <a:rPr lang="en-AU" sz="1200" kern="1200" dirty="0">
                <a:solidFill>
                  <a:schemeClr val="tx1"/>
                </a:solidFill>
                <a:effectLst/>
                <a:latin typeface="+mn-lt"/>
                <a:ea typeface="+mn-ea"/>
                <a:cs typeface="+mn-cs"/>
              </a:rPr>
              <a:t> don’t know how the focus of the organisation is meeting needs in the community;</a:t>
            </a:r>
          </a:p>
          <a:p>
            <a:pPr fontAlgn="base"/>
            <a:endParaRPr lang="en-US" dirty="0">
              <a:solidFill>
                <a:srgbClr val="000000"/>
              </a:solidFill>
              <a:latin typeface="Century Gothic" panose="020B0502020202020204" pitchFamily="34" charset="0"/>
            </a:endParaRPr>
          </a:p>
          <a:p>
            <a:pPr fontAlgn="base"/>
            <a:endParaRPr lang="en-US" b="0" i="0" dirty="0">
              <a:solidFill>
                <a:srgbClr val="000000"/>
              </a:solidFill>
              <a:effectLst/>
              <a:latin typeface="Century Gothic" panose="020B0502020202020204" pitchFamily="34" charset="0"/>
            </a:endParaRPr>
          </a:p>
          <a:p>
            <a:pPr fontAlgn="base"/>
            <a:r>
              <a:rPr lang="en-US" b="0" i="0" dirty="0">
                <a:solidFill>
                  <a:srgbClr val="000000"/>
                </a:solidFill>
                <a:effectLst/>
                <a:latin typeface="Century Gothic" panose="020B0502020202020204" pitchFamily="34" charset="0"/>
              </a:rPr>
              <a:t>Now let’s look at a different response to the same question by the same applicant….</a:t>
            </a:r>
            <a:endParaRPr lang="en-US"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10"/>
          </p:nvPr>
        </p:nvSpPr>
        <p:spPr/>
        <p:txBody>
          <a:bodyPr/>
          <a:lstStyle/>
          <a:p>
            <a:fld id="{670B6667-BEAA-4A0D-A51B-0210975553CC}" type="slidenum">
              <a:rPr lang="en-AU" smtClean="0"/>
              <a:t>18</a:t>
            </a:fld>
            <a:endParaRPr lang="en-AU" dirty="0"/>
          </a:p>
        </p:txBody>
      </p:sp>
    </p:spTree>
    <p:extLst>
      <p:ext uri="{BB962C8B-B14F-4D97-AF65-F5344CB8AC3E}">
        <p14:creationId xmlns:p14="http://schemas.microsoft.com/office/powerpoint/2010/main" val="477994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Read the response… </a:t>
            </a:r>
          </a:p>
          <a:p>
            <a:endParaRPr lang="en-AU" dirty="0"/>
          </a:p>
          <a:p>
            <a:r>
              <a:rPr lang="en-AU" dirty="0"/>
              <a:t>In this re-write you will note that we have: </a:t>
            </a:r>
          </a:p>
          <a:p>
            <a:r>
              <a:rPr lang="en-AU" dirty="0"/>
              <a:t>- Engage the reader /intro statement – people see it as a problem but we see it as an opportunity</a:t>
            </a:r>
          </a:p>
          <a:p>
            <a:pPr marL="171450" indent="-171450">
              <a:buFontTx/>
              <a:buChar char="-"/>
            </a:pPr>
            <a:r>
              <a:rPr lang="en-AU" dirty="0"/>
              <a:t>Outcomes (track record/ trust me)</a:t>
            </a:r>
          </a:p>
          <a:p>
            <a:pPr marL="171450" indent="-171450">
              <a:buFontTx/>
              <a:buChar char="-"/>
            </a:pPr>
            <a:r>
              <a:rPr lang="en-AU" dirty="0"/>
              <a:t>- Specifics about target group</a:t>
            </a:r>
          </a:p>
          <a:p>
            <a:pPr marL="171450" indent="-171450">
              <a:buFontTx/>
              <a:buChar char="-"/>
            </a:pPr>
            <a:r>
              <a:rPr lang="en-AU" dirty="0"/>
              <a:t>Specifics on what they deliver</a:t>
            </a:r>
          </a:p>
          <a:p>
            <a:pPr marL="171450" indent="-171450">
              <a:buFontTx/>
              <a:buChar char="-"/>
            </a:pPr>
            <a:r>
              <a:rPr lang="en-AU" dirty="0"/>
              <a:t>Mission and how it aligns with funder’s</a:t>
            </a:r>
          </a:p>
          <a:p>
            <a:pPr marL="171450" indent="-171450">
              <a:buFontTx/>
              <a:buChar char="-"/>
            </a:pPr>
            <a:endParaRPr lang="en-AU" dirty="0"/>
          </a:p>
          <a:p>
            <a:pPr marL="171450" indent="-171450">
              <a:buFontTx/>
              <a:buChar char="-"/>
            </a:pPr>
            <a:r>
              <a:rPr lang="en-AU" dirty="0"/>
              <a:t>In this description we can see the key messages -that tell the story about who you are</a:t>
            </a:r>
          </a:p>
          <a:p>
            <a:pPr marL="285750" indent="-285750">
              <a:buFont typeface="Arial" panose="020B0604020202020204" pitchFamily="34" charset="0"/>
              <a:buChar char="•"/>
            </a:pPr>
            <a:r>
              <a:rPr lang="en-AU" sz="1200" dirty="0">
                <a:solidFill>
                  <a:srgbClr val="717174"/>
                </a:solidFill>
                <a:latin typeface="Century Gothic" panose="020B0502020202020204" pitchFamily="34" charset="0"/>
              </a:rPr>
              <a:t>Organisation description: Short and long</a:t>
            </a:r>
          </a:p>
          <a:p>
            <a:pPr marL="285750" indent="-285750">
              <a:buFont typeface="Arial" panose="020B0604020202020204" pitchFamily="34" charset="0"/>
              <a:buChar char="•"/>
            </a:pPr>
            <a:r>
              <a:rPr lang="en-AU" sz="1200" dirty="0">
                <a:solidFill>
                  <a:srgbClr val="717174"/>
                </a:solidFill>
                <a:latin typeface="Century Gothic" panose="020B0502020202020204" pitchFamily="34" charset="0"/>
              </a:rPr>
              <a:t>Vision, mission and purpose</a:t>
            </a:r>
          </a:p>
          <a:p>
            <a:pPr marL="285750" indent="-285750">
              <a:buFont typeface="Arial" panose="020B0604020202020204" pitchFamily="34" charset="0"/>
              <a:buChar char="•"/>
            </a:pPr>
            <a:r>
              <a:rPr lang="en-AU" sz="1200" dirty="0">
                <a:solidFill>
                  <a:srgbClr val="717174"/>
                </a:solidFill>
                <a:latin typeface="Century Gothic" panose="020B0502020202020204" pitchFamily="34" charset="0"/>
              </a:rPr>
              <a:t>Organisation structure</a:t>
            </a:r>
          </a:p>
          <a:p>
            <a:pPr marL="285750" indent="-285750">
              <a:buFont typeface="Arial" panose="020B0604020202020204" pitchFamily="34" charset="0"/>
              <a:buChar char="•"/>
            </a:pPr>
            <a:r>
              <a:rPr lang="en-AU" sz="1200" dirty="0">
                <a:solidFill>
                  <a:srgbClr val="717174"/>
                </a:solidFill>
                <a:latin typeface="Century Gothic" panose="020B0502020202020204" pitchFamily="34" charset="0"/>
              </a:rPr>
              <a:t>Organisational history</a:t>
            </a:r>
          </a:p>
          <a:p>
            <a:pPr marL="285750" indent="-285750">
              <a:buFont typeface="Arial" panose="020B0604020202020204" pitchFamily="34" charset="0"/>
              <a:buChar char="•"/>
            </a:pPr>
            <a:r>
              <a:rPr lang="en-AU" sz="1200" dirty="0">
                <a:solidFill>
                  <a:srgbClr val="717174"/>
                </a:solidFill>
                <a:latin typeface="Century Gothic" panose="020B0502020202020204" pitchFamily="34" charset="0"/>
              </a:rPr>
              <a:t>Key achievement</a:t>
            </a:r>
            <a:endParaRPr lang="en-NZ" sz="1200" dirty="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23B926DA-CEDC-40CC-BFFF-26A8E15E77A1}" type="slidenum">
              <a:rPr lang="en-AU" smtClean="0"/>
              <a:t>19</a:t>
            </a:fld>
            <a:endParaRPr lang="en-AU" dirty="0"/>
          </a:p>
        </p:txBody>
      </p:sp>
    </p:spTree>
    <p:extLst>
      <p:ext uri="{BB962C8B-B14F-4D97-AF65-F5344CB8AC3E}">
        <p14:creationId xmlns:p14="http://schemas.microsoft.com/office/powerpoint/2010/main" val="301961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Just a quick intro on us… Strategic Grants is a mission-driven business and aims to work with organisations to ensure they are building their capacity to ensure long-term sustainability.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aim to work with organisations to ensure they are achieving a good ROI for their grants program.  This should be better than 25 cents in the dollar (which is a sector acceptable rate on average across different fundraising methods).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provide holistic support around all the essential strategies and processes that organisations must have in place to be successful in their fundraising and specifically, their grant-seeking.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670B6667-BEAA-4A0D-A51B-0210975553CC}" type="slidenum">
              <a:rPr lang="en-AU" smtClean="0"/>
              <a:t>2</a:t>
            </a:fld>
            <a:endParaRPr lang="en-AU"/>
          </a:p>
        </p:txBody>
      </p:sp>
    </p:spTree>
    <p:extLst>
      <p:ext uri="{BB962C8B-B14F-4D97-AF65-F5344CB8AC3E}">
        <p14:creationId xmlns:p14="http://schemas.microsoft.com/office/powerpoint/2010/main" val="803714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sz="1200" kern="1200" dirty="0">
                <a:solidFill>
                  <a:schemeClr val="tx1"/>
                </a:solidFill>
                <a:effectLst/>
                <a:latin typeface="+mn-lt"/>
                <a:ea typeface="+mn-ea"/>
                <a:cs typeface="+mn-cs"/>
              </a:rPr>
              <a:t>Overview of the nature and types of services and why these services are delivered to particular client groups and geographical areas</a:t>
            </a:r>
          </a:p>
          <a:p>
            <a:r>
              <a:rPr lang="en-AU" sz="1200" kern="1200" dirty="0">
                <a:solidFill>
                  <a:schemeClr val="tx1"/>
                </a:solidFill>
                <a:effectLst/>
                <a:latin typeface="+mn-lt"/>
                <a:ea typeface="+mn-ea"/>
                <a:cs typeface="+mn-cs"/>
              </a:rPr>
              <a:t>Responses to this question should:</a:t>
            </a:r>
          </a:p>
          <a:p>
            <a:r>
              <a:rPr lang="en-AU" sz="1200" kern="1200" dirty="0">
                <a:solidFill>
                  <a:schemeClr val="tx1"/>
                </a:solidFill>
                <a:effectLst/>
                <a:latin typeface="+mn-lt"/>
                <a:ea typeface="+mn-ea"/>
                <a:cs typeface="+mn-cs"/>
              </a:rPr>
              <a:t>• broadly describe the nature and types of services for which you are seeking funding; and</a:t>
            </a:r>
          </a:p>
          <a:p>
            <a:r>
              <a:rPr lang="en-AU" sz="1200" kern="1200" dirty="0">
                <a:solidFill>
                  <a:schemeClr val="tx1"/>
                </a:solidFill>
                <a:effectLst/>
                <a:latin typeface="+mn-lt"/>
                <a:ea typeface="+mn-ea"/>
                <a:cs typeface="+mn-cs"/>
              </a:rPr>
              <a:t>• establish the evidence of legal need and the resources required to the meet need.</a:t>
            </a:r>
          </a:p>
          <a:p>
            <a:r>
              <a:rPr lang="en-AU" sz="1200" kern="1200" dirty="0">
                <a:solidFill>
                  <a:schemeClr val="tx1"/>
                </a:solidFill>
                <a:effectLst/>
                <a:latin typeface="+mn-lt"/>
                <a:ea typeface="+mn-ea"/>
                <a:cs typeface="+mn-cs"/>
              </a:rPr>
              <a:t>The kinds of information that can be provided to describe the nature and types of services</a:t>
            </a:r>
          </a:p>
          <a:p>
            <a:r>
              <a:rPr lang="en-AU" sz="1200" kern="1200" dirty="0">
                <a:solidFill>
                  <a:schemeClr val="tx1"/>
                </a:solidFill>
                <a:effectLst/>
                <a:latin typeface="+mn-lt"/>
                <a:ea typeface="+mn-ea"/>
                <a:cs typeface="+mn-cs"/>
              </a:rPr>
              <a:t>include:</a:t>
            </a:r>
          </a:p>
          <a:p>
            <a:r>
              <a:rPr lang="en-AU" sz="1200" kern="1200" dirty="0">
                <a:solidFill>
                  <a:schemeClr val="tx1"/>
                </a:solidFill>
                <a:effectLst/>
                <a:latin typeface="+mn-lt"/>
                <a:ea typeface="+mn-ea"/>
                <a:cs typeface="+mn-cs"/>
              </a:rPr>
              <a:t>• Target clients;</a:t>
            </a:r>
          </a:p>
          <a:p>
            <a:r>
              <a:rPr lang="en-AU" sz="1200" kern="1200" dirty="0">
                <a:solidFill>
                  <a:schemeClr val="tx1"/>
                </a:solidFill>
                <a:effectLst/>
                <a:latin typeface="+mn-lt"/>
                <a:ea typeface="+mn-ea"/>
                <a:cs typeface="+mn-cs"/>
              </a:rPr>
              <a:t>• Areas of law;</a:t>
            </a:r>
          </a:p>
          <a:p>
            <a:r>
              <a:rPr lang="en-AU" sz="1200" kern="1200" dirty="0">
                <a:solidFill>
                  <a:schemeClr val="tx1"/>
                </a:solidFill>
                <a:effectLst/>
                <a:latin typeface="+mn-lt"/>
                <a:ea typeface="+mn-ea"/>
                <a:cs typeface="+mn-cs"/>
              </a:rPr>
              <a:t>• Location of services;</a:t>
            </a:r>
          </a:p>
          <a:p>
            <a:r>
              <a:rPr lang="en-AU" sz="1200" kern="1200" dirty="0">
                <a:solidFill>
                  <a:schemeClr val="tx1"/>
                </a:solidFill>
                <a:effectLst/>
                <a:latin typeface="+mn-lt"/>
                <a:ea typeface="+mn-ea"/>
                <a:cs typeface="+mn-cs"/>
              </a:rPr>
              <a:t>• Service delivery model e.g. mixed service delivery model where a wide range of services can</a:t>
            </a:r>
          </a:p>
          <a:p>
            <a:r>
              <a:rPr lang="en-AU" sz="1200" kern="1200" dirty="0">
                <a:solidFill>
                  <a:schemeClr val="tx1"/>
                </a:solidFill>
                <a:effectLst/>
                <a:latin typeface="+mn-lt"/>
                <a:ea typeface="+mn-ea"/>
                <a:cs typeface="+mn-cs"/>
              </a:rPr>
              <a:t>be used to assist a client or community;</a:t>
            </a:r>
          </a:p>
          <a:p>
            <a:r>
              <a:rPr lang="en-AU" sz="1200" kern="1200" dirty="0">
                <a:solidFill>
                  <a:schemeClr val="tx1"/>
                </a:solidFill>
                <a:effectLst/>
                <a:latin typeface="+mn-lt"/>
                <a:ea typeface="+mn-ea"/>
                <a:cs typeface="+mn-cs"/>
              </a:rPr>
              <a:t>• Types of services – information and referral, legal advice, legal tasks, representation,</a:t>
            </a:r>
          </a:p>
          <a:p>
            <a:r>
              <a:rPr lang="en-AU" sz="1200" kern="1200" dirty="0">
                <a:solidFill>
                  <a:schemeClr val="tx1"/>
                </a:solidFill>
                <a:effectLst/>
                <a:latin typeface="+mn-lt"/>
                <a:ea typeface="+mn-ea"/>
                <a:cs typeface="+mn-cs"/>
              </a:rPr>
              <a:t>ongoing assistance, court support, duty lawyer services, support services, community legal</a:t>
            </a:r>
          </a:p>
          <a:p>
            <a:r>
              <a:rPr lang="en-AU" sz="1200" kern="1200" dirty="0">
                <a:solidFill>
                  <a:schemeClr val="tx1"/>
                </a:solidFill>
                <a:effectLst/>
                <a:latin typeface="+mn-lt"/>
                <a:ea typeface="+mn-ea"/>
                <a:cs typeface="+mn-cs"/>
              </a:rPr>
              <a:t>education, law and legal reform; and</a:t>
            </a:r>
          </a:p>
          <a:p>
            <a:r>
              <a:rPr lang="en-AU" sz="1200" kern="1200" dirty="0">
                <a:solidFill>
                  <a:schemeClr val="tx1"/>
                </a:solidFill>
                <a:effectLst/>
                <a:latin typeface="+mn-lt"/>
                <a:ea typeface="+mn-ea"/>
                <a:cs typeface="+mn-cs"/>
              </a:rPr>
              <a:t>• Key relationships and partnerships.</a:t>
            </a:r>
          </a:p>
          <a:p>
            <a:endParaRPr lang="en-AU" dirty="0"/>
          </a:p>
          <a:p>
            <a:r>
              <a:rPr lang="en-AU" dirty="0"/>
              <a:t>For those already receiving funding- you will need demonstrate how, what, why &amp; back it up with your data</a:t>
            </a:r>
          </a:p>
          <a:p>
            <a:r>
              <a:rPr lang="en-AU" dirty="0"/>
              <a:t>If you are applying for a new service- demonstrate why, how it will work and the need- with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You need to put best examples forward but briefly describe the multiple services talking about multiple programs succinctly </a:t>
            </a:r>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20</a:t>
            </a:fld>
            <a:endParaRPr lang="en-AU"/>
          </a:p>
        </p:txBody>
      </p:sp>
    </p:spTree>
    <p:extLst>
      <p:ext uri="{BB962C8B-B14F-4D97-AF65-F5344CB8AC3E}">
        <p14:creationId xmlns:p14="http://schemas.microsoft.com/office/powerpoint/2010/main" val="3717828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One of the greatest weaknesses we see in applications we are reviewing before submission, is a lack of demonstrable evidence to back up the claims being made in applications. And our funder friends tell us the same thing.  That one of the main areas submissions fall down is that there is no data and evidence to back up claims plus no clarity on the information gaps being filled and most importantly the points of difference between the project that is being presented in the submission, and others that already exist or may be competing in the same funding round.  </a:t>
            </a: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There are a range of data sources, both qualitative and quantitative, that can be used to</a:t>
            </a:r>
          </a:p>
          <a:p>
            <a:r>
              <a:rPr lang="en-AU" sz="1200" kern="1200" dirty="0">
                <a:solidFill>
                  <a:schemeClr val="tx1"/>
                </a:solidFill>
                <a:effectLst/>
                <a:latin typeface="+mn-lt"/>
                <a:ea typeface="+mn-ea"/>
                <a:cs typeface="+mn-cs"/>
              </a:rPr>
              <a:t>demonstrate legal need including:</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is important to reflect on your own understanding of your service and the region/priority</a:t>
            </a:r>
          </a:p>
          <a:p>
            <a:r>
              <a:rPr lang="en-AU" sz="1200" kern="1200" dirty="0">
                <a:solidFill>
                  <a:schemeClr val="tx1"/>
                </a:solidFill>
                <a:effectLst/>
                <a:latin typeface="+mn-lt"/>
                <a:ea typeface="+mn-ea"/>
                <a:cs typeface="+mn-cs"/>
              </a:rPr>
              <a:t>client area/s in which you provide support by using your own on-the-ground experience to tell</a:t>
            </a:r>
          </a:p>
          <a:p>
            <a:r>
              <a:rPr lang="en-AU" sz="1200" kern="1200" dirty="0">
                <a:solidFill>
                  <a:schemeClr val="tx1"/>
                </a:solidFill>
                <a:effectLst/>
                <a:latin typeface="+mn-lt"/>
                <a:ea typeface="+mn-ea"/>
                <a:cs typeface="+mn-cs"/>
              </a:rPr>
              <a:t>your own story in your procurement application.</a:t>
            </a:r>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21</a:t>
            </a:fld>
            <a:endParaRPr lang="en-AU"/>
          </a:p>
        </p:txBody>
      </p:sp>
    </p:spTree>
    <p:extLst>
      <p:ext uri="{BB962C8B-B14F-4D97-AF65-F5344CB8AC3E}">
        <p14:creationId xmlns:p14="http://schemas.microsoft.com/office/powerpoint/2010/main" val="4044837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Funders expect you to have organisational evidence and performance data. </a:t>
            </a:r>
          </a:p>
          <a:p>
            <a:endParaRPr lang="en-AU" dirty="0"/>
          </a:p>
          <a:p>
            <a:r>
              <a:rPr lang="en-AU" dirty="0"/>
              <a:t>It’s really important to collate data from your previously run projects, along with statistics on service usage increases etc. You should have data capture tools in place that enable staff to document observations, including service demand and waiting lists, numbers of participants, and feedback from participants and referral agencies. </a:t>
            </a:r>
          </a:p>
          <a:p>
            <a:endParaRPr lang="en-AU" dirty="0"/>
          </a:p>
          <a:p>
            <a:r>
              <a:rPr lang="en-AU" dirty="0"/>
              <a:t>A lot of the time when we talk to applicants– especially when we’re helping with one of the big applications and tenders they don’t have data comparing how much service they’ve provided to how many people this year vs last year. </a:t>
            </a:r>
          </a:p>
          <a:p>
            <a:endParaRPr lang="en-AU" dirty="0"/>
          </a:p>
          <a:p>
            <a:r>
              <a:rPr lang="en-AU" dirty="0"/>
              <a:t>They don’t have feedback from beneficiaries on how the services have helped them.</a:t>
            </a:r>
          </a:p>
          <a:p>
            <a:endParaRPr lang="en-AU" dirty="0"/>
          </a:p>
          <a:p>
            <a:r>
              <a:rPr lang="en-AU" dirty="0"/>
              <a:t> You need to be tracking your own performance as a </a:t>
            </a:r>
            <a:r>
              <a:rPr lang="en-AU" dirty="0" err="1"/>
              <a:t>nonprofit</a:t>
            </a:r>
            <a:r>
              <a:rPr lang="en-AU" dirty="0"/>
              <a:t> using both qualitative and quantitative data, to be able to quickly and reliably be able to pull out organisational evidence of need. </a:t>
            </a: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670B6667-BEAA-4A0D-A51B-0210975553CC}" type="slidenum">
              <a:rPr lang="en-AU" smtClean="0"/>
              <a:t>22</a:t>
            </a:fld>
            <a:endParaRPr lang="en-AU"/>
          </a:p>
        </p:txBody>
      </p:sp>
    </p:spTree>
    <p:extLst>
      <p:ext uri="{BB962C8B-B14F-4D97-AF65-F5344CB8AC3E}">
        <p14:creationId xmlns:p14="http://schemas.microsoft.com/office/powerpoint/2010/main" val="2310379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It’s a really good idea to compile your research in one place so you have a go to document with referenced evidence. Always make sure you save the source of the information with the information, as you do need to reference your sources in your grant applications. If you can not fit in full reference links due to restrictions on word counts, simply use references in your statements such as “According to the most recent 2018 report “Report Title” and name of organisation…. </a:t>
            </a:r>
          </a:p>
        </p:txBody>
      </p:sp>
      <p:sp>
        <p:nvSpPr>
          <p:cNvPr id="4" name="Slide Number Placeholder 3"/>
          <p:cNvSpPr>
            <a:spLocks noGrp="1"/>
          </p:cNvSpPr>
          <p:nvPr>
            <p:ph type="sldNum" sz="quarter" idx="10"/>
          </p:nvPr>
        </p:nvSpPr>
        <p:spPr/>
        <p:txBody>
          <a:bodyPr/>
          <a:lstStyle/>
          <a:p>
            <a:fld id="{670B6667-BEAA-4A0D-A51B-0210975553CC}" type="slidenum">
              <a:rPr lang="en-AU" smtClean="0"/>
              <a:t>23</a:t>
            </a:fld>
            <a:endParaRPr lang="en-AU"/>
          </a:p>
        </p:txBody>
      </p:sp>
    </p:spTree>
    <p:extLst>
      <p:ext uri="{BB962C8B-B14F-4D97-AF65-F5344CB8AC3E}">
        <p14:creationId xmlns:p14="http://schemas.microsoft.com/office/powerpoint/2010/main" val="3698594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i="0" kern="1200" dirty="0">
                <a:solidFill>
                  <a:schemeClr val="tx1"/>
                </a:solidFill>
                <a:effectLst/>
                <a:latin typeface="+mn-lt"/>
                <a:ea typeface="+mn-ea"/>
                <a:cs typeface="+mn-cs"/>
              </a:rPr>
              <a:t>Nerdy as it is, Boolean searches can really save you time when you’re looking for something quite specific. </a:t>
            </a:r>
          </a:p>
          <a:p>
            <a:r>
              <a:rPr lang="en-NZ" sz="1200" b="0" i="0" kern="1200" dirty="0">
                <a:solidFill>
                  <a:schemeClr val="tx1"/>
                </a:solidFill>
                <a:effectLst/>
                <a:latin typeface="+mn-lt"/>
                <a:ea typeface="+mn-ea"/>
                <a:cs typeface="+mn-cs"/>
              </a:rPr>
              <a:t>Mainly you’ll be using operators like inverted commas for an exact term or phrase. If you’re looking for something with more than one word, its useful to use brackets and OR/AND. </a:t>
            </a:r>
          </a:p>
          <a:p>
            <a:endParaRPr lang="en-NZ" sz="1200" b="0" i="0" kern="1200" dirty="0">
              <a:solidFill>
                <a:schemeClr val="tx1"/>
              </a:solidFill>
              <a:effectLst/>
              <a:latin typeface="+mn-lt"/>
              <a:ea typeface="+mn-ea"/>
              <a:cs typeface="+mn-cs"/>
            </a:endParaRPr>
          </a:p>
          <a:p>
            <a:r>
              <a:rPr lang="en-NZ" sz="1200" b="0" i="0" kern="1200" dirty="0">
                <a:solidFill>
                  <a:schemeClr val="tx1"/>
                </a:solidFill>
                <a:effectLst/>
                <a:latin typeface="+mn-lt"/>
                <a:ea typeface="+mn-ea"/>
                <a:cs typeface="+mn-cs"/>
              </a:rPr>
              <a:t>So you can see in this example we are wanting to find out how many people in Rural Western Australia are sleeping rough.  </a:t>
            </a:r>
          </a:p>
          <a:p>
            <a:endParaRPr lang="en-NZ" sz="1200" b="0" i="0" kern="1200" dirty="0">
              <a:solidFill>
                <a:schemeClr val="tx1"/>
              </a:solidFill>
              <a:effectLst/>
              <a:latin typeface="+mn-lt"/>
              <a:ea typeface="+mn-ea"/>
              <a:cs typeface="+mn-cs"/>
            </a:endParaRPr>
          </a:p>
          <a:p>
            <a:r>
              <a:rPr lang="en-NZ" sz="1200" b="0" i="0" kern="1200" dirty="0">
                <a:solidFill>
                  <a:schemeClr val="tx1"/>
                </a:solidFill>
                <a:effectLst/>
                <a:latin typeface="+mn-lt"/>
                <a:ea typeface="+mn-ea"/>
                <a:cs typeface="+mn-cs"/>
              </a:rPr>
              <a:t>Using inverted commas around a search phrase like "Western Australia" ensures that the exact term is found within the results, rather than each word separately which might take you to something about 'Western countries like Australia' for example. It's great for longer phrases too – like if you were searching for a particular quote. If you were specifically looking for statistics on homelessness and poverty rates in rural Western Australia, you would need to include our next two best Boolean friends: AND </a:t>
            </a:r>
            <a:r>
              <a:rPr lang="en-NZ" sz="1200" b="0" i="0" kern="1200" dirty="0" err="1">
                <a:solidFill>
                  <a:schemeClr val="tx1"/>
                </a:solidFill>
                <a:effectLst/>
                <a:latin typeface="+mn-lt"/>
                <a:ea typeface="+mn-ea"/>
                <a:cs typeface="+mn-cs"/>
              </a:rPr>
              <a:t>and</a:t>
            </a:r>
            <a:r>
              <a:rPr lang="en-NZ" sz="1200" b="0" i="0" kern="1200" dirty="0">
                <a:solidFill>
                  <a:schemeClr val="tx1"/>
                </a:solidFill>
                <a:effectLst/>
                <a:latin typeface="+mn-lt"/>
                <a:ea typeface="+mn-ea"/>
                <a:cs typeface="+mn-cs"/>
              </a:rPr>
              <a:t> OR</a:t>
            </a:r>
          </a:p>
          <a:p>
            <a:r>
              <a:rPr lang="en-NZ" sz="1200" b="0" i="0" kern="1200" dirty="0">
                <a:solidFill>
                  <a:schemeClr val="tx1"/>
                </a:solidFill>
                <a:effectLst/>
                <a:latin typeface="+mn-lt"/>
                <a:ea typeface="+mn-ea"/>
                <a:cs typeface="+mn-cs"/>
              </a:rPr>
              <a:t>Obviously there is different terminology used around homelessness and poverty, so to ensure you're not missing any sites where you might find information pertinent to your research, you're going to need to include variations of these words, as well as the kind of information you're looking for (statistics) and the geographic location.</a:t>
            </a:r>
          </a:p>
          <a:p>
            <a:endParaRPr lang="en-NZ" sz="1200" b="0" i="0" kern="1200" dirty="0">
              <a:solidFill>
                <a:schemeClr val="tx1"/>
              </a:solidFill>
              <a:effectLst/>
              <a:latin typeface="+mn-lt"/>
              <a:ea typeface="+mn-ea"/>
              <a:cs typeface="+mn-cs"/>
            </a:endParaRPr>
          </a:p>
          <a:p>
            <a:r>
              <a:rPr lang="en-NZ" sz="1200" b="0" i="0" kern="1200" dirty="0">
                <a:solidFill>
                  <a:schemeClr val="tx1"/>
                </a:solidFill>
                <a:effectLst/>
                <a:latin typeface="+mn-lt"/>
                <a:ea typeface="+mn-ea"/>
                <a:cs typeface="+mn-cs"/>
              </a:rPr>
              <a:t>This is going to ensure that your results are the ones most relevant to statistical or numerical information on WA homelessness and poverty.</a:t>
            </a:r>
          </a:p>
          <a:p>
            <a:endParaRPr lang="en-AU" dirty="0"/>
          </a:p>
          <a:p>
            <a:r>
              <a:rPr lang="en-NZ" sz="1200" b="0" i="0" kern="1200" dirty="0">
                <a:solidFill>
                  <a:schemeClr val="tx1"/>
                </a:solidFill>
                <a:effectLst/>
                <a:latin typeface="+mn-lt"/>
                <a:ea typeface="+mn-ea"/>
                <a:cs typeface="+mn-cs"/>
              </a:rPr>
              <a:t>Most of the time you'll find relevant information long before you have to resort to long string searches like this, but they are useful when looking for things less common or known about and are fantastic time savers when you're looking for an exact statistic or something to back up a needs statement in a grant application!</a:t>
            </a:r>
          </a:p>
          <a:p>
            <a:endParaRPr lang="en-AU" dirty="0"/>
          </a:p>
        </p:txBody>
      </p:sp>
      <p:sp>
        <p:nvSpPr>
          <p:cNvPr id="4" name="Slide Number Placeholder 3"/>
          <p:cNvSpPr>
            <a:spLocks noGrp="1"/>
          </p:cNvSpPr>
          <p:nvPr>
            <p:ph type="sldNum" sz="quarter" idx="10"/>
          </p:nvPr>
        </p:nvSpPr>
        <p:spPr/>
        <p:txBody>
          <a:bodyPr/>
          <a:lstStyle/>
          <a:p>
            <a:fld id="{670B6667-BEAA-4A0D-A51B-0210975553CC}" type="slidenum">
              <a:rPr lang="en-AU" smtClean="0"/>
              <a:t>24</a:t>
            </a:fld>
            <a:endParaRPr lang="en-AU"/>
          </a:p>
        </p:txBody>
      </p:sp>
    </p:spTree>
    <p:extLst>
      <p:ext uri="{BB962C8B-B14F-4D97-AF65-F5344CB8AC3E}">
        <p14:creationId xmlns:p14="http://schemas.microsoft.com/office/powerpoint/2010/main" val="3450767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looking at your grant-ready project. Is it grant-ready?  How do you know it is needed?</a:t>
            </a:r>
          </a:p>
          <a:p>
            <a:endParaRPr lang="en-AU" dirty="0"/>
          </a:p>
          <a:p>
            <a:r>
              <a:rPr lang="en-AU" dirty="0"/>
              <a:t>Before we even contemplate running a program, we need to Scan the landscape and check that we have looked at what other organisations are doing? Are their projects similar enough to yours that yours might be considered to be replication? </a:t>
            </a:r>
          </a:p>
          <a:p>
            <a:endParaRPr lang="en-AU" dirty="0"/>
          </a:p>
          <a:p>
            <a:r>
              <a:rPr lang="en-AU" dirty="0"/>
              <a:t>You don’t know if there’s a need for your project until you know what other service providers are offering. If there are others offering similar services but in different geographic regions, that’s okay, but it’s still good for you to know so you are able to point out your niche if asked by a funder. </a:t>
            </a:r>
          </a:p>
        </p:txBody>
      </p:sp>
      <p:sp>
        <p:nvSpPr>
          <p:cNvPr id="4" name="Slide Number Placeholder 3"/>
          <p:cNvSpPr>
            <a:spLocks noGrp="1"/>
          </p:cNvSpPr>
          <p:nvPr>
            <p:ph type="sldNum" sz="quarter" idx="10"/>
          </p:nvPr>
        </p:nvSpPr>
        <p:spPr/>
        <p:txBody>
          <a:bodyPr/>
          <a:lstStyle/>
          <a:p>
            <a:fld id="{670B6667-BEAA-4A0D-A51B-0210975553CC}" type="slidenum">
              <a:rPr lang="en-AU" smtClean="0"/>
              <a:t>25</a:t>
            </a:fld>
            <a:endParaRPr lang="en-AU"/>
          </a:p>
        </p:txBody>
      </p:sp>
    </p:spTree>
    <p:extLst>
      <p:ext uri="{BB962C8B-B14F-4D97-AF65-F5344CB8AC3E}">
        <p14:creationId xmlns:p14="http://schemas.microsoft.com/office/powerpoint/2010/main" val="3170400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Know who is doing what and why your service and approach is needed. If the CLS in the next town is also delivering similar services is there a way you can work together to deliver more value for money?</a:t>
            </a:r>
          </a:p>
        </p:txBody>
      </p:sp>
      <p:sp>
        <p:nvSpPr>
          <p:cNvPr id="4" name="Slide Number Placeholder 3"/>
          <p:cNvSpPr>
            <a:spLocks noGrp="1"/>
          </p:cNvSpPr>
          <p:nvPr>
            <p:ph type="sldNum" sz="quarter" idx="10"/>
          </p:nvPr>
        </p:nvSpPr>
        <p:spPr/>
        <p:txBody>
          <a:bodyPr/>
          <a:lstStyle/>
          <a:p>
            <a:fld id="{670B6667-BEAA-4A0D-A51B-0210975553CC}" type="slidenum">
              <a:rPr lang="en-AU" smtClean="0"/>
              <a:t>26</a:t>
            </a:fld>
            <a:endParaRPr lang="en-AU"/>
          </a:p>
        </p:txBody>
      </p:sp>
    </p:spTree>
    <p:extLst>
      <p:ext uri="{BB962C8B-B14F-4D97-AF65-F5344CB8AC3E}">
        <p14:creationId xmlns:p14="http://schemas.microsoft.com/office/powerpoint/2010/main" val="3485820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are things to think about as you’re looking at your evidence sources. </a:t>
            </a:r>
          </a:p>
        </p:txBody>
      </p:sp>
      <p:sp>
        <p:nvSpPr>
          <p:cNvPr id="4" name="Slide Number Placeholder 3"/>
          <p:cNvSpPr>
            <a:spLocks noGrp="1"/>
          </p:cNvSpPr>
          <p:nvPr>
            <p:ph type="sldNum" sz="quarter" idx="10"/>
          </p:nvPr>
        </p:nvSpPr>
        <p:spPr/>
        <p:txBody>
          <a:bodyPr/>
          <a:lstStyle/>
          <a:p>
            <a:fld id="{670B6667-BEAA-4A0D-A51B-0210975553CC}" type="slidenum">
              <a:rPr lang="en-AU" smtClean="0"/>
              <a:t>27</a:t>
            </a:fld>
            <a:endParaRPr lang="en-AU"/>
          </a:p>
        </p:txBody>
      </p:sp>
    </p:spTree>
    <p:extLst>
      <p:ext uri="{BB962C8B-B14F-4D97-AF65-F5344CB8AC3E}">
        <p14:creationId xmlns:p14="http://schemas.microsoft.com/office/powerpoint/2010/main" val="926689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now let’s put all that hard research work and collation, into practice into our application.  Looking at  typical funder application question, what is the need for the project.  Here, we look at our fictional NFP, My Place, which provides psychotherapy art programs for newly arrived refugee children as one of its programs… </a:t>
            </a:r>
          </a:p>
        </p:txBody>
      </p:sp>
      <p:sp>
        <p:nvSpPr>
          <p:cNvPr id="4" name="Slide Number Placeholder 3"/>
          <p:cNvSpPr>
            <a:spLocks noGrp="1"/>
          </p:cNvSpPr>
          <p:nvPr>
            <p:ph type="sldNum" sz="quarter" idx="5"/>
          </p:nvPr>
        </p:nvSpPr>
        <p:spPr/>
        <p:txBody>
          <a:bodyPr/>
          <a:lstStyle/>
          <a:p>
            <a:fld id="{670B6667-BEAA-4A0D-A51B-0210975553CC}" type="slidenum">
              <a:rPr lang="en-AU" smtClean="0"/>
              <a:t>28</a:t>
            </a:fld>
            <a:endParaRPr lang="en-AU"/>
          </a:p>
        </p:txBody>
      </p:sp>
    </p:spTree>
    <p:extLst>
      <p:ext uri="{BB962C8B-B14F-4D97-AF65-F5344CB8AC3E}">
        <p14:creationId xmlns:p14="http://schemas.microsoft.com/office/powerpoint/2010/main" val="2647172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need to also evidence how you monitor the service to know you are meeting the aims.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 you need a </a:t>
            </a:r>
            <a:r>
              <a:rPr lang="en-US" b="1" u="sng" dirty="0"/>
              <a:t>number</a:t>
            </a:r>
            <a:r>
              <a:rPr lang="en-US" dirty="0"/>
              <a:t> of beneficiaries. You’ll need to work this out based on previous similar programs you’ve run, or estimates based on population, or whatever metric is right for your program. Project plans need as many specifics as possible. It doesn’t need to be 100% accurate, but it does need to be your best guess, based on something. In some applications you need to show how you’ve worked it out.</a:t>
            </a:r>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29</a:t>
            </a:fld>
            <a:endParaRPr lang="en-AU"/>
          </a:p>
        </p:txBody>
      </p:sp>
    </p:spTree>
    <p:extLst>
      <p:ext uri="{BB962C8B-B14F-4D97-AF65-F5344CB8AC3E}">
        <p14:creationId xmlns:p14="http://schemas.microsoft.com/office/powerpoint/2010/main" val="34357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dirty="0"/>
              <a:t>We will be covering off …. </a:t>
            </a:r>
          </a:p>
          <a:p>
            <a:pPr>
              <a:defRPr/>
            </a:pPr>
            <a:r>
              <a:rPr lang="en-AU" sz="1200" kern="1200" dirty="0">
                <a:solidFill>
                  <a:schemeClr val="tx1"/>
                </a:solidFill>
                <a:effectLst/>
                <a:latin typeface="+mn-lt"/>
                <a:ea typeface="+mn-ea"/>
                <a:cs typeface="+mn-cs"/>
              </a:rPr>
              <a:t>Key dates and the application, </a:t>
            </a:r>
          </a:p>
          <a:p>
            <a:pPr>
              <a:defRPr/>
            </a:pPr>
            <a:r>
              <a:rPr lang="en-AU" dirty="0"/>
              <a:t>What you need to be grant ready</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Golden Rules</a:t>
            </a:r>
          </a:p>
          <a:p>
            <a:pPr>
              <a:defRPr/>
            </a:pPr>
            <a:r>
              <a:rPr lang="en-AU" sz="1200" kern="1200" dirty="0">
                <a:solidFill>
                  <a:schemeClr val="tx1"/>
                </a:solidFill>
                <a:effectLst/>
                <a:latin typeface="+mn-lt"/>
                <a:ea typeface="+mn-ea"/>
                <a:cs typeface="+mn-cs"/>
              </a:rPr>
              <a:t>Project plan- resources -messaging,  telling the story</a:t>
            </a:r>
          </a:p>
          <a:p>
            <a:pPr>
              <a:defRPr/>
            </a:pPr>
            <a:r>
              <a:rPr lang="en-AU" sz="1200" kern="1200" dirty="0">
                <a:solidFill>
                  <a:schemeClr val="tx1"/>
                </a:solidFill>
                <a:effectLst/>
                <a:latin typeface="+mn-lt"/>
                <a:ea typeface="+mn-ea"/>
                <a:cs typeface="+mn-cs"/>
              </a:rPr>
              <a:t>talking about multiple programs succinctly </a:t>
            </a:r>
          </a:p>
          <a:p>
            <a:pPr>
              <a:defRPr/>
            </a:pPr>
            <a:r>
              <a:rPr lang="en-AU" sz="1200" kern="1200" dirty="0">
                <a:solidFill>
                  <a:schemeClr val="tx1"/>
                </a:solidFill>
                <a:effectLst/>
                <a:latin typeface="+mn-lt"/>
                <a:ea typeface="+mn-ea"/>
                <a:cs typeface="+mn-cs"/>
              </a:rPr>
              <a:t>Need and the proof – evidence to back up your ask</a:t>
            </a:r>
          </a:p>
          <a:p>
            <a:pPr>
              <a:defRPr/>
            </a:pPr>
            <a:r>
              <a:rPr lang="en-AU" sz="1200" kern="1200" dirty="0">
                <a:solidFill>
                  <a:schemeClr val="tx1"/>
                </a:solidFill>
                <a:effectLst/>
                <a:latin typeface="+mn-lt"/>
                <a:ea typeface="+mn-ea"/>
                <a:cs typeface="+mn-cs"/>
              </a:rPr>
              <a:t>And budgeting</a:t>
            </a:r>
            <a:endParaRPr lang="en-AU" dirty="0"/>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3</a:t>
            </a:fld>
            <a:endParaRPr lang="en-AU"/>
          </a:p>
        </p:txBody>
      </p:sp>
    </p:spTree>
    <p:extLst>
      <p:ext uri="{BB962C8B-B14F-4D97-AF65-F5344CB8AC3E}">
        <p14:creationId xmlns:p14="http://schemas.microsoft.com/office/powerpoint/2010/main" val="1207763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And be sure that if your submission requires a cost benefit analysis – that you have both the time and expertise employed to help you prepare this.  A CBA examines… Read Slide. </a:t>
            </a:r>
          </a:p>
          <a:p>
            <a:endParaRPr lang="en-AU" dirty="0"/>
          </a:p>
          <a:p>
            <a:r>
              <a:rPr lang="en-AU" dirty="0"/>
              <a:t>It is good to be able to demonstrate this in simple terms even if a sophisticated CBA is not requested. </a:t>
            </a:r>
          </a:p>
        </p:txBody>
      </p:sp>
      <p:sp>
        <p:nvSpPr>
          <p:cNvPr id="4" name="Slide Number Placeholder 3"/>
          <p:cNvSpPr>
            <a:spLocks noGrp="1"/>
          </p:cNvSpPr>
          <p:nvPr>
            <p:ph type="sldNum" sz="quarter" idx="10"/>
          </p:nvPr>
        </p:nvSpPr>
        <p:spPr/>
        <p:txBody>
          <a:bodyPr/>
          <a:lstStyle/>
          <a:p>
            <a:fld id="{670B6667-BEAA-4A0D-A51B-0210975553CC}" type="slidenum">
              <a:rPr lang="en-AU" smtClean="0"/>
              <a:t>30</a:t>
            </a:fld>
            <a:endParaRPr lang="en-AU"/>
          </a:p>
        </p:txBody>
      </p:sp>
    </p:spTree>
    <p:extLst>
      <p:ext uri="{BB962C8B-B14F-4D97-AF65-F5344CB8AC3E}">
        <p14:creationId xmlns:p14="http://schemas.microsoft.com/office/powerpoint/2010/main" val="3686579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once you have your heavy tackle ready and to overcome all of those common grant application weaknesses, we can apply our hook line and sinker strategy to ensure that all of these elements are covered off in responses, to ensure the assessors are hooked. </a:t>
            </a:r>
          </a:p>
          <a:p>
            <a:endParaRPr lang="en-AU" dirty="0"/>
          </a:p>
          <a:p>
            <a:r>
              <a:rPr lang="en-AU" dirty="0"/>
              <a:t>Engage me generally relates to what is usually one of the first project related questions on the majority of funding application forms – what is that you want to do.  It is your short summary of who you are and what you want you want to do, which will also touch on they why.  We will see an example of this later in the webinar.  You also need to remember that humans are reading your applications. And that they generally have many to read! And that most of us are time poor.  You know yourself when you are reading something that is not interesting or hard to understand – your may be inclined to put it to one side. You want to make sure that your funder is engaged early, and is not confused. </a:t>
            </a:r>
          </a:p>
          <a:p>
            <a:endParaRPr lang="en-AU" dirty="0">
              <a:cs typeface="Calibri"/>
            </a:endParaRPr>
          </a:p>
          <a:p>
            <a:r>
              <a:rPr lang="en-AU" b="1" dirty="0">
                <a:cs typeface="Calibri"/>
              </a:rPr>
              <a:t>CLICK FOR CIRCLE: </a:t>
            </a:r>
            <a:r>
              <a:rPr lang="en-AU" b="0" dirty="0">
                <a:cs typeface="Calibri"/>
              </a:rPr>
              <a:t>These are the elements of your business case: Engage me and motivate me are largely about pulling the funder in and involving them with your cause and your project outcomes. The circled section is all the info you need behind those emotive statements to make a strong argument for funding. </a:t>
            </a:r>
          </a:p>
          <a:p>
            <a:endParaRPr lang="en-AU" dirty="0">
              <a:cs typeface="Calibri"/>
            </a:endParaRPr>
          </a:p>
          <a:p>
            <a:endParaRPr lang="en-AU" dirty="0">
              <a:cs typeface="Calibri"/>
            </a:endParaRPr>
          </a:p>
        </p:txBody>
      </p:sp>
      <p:sp>
        <p:nvSpPr>
          <p:cNvPr id="4" name="Slide Number Placeholder 3"/>
          <p:cNvSpPr>
            <a:spLocks noGrp="1"/>
          </p:cNvSpPr>
          <p:nvPr>
            <p:ph type="sldNum" sz="quarter" idx="5"/>
          </p:nvPr>
        </p:nvSpPr>
        <p:spPr/>
        <p:txBody>
          <a:bodyPr/>
          <a:lstStyle/>
          <a:p>
            <a:fld id="{670B6667-BEAA-4A0D-A51B-0210975553CC}" type="slidenum">
              <a:rPr lang="en-AU" smtClean="0"/>
              <a:t>31</a:t>
            </a:fld>
            <a:endParaRPr lang="en-AU" dirty="0"/>
          </a:p>
        </p:txBody>
      </p:sp>
    </p:spTree>
    <p:extLst>
      <p:ext uri="{BB962C8B-B14F-4D97-AF65-F5344CB8AC3E}">
        <p14:creationId xmlns:p14="http://schemas.microsoft.com/office/powerpoint/2010/main" val="635401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 don’t want your funders to have any surprises- remember </a:t>
            </a:r>
            <a:r>
              <a:rPr lang="en-AU" sz="1200" b="0" i="0" kern="1200" dirty="0">
                <a:solidFill>
                  <a:schemeClr val="tx1"/>
                </a:solidFill>
                <a:effectLst/>
                <a:latin typeface="+mn-lt"/>
                <a:ea typeface="+mn-ea"/>
                <a:cs typeface="+mn-cs"/>
              </a:rPr>
              <a:t>a well crafted budget will answer questions about your grant proposal – not raise questions</a:t>
            </a:r>
          </a:p>
          <a:p>
            <a:endParaRPr lang="en-AU" dirty="0"/>
          </a:p>
          <a:p>
            <a:r>
              <a:rPr lang="en-AU" dirty="0"/>
              <a:t>Now lets look at how to balance our expenditure and the income of our project- even if you are not charging people for services or selling them a product – there will still be income from the project. The income will be your successful grant or grants, any contributions from your organisation (inclusive of staff time, volunteer time, and </a:t>
            </a:r>
            <a:r>
              <a:rPr lang="en-AU" dirty="0" err="1"/>
              <a:t>inkind</a:t>
            </a:r>
            <a:r>
              <a:rPr lang="en-AU" dirty="0"/>
              <a:t> resources), contributions from other organisations ( e.g. venue hire free of charge)….</a:t>
            </a:r>
          </a:p>
        </p:txBody>
      </p:sp>
      <p:sp>
        <p:nvSpPr>
          <p:cNvPr id="4" name="Slide Number Placeholder 3"/>
          <p:cNvSpPr>
            <a:spLocks noGrp="1"/>
          </p:cNvSpPr>
          <p:nvPr>
            <p:ph type="sldNum" sz="quarter" idx="10"/>
          </p:nvPr>
        </p:nvSpPr>
        <p:spPr/>
        <p:txBody>
          <a:bodyPr/>
          <a:lstStyle/>
          <a:p>
            <a:fld id="{95D2E718-E184-471F-8BD6-9487C56BA6DA}" type="slidenum">
              <a:rPr lang="en-AU" smtClean="0"/>
              <a:t>32</a:t>
            </a:fld>
            <a:endParaRPr lang="en-AU"/>
          </a:p>
        </p:txBody>
      </p:sp>
    </p:spTree>
    <p:extLst>
      <p:ext uri="{BB962C8B-B14F-4D97-AF65-F5344CB8AC3E}">
        <p14:creationId xmlns:p14="http://schemas.microsoft.com/office/powerpoint/2010/main" val="1376547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 all that information forms a robust project plan!  Once you have those in place for your projects, you have enough information to start looking for funding prospects that are well aligned to you needs.  </a:t>
            </a:r>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33</a:t>
            </a:fld>
            <a:endParaRPr lang="en-AU"/>
          </a:p>
        </p:txBody>
      </p:sp>
    </p:spTree>
    <p:extLst>
      <p:ext uri="{BB962C8B-B14F-4D97-AF65-F5344CB8AC3E}">
        <p14:creationId xmlns:p14="http://schemas.microsoft.com/office/powerpoint/2010/main" val="2654949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1243013"/>
            <a:ext cx="4476750" cy="3357562"/>
          </a:xfrm>
        </p:spPr>
      </p:sp>
      <p:sp>
        <p:nvSpPr>
          <p:cNvPr id="3" name="Notes Placeholder 2"/>
          <p:cNvSpPr>
            <a:spLocks noGrp="1"/>
          </p:cNvSpPr>
          <p:nvPr>
            <p:ph type="body" idx="1"/>
          </p:nvPr>
        </p:nvSpPr>
        <p:spPr/>
        <p:txBody>
          <a:bodyPr/>
          <a:lstStyle/>
          <a:p>
            <a:r>
              <a:rPr lang="en-AU" baseline="0" dirty="0"/>
              <a:t>As you calculate the expenditure and income tables make sure the Total Amounts from each are the same.</a:t>
            </a:r>
          </a:p>
          <a:p>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Remember that budget details usually reveal whether a proposed project has been carefully planned and may ultimately </a:t>
            </a:r>
            <a:r>
              <a:rPr lang="en-AU" sz="1200" b="0" kern="1200" dirty="0">
                <a:solidFill>
                  <a:schemeClr val="tx1"/>
                </a:solidFill>
                <a:effectLst/>
                <a:latin typeface="+mn-lt"/>
                <a:ea typeface="+mn-ea"/>
                <a:cs typeface="+mn-cs"/>
              </a:rPr>
              <a:t>be feasible. </a:t>
            </a:r>
          </a:p>
          <a:p>
            <a:pPr marL="0" marR="0" indent="0" algn="l" defTabSz="914400" rtl="0" eaLnBrk="1" fontAlgn="auto" latinLnBrk="0" hangingPunct="1">
              <a:lnSpc>
                <a:spcPct val="120000"/>
              </a:lnSpc>
              <a:spcBef>
                <a:spcPts val="0"/>
              </a:spcBef>
              <a:spcAft>
                <a:spcPts val="600"/>
              </a:spcAft>
              <a:buClrTx/>
              <a:buSzTx/>
              <a:buFontTx/>
              <a:buNone/>
              <a:tabLst/>
              <a:defRPr/>
            </a:pPr>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2E718-E184-471F-8BD6-9487C56BA6DA}"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217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i="0" kern="1200" dirty="0">
                <a:solidFill>
                  <a:schemeClr val="tx1"/>
                </a:solidFill>
                <a:effectLst/>
                <a:latin typeface="+mn-lt"/>
                <a:ea typeface="+mn-ea"/>
                <a:cs typeface="+mn-cs"/>
              </a:rPr>
              <a:t>We have reviewed thousands of grant application – the number one mistake (which is really easy to avoid) is basic math errors. A mistake in your sums undermine your organisation's credibility. Do the numbers make sense?  How can the budget explanation be improved? Double check the math. </a:t>
            </a:r>
          </a:p>
          <a:p>
            <a:pPr marL="0" indent="0">
              <a:buFont typeface="Arial" panose="020B0604020202020204" pitchFamily="34" charset="0"/>
              <a:buNone/>
            </a:pPr>
            <a:endParaRPr lang="en-AU" sz="1200" b="0" i="0" kern="1200" dirty="0">
              <a:solidFill>
                <a:schemeClr val="tx1"/>
              </a:solidFill>
              <a:effectLst/>
              <a:latin typeface="+mn-lt"/>
              <a:ea typeface="+mn-ea"/>
              <a:cs typeface="+mn-cs"/>
            </a:endParaRPr>
          </a:p>
          <a:p>
            <a:pPr fontAlgn="base"/>
            <a:r>
              <a:rPr lang="en-AU" sz="1200" b="1" i="0" kern="1200" dirty="0">
                <a:solidFill>
                  <a:schemeClr val="tx1"/>
                </a:solidFill>
                <a:effectLst/>
                <a:latin typeface="+mn-lt"/>
                <a:ea typeface="+mn-ea"/>
                <a:cs typeface="+mn-cs"/>
              </a:rPr>
              <a:t>Sloppy budgets. T</a:t>
            </a:r>
            <a:r>
              <a:rPr lang="en-AU" sz="1200" b="0" i="0" kern="1200" dirty="0">
                <a:solidFill>
                  <a:schemeClr val="tx1"/>
                </a:solidFill>
                <a:effectLst/>
                <a:latin typeface="+mn-lt"/>
                <a:ea typeface="+mn-ea"/>
                <a:cs typeface="+mn-cs"/>
              </a:rPr>
              <a:t>he assessor at the funder has seen hundreds, if not thousands, of budgets. They will immediately know if your budget is reasonable for your project. If you’ve left out a major item, she’ll know. If you’ve padded the salaries, she’ll know. The budget that accompanies a grant proposal should be prepared with the same care as the narrative description and match it point for point.</a:t>
            </a:r>
            <a:endParaRPr lang="en-AU" sz="1200" b="0" i="1" kern="1200" dirty="0">
              <a:solidFill>
                <a:schemeClr val="tx1"/>
              </a:solidFill>
              <a:effectLst/>
              <a:latin typeface="+mn-lt"/>
              <a:ea typeface="+mn-ea"/>
              <a:cs typeface="+mn-cs"/>
            </a:endParaRPr>
          </a:p>
          <a:p>
            <a:pPr fontAlgn="base"/>
            <a:r>
              <a:rPr lang="en-AU" sz="1200" b="0" i="1" kern="1200" dirty="0">
                <a:solidFill>
                  <a:schemeClr val="tx1"/>
                </a:solidFill>
                <a:effectLst/>
                <a:latin typeface="+mn-lt"/>
                <a:ea typeface="+mn-ea"/>
                <a:cs typeface="+mn-cs"/>
              </a:rPr>
              <a:t> </a:t>
            </a:r>
          </a:p>
          <a:p>
            <a:pPr marL="0" indent="0">
              <a:buFont typeface="Arial" panose="020B0604020202020204" pitchFamily="34" charset="0"/>
              <a:buNone/>
            </a:pPr>
            <a:r>
              <a:rPr lang="en-AU" b="1" dirty="0"/>
              <a:t>Asking for the wrong amount</a:t>
            </a:r>
            <a:r>
              <a:rPr lang="en-AU" dirty="0"/>
              <a:t>. This mistake is closely related to number 2. In your research, you should determine what size grants the funder has made to similar organizations. Asking for substantially less or more than their typical grant will end in failure</a:t>
            </a:r>
          </a:p>
          <a:p>
            <a:pPr marL="0" indent="0">
              <a:buFont typeface="Arial" panose="020B0604020202020204" pitchFamily="34" charset="0"/>
              <a:buNone/>
            </a:pPr>
            <a:endParaRPr lang="en-AU" dirty="0"/>
          </a:p>
          <a:p>
            <a:pPr marL="0" indent="0">
              <a:buFont typeface="Arial" panose="020B0604020202020204" pitchFamily="34" charset="0"/>
              <a:buNone/>
            </a:pPr>
            <a:r>
              <a:rPr lang="en-AU" sz="1200" b="1" i="0" kern="1200" dirty="0">
                <a:solidFill>
                  <a:schemeClr val="tx1"/>
                </a:solidFill>
                <a:effectLst/>
                <a:latin typeface="+mn-lt"/>
                <a:ea typeface="+mn-ea"/>
                <a:cs typeface="+mn-cs"/>
              </a:rPr>
              <a:t>The numbers in your narrative and budget don’t agree</a:t>
            </a:r>
            <a:r>
              <a:rPr lang="en-AU" sz="1200" b="0" i="0" kern="1200" dirty="0">
                <a:solidFill>
                  <a:schemeClr val="tx1"/>
                </a:solidFill>
                <a:effectLst/>
                <a:latin typeface="+mn-lt"/>
                <a:ea typeface="+mn-ea"/>
                <a:cs typeface="+mn-cs"/>
              </a:rPr>
              <a:t>. During one of your reviews, check and compare only the numbers.</a:t>
            </a:r>
          </a:p>
          <a:p>
            <a:pPr marL="0" indent="0">
              <a:buFont typeface="Arial" panose="020B0604020202020204" pitchFamily="34" charset="0"/>
              <a:buNone/>
            </a:pPr>
            <a:endParaRPr lang="en-AU" sz="1200" b="0" i="0" kern="1200" dirty="0">
              <a:solidFill>
                <a:schemeClr val="tx1"/>
              </a:solidFill>
              <a:effectLst/>
              <a:latin typeface="+mn-lt"/>
              <a:ea typeface="+mn-ea"/>
              <a:cs typeface="+mn-cs"/>
            </a:endParaRPr>
          </a:p>
          <a:p>
            <a:pPr marL="0" indent="0">
              <a:buFont typeface="Arial" panose="020B0604020202020204" pitchFamily="34" charset="0"/>
              <a:buNone/>
            </a:pPr>
            <a:r>
              <a:rPr lang="en-AU" sz="1200" b="1" i="0" kern="1200" dirty="0">
                <a:solidFill>
                  <a:schemeClr val="tx1"/>
                </a:solidFill>
                <a:effectLst/>
                <a:latin typeface="+mn-lt"/>
                <a:ea typeface="+mn-ea"/>
                <a:cs typeface="+mn-cs"/>
              </a:rPr>
              <a:t>Failing to recognise that some of your reviewers will only look at your budget</a:t>
            </a:r>
            <a:r>
              <a:rPr lang="en-AU" sz="1200" b="0" i="0" kern="1200" dirty="0">
                <a:solidFill>
                  <a:schemeClr val="tx1"/>
                </a:solidFill>
                <a:effectLst/>
                <a:latin typeface="+mn-lt"/>
                <a:ea typeface="+mn-ea"/>
                <a:cs typeface="+mn-cs"/>
              </a:rPr>
              <a:t>. For many funders the budget is the proposal. They view the narrative as the details and not the other way around. Examine your project budget as a stand-alone document. Does it tell the story of what you will do?</a:t>
            </a:r>
            <a:br>
              <a:rPr lang="en-AU" dirty="0"/>
            </a:br>
            <a:endParaRPr lang="en-AU" sz="1200" b="1" i="0" kern="1200" dirty="0">
              <a:solidFill>
                <a:schemeClr val="tx1"/>
              </a:solidFill>
              <a:effectLst/>
              <a:latin typeface="+mn-lt"/>
              <a:ea typeface="+mn-ea"/>
              <a:cs typeface="+mn-cs"/>
            </a:endParaRPr>
          </a:p>
          <a:p>
            <a:pPr marL="0" indent="0">
              <a:buFont typeface="Arial" panose="020B0604020202020204" pitchFamily="34" charset="0"/>
              <a:buNone/>
            </a:pPr>
            <a:r>
              <a:rPr lang="en-AU" sz="1200" b="1" i="0" kern="1200" dirty="0">
                <a:solidFill>
                  <a:schemeClr val="tx1"/>
                </a:solidFill>
                <a:effectLst/>
                <a:latin typeface="+mn-lt"/>
                <a:ea typeface="+mn-ea"/>
                <a:cs typeface="+mn-cs"/>
              </a:rPr>
              <a:t>The numbers in your annual operating budget bear no resemblance to the numbers in your project budget.</a:t>
            </a:r>
            <a:r>
              <a:rPr lang="en-AU" sz="1200" b="0" i="0" kern="1200" dirty="0">
                <a:solidFill>
                  <a:schemeClr val="tx1"/>
                </a:solidFill>
                <a:effectLst/>
                <a:latin typeface="+mn-lt"/>
                <a:ea typeface="+mn-ea"/>
                <a:cs typeface="+mn-cs"/>
              </a:rPr>
              <a:t> For example, the project budget supply line item for five people cost three times your annual supply budget for your 50-person agency. If true, explain why in a footnote of the project budget. Also, adjust your annual budget accordingly.</a:t>
            </a:r>
          </a:p>
          <a:p>
            <a:pPr marL="0" indent="0">
              <a:buFont typeface="Arial" panose="020B0604020202020204" pitchFamily="34" charset="0"/>
              <a:buNone/>
            </a:pPr>
            <a:br>
              <a:rPr lang="en-AU" dirty="0"/>
            </a:br>
            <a:r>
              <a:rPr lang="en-AU" b="1" dirty="0"/>
              <a:t>Guessing the costs of things rather than getting a quote. </a:t>
            </a:r>
            <a:r>
              <a:rPr lang="en-AU" sz="1200" b="0" i="0" kern="1200" dirty="0">
                <a:solidFill>
                  <a:schemeClr val="tx1"/>
                </a:solidFill>
                <a:effectLst/>
                <a:latin typeface="+mn-lt"/>
                <a:ea typeface="+mn-ea"/>
                <a:cs typeface="+mn-cs"/>
              </a:rPr>
              <a:t>You list a $500 printer. It’s the same or similar to the one a reviewer bought last week for her office for $250. Don’t ballpark prices, confirm them.</a:t>
            </a:r>
            <a:br>
              <a:rPr lang="en-AU" dirty="0"/>
            </a:br>
            <a:endParaRPr lang="en-AU" sz="1200" b="1" i="0" kern="1200" dirty="0">
              <a:solidFill>
                <a:schemeClr val="tx1"/>
              </a:solidFill>
              <a:effectLst/>
              <a:latin typeface="+mn-lt"/>
              <a:ea typeface="+mn-ea"/>
              <a:cs typeface="+mn-cs"/>
            </a:endParaRPr>
          </a:p>
          <a:p>
            <a:pPr marL="0" indent="0">
              <a:buFont typeface="Arial" panose="020B0604020202020204" pitchFamily="34" charset="0"/>
              <a:buNone/>
            </a:pPr>
            <a:r>
              <a:rPr lang="en-AU" sz="1200" b="1" i="0" kern="1200" dirty="0">
                <a:solidFill>
                  <a:schemeClr val="tx1"/>
                </a:solidFill>
                <a:effectLst/>
                <a:latin typeface="+mn-lt"/>
                <a:ea typeface="+mn-ea"/>
                <a:cs typeface="+mn-cs"/>
              </a:rPr>
              <a:t>You fail to put a time frame on your budget. </a:t>
            </a:r>
          </a:p>
          <a:p>
            <a:pPr marL="0" indent="0">
              <a:buFont typeface="Arial" panose="020B0604020202020204" pitchFamily="34" charset="0"/>
              <a:buNone/>
            </a:pPr>
            <a:endParaRPr lang="en-AU" sz="1200" b="1" i="0" kern="1200" dirty="0">
              <a:solidFill>
                <a:schemeClr val="tx1"/>
              </a:solidFill>
              <a:effectLst/>
              <a:latin typeface="+mn-lt"/>
              <a:ea typeface="+mn-ea"/>
              <a:cs typeface="+mn-cs"/>
            </a:endParaRPr>
          </a:p>
          <a:p>
            <a:pPr marL="0" indent="0">
              <a:buFont typeface="Arial" panose="020B0604020202020204" pitchFamily="34" charset="0"/>
              <a:buNone/>
            </a:pPr>
            <a:r>
              <a:rPr lang="en-AU" sz="1200" b="1" i="0" kern="1200" dirty="0">
                <a:solidFill>
                  <a:schemeClr val="tx1"/>
                </a:solidFill>
                <a:effectLst/>
                <a:latin typeface="+mn-lt"/>
                <a:ea typeface="+mn-ea"/>
                <a:cs typeface="+mn-cs"/>
              </a:rPr>
              <a:t>You add cents on a $50,000 budget. </a:t>
            </a:r>
          </a:p>
          <a:p>
            <a:pPr marL="0" indent="0">
              <a:buFont typeface="Arial" panose="020B0604020202020204" pitchFamily="34" charset="0"/>
              <a:buNone/>
            </a:pPr>
            <a:endParaRPr lang="en-AU" sz="1200" b="0" i="0" kern="1200" dirty="0">
              <a:solidFill>
                <a:schemeClr val="tx1"/>
              </a:solidFill>
              <a:effectLst/>
              <a:latin typeface="+mn-lt"/>
              <a:ea typeface="+mn-ea"/>
              <a:cs typeface="+mn-cs"/>
            </a:endParaRPr>
          </a:p>
          <a:p>
            <a:pPr marL="0" indent="0">
              <a:buFont typeface="Arial" panose="020B0604020202020204" pitchFamily="34" charset="0"/>
              <a:buNone/>
            </a:pPr>
            <a:r>
              <a:rPr lang="en-AU" sz="1200" b="1" i="0" kern="1200" dirty="0">
                <a:solidFill>
                  <a:schemeClr val="tx1"/>
                </a:solidFill>
                <a:effectLst/>
                <a:latin typeface="+mn-lt"/>
                <a:ea typeface="+mn-ea"/>
                <a:cs typeface="+mn-cs"/>
              </a:rPr>
              <a:t>You forget to label the columns and other format challenges</a:t>
            </a:r>
            <a:r>
              <a:rPr lang="en-AU"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70B6667-BEAA-4A0D-A51B-0210975553CC}" type="slidenum">
              <a:rPr lang="en-AU" smtClean="0"/>
              <a:t>35</a:t>
            </a:fld>
            <a:endParaRPr lang="en-AU"/>
          </a:p>
        </p:txBody>
      </p:sp>
    </p:spTree>
    <p:extLst>
      <p:ext uri="{BB962C8B-B14F-4D97-AF65-F5344CB8AC3E}">
        <p14:creationId xmlns:p14="http://schemas.microsoft.com/office/powerpoint/2010/main" val="1758841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 this checklist should go to your proof reader as well as being your constant check list.  If they can give each one of these points a clear tick – then you have a good application.  If there are crosses, go back and edit. Then get it proofed again.  </a:t>
            </a:r>
          </a:p>
        </p:txBody>
      </p:sp>
      <p:sp>
        <p:nvSpPr>
          <p:cNvPr id="4" name="Slide Number Placeholder 3"/>
          <p:cNvSpPr>
            <a:spLocks noGrp="1"/>
          </p:cNvSpPr>
          <p:nvPr>
            <p:ph type="sldNum" sz="quarter" idx="10"/>
          </p:nvPr>
        </p:nvSpPr>
        <p:spPr/>
        <p:txBody>
          <a:bodyPr/>
          <a:lstStyle/>
          <a:p>
            <a:fld id="{23B926DA-CEDC-40CC-BFFF-26A8E15E77A1}" type="slidenum">
              <a:rPr lang="en-AU" smtClean="0"/>
              <a:t>36</a:t>
            </a:fld>
            <a:endParaRPr lang="en-AU" dirty="0"/>
          </a:p>
        </p:txBody>
      </p:sp>
    </p:spTree>
    <p:extLst>
      <p:ext uri="{BB962C8B-B14F-4D97-AF65-F5344CB8AC3E}">
        <p14:creationId xmlns:p14="http://schemas.microsoft.com/office/powerpoint/2010/main" val="1743497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a:solidFill>
                  <a:srgbClr val="64A845"/>
                </a:solidFill>
                <a:latin typeface="Century Gothic" panose="020B0502020202020204" pitchFamily="34" charset="0"/>
              </a:rPr>
              <a:t>Success = Planning (GEMS) or your own schedule – and emphasize</a:t>
            </a:r>
            <a:r>
              <a:rPr lang="en-AU" sz="1200" b="1" baseline="0">
                <a:solidFill>
                  <a:srgbClr val="64A845"/>
                </a:solidFill>
                <a:latin typeface="Century Gothic" panose="020B0502020202020204" pitchFamily="34" charset="0"/>
              </a:rPr>
              <a:t> importance of avoiding last min scramble</a:t>
            </a:r>
            <a:endParaRPr lang="en-AU" sz="1200" b="1">
              <a:solidFill>
                <a:srgbClr val="64A845"/>
              </a:solidFill>
              <a:latin typeface="Century Gothic" panose="020B0502020202020204" pitchFamily="34" charset="0"/>
            </a:endParaRPr>
          </a:p>
          <a:p>
            <a:endParaRPr lang="en-US"/>
          </a:p>
        </p:txBody>
      </p:sp>
      <p:sp>
        <p:nvSpPr>
          <p:cNvPr id="4" name="Slide Number Placeholder 3"/>
          <p:cNvSpPr>
            <a:spLocks noGrp="1"/>
          </p:cNvSpPr>
          <p:nvPr>
            <p:ph type="sldNum" sz="quarter" idx="10"/>
          </p:nvPr>
        </p:nvSpPr>
        <p:spPr/>
        <p:txBody>
          <a:bodyPr/>
          <a:lstStyle/>
          <a:p>
            <a:fld id="{670B6667-BEAA-4A0D-A51B-0210975553CC}" type="slidenum">
              <a:rPr lang="en-AU" smtClean="0"/>
              <a:t>37</a:t>
            </a:fld>
            <a:endParaRPr lang="en-AU"/>
          </a:p>
        </p:txBody>
      </p:sp>
    </p:spTree>
    <p:extLst>
      <p:ext uri="{BB962C8B-B14F-4D97-AF65-F5344CB8AC3E}">
        <p14:creationId xmlns:p14="http://schemas.microsoft.com/office/powerpoint/2010/main" val="1671273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38</a:t>
            </a:fld>
            <a:endParaRPr lang="en-AU"/>
          </a:p>
        </p:txBody>
      </p:sp>
    </p:spTree>
    <p:extLst>
      <p:ext uri="{BB962C8B-B14F-4D97-AF65-F5344CB8AC3E}">
        <p14:creationId xmlns:p14="http://schemas.microsoft.com/office/powerpoint/2010/main" val="608707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Currently, these are the expected key dates for leading up to the final submission date for the grant</a:t>
            </a:r>
          </a:p>
          <a:p>
            <a:endParaRPr lang="en-AU" dirty="0"/>
          </a:p>
          <a:p>
            <a:r>
              <a:rPr lang="en-AU" dirty="0"/>
              <a:t>Register for Q Tender so that you can access the application documentation when tender is open</a:t>
            </a:r>
          </a:p>
          <a:p>
            <a:endParaRPr lang="en-AU" dirty="0"/>
          </a:p>
          <a:p>
            <a:r>
              <a:rPr lang="en-AU" dirty="0"/>
              <a:t>There is a 6 week window to put together your application- but of course you can start today- if you haven’t already.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Start your draft…asap- in the 6-week procurement window. Draft your response to the criteria in the Application Form. Your application will benefit from a number of drafts as you research, develop and refine your overall application. You should aim for a cohesive evidence-based approach to addressing all the quality evaluation criteria. </a:t>
            </a:r>
            <a:r>
              <a:rPr lang="en-AU" sz="1200" i="1" kern="1200" dirty="0">
                <a:solidFill>
                  <a:schemeClr val="tx1"/>
                </a:solidFill>
                <a:effectLst/>
                <a:latin typeface="+mn-lt"/>
                <a:ea typeface="+mn-ea"/>
                <a:cs typeface="+mn-cs"/>
              </a:rPr>
              <a:t>(we will come back to this)</a:t>
            </a:r>
          </a:p>
          <a:p>
            <a:endParaRPr lang="en-AU" dirty="0"/>
          </a:p>
          <a:p>
            <a:r>
              <a:rPr lang="en-AU" dirty="0"/>
              <a:t>Ideally you want to ask any questions you have about the process or application in the first week. You will also receive updates when questions have been answered. </a:t>
            </a:r>
            <a:r>
              <a:rPr lang="en-AU" sz="1200" kern="1200" dirty="0">
                <a:solidFill>
                  <a:schemeClr val="tx1"/>
                </a:solidFill>
                <a:effectLst/>
                <a:latin typeface="+mn-lt"/>
                <a:ea typeface="+mn-ea"/>
                <a:cs typeface="+mn-cs"/>
              </a:rPr>
              <a:t>Frequently Asked Questions and responses will be disseminated through </a:t>
            </a:r>
            <a:r>
              <a:rPr lang="en-AU" sz="1200" kern="1200" dirty="0" err="1">
                <a:solidFill>
                  <a:schemeClr val="tx1"/>
                </a:solidFill>
                <a:effectLst/>
                <a:latin typeface="+mn-lt"/>
                <a:ea typeface="+mn-ea"/>
                <a:cs typeface="+mn-cs"/>
              </a:rPr>
              <a:t>QTenders</a:t>
            </a:r>
            <a:r>
              <a:rPr lang="en-AU" sz="1200" kern="1200" dirty="0">
                <a:solidFill>
                  <a:schemeClr val="tx1"/>
                </a:solidFill>
                <a:effectLst/>
                <a:latin typeface="+mn-lt"/>
                <a:ea typeface="+mn-ea"/>
                <a:cs typeface="+mn-cs"/>
              </a:rPr>
              <a:t> by DJAG.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All applications and documents such as annual reports and financial reports must be submitted through </a:t>
            </a:r>
            <a:r>
              <a:rPr lang="en-AU" sz="1200" kern="1200" dirty="0" err="1">
                <a:solidFill>
                  <a:schemeClr val="tx1"/>
                </a:solidFill>
                <a:effectLst/>
                <a:latin typeface="+mn-lt"/>
                <a:ea typeface="+mn-ea"/>
                <a:cs typeface="+mn-cs"/>
              </a:rPr>
              <a:t>QTenders</a:t>
            </a:r>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Registration as a supplier with </a:t>
            </a:r>
            <a:r>
              <a:rPr lang="en-AU" sz="1200" kern="1200" dirty="0" err="1">
                <a:solidFill>
                  <a:schemeClr val="tx1"/>
                </a:solidFill>
                <a:effectLst/>
                <a:latin typeface="+mn-lt"/>
                <a:ea typeface="+mn-ea"/>
                <a:cs typeface="+mn-cs"/>
              </a:rPr>
              <a:t>QTenders</a:t>
            </a:r>
            <a:r>
              <a:rPr lang="en-AU" sz="1200" kern="1200" dirty="0">
                <a:solidFill>
                  <a:schemeClr val="tx1"/>
                </a:solidFill>
                <a:effectLst/>
                <a:latin typeface="+mn-lt"/>
                <a:ea typeface="+mn-ea"/>
                <a:cs typeface="+mn-cs"/>
              </a:rPr>
              <a:t> is an important preliminary step. </a:t>
            </a:r>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4</a:t>
            </a:fld>
            <a:endParaRPr lang="en-AU"/>
          </a:p>
        </p:txBody>
      </p:sp>
    </p:spTree>
    <p:extLst>
      <p:ext uri="{BB962C8B-B14F-4D97-AF65-F5344CB8AC3E}">
        <p14:creationId xmlns:p14="http://schemas.microsoft.com/office/powerpoint/2010/main" val="130835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Grant development is NOT an activity limited to proposal writing</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 Biggest challenges we see NFPs facing and making in developing grant applications include: Not enough time to get strong applications in against ever-changing deadlines and not enough robust project information. Without clear strategic plans, operational budgets and annual budgets and clear internal communications about what the organisational priorities are, it is going to be extremely challenging to find the project information to submit against looming grant deadlines, let alone ensuring there is a project budget that makes sense.  </a:t>
            </a:r>
            <a:endParaRPr lang="en-US" dirty="0"/>
          </a:p>
          <a:p>
            <a:endParaRPr lang="en-AU" dirty="0"/>
          </a:p>
          <a:p>
            <a:r>
              <a:rPr lang="en-AU" dirty="0"/>
              <a:t>So before we get into the application writing for the </a:t>
            </a:r>
            <a:r>
              <a:rPr lang="en-AU" sz="1200" kern="1200" dirty="0">
                <a:solidFill>
                  <a:schemeClr val="tx1"/>
                </a:solidFill>
                <a:effectLst/>
                <a:latin typeface="+mn-lt"/>
                <a:ea typeface="+mn-ea"/>
                <a:cs typeface="+mn-cs"/>
              </a:rPr>
              <a:t>Queensland and Commonwealth legal assistance service delivery funding</a:t>
            </a:r>
            <a:r>
              <a:rPr lang="en-AU" dirty="0"/>
              <a:t>, let’s take a quick look at ALL the essentials that you should to have in place to build a successful grants proposal.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5</a:t>
            </a:fld>
            <a:endParaRPr lang="en-AU"/>
          </a:p>
        </p:txBody>
      </p:sp>
    </p:spTree>
    <p:extLst>
      <p:ext uri="{BB962C8B-B14F-4D97-AF65-F5344CB8AC3E}">
        <p14:creationId xmlns:p14="http://schemas.microsoft.com/office/powerpoint/2010/main" val="324316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Grant seeking, implementation and management is a targeted process that involves planning, researching, cultivating relationships, fundraising principles and monitoring.</a:t>
            </a:r>
          </a:p>
          <a:p>
            <a:endParaRPr lang="en-AU" dirty="0"/>
          </a:p>
          <a:p>
            <a:r>
              <a:rPr lang="en-AU" dirty="0"/>
              <a:t>So lets have a look at the check list - which of these do you have in place to get to the finishing line successfully.</a:t>
            </a:r>
          </a:p>
          <a:p>
            <a:endParaRPr lang="en-AU" dirty="0"/>
          </a:p>
          <a:p>
            <a:r>
              <a:rPr lang="en-AU" dirty="0"/>
              <a:t>Successful proposals are the result of careful planning and design that will not only win the grant, but will also permit successful implementation of the project. A proposal assembled in a hurry or without proper planning at the front end can result in poor project management and inability to deliver Getting Your Organization Grant-Ready 11 Journal of the American Association of Grant Professionals Fall 2008 intended results in the implementation stage, hurting future funding opportunities (Brumbach and </a:t>
            </a:r>
            <a:r>
              <a:rPr lang="en-AU" dirty="0" err="1"/>
              <a:t>Villadsen</a:t>
            </a:r>
            <a:r>
              <a:rPr lang="en-AU" dirty="0"/>
              <a:t>, 2002). </a:t>
            </a:r>
          </a:p>
          <a:p>
            <a:endParaRPr lang="en-AU" dirty="0"/>
          </a:p>
          <a:p>
            <a:endParaRPr lang="en-AU" dirty="0">
              <a:latin typeface="+mn-lt"/>
            </a:endParaRPr>
          </a:p>
          <a:p>
            <a:endParaRPr lang="en-AU" dirty="0">
              <a:latin typeface="+mn-lt"/>
            </a:endParaRPr>
          </a:p>
          <a:p>
            <a:endParaRPr lang="en-AU" dirty="0"/>
          </a:p>
        </p:txBody>
      </p:sp>
      <p:sp>
        <p:nvSpPr>
          <p:cNvPr id="4" name="Slide Number Placeholder 3"/>
          <p:cNvSpPr>
            <a:spLocks noGrp="1"/>
          </p:cNvSpPr>
          <p:nvPr>
            <p:ph type="sldNum" sz="quarter" idx="10"/>
          </p:nvPr>
        </p:nvSpPr>
        <p:spPr/>
        <p:txBody>
          <a:bodyPr/>
          <a:lstStyle/>
          <a:p>
            <a:fld id="{670B6667-BEAA-4A0D-A51B-0210975553CC}" type="slidenum">
              <a:rPr lang="en-AU" smtClean="0"/>
              <a:t>6</a:t>
            </a:fld>
            <a:endParaRPr lang="en-AU" dirty="0"/>
          </a:p>
        </p:txBody>
      </p:sp>
    </p:spTree>
    <p:extLst>
      <p:ext uri="{BB962C8B-B14F-4D97-AF65-F5344CB8AC3E}">
        <p14:creationId xmlns:p14="http://schemas.microsoft.com/office/powerpoint/2010/main" val="302799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dirty="0">
                <a:solidFill>
                  <a:srgbClr val="717174"/>
                </a:solidFill>
                <a:latin typeface="Century Gothic" panose="020B0502020202020204" pitchFamily="34" charset="0"/>
              </a:rPr>
              <a:t>Key Messages Statement</a:t>
            </a:r>
          </a:p>
          <a:p>
            <a:pPr marL="171450" indent="-171450">
              <a:buFont typeface="Arial" panose="020B0604020202020204" pitchFamily="34" charset="0"/>
              <a:buChar char="•"/>
            </a:pPr>
            <a:r>
              <a:rPr lang="en-AU" sz="1200" dirty="0">
                <a:solidFill>
                  <a:srgbClr val="717174"/>
                </a:solidFill>
                <a:latin typeface="Century Gothic" panose="020B0502020202020204" pitchFamily="34" charset="0"/>
              </a:rPr>
              <a:t>Clear and current web-site</a:t>
            </a:r>
          </a:p>
          <a:p>
            <a:pPr marL="171450" indent="-171450">
              <a:buFont typeface="Arial" panose="020B0604020202020204" pitchFamily="34" charset="0"/>
              <a:buChar char="•"/>
            </a:pPr>
            <a:r>
              <a:rPr lang="en-AU" sz="1200" dirty="0">
                <a:solidFill>
                  <a:srgbClr val="717174"/>
                </a:solidFill>
                <a:latin typeface="Century Gothic" panose="020B0502020202020204" pitchFamily="34" charset="0"/>
              </a:rPr>
              <a:t>Prioritised wish list</a:t>
            </a:r>
          </a:p>
          <a:p>
            <a:pPr marL="171450" indent="-171450">
              <a:buFont typeface="Arial" panose="020B0604020202020204" pitchFamily="34" charset="0"/>
              <a:buChar char="•"/>
            </a:pPr>
            <a:r>
              <a:rPr lang="en-AU" sz="1200" dirty="0">
                <a:solidFill>
                  <a:srgbClr val="717174"/>
                </a:solidFill>
                <a:latin typeface="Century Gothic" panose="020B0502020202020204" pitchFamily="34" charset="0"/>
              </a:rPr>
              <a:t>Project plans including evaluation plan and budget</a:t>
            </a:r>
          </a:p>
          <a:p>
            <a:pPr marL="171450" indent="-171450">
              <a:buFont typeface="Arial" panose="020B0604020202020204" pitchFamily="34" charset="0"/>
              <a:buChar char="•"/>
            </a:pPr>
            <a:r>
              <a:rPr lang="en-AU" sz="1200" dirty="0">
                <a:solidFill>
                  <a:srgbClr val="717174"/>
                </a:solidFill>
                <a:latin typeface="Century Gothic" panose="020B0502020202020204" pitchFamily="34" charset="0"/>
              </a:rPr>
              <a:t>List of funder deadlines</a:t>
            </a:r>
          </a:p>
          <a:p>
            <a:pPr marL="171450" indent="-171450">
              <a:buFont typeface="Arial" panose="020B0604020202020204" pitchFamily="34" charset="0"/>
              <a:buChar char="•"/>
            </a:pPr>
            <a:r>
              <a:rPr lang="en-AU" sz="1200" dirty="0">
                <a:solidFill>
                  <a:srgbClr val="717174"/>
                </a:solidFill>
                <a:latin typeface="Century Gothic" panose="020B0502020202020204" pitchFamily="34" charset="0"/>
              </a:rPr>
              <a:t>Relationship management plans</a:t>
            </a:r>
          </a:p>
          <a:p>
            <a:pPr marL="171450" indent="-171450">
              <a:buFont typeface="Arial" panose="020B0604020202020204" pitchFamily="34" charset="0"/>
              <a:buChar char="•"/>
            </a:pPr>
            <a:r>
              <a:rPr lang="en-AU" sz="1200" dirty="0">
                <a:solidFill>
                  <a:srgbClr val="717174"/>
                </a:solidFill>
                <a:latin typeface="Century Gothic" panose="020B0502020202020204" pitchFamily="34" charset="0"/>
              </a:rPr>
              <a:t>Sustainability plan</a:t>
            </a:r>
          </a:p>
          <a:p>
            <a:pPr marL="171450" indent="-171450">
              <a:buFont typeface="Arial" panose="020B0604020202020204" pitchFamily="34" charset="0"/>
              <a:buChar char="•"/>
            </a:pPr>
            <a:r>
              <a:rPr lang="en-AU" sz="1200" dirty="0">
                <a:solidFill>
                  <a:srgbClr val="717174"/>
                </a:solidFill>
                <a:latin typeface="Century Gothic" panose="020B0502020202020204" pitchFamily="34" charset="0"/>
              </a:rPr>
              <a:t>A good writer and/or reviewer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all elements of a successful grant-seeking strategy. You need all these things in place FIRST!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You ALSO want to make sure you are not putting all your eggs in one basket. The hard truth is this funding opportunity is highly competitive- funding amount available has not increased- not all community legal centres will be funded to deliver all the services needed. So while you are putting in the work to develop your application for this funding round consider other opportunities are out their to help fund your services. So where do you go to find other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7</a:t>
            </a:fld>
            <a:endParaRPr lang="en-AU"/>
          </a:p>
        </p:txBody>
      </p:sp>
    </p:spTree>
    <p:extLst>
      <p:ext uri="{BB962C8B-B14F-4D97-AF65-F5344CB8AC3E}">
        <p14:creationId xmlns:p14="http://schemas.microsoft.com/office/powerpoint/2010/main" val="4031254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Best place to start of course is with a grants calendar that gives you a chronological list of all the funding opportunities.  Ideally you want this for 12 months. So you can be planning ahead.  For example. We know that the annual Perpetual deadline is late Nov / early Dec. so we should have started planning that application now! – </a:t>
            </a:r>
            <a:endParaRPr lang="en-AU" dirty="0"/>
          </a:p>
        </p:txBody>
      </p:sp>
      <p:sp>
        <p:nvSpPr>
          <p:cNvPr id="4" name="Slide Number Placeholder 3"/>
          <p:cNvSpPr>
            <a:spLocks noGrp="1"/>
          </p:cNvSpPr>
          <p:nvPr>
            <p:ph type="sldNum" sz="quarter" idx="5"/>
          </p:nvPr>
        </p:nvSpPr>
        <p:spPr/>
        <p:txBody>
          <a:bodyPr/>
          <a:lstStyle/>
          <a:p>
            <a:fld id="{670B6667-BEAA-4A0D-A51B-0210975553CC}" type="slidenum">
              <a:rPr lang="en-AU" smtClean="0"/>
              <a:t>8</a:t>
            </a:fld>
            <a:endParaRPr lang="en-AU"/>
          </a:p>
        </p:txBody>
      </p:sp>
    </p:spTree>
    <p:extLst>
      <p:ext uri="{BB962C8B-B14F-4D97-AF65-F5344CB8AC3E}">
        <p14:creationId xmlns:p14="http://schemas.microsoft.com/office/powerpoint/2010/main" val="461751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rgbClr val="6EB43F"/>
                </a:solidFill>
                <a:latin typeface="Century Gothic" panose="020B0502020202020204" pitchFamily="34" charset="0"/>
                <a:ea typeface="Adobe Song Std L" panose="02020300000000000000" pitchFamily="18" charset="-128"/>
                <a:cs typeface="Arial" panose="020B0604020202020204" pitchFamily="34" charset="0"/>
              </a:rPr>
              <a:t>What does DJAG want? – Pretty much what all funders want</a:t>
            </a:r>
            <a:endParaRPr lang="en-AU" sz="1200" dirty="0">
              <a:solidFill>
                <a:srgbClr val="6EB43F"/>
              </a:solidFill>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procurement process is an opportunity for community legal centres in Queensland to articulate the legal needs of their community (be it a local or </a:t>
            </a:r>
            <a:r>
              <a:rPr lang="en-AU" sz="1200" kern="1200" dirty="0" err="1">
                <a:solidFill>
                  <a:schemeClr val="tx1"/>
                </a:solidFill>
                <a:effectLst/>
                <a:latin typeface="+mn-lt"/>
                <a:ea typeface="+mn-ea"/>
                <a:cs typeface="+mn-cs"/>
              </a:rPr>
              <a:t>statewide</a:t>
            </a:r>
            <a:r>
              <a:rPr lang="en-AU" sz="1200" kern="1200" dirty="0">
                <a:solidFill>
                  <a:schemeClr val="tx1"/>
                </a:solidFill>
                <a:effectLst/>
                <a:latin typeface="+mn-lt"/>
                <a:ea typeface="+mn-ea"/>
                <a:cs typeface="+mn-cs"/>
              </a:rPr>
              <a:t> community) and to ensure that resources are appropriately directed based on the best available evidence. In your application you will need to tell the story of your multiple programs succinctly. This will require some crafting.</a:t>
            </a:r>
          </a:p>
          <a:p>
            <a:endParaRPr lang="en-AU" dirty="0"/>
          </a:p>
          <a:p>
            <a:r>
              <a:rPr lang="en-AU" dirty="0"/>
              <a:t>For those already receiving funding- you will need demonstrate how, what, why &amp; back it up with your data</a:t>
            </a:r>
          </a:p>
          <a:p>
            <a:r>
              <a:rPr lang="en-AU" dirty="0"/>
              <a:t>If you are applying for a new service- demonstrate why, how it will work and the need- with evidence</a:t>
            </a:r>
          </a:p>
          <a:p>
            <a:endParaRPr lang="en-AU" dirty="0"/>
          </a:p>
          <a:p>
            <a:r>
              <a:rPr lang="en-AU" dirty="0"/>
              <a:t>You need to be already monitoring and capturing the data you need- more and more funders are expecting evaluation of the programs they ‘invest’ funds in. &amp; so they should….</a:t>
            </a:r>
          </a:p>
        </p:txBody>
      </p:sp>
      <p:sp>
        <p:nvSpPr>
          <p:cNvPr id="4" name="Slide Number Placeholder 3"/>
          <p:cNvSpPr>
            <a:spLocks noGrp="1"/>
          </p:cNvSpPr>
          <p:nvPr>
            <p:ph type="sldNum" sz="quarter" idx="5"/>
          </p:nvPr>
        </p:nvSpPr>
        <p:spPr/>
        <p:txBody>
          <a:bodyPr/>
          <a:lstStyle/>
          <a:p>
            <a:fld id="{670B6667-BEAA-4A0D-A51B-0210975553CC}" type="slidenum">
              <a:rPr lang="en-AU" smtClean="0"/>
              <a:t>9</a:t>
            </a:fld>
            <a:endParaRPr lang="en-AU" dirty="0"/>
          </a:p>
        </p:txBody>
      </p:sp>
    </p:spTree>
    <p:extLst>
      <p:ext uri="{BB962C8B-B14F-4D97-AF65-F5344CB8AC3E}">
        <p14:creationId xmlns:p14="http://schemas.microsoft.com/office/powerpoint/2010/main" val="3080285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B085740-55EC-49BB-9600-ECC751A2A25F}" type="datetime1">
              <a:rPr lang="en-AU" smtClean="0"/>
              <a:t>29/04/2021</a:t>
            </a:fld>
            <a:endParaRPr lang="en-AU"/>
          </a:p>
        </p:txBody>
      </p:sp>
      <p:sp>
        <p:nvSpPr>
          <p:cNvPr id="5" name="Footer Placeholder 4"/>
          <p:cNvSpPr>
            <a:spLocks noGrp="1"/>
          </p:cNvSpPr>
          <p:nvPr>
            <p:ph type="ftr" sz="quarter" idx="11"/>
          </p:nvPr>
        </p:nvSpPr>
        <p:spPr/>
        <p:txBody>
          <a:bodyPr/>
          <a:lstStyle/>
          <a:p>
            <a:r>
              <a:rPr lang="en-AU"/>
              <a:t>© Copyright Strategic Grants 2019</a:t>
            </a:r>
          </a:p>
        </p:txBody>
      </p:sp>
      <p:sp>
        <p:nvSpPr>
          <p:cNvPr id="6" name="Slide Number Placeholder 5"/>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45523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7AABE-D621-4CB1-AC0C-7FA30A2A4E48}" type="datetime1">
              <a:rPr lang="en-AU" smtClean="0"/>
              <a:t>29/04/2021</a:t>
            </a:fld>
            <a:endParaRPr lang="en-AU"/>
          </a:p>
        </p:txBody>
      </p:sp>
      <p:sp>
        <p:nvSpPr>
          <p:cNvPr id="5" name="Footer Placeholder 4"/>
          <p:cNvSpPr>
            <a:spLocks noGrp="1"/>
          </p:cNvSpPr>
          <p:nvPr>
            <p:ph type="ftr" sz="quarter" idx="11"/>
          </p:nvPr>
        </p:nvSpPr>
        <p:spPr/>
        <p:txBody>
          <a:bodyPr/>
          <a:lstStyle/>
          <a:p>
            <a:r>
              <a:rPr lang="en-AU"/>
              <a:t>© Copyright Strategic Grants 2019</a:t>
            </a:r>
          </a:p>
        </p:txBody>
      </p:sp>
      <p:sp>
        <p:nvSpPr>
          <p:cNvPr id="6" name="Slide Number Placeholder 5"/>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138855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B91F0-B471-4962-AB9D-6B15C76B135F}" type="datetime1">
              <a:rPr lang="en-AU" smtClean="0"/>
              <a:t>29/04/2021</a:t>
            </a:fld>
            <a:endParaRPr lang="en-AU"/>
          </a:p>
        </p:txBody>
      </p:sp>
      <p:sp>
        <p:nvSpPr>
          <p:cNvPr id="5" name="Footer Placeholder 4"/>
          <p:cNvSpPr>
            <a:spLocks noGrp="1"/>
          </p:cNvSpPr>
          <p:nvPr>
            <p:ph type="ftr" sz="quarter" idx="11"/>
          </p:nvPr>
        </p:nvSpPr>
        <p:spPr/>
        <p:txBody>
          <a:bodyPr/>
          <a:lstStyle/>
          <a:p>
            <a:r>
              <a:rPr lang="en-AU"/>
              <a:t>© Copyright Strategic Grants 2019</a:t>
            </a:r>
          </a:p>
        </p:txBody>
      </p:sp>
      <p:sp>
        <p:nvSpPr>
          <p:cNvPr id="6" name="Slide Number Placeholder 5"/>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420455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219E5-C57B-4FC3-9E4F-D37D54868D56}" type="datetime1">
              <a:rPr lang="en-AU" smtClean="0"/>
              <a:t>29/04/2021</a:t>
            </a:fld>
            <a:endParaRPr lang="en-AU"/>
          </a:p>
        </p:txBody>
      </p:sp>
      <p:sp>
        <p:nvSpPr>
          <p:cNvPr id="5" name="Footer Placeholder 4"/>
          <p:cNvSpPr>
            <a:spLocks noGrp="1"/>
          </p:cNvSpPr>
          <p:nvPr>
            <p:ph type="ftr" sz="quarter" idx="11"/>
          </p:nvPr>
        </p:nvSpPr>
        <p:spPr/>
        <p:txBody>
          <a:bodyPr/>
          <a:lstStyle/>
          <a:p>
            <a:r>
              <a:rPr lang="en-AU"/>
              <a:t>© Copyright Strategic Grants 2019</a:t>
            </a:r>
          </a:p>
        </p:txBody>
      </p:sp>
      <p:sp>
        <p:nvSpPr>
          <p:cNvPr id="6" name="Slide Number Placeholder 5"/>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30521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7CF797-DAB3-4678-9B7C-6DFA0C2E67D7}" type="datetime1">
              <a:rPr lang="en-AU" smtClean="0"/>
              <a:t>29/04/2021</a:t>
            </a:fld>
            <a:endParaRPr lang="en-AU"/>
          </a:p>
        </p:txBody>
      </p:sp>
      <p:sp>
        <p:nvSpPr>
          <p:cNvPr id="5" name="Footer Placeholder 4"/>
          <p:cNvSpPr>
            <a:spLocks noGrp="1"/>
          </p:cNvSpPr>
          <p:nvPr>
            <p:ph type="ftr" sz="quarter" idx="11"/>
          </p:nvPr>
        </p:nvSpPr>
        <p:spPr/>
        <p:txBody>
          <a:bodyPr/>
          <a:lstStyle/>
          <a:p>
            <a:r>
              <a:rPr lang="en-AU"/>
              <a:t>© Copyright Strategic Grants 2019</a:t>
            </a:r>
          </a:p>
        </p:txBody>
      </p:sp>
      <p:sp>
        <p:nvSpPr>
          <p:cNvPr id="6" name="Slide Number Placeholder 5"/>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360665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CB53B7-45EA-472B-B66D-1D4420EA7001}" type="datetime1">
              <a:rPr lang="en-AU" smtClean="0"/>
              <a:t>29/04/2021</a:t>
            </a:fld>
            <a:endParaRPr lang="en-AU"/>
          </a:p>
        </p:txBody>
      </p:sp>
      <p:sp>
        <p:nvSpPr>
          <p:cNvPr id="6" name="Footer Placeholder 5"/>
          <p:cNvSpPr>
            <a:spLocks noGrp="1"/>
          </p:cNvSpPr>
          <p:nvPr>
            <p:ph type="ftr" sz="quarter" idx="11"/>
          </p:nvPr>
        </p:nvSpPr>
        <p:spPr/>
        <p:txBody>
          <a:bodyPr/>
          <a:lstStyle/>
          <a:p>
            <a:r>
              <a:rPr lang="en-AU"/>
              <a:t>© Copyright Strategic Grants 2019</a:t>
            </a:r>
          </a:p>
        </p:txBody>
      </p:sp>
      <p:sp>
        <p:nvSpPr>
          <p:cNvPr id="7" name="Slide Number Placeholder 6"/>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1386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95580B-5ED6-4385-BD46-0728537AE92C}" type="datetime1">
              <a:rPr lang="en-AU" smtClean="0"/>
              <a:t>29/04/2021</a:t>
            </a:fld>
            <a:endParaRPr lang="en-AU"/>
          </a:p>
        </p:txBody>
      </p:sp>
      <p:sp>
        <p:nvSpPr>
          <p:cNvPr id="8" name="Footer Placeholder 7"/>
          <p:cNvSpPr>
            <a:spLocks noGrp="1"/>
          </p:cNvSpPr>
          <p:nvPr>
            <p:ph type="ftr" sz="quarter" idx="11"/>
          </p:nvPr>
        </p:nvSpPr>
        <p:spPr/>
        <p:txBody>
          <a:bodyPr/>
          <a:lstStyle/>
          <a:p>
            <a:r>
              <a:rPr lang="en-AU"/>
              <a:t>© Copyright Strategic Grants 2019</a:t>
            </a:r>
          </a:p>
        </p:txBody>
      </p:sp>
      <p:sp>
        <p:nvSpPr>
          <p:cNvPr id="9" name="Slide Number Placeholder 8"/>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425269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95B1BB-E4B3-45CC-82EF-0C4A22D481E6}" type="datetime1">
              <a:rPr lang="en-AU" smtClean="0"/>
              <a:t>29/04/2021</a:t>
            </a:fld>
            <a:endParaRPr lang="en-AU"/>
          </a:p>
        </p:txBody>
      </p:sp>
      <p:sp>
        <p:nvSpPr>
          <p:cNvPr id="4" name="Footer Placeholder 3"/>
          <p:cNvSpPr>
            <a:spLocks noGrp="1"/>
          </p:cNvSpPr>
          <p:nvPr>
            <p:ph type="ftr" sz="quarter" idx="11"/>
          </p:nvPr>
        </p:nvSpPr>
        <p:spPr/>
        <p:txBody>
          <a:bodyPr/>
          <a:lstStyle/>
          <a:p>
            <a:r>
              <a:rPr lang="en-AU"/>
              <a:t>© Copyright Strategic Grants 2019</a:t>
            </a:r>
          </a:p>
        </p:txBody>
      </p:sp>
      <p:sp>
        <p:nvSpPr>
          <p:cNvPr id="5" name="Slide Number Placeholder 4"/>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418733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83AAAF-27D6-4D76-A293-7764F84849AB}" type="datetime1">
              <a:rPr lang="en-AU" smtClean="0"/>
              <a:t>29/04/2021</a:t>
            </a:fld>
            <a:endParaRPr lang="en-AU"/>
          </a:p>
        </p:txBody>
      </p:sp>
      <p:sp>
        <p:nvSpPr>
          <p:cNvPr id="3" name="Footer Placeholder 2"/>
          <p:cNvSpPr>
            <a:spLocks noGrp="1"/>
          </p:cNvSpPr>
          <p:nvPr>
            <p:ph type="ftr" sz="quarter" idx="11"/>
          </p:nvPr>
        </p:nvSpPr>
        <p:spPr/>
        <p:txBody>
          <a:bodyPr/>
          <a:lstStyle/>
          <a:p>
            <a:r>
              <a:rPr lang="en-AU"/>
              <a:t>© Copyright Strategic Grants 2019</a:t>
            </a:r>
          </a:p>
        </p:txBody>
      </p:sp>
      <p:sp>
        <p:nvSpPr>
          <p:cNvPr id="4" name="Slide Number Placeholder 3"/>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189779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24B273-6BAA-44E7-9C48-D7775C77CCAF}" type="datetime1">
              <a:rPr lang="en-AU" smtClean="0"/>
              <a:t>29/04/2021</a:t>
            </a:fld>
            <a:endParaRPr lang="en-AU"/>
          </a:p>
        </p:txBody>
      </p:sp>
      <p:sp>
        <p:nvSpPr>
          <p:cNvPr id="6" name="Footer Placeholder 5"/>
          <p:cNvSpPr>
            <a:spLocks noGrp="1"/>
          </p:cNvSpPr>
          <p:nvPr>
            <p:ph type="ftr" sz="quarter" idx="11"/>
          </p:nvPr>
        </p:nvSpPr>
        <p:spPr/>
        <p:txBody>
          <a:bodyPr/>
          <a:lstStyle/>
          <a:p>
            <a:r>
              <a:rPr lang="en-AU"/>
              <a:t>© Copyright Strategic Grants 2019</a:t>
            </a:r>
          </a:p>
        </p:txBody>
      </p:sp>
      <p:sp>
        <p:nvSpPr>
          <p:cNvPr id="7" name="Slide Number Placeholder 6"/>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1827390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85F9B3-5CF8-4A9A-9221-B91AFA68FFD9}" type="datetime1">
              <a:rPr lang="en-AU" smtClean="0"/>
              <a:t>29/04/2021</a:t>
            </a:fld>
            <a:endParaRPr lang="en-AU"/>
          </a:p>
        </p:txBody>
      </p:sp>
      <p:sp>
        <p:nvSpPr>
          <p:cNvPr id="6" name="Footer Placeholder 5"/>
          <p:cNvSpPr>
            <a:spLocks noGrp="1"/>
          </p:cNvSpPr>
          <p:nvPr>
            <p:ph type="ftr" sz="quarter" idx="11"/>
          </p:nvPr>
        </p:nvSpPr>
        <p:spPr/>
        <p:txBody>
          <a:bodyPr/>
          <a:lstStyle/>
          <a:p>
            <a:r>
              <a:rPr lang="en-AU"/>
              <a:t>© Copyright Strategic Grants 2019</a:t>
            </a:r>
          </a:p>
        </p:txBody>
      </p:sp>
      <p:sp>
        <p:nvSpPr>
          <p:cNvPr id="7" name="Slide Number Placeholder 6"/>
          <p:cNvSpPr>
            <a:spLocks noGrp="1"/>
          </p:cNvSpPr>
          <p:nvPr>
            <p:ph type="sldNum" sz="quarter" idx="12"/>
          </p:nvPr>
        </p:nvSpPr>
        <p:spPr/>
        <p:txBody>
          <a:bodyPr/>
          <a:lstStyle/>
          <a:p>
            <a:fld id="{D4CF28C3-43D1-4032-8295-E252B8E6E37A}" type="slidenum">
              <a:rPr lang="en-AU" smtClean="0"/>
              <a:t>‹#›</a:t>
            </a:fld>
            <a:endParaRPr lang="en-AU"/>
          </a:p>
        </p:txBody>
      </p:sp>
    </p:spTree>
    <p:extLst>
      <p:ext uri="{BB962C8B-B14F-4D97-AF65-F5344CB8AC3E}">
        <p14:creationId xmlns:p14="http://schemas.microsoft.com/office/powerpoint/2010/main" val="157811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B44DC-7E1A-45F6-B5E8-2F25690A88A1}" type="datetime1">
              <a:rPr lang="en-AU" smtClean="0"/>
              <a:t>29/04/2021</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 Copyright Strategic Grants 2019</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F28C3-43D1-4032-8295-E252B8E6E37A}" type="slidenum">
              <a:rPr lang="en-AU" smtClean="0"/>
              <a:t>‹#›</a:t>
            </a:fld>
            <a:endParaRPr lang="en-AU"/>
          </a:p>
        </p:txBody>
      </p:sp>
    </p:spTree>
    <p:extLst>
      <p:ext uri="{BB962C8B-B14F-4D97-AF65-F5344CB8AC3E}">
        <p14:creationId xmlns:p14="http://schemas.microsoft.com/office/powerpoint/2010/main" val="916164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png"/><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8.xml.rels><?xml version="1.0" encoding="UTF-8" standalone="yes"?>
<Relationships xmlns="http://schemas.openxmlformats.org/package/2006/relationships"><Relationship Id="rId3" Type="http://schemas.openxmlformats.org/officeDocument/2006/relationships/hyperlink" Target="mailto:info@strategicgrants.com.a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png"/><Relationship Id="rId4" Type="http://schemas.openxmlformats.org/officeDocument/2006/relationships/hyperlink" Target="http://www.strategicgrants.com.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https://encrypted-tbn0.gstatic.com/images?q=tbn:ANd9GcTbjzdZJ2fvIi_26zyy9r84nKDz34fuqsj3nOVQHWRxr5lMlWN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hrisbamidele.wordpress.com/2014/12/22/turning-potential-into-real-success/" TargetMode="External"/><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2BC46-615C-CD42-8EC0-92E1B7CE937F}"/>
              </a:ext>
            </a:extLst>
          </p:cNvPr>
          <p:cNvPicPr>
            <a:picLocks noChangeAspect="1"/>
          </p:cNvPicPr>
          <p:nvPr/>
        </p:nvPicPr>
        <p:blipFill>
          <a:blip r:embed="rId3">
            <a:alphaModFix amt="55000"/>
            <a:extLst>
              <a:ext uri="{BEBA8EAE-BF5A-486C-A8C5-ECC9F3942E4B}">
                <a14:imgProps xmlns:a14="http://schemas.microsoft.com/office/drawing/2010/main">
                  <a14:imgLayer r:embed="rId4">
                    <a14:imgEffect>
                      <a14:colorTemperature colorTemp="5900"/>
                    </a14:imgEffect>
                    <a14:imgEffect>
                      <a14:saturation sat="400000"/>
                    </a14:imgEffect>
                  </a14:imgLayer>
                </a14:imgProps>
              </a:ext>
            </a:extLst>
          </a:blip>
          <a:stretch>
            <a:fillRect/>
          </a:stretch>
        </p:blipFill>
        <p:spPr>
          <a:xfrm>
            <a:off x="0" y="17890"/>
            <a:ext cx="9144000" cy="4733925"/>
          </a:xfrm>
          <a:prstGeom prst="rect">
            <a:avLst/>
          </a:prstGeom>
        </p:spPr>
      </p:pic>
      <p:sp>
        <p:nvSpPr>
          <p:cNvPr id="8" name="Footer Placeholder 3">
            <a:extLst>
              <a:ext uri="{FF2B5EF4-FFF2-40B4-BE49-F238E27FC236}">
                <a16:creationId xmlns:a16="http://schemas.microsoft.com/office/drawing/2014/main" id="{B6252C4D-A257-47C4-A083-CFB9753E151B}"/>
              </a:ext>
            </a:extLst>
          </p:cNvPr>
          <p:cNvSpPr>
            <a:spLocks noGrp="1"/>
          </p:cNvSpPr>
          <p:nvPr>
            <p:ph type="ftr" sz="quarter" idx="11"/>
          </p:nvPr>
        </p:nvSpPr>
        <p:spPr>
          <a:xfrm>
            <a:off x="6842813" y="6526043"/>
            <a:ext cx="4938563" cy="314067"/>
          </a:xfrm>
        </p:spPr>
        <p:txBody>
          <a:bodyPr>
            <a:normAutofit/>
          </a:bodyPr>
          <a:lstStyle/>
          <a:p>
            <a:pPr algn="l">
              <a:spcAft>
                <a:spcPts val="600"/>
              </a:spcAft>
            </a:pPr>
            <a:r>
              <a:rPr lang="en-AU" sz="1000" dirty="0">
                <a:solidFill>
                  <a:srgbClr val="898989"/>
                </a:solidFill>
              </a:rPr>
              <a:t>© Copyright Strategic Grants 2019</a:t>
            </a:r>
          </a:p>
        </p:txBody>
      </p:sp>
      <p:sp>
        <p:nvSpPr>
          <p:cNvPr id="10" name="Slide Number Placeholder 4">
            <a:extLst>
              <a:ext uri="{FF2B5EF4-FFF2-40B4-BE49-F238E27FC236}">
                <a16:creationId xmlns:a16="http://schemas.microsoft.com/office/drawing/2014/main" id="{DE203FDE-6F62-4CB8-81B4-35DF70A9B089}"/>
              </a:ext>
            </a:extLst>
          </p:cNvPr>
          <p:cNvSpPr>
            <a:spLocks noGrp="1"/>
          </p:cNvSpPr>
          <p:nvPr>
            <p:ph type="sldNum" sz="quarter" idx="12"/>
          </p:nvPr>
        </p:nvSpPr>
        <p:spPr>
          <a:xfrm>
            <a:off x="8119447" y="6223702"/>
            <a:ext cx="428046" cy="314067"/>
          </a:xfrm>
        </p:spPr>
        <p:txBody>
          <a:bodyPr>
            <a:normAutofit/>
          </a:bodyPr>
          <a:lstStyle/>
          <a:p>
            <a:pPr>
              <a:spcAft>
                <a:spcPts val="600"/>
              </a:spcAft>
            </a:pPr>
            <a:fld id="{D4CF28C3-43D1-4032-8295-E252B8E6E37A}" type="slidenum">
              <a:rPr lang="en-AU" sz="1000">
                <a:solidFill>
                  <a:srgbClr val="898989"/>
                </a:solidFill>
              </a:rPr>
              <a:pPr>
                <a:spcAft>
                  <a:spcPts val="600"/>
                </a:spcAft>
              </a:pPr>
              <a:t>1</a:t>
            </a:fld>
            <a:endParaRPr lang="en-AU" sz="1000" dirty="0">
              <a:solidFill>
                <a:srgbClr val="898989"/>
              </a:solidFill>
            </a:endParaRPr>
          </a:p>
        </p:txBody>
      </p:sp>
      <p:sp>
        <p:nvSpPr>
          <p:cNvPr id="12" name="Title 1">
            <a:extLst>
              <a:ext uri="{FF2B5EF4-FFF2-40B4-BE49-F238E27FC236}">
                <a16:creationId xmlns:a16="http://schemas.microsoft.com/office/drawing/2014/main" id="{891C5AE3-4656-42E5-A264-078D378A2B64}"/>
              </a:ext>
            </a:extLst>
          </p:cNvPr>
          <p:cNvSpPr>
            <a:spLocks noGrp="1"/>
          </p:cNvSpPr>
          <p:nvPr>
            <p:ph type="title"/>
          </p:nvPr>
        </p:nvSpPr>
        <p:spPr>
          <a:xfrm>
            <a:off x="689211" y="800514"/>
            <a:ext cx="4761198" cy="1945590"/>
          </a:xfrm>
        </p:spPr>
        <p:txBody>
          <a:bodyPr>
            <a:noAutofit/>
          </a:bodyPr>
          <a:lstStyle/>
          <a:p>
            <a:r>
              <a:rPr lang="en-NZ" sz="3600" b="1" dirty="0">
                <a:solidFill>
                  <a:srgbClr val="000000"/>
                </a:solidFill>
                <a:latin typeface="Century Gothic"/>
              </a:rPr>
              <a:t>APPLICATION WRITING</a:t>
            </a:r>
            <a:br>
              <a:rPr lang="en-NZ" sz="2800" b="1" dirty="0">
                <a:latin typeface="Century Gothic" panose="020B0502020202020204" pitchFamily="34" charset="0"/>
              </a:rPr>
            </a:br>
            <a:br>
              <a:rPr lang="en-NZ" sz="2800" b="1" dirty="0">
                <a:latin typeface="Century Gothic" panose="020B0502020202020204" pitchFamily="34" charset="0"/>
              </a:rPr>
            </a:br>
            <a:r>
              <a:rPr lang="en-NZ" sz="2800" dirty="0">
                <a:solidFill>
                  <a:srgbClr val="000000"/>
                </a:solidFill>
                <a:latin typeface="Century Gothic"/>
              </a:rPr>
              <a:t>for success</a:t>
            </a:r>
            <a:br>
              <a:rPr lang="en-NZ" sz="2000" dirty="0">
                <a:latin typeface="Century Gothic" panose="020B0502020202020204" pitchFamily="34" charset="0"/>
              </a:rPr>
            </a:br>
            <a:endParaRPr lang="en-NZ" sz="2000" dirty="0">
              <a:solidFill>
                <a:srgbClr val="000000"/>
              </a:solidFill>
              <a:highlight>
                <a:srgbClr val="FFFF00"/>
              </a:highlight>
              <a:latin typeface="Century Gothic"/>
            </a:endParaRPr>
          </a:p>
        </p:txBody>
      </p:sp>
      <p:pic>
        <p:nvPicPr>
          <p:cNvPr id="15" name="Picture 14">
            <a:extLst>
              <a:ext uri="{FF2B5EF4-FFF2-40B4-BE49-F238E27FC236}">
                <a16:creationId xmlns:a16="http://schemas.microsoft.com/office/drawing/2014/main" id="{E8601F15-06CD-406C-890E-112F4E53AA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198652"/>
            <a:ext cx="2920180" cy="1484424"/>
          </a:xfrm>
          <a:prstGeom prst="rect">
            <a:avLst/>
          </a:prstGeom>
        </p:spPr>
      </p:pic>
      <p:sp>
        <p:nvSpPr>
          <p:cNvPr id="2" name="Rectangle 1">
            <a:extLst>
              <a:ext uri="{FF2B5EF4-FFF2-40B4-BE49-F238E27FC236}">
                <a16:creationId xmlns:a16="http://schemas.microsoft.com/office/drawing/2014/main" id="{D679F90B-8C15-E64E-92E5-82051B436A22}"/>
              </a:ext>
            </a:extLst>
          </p:cNvPr>
          <p:cNvSpPr/>
          <p:nvPr/>
        </p:nvSpPr>
        <p:spPr>
          <a:xfrm rot="20813907">
            <a:off x="3814171" y="4304498"/>
            <a:ext cx="5173251" cy="1815882"/>
          </a:xfrm>
          <a:prstGeom prst="rect">
            <a:avLst/>
          </a:prstGeom>
        </p:spPr>
        <p:txBody>
          <a:bodyPr wrap="square">
            <a:spAutoFit/>
          </a:bodyPr>
          <a:lstStyle/>
          <a:p>
            <a:pPr algn="ctr"/>
            <a:br>
              <a:rPr lang="en-US" sz="2800" dirty="0">
                <a:solidFill>
                  <a:srgbClr val="717174"/>
                </a:solidFill>
                <a:latin typeface="Century Gothic"/>
                <a:cs typeface="Century Gothic"/>
              </a:rPr>
            </a:br>
            <a:endParaRPr lang="en-US" sz="2800" dirty="0">
              <a:solidFill>
                <a:srgbClr val="717174"/>
              </a:solidFill>
              <a:latin typeface="Century Gothic"/>
              <a:cs typeface="Century Gothic"/>
            </a:endParaRPr>
          </a:p>
          <a:p>
            <a:pPr algn="ctr"/>
            <a:r>
              <a:rPr lang="en-US" sz="2800" b="1" dirty="0">
                <a:solidFill>
                  <a:srgbClr val="6EB43F"/>
                </a:solidFill>
                <a:latin typeface="Century Gothic"/>
                <a:cs typeface="Century Gothic"/>
              </a:rPr>
              <a:t>Legal Assistance Funding </a:t>
            </a:r>
          </a:p>
          <a:p>
            <a:pPr algn="ctr"/>
            <a:r>
              <a:rPr lang="en-US" sz="2800" b="1" dirty="0">
                <a:solidFill>
                  <a:srgbClr val="6EB43F"/>
                </a:solidFill>
                <a:latin typeface="Century Gothic"/>
                <a:cs typeface="Century Gothic"/>
              </a:rPr>
              <a:t>Workshop </a:t>
            </a:r>
            <a:endParaRPr lang="en-US" sz="2800" b="1" dirty="0">
              <a:solidFill>
                <a:srgbClr val="6EB43F"/>
              </a:solidFill>
            </a:endParaRPr>
          </a:p>
        </p:txBody>
      </p:sp>
    </p:spTree>
    <p:extLst>
      <p:ext uri="{BB962C8B-B14F-4D97-AF65-F5344CB8AC3E}">
        <p14:creationId xmlns:p14="http://schemas.microsoft.com/office/powerpoint/2010/main" val="2584012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C42C-C41D-400B-ADC1-A9066E843FD6}"/>
              </a:ext>
            </a:extLst>
          </p:cNvPr>
          <p:cNvSpPr>
            <a:spLocks noGrp="1"/>
          </p:cNvSpPr>
          <p:nvPr>
            <p:ph type="title"/>
          </p:nvPr>
        </p:nvSpPr>
        <p:spPr/>
        <p:txBody>
          <a:bodyPr/>
          <a:lstStyle/>
          <a:p>
            <a:pPr algn="ctr"/>
            <a:r>
              <a:rPr lang="en-AU" b="1" dirty="0">
                <a:solidFill>
                  <a:srgbClr val="6EB43F"/>
                </a:solidFill>
                <a:latin typeface="Arial" panose="020B0604020202020204" pitchFamily="34" charset="0"/>
                <a:cs typeface="Arial" panose="020B0604020202020204" pitchFamily="34" charset="0"/>
              </a:rPr>
              <a:t>Most common weakness of grant applications</a:t>
            </a:r>
          </a:p>
        </p:txBody>
      </p:sp>
      <p:sp>
        <p:nvSpPr>
          <p:cNvPr id="3" name="Content Placeholder 2">
            <a:extLst>
              <a:ext uri="{FF2B5EF4-FFF2-40B4-BE49-F238E27FC236}">
                <a16:creationId xmlns:a16="http://schemas.microsoft.com/office/drawing/2014/main" id="{C1F957DB-8709-4C1D-A9F4-A3C60CF04354}"/>
              </a:ext>
            </a:extLst>
          </p:cNvPr>
          <p:cNvSpPr>
            <a:spLocks noGrp="1"/>
          </p:cNvSpPr>
          <p:nvPr>
            <p:ph idx="1"/>
          </p:nvPr>
        </p:nvSpPr>
        <p:spPr/>
        <p:txBody>
          <a:bodyPr>
            <a:normAutofit/>
          </a:bodyPr>
          <a:lstStyle/>
          <a:p>
            <a:r>
              <a:rPr lang="en-AU" sz="2400" dirty="0">
                <a:latin typeface="Century Gothic" panose="020B0502020202020204" pitchFamily="34" charset="0"/>
              </a:rPr>
              <a:t>Questions are not answered clearly and succinctly</a:t>
            </a:r>
          </a:p>
          <a:p>
            <a:r>
              <a:rPr lang="en-AU" sz="2400" dirty="0">
                <a:latin typeface="Century Gothic" panose="020B0502020202020204" pitchFamily="34" charset="0"/>
              </a:rPr>
              <a:t>Responses contain interesting information, but no substantiated evidence of the claims being made </a:t>
            </a:r>
          </a:p>
          <a:p>
            <a:r>
              <a:rPr lang="en-AU" sz="2400" dirty="0">
                <a:latin typeface="Century Gothic" panose="020B0502020202020204" pitchFamily="34" charset="0"/>
              </a:rPr>
              <a:t>The project need is not evident. Lack of data and references. </a:t>
            </a:r>
          </a:p>
          <a:p>
            <a:r>
              <a:rPr lang="en-AU" sz="2400" dirty="0">
                <a:latin typeface="Century Gothic" panose="020B0502020202020204" pitchFamily="34" charset="0"/>
              </a:rPr>
              <a:t>It is clear that the project implementation plan has not been well thought out, from the lengthy unclear responses. </a:t>
            </a:r>
          </a:p>
          <a:p>
            <a:r>
              <a:rPr lang="en-AU" sz="2400" dirty="0">
                <a:latin typeface="Century Gothic" panose="020B0502020202020204" pitchFamily="34" charset="0"/>
              </a:rPr>
              <a:t>The budget does not make sense – according to the project implementation plan</a:t>
            </a:r>
          </a:p>
          <a:p>
            <a:r>
              <a:rPr lang="en-AU" sz="2400" dirty="0">
                <a:latin typeface="Century Gothic" panose="020B0502020202020204" pitchFamily="34" charset="0"/>
              </a:rPr>
              <a:t>Outputs and outcomes are confused. </a:t>
            </a:r>
          </a:p>
          <a:p>
            <a:endParaRPr lang="en-AU" sz="2400" dirty="0">
              <a:latin typeface="Century Gothic" panose="020B0502020202020204" pitchFamily="34" charset="0"/>
            </a:endParaRPr>
          </a:p>
          <a:p>
            <a:endParaRPr lang="en-AU" sz="2400"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E18E5010-BC4B-4716-8334-9D3A52D95450}"/>
              </a:ext>
            </a:extLst>
          </p:cNvPr>
          <p:cNvSpPr>
            <a:spLocks noGrp="1"/>
          </p:cNvSpPr>
          <p:nvPr>
            <p:ph type="ftr" sz="quarter" idx="11"/>
          </p:nvPr>
        </p:nvSpPr>
        <p:spPr/>
        <p:txBody>
          <a:bodyPr/>
          <a:lstStyle/>
          <a:p>
            <a:r>
              <a:rPr lang="en-AU" dirty="0"/>
              <a:t>© Copyright Strategic Grants 2019</a:t>
            </a:r>
          </a:p>
        </p:txBody>
      </p:sp>
      <p:sp>
        <p:nvSpPr>
          <p:cNvPr id="5" name="Slide Number Placeholder 4">
            <a:extLst>
              <a:ext uri="{FF2B5EF4-FFF2-40B4-BE49-F238E27FC236}">
                <a16:creationId xmlns:a16="http://schemas.microsoft.com/office/drawing/2014/main" id="{A627F33C-1283-474D-9C49-02D4CF402047}"/>
              </a:ext>
            </a:extLst>
          </p:cNvPr>
          <p:cNvSpPr>
            <a:spLocks noGrp="1"/>
          </p:cNvSpPr>
          <p:nvPr>
            <p:ph type="sldNum" sz="quarter" idx="12"/>
          </p:nvPr>
        </p:nvSpPr>
        <p:spPr/>
        <p:txBody>
          <a:bodyPr/>
          <a:lstStyle/>
          <a:p>
            <a:fld id="{D4CF28C3-43D1-4032-8295-E252B8E6E37A}" type="slidenum">
              <a:rPr lang="en-AU" smtClean="0"/>
              <a:t>10</a:t>
            </a:fld>
            <a:endParaRPr lang="en-AU" dirty="0"/>
          </a:p>
        </p:txBody>
      </p:sp>
    </p:spTree>
    <p:extLst>
      <p:ext uri="{BB962C8B-B14F-4D97-AF65-F5344CB8AC3E}">
        <p14:creationId xmlns:p14="http://schemas.microsoft.com/office/powerpoint/2010/main" val="101285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B494127-7E9F-4DA2-95AD-7355076BDFD4}"/>
              </a:ext>
            </a:extLst>
          </p:cNvPr>
          <p:cNvSpPr txBox="1">
            <a:spLocks/>
          </p:cNvSpPr>
          <p:nvPr/>
        </p:nvSpPr>
        <p:spPr>
          <a:xfrm>
            <a:off x="459829" y="1892652"/>
            <a:ext cx="8224341" cy="30726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AU" dirty="0">
                <a:latin typeface="Century Gothic" panose="020B0502020202020204" pitchFamily="34" charset="0"/>
              </a:rPr>
              <a:t>Robust Project Plans</a:t>
            </a:r>
          </a:p>
          <a:p>
            <a:pPr>
              <a:lnSpc>
                <a:spcPct val="120000"/>
              </a:lnSpc>
            </a:pPr>
            <a:r>
              <a:rPr lang="en-AU" dirty="0">
                <a:latin typeface="Century Gothic" panose="020B0502020202020204" pitchFamily="34" charset="0"/>
              </a:rPr>
              <a:t>Reading the guidelines</a:t>
            </a:r>
          </a:p>
          <a:p>
            <a:pPr>
              <a:lnSpc>
                <a:spcPct val="120000"/>
              </a:lnSpc>
            </a:pPr>
            <a:r>
              <a:rPr lang="en-AU" dirty="0">
                <a:latin typeface="Century Gothic" panose="020B0502020202020204" pitchFamily="34" charset="0"/>
              </a:rPr>
              <a:t>Know the criteria</a:t>
            </a:r>
          </a:p>
          <a:p>
            <a:pPr>
              <a:lnSpc>
                <a:spcPct val="120000"/>
              </a:lnSpc>
            </a:pPr>
            <a:r>
              <a:rPr lang="en-AU" dirty="0">
                <a:latin typeface="Century Gothic" panose="020B0502020202020204" pitchFamily="34" charset="0"/>
              </a:rPr>
              <a:t>Review strategic alignment</a:t>
            </a:r>
          </a:p>
          <a:p>
            <a:pPr>
              <a:lnSpc>
                <a:spcPct val="120000"/>
              </a:lnSpc>
            </a:pPr>
            <a:endParaRPr lang="en-AU"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8281044E-E69F-4E7F-BE53-4A1179571EA3}"/>
              </a:ext>
            </a:extLst>
          </p:cNvPr>
          <p:cNvSpPr>
            <a:spLocks noGrp="1"/>
          </p:cNvSpPr>
          <p:nvPr>
            <p:ph type="ftr" sz="quarter" idx="11"/>
          </p:nvPr>
        </p:nvSpPr>
        <p:spPr/>
        <p:txBody>
          <a:bodyPr/>
          <a:lstStyle/>
          <a:p>
            <a:r>
              <a:rPr lang="en-AU"/>
              <a:t>© Copyright Strategic Grants 2019</a:t>
            </a:r>
          </a:p>
        </p:txBody>
      </p:sp>
      <p:sp>
        <p:nvSpPr>
          <p:cNvPr id="5" name="Slide Number Placeholder 4">
            <a:extLst>
              <a:ext uri="{FF2B5EF4-FFF2-40B4-BE49-F238E27FC236}">
                <a16:creationId xmlns:a16="http://schemas.microsoft.com/office/drawing/2014/main" id="{1DF473C5-C9A4-4C99-86FF-C67FF0C80E8A}"/>
              </a:ext>
            </a:extLst>
          </p:cNvPr>
          <p:cNvSpPr>
            <a:spLocks noGrp="1"/>
          </p:cNvSpPr>
          <p:nvPr>
            <p:ph type="sldNum" sz="quarter" idx="12"/>
          </p:nvPr>
        </p:nvSpPr>
        <p:spPr/>
        <p:txBody>
          <a:bodyPr/>
          <a:lstStyle/>
          <a:p>
            <a:fld id="{D4CF28C3-43D1-4032-8295-E252B8E6E37A}" type="slidenum">
              <a:rPr lang="en-AU" smtClean="0"/>
              <a:t>11</a:t>
            </a:fld>
            <a:endParaRPr lang="en-AU"/>
          </a:p>
        </p:txBody>
      </p:sp>
      <p:sp>
        <p:nvSpPr>
          <p:cNvPr id="7" name="Title 1">
            <a:extLst>
              <a:ext uri="{FF2B5EF4-FFF2-40B4-BE49-F238E27FC236}">
                <a16:creationId xmlns:a16="http://schemas.microsoft.com/office/drawing/2014/main" id="{4A3B1D68-9BDC-4C8A-9BEA-EA4D7F460450}"/>
              </a:ext>
            </a:extLst>
          </p:cNvPr>
          <p:cNvSpPr txBox="1">
            <a:spLocks/>
          </p:cNvSpPr>
          <p:nvPr/>
        </p:nvSpPr>
        <p:spPr>
          <a:xfrm>
            <a:off x="797909" y="292377"/>
            <a:ext cx="8030676" cy="16766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solidFill>
                  <a:schemeClr val="accent6"/>
                </a:solidFill>
                <a:latin typeface="Century Gothic" panose="020B0502020202020204" pitchFamily="34" charset="0"/>
              </a:rPr>
              <a:t>So where to start?</a:t>
            </a:r>
          </a:p>
        </p:txBody>
      </p:sp>
      <p:pic>
        <p:nvPicPr>
          <p:cNvPr id="2" name="Picture 1">
            <a:extLst>
              <a:ext uri="{FF2B5EF4-FFF2-40B4-BE49-F238E27FC236}">
                <a16:creationId xmlns:a16="http://schemas.microsoft.com/office/drawing/2014/main" id="{620EDF28-0109-428A-B7B7-FDF63D416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32" y="5950712"/>
            <a:ext cx="1347580" cy="685020"/>
          </a:xfrm>
          <a:prstGeom prst="rect">
            <a:avLst/>
          </a:prstGeom>
        </p:spPr>
      </p:pic>
      <p:pic>
        <p:nvPicPr>
          <p:cNvPr id="8" name="Picture 7">
            <a:extLst>
              <a:ext uri="{FF2B5EF4-FFF2-40B4-BE49-F238E27FC236}">
                <a16:creationId xmlns:a16="http://schemas.microsoft.com/office/drawing/2014/main" id="{02946460-3E8B-DB45-B77B-068564998A6A}"/>
              </a:ext>
            </a:extLst>
          </p:cNvPr>
          <p:cNvPicPr>
            <a:picLocks noChangeAspect="1"/>
          </p:cNvPicPr>
          <p:nvPr/>
        </p:nvPicPr>
        <p:blipFill>
          <a:blip r:embed="rId4"/>
          <a:stretch>
            <a:fillRect/>
          </a:stretch>
        </p:blipFill>
        <p:spPr>
          <a:xfrm rot="470962">
            <a:off x="4843167" y="2068059"/>
            <a:ext cx="4009057" cy="2033460"/>
          </a:xfrm>
          <a:prstGeom prst="rect">
            <a:avLst/>
          </a:prstGeom>
        </p:spPr>
      </p:pic>
      <p:pic>
        <p:nvPicPr>
          <p:cNvPr id="10" name="Picture 9">
            <a:extLst>
              <a:ext uri="{FF2B5EF4-FFF2-40B4-BE49-F238E27FC236}">
                <a16:creationId xmlns:a16="http://schemas.microsoft.com/office/drawing/2014/main" id="{6F6B8DC4-E8AE-6241-A0BB-837CB3499FA7}"/>
              </a:ext>
            </a:extLst>
          </p:cNvPr>
          <p:cNvPicPr>
            <a:picLocks noChangeAspect="1"/>
          </p:cNvPicPr>
          <p:nvPr/>
        </p:nvPicPr>
        <p:blipFill rotWithShape="1">
          <a:blip r:embed="rId5"/>
          <a:srcRect t="50000" r="606"/>
          <a:stretch/>
        </p:blipFill>
        <p:spPr>
          <a:xfrm>
            <a:off x="3921734" y="4797166"/>
            <a:ext cx="4906851" cy="1252402"/>
          </a:xfrm>
          <a:prstGeom prst="rect">
            <a:avLst/>
          </a:prstGeom>
        </p:spPr>
      </p:pic>
    </p:spTree>
    <p:extLst>
      <p:ext uri="{BB962C8B-B14F-4D97-AF65-F5344CB8AC3E}">
        <p14:creationId xmlns:p14="http://schemas.microsoft.com/office/powerpoint/2010/main" val="236907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4CF28C3-43D1-4032-8295-E252B8E6E37A}" type="slidenum">
              <a:rPr lang="en-AU" smtClean="0"/>
              <a:t>12</a:t>
            </a:fld>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10" name="Footer Placeholder 4"/>
          <p:cNvSpPr>
            <a:spLocks noGrp="1"/>
          </p:cNvSpPr>
          <p:nvPr>
            <p:ph type="ftr" sz="quarter" idx="11"/>
          </p:nvPr>
        </p:nvSpPr>
        <p:spPr>
          <a:xfrm>
            <a:off x="0" y="6403342"/>
            <a:ext cx="2895600" cy="365125"/>
          </a:xfrm>
        </p:spPr>
        <p:txBody>
          <a:bodyPr/>
          <a:lstStyle/>
          <a:p>
            <a:r>
              <a:rPr lang="en-US" sz="800" dirty="0"/>
              <a:t>© Copyright Strategic Grants 2019</a:t>
            </a:r>
          </a:p>
        </p:txBody>
      </p:sp>
      <p:sp>
        <p:nvSpPr>
          <p:cNvPr id="12" name="Title 4">
            <a:extLst>
              <a:ext uri="{FF2B5EF4-FFF2-40B4-BE49-F238E27FC236}">
                <a16:creationId xmlns:a16="http://schemas.microsoft.com/office/drawing/2014/main" id="{9922DC73-EE4D-4401-A2A5-109EDCD4461A}"/>
              </a:ext>
            </a:extLst>
          </p:cNvPr>
          <p:cNvSpPr txBox="1">
            <a:spLocks/>
          </p:cNvSpPr>
          <p:nvPr/>
        </p:nvSpPr>
        <p:spPr>
          <a:xfrm>
            <a:off x="563880" y="1858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NZ" sz="3600" b="1"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6D7ED314-76A6-4DE2-9671-A6A2D29FF270}"/>
              </a:ext>
            </a:extLst>
          </p:cNvPr>
          <p:cNvSpPr>
            <a:spLocks noGrp="1"/>
          </p:cNvSpPr>
          <p:nvPr>
            <p:ph sz="half" idx="1"/>
          </p:nvPr>
        </p:nvSpPr>
        <p:spPr>
          <a:xfrm>
            <a:off x="563880" y="566468"/>
            <a:ext cx="4343063" cy="5442949"/>
          </a:xfrm>
        </p:spPr>
        <p:txBody>
          <a:bodyPr>
            <a:normAutofit fontScale="77500" lnSpcReduction="20000"/>
          </a:bodyPr>
          <a:lstStyle/>
          <a:p>
            <a:pPr marL="0" indent="0">
              <a:buNone/>
            </a:pPr>
            <a:r>
              <a:rPr lang="en-AU" sz="3700" b="1" dirty="0">
                <a:solidFill>
                  <a:schemeClr val="accent6">
                    <a:lumMod val="75000"/>
                  </a:schemeClr>
                </a:solidFill>
                <a:latin typeface="Century Gothic" panose="020B0502020202020204" pitchFamily="34" charset="0"/>
              </a:rPr>
              <a:t>THE GOLDEN RULES!</a:t>
            </a:r>
          </a:p>
          <a:p>
            <a:pPr marL="0" indent="0">
              <a:buNone/>
            </a:pPr>
            <a:endParaRPr lang="en-AU" sz="3400" dirty="0">
              <a:solidFill>
                <a:srgbClr val="6EB43F"/>
              </a:solidFill>
              <a:latin typeface="Century Gothic" panose="020B0502020202020204" pitchFamily="34" charset="0"/>
            </a:endParaRPr>
          </a:p>
          <a:p>
            <a:pPr marL="514350" indent="-514350">
              <a:spcBef>
                <a:spcPts val="0"/>
              </a:spcBef>
              <a:buFont typeface="+mj-lt"/>
              <a:buAutoNum type="arabicPeriod"/>
            </a:pPr>
            <a:r>
              <a:rPr lang="en-AU" sz="3400" dirty="0">
                <a:solidFill>
                  <a:schemeClr val="accent6">
                    <a:lumMod val="75000"/>
                  </a:schemeClr>
                </a:solidFill>
                <a:latin typeface="Century Gothic" panose="020B0502020202020204" pitchFamily="34" charset="0"/>
              </a:rPr>
              <a:t>Read the guidelines AGAIN! </a:t>
            </a:r>
          </a:p>
          <a:p>
            <a:pPr marL="514350" indent="-514350">
              <a:spcBef>
                <a:spcPts val="0"/>
              </a:spcBef>
              <a:buFont typeface="+mj-lt"/>
              <a:buAutoNum type="arabicPeriod"/>
            </a:pPr>
            <a:endParaRPr lang="en-AU" sz="3400" dirty="0">
              <a:solidFill>
                <a:schemeClr val="accent6">
                  <a:lumMod val="75000"/>
                </a:schemeClr>
              </a:solidFill>
              <a:latin typeface="Century Gothic" panose="020B0502020202020204" pitchFamily="34" charset="0"/>
            </a:endParaRPr>
          </a:p>
          <a:p>
            <a:pPr marL="514350" indent="-514350">
              <a:spcBef>
                <a:spcPts val="0"/>
              </a:spcBef>
              <a:buFont typeface="+mj-lt"/>
              <a:buAutoNum type="arabicPeriod"/>
            </a:pPr>
            <a:r>
              <a:rPr lang="en-AU" sz="3400" dirty="0">
                <a:solidFill>
                  <a:schemeClr val="accent6">
                    <a:lumMod val="75000"/>
                  </a:schemeClr>
                </a:solidFill>
                <a:latin typeface="Century Gothic" panose="020B0502020202020204" pitchFamily="34" charset="0"/>
              </a:rPr>
              <a:t>Highlight the key words of their funding objectives. </a:t>
            </a:r>
          </a:p>
          <a:p>
            <a:pPr marL="742950" indent="-742950">
              <a:spcBef>
                <a:spcPts val="0"/>
              </a:spcBef>
              <a:buFont typeface="+mj-lt"/>
              <a:buAutoNum type="arabicPeriod"/>
            </a:pPr>
            <a:endParaRPr lang="en-AU" sz="3400" dirty="0">
              <a:solidFill>
                <a:schemeClr val="accent6">
                  <a:lumMod val="75000"/>
                </a:schemeClr>
              </a:solidFill>
              <a:latin typeface="Century Gothic" panose="020B0502020202020204" pitchFamily="34" charset="0"/>
            </a:endParaRPr>
          </a:p>
          <a:p>
            <a:pPr marL="514350" indent="-514350">
              <a:spcBef>
                <a:spcPts val="0"/>
              </a:spcBef>
              <a:buFont typeface="+mj-lt"/>
              <a:buAutoNum type="arabicPeriod"/>
            </a:pPr>
            <a:r>
              <a:rPr lang="en-AU" sz="3400" dirty="0">
                <a:solidFill>
                  <a:schemeClr val="accent6">
                    <a:lumMod val="75000"/>
                  </a:schemeClr>
                </a:solidFill>
                <a:latin typeface="Century Gothic" panose="020B0502020202020204" pitchFamily="34" charset="0"/>
              </a:rPr>
              <a:t>Check for extras e.g. letters of support, project plans, quote requirements</a:t>
            </a:r>
          </a:p>
          <a:p>
            <a:pPr marL="742950" indent="-742950">
              <a:spcBef>
                <a:spcPts val="0"/>
              </a:spcBef>
              <a:buFont typeface="+mj-lt"/>
              <a:buAutoNum type="arabicPeriod"/>
            </a:pPr>
            <a:endParaRPr lang="en-AU" sz="3400" dirty="0">
              <a:solidFill>
                <a:schemeClr val="accent6">
                  <a:lumMod val="75000"/>
                </a:schemeClr>
              </a:solidFill>
              <a:latin typeface="Century Gothic" panose="020B0502020202020204" pitchFamily="34" charset="0"/>
            </a:endParaRPr>
          </a:p>
          <a:p>
            <a:pPr marL="514350" indent="-514350">
              <a:spcBef>
                <a:spcPts val="0"/>
              </a:spcBef>
              <a:buFont typeface="+mj-lt"/>
              <a:buAutoNum type="arabicPeriod"/>
            </a:pPr>
            <a:r>
              <a:rPr lang="en-AU" sz="3400" dirty="0">
                <a:solidFill>
                  <a:schemeClr val="accent6">
                    <a:lumMod val="75000"/>
                  </a:schemeClr>
                </a:solidFill>
                <a:latin typeface="Century Gothic" panose="020B0502020202020204" pitchFamily="34" charset="0"/>
              </a:rPr>
              <a:t>Presume the funder doesn’t know you or your project. NO acronyms or jargon! </a:t>
            </a:r>
          </a:p>
          <a:p>
            <a:pPr marL="514350" indent="-514350">
              <a:spcBef>
                <a:spcPts val="0"/>
              </a:spcBef>
              <a:buFont typeface="+mj-lt"/>
              <a:buAutoNum type="arabicPeriod"/>
            </a:pPr>
            <a:endParaRPr lang="en-AU" sz="4800" dirty="0">
              <a:solidFill>
                <a:schemeClr val="tx1">
                  <a:lumMod val="75000"/>
                  <a:lumOff val="25000"/>
                </a:schemeClr>
              </a:solidFill>
              <a:latin typeface="Century Gothic" panose="020B0502020202020204" pitchFamily="34" charset="0"/>
            </a:endParaRPr>
          </a:p>
          <a:p>
            <a:pPr marL="0" indent="0">
              <a:buNone/>
            </a:pPr>
            <a:endParaRPr lang="en-AU" sz="3200" dirty="0">
              <a:solidFill>
                <a:schemeClr val="tx1">
                  <a:lumMod val="75000"/>
                  <a:lumOff val="25000"/>
                </a:schemeClr>
              </a:solidFill>
              <a:latin typeface="Century Gothic" panose="020B0502020202020204" pitchFamily="34" charset="0"/>
            </a:endParaRPr>
          </a:p>
        </p:txBody>
      </p:sp>
      <p:pic>
        <p:nvPicPr>
          <p:cNvPr id="2052" name="Picture 4" descr="Image result for STAY GOLDEN">
            <a:extLst>
              <a:ext uri="{FF2B5EF4-FFF2-40B4-BE49-F238E27FC236}">
                <a16:creationId xmlns:a16="http://schemas.microsoft.com/office/drawing/2014/main" id="{FEE9CD45-613E-4BCF-90A8-2F1824FAD7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133" y="11430"/>
            <a:ext cx="4799806" cy="684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74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DE61934-DB17-3248-9211-5A095507961D}"/>
              </a:ext>
            </a:extLst>
          </p:cNvPr>
          <p:cNvSpPr>
            <a:spLocks noGrp="1"/>
          </p:cNvSpPr>
          <p:nvPr>
            <p:ph type="ftr" sz="quarter" idx="11"/>
          </p:nvPr>
        </p:nvSpPr>
        <p:spPr/>
        <p:txBody>
          <a:bodyPr/>
          <a:lstStyle/>
          <a:p>
            <a:r>
              <a:rPr lang="en-AU"/>
              <a:t>© Copyright Strategic Grants 2019</a:t>
            </a:r>
          </a:p>
        </p:txBody>
      </p:sp>
      <p:sp>
        <p:nvSpPr>
          <p:cNvPr id="5" name="Slide Number Placeholder 4">
            <a:extLst>
              <a:ext uri="{FF2B5EF4-FFF2-40B4-BE49-F238E27FC236}">
                <a16:creationId xmlns:a16="http://schemas.microsoft.com/office/drawing/2014/main" id="{5E9AAD0C-5002-4444-B428-08270FD3072B}"/>
              </a:ext>
            </a:extLst>
          </p:cNvPr>
          <p:cNvSpPr>
            <a:spLocks noGrp="1"/>
          </p:cNvSpPr>
          <p:nvPr>
            <p:ph type="sldNum" sz="quarter" idx="12"/>
          </p:nvPr>
        </p:nvSpPr>
        <p:spPr/>
        <p:txBody>
          <a:bodyPr/>
          <a:lstStyle/>
          <a:p>
            <a:fld id="{D4CF28C3-43D1-4032-8295-E252B8E6E37A}" type="slidenum">
              <a:rPr lang="en-AU" smtClean="0"/>
              <a:t>13</a:t>
            </a:fld>
            <a:endParaRPr lang="en-AU"/>
          </a:p>
        </p:txBody>
      </p:sp>
      <p:pic>
        <p:nvPicPr>
          <p:cNvPr id="7" name="Picture 6">
            <a:extLst>
              <a:ext uri="{FF2B5EF4-FFF2-40B4-BE49-F238E27FC236}">
                <a16:creationId xmlns:a16="http://schemas.microsoft.com/office/drawing/2014/main" id="{10AA5AC6-A756-1648-A174-8E7D93A03066}"/>
              </a:ext>
            </a:extLst>
          </p:cNvPr>
          <p:cNvPicPr>
            <a:picLocks noChangeAspect="1"/>
          </p:cNvPicPr>
          <p:nvPr/>
        </p:nvPicPr>
        <p:blipFill rotWithShape="1">
          <a:blip r:embed="rId3">
            <a:extLst>
              <a:ext uri="{28A0092B-C50C-407E-A947-70E740481C1C}">
                <a14:useLocalDpi xmlns:a14="http://schemas.microsoft.com/office/drawing/2010/main" val="0"/>
              </a:ext>
            </a:extLst>
          </a:blip>
          <a:srcRect b="9305"/>
          <a:stretch/>
        </p:blipFill>
        <p:spPr>
          <a:xfrm>
            <a:off x="1678961" y="136524"/>
            <a:ext cx="5786077" cy="6219827"/>
          </a:xfrm>
          <a:prstGeom prst="rect">
            <a:avLst/>
          </a:prstGeom>
        </p:spPr>
      </p:pic>
      <p:pic>
        <p:nvPicPr>
          <p:cNvPr id="8" name="Picture 7">
            <a:extLst>
              <a:ext uri="{FF2B5EF4-FFF2-40B4-BE49-F238E27FC236}">
                <a16:creationId xmlns:a16="http://schemas.microsoft.com/office/drawing/2014/main" id="{33DD1B3A-AE66-914B-A27F-2F2C8B6D8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232" y="5824407"/>
            <a:ext cx="1723104" cy="875911"/>
          </a:xfrm>
          <a:prstGeom prst="rect">
            <a:avLst/>
          </a:prstGeom>
        </p:spPr>
      </p:pic>
    </p:spTree>
    <p:extLst>
      <p:ext uri="{BB962C8B-B14F-4D97-AF65-F5344CB8AC3E}">
        <p14:creationId xmlns:p14="http://schemas.microsoft.com/office/powerpoint/2010/main" val="135899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DE61934-DB17-3248-9211-5A095507961D}"/>
              </a:ext>
            </a:extLst>
          </p:cNvPr>
          <p:cNvSpPr>
            <a:spLocks noGrp="1"/>
          </p:cNvSpPr>
          <p:nvPr>
            <p:ph type="ftr" sz="quarter" idx="11"/>
          </p:nvPr>
        </p:nvSpPr>
        <p:spPr/>
        <p:txBody>
          <a:bodyPr/>
          <a:lstStyle/>
          <a:p>
            <a:r>
              <a:rPr lang="en-AU"/>
              <a:t>© Copyright Strategic Grants 2019</a:t>
            </a:r>
          </a:p>
        </p:txBody>
      </p:sp>
      <p:sp>
        <p:nvSpPr>
          <p:cNvPr id="5" name="Slide Number Placeholder 4">
            <a:extLst>
              <a:ext uri="{FF2B5EF4-FFF2-40B4-BE49-F238E27FC236}">
                <a16:creationId xmlns:a16="http://schemas.microsoft.com/office/drawing/2014/main" id="{5E9AAD0C-5002-4444-B428-08270FD3072B}"/>
              </a:ext>
            </a:extLst>
          </p:cNvPr>
          <p:cNvSpPr>
            <a:spLocks noGrp="1"/>
          </p:cNvSpPr>
          <p:nvPr>
            <p:ph type="sldNum" sz="quarter" idx="12"/>
          </p:nvPr>
        </p:nvSpPr>
        <p:spPr/>
        <p:txBody>
          <a:bodyPr/>
          <a:lstStyle/>
          <a:p>
            <a:fld id="{D4CF28C3-43D1-4032-8295-E252B8E6E37A}" type="slidenum">
              <a:rPr lang="en-AU" smtClean="0"/>
              <a:t>14</a:t>
            </a:fld>
            <a:endParaRPr lang="en-AU"/>
          </a:p>
        </p:txBody>
      </p:sp>
      <p:pic>
        <p:nvPicPr>
          <p:cNvPr id="8" name="Picture 7">
            <a:extLst>
              <a:ext uri="{FF2B5EF4-FFF2-40B4-BE49-F238E27FC236}">
                <a16:creationId xmlns:a16="http://schemas.microsoft.com/office/drawing/2014/main" id="{33DD1B3A-AE66-914B-A27F-2F2C8B6D8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32" y="5824407"/>
            <a:ext cx="1723104" cy="875911"/>
          </a:xfrm>
          <a:prstGeom prst="rect">
            <a:avLst/>
          </a:prstGeom>
        </p:spPr>
      </p:pic>
      <p:sp>
        <p:nvSpPr>
          <p:cNvPr id="2" name="TextBox 1">
            <a:extLst>
              <a:ext uri="{FF2B5EF4-FFF2-40B4-BE49-F238E27FC236}">
                <a16:creationId xmlns:a16="http://schemas.microsoft.com/office/drawing/2014/main" id="{467D4E24-B7A3-4249-BBA8-D2F4AF960A09}"/>
              </a:ext>
            </a:extLst>
          </p:cNvPr>
          <p:cNvSpPr txBox="1"/>
          <p:nvPr/>
        </p:nvSpPr>
        <p:spPr>
          <a:xfrm>
            <a:off x="2198914" y="1458686"/>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09885C9F-AEB9-8742-B583-8F8638DD9D1D}"/>
              </a:ext>
            </a:extLst>
          </p:cNvPr>
          <p:cNvSpPr txBox="1"/>
          <p:nvPr/>
        </p:nvSpPr>
        <p:spPr>
          <a:xfrm>
            <a:off x="287153" y="170042"/>
            <a:ext cx="8228197" cy="5693866"/>
          </a:xfrm>
          <a:prstGeom prst="rect">
            <a:avLst/>
          </a:prstGeom>
          <a:noFill/>
        </p:spPr>
        <p:txBody>
          <a:bodyPr wrap="square" rtlCol="0">
            <a:spAutoFit/>
          </a:bodyPr>
          <a:lstStyle/>
          <a:p>
            <a:r>
              <a:rPr lang="en-AU" sz="2000" b="1" dirty="0">
                <a:solidFill>
                  <a:schemeClr val="accent6">
                    <a:lumMod val="75000"/>
                  </a:schemeClr>
                </a:solidFill>
                <a:latin typeface="Century Gothic" panose="020B0502020202020204" pitchFamily="34" charset="0"/>
              </a:rPr>
              <a:t>Mandatory evaluation criteria</a:t>
            </a:r>
            <a:r>
              <a:rPr lang="en-AU" sz="1600" b="1" dirty="0">
                <a:latin typeface="Century Gothic" panose="020B0502020202020204" pitchFamily="34" charset="0"/>
              </a:rPr>
              <a:t> </a:t>
            </a:r>
          </a:p>
          <a:p>
            <a:r>
              <a:rPr lang="en-AU" sz="1600" dirty="0">
                <a:latin typeface="Century Gothic" panose="020B0502020202020204" pitchFamily="34" charset="0"/>
              </a:rPr>
              <a:t>To meet the mandatory evaluation criteria, applicants must meet one of the ‘quality standards’, one of the ‘service requirements’ and both of the ‘other requirements’. </a:t>
            </a:r>
            <a:endParaRPr lang="en-AU" sz="1600" b="1" i="1" dirty="0">
              <a:solidFill>
                <a:schemeClr val="accent6">
                  <a:lumMod val="75000"/>
                </a:schemeClr>
              </a:solidFill>
              <a:latin typeface="Century Gothic" panose="020B0502020202020204" pitchFamily="34" charset="0"/>
            </a:endParaRPr>
          </a:p>
          <a:p>
            <a:endParaRPr lang="en-AU" sz="1600" b="1" i="1" dirty="0">
              <a:solidFill>
                <a:schemeClr val="accent6">
                  <a:lumMod val="75000"/>
                </a:schemeClr>
              </a:solidFill>
              <a:latin typeface="Century Gothic" panose="020B0502020202020204" pitchFamily="34" charset="0"/>
            </a:endParaRPr>
          </a:p>
          <a:p>
            <a:r>
              <a:rPr lang="en-AU" sz="2000" b="1" dirty="0">
                <a:solidFill>
                  <a:schemeClr val="accent6">
                    <a:lumMod val="75000"/>
                  </a:schemeClr>
                </a:solidFill>
                <a:latin typeface="Century Gothic" panose="020B0502020202020204" pitchFamily="34" charset="0"/>
              </a:rPr>
              <a:t>Quality criteria</a:t>
            </a:r>
            <a:r>
              <a:rPr lang="en-AU" sz="1600" b="1" dirty="0">
                <a:solidFill>
                  <a:schemeClr val="accent6">
                    <a:lumMod val="75000"/>
                  </a:schemeClr>
                </a:solidFill>
                <a:latin typeface="Century Gothic" panose="020B0502020202020204" pitchFamily="34" charset="0"/>
              </a:rPr>
              <a:t> </a:t>
            </a:r>
          </a:p>
          <a:p>
            <a:pPr marL="285750" indent="-285750" fontAlgn="t">
              <a:buFont typeface="Arial" panose="020B0604020202020204" pitchFamily="34" charset="0"/>
              <a:buChar char="•"/>
            </a:pPr>
            <a:r>
              <a:rPr lang="en-AU" sz="1600" dirty="0">
                <a:latin typeface="Century Gothic" panose="020B0502020202020204" pitchFamily="34" charset="0"/>
              </a:rPr>
              <a:t>The legal assistance services focus on, and are accessible to, people facing vulnerability and disadvantage. </a:t>
            </a:r>
          </a:p>
          <a:p>
            <a:pPr marL="285750" indent="-285750" fontAlgn="t">
              <a:buFont typeface="Arial" panose="020B0604020202020204" pitchFamily="34" charset="0"/>
              <a:buChar char="•"/>
            </a:pPr>
            <a:r>
              <a:rPr lang="en-AU" sz="1600" dirty="0">
                <a:latin typeface="Century Gothic" panose="020B0502020202020204" pitchFamily="34" charset="0"/>
              </a:rPr>
              <a:t>The legal assistance services are appropriate, proportionate, client-focussed and tailored to people’s legal needs and capabilities. </a:t>
            </a:r>
          </a:p>
          <a:p>
            <a:pPr marL="285750" indent="-285750" fontAlgn="t">
              <a:buFont typeface="Arial" panose="020B0604020202020204" pitchFamily="34" charset="0"/>
              <a:buChar char="•"/>
            </a:pPr>
            <a:r>
              <a:rPr lang="en-AU" sz="1600" dirty="0">
                <a:latin typeface="Century Gothic" panose="020B0502020202020204" pitchFamily="34" charset="0"/>
              </a:rPr>
              <a:t>The legal assistance services are collaborative with government services and other services to provide joined-up services to address people’s legal and other problems. </a:t>
            </a:r>
          </a:p>
          <a:p>
            <a:pPr marL="285750" indent="-285750" fontAlgn="t">
              <a:buFont typeface="Arial" panose="020B0604020202020204" pitchFamily="34" charset="0"/>
              <a:buChar char="•"/>
            </a:pPr>
            <a:r>
              <a:rPr lang="en-AU" sz="1600" dirty="0">
                <a:latin typeface="Century Gothic" panose="020B0502020202020204" pitchFamily="34" charset="0"/>
              </a:rPr>
              <a:t>The legal assistance services identify and resolve legal problems in a timely manner before they escalate. </a:t>
            </a:r>
          </a:p>
          <a:p>
            <a:pPr marL="285750" indent="-285750" fontAlgn="t">
              <a:buFont typeface="Arial" panose="020B0604020202020204" pitchFamily="34" charset="0"/>
              <a:buChar char="•"/>
            </a:pPr>
            <a:r>
              <a:rPr lang="en-AU" sz="1600" dirty="0">
                <a:latin typeface="Century Gothic" panose="020B0502020202020204" pitchFamily="34" charset="0"/>
              </a:rPr>
              <a:t>The legal assistance services empower people to understand and assert their legal rights and responsibilities and to address, or prevent, legal problems. </a:t>
            </a:r>
            <a:endParaRPr lang="en-AU" sz="1600" b="1" i="1" dirty="0">
              <a:solidFill>
                <a:schemeClr val="accent6">
                  <a:lumMod val="75000"/>
                </a:schemeClr>
              </a:solidFill>
              <a:latin typeface="Century Gothic" panose="020B0502020202020204" pitchFamily="34" charset="0"/>
            </a:endParaRPr>
          </a:p>
          <a:p>
            <a:endParaRPr lang="en-AU" sz="1600" b="1" i="1" dirty="0">
              <a:solidFill>
                <a:schemeClr val="accent6">
                  <a:lumMod val="75000"/>
                </a:schemeClr>
              </a:solidFill>
              <a:latin typeface="Century Gothic" panose="020B0502020202020204" pitchFamily="34" charset="0"/>
            </a:endParaRPr>
          </a:p>
          <a:p>
            <a:r>
              <a:rPr lang="en-AU" sz="2000" b="1" dirty="0">
                <a:solidFill>
                  <a:schemeClr val="accent6">
                    <a:lumMod val="75000"/>
                  </a:schemeClr>
                </a:solidFill>
                <a:latin typeface="Century Gothic" panose="020B0502020202020204" pitchFamily="34" charset="0"/>
              </a:rPr>
              <a:t>Value for money criterion </a:t>
            </a:r>
          </a:p>
          <a:p>
            <a:pPr marL="171450" indent="-171450">
              <a:buFont typeface="Arial" panose="020B0604020202020204" pitchFamily="34" charset="0"/>
              <a:buChar char="•"/>
            </a:pPr>
            <a:r>
              <a:rPr lang="en-AU" sz="1600" dirty="0">
                <a:latin typeface="Century Gothic" panose="020B0502020202020204" pitchFamily="34" charset="0"/>
              </a:rPr>
              <a:t>In the context of client needs and locality, the model for delivering the services provides value for money in terms of the services that can be delivered with the funding sought. </a:t>
            </a:r>
          </a:p>
        </p:txBody>
      </p:sp>
    </p:spTree>
    <p:extLst>
      <p:ext uri="{BB962C8B-B14F-4D97-AF65-F5344CB8AC3E}">
        <p14:creationId xmlns:p14="http://schemas.microsoft.com/office/powerpoint/2010/main" val="759252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a:xfrm>
            <a:off x="628650" y="365125"/>
            <a:ext cx="7886700" cy="1325563"/>
          </a:xfrm>
        </p:spPr>
        <p:txBody>
          <a:bodyPr>
            <a:normAutofit/>
          </a:bodyPr>
          <a:lstStyle/>
          <a:p>
            <a:r>
              <a:rPr lang="en-AU" sz="3600" b="1" dirty="0">
                <a:solidFill>
                  <a:srgbClr val="6EB43F"/>
                </a:solidFill>
                <a:latin typeface="Century Gothic" panose="020B0502020202020204" pitchFamily="34" charset="0"/>
              </a:rPr>
              <a:t>Project Plans</a:t>
            </a:r>
          </a:p>
        </p:txBody>
      </p:sp>
      <p:graphicFrame>
        <p:nvGraphicFramePr>
          <p:cNvPr id="10" name="Content Placeholder 9">
            <a:extLst>
              <a:ext uri="{FF2B5EF4-FFF2-40B4-BE49-F238E27FC236}">
                <a16:creationId xmlns:a16="http://schemas.microsoft.com/office/drawing/2014/main" id="{81992123-0685-408D-B4EF-93F6ACF8B560}"/>
              </a:ext>
            </a:extLst>
          </p:cNvPr>
          <p:cNvGraphicFramePr>
            <a:graphicFrameLocks noGrp="1"/>
          </p:cNvGraphicFramePr>
          <p:nvPr>
            <p:ph idx="1"/>
          </p:nvPr>
        </p:nvGraphicFramePr>
        <p:xfrm>
          <a:off x="3790250" y="1800457"/>
          <a:ext cx="5335399" cy="339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a:xfrm>
            <a:off x="3028950" y="6356350"/>
            <a:ext cx="3086100" cy="365125"/>
          </a:xfrm>
        </p:spPr>
        <p:txBody>
          <a:bodyPr>
            <a:normAutofit/>
          </a:bodyPr>
          <a:lstStyle/>
          <a:p>
            <a:pPr>
              <a:spcAft>
                <a:spcPts val="600"/>
              </a:spcAft>
            </a:pPr>
            <a:r>
              <a:rPr lang="en-AU" sz="1200"/>
              <a:t>© Copyright Strategic Grants 2019</a:t>
            </a:r>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a:xfrm>
            <a:off x="6457950" y="6356350"/>
            <a:ext cx="2057400" cy="365125"/>
          </a:xfrm>
        </p:spPr>
        <p:txBody>
          <a:bodyPr>
            <a:normAutofit/>
          </a:bodyPr>
          <a:lstStyle/>
          <a:p>
            <a:pPr>
              <a:spcAft>
                <a:spcPts val="600"/>
              </a:spcAft>
            </a:pPr>
            <a:fld id="{D4CF28C3-43D1-4032-8295-E252B8E6E37A}" type="slidenum">
              <a:rPr lang="en-AU" sz="1200" smtClean="0"/>
              <a:pPr>
                <a:spcAft>
                  <a:spcPts val="600"/>
                </a:spcAft>
              </a:pPr>
              <a:t>15</a:t>
            </a:fld>
            <a:endParaRPr lang="en-AU" sz="1200"/>
          </a:p>
        </p:txBody>
      </p:sp>
      <p:pic>
        <p:nvPicPr>
          <p:cNvPr id="6" name="Picture 5" descr="A picture containing drawing&#10;&#10;Description automatically generated">
            <a:extLst>
              <a:ext uri="{FF2B5EF4-FFF2-40B4-BE49-F238E27FC236}">
                <a16:creationId xmlns:a16="http://schemas.microsoft.com/office/drawing/2014/main" id="{34ABB067-CCAB-4349-BCD8-D1B77334D1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sp>
        <p:nvSpPr>
          <p:cNvPr id="11" name="TextBox 10">
            <a:extLst>
              <a:ext uri="{FF2B5EF4-FFF2-40B4-BE49-F238E27FC236}">
                <a16:creationId xmlns:a16="http://schemas.microsoft.com/office/drawing/2014/main" id="{1A79BCD0-25F7-4AFD-A4D0-1EAB53DE4F24}"/>
              </a:ext>
            </a:extLst>
          </p:cNvPr>
          <p:cNvSpPr txBox="1"/>
          <p:nvPr/>
        </p:nvSpPr>
        <p:spPr>
          <a:xfrm>
            <a:off x="197795" y="2385386"/>
            <a:ext cx="4287299" cy="1754326"/>
          </a:xfrm>
          <a:prstGeom prst="rect">
            <a:avLst/>
          </a:prstGeom>
          <a:noFill/>
        </p:spPr>
        <p:txBody>
          <a:bodyPr wrap="square" rtlCol="0">
            <a:spAutoFit/>
          </a:bodyPr>
          <a:lstStyle/>
          <a:p>
            <a:pPr marL="285750" indent="-285750">
              <a:buFont typeface="Arial" panose="020B0604020202020204" pitchFamily="34" charset="0"/>
              <a:buChar char="•"/>
            </a:pPr>
            <a:r>
              <a:rPr lang="en-AU" dirty="0">
                <a:solidFill>
                  <a:srgbClr val="717174"/>
                </a:solidFill>
                <a:latin typeface="Century Gothic" panose="020B0502020202020204" pitchFamily="34" charset="0"/>
              </a:rPr>
              <a:t>What is the aim of the project?</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How do we know it is needed?                               (provide evidence)</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Strategies / activities to achieve the aim?</a:t>
            </a:r>
          </a:p>
          <a:p>
            <a:pPr marL="285750" indent="-285750">
              <a:buFont typeface="Arial" panose="020B0604020202020204" pitchFamily="34" charset="0"/>
              <a:buChar char="•"/>
            </a:pPr>
            <a:endParaRPr lang="en-AU" dirty="0">
              <a:solidFill>
                <a:srgbClr val="717174"/>
              </a:solidFill>
              <a:latin typeface="Century Gothic" panose="020B0502020202020204" pitchFamily="34" charset="0"/>
            </a:endParaRPr>
          </a:p>
        </p:txBody>
      </p:sp>
      <p:sp>
        <p:nvSpPr>
          <p:cNvPr id="13" name="TextBox 12">
            <a:extLst>
              <a:ext uri="{FF2B5EF4-FFF2-40B4-BE49-F238E27FC236}">
                <a16:creationId xmlns:a16="http://schemas.microsoft.com/office/drawing/2014/main" id="{0C6891FF-1580-4033-A4A8-6596EE5790E6}"/>
              </a:ext>
            </a:extLst>
          </p:cNvPr>
          <p:cNvSpPr txBox="1"/>
          <p:nvPr/>
        </p:nvSpPr>
        <p:spPr>
          <a:xfrm>
            <a:off x="5179939" y="3171039"/>
            <a:ext cx="2556022" cy="830997"/>
          </a:xfrm>
          <a:prstGeom prst="rect">
            <a:avLst/>
          </a:prstGeom>
          <a:noFill/>
        </p:spPr>
        <p:txBody>
          <a:bodyPr wrap="square" rtlCol="0">
            <a:spAutoFit/>
          </a:bodyPr>
          <a:lstStyle/>
          <a:p>
            <a:pPr algn="ctr"/>
            <a:r>
              <a:rPr lang="en-AU" sz="1600" b="1" dirty="0">
                <a:solidFill>
                  <a:schemeClr val="bg1"/>
                </a:solidFill>
                <a:latin typeface="Century Gothic" panose="020B0502020202020204" pitchFamily="34" charset="0"/>
              </a:rPr>
              <a:t>Sector or government data (e.g. population statistics)</a:t>
            </a:r>
          </a:p>
        </p:txBody>
      </p:sp>
      <p:sp>
        <p:nvSpPr>
          <p:cNvPr id="14" name="TextBox 13">
            <a:extLst>
              <a:ext uri="{FF2B5EF4-FFF2-40B4-BE49-F238E27FC236}">
                <a16:creationId xmlns:a16="http://schemas.microsoft.com/office/drawing/2014/main" id="{74E78414-F632-4DC5-8399-0A6649EC9681}"/>
              </a:ext>
            </a:extLst>
          </p:cNvPr>
          <p:cNvSpPr txBox="1"/>
          <p:nvPr/>
        </p:nvSpPr>
        <p:spPr>
          <a:xfrm>
            <a:off x="4155171" y="4210183"/>
            <a:ext cx="4605556" cy="830997"/>
          </a:xfrm>
          <a:prstGeom prst="rect">
            <a:avLst/>
          </a:prstGeom>
          <a:noFill/>
        </p:spPr>
        <p:txBody>
          <a:bodyPr wrap="square" rtlCol="0">
            <a:spAutoFit/>
          </a:bodyPr>
          <a:lstStyle/>
          <a:p>
            <a:pPr algn="ctr"/>
            <a:r>
              <a:rPr lang="en-AU" sz="1600" b="1" dirty="0">
                <a:solidFill>
                  <a:schemeClr val="bg1"/>
                </a:solidFill>
                <a:latin typeface="Century Gothic" panose="020B0502020202020204" pitchFamily="34" charset="0"/>
              </a:rPr>
              <a:t>Global evidence: academic research; evaluations of similar programs run by other organisations or in other countries</a:t>
            </a:r>
          </a:p>
        </p:txBody>
      </p:sp>
      <p:sp>
        <p:nvSpPr>
          <p:cNvPr id="15" name="TextBox 14">
            <a:extLst>
              <a:ext uri="{FF2B5EF4-FFF2-40B4-BE49-F238E27FC236}">
                <a16:creationId xmlns:a16="http://schemas.microsoft.com/office/drawing/2014/main" id="{E93FE553-7750-40BC-B674-18C10FADBF8F}"/>
              </a:ext>
            </a:extLst>
          </p:cNvPr>
          <p:cNvSpPr txBox="1"/>
          <p:nvPr/>
        </p:nvSpPr>
        <p:spPr>
          <a:xfrm>
            <a:off x="5560328" y="2269478"/>
            <a:ext cx="1795244" cy="584775"/>
          </a:xfrm>
          <a:prstGeom prst="rect">
            <a:avLst/>
          </a:prstGeom>
          <a:noFill/>
        </p:spPr>
        <p:txBody>
          <a:bodyPr wrap="square" rtlCol="0">
            <a:spAutoFit/>
          </a:bodyPr>
          <a:lstStyle/>
          <a:p>
            <a:pPr algn="ctr"/>
            <a:r>
              <a:rPr lang="en-AU" sz="1600" b="1" dirty="0">
                <a:solidFill>
                  <a:schemeClr val="bg1"/>
                </a:solidFill>
                <a:latin typeface="Century Gothic" panose="020B0502020202020204" pitchFamily="34" charset="0"/>
              </a:rPr>
              <a:t>Your organisation</a:t>
            </a:r>
          </a:p>
        </p:txBody>
      </p:sp>
      <p:cxnSp>
        <p:nvCxnSpPr>
          <p:cNvPr id="17" name="Straight Arrow Connector 16">
            <a:extLst>
              <a:ext uri="{FF2B5EF4-FFF2-40B4-BE49-F238E27FC236}">
                <a16:creationId xmlns:a16="http://schemas.microsoft.com/office/drawing/2014/main" id="{59780887-1B37-4C07-B285-27828F22DAB5}"/>
              </a:ext>
            </a:extLst>
          </p:cNvPr>
          <p:cNvCxnSpPr>
            <a:cxnSpLocks/>
          </p:cNvCxnSpPr>
          <p:nvPr/>
        </p:nvCxnSpPr>
        <p:spPr>
          <a:xfrm flipV="1">
            <a:off x="4155171" y="2416029"/>
            <a:ext cx="1708734" cy="736265"/>
          </a:xfrm>
          <a:prstGeom prst="straightConnector1">
            <a:avLst/>
          </a:prstGeom>
          <a:ln>
            <a:solidFill>
              <a:srgbClr val="6EB43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FFC2702-0403-4923-8815-95BE6BA3CB3C}"/>
              </a:ext>
            </a:extLst>
          </p:cNvPr>
          <p:cNvCxnSpPr>
            <a:cxnSpLocks/>
          </p:cNvCxnSpPr>
          <p:nvPr/>
        </p:nvCxnSpPr>
        <p:spPr>
          <a:xfrm flipV="1">
            <a:off x="4155171" y="3186821"/>
            <a:ext cx="1113115" cy="52243"/>
          </a:xfrm>
          <a:prstGeom prst="straightConnector1">
            <a:avLst/>
          </a:prstGeom>
          <a:ln>
            <a:solidFill>
              <a:srgbClr val="6EB43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495C276-A844-40B7-B3EE-55EB489117EC}"/>
              </a:ext>
            </a:extLst>
          </p:cNvPr>
          <p:cNvCxnSpPr>
            <a:cxnSpLocks/>
          </p:cNvCxnSpPr>
          <p:nvPr/>
        </p:nvCxnSpPr>
        <p:spPr>
          <a:xfrm>
            <a:off x="4093828" y="3239064"/>
            <a:ext cx="485511" cy="755407"/>
          </a:xfrm>
          <a:prstGeom prst="straightConnector1">
            <a:avLst/>
          </a:prstGeom>
          <a:ln>
            <a:solidFill>
              <a:srgbClr val="6EB43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93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a:xfrm>
            <a:off x="628650" y="449016"/>
            <a:ext cx="7886700" cy="1325563"/>
          </a:xfrm>
        </p:spPr>
        <p:txBody>
          <a:bodyPr>
            <a:normAutofit/>
          </a:bodyPr>
          <a:lstStyle/>
          <a:p>
            <a:pPr algn="ctr"/>
            <a:r>
              <a:rPr lang="en-AU" sz="3600" b="1" dirty="0">
                <a:solidFill>
                  <a:srgbClr val="6EB43F"/>
                </a:solidFill>
                <a:latin typeface="Century Gothic" panose="020B0502020202020204" pitchFamily="34" charset="0"/>
              </a:rPr>
              <a:t>Key Messages</a:t>
            </a:r>
          </a:p>
        </p:txBody>
      </p:sp>
      <p:sp>
        <p:nvSpPr>
          <p:cNvPr id="3" name="Content Placeholder 2">
            <a:extLst>
              <a:ext uri="{FF2B5EF4-FFF2-40B4-BE49-F238E27FC236}">
                <a16:creationId xmlns:a16="http://schemas.microsoft.com/office/drawing/2014/main" id="{EDEB4B36-1D4B-4C0B-A848-E35EEC20A294}"/>
              </a:ext>
            </a:extLst>
          </p:cNvPr>
          <p:cNvSpPr>
            <a:spLocks noGrp="1"/>
          </p:cNvSpPr>
          <p:nvPr>
            <p:ph idx="1"/>
          </p:nvPr>
        </p:nvSpPr>
        <p:spPr>
          <a:xfrm>
            <a:off x="628650" y="1993755"/>
            <a:ext cx="7886700" cy="4351338"/>
          </a:xfrm>
        </p:spPr>
        <p:txBody>
          <a:bodyPr/>
          <a:lstStyle/>
          <a:p>
            <a:pPr marL="0" indent="0">
              <a:buNone/>
            </a:pPr>
            <a:r>
              <a:rPr lang="en-AU" dirty="0">
                <a:solidFill>
                  <a:srgbClr val="717174"/>
                </a:solidFill>
                <a:latin typeface="Century Gothic" panose="020B0502020202020204" pitchFamily="34" charset="0"/>
              </a:rPr>
              <a:t> </a:t>
            </a:r>
          </a:p>
        </p:txBody>
      </p:sp>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p:txBody>
          <a:bodyPr/>
          <a:lstStyle/>
          <a:p>
            <a:r>
              <a:rPr lang="en-AU" dirty="0"/>
              <a:t>© Copyright Strategic Grants 2019</a:t>
            </a:r>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p:txBody>
          <a:bodyPr/>
          <a:lstStyle/>
          <a:p>
            <a:fld id="{D4CF28C3-43D1-4032-8295-E252B8E6E37A}" type="slidenum">
              <a:rPr lang="en-AU" smtClean="0"/>
              <a:t>16</a:t>
            </a:fld>
            <a:endParaRPr lang="en-AU"/>
          </a:p>
        </p:txBody>
      </p:sp>
      <p:pic>
        <p:nvPicPr>
          <p:cNvPr id="6" name="Picture 5">
            <a:extLst>
              <a:ext uri="{FF2B5EF4-FFF2-40B4-BE49-F238E27FC236}">
                <a16:creationId xmlns:a16="http://schemas.microsoft.com/office/drawing/2014/main" id="{34ABB067-CCAB-4349-BCD8-D1B77334D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pic>
        <p:nvPicPr>
          <p:cNvPr id="7" name="Picture 6">
            <a:extLst>
              <a:ext uri="{FF2B5EF4-FFF2-40B4-BE49-F238E27FC236}">
                <a16:creationId xmlns:a16="http://schemas.microsoft.com/office/drawing/2014/main" id="{67E618CD-4C0A-438B-9123-E77D2EB21CB9}"/>
              </a:ext>
            </a:extLst>
          </p:cNvPr>
          <p:cNvPicPr>
            <a:picLocks noChangeAspect="1"/>
          </p:cNvPicPr>
          <p:nvPr/>
        </p:nvPicPr>
        <p:blipFill rotWithShape="1">
          <a:blip r:embed="rId4">
            <a:extLst>
              <a:ext uri="{28A0092B-C50C-407E-A947-70E740481C1C}">
                <a14:useLocalDpi xmlns:a14="http://schemas.microsoft.com/office/drawing/2010/main" val="0"/>
              </a:ext>
            </a:extLst>
          </a:blip>
          <a:srcRect l="9140" t="6935" r="10377" b="13577"/>
          <a:stretch/>
        </p:blipFill>
        <p:spPr>
          <a:xfrm>
            <a:off x="129989" y="1409717"/>
            <a:ext cx="8884022" cy="4935376"/>
          </a:xfrm>
          <a:prstGeom prst="rect">
            <a:avLst/>
          </a:prstGeom>
        </p:spPr>
      </p:pic>
      <p:sp>
        <p:nvSpPr>
          <p:cNvPr id="8" name="TextBox 7">
            <a:extLst>
              <a:ext uri="{FF2B5EF4-FFF2-40B4-BE49-F238E27FC236}">
                <a16:creationId xmlns:a16="http://schemas.microsoft.com/office/drawing/2014/main" id="{D7840CE4-B198-4C1E-B56C-C216A6C30651}"/>
              </a:ext>
            </a:extLst>
          </p:cNvPr>
          <p:cNvSpPr txBox="1"/>
          <p:nvPr/>
        </p:nvSpPr>
        <p:spPr>
          <a:xfrm>
            <a:off x="1535185" y="2417151"/>
            <a:ext cx="5889072" cy="2862322"/>
          </a:xfrm>
          <a:prstGeom prst="rect">
            <a:avLst/>
          </a:prstGeom>
          <a:noFill/>
        </p:spPr>
        <p:txBody>
          <a:bodyPr wrap="square" rtlCol="0">
            <a:spAutoFit/>
          </a:bodyPr>
          <a:lstStyle/>
          <a:p>
            <a:pPr marL="285750" indent="-285750">
              <a:buFont typeface="Arial" panose="020B0604020202020204" pitchFamily="34" charset="0"/>
              <a:buChar char="•"/>
            </a:pPr>
            <a:r>
              <a:rPr lang="en-AU" dirty="0">
                <a:solidFill>
                  <a:srgbClr val="717174"/>
                </a:solidFill>
                <a:latin typeface="Century Gothic" panose="020B0502020202020204" pitchFamily="34" charset="0"/>
              </a:rPr>
              <a:t>Organisation description: Short and long</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Vision, mission and purpose</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Organisation structure</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Organisational history</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Key achievements</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Scope - size and nature of target group(s)</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Geographical coverage</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Number of staff and volunteers and profiles of key staff </a:t>
            </a:r>
          </a:p>
          <a:p>
            <a:pPr marL="285750" indent="-285750">
              <a:buFont typeface="Arial" panose="020B0604020202020204" pitchFamily="34" charset="0"/>
              <a:buChar char="•"/>
            </a:pPr>
            <a:r>
              <a:rPr lang="en-AU" dirty="0">
                <a:solidFill>
                  <a:srgbClr val="717174"/>
                </a:solidFill>
                <a:latin typeface="Century Gothic" panose="020B0502020202020204" pitchFamily="34" charset="0"/>
              </a:rPr>
              <a:t>Funding breakdown </a:t>
            </a:r>
          </a:p>
        </p:txBody>
      </p:sp>
    </p:spTree>
    <p:extLst>
      <p:ext uri="{BB962C8B-B14F-4D97-AF65-F5344CB8AC3E}">
        <p14:creationId xmlns:p14="http://schemas.microsoft.com/office/powerpoint/2010/main" val="256118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a:xfrm>
            <a:off x="628650" y="449016"/>
            <a:ext cx="7886700" cy="1325563"/>
          </a:xfrm>
        </p:spPr>
        <p:txBody>
          <a:bodyPr>
            <a:normAutofit/>
          </a:bodyPr>
          <a:lstStyle/>
          <a:p>
            <a:pPr algn="ctr"/>
            <a:r>
              <a:rPr lang="en-AU" sz="3600" b="1" dirty="0">
                <a:solidFill>
                  <a:srgbClr val="6EB43F"/>
                </a:solidFill>
                <a:latin typeface="Century Gothic" panose="020B0502020202020204" pitchFamily="34" charset="0"/>
              </a:rPr>
              <a:t>Key Messages</a:t>
            </a:r>
          </a:p>
        </p:txBody>
      </p:sp>
      <p:sp>
        <p:nvSpPr>
          <p:cNvPr id="3" name="Content Placeholder 2">
            <a:extLst>
              <a:ext uri="{FF2B5EF4-FFF2-40B4-BE49-F238E27FC236}">
                <a16:creationId xmlns:a16="http://schemas.microsoft.com/office/drawing/2014/main" id="{EDEB4B36-1D4B-4C0B-A848-E35EEC20A294}"/>
              </a:ext>
            </a:extLst>
          </p:cNvPr>
          <p:cNvSpPr>
            <a:spLocks noGrp="1"/>
          </p:cNvSpPr>
          <p:nvPr>
            <p:ph idx="1"/>
          </p:nvPr>
        </p:nvSpPr>
        <p:spPr>
          <a:xfrm>
            <a:off x="628650" y="1993755"/>
            <a:ext cx="7886700" cy="4351338"/>
          </a:xfrm>
        </p:spPr>
        <p:txBody>
          <a:bodyPr/>
          <a:lstStyle/>
          <a:p>
            <a:pPr marL="0" indent="0">
              <a:buNone/>
            </a:pPr>
            <a:r>
              <a:rPr lang="en-AU" dirty="0">
                <a:solidFill>
                  <a:srgbClr val="717174"/>
                </a:solidFill>
                <a:latin typeface="Century Gothic" panose="020B0502020202020204" pitchFamily="34" charset="0"/>
              </a:rPr>
              <a:t> </a:t>
            </a:r>
          </a:p>
        </p:txBody>
      </p:sp>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p:txBody>
          <a:bodyPr/>
          <a:lstStyle/>
          <a:p>
            <a:r>
              <a:rPr lang="en-AU" dirty="0"/>
              <a:t>© Copyright Strategic Grants 2019</a:t>
            </a:r>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p:txBody>
          <a:bodyPr/>
          <a:lstStyle/>
          <a:p>
            <a:fld id="{D4CF28C3-43D1-4032-8295-E252B8E6E37A}" type="slidenum">
              <a:rPr lang="en-AU" smtClean="0"/>
              <a:t>17</a:t>
            </a:fld>
            <a:endParaRPr lang="en-AU"/>
          </a:p>
        </p:txBody>
      </p:sp>
      <p:pic>
        <p:nvPicPr>
          <p:cNvPr id="6" name="Picture 5">
            <a:extLst>
              <a:ext uri="{FF2B5EF4-FFF2-40B4-BE49-F238E27FC236}">
                <a16:creationId xmlns:a16="http://schemas.microsoft.com/office/drawing/2014/main" id="{34ABB067-CCAB-4349-BCD8-D1B77334D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pic>
        <p:nvPicPr>
          <p:cNvPr id="7" name="Picture 6">
            <a:extLst>
              <a:ext uri="{FF2B5EF4-FFF2-40B4-BE49-F238E27FC236}">
                <a16:creationId xmlns:a16="http://schemas.microsoft.com/office/drawing/2014/main" id="{67E618CD-4C0A-438B-9123-E77D2EB21CB9}"/>
              </a:ext>
            </a:extLst>
          </p:cNvPr>
          <p:cNvPicPr>
            <a:picLocks noChangeAspect="1"/>
          </p:cNvPicPr>
          <p:nvPr/>
        </p:nvPicPr>
        <p:blipFill rotWithShape="1">
          <a:blip r:embed="rId4">
            <a:extLst>
              <a:ext uri="{28A0092B-C50C-407E-A947-70E740481C1C}">
                <a14:useLocalDpi xmlns:a14="http://schemas.microsoft.com/office/drawing/2010/main" val="0"/>
              </a:ext>
            </a:extLst>
          </a:blip>
          <a:srcRect l="9140" t="6935" r="10377" b="13577"/>
          <a:stretch/>
        </p:blipFill>
        <p:spPr>
          <a:xfrm>
            <a:off x="129989" y="1409717"/>
            <a:ext cx="8884022" cy="4935376"/>
          </a:xfrm>
          <a:prstGeom prst="rect">
            <a:avLst/>
          </a:prstGeom>
        </p:spPr>
      </p:pic>
      <p:sp>
        <p:nvSpPr>
          <p:cNvPr id="8" name="TextBox 7">
            <a:extLst>
              <a:ext uri="{FF2B5EF4-FFF2-40B4-BE49-F238E27FC236}">
                <a16:creationId xmlns:a16="http://schemas.microsoft.com/office/drawing/2014/main" id="{002F9129-AC23-4FB3-BA46-C4DBB88451FC}"/>
              </a:ext>
            </a:extLst>
          </p:cNvPr>
          <p:cNvSpPr txBox="1"/>
          <p:nvPr/>
        </p:nvSpPr>
        <p:spPr>
          <a:xfrm>
            <a:off x="1694576" y="2308962"/>
            <a:ext cx="5603846" cy="3139321"/>
          </a:xfrm>
          <a:prstGeom prst="rect">
            <a:avLst/>
          </a:prstGeom>
          <a:noFill/>
        </p:spPr>
        <p:txBody>
          <a:bodyPr wrap="square" rtlCol="0">
            <a:spAutoFit/>
          </a:bodyPr>
          <a:lstStyle/>
          <a:p>
            <a:pPr marL="285750" indent="-285750">
              <a:buFont typeface="Arial" panose="020B0604020202020204" pitchFamily="34" charset="0"/>
              <a:buChar char="•"/>
            </a:pPr>
            <a:r>
              <a:rPr lang="en-AU">
                <a:solidFill>
                  <a:srgbClr val="717174"/>
                </a:solidFill>
                <a:latin typeface="Century Gothic" panose="020B0502020202020204" pitchFamily="34" charset="0"/>
              </a:rPr>
              <a:t>Partnerships</a:t>
            </a:r>
          </a:p>
          <a:p>
            <a:pPr marL="285750" indent="-285750">
              <a:buFont typeface="Arial" panose="020B0604020202020204" pitchFamily="34" charset="0"/>
              <a:buChar char="•"/>
            </a:pPr>
            <a:r>
              <a:rPr lang="en-AU">
                <a:solidFill>
                  <a:srgbClr val="717174"/>
                </a:solidFill>
                <a:latin typeface="Century Gothic" panose="020B0502020202020204" pitchFamily="34" charset="0"/>
              </a:rPr>
              <a:t>Examples of successful projects/case studies</a:t>
            </a:r>
          </a:p>
          <a:p>
            <a:pPr marL="285750" indent="-285750">
              <a:buFont typeface="Arial" panose="020B0604020202020204" pitchFamily="34" charset="0"/>
              <a:buChar char="•"/>
            </a:pPr>
            <a:r>
              <a:rPr lang="en-AU">
                <a:solidFill>
                  <a:srgbClr val="717174"/>
                </a:solidFill>
                <a:latin typeface="Century Gothic" panose="020B0502020202020204" pitchFamily="34" charset="0"/>
              </a:rPr>
              <a:t>Up-to-date research that supports your approach / clarifies the need your organisation addresses </a:t>
            </a:r>
          </a:p>
          <a:p>
            <a:pPr marL="285750" indent="-285750">
              <a:buFont typeface="Arial" panose="020B0604020202020204" pitchFamily="34" charset="0"/>
              <a:buChar char="•"/>
            </a:pPr>
            <a:r>
              <a:rPr lang="en-AU">
                <a:solidFill>
                  <a:srgbClr val="717174"/>
                </a:solidFill>
                <a:latin typeface="Century Gothic" panose="020B0502020202020204" pitchFamily="34" charset="0"/>
              </a:rPr>
              <a:t>Top strategic priorities for next 12 months and three years. </a:t>
            </a:r>
          </a:p>
          <a:p>
            <a:pPr marL="285750" indent="-285750">
              <a:buFont typeface="Arial" panose="020B0604020202020204" pitchFamily="34" charset="0"/>
              <a:buChar char="•"/>
            </a:pPr>
            <a:r>
              <a:rPr lang="en-AU">
                <a:solidFill>
                  <a:srgbClr val="717174"/>
                </a:solidFill>
                <a:latin typeface="Century Gothic" panose="020B0502020202020204" pitchFamily="34" charset="0"/>
              </a:rPr>
              <a:t>Organisational efficiency and effectiveness KPIs – how you measure your performance</a:t>
            </a:r>
          </a:p>
          <a:p>
            <a:pPr marL="285750" indent="-285750">
              <a:buFont typeface="Arial" panose="020B0604020202020204" pitchFamily="34" charset="0"/>
              <a:buChar char="•"/>
            </a:pPr>
            <a:r>
              <a:rPr lang="en-AU">
                <a:solidFill>
                  <a:srgbClr val="717174"/>
                </a:solidFill>
                <a:latin typeface="Century Gothic" panose="020B0502020202020204" pitchFamily="34" charset="0"/>
              </a:rPr>
              <a:t>How you measure project / program performance </a:t>
            </a:r>
            <a:endParaRPr lang="en-AU" dirty="0">
              <a:solidFill>
                <a:srgbClr val="717174"/>
              </a:solidFill>
              <a:latin typeface="Century Gothic" panose="020B0502020202020204" pitchFamily="34" charset="0"/>
            </a:endParaRPr>
          </a:p>
        </p:txBody>
      </p:sp>
    </p:spTree>
    <p:extLst>
      <p:ext uri="{BB962C8B-B14F-4D97-AF65-F5344CB8AC3E}">
        <p14:creationId xmlns:p14="http://schemas.microsoft.com/office/powerpoint/2010/main" val="206983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2" name="Slide Number Placeholder 1"/>
          <p:cNvSpPr>
            <a:spLocks noGrp="1"/>
          </p:cNvSpPr>
          <p:nvPr>
            <p:ph type="sldNum" sz="quarter" idx="12"/>
          </p:nvPr>
        </p:nvSpPr>
        <p:spPr/>
        <p:txBody>
          <a:bodyPr/>
          <a:lstStyle/>
          <a:p>
            <a:fld id="{D4CF28C3-43D1-4032-8295-E252B8E6E37A}" type="slidenum">
              <a:rPr lang="en-AU" smtClean="0"/>
              <a:t>18</a:t>
            </a:fld>
            <a:endParaRPr lang="en-AU" dirty="0"/>
          </a:p>
        </p:txBody>
      </p:sp>
      <p:sp>
        <p:nvSpPr>
          <p:cNvPr id="9" name="Footer Placeholder 4"/>
          <p:cNvSpPr>
            <a:spLocks noGrp="1"/>
          </p:cNvSpPr>
          <p:nvPr>
            <p:ph type="ftr" sz="quarter" idx="11"/>
          </p:nvPr>
        </p:nvSpPr>
        <p:spPr>
          <a:xfrm>
            <a:off x="3128205" y="6344504"/>
            <a:ext cx="2895600" cy="365125"/>
          </a:xfrm>
        </p:spPr>
        <p:txBody>
          <a:bodyPr/>
          <a:lstStyle/>
          <a:p>
            <a:r>
              <a:rPr lang="en-US" sz="800" dirty="0"/>
              <a:t>© Copyright Strategic Grants 2016</a:t>
            </a:r>
          </a:p>
        </p:txBody>
      </p:sp>
      <p:sp>
        <p:nvSpPr>
          <p:cNvPr id="13" name="Content Placeholder 2"/>
          <p:cNvSpPr>
            <a:spLocks noGrp="1"/>
          </p:cNvSpPr>
          <p:nvPr>
            <p:ph idx="1"/>
          </p:nvPr>
        </p:nvSpPr>
        <p:spPr bwMode="auto">
          <a:xfrm>
            <a:off x="467544" y="501649"/>
            <a:ext cx="8229600" cy="60789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107950" indent="0">
              <a:spcBef>
                <a:spcPts val="600"/>
              </a:spcBef>
              <a:spcAft>
                <a:spcPts val="600"/>
              </a:spcAft>
              <a:buClr>
                <a:srgbClr val="64A845"/>
              </a:buClr>
              <a:buNone/>
            </a:pPr>
            <a:r>
              <a:rPr lang="en-US" sz="2000" b="1" dirty="0">
                <a:solidFill>
                  <a:schemeClr val="tx1">
                    <a:lumMod val="75000"/>
                    <a:lumOff val="25000"/>
                  </a:schemeClr>
                </a:solidFill>
                <a:latin typeface="Century Gothic" panose="020B0502020202020204" pitchFamily="34" charset="0"/>
              </a:rPr>
              <a:t>Tell us about your organisation and what you do?</a:t>
            </a:r>
          </a:p>
          <a:p>
            <a:pPr marL="107950" indent="0">
              <a:spcBef>
                <a:spcPts val="600"/>
              </a:spcBef>
              <a:spcAft>
                <a:spcPts val="600"/>
              </a:spcAft>
              <a:buClr>
                <a:srgbClr val="64A845"/>
              </a:buClr>
              <a:buNone/>
            </a:pPr>
            <a:r>
              <a:rPr lang="en-NZ" sz="2000" dirty="0">
                <a:solidFill>
                  <a:schemeClr val="tx1">
                    <a:lumMod val="75000"/>
                    <a:lumOff val="25000"/>
                  </a:schemeClr>
                </a:solidFill>
                <a:latin typeface="Century Gothic" panose="020B0502020202020204" pitchFamily="34" charset="0"/>
              </a:rPr>
              <a:t>Urbane  CLS is a Legal Service, which serves residents of Banana. We believe that legal services should be available to all people. We recognise that a number of factors impact on our clients' ability to obtain legal advice.</a:t>
            </a:r>
          </a:p>
          <a:p>
            <a:pPr marL="107950" indent="0">
              <a:spcBef>
                <a:spcPts val="600"/>
              </a:spcBef>
              <a:spcAft>
                <a:spcPts val="600"/>
              </a:spcAft>
              <a:buClr>
                <a:srgbClr val="64A845"/>
              </a:buClr>
              <a:buNone/>
            </a:pPr>
            <a:r>
              <a:rPr lang="en-NZ" sz="2000" b="1" dirty="0">
                <a:solidFill>
                  <a:srgbClr val="C00000"/>
                </a:solidFill>
                <a:latin typeface="Century Gothic" panose="020B0502020202020204" pitchFamily="34" charset="0"/>
              </a:rPr>
              <a:t>But what does the organisation actually do?  What’s the mission of Urbane? What are the services Urbane provides? </a:t>
            </a:r>
            <a:endParaRPr lang="en-NZ" sz="2000" dirty="0">
              <a:solidFill>
                <a:schemeClr val="tx1">
                  <a:lumMod val="75000"/>
                  <a:lumOff val="25000"/>
                </a:schemeClr>
              </a:solidFill>
              <a:latin typeface="Century Gothic" panose="020B0502020202020204" pitchFamily="34" charset="0"/>
            </a:endParaRPr>
          </a:p>
          <a:p>
            <a:pPr marL="107950" indent="0">
              <a:spcBef>
                <a:spcPts val="600"/>
              </a:spcBef>
              <a:spcAft>
                <a:spcPts val="600"/>
              </a:spcAft>
              <a:buClr>
                <a:srgbClr val="64A845"/>
              </a:buClr>
              <a:buNone/>
            </a:pPr>
            <a:r>
              <a:rPr lang="en-AU" sz="2000" dirty="0">
                <a:latin typeface="Century Gothic" panose="020B0502020202020204" pitchFamily="34" charset="0"/>
              </a:rPr>
              <a:t>The current legal services in the area of employment and industrial relations consists of Legal Aid Queensland, specialist community legal centres, Aboriginal and Torres Strait Islander Services, lawyers in private practice</a:t>
            </a:r>
            <a:r>
              <a:rPr lang="en-AU" sz="2000" i="1" dirty="0">
                <a:latin typeface="Century Gothic" panose="020B0502020202020204" pitchFamily="34" charset="0"/>
              </a:rPr>
              <a:t>… etc. </a:t>
            </a:r>
            <a:r>
              <a:rPr lang="en-AU" sz="2000" dirty="0">
                <a:latin typeface="Century Gothic" panose="020B0502020202020204" pitchFamily="34" charset="0"/>
              </a:rPr>
              <a:t>No other local CLS provides legal assistance for non-unionised employee workplace issues. </a:t>
            </a:r>
            <a:endParaRPr lang="en-AU" sz="2000" b="1" dirty="0">
              <a:solidFill>
                <a:srgbClr val="C00000"/>
              </a:solidFill>
              <a:latin typeface="Century Gothic" panose="020B0502020202020204" pitchFamily="34" charset="0"/>
            </a:endParaRPr>
          </a:p>
          <a:p>
            <a:pPr marL="107950" indent="0">
              <a:spcBef>
                <a:spcPts val="600"/>
              </a:spcBef>
              <a:spcAft>
                <a:spcPts val="600"/>
              </a:spcAft>
              <a:buClr>
                <a:srgbClr val="64A845"/>
              </a:buClr>
              <a:buNone/>
            </a:pPr>
            <a:r>
              <a:rPr lang="en-NZ" sz="2000" b="1" dirty="0">
                <a:solidFill>
                  <a:srgbClr val="C00000"/>
                </a:solidFill>
                <a:latin typeface="Century Gothic" panose="020B0502020202020204" pitchFamily="34" charset="0"/>
              </a:rPr>
              <a:t>Who specifically are you helping and how does this align with their mission?</a:t>
            </a:r>
            <a:endParaRPr lang="en-US" sz="2000" b="1" dirty="0">
              <a:solidFill>
                <a:schemeClr val="tx1">
                  <a:lumMod val="75000"/>
                  <a:lumOff val="25000"/>
                </a:schemeClr>
              </a:solidFill>
              <a:latin typeface="Century Gothic" panose="020B0502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6150" y="5137151"/>
            <a:ext cx="1219200" cy="1219200"/>
          </a:xfrm>
          <a:prstGeom prst="rect">
            <a:avLst/>
          </a:prstGeom>
        </p:spPr>
      </p:pic>
    </p:spTree>
    <p:extLst>
      <p:ext uri="{BB962C8B-B14F-4D97-AF65-F5344CB8AC3E}">
        <p14:creationId xmlns:p14="http://schemas.microsoft.com/office/powerpoint/2010/main" val="317212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FD7F177-7C21-4A46-BAFD-489303F0C5B1}"/>
              </a:ext>
            </a:extLst>
          </p:cNvPr>
          <p:cNvSpPr/>
          <p:nvPr/>
        </p:nvSpPr>
        <p:spPr>
          <a:xfrm>
            <a:off x="628650" y="1990527"/>
            <a:ext cx="8011886" cy="412036"/>
          </a:xfrm>
          <a:prstGeom prst="rect">
            <a:avLst/>
          </a:prstGeom>
        </p:spPr>
        <p:txBody>
          <a:bodyPr wrap="square">
            <a:spAutoFit/>
          </a:bodyPr>
          <a:lstStyle/>
          <a:p>
            <a:pPr lvl="1">
              <a:lnSpc>
                <a:spcPct val="160000"/>
              </a:lnSpc>
              <a:buClr>
                <a:srgbClr val="64A845"/>
              </a:buClr>
              <a:buFont typeface="Wingdings" panose="05000000000000000000" pitchFamily="2" charset="2"/>
              <a:buChar char="ü"/>
            </a:pPr>
            <a:endParaRPr lang="en-AU" sz="1500" dirty="0">
              <a:latin typeface="Century Gothic" panose="020B0502020202020204" pitchFamily="34" charset="0"/>
            </a:endParaRPr>
          </a:p>
        </p:txBody>
      </p:sp>
      <p:sp>
        <p:nvSpPr>
          <p:cNvPr id="14" name="Title 4">
            <a:extLst>
              <a:ext uri="{FF2B5EF4-FFF2-40B4-BE49-F238E27FC236}">
                <a16:creationId xmlns:a16="http://schemas.microsoft.com/office/drawing/2014/main" id="{D465DB17-6FFC-49ED-9E5E-CC627E6DE987}"/>
              </a:ext>
            </a:extLst>
          </p:cNvPr>
          <p:cNvSpPr txBox="1">
            <a:spLocks/>
          </p:cNvSpPr>
          <p:nvPr/>
        </p:nvSpPr>
        <p:spPr>
          <a:xfrm>
            <a:off x="643560" y="249316"/>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700" b="1" dirty="0">
                <a:solidFill>
                  <a:schemeClr val="accent6">
                    <a:lumMod val="75000"/>
                  </a:schemeClr>
                </a:solidFill>
                <a:latin typeface="Arial" panose="020B0604020202020204" pitchFamily="34" charset="0"/>
                <a:cs typeface="Arial" panose="020B0604020202020204" pitchFamily="34" charset="0"/>
              </a:rPr>
              <a:t>Example</a:t>
            </a:r>
            <a:endParaRPr lang="en-US" sz="2700" b="1" dirty="0">
              <a:solidFill>
                <a:schemeClr val="accent6">
                  <a:lumMod val="7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D2C8183-059E-4927-9CEF-D077A0AA837D}"/>
              </a:ext>
            </a:extLst>
          </p:cNvPr>
          <p:cNvSpPr/>
          <p:nvPr/>
        </p:nvSpPr>
        <p:spPr>
          <a:xfrm>
            <a:off x="336192" y="967276"/>
            <a:ext cx="8194067" cy="5640006"/>
          </a:xfrm>
          <a:prstGeom prst="rect">
            <a:avLst/>
          </a:prstGeom>
        </p:spPr>
        <p:txBody>
          <a:bodyPr wrap="square">
            <a:spAutoFit/>
          </a:bodyPr>
          <a:lstStyle/>
          <a:p>
            <a:pPr marL="80963">
              <a:spcBef>
                <a:spcPts val="450"/>
              </a:spcBef>
              <a:spcAft>
                <a:spcPts val="450"/>
              </a:spcAft>
              <a:buClr>
                <a:srgbClr val="64A845"/>
              </a:buClr>
            </a:pPr>
            <a:r>
              <a:rPr lang="en-US" sz="1350" b="1" dirty="0">
                <a:solidFill>
                  <a:schemeClr val="tx1">
                    <a:lumMod val="75000"/>
                    <a:lumOff val="25000"/>
                  </a:schemeClr>
                </a:solidFill>
                <a:latin typeface="Century Gothic" panose="020B0502020202020204" pitchFamily="34" charset="0"/>
              </a:rPr>
              <a:t>Tell us about your organisation and what you do?</a:t>
            </a:r>
          </a:p>
          <a:p>
            <a:pPr marL="80963">
              <a:spcBef>
                <a:spcPts val="450"/>
              </a:spcBef>
              <a:spcAft>
                <a:spcPts val="450"/>
              </a:spcAft>
              <a:buClr>
                <a:srgbClr val="64A845"/>
              </a:buClr>
            </a:pPr>
            <a:r>
              <a:rPr lang="en-NZ" sz="1350" dirty="0">
                <a:solidFill>
                  <a:schemeClr val="tx1">
                    <a:lumMod val="75000"/>
                    <a:lumOff val="25000"/>
                  </a:schemeClr>
                </a:solidFill>
                <a:latin typeface="Century Gothic" panose="020B0502020202020204" pitchFamily="34" charset="0"/>
              </a:rPr>
              <a:t>Community Legal Service (CLS) is the only service supporting vulnerable workers in the areas of unfair dismissal, unpaid wages, general protections under the Fair Work Act, and discrimination in Banana. </a:t>
            </a:r>
          </a:p>
          <a:p>
            <a:pPr marL="80963">
              <a:spcBef>
                <a:spcPts val="450"/>
              </a:spcBef>
              <a:spcAft>
                <a:spcPts val="450"/>
              </a:spcAft>
              <a:buClr>
                <a:srgbClr val="64A845"/>
              </a:buClr>
            </a:pPr>
            <a:r>
              <a:rPr lang="en-NZ" sz="1350" dirty="0">
                <a:solidFill>
                  <a:schemeClr val="tx1">
                    <a:lumMod val="75000"/>
                    <a:lumOff val="25000"/>
                  </a:schemeClr>
                </a:solidFill>
                <a:latin typeface="Century Gothic" panose="020B0502020202020204" pitchFamily="34" charset="0"/>
              </a:rPr>
              <a:t>CLS started in 2009 as a volunteer only service, to meet a community need for individualised legal assistance services by vulnerable workers. Non-unionised workers experiencing legal problems in the area of employment and industrial relations are particularly vulnerable,  for example last year 18120 non-union workers were unfairly dismissed (</a:t>
            </a:r>
            <a:r>
              <a:rPr lang="en-NZ" sz="1350" cap="small" dirty="0">
                <a:solidFill>
                  <a:schemeClr val="tx1">
                    <a:lumMod val="75000"/>
                    <a:lumOff val="25000"/>
                  </a:schemeClr>
                </a:solidFill>
                <a:latin typeface="Century Gothic" panose="020B0502020202020204" pitchFamily="34" charset="0"/>
              </a:rPr>
              <a:t>WORKPLACE RELATIONS FRAMEWORK</a:t>
            </a:r>
            <a:r>
              <a:rPr lang="en-NZ" sz="1350" dirty="0">
                <a:solidFill>
                  <a:schemeClr val="tx1">
                    <a:lumMod val="75000"/>
                    <a:lumOff val="25000"/>
                  </a:schemeClr>
                </a:solidFill>
                <a:latin typeface="Century Gothic" panose="020B0502020202020204" pitchFamily="34" charset="0"/>
              </a:rPr>
              <a:t>, 2018). Our service focus particularly, on trainees and apprentices; migrant workers; and taxi drivers could not afford general legal services</a:t>
            </a:r>
          </a:p>
          <a:p>
            <a:pPr marL="80963">
              <a:spcBef>
                <a:spcPts val="450"/>
              </a:spcBef>
              <a:spcAft>
                <a:spcPts val="450"/>
              </a:spcAft>
              <a:buClr>
                <a:srgbClr val="64A845"/>
              </a:buClr>
            </a:pPr>
            <a:r>
              <a:rPr lang="en-NZ" sz="1350" dirty="0">
                <a:solidFill>
                  <a:schemeClr val="tx1">
                    <a:lumMod val="75000"/>
                    <a:lumOff val="25000"/>
                  </a:schemeClr>
                </a:solidFill>
                <a:latin typeface="Century Gothic" panose="020B0502020202020204" pitchFamily="34" charset="0"/>
              </a:rPr>
              <a:t>In the last ten years CLS has grown to a service with 10 staff consisting of lawyers, industrial advocates, support staff and over 50 volunteers with specialist practice expertise. In that time we have provided legal assistance services including legal information, referral, advice, casework and representation services to XX  non-unionised vulnerable workers. </a:t>
            </a:r>
          </a:p>
          <a:p>
            <a:pPr marL="80963">
              <a:spcBef>
                <a:spcPts val="450"/>
              </a:spcBef>
              <a:spcAft>
                <a:spcPts val="450"/>
              </a:spcAft>
              <a:buClr>
                <a:srgbClr val="64A845"/>
              </a:buClr>
            </a:pPr>
            <a:r>
              <a:rPr lang="en-NZ" sz="1350" dirty="0">
                <a:solidFill>
                  <a:schemeClr val="tx1">
                    <a:lumMod val="75000"/>
                    <a:lumOff val="25000"/>
                  </a:schemeClr>
                </a:solidFill>
                <a:latin typeface="Century Gothic" panose="020B0502020202020204" pitchFamily="34" charset="0"/>
              </a:rPr>
              <a:t>In the last 5 years, we have increasing assisted female clients to access minimum entitlements set out in the National Employment Standards (NES) and awards . This work was recently consolidated when we assisted a number of our clients to address flexible working arrangements . We are seeking funds for a new </a:t>
            </a:r>
            <a:r>
              <a:rPr lang="en-NZ" sz="1350" dirty="0" err="1">
                <a:solidFill>
                  <a:schemeClr val="tx1">
                    <a:lumMod val="75000"/>
                    <a:lumOff val="25000"/>
                  </a:schemeClr>
                </a:solidFill>
                <a:latin typeface="Century Gothic" panose="020B0502020202020204" pitchFamily="34" charset="0"/>
              </a:rPr>
              <a:t>statewide</a:t>
            </a:r>
            <a:r>
              <a:rPr lang="en-NZ" sz="1350" dirty="0">
                <a:solidFill>
                  <a:schemeClr val="tx1">
                    <a:lumMod val="75000"/>
                    <a:lumOff val="25000"/>
                  </a:schemeClr>
                </a:solidFill>
                <a:latin typeface="Century Gothic" panose="020B0502020202020204" pitchFamily="34" charset="0"/>
              </a:rPr>
              <a:t> telephone service as we have identified significant gaps in legal assistance in this area. </a:t>
            </a:r>
          </a:p>
          <a:p>
            <a:pPr marL="80963">
              <a:spcBef>
                <a:spcPts val="450"/>
              </a:spcBef>
              <a:spcAft>
                <a:spcPts val="450"/>
              </a:spcAft>
              <a:buClr>
                <a:srgbClr val="64A845"/>
              </a:buClr>
            </a:pPr>
            <a:r>
              <a:rPr lang="en-NZ" sz="1350" dirty="0">
                <a:solidFill>
                  <a:schemeClr val="tx1">
                    <a:lumMod val="75000"/>
                    <a:lumOff val="25000"/>
                  </a:schemeClr>
                </a:solidFill>
                <a:latin typeface="Century Gothic" panose="020B0502020202020204" pitchFamily="34" charset="0"/>
              </a:rPr>
              <a:t>This application will specifically identify the service gaps and how the advice line will cater to gender equity needs in the workplace.</a:t>
            </a:r>
          </a:p>
          <a:p>
            <a:pPr marL="80963">
              <a:spcBef>
                <a:spcPts val="450"/>
              </a:spcBef>
              <a:spcAft>
                <a:spcPts val="450"/>
              </a:spcAft>
              <a:buClr>
                <a:srgbClr val="64A845"/>
              </a:buClr>
            </a:pPr>
            <a:endParaRPr lang="en-US" sz="1350" b="1" dirty="0">
              <a:solidFill>
                <a:schemeClr val="tx1">
                  <a:lumMod val="75000"/>
                  <a:lumOff val="25000"/>
                </a:schemeClr>
              </a:solidFill>
              <a:latin typeface="Century Gothic" panose="020B0502020202020204" pitchFamily="34" charset="0"/>
            </a:endParaRPr>
          </a:p>
        </p:txBody>
      </p:sp>
      <p:pic>
        <p:nvPicPr>
          <p:cNvPr id="8" name="Picture 2" descr="http://www.cmoks.com/static/resources/post_it.png">
            <a:extLst>
              <a:ext uri="{FF2B5EF4-FFF2-40B4-BE49-F238E27FC236}">
                <a16:creationId xmlns:a16="http://schemas.microsoft.com/office/drawing/2014/main" id="{22FEA73F-4197-4E61-8416-8425C0E76B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97521">
            <a:off x="7770269" y="299660"/>
            <a:ext cx="950945" cy="9509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6C21E36-69D6-4BA5-A635-DD7309E8DACB}"/>
              </a:ext>
            </a:extLst>
          </p:cNvPr>
          <p:cNvSpPr/>
          <p:nvPr/>
        </p:nvSpPr>
        <p:spPr>
          <a:xfrm>
            <a:off x="7933140" y="657180"/>
            <a:ext cx="688159" cy="415498"/>
          </a:xfrm>
          <a:prstGeom prst="rect">
            <a:avLst/>
          </a:prstGeom>
        </p:spPr>
        <p:txBody>
          <a:bodyPr wrap="square">
            <a:spAutoFit/>
          </a:bodyPr>
          <a:lstStyle/>
          <a:p>
            <a:r>
              <a:rPr lang="en-NZ" sz="1050" b="1" dirty="0">
                <a:solidFill>
                  <a:schemeClr val="tx1">
                    <a:lumMod val="75000"/>
                    <a:lumOff val="25000"/>
                  </a:schemeClr>
                </a:solidFill>
                <a:latin typeface="Century Gothic" panose="020B0502020202020204" pitchFamily="34" charset="0"/>
              </a:rPr>
              <a:t>Engage</a:t>
            </a:r>
          </a:p>
          <a:p>
            <a:r>
              <a:rPr lang="en-NZ" sz="1050" b="1" dirty="0">
                <a:solidFill>
                  <a:schemeClr val="tx1">
                    <a:lumMod val="75000"/>
                    <a:lumOff val="25000"/>
                  </a:schemeClr>
                </a:solidFill>
                <a:latin typeface="Century Gothic" panose="020B0502020202020204" pitchFamily="34" charset="0"/>
              </a:rPr>
              <a:t>me…</a:t>
            </a:r>
          </a:p>
        </p:txBody>
      </p:sp>
      <p:pic>
        <p:nvPicPr>
          <p:cNvPr id="12" name="Picture 11">
            <a:extLst>
              <a:ext uri="{FF2B5EF4-FFF2-40B4-BE49-F238E27FC236}">
                <a16:creationId xmlns:a16="http://schemas.microsoft.com/office/drawing/2014/main" id="{7E2FAE4C-7219-48C6-9E24-4E8ECCFA2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13" name="Footer Placeholder 4">
            <a:extLst>
              <a:ext uri="{FF2B5EF4-FFF2-40B4-BE49-F238E27FC236}">
                <a16:creationId xmlns:a16="http://schemas.microsoft.com/office/drawing/2014/main" id="{445FE28F-ADA7-4CAD-9610-1E0F1E01FBF8}"/>
              </a:ext>
            </a:extLst>
          </p:cNvPr>
          <p:cNvSpPr>
            <a:spLocks noGrp="1"/>
          </p:cNvSpPr>
          <p:nvPr>
            <p:ph type="ftr" sz="quarter" idx="11"/>
          </p:nvPr>
        </p:nvSpPr>
        <p:spPr>
          <a:xfrm>
            <a:off x="3128205" y="6344504"/>
            <a:ext cx="2895600" cy="365125"/>
          </a:xfrm>
        </p:spPr>
        <p:txBody>
          <a:bodyPr/>
          <a:lstStyle/>
          <a:p>
            <a:r>
              <a:rPr lang="en-US" sz="800" dirty="0"/>
              <a:t>© Copyright Strategic Grants 2019</a:t>
            </a:r>
          </a:p>
        </p:txBody>
      </p:sp>
      <p:pic>
        <p:nvPicPr>
          <p:cNvPr id="15" name="Picture 2" descr="http://www.cmoks.com/static/resources/post_it.png">
            <a:extLst>
              <a:ext uri="{FF2B5EF4-FFF2-40B4-BE49-F238E27FC236}">
                <a16:creationId xmlns:a16="http://schemas.microsoft.com/office/drawing/2014/main" id="{52ADD4F0-25C5-A848-A11B-249D46C858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2785" y="2754366"/>
            <a:ext cx="928146" cy="92814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25BE027B-5E6B-DE40-998A-2AEE6DC836B2}"/>
              </a:ext>
            </a:extLst>
          </p:cNvPr>
          <p:cNvSpPr/>
          <p:nvPr/>
        </p:nvSpPr>
        <p:spPr>
          <a:xfrm>
            <a:off x="8187487" y="2928361"/>
            <a:ext cx="655462" cy="738664"/>
          </a:xfrm>
          <a:prstGeom prst="rect">
            <a:avLst/>
          </a:prstGeom>
        </p:spPr>
        <p:txBody>
          <a:bodyPr wrap="square">
            <a:spAutoFit/>
          </a:bodyPr>
          <a:lstStyle/>
          <a:p>
            <a:r>
              <a:rPr lang="en-NZ" sz="1050" b="1" dirty="0">
                <a:solidFill>
                  <a:schemeClr val="tx1">
                    <a:lumMod val="75000"/>
                    <a:lumOff val="25000"/>
                  </a:schemeClr>
                </a:solidFill>
                <a:latin typeface="Century Gothic" panose="020B0502020202020204" pitchFamily="34" charset="0"/>
              </a:rPr>
              <a:t>Who what where…</a:t>
            </a:r>
          </a:p>
        </p:txBody>
      </p:sp>
      <p:pic>
        <p:nvPicPr>
          <p:cNvPr id="17" name="Picture 2" descr="http://www.cmoks.com/static/resources/post_it.png">
            <a:extLst>
              <a:ext uri="{FF2B5EF4-FFF2-40B4-BE49-F238E27FC236}">
                <a16:creationId xmlns:a16="http://schemas.microsoft.com/office/drawing/2014/main" id="{31328AE9-626A-BE4C-85BE-558B671BC25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21985">
            <a:off x="8142631" y="5747574"/>
            <a:ext cx="909301" cy="9093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B7F0661-7319-EC4D-B6A8-8CEF9E82B7A7}"/>
              </a:ext>
            </a:extLst>
          </p:cNvPr>
          <p:cNvSpPr/>
          <p:nvPr/>
        </p:nvSpPr>
        <p:spPr>
          <a:xfrm rot="1421985">
            <a:off x="8239603" y="6018582"/>
            <a:ext cx="655462" cy="415498"/>
          </a:xfrm>
          <a:prstGeom prst="rect">
            <a:avLst/>
          </a:prstGeom>
        </p:spPr>
        <p:txBody>
          <a:bodyPr wrap="square">
            <a:spAutoFit/>
          </a:bodyPr>
          <a:lstStyle/>
          <a:p>
            <a:r>
              <a:rPr lang="en-NZ" sz="1050" b="1" dirty="0">
                <a:solidFill>
                  <a:schemeClr val="tx1">
                    <a:lumMod val="75000"/>
                    <a:lumOff val="25000"/>
                  </a:schemeClr>
                </a:solidFill>
                <a:latin typeface="Century Gothic" panose="020B0502020202020204" pitchFamily="34" charset="0"/>
              </a:rPr>
              <a:t>Need…</a:t>
            </a:r>
          </a:p>
        </p:txBody>
      </p:sp>
    </p:spTree>
    <p:extLst>
      <p:ext uri="{BB962C8B-B14F-4D97-AF65-F5344CB8AC3E}">
        <p14:creationId xmlns:p14="http://schemas.microsoft.com/office/powerpoint/2010/main" val="292932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6" name="Content Placeholder 2"/>
          <p:cNvSpPr txBox="1">
            <a:spLocks/>
          </p:cNvSpPr>
          <p:nvPr/>
        </p:nvSpPr>
        <p:spPr>
          <a:xfrm>
            <a:off x="457200" y="1275483"/>
            <a:ext cx="8229600" cy="47085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endParaRPr lang="en-AU" b="1">
              <a:latin typeface="Century Gothic" panose="020B0502020202020204" pitchFamily="34" charset="0"/>
            </a:endParaRPr>
          </a:p>
          <a:p>
            <a:pPr>
              <a:spcBef>
                <a:spcPts val="0"/>
              </a:spcBef>
            </a:pPr>
            <a:r>
              <a:rPr lang="en-AU" b="1">
                <a:solidFill>
                  <a:srgbClr val="6EB43F"/>
                </a:solidFill>
                <a:latin typeface="Century Gothic" panose="020B0502020202020204" pitchFamily="34" charset="0"/>
              </a:rPr>
              <a:t>Strategic Grants’ mission</a:t>
            </a:r>
            <a:r>
              <a:rPr lang="en-AU" b="1">
                <a:solidFill>
                  <a:schemeClr val="tx1">
                    <a:lumMod val="75000"/>
                    <a:lumOff val="25000"/>
                  </a:schemeClr>
                </a:solidFill>
                <a:latin typeface="Century Gothic" panose="020B0502020202020204" pitchFamily="34" charset="0"/>
              </a:rPr>
              <a:t> </a:t>
            </a:r>
            <a:r>
              <a:rPr lang="en-AU">
                <a:solidFill>
                  <a:schemeClr val="tx1">
                    <a:lumMod val="75000"/>
                    <a:lumOff val="25000"/>
                  </a:schemeClr>
                </a:solidFill>
                <a:latin typeface="Century Gothic" panose="020B0502020202020204" pitchFamily="34" charset="0"/>
              </a:rPr>
              <a:t>is to enable non-profit organisations to establish sustainable, cost-effective grant-seeking strategies to deliver projects that fulfil their organisational missions.</a:t>
            </a:r>
          </a:p>
          <a:p>
            <a:pPr>
              <a:spcBef>
                <a:spcPts val="0"/>
              </a:spcBef>
            </a:pPr>
            <a:endParaRPr lang="en-AU" b="1">
              <a:latin typeface="Century Gothic" panose="020B0502020202020204" pitchFamily="34" charset="0"/>
            </a:endParaRPr>
          </a:p>
          <a:p>
            <a:pPr>
              <a:spcBef>
                <a:spcPts val="0"/>
              </a:spcBef>
            </a:pPr>
            <a:endParaRPr lang="en-AU" b="1">
              <a:latin typeface="Century Gothic" panose="020B0502020202020204" pitchFamily="34" charset="0"/>
            </a:endParaRPr>
          </a:p>
          <a:p>
            <a:pPr>
              <a:spcBef>
                <a:spcPts val="0"/>
              </a:spcBef>
            </a:pPr>
            <a:r>
              <a:rPr lang="en-AU" b="1">
                <a:solidFill>
                  <a:srgbClr val="6EB43F"/>
                </a:solidFill>
                <a:latin typeface="Century Gothic" panose="020B0502020202020204" pitchFamily="34" charset="0"/>
              </a:rPr>
              <a:t>Our vision</a:t>
            </a:r>
            <a:r>
              <a:rPr lang="en-AU">
                <a:latin typeface="Century Gothic" panose="020B0502020202020204" pitchFamily="34" charset="0"/>
              </a:rPr>
              <a:t> </a:t>
            </a:r>
            <a:r>
              <a:rPr lang="en-AU">
                <a:solidFill>
                  <a:schemeClr val="tx1">
                    <a:lumMod val="75000"/>
                    <a:lumOff val="25000"/>
                  </a:schemeClr>
                </a:solidFill>
                <a:latin typeface="Century Gothic" panose="020B0502020202020204" pitchFamily="34" charset="0"/>
              </a:rPr>
              <a:t>is to build the capacity of non-profit organisations to apply strategic thinking to their service delivery and fundraising programs.</a:t>
            </a:r>
          </a:p>
          <a:p>
            <a:pPr>
              <a:spcBef>
                <a:spcPts val="0"/>
              </a:spcBef>
            </a:pPr>
            <a:endParaRPr lang="en-AU"/>
          </a:p>
        </p:txBody>
      </p:sp>
      <p:sp>
        <p:nvSpPr>
          <p:cNvPr id="3" name="Footer Placeholder 2">
            <a:extLst>
              <a:ext uri="{FF2B5EF4-FFF2-40B4-BE49-F238E27FC236}">
                <a16:creationId xmlns:a16="http://schemas.microsoft.com/office/drawing/2014/main" id="{9EC9E711-6A0D-49C2-A715-46D39A2402FA}"/>
              </a:ext>
            </a:extLst>
          </p:cNvPr>
          <p:cNvSpPr>
            <a:spLocks noGrp="1"/>
          </p:cNvSpPr>
          <p:nvPr>
            <p:ph type="ftr" sz="quarter" idx="11"/>
          </p:nvPr>
        </p:nvSpPr>
        <p:spPr/>
        <p:txBody>
          <a:bodyPr/>
          <a:lstStyle/>
          <a:p>
            <a:r>
              <a:rPr lang="en-AU"/>
              <a:t>© Copyright Strategic Grants 2019</a:t>
            </a:r>
          </a:p>
        </p:txBody>
      </p:sp>
      <p:sp>
        <p:nvSpPr>
          <p:cNvPr id="4" name="Slide Number Placeholder 3">
            <a:extLst>
              <a:ext uri="{FF2B5EF4-FFF2-40B4-BE49-F238E27FC236}">
                <a16:creationId xmlns:a16="http://schemas.microsoft.com/office/drawing/2014/main" id="{13B79D55-F465-4596-B345-92AC777781D9}"/>
              </a:ext>
            </a:extLst>
          </p:cNvPr>
          <p:cNvSpPr>
            <a:spLocks noGrp="1"/>
          </p:cNvSpPr>
          <p:nvPr>
            <p:ph type="sldNum" sz="quarter" idx="12"/>
          </p:nvPr>
        </p:nvSpPr>
        <p:spPr/>
        <p:txBody>
          <a:bodyPr/>
          <a:lstStyle/>
          <a:p>
            <a:fld id="{D4CF28C3-43D1-4032-8295-E252B8E6E37A}" type="slidenum">
              <a:rPr lang="en-AU" smtClean="0"/>
              <a:t>2</a:t>
            </a:fld>
            <a:endParaRPr lang="en-AU"/>
          </a:p>
        </p:txBody>
      </p:sp>
    </p:spTree>
    <p:extLst>
      <p:ext uri="{BB962C8B-B14F-4D97-AF65-F5344CB8AC3E}">
        <p14:creationId xmlns:p14="http://schemas.microsoft.com/office/powerpoint/2010/main" val="2553762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a:xfrm>
            <a:off x="628650" y="449016"/>
            <a:ext cx="7886700" cy="1325563"/>
          </a:xfrm>
        </p:spPr>
        <p:txBody>
          <a:bodyPr>
            <a:normAutofit/>
          </a:bodyPr>
          <a:lstStyle/>
          <a:p>
            <a:pPr algn="ctr"/>
            <a:r>
              <a:rPr lang="en-AU" sz="3600" b="1" dirty="0">
                <a:solidFill>
                  <a:srgbClr val="6EB43F"/>
                </a:solidFill>
                <a:latin typeface="Century Gothic" panose="020B0502020202020204" pitchFamily="34" charset="0"/>
              </a:rPr>
              <a:t>Overview of the nature and types of services and why these services are needed</a:t>
            </a:r>
          </a:p>
        </p:txBody>
      </p:sp>
      <p:sp>
        <p:nvSpPr>
          <p:cNvPr id="3" name="Content Placeholder 2">
            <a:extLst>
              <a:ext uri="{FF2B5EF4-FFF2-40B4-BE49-F238E27FC236}">
                <a16:creationId xmlns:a16="http://schemas.microsoft.com/office/drawing/2014/main" id="{EDEB4B36-1D4B-4C0B-A848-E35EEC20A294}"/>
              </a:ext>
            </a:extLst>
          </p:cNvPr>
          <p:cNvSpPr>
            <a:spLocks noGrp="1"/>
          </p:cNvSpPr>
          <p:nvPr>
            <p:ph idx="1"/>
          </p:nvPr>
        </p:nvSpPr>
        <p:spPr>
          <a:xfrm>
            <a:off x="628650" y="1993755"/>
            <a:ext cx="7886700" cy="4351338"/>
          </a:xfrm>
        </p:spPr>
        <p:txBody>
          <a:bodyPr>
            <a:normAutofit fontScale="85000" lnSpcReduction="20000"/>
          </a:bodyPr>
          <a:lstStyle/>
          <a:p>
            <a:r>
              <a:rPr lang="en-AU" dirty="0">
                <a:solidFill>
                  <a:srgbClr val="717174"/>
                </a:solidFill>
                <a:latin typeface="Century Gothic" panose="020B0502020202020204" pitchFamily="34" charset="0"/>
              </a:rPr>
              <a:t>What do you know the need for your service is? </a:t>
            </a:r>
          </a:p>
          <a:p>
            <a:pPr lvl="1"/>
            <a:r>
              <a:rPr lang="en-AU" dirty="0">
                <a:solidFill>
                  <a:srgbClr val="717174"/>
                </a:solidFill>
                <a:latin typeface="Century Gothic" panose="020B0502020202020204" pitchFamily="34" charset="0"/>
              </a:rPr>
              <a:t>What is the demand? </a:t>
            </a:r>
          </a:p>
          <a:p>
            <a:pPr lvl="1"/>
            <a:r>
              <a:rPr lang="en-AU" dirty="0">
                <a:solidFill>
                  <a:srgbClr val="717174"/>
                </a:solidFill>
                <a:latin typeface="Century Gothic" panose="020B0502020202020204" pitchFamily="34" charset="0"/>
              </a:rPr>
              <a:t>Usage rates? </a:t>
            </a:r>
          </a:p>
          <a:p>
            <a:pPr lvl="1"/>
            <a:r>
              <a:rPr lang="en-AU" dirty="0">
                <a:solidFill>
                  <a:srgbClr val="717174"/>
                </a:solidFill>
                <a:latin typeface="Century Gothic" panose="020B0502020202020204" pitchFamily="34" charset="0"/>
              </a:rPr>
              <a:t>What do local council statistics say about the need you are addressing?</a:t>
            </a:r>
          </a:p>
          <a:p>
            <a:pPr lvl="1"/>
            <a:r>
              <a:rPr lang="en-AU" dirty="0">
                <a:solidFill>
                  <a:srgbClr val="717174"/>
                </a:solidFill>
                <a:latin typeface="Century Gothic" panose="020B0502020202020204" pitchFamily="34" charset="0"/>
              </a:rPr>
              <a:t>Is there global needs data that endorses what you are doing?</a:t>
            </a:r>
          </a:p>
          <a:p>
            <a:endParaRPr lang="en-AU" dirty="0">
              <a:solidFill>
                <a:srgbClr val="717174"/>
              </a:solidFill>
              <a:latin typeface="Century Gothic" panose="020B0502020202020204" pitchFamily="34" charset="0"/>
            </a:endParaRPr>
          </a:p>
          <a:p>
            <a:r>
              <a:rPr lang="en-AU" dirty="0">
                <a:solidFill>
                  <a:srgbClr val="717174"/>
                </a:solidFill>
                <a:latin typeface="Century Gothic" panose="020B0502020202020204" pitchFamily="34" charset="0"/>
              </a:rPr>
              <a:t>How is what you are doing different to others?</a:t>
            </a:r>
          </a:p>
          <a:p>
            <a:pPr lvl="1"/>
            <a:r>
              <a:rPr lang="en-AU" dirty="0">
                <a:solidFill>
                  <a:srgbClr val="717174"/>
                </a:solidFill>
                <a:latin typeface="Century Gothic" panose="020B0502020202020204" pitchFamily="34" charset="0"/>
              </a:rPr>
              <a:t>It might come down to geography?</a:t>
            </a:r>
          </a:p>
          <a:p>
            <a:pPr lvl="1"/>
            <a:r>
              <a:rPr lang="en-AU" dirty="0">
                <a:solidFill>
                  <a:srgbClr val="717174"/>
                </a:solidFill>
                <a:latin typeface="Century Gothic" panose="020B0502020202020204" pitchFamily="34" charset="0"/>
              </a:rPr>
              <a:t>Demographics</a:t>
            </a:r>
          </a:p>
          <a:p>
            <a:pPr lvl="1"/>
            <a:r>
              <a:rPr lang="en-AU" dirty="0">
                <a:solidFill>
                  <a:srgbClr val="717174"/>
                </a:solidFill>
                <a:latin typeface="Century Gothic" panose="020B0502020202020204" pitchFamily="34" charset="0"/>
              </a:rPr>
              <a:t>Socio-economics</a:t>
            </a:r>
          </a:p>
          <a:p>
            <a:pPr lvl="1"/>
            <a:r>
              <a:rPr lang="en-AU" dirty="0">
                <a:solidFill>
                  <a:srgbClr val="717174"/>
                </a:solidFill>
                <a:latin typeface="Century Gothic" panose="020B0502020202020204" pitchFamily="34" charset="0"/>
              </a:rPr>
              <a:t>Literature reviews</a:t>
            </a:r>
          </a:p>
          <a:p>
            <a:pPr lvl="1"/>
            <a:r>
              <a:rPr lang="en-AU" dirty="0">
                <a:solidFill>
                  <a:srgbClr val="717174"/>
                </a:solidFill>
                <a:latin typeface="Century Gothic" panose="020B0502020202020204" pitchFamily="34" charset="0"/>
              </a:rPr>
              <a:t>What will happen if you don’t exist? </a:t>
            </a:r>
          </a:p>
          <a:p>
            <a:pPr marL="0" indent="0">
              <a:buNone/>
            </a:pPr>
            <a:endParaRPr lang="en-AU" dirty="0">
              <a:solidFill>
                <a:srgbClr val="717174"/>
              </a:solidFill>
              <a:latin typeface="Century Gothic" panose="020B0502020202020204" pitchFamily="34" charset="0"/>
            </a:endParaRPr>
          </a:p>
        </p:txBody>
      </p:sp>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p:txBody>
          <a:bodyPr/>
          <a:lstStyle/>
          <a:p>
            <a:r>
              <a:rPr lang="en-AU" dirty="0"/>
              <a:t>© Copyright Strategic Grants 2019</a:t>
            </a:r>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p:txBody>
          <a:bodyPr/>
          <a:lstStyle/>
          <a:p>
            <a:fld id="{D4CF28C3-43D1-4032-8295-E252B8E6E37A}" type="slidenum">
              <a:rPr lang="en-AU" smtClean="0"/>
              <a:t>20</a:t>
            </a:fld>
            <a:endParaRPr lang="en-AU"/>
          </a:p>
        </p:txBody>
      </p:sp>
      <p:pic>
        <p:nvPicPr>
          <p:cNvPr id="6" name="Picture 5">
            <a:extLst>
              <a:ext uri="{FF2B5EF4-FFF2-40B4-BE49-F238E27FC236}">
                <a16:creationId xmlns:a16="http://schemas.microsoft.com/office/drawing/2014/main" id="{34ABB067-CCAB-4349-BCD8-D1B77334D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spTree>
    <p:extLst>
      <p:ext uri="{BB962C8B-B14F-4D97-AF65-F5344CB8AC3E}">
        <p14:creationId xmlns:p14="http://schemas.microsoft.com/office/powerpoint/2010/main" val="2571063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a:xfrm>
            <a:off x="628650" y="149073"/>
            <a:ext cx="7886700" cy="1325563"/>
          </a:xfrm>
        </p:spPr>
        <p:txBody>
          <a:bodyPr>
            <a:normAutofit/>
          </a:bodyPr>
          <a:lstStyle/>
          <a:p>
            <a:pPr algn="ctr"/>
            <a:r>
              <a:rPr lang="en-AU" sz="3600" b="1" dirty="0">
                <a:solidFill>
                  <a:srgbClr val="6EB43F"/>
                </a:solidFill>
                <a:latin typeface="Century Gothic" panose="020B0502020202020204" pitchFamily="34" charset="0"/>
              </a:rPr>
              <a:t>NEED - What you are looking for</a:t>
            </a:r>
          </a:p>
        </p:txBody>
      </p:sp>
      <p:sp>
        <p:nvSpPr>
          <p:cNvPr id="3" name="Content Placeholder 2">
            <a:extLst>
              <a:ext uri="{FF2B5EF4-FFF2-40B4-BE49-F238E27FC236}">
                <a16:creationId xmlns:a16="http://schemas.microsoft.com/office/drawing/2014/main" id="{EDEB4B36-1D4B-4C0B-A848-E35EEC20A294}"/>
              </a:ext>
            </a:extLst>
          </p:cNvPr>
          <p:cNvSpPr>
            <a:spLocks noGrp="1"/>
          </p:cNvSpPr>
          <p:nvPr>
            <p:ph idx="1"/>
          </p:nvPr>
        </p:nvSpPr>
        <p:spPr>
          <a:xfrm>
            <a:off x="628650" y="1368320"/>
            <a:ext cx="7886700" cy="2484460"/>
          </a:xfrm>
        </p:spPr>
        <p:txBody>
          <a:bodyPr>
            <a:normAutofit fontScale="85000" lnSpcReduction="20000"/>
          </a:bodyPr>
          <a:lstStyle/>
          <a:p>
            <a:r>
              <a:rPr lang="en-AU" dirty="0">
                <a:latin typeface="Century Gothic" panose="020B0502020202020204" pitchFamily="34" charset="0"/>
              </a:rPr>
              <a:t>Information that backs up your claims about the need for the project</a:t>
            </a:r>
          </a:p>
          <a:p>
            <a:r>
              <a:rPr lang="en-AU" dirty="0">
                <a:latin typeface="Century Gothic" panose="020B0502020202020204" pitchFamily="34" charset="0"/>
              </a:rPr>
              <a:t>Information to back up your claims about the target audience the project serves</a:t>
            </a:r>
          </a:p>
          <a:p>
            <a:r>
              <a:rPr lang="en-AU" dirty="0">
                <a:latin typeface="Century Gothic" panose="020B0502020202020204" pitchFamily="34" charset="0"/>
              </a:rPr>
              <a:t>Information that backs up your rationale for running this project type or program model (i.e. evidence to support your rationale for expected outcomes.)</a:t>
            </a:r>
          </a:p>
          <a:p>
            <a:pPr marL="0" indent="0">
              <a:buNone/>
            </a:pPr>
            <a:endParaRPr lang="en-AU" dirty="0">
              <a:solidFill>
                <a:srgbClr val="717174"/>
              </a:solidFill>
              <a:latin typeface="Century Gothic" panose="020B0502020202020204" pitchFamily="34" charset="0"/>
            </a:endParaRPr>
          </a:p>
        </p:txBody>
      </p:sp>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p:txBody>
          <a:bodyPr/>
          <a:lstStyle/>
          <a:p>
            <a:r>
              <a:rPr lang="en-AU" dirty="0"/>
              <a:t>© Copyright Strategic Grants 2019</a:t>
            </a:r>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p:txBody>
          <a:bodyPr/>
          <a:lstStyle/>
          <a:p>
            <a:fld id="{D4CF28C3-43D1-4032-8295-E252B8E6E37A}" type="slidenum">
              <a:rPr lang="en-AU" smtClean="0"/>
              <a:t>21</a:t>
            </a:fld>
            <a:endParaRPr lang="en-AU"/>
          </a:p>
        </p:txBody>
      </p:sp>
      <p:pic>
        <p:nvPicPr>
          <p:cNvPr id="6" name="Picture 5">
            <a:extLst>
              <a:ext uri="{FF2B5EF4-FFF2-40B4-BE49-F238E27FC236}">
                <a16:creationId xmlns:a16="http://schemas.microsoft.com/office/drawing/2014/main" id="{34ABB067-CCAB-4349-BCD8-D1B77334D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sp>
        <p:nvSpPr>
          <p:cNvPr id="7" name="TextBox 6">
            <a:extLst>
              <a:ext uri="{FF2B5EF4-FFF2-40B4-BE49-F238E27FC236}">
                <a16:creationId xmlns:a16="http://schemas.microsoft.com/office/drawing/2014/main" id="{7A65DF46-F836-844A-B2C4-0EBCC03B263E}"/>
              </a:ext>
            </a:extLst>
          </p:cNvPr>
          <p:cNvSpPr txBox="1"/>
          <p:nvPr/>
        </p:nvSpPr>
        <p:spPr>
          <a:xfrm>
            <a:off x="798358" y="3804500"/>
            <a:ext cx="8140212" cy="2308324"/>
          </a:xfrm>
          <a:prstGeom prst="rect">
            <a:avLst/>
          </a:prstGeom>
          <a:noFill/>
        </p:spPr>
        <p:txBody>
          <a:bodyPr wrap="square" rtlCol="0">
            <a:spAutoFit/>
          </a:bodyPr>
          <a:lstStyle/>
          <a:p>
            <a:pPr marL="285750" indent="-285750">
              <a:buFont typeface="Arial" panose="020B0604020202020204" pitchFamily="34" charset="0"/>
              <a:buChar char="•"/>
            </a:pPr>
            <a:r>
              <a:rPr lang="en-AU" dirty="0">
                <a:latin typeface="Century Gothic" panose="020B0502020202020204" pitchFamily="34" charset="0"/>
              </a:rPr>
              <a:t>Court and Tribunal data</a:t>
            </a:r>
          </a:p>
          <a:p>
            <a:pPr marL="285750" indent="-285750">
              <a:buFont typeface="Arial" panose="020B0604020202020204" pitchFamily="34" charset="0"/>
              <a:buChar char="•"/>
            </a:pPr>
            <a:r>
              <a:rPr lang="en-AU" dirty="0">
                <a:latin typeface="Century Gothic" panose="020B0502020202020204" pitchFamily="34" charset="0"/>
              </a:rPr>
              <a:t>Local government data</a:t>
            </a:r>
          </a:p>
          <a:p>
            <a:pPr marL="285750" indent="-285750">
              <a:buFont typeface="Arial" panose="020B0604020202020204" pitchFamily="34" charset="0"/>
              <a:buChar char="•"/>
            </a:pPr>
            <a:r>
              <a:rPr lang="en-AU" dirty="0">
                <a:latin typeface="Century Gothic" panose="020B0502020202020204" pitchFamily="34" charset="0"/>
              </a:rPr>
              <a:t>Your organisation’s data,</a:t>
            </a:r>
          </a:p>
          <a:p>
            <a:pPr marL="285750" indent="-285750">
              <a:buFont typeface="Arial" panose="020B0604020202020204" pitchFamily="34" charset="0"/>
              <a:buChar char="•"/>
            </a:pPr>
            <a:r>
              <a:rPr lang="en-AU" dirty="0">
                <a:latin typeface="Century Gothic" panose="020B0502020202020204" pitchFamily="34" charset="0"/>
              </a:rPr>
              <a:t>Queensland Government Statistician’s Office</a:t>
            </a:r>
          </a:p>
          <a:p>
            <a:pPr marL="285750" indent="-285750">
              <a:buFont typeface="Arial" panose="020B0604020202020204" pitchFamily="34" charset="0"/>
              <a:buChar char="•"/>
            </a:pPr>
            <a:r>
              <a:rPr lang="en-AU" dirty="0">
                <a:latin typeface="Century Gothic" panose="020B0502020202020204" pitchFamily="34" charset="0"/>
              </a:rPr>
              <a:t>Community Legal Centres Queensland Evidence and Analysis of Legal Need</a:t>
            </a:r>
          </a:p>
          <a:p>
            <a:r>
              <a:rPr lang="en-AU" dirty="0">
                <a:latin typeface="Century Gothic" panose="020B0502020202020204" pitchFamily="34" charset="0"/>
              </a:rPr>
              <a:t>https://</a:t>
            </a:r>
            <a:r>
              <a:rPr lang="en-AU" dirty="0" err="1">
                <a:latin typeface="Century Gothic" panose="020B0502020202020204" pitchFamily="34" charset="0"/>
              </a:rPr>
              <a:t>communitylegalqld.org.au</a:t>
            </a:r>
            <a:r>
              <a:rPr lang="en-AU" dirty="0">
                <a:latin typeface="Century Gothic" panose="020B0502020202020204" pitchFamily="34" charset="0"/>
              </a:rPr>
              <a:t>/</a:t>
            </a:r>
            <a:r>
              <a:rPr lang="en-AU" dirty="0" err="1">
                <a:latin typeface="Century Gothic" panose="020B0502020202020204" pitchFamily="34" charset="0"/>
              </a:rPr>
              <a:t>evidencebase</a:t>
            </a:r>
            <a:endParaRPr lang="en-AU" dirty="0">
              <a:latin typeface="Century Gothic" panose="020B0502020202020204" pitchFamily="34" charset="0"/>
            </a:endParaRPr>
          </a:p>
          <a:p>
            <a:endParaRPr lang="en-US" dirty="0"/>
          </a:p>
        </p:txBody>
      </p:sp>
    </p:spTree>
    <p:extLst>
      <p:ext uri="{BB962C8B-B14F-4D97-AF65-F5344CB8AC3E}">
        <p14:creationId xmlns:p14="http://schemas.microsoft.com/office/powerpoint/2010/main" val="370535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3" y="6149740"/>
            <a:ext cx="1292328" cy="656933"/>
          </a:xfrm>
          <a:prstGeom prst="rect">
            <a:avLst/>
          </a:prstGeom>
        </p:spPr>
      </p:pic>
      <p:sp>
        <p:nvSpPr>
          <p:cNvPr id="6" name="Content Placeholder 2"/>
          <p:cNvSpPr txBox="1">
            <a:spLocks/>
          </p:cNvSpPr>
          <p:nvPr/>
        </p:nvSpPr>
        <p:spPr>
          <a:xfrm>
            <a:off x="939337" y="615571"/>
            <a:ext cx="8113825" cy="112835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lgn="l">
              <a:lnSpc>
                <a:spcPct val="120000"/>
              </a:lnSpc>
              <a:spcBef>
                <a:spcPts val="0"/>
              </a:spcBef>
            </a:pPr>
            <a:r>
              <a:rPr lang="en-AU" sz="3200" b="1" dirty="0">
                <a:solidFill>
                  <a:srgbClr val="6EB43F"/>
                </a:solidFill>
                <a:latin typeface="Century Gothic" panose="020B0502020202020204" pitchFamily="34" charset="0"/>
              </a:rPr>
              <a:t>Organisational Evidence</a:t>
            </a:r>
            <a:endParaRPr lang="en-AU" sz="2800" dirty="0"/>
          </a:p>
        </p:txBody>
      </p:sp>
      <p:sp>
        <p:nvSpPr>
          <p:cNvPr id="2" name="Slide Number Placeholder 1"/>
          <p:cNvSpPr>
            <a:spLocks noGrp="1"/>
          </p:cNvSpPr>
          <p:nvPr>
            <p:ph type="sldNum" sz="quarter" idx="12"/>
          </p:nvPr>
        </p:nvSpPr>
        <p:spPr/>
        <p:txBody>
          <a:bodyPr/>
          <a:lstStyle/>
          <a:p>
            <a:fld id="{D4CF28C3-43D1-4032-8295-E252B8E6E37A}" type="slidenum">
              <a:rPr lang="en-AU" smtClean="0"/>
              <a:t>22</a:t>
            </a:fld>
            <a:endParaRPr lang="en-AU"/>
          </a:p>
        </p:txBody>
      </p:sp>
      <p:sp>
        <p:nvSpPr>
          <p:cNvPr id="7" name="Footer Placeholder 4"/>
          <p:cNvSpPr>
            <a:spLocks noGrp="1"/>
          </p:cNvSpPr>
          <p:nvPr>
            <p:ph type="ftr" sz="quarter" idx="11"/>
          </p:nvPr>
        </p:nvSpPr>
        <p:spPr>
          <a:xfrm>
            <a:off x="3390831" y="6242048"/>
            <a:ext cx="2171700" cy="273844"/>
          </a:xfrm>
        </p:spPr>
        <p:txBody>
          <a:bodyPr/>
          <a:lstStyle/>
          <a:p>
            <a:r>
              <a:rPr lang="en-US" sz="600" dirty="0"/>
              <a:t>© Copyright Strategic Grants 2019</a:t>
            </a:r>
          </a:p>
        </p:txBody>
      </p:sp>
      <p:sp>
        <p:nvSpPr>
          <p:cNvPr id="9" name="Content Placeholder 2">
            <a:extLst>
              <a:ext uri="{FF2B5EF4-FFF2-40B4-BE49-F238E27FC236}">
                <a16:creationId xmlns:a16="http://schemas.microsoft.com/office/drawing/2014/main" id="{4FE9BC5B-2D5A-40D2-95B2-B6C1BA778C6D}"/>
              </a:ext>
            </a:extLst>
          </p:cNvPr>
          <p:cNvSpPr txBox="1">
            <a:spLocks/>
          </p:cNvSpPr>
          <p:nvPr/>
        </p:nvSpPr>
        <p:spPr>
          <a:xfrm>
            <a:off x="598347" y="1617457"/>
            <a:ext cx="7816850" cy="409457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b="1" dirty="0">
                <a:latin typeface="Century Gothic" panose="020B0502020202020204" pitchFamily="34" charset="0"/>
              </a:rPr>
              <a:t>Your organisation is the expert. What kinds of evidence do you have to draw on?</a:t>
            </a:r>
          </a:p>
          <a:p>
            <a:pPr marL="0" indent="0">
              <a:buNone/>
            </a:pPr>
            <a:endParaRPr lang="en-AU" sz="2400" dirty="0">
              <a:latin typeface="Century Gothic" panose="020B0502020202020204" pitchFamily="34" charset="0"/>
            </a:endParaRPr>
          </a:p>
          <a:p>
            <a:pPr>
              <a:buFontTx/>
              <a:buChar char="-"/>
            </a:pPr>
            <a:r>
              <a:rPr lang="en-AU" sz="2400" dirty="0">
                <a:latin typeface="Century Gothic" panose="020B0502020202020204" pitchFamily="34" charset="0"/>
              </a:rPr>
              <a:t>Documented observations from your staff</a:t>
            </a:r>
          </a:p>
          <a:p>
            <a:pPr>
              <a:buFontTx/>
              <a:buChar char="-"/>
            </a:pPr>
            <a:r>
              <a:rPr lang="en-AU" sz="2400" dirty="0">
                <a:latin typeface="Century Gothic" panose="020B0502020202020204" pitchFamily="34" charset="0"/>
              </a:rPr>
              <a:t>Demand for your services (</a:t>
            </a:r>
            <a:r>
              <a:rPr lang="en-AU" sz="2400" dirty="0" err="1">
                <a:latin typeface="Century Gothic" panose="020B0502020202020204" pitchFamily="34" charset="0"/>
              </a:rPr>
              <a:t>ie</a:t>
            </a:r>
            <a:r>
              <a:rPr lang="en-AU" sz="2400" dirty="0">
                <a:latin typeface="Century Gothic" panose="020B0502020202020204" pitchFamily="34" charset="0"/>
              </a:rPr>
              <a:t>. waiting lists for services. Is demand outstripping your capacity to deliver?)</a:t>
            </a:r>
          </a:p>
          <a:p>
            <a:pPr>
              <a:buFontTx/>
              <a:buChar char="-"/>
            </a:pPr>
            <a:r>
              <a:rPr lang="en-AU" sz="2400" dirty="0">
                <a:latin typeface="Century Gothic" panose="020B0502020202020204" pitchFamily="34" charset="0"/>
              </a:rPr>
              <a:t>Service / activity use or attendance statistics</a:t>
            </a:r>
          </a:p>
          <a:p>
            <a:pPr>
              <a:buFontTx/>
              <a:buChar char="-"/>
            </a:pPr>
            <a:r>
              <a:rPr lang="en-AU" sz="2400" dirty="0">
                <a:latin typeface="Century Gothic" panose="020B0502020202020204" pitchFamily="34" charset="0"/>
              </a:rPr>
              <a:t>Evaluations of previous programs</a:t>
            </a:r>
          </a:p>
          <a:p>
            <a:pPr>
              <a:buFontTx/>
              <a:buChar char="-"/>
            </a:pPr>
            <a:r>
              <a:rPr lang="en-AU" sz="2400" dirty="0">
                <a:latin typeface="Century Gothic" panose="020B0502020202020204" pitchFamily="34" charset="0"/>
              </a:rPr>
              <a:t>Ask your beneficiaries!</a:t>
            </a:r>
          </a:p>
        </p:txBody>
      </p:sp>
      <p:sp>
        <p:nvSpPr>
          <p:cNvPr id="8" name="TextBox 7">
            <a:extLst>
              <a:ext uri="{FF2B5EF4-FFF2-40B4-BE49-F238E27FC236}">
                <a16:creationId xmlns:a16="http://schemas.microsoft.com/office/drawing/2014/main" id="{0889B313-4775-40F8-B05A-5034C5F676E1}"/>
              </a:ext>
            </a:extLst>
          </p:cNvPr>
          <p:cNvSpPr txBox="1"/>
          <p:nvPr/>
        </p:nvSpPr>
        <p:spPr>
          <a:xfrm>
            <a:off x="282500" y="555628"/>
            <a:ext cx="2112993" cy="2123658"/>
          </a:xfrm>
          <a:prstGeom prst="rect">
            <a:avLst/>
          </a:prstGeom>
          <a:noFill/>
        </p:spPr>
        <p:txBody>
          <a:bodyPr wrap="square" rtlCol="0">
            <a:spAutoFit/>
          </a:bodyPr>
          <a:lstStyle/>
          <a:p>
            <a:r>
              <a:rPr lang="en-AU" sz="4400" b="1" dirty="0">
                <a:solidFill>
                  <a:schemeClr val="accent4"/>
                </a:solidFill>
                <a:latin typeface="Century Gothic" panose="020B0502020202020204" pitchFamily="34" charset="0"/>
              </a:rPr>
              <a:t>1</a:t>
            </a:r>
          </a:p>
          <a:p>
            <a:endParaRPr lang="en-AU" sz="4400" b="1" dirty="0">
              <a:latin typeface="Century Gothic" panose="020B0502020202020204" pitchFamily="34" charset="0"/>
            </a:endParaRPr>
          </a:p>
          <a:p>
            <a:endParaRPr lang="en-AU" sz="4400" b="1" dirty="0">
              <a:latin typeface="Century Gothic" panose="020B0502020202020204" pitchFamily="34" charset="0"/>
            </a:endParaRPr>
          </a:p>
        </p:txBody>
      </p:sp>
    </p:spTree>
    <p:extLst>
      <p:ext uri="{BB962C8B-B14F-4D97-AF65-F5344CB8AC3E}">
        <p14:creationId xmlns:p14="http://schemas.microsoft.com/office/powerpoint/2010/main" val="2353318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3" y="6149740"/>
            <a:ext cx="1292328" cy="656933"/>
          </a:xfrm>
          <a:prstGeom prst="rect">
            <a:avLst/>
          </a:prstGeom>
        </p:spPr>
      </p:pic>
      <p:sp>
        <p:nvSpPr>
          <p:cNvPr id="2" name="Slide Number Placeholder 1"/>
          <p:cNvSpPr>
            <a:spLocks noGrp="1"/>
          </p:cNvSpPr>
          <p:nvPr>
            <p:ph type="sldNum" sz="quarter" idx="12"/>
          </p:nvPr>
        </p:nvSpPr>
        <p:spPr/>
        <p:txBody>
          <a:bodyPr/>
          <a:lstStyle/>
          <a:p>
            <a:fld id="{D4CF28C3-43D1-4032-8295-E252B8E6E37A}" type="slidenum">
              <a:rPr lang="en-AU" smtClean="0"/>
              <a:t>23</a:t>
            </a:fld>
            <a:endParaRPr lang="en-AU"/>
          </a:p>
        </p:txBody>
      </p:sp>
      <p:sp>
        <p:nvSpPr>
          <p:cNvPr id="7" name="Footer Placeholder 4"/>
          <p:cNvSpPr>
            <a:spLocks noGrp="1"/>
          </p:cNvSpPr>
          <p:nvPr>
            <p:ph type="ftr" sz="quarter" idx="11"/>
          </p:nvPr>
        </p:nvSpPr>
        <p:spPr>
          <a:xfrm>
            <a:off x="3390831" y="6242048"/>
            <a:ext cx="2171700" cy="273844"/>
          </a:xfrm>
        </p:spPr>
        <p:txBody>
          <a:bodyPr/>
          <a:lstStyle/>
          <a:p>
            <a:r>
              <a:rPr lang="en-US" sz="600" dirty="0"/>
              <a:t>© Copyright Strategic Grants 2019</a:t>
            </a:r>
          </a:p>
        </p:txBody>
      </p:sp>
      <p:sp>
        <p:nvSpPr>
          <p:cNvPr id="9" name="Content Placeholder 2">
            <a:extLst>
              <a:ext uri="{FF2B5EF4-FFF2-40B4-BE49-F238E27FC236}">
                <a16:creationId xmlns:a16="http://schemas.microsoft.com/office/drawing/2014/main" id="{4FE9BC5B-2D5A-40D2-95B2-B6C1BA778C6D}"/>
              </a:ext>
            </a:extLst>
          </p:cNvPr>
          <p:cNvSpPr txBox="1">
            <a:spLocks/>
          </p:cNvSpPr>
          <p:nvPr/>
        </p:nvSpPr>
        <p:spPr>
          <a:xfrm>
            <a:off x="363225" y="1790158"/>
            <a:ext cx="4173850" cy="409457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AU" sz="2600" dirty="0">
                <a:latin typeface="Century Gothic" panose="020B0502020202020204" pitchFamily="34" charset="0"/>
              </a:rPr>
              <a:t>National statistics sites (ABS in AU / Stats NZ )</a:t>
            </a:r>
          </a:p>
          <a:p>
            <a:pPr>
              <a:buFontTx/>
              <a:buChar char="-"/>
            </a:pPr>
            <a:r>
              <a:rPr lang="en-AU" sz="2600" dirty="0">
                <a:latin typeface="Century Gothic" panose="020B0502020202020204" pitchFamily="34" charset="0"/>
              </a:rPr>
              <a:t>Local Council / legal network statistics/demographics data</a:t>
            </a:r>
          </a:p>
          <a:p>
            <a:pPr>
              <a:buFontTx/>
              <a:buChar char="-"/>
            </a:pPr>
            <a:r>
              <a:rPr lang="en-AU" sz="2600" dirty="0">
                <a:latin typeface="Century Gothic" panose="020B0502020202020204" pitchFamily="34" charset="0"/>
              </a:rPr>
              <a:t>Other </a:t>
            </a:r>
            <a:r>
              <a:rPr lang="en-AU" sz="2600" dirty="0" err="1">
                <a:latin typeface="Century Gothic" panose="020B0502020202020204" pitchFamily="34" charset="0"/>
              </a:rPr>
              <a:t>nonprofits</a:t>
            </a:r>
            <a:r>
              <a:rPr lang="en-AU" sz="2600" dirty="0">
                <a:latin typeface="Century Gothic" panose="020B0502020202020204" pitchFamily="34" charset="0"/>
              </a:rPr>
              <a:t> in your sector (local and/or international)</a:t>
            </a:r>
          </a:p>
          <a:p>
            <a:pPr>
              <a:buFontTx/>
              <a:buChar char="-"/>
            </a:pPr>
            <a:r>
              <a:rPr lang="en-AU" sz="2600" dirty="0">
                <a:latin typeface="Century Gothic" panose="020B0502020202020204" pitchFamily="34" charset="0"/>
              </a:rPr>
              <a:t>Research bodies (institutes/ universities)</a:t>
            </a:r>
          </a:p>
          <a:p>
            <a:pPr>
              <a:buFontTx/>
              <a:buChar char="-"/>
            </a:pPr>
            <a:endParaRPr lang="en-AU" sz="2000" dirty="0">
              <a:latin typeface="Century Gothic" panose="020B0502020202020204" pitchFamily="34" charset="0"/>
            </a:endParaRPr>
          </a:p>
        </p:txBody>
      </p:sp>
      <p:sp>
        <p:nvSpPr>
          <p:cNvPr id="8" name="TextBox 7">
            <a:extLst>
              <a:ext uri="{FF2B5EF4-FFF2-40B4-BE49-F238E27FC236}">
                <a16:creationId xmlns:a16="http://schemas.microsoft.com/office/drawing/2014/main" id="{A9AB7B4D-B885-4176-BAEF-F65BC6A512D5}"/>
              </a:ext>
            </a:extLst>
          </p:cNvPr>
          <p:cNvSpPr txBox="1"/>
          <p:nvPr/>
        </p:nvSpPr>
        <p:spPr>
          <a:xfrm>
            <a:off x="288044" y="457162"/>
            <a:ext cx="2112993" cy="1446550"/>
          </a:xfrm>
          <a:prstGeom prst="rect">
            <a:avLst/>
          </a:prstGeom>
          <a:noFill/>
        </p:spPr>
        <p:txBody>
          <a:bodyPr wrap="square" rtlCol="0">
            <a:spAutoFit/>
          </a:bodyPr>
          <a:lstStyle/>
          <a:p>
            <a:r>
              <a:rPr lang="en-AU" sz="4400" b="1" dirty="0">
                <a:solidFill>
                  <a:srgbClr val="92D050"/>
                </a:solidFill>
                <a:latin typeface="Century Gothic" panose="020B0502020202020204" pitchFamily="34" charset="0"/>
              </a:rPr>
              <a:t>2 </a:t>
            </a:r>
            <a:r>
              <a:rPr lang="en-AU" sz="4400" b="1" dirty="0">
                <a:latin typeface="Century Gothic" panose="020B0502020202020204" pitchFamily="34" charset="0"/>
              </a:rPr>
              <a:t>+</a:t>
            </a:r>
          </a:p>
          <a:p>
            <a:endParaRPr lang="en-AU" sz="4400" b="1" dirty="0">
              <a:latin typeface="Century Gothic" panose="020B0502020202020204" pitchFamily="34" charset="0"/>
            </a:endParaRPr>
          </a:p>
        </p:txBody>
      </p:sp>
      <p:sp>
        <p:nvSpPr>
          <p:cNvPr id="10" name="TextBox 9">
            <a:extLst>
              <a:ext uri="{FF2B5EF4-FFF2-40B4-BE49-F238E27FC236}">
                <a16:creationId xmlns:a16="http://schemas.microsoft.com/office/drawing/2014/main" id="{14C5583B-9A46-4FDB-9F9A-142666DE5190}"/>
              </a:ext>
            </a:extLst>
          </p:cNvPr>
          <p:cNvSpPr txBox="1"/>
          <p:nvPr/>
        </p:nvSpPr>
        <p:spPr>
          <a:xfrm>
            <a:off x="1282302" y="457162"/>
            <a:ext cx="2112993" cy="769441"/>
          </a:xfrm>
          <a:prstGeom prst="rect">
            <a:avLst/>
          </a:prstGeom>
          <a:noFill/>
        </p:spPr>
        <p:txBody>
          <a:bodyPr wrap="square" rtlCol="0">
            <a:spAutoFit/>
          </a:bodyPr>
          <a:lstStyle/>
          <a:p>
            <a:r>
              <a:rPr lang="en-AU" sz="4400" b="1" dirty="0">
                <a:solidFill>
                  <a:schemeClr val="accent5"/>
                </a:solidFill>
                <a:latin typeface="Century Gothic" panose="020B0502020202020204" pitchFamily="34" charset="0"/>
              </a:rPr>
              <a:t>3</a:t>
            </a:r>
          </a:p>
        </p:txBody>
      </p:sp>
      <p:sp>
        <p:nvSpPr>
          <p:cNvPr id="11" name="Content Placeholder 2">
            <a:extLst>
              <a:ext uri="{FF2B5EF4-FFF2-40B4-BE49-F238E27FC236}">
                <a16:creationId xmlns:a16="http://schemas.microsoft.com/office/drawing/2014/main" id="{D322E76B-D8F0-42B5-9261-DA67EA6CDB60}"/>
              </a:ext>
            </a:extLst>
          </p:cNvPr>
          <p:cNvSpPr txBox="1">
            <a:spLocks/>
          </p:cNvSpPr>
          <p:nvPr/>
        </p:nvSpPr>
        <p:spPr>
          <a:xfrm>
            <a:off x="1848334" y="489104"/>
            <a:ext cx="8113825" cy="112835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lgn="l">
              <a:lnSpc>
                <a:spcPct val="120000"/>
              </a:lnSpc>
              <a:spcBef>
                <a:spcPts val="0"/>
              </a:spcBef>
            </a:pPr>
            <a:r>
              <a:rPr lang="en-AU" sz="2800" b="1" dirty="0">
                <a:latin typeface="Century Gothic" panose="020B0502020202020204" pitchFamily="34" charset="0"/>
              </a:rPr>
              <a:t>Sector/Government + Global Evidence</a:t>
            </a:r>
            <a:endParaRPr lang="en-AU" sz="2800" dirty="0"/>
          </a:p>
        </p:txBody>
      </p:sp>
      <p:pic>
        <p:nvPicPr>
          <p:cNvPr id="4" name="Picture 3" descr="A picture containing person, indoor, laptop, table&#10;&#10;Description automatically generated">
            <a:extLst>
              <a:ext uri="{FF2B5EF4-FFF2-40B4-BE49-F238E27FC236}">
                <a16:creationId xmlns:a16="http://schemas.microsoft.com/office/drawing/2014/main" id="{D2BDE770-6C5F-436B-A633-BE51FA5A6E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000613"/>
            <a:ext cx="4304094" cy="2869396"/>
          </a:xfrm>
          <a:prstGeom prst="rect">
            <a:avLst/>
          </a:prstGeom>
        </p:spPr>
      </p:pic>
      <p:sp>
        <p:nvSpPr>
          <p:cNvPr id="12" name="Content Placeholder 2">
            <a:extLst>
              <a:ext uri="{FF2B5EF4-FFF2-40B4-BE49-F238E27FC236}">
                <a16:creationId xmlns:a16="http://schemas.microsoft.com/office/drawing/2014/main" id="{94068694-890F-4717-B952-801AC4B1C5D2}"/>
              </a:ext>
            </a:extLst>
          </p:cNvPr>
          <p:cNvSpPr txBox="1">
            <a:spLocks/>
          </p:cNvSpPr>
          <p:nvPr/>
        </p:nvSpPr>
        <p:spPr>
          <a:xfrm>
            <a:off x="4632394" y="5113695"/>
            <a:ext cx="4243700" cy="112835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lgn="l">
              <a:lnSpc>
                <a:spcPct val="120000"/>
              </a:lnSpc>
              <a:spcBef>
                <a:spcPts val="0"/>
              </a:spcBef>
            </a:pPr>
            <a:r>
              <a:rPr lang="en-AU" sz="2800" b="1" dirty="0">
                <a:solidFill>
                  <a:schemeClr val="accent5"/>
                </a:solidFill>
                <a:latin typeface="Century Gothic" panose="020B0502020202020204" pitchFamily="34" charset="0"/>
              </a:rPr>
              <a:t>Save your references!</a:t>
            </a:r>
            <a:endParaRPr lang="en-AU" sz="2800" dirty="0">
              <a:solidFill>
                <a:schemeClr val="accent5"/>
              </a:solidFill>
            </a:endParaRPr>
          </a:p>
        </p:txBody>
      </p:sp>
      <p:sp>
        <p:nvSpPr>
          <p:cNvPr id="13" name="Content Placeholder 2">
            <a:extLst>
              <a:ext uri="{FF2B5EF4-FFF2-40B4-BE49-F238E27FC236}">
                <a16:creationId xmlns:a16="http://schemas.microsoft.com/office/drawing/2014/main" id="{A0E1A35D-26CF-4901-B55B-C0BAB1C248EE}"/>
              </a:ext>
            </a:extLst>
          </p:cNvPr>
          <p:cNvSpPr txBox="1">
            <a:spLocks/>
          </p:cNvSpPr>
          <p:nvPr/>
        </p:nvSpPr>
        <p:spPr>
          <a:xfrm>
            <a:off x="4558203" y="1289426"/>
            <a:ext cx="4243700" cy="112835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lgn="l">
              <a:lnSpc>
                <a:spcPct val="120000"/>
              </a:lnSpc>
              <a:spcBef>
                <a:spcPts val="0"/>
              </a:spcBef>
            </a:pPr>
            <a:r>
              <a:rPr lang="en-AU" sz="2800" b="1" dirty="0">
                <a:solidFill>
                  <a:schemeClr val="accent4"/>
                </a:solidFill>
                <a:latin typeface="Century Gothic" panose="020B0502020202020204" pitchFamily="34" charset="0"/>
              </a:rPr>
              <a:t>Desktop research time!</a:t>
            </a:r>
            <a:endParaRPr lang="en-AU" sz="2800" dirty="0">
              <a:solidFill>
                <a:schemeClr val="accent4"/>
              </a:solidFill>
            </a:endParaRPr>
          </a:p>
        </p:txBody>
      </p:sp>
    </p:spTree>
    <p:extLst>
      <p:ext uri="{BB962C8B-B14F-4D97-AF65-F5344CB8AC3E}">
        <p14:creationId xmlns:p14="http://schemas.microsoft.com/office/powerpoint/2010/main" val="306036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3" y="6149740"/>
            <a:ext cx="1292328" cy="656933"/>
          </a:xfrm>
          <a:prstGeom prst="rect">
            <a:avLst/>
          </a:prstGeom>
        </p:spPr>
      </p:pic>
      <p:sp>
        <p:nvSpPr>
          <p:cNvPr id="2" name="Slide Number Placeholder 1"/>
          <p:cNvSpPr>
            <a:spLocks noGrp="1"/>
          </p:cNvSpPr>
          <p:nvPr>
            <p:ph type="sldNum" sz="quarter" idx="12"/>
          </p:nvPr>
        </p:nvSpPr>
        <p:spPr/>
        <p:txBody>
          <a:bodyPr/>
          <a:lstStyle/>
          <a:p>
            <a:fld id="{D4CF28C3-43D1-4032-8295-E252B8E6E37A}" type="slidenum">
              <a:rPr lang="en-AU" smtClean="0"/>
              <a:t>24</a:t>
            </a:fld>
            <a:endParaRPr lang="en-AU"/>
          </a:p>
        </p:txBody>
      </p:sp>
      <p:sp>
        <p:nvSpPr>
          <p:cNvPr id="7" name="Footer Placeholder 4"/>
          <p:cNvSpPr>
            <a:spLocks noGrp="1"/>
          </p:cNvSpPr>
          <p:nvPr>
            <p:ph type="ftr" sz="quarter" idx="11"/>
          </p:nvPr>
        </p:nvSpPr>
        <p:spPr>
          <a:xfrm>
            <a:off x="3390831" y="6242048"/>
            <a:ext cx="2171700" cy="273844"/>
          </a:xfrm>
        </p:spPr>
        <p:txBody>
          <a:bodyPr/>
          <a:lstStyle/>
          <a:p>
            <a:r>
              <a:rPr lang="en-US" sz="600" dirty="0"/>
              <a:t>© Copyright Strategic Grants 2019</a:t>
            </a:r>
          </a:p>
        </p:txBody>
      </p:sp>
      <p:sp>
        <p:nvSpPr>
          <p:cNvPr id="9" name="Content Placeholder 2">
            <a:extLst>
              <a:ext uri="{FF2B5EF4-FFF2-40B4-BE49-F238E27FC236}">
                <a16:creationId xmlns:a16="http://schemas.microsoft.com/office/drawing/2014/main" id="{4FE9BC5B-2D5A-40D2-95B2-B6C1BA778C6D}"/>
              </a:ext>
            </a:extLst>
          </p:cNvPr>
          <p:cNvSpPr txBox="1">
            <a:spLocks/>
          </p:cNvSpPr>
          <p:nvPr/>
        </p:nvSpPr>
        <p:spPr>
          <a:xfrm>
            <a:off x="363225" y="2234044"/>
            <a:ext cx="4173850" cy="365068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600" b="1" dirty="0">
                <a:latin typeface="Century Gothic" panose="020B0502020202020204" pitchFamily="34" charset="0"/>
              </a:rPr>
              <a:t>Boolean search strings:</a:t>
            </a:r>
          </a:p>
          <a:p>
            <a:pPr marL="0" indent="0">
              <a:buNone/>
            </a:pPr>
            <a:endParaRPr lang="en-AU" sz="2000" dirty="0">
              <a:latin typeface="Century Gothic" panose="020B0502020202020204" pitchFamily="34" charset="0"/>
            </a:endParaRPr>
          </a:p>
          <a:p>
            <a:pPr marL="0" indent="0">
              <a:buNone/>
            </a:pPr>
            <a:r>
              <a:rPr lang="en-NZ" dirty="0">
                <a:latin typeface="Century Gothic" panose="020B0502020202020204" pitchFamily="34" charset="0"/>
              </a:rPr>
              <a:t>"Western Australia" AND "rural" AND ("statistics" OR "percent" OR "rates") AND ("homelessness" OR "sleeping rough" OR "housing insecure" OR "poverty" OR "impoverished")</a:t>
            </a:r>
            <a:endParaRPr lang="en-AU" sz="2000" dirty="0">
              <a:latin typeface="Century Gothic" panose="020B0502020202020204" pitchFamily="34" charset="0"/>
            </a:endParaRPr>
          </a:p>
        </p:txBody>
      </p:sp>
      <p:sp>
        <p:nvSpPr>
          <p:cNvPr id="8" name="TextBox 7">
            <a:extLst>
              <a:ext uri="{FF2B5EF4-FFF2-40B4-BE49-F238E27FC236}">
                <a16:creationId xmlns:a16="http://schemas.microsoft.com/office/drawing/2014/main" id="{A9AB7B4D-B885-4176-BAEF-F65BC6A512D5}"/>
              </a:ext>
            </a:extLst>
          </p:cNvPr>
          <p:cNvSpPr txBox="1"/>
          <p:nvPr/>
        </p:nvSpPr>
        <p:spPr>
          <a:xfrm>
            <a:off x="288044" y="457162"/>
            <a:ext cx="2112993" cy="1446550"/>
          </a:xfrm>
          <a:prstGeom prst="rect">
            <a:avLst/>
          </a:prstGeom>
          <a:noFill/>
        </p:spPr>
        <p:txBody>
          <a:bodyPr wrap="square" rtlCol="0">
            <a:spAutoFit/>
          </a:bodyPr>
          <a:lstStyle/>
          <a:p>
            <a:r>
              <a:rPr lang="en-AU" sz="4400" b="1" dirty="0">
                <a:solidFill>
                  <a:srgbClr val="92D050"/>
                </a:solidFill>
                <a:latin typeface="Century Gothic" panose="020B0502020202020204" pitchFamily="34" charset="0"/>
              </a:rPr>
              <a:t>2 </a:t>
            </a:r>
            <a:r>
              <a:rPr lang="en-AU" sz="4400" b="1" dirty="0">
                <a:latin typeface="Century Gothic" panose="020B0502020202020204" pitchFamily="34" charset="0"/>
              </a:rPr>
              <a:t>+</a:t>
            </a:r>
          </a:p>
          <a:p>
            <a:endParaRPr lang="en-AU" sz="4400" b="1" dirty="0">
              <a:latin typeface="Century Gothic" panose="020B0502020202020204" pitchFamily="34" charset="0"/>
            </a:endParaRPr>
          </a:p>
        </p:txBody>
      </p:sp>
      <p:sp>
        <p:nvSpPr>
          <p:cNvPr id="10" name="TextBox 9">
            <a:extLst>
              <a:ext uri="{FF2B5EF4-FFF2-40B4-BE49-F238E27FC236}">
                <a16:creationId xmlns:a16="http://schemas.microsoft.com/office/drawing/2014/main" id="{14C5583B-9A46-4FDB-9F9A-142666DE5190}"/>
              </a:ext>
            </a:extLst>
          </p:cNvPr>
          <p:cNvSpPr txBox="1"/>
          <p:nvPr/>
        </p:nvSpPr>
        <p:spPr>
          <a:xfrm>
            <a:off x="1282302" y="457162"/>
            <a:ext cx="2112993" cy="769441"/>
          </a:xfrm>
          <a:prstGeom prst="rect">
            <a:avLst/>
          </a:prstGeom>
          <a:noFill/>
        </p:spPr>
        <p:txBody>
          <a:bodyPr wrap="square" rtlCol="0">
            <a:spAutoFit/>
          </a:bodyPr>
          <a:lstStyle/>
          <a:p>
            <a:r>
              <a:rPr lang="en-AU" sz="4400" b="1" dirty="0">
                <a:solidFill>
                  <a:schemeClr val="accent5"/>
                </a:solidFill>
                <a:latin typeface="Century Gothic" panose="020B0502020202020204" pitchFamily="34" charset="0"/>
              </a:rPr>
              <a:t>3</a:t>
            </a:r>
          </a:p>
        </p:txBody>
      </p:sp>
      <p:sp>
        <p:nvSpPr>
          <p:cNvPr id="11" name="Content Placeholder 2">
            <a:extLst>
              <a:ext uri="{FF2B5EF4-FFF2-40B4-BE49-F238E27FC236}">
                <a16:creationId xmlns:a16="http://schemas.microsoft.com/office/drawing/2014/main" id="{D322E76B-D8F0-42B5-9261-DA67EA6CDB60}"/>
              </a:ext>
            </a:extLst>
          </p:cNvPr>
          <p:cNvSpPr txBox="1">
            <a:spLocks/>
          </p:cNvSpPr>
          <p:nvPr/>
        </p:nvSpPr>
        <p:spPr>
          <a:xfrm>
            <a:off x="1848334" y="489104"/>
            <a:ext cx="8113825" cy="112835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lgn="l">
              <a:lnSpc>
                <a:spcPct val="120000"/>
              </a:lnSpc>
              <a:spcBef>
                <a:spcPts val="0"/>
              </a:spcBef>
            </a:pPr>
            <a:r>
              <a:rPr lang="en-AU" sz="2800" b="1" dirty="0">
                <a:latin typeface="Century Gothic" panose="020B0502020202020204" pitchFamily="34" charset="0"/>
              </a:rPr>
              <a:t>Sector/Government + Global Evidence</a:t>
            </a:r>
            <a:endParaRPr lang="en-AU" sz="2800" dirty="0"/>
          </a:p>
        </p:txBody>
      </p:sp>
      <p:sp>
        <p:nvSpPr>
          <p:cNvPr id="12" name="Content Placeholder 2">
            <a:extLst>
              <a:ext uri="{FF2B5EF4-FFF2-40B4-BE49-F238E27FC236}">
                <a16:creationId xmlns:a16="http://schemas.microsoft.com/office/drawing/2014/main" id="{94068694-890F-4717-B952-801AC4B1C5D2}"/>
              </a:ext>
            </a:extLst>
          </p:cNvPr>
          <p:cNvSpPr txBox="1">
            <a:spLocks/>
          </p:cNvSpPr>
          <p:nvPr/>
        </p:nvSpPr>
        <p:spPr>
          <a:xfrm>
            <a:off x="199946" y="1318288"/>
            <a:ext cx="4243700" cy="112835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lgn="l">
              <a:lnSpc>
                <a:spcPct val="120000"/>
              </a:lnSpc>
              <a:spcBef>
                <a:spcPts val="0"/>
              </a:spcBef>
            </a:pPr>
            <a:r>
              <a:rPr lang="en-AU" sz="2800" b="1" dirty="0">
                <a:solidFill>
                  <a:srgbClr val="6EB43F"/>
                </a:solidFill>
                <a:latin typeface="Century Gothic" panose="020B0502020202020204" pitchFamily="34" charset="0"/>
              </a:rPr>
              <a:t>Need to look deeper?</a:t>
            </a:r>
            <a:endParaRPr lang="en-AU" sz="2800" dirty="0">
              <a:solidFill>
                <a:srgbClr val="6EB43F"/>
              </a:solidFill>
            </a:endParaRPr>
          </a:p>
        </p:txBody>
      </p:sp>
      <p:pic>
        <p:nvPicPr>
          <p:cNvPr id="14" name="Picture 13" descr="A person wearing a white shirt and looking at the camera&#10;&#10;Description automatically generated">
            <a:extLst>
              <a:ext uri="{FF2B5EF4-FFF2-40B4-BE49-F238E27FC236}">
                <a16:creationId xmlns:a16="http://schemas.microsoft.com/office/drawing/2014/main" id="{50E40A4D-9111-4469-87D9-481C7B5B84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785556"/>
            <a:ext cx="4307769" cy="2879854"/>
          </a:xfrm>
          <a:prstGeom prst="rect">
            <a:avLst/>
          </a:prstGeom>
        </p:spPr>
      </p:pic>
    </p:spTree>
    <p:extLst>
      <p:ext uri="{BB962C8B-B14F-4D97-AF65-F5344CB8AC3E}">
        <p14:creationId xmlns:p14="http://schemas.microsoft.com/office/powerpoint/2010/main" val="1926945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5059971" y="1783959"/>
            <a:ext cx="3483937" cy="2889114"/>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lgn="l">
              <a:spcBef>
                <a:spcPct val="0"/>
              </a:spcBef>
              <a:spcAft>
                <a:spcPts val="600"/>
              </a:spcAft>
            </a:pPr>
            <a:r>
              <a:rPr lang="en-US" sz="3200" b="1" dirty="0">
                <a:latin typeface="Century Gothic" panose="020B0502020202020204" pitchFamily="34" charset="0"/>
                <a:ea typeface="+mj-ea"/>
                <a:cs typeface="+mj-cs"/>
              </a:rPr>
              <a:t>Your grant-ready project: How do you know it is needed?</a:t>
            </a:r>
          </a:p>
          <a:p>
            <a:pPr algn="l">
              <a:spcBef>
                <a:spcPct val="0"/>
              </a:spcBef>
              <a:spcAft>
                <a:spcPts val="600"/>
              </a:spcAft>
            </a:pPr>
            <a:endParaRPr lang="en-US" sz="3800" b="1" dirty="0">
              <a:latin typeface="+mj-lt"/>
              <a:ea typeface="+mj-ea"/>
              <a:cs typeface="+mj-cs"/>
            </a:endParaRPr>
          </a:p>
          <a:p>
            <a:pPr algn="l">
              <a:spcBef>
                <a:spcPct val="0"/>
              </a:spcBef>
              <a:spcAft>
                <a:spcPts val="600"/>
              </a:spcAft>
            </a:pPr>
            <a:endParaRPr lang="en-US" sz="3800" dirty="0">
              <a:latin typeface="+mj-lt"/>
              <a:ea typeface="+mj-ea"/>
              <a:cs typeface="+mj-cs"/>
            </a:endParaRPr>
          </a:p>
          <a:p>
            <a:pPr algn="l">
              <a:spcBef>
                <a:spcPct val="0"/>
              </a:spcBef>
              <a:spcAft>
                <a:spcPts val="600"/>
              </a:spcAft>
            </a:pPr>
            <a:endParaRPr lang="en-US" sz="3800" dirty="0">
              <a:latin typeface="+mj-lt"/>
              <a:ea typeface="+mj-ea"/>
              <a:cs typeface="+mj-cs"/>
            </a:endParaRP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anyon with a mountain in the background&#10;&#10;Description automatically generated">
            <a:extLst>
              <a:ext uri="{FF2B5EF4-FFF2-40B4-BE49-F238E27FC236}">
                <a16:creationId xmlns:a16="http://schemas.microsoft.com/office/drawing/2014/main" id="{8DA8002E-D9D2-4B46-BFB9-94D9A49AE3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159"/>
          <a:stretch/>
        </p:blipFill>
        <p:spPr>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2" name="Slide Number Placeholder 1"/>
          <p:cNvSpPr>
            <a:spLocks noGrp="1"/>
          </p:cNvSpPr>
          <p:nvPr>
            <p:ph type="sldNum" sz="quarter" idx="12"/>
          </p:nvPr>
        </p:nvSpPr>
        <p:spPr>
          <a:xfrm>
            <a:off x="8252460" y="603504"/>
            <a:ext cx="411480" cy="548640"/>
          </a:xfrm>
          <a:prstGeom prst="ellipse">
            <a:avLst/>
          </a:prstGeom>
          <a:solidFill>
            <a:srgbClr val="7F7F7F"/>
          </a:solidFill>
        </p:spPr>
        <p:txBody>
          <a:bodyPr vert="horz" lIns="91440" tIns="45720" rIns="91440" bIns="45720" rtlCol="0" anchor="ctr">
            <a:normAutofit fontScale="92500" lnSpcReduction="20000"/>
          </a:bodyPr>
          <a:lstStyle/>
          <a:p>
            <a:pPr algn="ctr">
              <a:spcAft>
                <a:spcPts val="600"/>
              </a:spcAft>
              <a:defRPr/>
            </a:pPr>
            <a:fld id="{D4CF28C3-43D1-4032-8295-E252B8E6E37A}" type="slidenum">
              <a:rPr lang="en-US" sz="1300">
                <a:solidFill>
                  <a:srgbClr val="FFFFFF"/>
                </a:solidFill>
                <a:latin typeface="Calibri" panose="020F0502020204030204"/>
              </a:rPr>
              <a:pPr algn="ctr">
                <a:spcAft>
                  <a:spcPts val="600"/>
                </a:spcAft>
                <a:defRPr/>
              </a:pPr>
              <a:t>25</a:t>
            </a:fld>
            <a:endParaRPr lang="en-US" sz="1300">
              <a:solidFill>
                <a:srgbClr val="FFFFFF"/>
              </a:solidFill>
              <a:latin typeface="Calibri" panose="020F0502020204030204"/>
            </a:endParaRPr>
          </a:p>
        </p:txBody>
      </p:sp>
      <p:sp>
        <p:nvSpPr>
          <p:cNvPr id="7" name="Footer Placeholder 4"/>
          <p:cNvSpPr>
            <a:spLocks noGrp="1"/>
          </p:cNvSpPr>
          <p:nvPr>
            <p:ph type="ftr" sz="quarter" idx="11"/>
          </p:nvPr>
        </p:nvSpPr>
        <p:spPr>
          <a:xfrm>
            <a:off x="5059969" y="6199631"/>
            <a:ext cx="3192490" cy="365760"/>
          </a:xfrm>
        </p:spPr>
        <p:txBody>
          <a:bodyPr vert="horz" lIns="91440" tIns="45720" rIns="91440" bIns="45720" rtlCol="0" anchor="ctr">
            <a:normAutofit/>
          </a:bodyPr>
          <a:lstStyle/>
          <a:p>
            <a:pPr algn="l">
              <a:spcAft>
                <a:spcPts val="600"/>
              </a:spcAft>
              <a:defRPr/>
            </a:pPr>
            <a:r>
              <a:rPr lang="en-US" sz="1000" kern="1200">
                <a:solidFill>
                  <a:schemeClr val="tx1">
                    <a:alpha val="80000"/>
                  </a:schemeClr>
                </a:solidFill>
                <a:latin typeface="Calibri" panose="020F0502020204030204"/>
                <a:ea typeface="+mn-ea"/>
                <a:cs typeface="+mn-cs"/>
              </a:rPr>
              <a:t>© Copyright Strategic Grants 2019</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036" y="6054044"/>
            <a:ext cx="1292328" cy="656933"/>
          </a:xfrm>
          <a:prstGeom prst="rect">
            <a:avLst/>
          </a:prstGeom>
        </p:spPr>
      </p:pic>
      <p:cxnSp>
        <p:nvCxnSpPr>
          <p:cNvPr id="15" name="Straight Arrow Connector 14">
            <a:extLst>
              <a:ext uri="{FF2B5EF4-FFF2-40B4-BE49-F238E27FC236}">
                <a16:creationId xmlns:a16="http://schemas.microsoft.com/office/drawing/2014/main" id="{717B7D3E-2D81-42FA-863C-FA59291ECFC6}"/>
              </a:ext>
            </a:extLst>
          </p:cNvPr>
          <p:cNvCxnSpPr/>
          <p:nvPr/>
        </p:nvCxnSpPr>
        <p:spPr>
          <a:xfrm flipH="1" flipV="1">
            <a:off x="3486150" y="4331452"/>
            <a:ext cx="3752850" cy="11049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D04FD2A-1F9F-4965-AD30-475912CE5C61}"/>
              </a:ext>
            </a:extLst>
          </p:cNvPr>
          <p:cNvCxnSpPr/>
          <p:nvPr/>
        </p:nvCxnSpPr>
        <p:spPr>
          <a:xfrm flipH="1" flipV="1">
            <a:off x="2382339" y="3656838"/>
            <a:ext cx="3752850" cy="11049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CB19AB9-3C31-4C1E-8CEC-8005990C06B0}"/>
              </a:ext>
            </a:extLst>
          </p:cNvPr>
          <p:cNvSpPr txBox="1"/>
          <p:nvPr/>
        </p:nvSpPr>
        <p:spPr>
          <a:xfrm>
            <a:off x="7437270" y="5142895"/>
            <a:ext cx="1630378" cy="646331"/>
          </a:xfrm>
          <a:prstGeom prst="rect">
            <a:avLst/>
          </a:prstGeom>
          <a:noFill/>
        </p:spPr>
        <p:txBody>
          <a:bodyPr wrap="square" rtlCol="0">
            <a:spAutoFit/>
          </a:bodyPr>
          <a:lstStyle/>
          <a:p>
            <a:r>
              <a:rPr lang="en-AU" b="1" dirty="0">
                <a:latin typeface="Century Gothic" panose="020B0502020202020204" pitchFamily="34" charset="0"/>
              </a:rPr>
              <a:t>Too close to home!</a:t>
            </a:r>
          </a:p>
        </p:txBody>
      </p:sp>
      <p:sp>
        <p:nvSpPr>
          <p:cNvPr id="20" name="TextBox 19">
            <a:extLst>
              <a:ext uri="{FF2B5EF4-FFF2-40B4-BE49-F238E27FC236}">
                <a16:creationId xmlns:a16="http://schemas.microsoft.com/office/drawing/2014/main" id="{AFE0D810-3242-40C2-94CD-1A81B3D629EB}"/>
              </a:ext>
            </a:extLst>
          </p:cNvPr>
          <p:cNvSpPr txBox="1"/>
          <p:nvPr/>
        </p:nvSpPr>
        <p:spPr>
          <a:xfrm>
            <a:off x="6350382" y="3779451"/>
            <a:ext cx="1889195" cy="1200329"/>
          </a:xfrm>
          <a:prstGeom prst="rect">
            <a:avLst/>
          </a:prstGeom>
          <a:noFill/>
        </p:spPr>
        <p:txBody>
          <a:bodyPr wrap="square" rtlCol="0">
            <a:spAutoFit/>
          </a:bodyPr>
          <a:lstStyle/>
          <a:p>
            <a:r>
              <a:rPr lang="en-AU" b="1" dirty="0">
                <a:latin typeface="Century Gothic" panose="020B0502020202020204" pitchFamily="34" charset="0"/>
              </a:rPr>
              <a:t>Far enough away that we don’t need to worry</a:t>
            </a:r>
          </a:p>
        </p:txBody>
      </p:sp>
      <p:sp>
        <p:nvSpPr>
          <p:cNvPr id="21" name="TextBox 20">
            <a:extLst>
              <a:ext uri="{FF2B5EF4-FFF2-40B4-BE49-F238E27FC236}">
                <a16:creationId xmlns:a16="http://schemas.microsoft.com/office/drawing/2014/main" id="{CED68BC1-6180-43DF-94F6-1B5382B2586E}"/>
              </a:ext>
            </a:extLst>
          </p:cNvPr>
          <p:cNvSpPr txBox="1"/>
          <p:nvPr/>
        </p:nvSpPr>
        <p:spPr>
          <a:xfrm>
            <a:off x="601164" y="2103598"/>
            <a:ext cx="3562350" cy="954107"/>
          </a:xfrm>
          <a:prstGeom prst="rect">
            <a:avLst/>
          </a:prstGeom>
          <a:noFill/>
        </p:spPr>
        <p:txBody>
          <a:bodyPr wrap="square" rtlCol="0">
            <a:spAutoFit/>
          </a:bodyPr>
          <a:lstStyle/>
          <a:p>
            <a:pPr algn="ctr"/>
            <a:r>
              <a:rPr lang="en-AU" sz="2800" b="1" dirty="0">
                <a:solidFill>
                  <a:schemeClr val="bg1"/>
                </a:solidFill>
                <a:latin typeface="Century Gothic" panose="020B0502020202020204" pitchFamily="34" charset="0"/>
              </a:rPr>
              <a:t>Scan the landscape</a:t>
            </a:r>
          </a:p>
        </p:txBody>
      </p:sp>
    </p:spTree>
    <p:extLst>
      <p:ext uri="{BB962C8B-B14F-4D97-AF65-F5344CB8AC3E}">
        <p14:creationId xmlns:p14="http://schemas.microsoft.com/office/powerpoint/2010/main" val="133418002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434913" y="963877"/>
            <a:ext cx="2449802" cy="493024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spcBef>
                <a:spcPct val="0"/>
              </a:spcBef>
              <a:spcAft>
                <a:spcPts val="600"/>
              </a:spcAft>
            </a:pPr>
            <a:r>
              <a:rPr lang="en-US" sz="3200" b="1" kern="1200" dirty="0">
                <a:solidFill>
                  <a:srgbClr val="6EB43F"/>
                </a:solidFill>
                <a:latin typeface="Century Gothic" panose="020B0502020202020204" pitchFamily="34" charset="0"/>
                <a:ea typeface="+mj-ea"/>
                <a:cs typeface="+mj-cs"/>
              </a:rPr>
              <a:t>Scan the landscape</a:t>
            </a:r>
            <a:endParaRPr lang="en-US" sz="3200" kern="1200" dirty="0">
              <a:solidFill>
                <a:srgbClr val="6EB43F"/>
              </a:solidFill>
              <a:latin typeface="Century Gothic" panose="020B0502020202020204" pitchFamily="34" charset="0"/>
              <a:ea typeface="+mj-ea"/>
              <a:cs typeface="+mj-cs"/>
            </a:endParaRPr>
          </a:p>
        </p:txBody>
      </p:sp>
      <p:cxnSp>
        <p:nvCxnSpPr>
          <p:cNvPr id="16" name="Straight Connector 1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C3BA378A-150C-40E0-B7CD-5A3FC32232BD}"/>
              </a:ext>
            </a:extLst>
          </p:cNvPr>
          <p:cNvSpPr txBox="1">
            <a:spLocks/>
          </p:cNvSpPr>
          <p:nvPr/>
        </p:nvSpPr>
        <p:spPr>
          <a:xfrm>
            <a:off x="3565137" y="1002468"/>
            <a:ext cx="5143946" cy="49302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latin typeface="Century Gothic" panose="020B0502020202020204" pitchFamily="34" charset="0"/>
              </a:rPr>
              <a:t>Desktop research time!</a:t>
            </a:r>
            <a:br>
              <a:rPr lang="en-US" sz="2000" b="1" dirty="0">
                <a:latin typeface="Century Gothic" panose="020B0502020202020204" pitchFamily="34" charset="0"/>
              </a:rPr>
            </a:br>
            <a:endParaRPr lang="en-US" sz="2000" b="1" dirty="0">
              <a:latin typeface="Century Gothic" panose="020B0502020202020204" pitchFamily="34" charset="0"/>
            </a:endParaRPr>
          </a:p>
          <a:p>
            <a:r>
              <a:rPr lang="en-US" sz="2000" dirty="0">
                <a:latin typeface="Century Gothic" panose="020B0502020202020204" pitchFamily="34" charset="0"/>
              </a:rPr>
              <a:t>Google search on terms like: Location/Program type/ Beneficiary group </a:t>
            </a:r>
            <a:r>
              <a:rPr lang="en-US" sz="2000" dirty="0" err="1">
                <a:latin typeface="Century Gothic" panose="020B0502020202020204" pitchFamily="34" charset="0"/>
              </a:rPr>
              <a:t>e.g</a:t>
            </a:r>
            <a:r>
              <a:rPr lang="en-US" sz="2000" dirty="0">
                <a:latin typeface="Century Gothic" panose="020B0502020202020204" pitchFamily="34" charset="0"/>
              </a:rPr>
              <a:t> Search: Banana legal  services </a:t>
            </a:r>
          </a:p>
          <a:p>
            <a:r>
              <a:rPr lang="en-US" sz="2000" dirty="0">
                <a:latin typeface="Century Gothic" panose="020B0502020202020204" pitchFamily="34" charset="0"/>
              </a:rPr>
              <a:t>Think like your beneficiary – what search terms would they type in to find your services/program? </a:t>
            </a:r>
          </a:p>
          <a:p>
            <a:r>
              <a:rPr lang="en-US" sz="2000" dirty="0">
                <a:latin typeface="Century Gothic" panose="020B0502020202020204" pitchFamily="34" charset="0"/>
              </a:rPr>
              <a:t>Talk to your partner </a:t>
            </a:r>
            <a:r>
              <a:rPr lang="en-US" sz="2000" dirty="0" err="1">
                <a:latin typeface="Century Gothic" panose="020B0502020202020204" pitchFamily="34" charset="0"/>
              </a:rPr>
              <a:t>organisations</a:t>
            </a:r>
            <a:r>
              <a:rPr lang="en-US" sz="2000" dirty="0">
                <a:latin typeface="Century Gothic" panose="020B0502020202020204" pitchFamily="34" charset="0"/>
              </a:rPr>
              <a:t> /referring </a:t>
            </a:r>
            <a:r>
              <a:rPr lang="en-US" sz="2000" dirty="0" err="1">
                <a:latin typeface="Century Gothic" panose="020B0502020202020204" pitchFamily="34" charset="0"/>
              </a:rPr>
              <a:t>organisations</a:t>
            </a:r>
            <a:r>
              <a:rPr lang="en-US" sz="2000" dirty="0">
                <a:latin typeface="Century Gothic" panose="020B0502020202020204" pitchFamily="34" charset="0"/>
              </a:rPr>
              <a:t>.</a:t>
            </a:r>
          </a:p>
          <a:p>
            <a:r>
              <a:rPr lang="en-US" sz="2000" dirty="0">
                <a:latin typeface="Century Gothic" panose="020B0502020202020204" pitchFamily="34" charset="0"/>
              </a:rPr>
              <a:t>Talk to any peak bodies/ sector </a:t>
            </a:r>
            <a:r>
              <a:rPr lang="en-US" sz="2000" dirty="0" err="1">
                <a:latin typeface="Century Gothic" panose="020B0502020202020204" pitchFamily="34" charset="0"/>
              </a:rPr>
              <a:t>organisations</a:t>
            </a:r>
            <a:endParaRPr lang="en-US" sz="2000" dirty="0">
              <a:latin typeface="Century Gothic" panose="020B0502020202020204" pitchFamily="34" charset="0"/>
            </a:endParaRPr>
          </a:p>
          <a:p>
            <a:r>
              <a:rPr lang="en-US" sz="2000" dirty="0">
                <a:latin typeface="Century Gothic" panose="020B0502020202020204" pitchFamily="34" charset="0"/>
              </a:rPr>
              <a:t>Look at what other projects in your area your prospective funder has funded! </a:t>
            </a:r>
          </a:p>
        </p:txBody>
      </p:sp>
      <p:sp>
        <p:nvSpPr>
          <p:cNvPr id="7" name="Footer Placeholder 4"/>
          <p:cNvSpPr>
            <a:spLocks noGrp="1"/>
          </p:cNvSpPr>
          <p:nvPr>
            <p:ph type="ftr" sz="quarter" idx="11"/>
          </p:nvPr>
        </p:nvSpPr>
        <p:spPr>
          <a:xfrm>
            <a:off x="3490722" y="6475457"/>
            <a:ext cx="3944989" cy="365125"/>
          </a:xfrm>
        </p:spPr>
        <p:txBody>
          <a:bodyPr vert="horz" lIns="91440" tIns="45720" rIns="91440" bIns="45720" rtlCol="0" anchor="ctr">
            <a:normAutofit/>
          </a:bodyPr>
          <a:lstStyle/>
          <a:p>
            <a:pPr algn="l">
              <a:spcAft>
                <a:spcPts val="600"/>
              </a:spcAft>
            </a:pPr>
            <a:r>
              <a:rPr lang="en-US" sz="900" kern="1200" dirty="0">
                <a:solidFill>
                  <a:schemeClr val="tx1">
                    <a:alpha val="80000"/>
                  </a:schemeClr>
                </a:solidFill>
                <a:latin typeface="+mn-lt"/>
                <a:ea typeface="+mn-ea"/>
                <a:cs typeface="+mn-cs"/>
              </a:rPr>
              <a:t>© Copyright Strategic Grants 2019</a:t>
            </a:r>
          </a:p>
        </p:txBody>
      </p:sp>
      <p:sp>
        <p:nvSpPr>
          <p:cNvPr id="2" name="Slide Number Placeholder 1"/>
          <p:cNvSpPr>
            <a:spLocks noGrp="1"/>
          </p:cNvSpPr>
          <p:nvPr>
            <p:ph type="sldNum" sz="quarter" idx="12"/>
          </p:nvPr>
        </p:nvSpPr>
        <p:spPr>
          <a:xfrm>
            <a:off x="7928637" y="6033479"/>
            <a:ext cx="586712" cy="365125"/>
          </a:xfrm>
        </p:spPr>
        <p:txBody>
          <a:bodyPr vert="horz" lIns="91440" tIns="45720" rIns="91440" bIns="45720" rtlCol="0" anchor="ctr">
            <a:normAutofit/>
          </a:bodyPr>
          <a:lstStyle/>
          <a:p>
            <a:pPr>
              <a:spcAft>
                <a:spcPts val="600"/>
              </a:spcAft>
            </a:pPr>
            <a:fld id="{D4CF28C3-43D1-4032-8295-E252B8E6E37A}" type="slidenum">
              <a:rPr lang="en-US" sz="900">
                <a:solidFill>
                  <a:schemeClr val="tx1">
                    <a:alpha val="80000"/>
                  </a:schemeClr>
                </a:solidFill>
              </a:rPr>
              <a:pPr>
                <a:spcAft>
                  <a:spcPts val="600"/>
                </a:spcAft>
              </a:pPr>
              <a:t>26</a:t>
            </a:fld>
            <a:endParaRPr lang="en-US" sz="900">
              <a:solidFill>
                <a:schemeClr val="tx1">
                  <a:alpha val="8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69" y="5824753"/>
            <a:ext cx="1292328" cy="656933"/>
          </a:xfrm>
          <a:prstGeom prst="rect">
            <a:avLst/>
          </a:prstGeom>
        </p:spPr>
      </p:pic>
    </p:spTree>
    <p:extLst>
      <p:ext uri="{BB962C8B-B14F-4D97-AF65-F5344CB8AC3E}">
        <p14:creationId xmlns:p14="http://schemas.microsoft.com/office/powerpoint/2010/main" val="2488193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3" y="6149740"/>
            <a:ext cx="1292328" cy="656933"/>
          </a:xfrm>
          <a:prstGeom prst="rect">
            <a:avLst/>
          </a:prstGeom>
        </p:spPr>
      </p:pic>
      <p:sp>
        <p:nvSpPr>
          <p:cNvPr id="2" name="Slide Number Placeholder 1"/>
          <p:cNvSpPr>
            <a:spLocks noGrp="1"/>
          </p:cNvSpPr>
          <p:nvPr>
            <p:ph type="sldNum" sz="quarter" idx="12"/>
          </p:nvPr>
        </p:nvSpPr>
        <p:spPr/>
        <p:txBody>
          <a:bodyPr/>
          <a:lstStyle/>
          <a:p>
            <a:fld id="{D4CF28C3-43D1-4032-8295-E252B8E6E37A}" type="slidenum">
              <a:rPr lang="en-AU" smtClean="0"/>
              <a:t>27</a:t>
            </a:fld>
            <a:endParaRPr lang="en-AU"/>
          </a:p>
        </p:txBody>
      </p:sp>
      <p:sp>
        <p:nvSpPr>
          <p:cNvPr id="7" name="Footer Placeholder 4"/>
          <p:cNvSpPr>
            <a:spLocks noGrp="1"/>
          </p:cNvSpPr>
          <p:nvPr>
            <p:ph type="ftr" sz="quarter" idx="11"/>
          </p:nvPr>
        </p:nvSpPr>
        <p:spPr>
          <a:xfrm>
            <a:off x="3390831" y="6242048"/>
            <a:ext cx="2171700" cy="273844"/>
          </a:xfrm>
        </p:spPr>
        <p:txBody>
          <a:bodyPr/>
          <a:lstStyle/>
          <a:p>
            <a:r>
              <a:rPr lang="en-US" sz="600" dirty="0"/>
              <a:t>© Copyright Strategic Grants 2019</a:t>
            </a:r>
          </a:p>
        </p:txBody>
      </p:sp>
      <p:sp>
        <p:nvSpPr>
          <p:cNvPr id="13" name="Content Placeholder 2">
            <a:extLst>
              <a:ext uri="{FF2B5EF4-FFF2-40B4-BE49-F238E27FC236}">
                <a16:creationId xmlns:a16="http://schemas.microsoft.com/office/drawing/2014/main" id="{F484D9D6-B175-46DF-AFF2-27D6A606AF75}"/>
              </a:ext>
            </a:extLst>
          </p:cNvPr>
          <p:cNvSpPr txBox="1">
            <a:spLocks/>
          </p:cNvSpPr>
          <p:nvPr/>
        </p:nvSpPr>
        <p:spPr>
          <a:xfrm>
            <a:off x="515087" y="408960"/>
            <a:ext cx="8113825" cy="112835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lnSpc>
                <a:spcPct val="120000"/>
              </a:lnSpc>
              <a:spcBef>
                <a:spcPts val="0"/>
              </a:spcBef>
            </a:pPr>
            <a:r>
              <a:rPr lang="en-AU" sz="3200" b="1" dirty="0">
                <a:solidFill>
                  <a:srgbClr val="6EB43F"/>
                </a:solidFill>
                <a:latin typeface="Century Gothic" panose="020B0502020202020204" pitchFamily="34" charset="0"/>
              </a:rPr>
              <a:t>What makes good evidence?</a:t>
            </a:r>
            <a:endParaRPr lang="en-AU" sz="2800" dirty="0"/>
          </a:p>
        </p:txBody>
      </p:sp>
      <p:sp>
        <p:nvSpPr>
          <p:cNvPr id="15" name="Content Placeholder 2">
            <a:extLst>
              <a:ext uri="{FF2B5EF4-FFF2-40B4-BE49-F238E27FC236}">
                <a16:creationId xmlns:a16="http://schemas.microsoft.com/office/drawing/2014/main" id="{4513786E-4C08-41FC-8AA2-7BD0F231605D}"/>
              </a:ext>
            </a:extLst>
          </p:cNvPr>
          <p:cNvSpPr txBox="1">
            <a:spLocks/>
          </p:cNvSpPr>
          <p:nvPr/>
        </p:nvSpPr>
        <p:spPr>
          <a:xfrm>
            <a:off x="598347" y="1617457"/>
            <a:ext cx="7816850" cy="409457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b="1" dirty="0">
                <a:latin typeface="Century Gothic" panose="020B0502020202020204" pitchFamily="34" charset="0"/>
              </a:rPr>
              <a:t>Assess your sources for: </a:t>
            </a:r>
          </a:p>
          <a:p>
            <a:pPr marL="0" indent="0">
              <a:buNone/>
            </a:pPr>
            <a:endParaRPr lang="en-AU" sz="2400" dirty="0">
              <a:latin typeface="Century Gothic" panose="020B0502020202020204" pitchFamily="34" charset="0"/>
            </a:endParaRPr>
          </a:p>
          <a:p>
            <a:pPr>
              <a:spcAft>
                <a:spcPts val="1200"/>
              </a:spcAft>
              <a:buFontTx/>
              <a:buChar char="-"/>
            </a:pPr>
            <a:r>
              <a:rPr lang="en-AU" sz="2400" dirty="0">
                <a:latin typeface="Century Gothic" panose="020B0502020202020204" pitchFamily="34" charset="0"/>
              </a:rPr>
              <a:t>Recency – is the information the most up to date or are you able to find more recent sources? </a:t>
            </a:r>
          </a:p>
          <a:p>
            <a:pPr>
              <a:spcAft>
                <a:spcPts val="1200"/>
              </a:spcAft>
              <a:buFontTx/>
              <a:buChar char="-"/>
            </a:pPr>
            <a:r>
              <a:rPr lang="en-AU" sz="2400" dirty="0">
                <a:latin typeface="Century Gothic" panose="020B0502020202020204" pitchFamily="34" charset="0"/>
              </a:rPr>
              <a:t>Consensus – is the source an outlier in its findings, or are there other sources that say the same/similar things? </a:t>
            </a:r>
          </a:p>
          <a:p>
            <a:pPr>
              <a:spcAft>
                <a:spcPts val="1200"/>
              </a:spcAft>
              <a:buFontTx/>
              <a:buChar char="-"/>
            </a:pPr>
            <a:r>
              <a:rPr lang="en-AU" sz="2400" dirty="0">
                <a:latin typeface="Century Gothic" panose="020B0502020202020204" pitchFamily="34" charset="0"/>
              </a:rPr>
              <a:t>Is the institution/author reputable/ well-regarded? </a:t>
            </a:r>
          </a:p>
          <a:p>
            <a:pPr>
              <a:spcAft>
                <a:spcPts val="1200"/>
              </a:spcAft>
              <a:buFontTx/>
              <a:buChar char="-"/>
            </a:pPr>
            <a:r>
              <a:rPr lang="en-AU" sz="2400" dirty="0">
                <a:latin typeface="Century Gothic" panose="020B0502020202020204" pitchFamily="34" charset="0"/>
              </a:rPr>
              <a:t>Is the type of source reliable? (i.e. a blog post is less reliable/verifiable than a peer-reviewed journal article or a report by a research institution)</a:t>
            </a:r>
          </a:p>
        </p:txBody>
      </p:sp>
    </p:spTree>
    <p:extLst>
      <p:ext uri="{BB962C8B-B14F-4D97-AF65-F5344CB8AC3E}">
        <p14:creationId xmlns:p14="http://schemas.microsoft.com/office/powerpoint/2010/main" val="3246239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C2F1-4EC2-44BA-939B-45704A841F75}"/>
              </a:ext>
            </a:extLst>
          </p:cNvPr>
          <p:cNvSpPr>
            <a:spLocks noGrp="1"/>
          </p:cNvSpPr>
          <p:nvPr>
            <p:ph type="title"/>
          </p:nvPr>
        </p:nvSpPr>
        <p:spPr>
          <a:xfrm>
            <a:off x="628650" y="-8987"/>
            <a:ext cx="7886700" cy="1325563"/>
          </a:xfrm>
        </p:spPr>
        <p:txBody>
          <a:bodyPr>
            <a:normAutofit/>
          </a:bodyPr>
          <a:lstStyle/>
          <a:p>
            <a:r>
              <a:rPr lang="en-AU" sz="3200" b="1" dirty="0">
                <a:solidFill>
                  <a:srgbClr val="6EB43F"/>
                </a:solidFill>
                <a:latin typeface="Century Gothic" panose="020B0502020202020204" pitchFamily="34" charset="0"/>
              </a:rPr>
              <a:t>Using evidence in Applications</a:t>
            </a:r>
          </a:p>
        </p:txBody>
      </p:sp>
      <p:sp>
        <p:nvSpPr>
          <p:cNvPr id="4" name="Footer Placeholder 3">
            <a:extLst>
              <a:ext uri="{FF2B5EF4-FFF2-40B4-BE49-F238E27FC236}">
                <a16:creationId xmlns:a16="http://schemas.microsoft.com/office/drawing/2014/main" id="{D35781E9-928F-4478-A24D-60D27EAE64E8}"/>
              </a:ext>
            </a:extLst>
          </p:cNvPr>
          <p:cNvSpPr>
            <a:spLocks noGrp="1"/>
          </p:cNvSpPr>
          <p:nvPr>
            <p:ph type="ftr" sz="quarter" idx="11"/>
          </p:nvPr>
        </p:nvSpPr>
        <p:spPr/>
        <p:txBody>
          <a:bodyPr/>
          <a:lstStyle/>
          <a:p>
            <a:r>
              <a:rPr lang="en-AU"/>
              <a:t>© Copyright Strategic Grants 2019</a:t>
            </a:r>
          </a:p>
        </p:txBody>
      </p:sp>
      <p:sp>
        <p:nvSpPr>
          <p:cNvPr id="5" name="Slide Number Placeholder 4">
            <a:extLst>
              <a:ext uri="{FF2B5EF4-FFF2-40B4-BE49-F238E27FC236}">
                <a16:creationId xmlns:a16="http://schemas.microsoft.com/office/drawing/2014/main" id="{3CB42BDC-E980-4E9E-AD79-C5907404CE5D}"/>
              </a:ext>
            </a:extLst>
          </p:cNvPr>
          <p:cNvSpPr>
            <a:spLocks noGrp="1"/>
          </p:cNvSpPr>
          <p:nvPr>
            <p:ph type="sldNum" sz="quarter" idx="12"/>
          </p:nvPr>
        </p:nvSpPr>
        <p:spPr/>
        <p:txBody>
          <a:bodyPr/>
          <a:lstStyle/>
          <a:p>
            <a:fld id="{D4CF28C3-43D1-4032-8295-E252B8E6E37A}" type="slidenum">
              <a:rPr lang="en-AU" smtClean="0"/>
              <a:t>28</a:t>
            </a:fld>
            <a:endParaRPr lang="en-AU"/>
          </a:p>
        </p:txBody>
      </p:sp>
      <p:sp>
        <p:nvSpPr>
          <p:cNvPr id="7" name="Content Placeholder 2">
            <a:extLst>
              <a:ext uri="{FF2B5EF4-FFF2-40B4-BE49-F238E27FC236}">
                <a16:creationId xmlns:a16="http://schemas.microsoft.com/office/drawing/2014/main" id="{6DF6EAFE-007C-4483-83A5-646B07E1CF19}"/>
              </a:ext>
            </a:extLst>
          </p:cNvPr>
          <p:cNvSpPr txBox="1">
            <a:spLocks/>
          </p:cNvSpPr>
          <p:nvPr/>
        </p:nvSpPr>
        <p:spPr>
          <a:xfrm>
            <a:off x="570547" y="1024569"/>
            <a:ext cx="7615238" cy="54049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b="0" i="0" kern="1200">
                <a:solidFill>
                  <a:srgbClr val="565F5A"/>
                </a:solidFill>
                <a:latin typeface="Century Gothic Bold"/>
                <a:ea typeface="+mn-ea"/>
                <a:cs typeface="Century Gothic Bold"/>
              </a:defRPr>
            </a:lvl1pPr>
            <a:lvl2pPr marL="742950" indent="-285750" algn="l" defTabSz="457200" rtl="0" eaLnBrk="1" latinLnBrk="0" hangingPunct="1">
              <a:spcBef>
                <a:spcPct val="20000"/>
              </a:spcBef>
              <a:buFont typeface="Arial"/>
              <a:buChar char="–"/>
              <a:defRPr sz="2800" b="0" i="0" kern="1200">
                <a:solidFill>
                  <a:srgbClr val="565F5A"/>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b="0" i="0" kern="1200">
                <a:solidFill>
                  <a:srgbClr val="565F5A"/>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b="0" i="0" kern="1200">
                <a:solidFill>
                  <a:srgbClr val="565F5A"/>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b="0" i="0" kern="1200">
                <a:solidFill>
                  <a:srgbClr val="565F5A"/>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800" b="1" dirty="0">
                <a:latin typeface="Century Gothic" panose="020B0502020202020204" pitchFamily="34" charset="0"/>
              </a:rPr>
              <a:t>Project Need </a:t>
            </a:r>
          </a:p>
          <a:p>
            <a:pPr marL="0" indent="0">
              <a:buFont typeface="Arial"/>
              <a:buNone/>
            </a:pPr>
            <a:endParaRPr lang="en-AU" sz="1800" b="1" dirty="0">
              <a:latin typeface="Century Gothic" panose="020B0502020202020204" pitchFamily="34" charset="0"/>
            </a:endParaRPr>
          </a:p>
          <a:p>
            <a:pPr marL="0" indent="0">
              <a:buNone/>
            </a:pPr>
            <a:r>
              <a:rPr lang="en-AU" sz="1400" dirty="0"/>
              <a:t>In the last 12 months, CLS has collected data on the types of matters that we could not provide assistance due to limited capacity (</a:t>
            </a:r>
            <a:r>
              <a:rPr lang="en-AU" sz="1400" dirty="0" err="1"/>
              <a:t>turnaways</a:t>
            </a:r>
            <a:r>
              <a:rPr lang="en-AU" sz="1400" dirty="0"/>
              <a:t>). There were a total of 400 </a:t>
            </a:r>
            <a:r>
              <a:rPr lang="en-AU" sz="1400" dirty="0" err="1"/>
              <a:t>turnaways</a:t>
            </a:r>
            <a:r>
              <a:rPr lang="en-AU" sz="1400" dirty="0"/>
              <a:t>. 20% of </a:t>
            </a:r>
            <a:r>
              <a:rPr lang="en-AU" sz="1400" dirty="0" err="1"/>
              <a:t>turnaways</a:t>
            </a:r>
            <a:r>
              <a:rPr lang="en-AU" sz="1400" dirty="0"/>
              <a:t> were seeking assistance for tenancy; and 18% were seeking assistance in the area of social security. This is confirmed by our involvement in the Regional City network of community service providers that have been working together to address the increasing demand on community services for housing and addressing the risks of homelessness.</a:t>
            </a:r>
          </a:p>
          <a:p>
            <a:pPr marL="0" indent="0">
              <a:buNone/>
            </a:pPr>
            <a:endParaRPr lang="en-AU" sz="1400" dirty="0"/>
          </a:p>
          <a:p>
            <a:pPr marL="0" indent="0">
              <a:buNone/>
            </a:pPr>
            <a:r>
              <a:rPr lang="en-AU" sz="1400" i="1" dirty="0"/>
              <a:t>A Very Important Government Report </a:t>
            </a:r>
            <a:r>
              <a:rPr lang="en-AU" sz="1400" dirty="0"/>
              <a:t>(ref) indicated that Regional City is a hotspot for housing stress for people who are newly arrived in the community. This application for funding seeks additional and new funding to prioritise legal services in social security and tenancy law with a targeted focus on culturally and linguistically diverse</a:t>
            </a:r>
          </a:p>
          <a:p>
            <a:pPr marL="0" indent="0">
              <a:buNone/>
            </a:pPr>
            <a:r>
              <a:rPr lang="en-AU" sz="1400" dirty="0"/>
              <a:t>communities and people aged over 65 years.</a:t>
            </a:r>
          </a:p>
          <a:p>
            <a:pPr marL="0" indent="0">
              <a:buNone/>
            </a:pPr>
            <a:endParaRPr lang="en-AU" sz="1600" dirty="0">
              <a:latin typeface="Century Gothic" panose="020B0502020202020204" pitchFamily="34" charset="0"/>
            </a:endParaRPr>
          </a:p>
          <a:p>
            <a:pPr marL="0" indent="0">
              <a:spcBef>
                <a:spcPts val="0"/>
              </a:spcBef>
              <a:buFont typeface="Arial"/>
              <a:buNone/>
            </a:pPr>
            <a:endParaRPr lang="en-AU" sz="1600" dirty="0">
              <a:latin typeface="Century Gothic" panose="020B0502020202020204" pitchFamily="34" charset="0"/>
            </a:endParaRPr>
          </a:p>
          <a:p>
            <a:pPr marL="0" indent="0">
              <a:spcBef>
                <a:spcPts val="0"/>
              </a:spcBef>
              <a:buFont typeface="Arial"/>
              <a:buNone/>
            </a:pPr>
            <a:endParaRPr lang="en-AU" sz="1600" dirty="0">
              <a:latin typeface="Century Gothic" panose="020B0502020202020204" pitchFamily="34" charset="0"/>
            </a:endParaRPr>
          </a:p>
          <a:p>
            <a:pPr marL="0" indent="0">
              <a:spcBef>
                <a:spcPts val="0"/>
              </a:spcBef>
              <a:buFont typeface="Arial"/>
              <a:buNone/>
            </a:pPr>
            <a:r>
              <a:rPr lang="en-AU" sz="1800" dirty="0">
                <a:latin typeface="Century Gothic" panose="020B0502020202020204" pitchFamily="34" charset="0"/>
              </a:rPr>
              <a:t> </a:t>
            </a:r>
          </a:p>
        </p:txBody>
      </p:sp>
      <p:cxnSp>
        <p:nvCxnSpPr>
          <p:cNvPr id="8" name="Straight Arrow Connector 7">
            <a:extLst>
              <a:ext uri="{FF2B5EF4-FFF2-40B4-BE49-F238E27FC236}">
                <a16:creationId xmlns:a16="http://schemas.microsoft.com/office/drawing/2014/main" id="{A58B9E26-7B09-4785-913C-D21B98D351B0}"/>
              </a:ext>
            </a:extLst>
          </p:cNvPr>
          <p:cNvCxnSpPr>
            <a:cxnSpLocks/>
          </p:cNvCxnSpPr>
          <p:nvPr/>
        </p:nvCxnSpPr>
        <p:spPr>
          <a:xfrm flipH="1">
            <a:off x="5931877" y="816796"/>
            <a:ext cx="1370245" cy="572898"/>
          </a:xfrm>
          <a:prstGeom prst="straightConnector1">
            <a:avLst/>
          </a:prstGeom>
          <a:ln w="38100">
            <a:solidFill>
              <a:schemeClr val="accent4"/>
            </a:solidFill>
            <a:tailEnd type="triangle"/>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4CCC5BA2-86E8-4562-BEF4-702B7CB0425C}"/>
              </a:ext>
            </a:extLst>
          </p:cNvPr>
          <p:cNvSpPr txBox="1"/>
          <p:nvPr/>
        </p:nvSpPr>
        <p:spPr>
          <a:xfrm>
            <a:off x="5128739" y="5352219"/>
            <a:ext cx="2057399" cy="430887"/>
          </a:xfrm>
          <a:prstGeom prst="rect">
            <a:avLst/>
          </a:prstGeom>
          <a:solidFill>
            <a:schemeClr val="accent4"/>
          </a:solidFill>
        </p:spPr>
        <p:txBody>
          <a:bodyPr wrap="square" rtlCol="0">
            <a:spAutoFit/>
          </a:bodyPr>
          <a:lstStyle/>
          <a:p>
            <a:r>
              <a:rPr lang="en-AU" sz="1100" b="1" dirty="0">
                <a:latin typeface="Century Gothic" panose="020B0502020202020204" pitchFamily="34" charset="0"/>
              </a:rPr>
              <a:t>Sector and Government evidence of need</a:t>
            </a:r>
          </a:p>
        </p:txBody>
      </p:sp>
      <p:sp>
        <p:nvSpPr>
          <p:cNvPr id="22" name="TextBox 21">
            <a:extLst>
              <a:ext uri="{FF2B5EF4-FFF2-40B4-BE49-F238E27FC236}">
                <a16:creationId xmlns:a16="http://schemas.microsoft.com/office/drawing/2014/main" id="{117DB2AA-610B-43E7-910D-4A2EEAF97292}"/>
              </a:ext>
            </a:extLst>
          </p:cNvPr>
          <p:cNvSpPr txBox="1"/>
          <p:nvPr/>
        </p:nvSpPr>
        <p:spPr>
          <a:xfrm>
            <a:off x="6933005" y="789530"/>
            <a:ext cx="1310884" cy="600164"/>
          </a:xfrm>
          <a:prstGeom prst="rect">
            <a:avLst/>
          </a:prstGeom>
          <a:solidFill>
            <a:schemeClr val="accent4"/>
          </a:solidFill>
        </p:spPr>
        <p:txBody>
          <a:bodyPr wrap="square" rtlCol="0">
            <a:spAutoFit/>
          </a:bodyPr>
          <a:lstStyle/>
          <a:p>
            <a:r>
              <a:rPr lang="en-AU" sz="1100" b="1" dirty="0">
                <a:latin typeface="Century Gothic" panose="020B0502020202020204" pitchFamily="34" charset="0"/>
              </a:rPr>
              <a:t>Organisational knowledge on solution in-situ</a:t>
            </a:r>
          </a:p>
        </p:txBody>
      </p:sp>
      <p:cxnSp>
        <p:nvCxnSpPr>
          <p:cNvPr id="23" name="Straight Arrow Connector 22">
            <a:extLst>
              <a:ext uri="{FF2B5EF4-FFF2-40B4-BE49-F238E27FC236}">
                <a16:creationId xmlns:a16="http://schemas.microsoft.com/office/drawing/2014/main" id="{E3DE2B3E-B37A-4C2C-A237-795385FCB4F1}"/>
              </a:ext>
            </a:extLst>
          </p:cNvPr>
          <p:cNvCxnSpPr>
            <a:cxnSpLocks/>
          </p:cNvCxnSpPr>
          <p:nvPr/>
        </p:nvCxnSpPr>
        <p:spPr>
          <a:xfrm flipH="1" flipV="1">
            <a:off x="4624153" y="4333375"/>
            <a:ext cx="504586" cy="1004132"/>
          </a:xfrm>
          <a:prstGeom prst="straightConnector1">
            <a:avLst/>
          </a:prstGeom>
          <a:ln w="38100">
            <a:solidFill>
              <a:schemeClr val="accent4"/>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0493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9" end="9"/>
                                            </p:txEl>
                                          </p:spTgt>
                                        </p:tgtEl>
                                        <p:attrNameLst>
                                          <p:attrName>style.visibility</p:attrName>
                                        </p:attrNameLst>
                                      </p:cBhvr>
                                      <p:to>
                                        <p:strVal val="visible"/>
                                      </p:to>
                                    </p:set>
                                    <p:animEffect transition="in" filter="fade">
                                      <p:cBhvr>
                                        <p:cTn id="20" dur="1000"/>
                                        <p:tgtEl>
                                          <p:spTgt spid="7">
                                            <p:txEl>
                                              <p:pRg st="9" end="9"/>
                                            </p:txEl>
                                          </p:spTgt>
                                        </p:tgtEl>
                                      </p:cBhvr>
                                    </p:animEffect>
                                    <p:anim calcmode="lin" valueType="num">
                                      <p:cBhvr>
                                        <p:cTn id="2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a:xfrm>
            <a:off x="486696" y="629266"/>
            <a:ext cx="3845274" cy="1676603"/>
          </a:xfrm>
        </p:spPr>
        <p:txBody>
          <a:bodyPr>
            <a:normAutofit/>
          </a:bodyPr>
          <a:lstStyle/>
          <a:p>
            <a:r>
              <a:rPr lang="en-AU" sz="3600" b="1" dirty="0">
                <a:solidFill>
                  <a:srgbClr val="6EB43F"/>
                </a:solidFill>
                <a:latin typeface="Century Gothic" panose="020B0502020202020204" pitchFamily="34" charset="0"/>
              </a:rPr>
              <a:t>Project</a:t>
            </a:r>
            <a:r>
              <a:rPr lang="en-AU" sz="4400" b="1" dirty="0">
                <a:solidFill>
                  <a:srgbClr val="6EB43F"/>
                </a:solidFill>
                <a:latin typeface="Century Gothic" panose="020B0502020202020204" pitchFamily="34" charset="0"/>
              </a:rPr>
              <a:t> Plans</a:t>
            </a:r>
          </a:p>
        </p:txBody>
      </p:sp>
      <p:sp>
        <p:nvSpPr>
          <p:cNvPr id="3" name="Content Placeholder 2">
            <a:extLst>
              <a:ext uri="{FF2B5EF4-FFF2-40B4-BE49-F238E27FC236}">
                <a16:creationId xmlns:a16="http://schemas.microsoft.com/office/drawing/2014/main" id="{EDEB4B36-1D4B-4C0B-A848-E35EEC20A294}"/>
              </a:ext>
            </a:extLst>
          </p:cNvPr>
          <p:cNvSpPr>
            <a:spLocks noGrp="1"/>
          </p:cNvSpPr>
          <p:nvPr>
            <p:ph idx="1"/>
          </p:nvPr>
        </p:nvSpPr>
        <p:spPr>
          <a:xfrm>
            <a:off x="479748" y="2052507"/>
            <a:ext cx="3845272" cy="3785419"/>
          </a:xfrm>
        </p:spPr>
        <p:txBody>
          <a:bodyPr>
            <a:normAutofit/>
          </a:bodyPr>
          <a:lstStyle/>
          <a:p>
            <a:pPr marL="342900" indent="-342900">
              <a:buFont typeface="Arial"/>
              <a:buChar char="•"/>
            </a:pPr>
            <a:r>
              <a:rPr lang="en-US" sz="1800" spc="-100" dirty="0">
                <a:solidFill>
                  <a:srgbClr val="717174"/>
                </a:solidFill>
                <a:latin typeface="Century Gothic"/>
                <a:ea typeface="+mn-lt"/>
                <a:cs typeface="+mn-lt"/>
              </a:rPr>
              <a:t>Outputs? The NUMBER of people you will reach, products or services you will purchase, deliver or distribute. </a:t>
            </a:r>
            <a:endParaRPr lang="en-US" sz="1800" dirty="0">
              <a:solidFill>
                <a:srgbClr val="717174"/>
              </a:solidFill>
              <a:latin typeface="Century Gothic"/>
              <a:ea typeface="+mn-lt"/>
              <a:cs typeface="+mn-lt"/>
            </a:endParaRPr>
          </a:p>
          <a:p>
            <a:pPr marL="342900" indent="-342900">
              <a:buFont typeface="Arial"/>
              <a:buChar char="•"/>
            </a:pPr>
            <a:r>
              <a:rPr lang="en-US" sz="1800" spc="-100" dirty="0">
                <a:solidFill>
                  <a:srgbClr val="717174"/>
                </a:solidFill>
                <a:latin typeface="Century Gothic"/>
                <a:ea typeface="+mn-lt"/>
                <a:cs typeface="+mn-lt"/>
              </a:rPr>
              <a:t>Outcomes? The changes that will occur as a result of the activities and outputs?</a:t>
            </a:r>
            <a:endParaRPr lang="en-US" sz="1800" dirty="0">
              <a:solidFill>
                <a:srgbClr val="717174"/>
              </a:solidFill>
              <a:latin typeface="Century Gothic"/>
              <a:ea typeface="+mn-lt"/>
              <a:cs typeface="+mn-lt"/>
            </a:endParaRPr>
          </a:p>
          <a:p>
            <a:pPr marL="342900" indent="-342900">
              <a:buFont typeface="Arial"/>
              <a:buChar char="•"/>
            </a:pPr>
            <a:r>
              <a:rPr lang="en-US" sz="1800" spc="-100" dirty="0">
                <a:solidFill>
                  <a:srgbClr val="717174"/>
                </a:solidFill>
                <a:latin typeface="Century Gothic"/>
                <a:ea typeface="+mn-lt"/>
                <a:cs typeface="+mn-lt"/>
              </a:rPr>
              <a:t>How will you measure your success?</a:t>
            </a:r>
            <a:endParaRPr lang="en-US" sz="1800" dirty="0">
              <a:solidFill>
                <a:srgbClr val="717174"/>
              </a:solidFill>
              <a:latin typeface="Century Gothic"/>
              <a:ea typeface="+mn-lt"/>
              <a:cs typeface="+mn-lt"/>
            </a:endParaRPr>
          </a:p>
          <a:p>
            <a:pPr marL="342900" indent="-342900">
              <a:buFont typeface="Arial"/>
              <a:buChar char="•"/>
            </a:pPr>
            <a:r>
              <a:rPr lang="en-US" sz="1800" spc="-100" dirty="0">
                <a:solidFill>
                  <a:srgbClr val="717174"/>
                </a:solidFill>
                <a:latin typeface="Century Gothic"/>
                <a:ea typeface="+mn-lt"/>
                <a:cs typeface="+mn-lt"/>
              </a:rPr>
              <a:t>Can you complete the project in the required timeframe and report according </a:t>
            </a:r>
            <a:r>
              <a:rPr lang="en-US" sz="1800" spc="-100" dirty="0">
                <a:latin typeface="Century Gothic"/>
                <a:ea typeface="+mn-lt"/>
                <a:cs typeface="+mn-lt"/>
              </a:rPr>
              <a:t>to the funder requirements? </a:t>
            </a:r>
            <a:endParaRPr lang="en-US" sz="1800" dirty="0">
              <a:latin typeface="Century Gothic"/>
            </a:endParaRPr>
          </a:p>
          <a:p>
            <a:pPr marL="0" indent="0">
              <a:buNone/>
            </a:pPr>
            <a:endParaRPr lang="en-AU" sz="1800" dirty="0">
              <a:latin typeface="Century Gothic" panose="020B0502020202020204" pitchFamily="34" charset="0"/>
            </a:endParaRPr>
          </a:p>
        </p:txBody>
      </p:sp>
      <p:pic>
        <p:nvPicPr>
          <p:cNvPr id="7" name="Picture 8" descr="A picture containing object, measure&#10;&#10;Description generated with very high confidence">
            <a:extLst>
              <a:ext uri="{FF2B5EF4-FFF2-40B4-BE49-F238E27FC236}">
                <a16:creationId xmlns:a16="http://schemas.microsoft.com/office/drawing/2014/main" id="{978BBC00-374C-4E1F-818E-06145A5265B2}"/>
              </a:ext>
            </a:extLst>
          </p:cNvPr>
          <p:cNvPicPr>
            <a:picLocks noChangeAspect="1"/>
          </p:cNvPicPr>
          <p:nvPr/>
        </p:nvPicPr>
        <p:blipFill rotWithShape="1">
          <a:blip r:embed="rId3"/>
          <a:srcRect l="17111" r="9452" b="3"/>
          <a:stretch/>
        </p:blipFill>
        <p:spPr>
          <a:xfrm>
            <a:off x="4772495" y="640083"/>
            <a:ext cx="3891757" cy="5299324"/>
          </a:xfrm>
          <a:prstGeom prst="rect">
            <a:avLst/>
          </a:prstGeom>
          <a:effectLst/>
        </p:spPr>
      </p:pic>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a:xfrm>
            <a:off x="3028950" y="6356350"/>
            <a:ext cx="3086100" cy="365125"/>
          </a:xfrm>
        </p:spPr>
        <p:txBody>
          <a:bodyPr>
            <a:normAutofit/>
          </a:bodyPr>
          <a:lstStyle/>
          <a:p>
            <a:pPr>
              <a:spcAft>
                <a:spcPts val="600"/>
              </a:spcAft>
            </a:pPr>
            <a:r>
              <a:rPr lang="en-AU" sz="1200"/>
              <a:t>© Copyright Strategic Grants 2019</a:t>
            </a:r>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a:xfrm>
            <a:off x="6457950" y="6356350"/>
            <a:ext cx="2057400" cy="365125"/>
          </a:xfrm>
        </p:spPr>
        <p:txBody>
          <a:bodyPr>
            <a:normAutofit/>
          </a:bodyPr>
          <a:lstStyle/>
          <a:p>
            <a:pPr>
              <a:spcAft>
                <a:spcPts val="600"/>
              </a:spcAft>
            </a:pPr>
            <a:fld id="{D4CF28C3-43D1-4032-8295-E252B8E6E37A}" type="slidenum">
              <a:rPr lang="en-AU" sz="1200" smtClean="0"/>
              <a:pPr>
                <a:spcAft>
                  <a:spcPts val="600"/>
                </a:spcAft>
              </a:pPr>
              <a:t>29</a:t>
            </a:fld>
            <a:endParaRPr lang="en-AU" sz="1200"/>
          </a:p>
        </p:txBody>
      </p:sp>
      <p:pic>
        <p:nvPicPr>
          <p:cNvPr id="6" name="Picture 5" descr="A picture containing drawing&#10;&#10;Description automatically generated">
            <a:extLst>
              <a:ext uri="{FF2B5EF4-FFF2-40B4-BE49-F238E27FC236}">
                <a16:creationId xmlns:a16="http://schemas.microsoft.com/office/drawing/2014/main" id="{34ABB067-CCAB-4349-BCD8-D1B77334D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spTree>
    <p:extLst>
      <p:ext uri="{BB962C8B-B14F-4D97-AF65-F5344CB8AC3E}">
        <p14:creationId xmlns:p14="http://schemas.microsoft.com/office/powerpoint/2010/main" val="85330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81044E-E69F-4E7F-BE53-4A1179571EA3}"/>
              </a:ext>
            </a:extLst>
          </p:cNvPr>
          <p:cNvSpPr>
            <a:spLocks noGrp="1"/>
          </p:cNvSpPr>
          <p:nvPr>
            <p:ph type="ftr" sz="quarter" idx="11"/>
          </p:nvPr>
        </p:nvSpPr>
        <p:spPr/>
        <p:txBody>
          <a:bodyPr/>
          <a:lstStyle/>
          <a:p>
            <a:r>
              <a:rPr lang="en-AU"/>
              <a:t>© Copyright Strategic Grants 2019</a:t>
            </a:r>
          </a:p>
        </p:txBody>
      </p:sp>
      <p:sp>
        <p:nvSpPr>
          <p:cNvPr id="5" name="Slide Number Placeholder 4">
            <a:extLst>
              <a:ext uri="{FF2B5EF4-FFF2-40B4-BE49-F238E27FC236}">
                <a16:creationId xmlns:a16="http://schemas.microsoft.com/office/drawing/2014/main" id="{1DF473C5-C9A4-4C99-86FF-C67FF0C80E8A}"/>
              </a:ext>
            </a:extLst>
          </p:cNvPr>
          <p:cNvSpPr>
            <a:spLocks noGrp="1"/>
          </p:cNvSpPr>
          <p:nvPr>
            <p:ph type="sldNum" sz="quarter" idx="12"/>
          </p:nvPr>
        </p:nvSpPr>
        <p:spPr/>
        <p:txBody>
          <a:bodyPr/>
          <a:lstStyle/>
          <a:p>
            <a:fld id="{D4CF28C3-43D1-4032-8295-E252B8E6E37A}" type="slidenum">
              <a:rPr lang="en-AU" smtClean="0"/>
              <a:t>3</a:t>
            </a:fld>
            <a:endParaRPr lang="en-AU"/>
          </a:p>
        </p:txBody>
      </p:sp>
      <p:sp>
        <p:nvSpPr>
          <p:cNvPr id="6" name="Content Placeholder 2">
            <a:extLst>
              <a:ext uri="{FF2B5EF4-FFF2-40B4-BE49-F238E27FC236}">
                <a16:creationId xmlns:a16="http://schemas.microsoft.com/office/drawing/2014/main" id="{6B494127-7E9F-4DA2-95AD-7355076BDFD4}"/>
              </a:ext>
            </a:extLst>
          </p:cNvPr>
          <p:cNvSpPr txBox="1">
            <a:spLocks/>
          </p:cNvSpPr>
          <p:nvPr/>
        </p:nvSpPr>
        <p:spPr>
          <a:xfrm>
            <a:off x="1578612" y="1304450"/>
            <a:ext cx="6936738" cy="4460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en-AU" sz="1600" dirty="0">
                <a:latin typeface="Century Gothic" panose="020B0502020202020204" pitchFamily="34" charset="0"/>
              </a:rPr>
              <a:t>Grant readiness</a:t>
            </a:r>
          </a:p>
          <a:p>
            <a:pPr>
              <a:lnSpc>
                <a:spcPct val="170000"/>
              </a:lnSpc>
            </a:pPr>
            <a:r>
              <a:rPr lang="en-AU" sz="1600" dirty="0">
                <a:latin typeface="Century Gothic" panose="020B0502020202020204" pitchFamily="34" charset="0"/>
              </a:rPr>
              <a:t>Key dates &amp; What </a:t>
            </a:r>
            <a:r>
              <a:rPr lang="en-AU" sz="1600" b="1" dirty="0">
                <a:latin typeface="Century Gothic" panose="020B0502020202020204" pitchFamily="34" charset="0"/>
              </a:rPr>
              <a:t>Funders Want </a:t>
            </a:r>
            <a:endParaRPr lang="en-AU" sz="1600" dirty="0">
              <a:latin typeface="Century Gothic" panose="020B0502020202020204" pitchFamily="34" charset="0"/>
            </a:endParaRPr>
          </a:p>
          <a:p>
            <a:pPr>
              <a:lnSpc>
                <a:spcPct val="170000"/>
              </a:lnSpc>
            </a:pPr>
            <a:r>
              <a:rPr lang="en-AU" sz="1600" dirty="0">
                <a:latin typeface="Century Gothic" panose="020B0502020202020204" pitchFamily="34" charset="0"/>
              </a:rPr>
              <a:t>Where to start- </a:t>
            </a:r>
            <a:r>
              <a:rPr lang="en-AU" sz="1600" b="1" dirty="0">
                <a:latin typeface="Century Gothic" panose="020B0502020202020204" pitchFamily="34" charset="0"/>
              </a:rPr>
              <a:t>Being Grant Ready</a:t>
            </a:r>
            <a:endParaRPr lang="en-AU" sz="1600" dirty="0">
              <a:latin typeface="Century Gothic" panose="020B0502020202020204" pitchFamily="34" charset="0"/>
            </a:endParaRPr>
          </a:p>
          <a:p>
            <a:pPr>
              <a:lnSpc>
                <a:spcPct val="170000"/>
              </a:lnSpc>
            </a:pPr>
            <a:r>
              <a:rPr lang="en-AU" sz="1600" dirty="0">
                <a:latin typeface="Century Gothic" panose="020B0502020202020204" pitchFamily="34" charset="0"/>
              </a:rPr>
              <a:t> Telling the story - </a:t>
            </a:r>
            <a:r>
              <a:rPr lang="en-AU" sz="1600" b="1" dirty="0">
                <a:latin typeface="Century Gothic" panose="020B0502020202020204" pitchFamily="34" charset="0"/>
              </a:rPr>
              <a:t>Project Plan</a:t>
            </a:r>
            <a:endParaRPr lang="en-AU" sz="1600" dirty="0">
              <a:latin typeface="Century Gothic" panose="020B0502020202020204" pitchFamily="34" charset="0"/>
            </a:endParaRPr>
          </a:p>
          <a:p>
            <a:pPr>
              <a:lnSpc>
                <a:spcPct val="170000"/>
              </a:lnSpc>
            </a:pPr>
            <a:r>
              <a:rPr lang="en-AU" sz="1600" dirty="0">
                <a:latin typeface="Century Gothic" panose="020B0502020202020204" pitchFamily="34" charset="0"/>
              </a:rPr>
              <a:t>The </a:t>
            </a:r>
            <a:r>
              <a:rPr lang="en-AU" sz="1600" b="1" dirty="0">
                <a:latin typeface="Century Gothic" panose="020B0502020202020204" pitchFamily="34" charset="0"/>
              </a:rPr>
              <a:t>Golden Rules</a:t>
            </a:r>
            <a:endParaRPr lang="en-AU" sz="1600" dirty="0">
              <a:latin typeface="Century Gothic" panose="020B0502020202020204" pitchFamily="34" charset="0"/>
            </a:endParaRPr>
          </a:p>
          <a:p>
            <a:pPr>
              <a:lnSpc>
                <a:spcPct val="170000"/>
              </a:lnSpc>
            </a:pPr>
            <a:r>
              <a:rPr lang="en-AU" sz="1600" dirty="0">
                <a:latin typeface="Century Gothic" panose="020B0502020202020204" pitchFamily="34" charset="0"/>
              </a:rPr>
              <a:t>Application Questions  - </a:t>
            </a:r>
            <a:r>
              <a:rPr lang="en-AU" sz="1600" b="1" dirty="0">
                <a:latin typeface="Century Gothic" panose="020B0502020202020204" pitchFamily="34" charset="0"/>
              </a:rPr>
              <a:t>Evaluation Criteria</a:t>
            </a:r>
            <a:endParaRPr lang="en-AU" sz="1600" dirty="0">
              <a:latin typeface="Century Gothic" panose="020B0502020202020204" pitchFamily="34" charset="0"/>
            </a:endParaRPr>
          </a:p>
          <a:p>
            <a:pPr>
              <a:lnSpc>
                <a:spcPct val="170000"/>
              </a:lnSpc>
            </a:pPr>
            <a:r>
              <a:rPr lang="en-AU" sz="1600" dirty="0">
                <a:latin typeface="Century Gothic" panose="020B0502020202020204" pitchFamily="34" charset="0"/>
              </a:rPr>
              <a:t>Backing up your </a:t>
            </a:r>
            <a:r>
              <a:rPr lang="en-AU" sz="1600" b="1" dirty="0">
                <a:latin typeface="Century Gothic" panose="020B0502020202020204" pitchFamily="34" charset="0"/>
              </a:rPr>
              <a:t>Statement</a:t>
            </a:r>
            <a:r>
              <a:rPr lang="en-AU" sz="1600" dirty="0">
                <a:latin typeface="Century Gothic" panose="020B0502020202020204" pitchFamily="34" charset="0"/>
              </a:rPr>
              <a:t> with </a:t>
            </a:r>
            <a:r>
              <a:rPr lang="en-AU" sz="1600" b="1" dirty="0">
                <a:latin typeface="Century Gothic" panose="020B0502020202020204" pitchFamily="34" charset="0"/>
              </a:rPr>
              <a:t>Evidence</a:t>
            </a:r>
            <a:endParaRPr lang="en-AU" sz="1600" dirty="0">
              <a:latin typeface="Century Gothic" panose="020B0502020202020204" pitchFamily="34" charset="0"/>
            </a:endParaRPr>
          </a:p>
          <a:p>
            <a:pPr>
              <a:lnSpc>
                <a:spcPct val="170000"/>
              </a:lnSpc>
            </a:pPr>
            <a:r>
              <a:rPr lang="en-AU" sz="1600" b="1" dirty="0">
                <a:latin typeface="Century Gothic" panose="020B0502020202020204" pitchFamily="34" charset="0"/>
              </a:rPr>
              <a:t>Budget</a:t>
            </a:r>
          </a:p>
          <a:p>
            <a:pPr>
              <a:lnSpc>
                <a:spcPct val="170000"/>
              </a:lnSpc>
            </a:pPr>
            <a:r>
              <a:rPr lang="en-AU" sz="1600" dirty="0">
                <a:latin typeface="Century Gothic" panose="020B0502020202020204" pitchFamily="34" charset="0"/>
              </a:rPr>
              <a:t>Questions</a:t>
            </a:r>
          </a:p>
        </p:txBody>
      </p:sp>
      <p:sp>
        <p:nvSpPr>
          <p:cNvPr id="7" name="Title 1">
            <a:extLst>
              <a:ext uri="{FF2B5EF4-FFF2-40B4-BE49-F238E27FC236}">
                <a16:creationId xmlns:a16="http://schemas.microsoft.com/office/drawing/2014/main" id="{4A3B1D68-9BDC-4C8A-9BEA-EA4D7F460450}"/>
              </a:ext>
            </a:extLst>
          </p:cNvPr>
          <p:cNvSpPr txBox="1">
            <a:spLocks/>
          </p:cNvSpPr>
          <p:nvPr/>
        </p:nvSpPr>
        <p:spPr>
          <a:xfrm>
            <a:off x="690996" y="632403"/>
            <a:ext cx="5127031" cy="16766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solidFill>
                  <a:schemeClr val="accent6"/>
                </a:solidFill>
                <a:latin typeface="Century Gothic" panose="020B0502020202020204" pitchFamily="34" charset="0"/>
              </a:rPr>
              <a:t>Agenda</a:t>
            </a:r>
          </a:p>
        </p:txBody>
      </p:sp>
      <p:pic>
        <p:nvPicPr>
          <p:cNvPr id="2" name="Picture 1">
            <a:extLst>
              <a:ext uri="{FF2B5EF4-FFF2-40B4-BE49-F238E27FC236}">
                <a16:creationId xmlns:a16="http://schemas.microsoft.com/office/drawing/2014/main" id="{620EDF28-0109-428A-B7B7-FDF63D416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32" y="5950712"/>
            <a:ext cx="1347580" cy="685020"/>
          </a:xfrm>
          <a:prstGeom prst="rect">
            <a:avLst/>
          </a:prstGeom>
        </p:spPr>
      </p:pic>
    </p:spTree>
    <p:extLst>
      <p:ext uri="{BB962C8B-B14F-4D97-AF65-F5344CB8AC3E}">
        <p14:creationId xmlns:p14="http://schemas.microsoft.com/office/powerpoint/2010/main" val="1792889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322E76B-D8F0-42B5-9261-DA67EA6CDB60}"/>
              </a:ext>
            </a:extLst>
          </p:cNvPr>
          <p:cNvSpPr txBox="1">
            <a:spLocks/>
          </p:cNvSpPr>
          <p:nvPr/>
        </p:nvSpPr>
        <p:spPr>
          <a:xfrm>
            <a:off x="136353" y="-83563"/>
            <a:ext cx="3099467" cy="121192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4000">
              <a:spcBef>
                <a:spcPct val="0"/>
              </a:spcBef>
              <a:spcAft>
                <a:spcPts val="600"/>
              </a:spcAft>
            </a:pPr>
            <a:r>
              <a:rPr lang="en-US" sz="2800" b="1" kern="1200" dirty="0">
                <a:solidFill>
                  <a:srgbClr val="6EB43F"/>
                </a:solidFill>
                <a:latin typeface="Century Gothic" panose="020B0502020202020204" pitchFamily="34" charset="0"/>
                <a:ea typeface="+mj-ea"/>
                <a:cs typeface="+mj-cs"/>
              </a:rPr>
              <a:t>VALUE </a:t>
            </a:r>
            <a:endParaRPr lang="en-US" sz="2800" kern="1200" dirty="0">
              <a:solidFill>
                <a:srgbClr val="6EB43F"/>
              </a:solidFill>
              <a:latin typeface="Century Gothic" panose="020B0502020202020204" pitchFamily="34" charset="0"/>
              <a:ea typeface="+mj-ea"/>
              <a:cs typeface="+mj-cs"/>
            </a:endParaRPr>
          </a:p>
        </p:txBody>
      </p:sp>
      <p:sp>
        <p:nvSpPr>
          <p:cNvPr id="13" name="Content Placeholder 2">
            <a:extLst>
              <a:ext uri="{FF2B5EF4-FFF2-40B4-BE49-F238E27FC236}">
                <a16:creationId xmlns:a16="http://schemas.microsoft.com/office/drawing/2014/main" id="{13B40B01-B351-4475-927C-E4F44F17B75E}"/>
              </a:ext>
            </a:extLst>
          </p:cNvPr>
          <p:cNvSpPr txBox="1">
            <a:spLocks/>
          </p:cNvSpPr>
          <p:nvPr/>
        </p:nvSpPr>
        <p:spPr>
          <a:xfrm>
            <a:off x="213214" y="973269"/>
            <a:ext cx="3386079" cy="52505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b="1" dirty="0">
              <a:latin typeface="Century Gothic" panose="020B0502020202020204" pitchFamily="34" charset="0"/>
            </a:endParaRPr>
          </a:p>
          <a:p>
            <a:pPr marL="0" indent="0">
              <a:buNone/>
            </a:pPr>
            <a:r>
              <a:rPr lang="en-US" sz="2000" b="1" dirty="0">
                <a:latin typeface="Century Gothic" panose="020B0502020202020204" pitchFamily="34" charset="0"/>
              </a:rPr>
              <a:t>What will it cost:</a:t>
            </a:r>
          </a:p>
          <a:p>
            <a:r>
              <a:rPr lang="en-US" sz="2000" dirty="0">
                <a:latin typeface="Century Gothic" panose="020B0502020202020204" pitchFamily="34" charset="0"/>
              </a:rPr>
              <a:t>your </a:t>
            </a:r>
            <a:r>
              <a:rPr lang="en-US" sz="2000" dirty="0" err="1">
                <a:latin typeface="Century Gothic" panose="020B0502020202020204" pitchFamily="34" charset="0"/>
              </a:rPr>
              <a:t>organisation</a:t>
            </a:r>
            <a:endParaRPr lang="en-US" sz="2000" dirty="0">
              <a:latin typeface="Century Gothic" panose="020B0502020202020204" pitchFamily="34" charset="0"/>
            </a:endParaRPr>
          </a:p>
          <a:p>
            <a:r>
              <a:rPr lang="en-US" sz="2000" dirty="0">
                <a:latin typeface="Century Gothic" panose="020B0502020202020204" pitchFamily="34" charset="0"/>
              </a:rPr>
              <a:t>funders</a:t>
            </a:r>
          </a:p>
          <a:p>
            <a:r>
              <a:rPr lang="en-US" sz="2000" dirty="0">
                <a:latin typeface="Century Gothic" panose="020B0502020202020204" pitchFamily="34" charset="0"/>
              </a:rPr>
              <a:t>community </a:t>
            </a:r>
          </a:p>
          <a:p>
            <a:r>
              <a:rPr lang="en-US" sz="2000" dirty="0">
                <a:latin typeface="Century Gothic" panose="020B0502020202020204" pitchFamily="34" charset="0"/>
              </a:rPr>
              <a:t>other </a:t>
            </a:r>
            <a:r>
              <a:rPr lang="en-US" sz="2000" dirty="0" err="1">
                <a:latin typeface="Century Gothic" panose="020B0502020202020204" pitchFamily="34" charset="0"/>
              </a:rPr>
              <a:t>organisations</a:t>
            </a:r>
            <a:endParaRPr lang="en-US" sz="2000" dirty="0">
              <a:latin typeface="Century Gothic" panose="020B0502020202020204" pitchFamily="34" charset="0"/>
            </a:endParaRPr>
          </a:p>
          <a:p>
            <a:r>
              <a:rPr lang="en-US" sz="2000" dirty="0">
                <a:latin typeface="Century Gothic" panose="020B0502020202020204" pitchFamily="34" charset="0"/>
              </a:rPr>
              <a:t>Government</a:t>
            </a:r>
          </a:p>
          <a:p>
            <a:pPr marL="0" indent="0">
              <a:buNone/>
            </a:pPr>
            <a:r>
              <a:rPr lang="en-US" sz="2000" b="1" dirty="0">
                <a:latin typeface="Century Gothic" panose="020B0502020202020204" pitchFamily="34" charset="0"/>
              </a:rPr>
              <a:t>If the project proceeds</a:t>
            </a:r>
          </a:p>
          <a:p>
            <a:pPr marL="0" indent="0">
              <a:buNone/>
            </a:pPr>
            <a:r>
              <a:rPr lang="en-US" sz="2000" b="1" dirty="0">
                <a:latin typeface="Century Gothic" panose="020B0502020202020204" pitchFamily="34" charset="0"/>
              </a:rPr>
              <a:t>If the project doesn’t proceed? </a:t>
            </a:r>
          </a:p>
          <a:p>
            <a:pPr marL="0" indent="0">
              <a:buNone/>
            </a:pPr>
            <a:r>
              <a:rPr lang="en-US" sz="2000" b="1" dirty="0">
                <a:latin typeface="Century Gothic" panose="020B0502020202020204" pitchFamily="34" charset="0"/>
              </a:rPr>
              <a:t>What will the benefits be? </a:t>
            </a:r>
          </a:p>
          <a:p>
            <a:pPr marL="0" indent="0">
              <a:buNone/>
            </a:pPr>
            <a:r>
              <a:rPr lang="en-US" sz="2000" b="1" dirty="0">
                <a:latin typeface="Century Gothic" panose="020B0502020202020204" pitchFamily="34" charset="0"/>
              </a:rPr>
              <a:t>Can you put $ value on these? </a:t>
            </a:r>
          </a:p>
        </p:txBody>
      </p:sp>
      <p:pic>
        <p:nvPicPr>
          <p:cNvPr id="1028" name="Picture 4" descr="Related image">
            <a:extLst>
              <a:ext uri="{FF2B5EF4-FFF2-40B4-BE49-F238E27FC236}">
                <a16:creationId xmlns:a16="http://schemas.microsoft.com/office/drawing/2014/main" id="{988CE29B-F55C-414B-BFF7-3579D0198F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06239" y="2089053"/>
            <a:ext cx="4211126" cy="2526674"/>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11"/>
          </p:nvPr>
        </p:nvSpPr>
        <p:spPr>
          <a:xfrm>
            <a:off x="3842766" y="6356350"/>
            <a:ext cx="3086100" cy="365125"/>
          </a:xfrm>
        </p:spPr>
        <p:txBody>
          <a:bodyPr vert="horz" lIns="91440" tIns="45720" rIns="91440" bIns="45720" rtlCol="0" anchor="ctr">
            <a:normAutofit/>
          </a:bodyPr>
          <a:lstStyle/>
          <a:p>
            <a:pPr algn="l">
              <a:spcAft>
                <a:spcPts val="600"/>
              </a:spcAft>
            </a:pPr>
            <a:r>
              <a:rPr lang="en-US" kern="1200">
                <a:solidFill>
                  <a:srgbClr val="303030"/>
                </a:solidFill>
                <a:latin typeface="+mn-lt"/>
                <a:ea typeface="+mn-ea"/>
                <a:cs typeface="+mn-cs"/>
              </a:rPr>
              <a:t>© Copyright Strategic Grants 2019</a:t>
            </a:r>
          </a:p>
        </p:txBody>
      </p:sp>
      <p:sp>
        <p:nvSpPr>
          <p:cNvPr id="2" name="Slide Number Placeholder 1"/>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D4CF28C3-43D1-4032-8295-E252B8E6E37A}" type="slidenum">
              <a:rPr lang="en-US">
                <a:solidFill>
                  <a:srgbClr val="303030"/>
                </a:solidFill>
              </a:rPr>
              <a:pPr>
                <a:spcAft>
                  <a:spcPts val="600"/>
                </a:spcAft>
              </a:pPr>
              <a:t>30</a:t>
            </a:fld>
            <a:endParaRPr lang="en-US">
              <a:solidFill>
                <a:srgbClr val="30303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5228" y="6191387"/>
            <a:ext cx="1292328" cy="656933"/>
          </a:xfrm>
          <a:prstGeom prst="rect">
            <a:avLst/>
          </a:prstGeom>
        </p:spPr>
      </p:pic>
      <p:sp>
        <p:nvSpPr>
          <p:cNvPr id="9" name="Content Placeholder 2">
            <a:extLst>
              <a:ext uri="{FF2B5EF4-FFF2-40B4-BE49-F238E27FC236}">
                <a16:creationId xmlns:a16="http://schemas.microsoft.com/office/drawing/2014/main" id="{4FE9BC5B-2D5A-40D2-95B2-B6C1BA778C6D}"/>
              </a:ext>
            </a:extLst>
          </p:cNvPr>
          <p:cNvSpPr txBox="1">
            <a:spLocks/>
          </p:cNvSpPr>
          <p:nvPr/>
        </p:nvSpPr>
        <p:spPr>
          <a:xfrm>
            <a:off x="363225" y="2234044"/>
            <a:ext cx="4173850" cy="36506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sz="2000" dirty="0">
              <a:latin typeface="Century Gothic" panose="020B0502020202020204" pitchFamily="34" charset="0"/>
            </a:endParaRPr>
          </a:p>
        </p:txBody>
      </p:sp>
    </p:spTree>
    <p:extLst>
      <p:ext uri="{BB962C8B-B14F-4D97-AF65-F5344CB8AC3E}">
        <p14:creationId xmlns:p14="http://schemas.microsoft.com/office/powerpoint/2010/main" val="2891905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4CF28C3-43D1-4032-8295-E252B8E6E37A}" type="slidenum">
              <a:rPr lang="en-AU" smtClean="0"/>
              <a:t>31</a:t>
            </a:fld>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10" name="Footer Placeholder 4"/>
          <p:cNvSpPr>
            <a:spLocks noGrp="1"/>
          </p:cNvSpPr>
          <p:nvPr>
            <p:ph type="ftr" sz="quarter" idx="11"/>
          </p:nvPr>
        </p:nvSpPr>
        <p:spPr>
          <a:xfrm>
            <a:off x="3128205" y="6344504"/>
            <a:ext cx="2895600" cy="365125"/>
          </a:xfrm>
        </p:spPr>
        <p:txBody>
          <a:bodyPr/>
          <a:lstStyle/>
          <a:p>
            <a:r>
              <a:rPr lang="en-US" sz="800" dirty="0"/>
              <a:t>© Copyright Strategic Grants 2019</a:t>
            </a:r>
          </a:p>
        </p:txBody>
      </p:sp>
      <p:sp>
        <p:nvSpPr>
          <p:cNvPr id="9" name="Title 1">
            <a:extLst>
              <a:ext uri="{FF2B5EF4-FFF2-40B4-BE49-F238E27FC236}">
                <a16:creationId xmlns:a16="http://schemas.microsoft.com/office/drawing/2014/main" id="{B7E1D229-E9A3-4BDA-84F6-CDA46E6E5780}"/>
              </a:ext>
            </a:extLst>
          </p:cNvPr>
          <p:cNvSpPr>
            <a:spLocks noGrp="1"/>
          </p:cNvSpPr>
          <p:nvPr>
            <p:ph type="title"/>
          </p:nvPr>
        </p:nvSpPr>
        <p:spPr>
          <a:xfrm>
            <a:off x="838200" y="635852"/>
            <a:ext cx="7508796" cy="1054836"/>
          </a:xfrm>
        </p:spPr>
        <p:txBody>
          <a:bodyPr/>
          <a:lstStyle/>
          <a:p>
            <a:endParaRPr lang="en-AU" dirty="0"/>
          </a:p>
        </p:txBody>
      </p:sp>
      <p:sp>
        <p:nvSpPr>
          <p:cNvPr id="12" name="Content Placeholder 2">
            <a:extLst>
              <a:ext uri="{FF2B5EF4-FFF2-40B4-BE49-F238E27FC236}">
                <a16:creationId xmlns:a16="http://schemas.microsoft.com/office/drawing/2014/main" id="{A6118DA6-F017-4256-8A6A-575F05C1690E}"/>
              </a:ext>
            </a:extLst>
          </p:cNvPr>
          <p:cNvSpPr>
            <a:spLocks noGrp="1"/>
          </p:cNvSpPr>
          <p:nvPr>
            <p:ph idx="1"/>
          </p:nvPr>
        </p:nvSpPr>
        <p:spPr>
          <a:xfrm>
            <a:off x="838200" y="2714323"/>
            <a:ext cx="7508796" cy="3462640"/>
          </a:xfrm>
        </p:spPr>
        <p:txBody>
          <a:bodyPr/>
          <a:lstStyle/>
          <a:p>
            <a:endParaRPr lang="en-AU" dirty="0"/>
          </a:p>
        </p:txBody>
      </p:sp>
      <p:pic>
        <p:nvPicPr>
          <p:cNvPr id="13" name="Picture 2" descr="http://cdn.arn.com.au/media/7279776/dc321-post-it-notes-and-pins-fd984.jpg">
            <a:extLst>
              <a:ext uri="{FF2B5EF4-FFF2-40B4-BE49-F238E27FC236}">
                <a16:creationId xmlns:a16="http://schemas.microsoft.com/office/drawing/2014/main" id="{C96A6B90-5216-4F77-8A39-335E3470CE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10" t="3706" r="4445" b="2625"/>
          <a:stretch/>
        </p:blipFill>
        <p:spPr bwMode="auto">
          <a:xfrm>
            <a:off x="-29879" y="30578"/>
            <a:ext cx="9203757" cy="720707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2600640-83F7-4624-A96E-8825125A7FAB}"/>
              </a:ext>
            </a:extLst>
          </p:cNvPr>
          <p:cNvSpPr txBox="1"/>
          <p:nvPr/>
        </p:nvSpPr>
        <p:spPr>
          <a:xfrm>
            <a:off x="532794" y="1104484"/>
            <a:ext cx="2090123" cy="2400657"/>
          </a:xfrm>
          <a:prstGeom prst="rect">
            <a:avLst/>
          </a:prstGeom>
          <a:noFill/>
        </p:spPr>
        <p:txBody>
          <a:bodyPr wrap="square" rtlCol="0">
            <a:spAutoFit/>
          </a:bodyPr>
          <a:lstStyle/>
          <a:p>
            <a:pPr algn="ctr"/>
            <a:r>
              <a:rPr lang="en-AU" b="1" dirty="0">
                <a:solidFill>
                  <a:schemeClr val="tx1">
                    <a:lumMod val="75000"/>
                    <a:lumOff val="25000"/>
                  </a:schemeClr>
                </a:solidFill>
                <a:latin typeface="Century Gothic" panose="020B0502020202020204" pitchFamily="34" charset="0"/>
              </a:rPr>
              <a:t>Engage me</a:t>
            </a:r>
          </a:p>
          <a:p>
            <a:pPr marL="171450" indent="-171450">
              <a:buFont typeface="Arial" panose="020B0604020202020204" pitchFamily="34" charset="0"/>
              <a:buChar char="•"/>
            </a:pPr>
            <a:endParaRPr lang="en-AU" sz="1200" b="1"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Hook/Intro</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Aim</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Who you are &amp; what you want</a:t>
            </a:r>
          </a:p>
          <a:p>
            <a:pPr algn="ctr"/>
            <a:endParaRPr lang="en-AU" sz="3200" b="1" dirty="0">
              <a:solidFill>
                <a:schemeClr val="tx1">
                  <a:lumMod val="75000"/>
                  <a:lumOff val="25000"/>
                </a:schemeClr>
              </a:solidFill>
              <a:latin typeface="Century Gothic" panose="020B0502020202020204" pitchFamily="34" charset="0"/>
            </a:endParaRPr>
          </a:p>
          <a:p>
            <a:pPr algn="ctr"/>
            <a:endParaRPr lang="en-AU" sz="3200" b="1" dirty="0">
              <a:solidFill>
                <a:schemeClr val="tx1">
                  <a:lumMod val="75000"/>
                  <a:lumOff val="25000"/>
                </a:schemeClr>
              </a:solidFill>
              <a:latin typeface="Century Gothic" panose="020B0502020202020204" pitchFamily="34" charset="0"/>
            </a:endParaRPr>
          </a:p>
        </p:txBody>
      </p:sp>
      <p:sp>
        <p:nvSpPr>
          <p:cNvPr id="15" name="TextBox 14">
            <a:extLst>
              <a:ext uri="{FF2B5EF4-FFF2-40B4-BE49-F238E27FC236}">
                <a16:creationId xmlns:a16="http://schemas.microsoft.com/office/drawing/2014/main" id="{78B30938-1F5F-4917-937B-55C71D74FC22}"/>
              </a:ext>
            </a:extLst>
          </p:cNvPr>
          <p:cNvSpPr txBox="1"/>
          <p:nvPr/>
        </p:nvSpPr>
        <p:spPr>
          <a:xfrm>
            <a:off x="3296427" y="1777726"/>
            <a:ext cx="2195578" cy="1538883"/>
          </a:xfrm>
          <a:prstGeom prst="rect">
            <a:avLst/>
          </a:prstGeom>
          <a:noFill/>
        </p:spPr>
        <p:txBody>
          <a:bodyPr wrap="square" rtlCol="0">
            <a:spAutoFit/>
          </a:bodyPr>
          <a:lstStyle/>
          <a:p>
            <a:pPr algn="ctr"/>
            <a:r>
              <a:rPr lang="en-AU" b="1" dirty="0">
                <a:solidFill>
                  <a:schemeClr val="tx1">
                    <a:lumMod val="75000"/>
                    <a:lumOff val="25000"/>
                  </a:schemeClr>
                </a:solidFill>
                <a:latin typeface="Century Gothic" panose="020B0502020202020204" pitchFamily="34" charset="0"/>
              </a:rPr>
              <a:t>Explain the problem</a:t>
            </a:r>
          </a:p>
          <a:p>
            <a:pPr algn="ctr"/>
            <a:endParaRPr lang="en-AU" sz="1600" b="1"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Project need</a:t>
            </a:r>
            <a:br>
              <a:rPr lang="en-AU" sz="1400" b="1" dirty="0">
                <a:solidFill>
                  <a:schemeClr val="tx1">
                    <a:lumMod val="75000"/>
                    <a:lumOff val="25000"/>
                  </a:schemeClr>
                </a:solidFill>
                <a:latin typeface="Century Gothic" panose="020B0502020202020204" pitchFamily="34" charset="0"/>
              </a:rPr>
            </a:br>
            <a:r>
              <a:rPr lang="en-AU" sz="1400" b="1" dirty="0">
                <a:solidFill>
                  <a:schemeClr val="tx1">
                    <a:lumMod val="75000"/>
                    <a:lumOff val="25000"/>
                  </a:schemeClr>
                </a:solidFill>
                <a:latin typeface="Century Gothic" panose="020B0502020202020204" pitchFamily="34" charset="0"/>
              </a:rPr>
              <a:t>(provide evidence to back it up!)</a:t>
            </a:r>
          </a:p>
        </p:txBody>
      </p:sp>
      <p:sp>
        <p:nvSpPr>
          <p:cNvPr id="16" name="TextBox 15">
            <a:extLst>
              <a:ext uri="{FF2B5EF4-FFF2-40B4-BE49-F238E27FC236}">
                <a16:creationId xmlns:a16="http://schemas.microsoft.com/office/drawing/2014/main" id="{1F437176-F4D5-40B1-B6D7-1D1A5EA79231}"/>
              </a:ext>
            </a:extLst>
          </p:cNvPr>
          <p:cNvSpPr txBox="1"/>
          <p:nvPr/>
        </p:nvSpPr>
        <p:spPr>
          <a:xfrm>
            <a:off x="5951446" y="620907"/>
            <a:ext cx="2195578" cy="2554545"/>
          </a:xfrm>
          <a:prstGeom prst="rect">
            <a:avLst/>
          </a:prstGeom>
          <a:noFill/>
        </p:spPr>
        <p:txBody>
          <a:bodyPr wrap="square" rtlCol="0">
            <a:spAutoFit/>
          </a:bodyPr>
          <a:lstStyle/>
          <a:p>
            <a:pPr algn="ctr"/>
            <a:r>
              <a:rPr lang="en-AU" b="1" dirty="0">
                <a:solidFill>
                  <a:schemeClr val="tx1">
                    <a:lumMod val="75000"/>
                    <a:lumOff val="25000"/>
                  </a:schemeClr>
                </a:solidFill>
                <a:latin typeface="Century Gothic" panose="020B0502020202020204" pitchFamily="34" charset="0"/>
              </a:rPr>
              <a:t>Tell me the solution</a:t>
            </a:r>
          </a:p>
          <a:p>
            <a:pPr algn="ctr"/>
            <a:endParaRPr lang="en-AU" sz="1600" b="1"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What are you going to do ?</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Objectives &amp; strategies </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Who will benefit</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Timeframe/Budget</a:t>
            </a:r>
          </a:p>
          <a:p>
            <a:pPr algn="ctr"/>
            <a:endParaRPr lang="en-AU" sz="2400" b="1" dirty="0">
              <a:solidFill>
                <a:schemeClr val="tx1">
                  <a:lumMod val="75000"/>
                  <a:lumOff val="25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D548EAA4-51B8-41DD-A8AA-E7A89729D4B9}"/>
              </a:ext>
            </a:extLst>
          </p:cNvPr>
          <p:cNvSpPr txBox="1"/>
          <p:nvPr/>
        </p:nvSpPr>
        <p:spPr>
          <a:xfrm>
            <a:off x="371062" y="4355462"/>
            <a:ext cx="2386656" cy="1508105"/>
          </a:xfrm>
          <a:prstGeom prst="rect">
            <a:avLst/>
          </a:prstGeom>
          <a:noFill/>
        </p:spPr>
        <p:txBody>
          <a:bodyPr wrap="square" rtlCol="0">
            <a:spAutoFit/>
          </a:bodyPr>
          <a:lstStyle/>
          <a:p>
            <a:pPr algn="ctr"/>
            <a:r>
              <a:rPr lang="en-AU" b="1" dirty="0">
                <a:solidFill>
                  <a:schemeClr val="tx1">
                    <a:lumMod val="75000"/>
                    <a:lumOff val="25000"/>
                  </a:schemeClr>
                </a:solidFill>
                <a:latin typeface="Century Gothic" panose="020B0502020202020204" pitchFamily="34" charset="0"/>
              </a:rPr>
              <a:t>Show me the impact</a:t>
            </a:r>
          </a:p>
          <a:p>
            <a:pPr algn="ctr"/>
            <a:endParaRPr lang="en-AU" sz="1400" b="1"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Outputs </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Expected outcomes</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Evaluation Measures</a:t>
            </a:r>
          </a:p>
        </p:txBody>
      </p:sp>
      <p:sp>
        <p:nvSpPr>
          <p:cNvPr id="18" name="TextBox 17">
            <a:extLst>
              <a:ext uri="{FF2B5EF4-FFF2-40B4-BE49-F238E27FC236}">
                <a16:creationId xmlns:a16="http://schemas.microsoft.com/office/drawing/2014/main" id="{3DD89FD2-9992-42CC-B81A-1B26ABC63FA1}"/>
              </a:ext>
            </a:extLst>
          </p:cNvPr>
          <p:cNvSpPr txBox="1"/>
          <p:nvPr/>
        </p:nvSpPr>
        <p:spPr>
          <a:xfrm>
            <a:off x="3431228" y="4954168"/>
            <a:ext cx="2057400" cy="1569660"/>
          </a:xfrm>
          <a:prstGeom prst="rect">
            <a:avLst/>
          </a:prstGeom>
          <a:noFill/>
        </p:spPr>
        <p:txBody>
          <a:bodyPr wrap="square" rtlCol="0">
            <a:spAutoFit/>
          </a:bodyPr>
          <a:lstStyle/>
          <a:p>
            <a:pPr algn="ctr"/>
            <a:r>
              <a:rPr lang="en-AU" b="1" dirty="0">
                <a:solidFill>
                  <a:schemeClr val="tx1">
                    <a:lumMod val="75000"/>
                    <a:lumOff val="25000"/>
                  </a:schemeClr>
                </a:solidFill>
                <a:latin typeface="Century Gothic" panose="020B0502020202020204" pitchFamily="34" charset="0"/>
              </a:rPr>
              <a:t>Prove I can trust you</a:t>
            </a:r>
          </a:p>
          <a:p>
            <a:pPr algn="ctr"/>
            <a:endParaRPr lang="en-AU" b="1"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Experience</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Track record</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Collaborations</a:t>
            </a:r>
          </a:p>
        </p:txBody>
      </p:sp>
      <p:sp>
        <p:nvSpPr>
          <p:cNvPr id="19" name="TextBox 18">
            <a:extLst>
              <a:ext uri="{FF2B5EF4-FFF2-40B4-BE49-F238E27FC236}">
                <a16:creationId xmlns:a16="http://schemas.microsoft.com/office/drawing/2014/main" id="{738BFC7C-E030-4888-92E1-05DEC72078B7}"/>
              </a:ext>
            </a:extLst>
          </p:cNvPr>
          <p:cNvSpPr txBox="1"/>
          <p:nvPr/>
        </p:nvSpPr>
        <p:spPr>
          <a:xfrm>
            <a:off x="6601719" y="4709406"/>
            <a:ext cx="1715339" cy="1015663"/>
          </a:xfrm>
          <a:prstGeom prst="rect">
            <a:avLst/>
          </a:prstGeom>
          <a:noFill/>
        </p:spPr>
        <p:txBody>
          <a:bodyPr wrap="square" rtlCol="0">
            <a:spAutoFit/>
          </a:bodyPr>
          <a:lstStyle/>
          <a:p>
            <a:pPr algn="ctr"/>
            <a:r>
              <a:rPr lang="en-AU" b="1" dirty="0">
                <a:solidFill>
                  <a:schemeClr val="tx1">
                    <a:lumMod val="75000"/>
                    <a:lumOff val="25000"/>
                  </a:schemeClr>
                </a:solidFill>
                <a:latin typeface="Century Gothic" panose="020B0502020202020204" pitchFamily="34" charset="0"/>
              </a:rPr>
              <a:t>Motivate me</a:t>
            </a:r>
          </a:p>
          <a:p>
            <a:pPr algn="ctr"/>
            <a:endParaRPr lang="en-AU" sz="1400" b="1"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Summary</a:t>
            </a:r>
          </a:p>
          <a:p>
            <a:pPr marL="285750" indent="-285750">
              <a:buFont typeface="Arial" panose="020B0604020202020204" pitchFamily="34" charset="0"/>
              <a:buChar char="•"/>
            </a:pPr>
            <a:r>
              <a:rPr lang="en-AU" sz="1400" b="1" dirty="0">
                <a:solidFill>
                  <a:schemeClr val="tx1">
                    <a:lumMod val="75000"/>
                    <a:lumOff val="25000"/>
                  </a:schemeClr>
                </a:solidFill>
                <a:latin typeface="Century Gothic" panose="020B0502020202020204" pitchFamily="34" charset="0"/>
              </a:rPr>
              <a:t>Call to action</a:t>
            </a:r>
          </a:p>
        </p:txBody>
      </p:sp>
      <p:sp>
        <p:nvSpPr>
          <p:cNvPr id="8" name="Content Placeholder 2"/>
          <p:cNvSpPr txBox="1">
            <a:spLocks/>
          </p:cNvSpPr>
          <p:nvPr/>
        </p:nvSpPr>
        <p:spPr>
          <a:xfrm>
            <a:off x="-1491883" y="96895"/>
            <a:ext cx="8229600" cy="15044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AU" sz="3600" b="1" dirty="0">
                <a:solidFill>
                  <a:srgbClr val="6EB43F"/>
                </a:solidFill>
                <a:latin typeface="Century Gothic" panose="020B0502020202020204" pitchFamily="34" charset="0"/>
              </a:rPr>
              <a:t>Hook, line and sinker</a:t>
            </a:r>
            <a:endParaRPr lang="en-AU" sz="3600" dirty="0">
              <a:solidFill>
                <a:srgbClr val="6EB43F"/>
              </a:solidFill>
            </a:endParaRPr>
          </a:p>
        </p:txBody>
      </p:sp>
      <p:sp>
        <p:nvSpPr>
          <p:cNvPr id="2" name="Oval 1">
            <a:extLst>
              <a:ext uri="{FF2B5EF4-FFF2-40B4-BE49-F238E27FC236}">
                <a16:creationId xmlns:a16="http://schemas.microsoft.com/office/drawing/2014/main" id="{3DFC87F6-EF6B-4FB1-A5BB-FA57E135E9D0}"/>
              </a:ext>
            </a:extLst>
          </p:cNvPr>
          <p:cNvSpPr/>
          <p:nvPr/>
        </p:nvSpPr>
        <p:spPr>
          <a:xfrm rot="19632438">
            <a:off x="-355042" y="1284934"/>
            <a:ext cx="9866973" cy="474698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834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72343"/>
            <a:ext cx="7886700" cy="1921185"/>
          </a:xfrm>
        </p:spPr>
        <p:txBody>
          <a:bodyPr>
            <a:normAutofit/>
          </a:bodyPr>
          <a:lstStyle/>
          <a:p>
            <a:r>
              <a:rPr lang="en-AU" sz="2000" dirty="0">
                <a:latin typeface="Century Gothic" panose="020B0502020202020204" pitchFamily="34" charset="0"/>
              </a:rPr>
              <a:t>If it is in your </a:t>
            </a:r>
            <a:r>
              <a:rPr lang="en-AU" sz="2000" b="1" dirty="0">
                <a:latin typeface="Century Gothic" panose="020B0502020202020204" pitchFamily="34" charset="0"/>
              </a:rPr>
              <a:t>proposal</a:t>
            </a:r>
            <a:r>
              <a:rPr lang="en-AU" sz="2000" dirty="0">
                <a:latin typeface="Century Gothic" panose="020B0502020202020204" pitchFamily="34" charset="0"/>
              </a:rPr>
              <a:t> it should be represented numerically within your budget</a:t>
            </a:r>
          </a:p>
          <a:p>
            <a:endParaRPr lang="en-AU" sz="1600" dirty="0">
              <a:latin typeface="Century Gothic" panose="020B0502020202020204" pitchFamily="34" charset="0"/>
            </a:endParaRPr>
          </a:p>
          <a:p>
            <a:r>
              <a:rPr lang="en-AU" sz="2000" dirty="0">
                <a:latin typeface="Century Gothic" panose="020B0502020202020204" pitchFamily="34" charset="0"/>
              </a:rPr>
              <a:t>If it is in your </a:t>
            </a:r>
            <a:r>
              <a:rPr lang="en-AU" sz="2000" b="1" dirty="0">
                <a:latin typeface="Century Gothic" panose="020B0502020202020204" pitchFamily="34" charset="0"/>
              </a:rPr>
              <a:t>budget</a:t>
            </a:r>
            <a:r>
              <a:rPr lang="en-AU" sz="2000" dirty="0">
                <a:latin typeface="Century Gothic" panose="020B0502020202020204" pitchFamily="34" charset="0"/>
              </a:rPr>
              <a:t> you should understand why from the narrative within your proposal</a:t>
            </a:r>
          </a:p>
        </p:txBody>
      </p:sp>
      <p:sp>
        <p:nvSpPr>
          <p:cNvPr id="4" name="Slide Number Placeholder 3"/>
          <p:cNvSpPr>
            <a:spLocks noGrp="1"/>
          </p:cNvSpPr>
          <p:nvPr>
            <p:ph type="sldNum" sz="quarter" idx="12"/>
          </p:nvPr>
        </p:nvSpPr>
        <p:spPr/>
        <p:txBody>
          <a:bodyPr/>
          <a:lstStyle/>
          <a:p>
            <a:fld id="{604C647C-02A4-994F-9D6F-924F654032E5}" type="slidenum">
              <a:rPr lang="en-US" smtClean="0"/>
              <a:t>32</a:t>
            </a:fld>
            <a:endParaRPr lang="en-US"/>
          </a:p>
        </p:txBody>
      </p:sp>
      <p:sp>
        <p:nvSpPr>
          <p:cNvPr id="5" name="Footer Placeholder 4"/>
          <p:cNvSpPr>
            <a:spLocks noGrp="1"/>
          </p:cNvSpPr>
          <p:nvPr>
            <p:ph type="ftr" sz="quarter" idx="11"/>
          </p:nvPr>
        </p:nvSpPr>
        <p:spPr/>
        <p:txBody>
          <a:bodyPr/>
          <a:lstStyle/>
          <a:p>
            <a:r>
              <a:rPr lang="en-US" sz="800"/>
              <a:t>© Copyright Strategic Grants 2014</a:t>
            </a:r>
          </a:p>
        </p:txBody>
      </p:sp>
      <p:sp>
        <p:nvSpPr>
          <p:cNvPr id="10" name="Rectangle 4">
            <a:extLst>
              <a:ext uri="{FF2B5EF4-FFF2-40B4-BE49-F238E27FC236}">
                <a16:creationId xmlns:a16="http://schemas.microsoft.com/office/drawing/2014/main" id="{8EC9F177-D7B4-4ED7-BCD5-CF99B4097CF8}"/>
              </a:ext>
            </a:extLst>
          </p:cNvPr>
          <p:cNvSpPr>
            <a:spLocks noGrp="1" noChangeArrowheads="1"/>
          </p:cNvSpPr>
          <p:nvPr>
            <p:ph type="title"/>
          </p:nvPr>
        </p:nvSpPr>
        <p:spPr bwMode="auto">
          <a:xfrm>
            <a:off x="660076" y="860939"/>
            <a:ext cx="6115050" cy="5232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r>
              <a:rPr lang="en-US" sz="2400" b="1" dirty="0">
                <a:latin typeface="Century Gothic" panose="020B0502020202020204" pitchFamily="34" charset="0"/>
              </a:rPr>
              <a:t>No Surprises -  </a:t>
            </a:r>
            <a:br>
              <a:rPr lang="en-GB" sz="2400" b="1" dirty="0">
                <a:solidFill>
                  <a:srgbClr val="6EB43F"/>
                </a:solidFill>
                <a:latin typeface="Century Gothic" panose="020B0502020202020204" pitchFamily="34" charset="0"/>
              </a:rPr>
            </a:br>
            <a:endParaRPr lang="en-AU" sz="2400" dirty="0">
              <a:latin typeface="Century Gothic" panose="020B0502020202020204" pitchFamily="34" charset="0"/>
            </a:endParaRPr>
          </a:p>
        </p:txBody>
      </p:sp>
      <p:sp>
        <p:nvSpPr>
          <p:cNvPr id="12" name="Rectangle 4">
            <a:extLst>
              <a:ext uri="{FF2B5EF4-FFF2-40B4-BE49-F238E27FC236}">
                <a16:creationId xmlns:a16="http://schemas.microsoft.com/office/drawing/2014/main" id="{DC84DF93-E5B3-4B56-B0DC-5C25F658F3F4}"/>
              </a:ext>
            </a:extLst>
          </p:cNvPr>
          <p:cNvSpPr txBox="1">
            <a:spLocks noChangeArrowheads="1"/>
          </p:cNvSpPr>
          <p:nvPr/>
        </p:nvSpPr>
        <p:spPr bwMode="auto">
          <a:xfrm>
            <a:off x="412731" y="3219494"/>
            <a:ext cx="8350110" cy="5232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6EB43F"/>
                </a:solidFill>
                <a:latin typeface="Century Gothic" panose="020B0502020202020204" pitchFamily="34" charset="0"/>
              </a:rPr>
              <a:t>make sure your words and numbers say the same thing</a:t>
            </a:r>
          </a:p>
          <a:p>
            <a:pPr algn="ctr"/>
            <a:br>
              <a:rPr lang="en-GB" sz="2800" b="1" dirty="0">
                <a:solidFill>
                  <a:srgbClr val="6EB43F"/>
                </a:solidFill>
                <a:latin typeface="Century Gothic" panose="020B0502020202020204" pitchFamily="34" charset="0"/>
              </a:rPr>
            </a:br>
            <a:endParaRPr lang="en-AU" sz="2800" dirty="0">
              <a:latin typeface="Century Gothic" panose="020B0502020202020204" pitchFamily="34" charset="0"/>
            </a:endParaRPr>
          </a:p>
        </p:txBody>
      </p:sp>
      <p:pic>
        <p:nvPicPr>
          <p:cNvPr id="13" name="Picture 12">
            <a:extLst>
              <a:ext uri="{FF2B5EF4-FFF2-40B4-BE49-F238E27FC236}">
                <a16:creationId xmlns:a16="http://schemas.microsoft.com/office/drawing/2014/main" id="{8DC56EFE-7297-4B82-9BF4-0E41266B05F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
                    </a14:imgEffect>
                    <a14:imgEffect>
                      <a14:colorTemperature colorTemp="7215"/>
                    </a14:imgEffect>
                    <a14:imgEffect>
                      <a14:saturation sat="320000"/>
                    </a14:imgEffect>
                  </a14:imgLayer>
                </a14:imgProps>
              </a:ext>
            </a:extLst>
          </a:blip>
          <a:srcRect l="53780" t="10521" r="13750" b="57215"/>
          <a:stretch/>
        </p:blipFill>
        <p:spPr>
          <a:xfrm>
            <a:off x="2717623" y="4250834"/>
            <a:ext cx="3740327" cy="2090666"/>
          </a:xfrm>
          <a:prstGeom prst="rect">
            <a:avLst/>
          </a:prstGeom>
          <a:gradFill>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effectLst>
            <a:outerShdw blurRad="546100" dist="50800" dir="5400000" algn="ctr" rotWithShape="0">
              <a:srgbClr val="000000">
                <a:alpha val="99000"/>
              </a:srgbClr>
            </a:outerShdw>
          </a:effectLst>
        </p:spPr>
      </p:pic>
      <p:pic>
        <p:nvPicPr>
          <p:cNvPr id="8" name="Picture 7">
            <a:extLst>
              <a:ext uri="{FF2B5EF4-FFF2-40B4-BE49-F238E27FC236}">
                <a16:creationId xmlns:a16="http://schemas.microsoft.com/office/drawing/2014/main" id="{B451F423-6EB0-694E-9EB0-C6E05014CB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862" y="6013034"/>
            <a:ext cx="1292328" cy="656933"/>
          </a:xfrm>
          <a:prstGeom prst="rect">
            <a:avLst/>
          </a:prstGeom>
        </p:spPr>
      </p:pic>
      <p:sp>
        <p:nvSpPr>
          <p:cNvPr id="9" name="Rectangle 4">
            <a:extLst>
              <a:ext uri="{FF2B5EF4-FFF2-40B4-BE49-F238E27FC236}">
                <a16:creationId xmlns:a16="http://schemas.microsoft.com/office/drawing/2014/main" id="{77480DFA-FD6E-924C-9EAB-E8CCE7C8C5D6}"/>
              </a:ext>
            </a:extLst>
          </p:cNvPr>
          <p:cNvSpPr txBox="1">
            <a:spLocks noChangeArrowheads="1"/>
          </p:cNvSpPr>
          <p:nvPr/>
        </p:nvSpPr>
        <p:spPr bwMode="auto">
          <a:xfrm>
            <a:off x="628650" y="249681"/>
            <a:ext cx="7855274" cy="679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6EB43F"/>
                </a:solidFill>
                <a:latin typeface="Century Gothic" panose="020B0502020202020204" pitchFamily="34" charset="0"/>
              </a:rPr>
              <a:t>Project Budget</a:t>
            </a:r>
          </a:p>
        </p:txBody>
      </p:sp>
    </p:spTree>
    <p:extLst>
      <p:ext uri="{BB962C8B-B14F-4D97-AF65-F5344CB8AC3E}">
        <p14:creationId xmlns:p14="http://schemas.microsoft.com/office/powerpoint/2010/main" val="314388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80">
                                          <p:stCondLst>
                                            <p:cond delay="0"/>
                                          </p:stCondLst>
                                        </p:cTn>
                                        <p:tgtEl>
                                          <p:spTgt spid="3">
                                            <p:txEl>
                                              <p:pRg st="2" end="2"/>
                                            </p:txEl>
                                          </p:spTgt>
                                        </p:tgtEl>
                                      </p:cBhvr>
                                    </p:animEffect>
                                    <p:anim calcmode="lin" valueType="num">
                                      <p:cBhvr>
                                        <p:cTn id="1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2" end="2"/>
                                            </p:txEl>
                                          </p:spTgt>
                                        </p:tgtEl>
                                      </p:cBhvr>
                                      <p:to x="100000" y="60000"/>
                                    </p:animScale>
                                    <p:animScale>
                                      <p:cBhvr>
                                        <p:cTn id="19" dur="166" decel="50000">
                                          <p:stCondLst>
                                            <p:cond delay="676"/>
                                          </p:stCondLst>
                                        </p:cTn>
                                        <p:tgtEl>
                                          <p:spTgt spid="3">
                                            <p:txEl>
                                              <p:pRg st="2" end="2"/>
                                            </p:txEl>
                                          </p:spTgt>
                                        </p:tgtEl>
                                      </p:cBhvr>
                                      <p:to x="100000" y="100000"/>
                                    </p:animScale>
                                    <p:animScale>
                                      <p:cBhvr>
                                        <p:cTn id="20" dur="26">
                                          <p:stCondLst>
                                            <p:cond delay="1312"/>
                                          </p:stCondLst>
                                        </p:cTn>
                                        <p:tgtEl>
                                          <p:spTgt spid="3">
                                            <p:txEl>
                                              <p:pRg st="2" end="2"/>
                                            </p:txEl>
                                          </p:spTgt>
                                        </p:tgtEl>
                                      </p:cBhvr>
                                      <p:to x="100000" y="80000"/>
                                    </p:animScale>
                                    <p:animScale>
                                      <p:cBhvr>
                                        <p:cTn id="21" dur="166" decel="50000">
                                          <p:stCondLst>
                                            <p:cond delay="1338"/>
                                          </p:stCondLst>
                                        </p:cTn>
                                        <p:tgtEl>
                                          <p:spTgt spid="3">
                                            <p:txEl>
                                              <p:pRg st="2" end="2"/>
                                            </p:txEl>
                                          </p:spTgt>
                                        </p:tgtEl>
                                      </p:cBhvr>
                                      <p:to x="100000" y="100000"/>
                                    </p:animScale>
                                    <p:animScale>
                                      <p:cBhvr>
                                        <p:cTn id="22" dur="26">
                                          <p:stCondLst>
                                            <p:cond delay="1642"/>
                                          </p:stCondLst>
                                        </p:cTn>
                                        <p:tgtEl>
                                          <p:spTgt spid="3">
                                            <p:txEl>
                                              <p:pRg st="2" end="2"/>
                                            </p:txEl>
                                          </p:spTgt>
                                        </p:tgtEl>
                                      </p:cBhvr>
                                      <p:to x="100000" y="90000"/>
                                    </p:animScale>
                                    <p:animScale>
                                      <p:cBhvr>
                                        <p:cTn id="23" dur="166" decel="50000">
                                          <p:stCondLst>
                                            <p:cond delay="1668"/>
                                          </p:stCondLst>
                                        </p:cTn>
                                        <p:tgtEl>
                                          <p:spTgt spid="3">
                                            <p:txEl>
                                              <p:pRg st="2" end="2"/>
                                            </p:txEl>
                                          </p:spTgt>
                                        </p:tgtEl>
                                      </p:cBhvr>
                                      <p:to x="100000" y="100000"/>
                                    </p:animScale>
                                    <p:animScale>
                                      <p:cBhvr>
                                        <p:cTn id="24" dur="26">
                                          <p:stCondLst>
                                            <p:cond delay="1808"/>
                                          </p:stCondLst>
                                        </p:cTn>
                                        <p:tgtEl>
                                          <p:spTgt spid="3">
                                            <p:txEl>
                                              <p:pRg st="2" end="2"/>
                                            </p:txEl>
                                          </p:spTgt>
                                        </p:tgtEl>
                                      </p:cBhvr>
                                      <p:to x="100000" y="95000"/>
                                    </p:animScale>
                                    <p:animScale>
                                      <p:cBhvr>
                                        <p:cTn id="25"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a:xfrm>
            <a:off x="3837658" y="629266"/>
            <a:ext cx="4817137" cy="1676603"/>
          </a:xfrm>
        </p:spPr>
        <p:txBody>
          <a:bodyPr>
            <a:normAutofit/>
          </a:bodyPr>
          <a:lstStyle/>
          <a:p>
            <a:r>
              <a:rPr lang="en-AU" sz="4400" b="1" dirty="0">
                <a:solidFill>
                  <a:srgbClr val="6EB43F"/>
                </a:solidFill>
                <a:latin typeface="Century Gothic" panose="020B0502020202020204" pitchFamily="34" charset="0"/>
              </a:rPr>
              <a:t>Project Budgets</a:t>
            </a:r>
          </a:p>
        </p:txBody>
      </p:sp>
      <p:pic>
        <p:nvPicPr>
          <p:cNvPr id="9" name="Picture 8" descr="A screen shot of a computer&#10;&#10;Description automatically generated">
            <a:extLst>
              <a:ext uri="{FF2B5EF4-FFF2-40B4-BE49-F238E27FC236}">
                <a16:creationId xmlns:a16="http://schemas.microsoft.com/office/drawing/2014/main" id="{DA85763B-4F02-429D-BE97-5FA9B6A602AA}"/>
              </a:ext>
            </a:extLst>
          </p:cNvPr>
          <p:cNvPicPr>
            <a:picLocks noChangeAspect="1"/>
          </p:cNvPicPr>
          <p:nvPr/>
        </p:nvPicPr>
        <p:blipFill>
          <a:blip r:embed="rId3"/>
          <a:stretch>
            <a:fillRect/>
          </a:stretch>
        </p:blipFill>
        <p:spPr>
          <a:xfrm>
            <a:off x="679960" y="1833199"/>
            <a:ext cx="2032116" cy="2470743"/>
          </a:xfrm>
          <a:prstGeom prst="rect">
            <a:avLst/>
          </a:prstGeom>
          <a:effectLst/>
        </p:spPr>
      </p:pic>
      <p:pic>
        <p:nvPicPr>
          <p:cNvPr id="7" name="Picture 6" descr="A picture containing table, holding, green, large&#10;&#10;Description automatically generated">
            <a:extLst>
              <a:ext uri="{FF2B5EF4-FFF2-40B4-BE49-F238E27FC236}">
                <a16:creationId xmlns:a16="http://schemas.microsoft.com/office/drawing/2014/main" id="{6CB4AAAC-46B0-4F88-B8AF-5B1634E14A35}"/>
              </a:ext>
            </a:extLst>
          </p:cNvPr>
          <p:cNvPicPr>
            <a:picLocks noChangeAspect="1"/>
          </p:cNvPicPr>
          <p:nvPr/>
        </p:nvPicPr>
        <p:blipFill>
          <a:blip r:embed="rId4"/>
          <a:stretch>
            <a:fillRect/>
          </a:stretch>
        </p:blipFill>
        <p:spPr>
          <a:xfrm>
            <a:off x="2563888" y="4540756"/>
            <a:ext cx="5774472" cy="1671687"/>
          </a:xfrm>
          <a:prstGeom prst="rect">
            <a:avLst/>
          </a:prstGeom>
        </p:spPr>
      </p:pic>
      <p:sp>
        <p:nvSpPr>
          <p:cNvPr id="3" name="Content Placeholder 2">
            <a:extLst>
              <a:ext uri="{FF2B5EF4-FFF2-40B4-BE49-F238E27FC236}">
                <a16:creationId xmlns:a16="http://schemas.microsoft.com/office/drawing/2014/main" id="{EDEB4B36-1D4B-4C0B-A848-E35EEC20A294}"/>
              </a:ext>
            </a:extLst>
          </p:cNvPr>
          <p:cNvSpPr>
            <a:spLocks noGrp="1"/>
          </p:cNvSpPr>
          <p:nvPr>
            <p:ph idx="1"/>
          </p:nvPr>
        </p:nvSpPr>
        <p:spPr>
          <a:xfrm>
            <a:off x="3837659" y="2093077"/>
            <a:ext cx="4817136" cy="3785419"/>
          </a:xfrm>
        </p:spPr>
        <p:txBody>
          <a:bodyPr>
            <a:normAutofit/>
          </a:bodyPr>
          <a:lstStyle/>
          <a:p>
            <a:pPr marL="0" indent="0">
              <a:buNone/>
            </a:pPr>
            <a:r>
              <a:rPr lang="en-AU" sz="1800" b="1" dirty="0">
                <a:solidFill>
                  <a:srgbClr val="717174"/>
                </a:solidFill>
                <a:latin typeface="Century Gothic" panose="020B0502020202020204" pitchFamily="34" charset="0"/>
              </a:rPr>
              <a:t>Total cost to your organisation to implement?</a:t>
            </a:r>
          </a:p>
          <a:p>
            <a:r>
              <a:rPr lang="en-AU" sz="1800" dirty="0">
                <a:solidFill>
                  <a:srgbClr val="717174"/>
                </a:solidFill>
                <a:latin typeface="Century Gothic" panose="020B0502020202020204" pitchFamily="34" charset="0"/>
              </a:rPr>
              <a:t>Include </a:t>
            </a:r>
            <a:r>
              <a:rPr lang="en-AU" sz="1800" b="1" dirty="0">
                <a:solidFill>
                  <a:srgbClr val="717174"/>
                </a:solidFill>
                <a:latin typeface="Century Gothic" panose="020B0502020202020204" pitchFamily="34" charset="0"/>
              </a:rPr>
              <a:t>all</a:t>
            </a:r>
            <a:r>
              <a:rPr lang="en-AU" sz="1800" dirty="0">
                <a:solidFill>
                  <a:srgbClr val="717174"/>
                </a:solidFill>
                <a:latin typeface="Century Gothic" panose="020B0502020202020204" pitchFamily="34" charset="0"/>
              </a:rPr>
              <a:t> costs</a:t>
            </a:r>
          </a:p>
          <a:p>
            <a:r>
              <a:rPr lang="en-AU" sz="1800" dirty="0">
                <a:solidFill>
                  <a:srgbClr val="717174"/>
                </a:solidFill>
                <a:latin typeface="Century Gothic" panose="020B0502020202020204" pitchFamily="34" charset="0"/>
              </a:rPr>
              <a:t>Don’t make figures up. Get quotes!</a:t>
            </a:r>
          </a:p>
          <a:p>
            <a:r>
              <a:rPr lang="en-AU" sz="1800" dirty="0">
                <a:solidFill>
                  <a:srgbClr val="717174"/>
                </a:solidFill>
                <a:latin typeface="Century Gothic" panose="020B0502020202020204" pitchFamily="34" charset="0"/>
              </a:rPr>
              <a:t>Funding from other sources? </a:t>
            </a:r>
          </a:p>
          <a:p>
            <a:endParaRPr lang="en-AU" sz="1700"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a:xfrm>
            <a:off x="3823335" y="6355080"/>
            <a:ext cx="4831460" cy="365125"/>
          </a:xfrm>
        </p:spPr>
        <p:txBody>
          <a:bodyPr>
            <a:normAutofit/>
          </a:bodyPr>
          <a:lstStyle/>
          <a:p>
            <a:pPr algn="r">
              <a:spcAft>
                <a:spcPts val="600"/>
              </a:spcAft>
            </a:pPr>
            <a:r>
              <a:rPr lang="en-AU" sz="1200"/>
              <a:t>© Copyright Strategic Grants 2019</a:t>
            </a:r>
          </a:p>
        </p:txBody>
      </p:sp>
      <p:pic>
        <p:nvPicPr>
          <p:cNvPr id="6" name="Picture 5" descr="A picture containing drawing&#10;&#10;Description automatically generated">
            <a:extLst>
              <a:ext uri="{FF2B5EF4-FFF2-40B4-BE49-F238E27FC236}">
                <a16:creationId xmlns:a16="http://schemas.microsoft.com/office/drawing/2014/main" id="{34ABB067-CCAB-4349-BCD8-D1B77334D1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6" y="6212443"/>
            <a:ext cx="1292328" cy="656933"/>
          </a:xfrm>
          <a:prstGeom prst="rect">
            <a:avLst/>
          </a:prstGeom>
        </p:spPr>
      </p:pic>
      <p:pic>
        <p:nvPicPr>
          <p:cNvPr id="10" name="Picture 9">
            <a:extLst>
              <a:ext uri="{FF2B5EF4-FFF2-40B4-BE49-F238E27FC236}">
                <a16:creationId xmlns:a16="http://schemas.microsoft.com/office/drawing/2014/main" id="{1B290BDA-DB3C-4CC6-86DE-A7909B7A9C53}"/>
              </a:ext>
            </a:extLst>
          </p:cNvPr>
          <p:cNvPicPr>
            <a:picLocks noChangeAspect="1"/>
          </p:cNvPicPr>
          <p:nvPr/>
        </p:nvPicPr>
        <p:blipFill>
          <a:blip r:embed="rId6"/>
          <a:stretch>
            <a:fillRect/>
          </a:stretch>
        </p:blipFill>
        <p:spPr>
          <a:xfrm>
            <a:off x="979485" y="2592159"/>
            <a:ext cx="1518036" cy="1524132"/>
          </a:xfrm>
          <a:prstGeom prst="rect">
            <a:avLst/>
          </a:prstGeom>
        </p:spPr>
      </p:pic>
    </p:spTree>
    <p:extLst>
      <p:ext uri="{BB962C8B-B14F-4D97-AF65-F5344CB8AC3E}">
        <p14:creationId xmlns:p14="http://schemas.microsoft.com/office/powerpoint/2010/main" val="3545489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CE7161-C1E2-E345-97C7-8CBA64E7FE75}"/>
              </a:ext>
            </a:extLst>
          </p:cNvPr>
          <p:cNvPicPr>
            <a:picLocks noChangeAspect="1"/>
          </p:cNvPicPr>
          <p:nvPr/>
        </p:nvPicPr>
        <p:blipFill>
          <a:blip r:embed="rId3"/>
          <a:stretch>
            <a:fillRect/>
          </a:stretch>
        </p:blipFill>
        <p:spPr>
          <a:xfrm>
            <a:off x="1079500" y="254000"/>
            <a:ext cx="6985000" cy="3175000"/>
          </a:xfrm>
          <a:prstGeom prst="rect">
            <a:avLst/>
          </a:prstGeom>
        </p:spPr>
      </p:pic>
      <p:sp>
        <p:nvSpPr>
          <p:cNvPr id="4" name="Rectangle 4"/>
          <p:cNvSpPr>
            <a:spLocks noGrp="1" noChangeArrowheads="1"/>
          </p:cNvSpPr>
          <p:nvPr>
            <p:ph type="title"/>
          </p:nvPr>
        </p:nvSpPr>
        <p:spPr bwMode="auto">
          <a:xfrm>
            <a:off x="660076" y="385909"/>
            <a:ext cx="7855274" cy="679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eaLnBrk="1" hangingPunct="1"/>
            <a:r>
              <a:rPr lang="en-US" sz="2800" b="1" dirty="0">
                <a:solidFill>
                  <a:srgbClr val="6EB43F"/>
                </a:solidFill>
                <a:latin typeface="Century Gothic" panose="020B0502020202020204" pitchFamily="34" charset="0"/>
              </a:rPr>
              <a:t>Project Budget Preparation</a:t>
            </a:r>
          </a:p>
        </p:txBody>
      </p:sp>
      <p:sp>
        <p:nvSpPr>
          <p:cNvPr id="8" name="Content Placeholder 1"/>
          <p:cNvSpPr>
            <a:spLocks noGrp="1"/>
          </p:cNvSpPr>
          <p:nvPr>
            <p:ph idx="1"/>
          </p:nvPr>
        </p:nvSpPr>
        <p:spPr bwMode="auto">
          <a:xfrm>
            <a:off x="899026" y="3203304"/>
            <a:ext cx="7713882" cy="29495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0" indent="0">
              <a:buNone/>
            </a:pPr>
            <a:r>
              <a:rPr lang="en-AU" sz="2400" dirty="0">
                <a:latin typeface="Century Gothic" panose="020B0502020202020204" pitchFamily="34" charset="0"/>
              </a:rPr>
              <a:t>They call it a balance sheet for a reason</a:t>
            </a:r>
          </a:p>
          <a:p>
            <a:r>
              <a:rPr lang="en-AU" sz="1800" dirty="0">
                <a:latin typeface="Century Gothic" panose="020B0502020202020204" pitchFamily="34" charset="0"/>
              </a:rPr>
              <a:t>Ensure that income and expense columns are equal!</a:t>
            </a:r>
          </a:p>
          <a:p>
            <a:endParaRPr lang="en-AU" sz="1800" dirty="0">
              <a:latin typeface="Century Gothic" panose="020B0502020202020204" pitchFamily="34" charset="0"/>
            </a:endParaRPr>
          </a:p>
          <a:p>
            <a:r>
              <a:rPr lang="en-AU" sz="1800" dirty="0">
                <a:latin typeface="Century Gothic" panose="020B0502020202020204" pitchFamily="34" charset="0"/>
              </a:rPr>
              <a:t>What is the total cost to your organisation to implement this project?</a:t>
            </a:r>
          </a:p>
          <a:p>
            <a:pPr lvl="1"/>
            <a:r>
              <a:rPr lang="en-AU" sz="1800" dirty="0">
                <a:latin typeface="Century Gothic" panose="020B0502020202020204" pitchFamily="34" charset="0"/>
              </a:rPr>
              <a:t>include all costs and expenses</a:t>
            </a:r>
          </a:p>
          <a:p>
            <a:pPr lvl="1"/>
            <a:r>
              <a:rPr lang="en-AU" sz="1800" dirty="0">
                <a:latin typeface="Century Gothic" panose="020B0502020202020204" pitchFamily="34" charset="0"/>
              </a:rPr>
              <a:t>don’t make figures up. Get quotes!</a:t>
            </a:r>
          </a:p>
          <a:p>
            <a:pPr lvl="1"/>
            <a:r>
              <a:rPr lang="en-AU" sz="1800" dirty="0">
                <a:latin typeface="Century Gothic" panose="020B0502020202020204" pitchFamily="34" charset="0"/>
              </a:rPr>
              <a:t>Include all funding from other sources? Provide details.</a:t>
            </a:r>
          </a:p>
          <a:p>
            <a:pPr lvl="1"/>
            <a:endParaRPr lang="en-AU" sz="1800" dirty="0">
              <a:latin typeface="Century Gothic" panose="020B0502020202020204" pitchFamily="34" charset="0"/>
            </a:endParaRPr>
          </a:p>
          <a:p>
            <a:pPr lvl="1"/>
            <a:endParaRPr lang="en-AU" sz="1800" dirty="0">
              <a:latin typeface="Century Gothic" panose="020B0502020202020204" pitchFamily="34" charset="0"/>
            </a:endParaRPr>
          </a:p>
          <a:p>
            <a:pPr lvl="1"/>
            <a:endParaRPr lang="en-AU" sz="1800" dirty="0">
              <a:latin typeface="Century Gothic" panose="020B0502020202020204" pitchFamily="34" charset="0"/>
            </a:endParaRPr>
          </a:p>
          <a:p>
            <a:pPr marL="0" indent="0">
              <a:spcBef>
                <a:spcPts val="0"/>
              </a:spcBef>
              <a:buNone/>
            </a:pPr>
            <a:endParaRPr lang="en-US" sz="1800" dirty="0">
              <a:solidFill>
                <a:schemeClr val="tx1">
                  <a:lumMod val="75000"/>
                  <a:lumOff val="25000"/>
                </a:schemeClr>
              </a:solidFill>
              <a:latin typeface="Century Gothic" panose="020B0502020202020204" pitchFamily="34" charset="0"/>
            </a:endParaRPr>
          </a:p>
          <a:p>
            <a:pPr marL="0" indent="0">
              <a:spcBef>
                <a:spcPts val="0"/>
              </a:spcBef>
              <a:buNone/>
            </a:pPr>
            <a:endParaRPr lang="en-US" sz="1800" dirty="0">
              <a:solidFill>
                <a:schemeClr val="tx1">
                  <a:lumMod val="75000"/>
                  <a:lumOff val="25000"/>
                </a:schemeClr>
              </a:solidFill>
              <a:latin typeface="Century Gothic" panose="020B0502020202020204" pitchFamily="34" charset="0"/>
            </a:endParaRPr>
          </a:p>
          <a:p>
            <a:pPr marL="0" indent="0">
              <a:spcBef>
                <a:spcPts val="0"/>
              </a:spcBef>
              <a:buNone/>
            </a:pPr>
            <a:r>
              <a:rPr lang="en-US" sz="1800" dirty="0">
                <a:solidFill>
                  <a:schemeClr val="tx1">
                    <a:lumMod val="75000"/>
                    <a:lumOff val="25000"/>
                  </a:schemeClr>
                </a:solidFill>
                <a:latin typeface="Century Gothic" panose="020B0502020202020204" pitchFamily="34" charset="0"/>
              </a:rPr>
              <a:t> </a:t>
            </a:r>
            <a:endParaRPr lang="en-AU" sz="1800" dirty="0">
              <a:latin typeface="Century Gothic" panose="020B0502020202020204" pitchFamily="34" charset="0"/>
            </a:endParaRPr>
          </a:p>
          <a:p>
            <a:pPr marL="0" indent="0">
              <a:spcBef>
                <a:spcPts val="0"/>
              </a:spcBef>
              <a:buNone/>
            </a:pPr>
            <a:endParaRPr lang="en-AU" sz="1800" b="1" dirty="0">
              <a:solidFill>
                <a:schemeClr val="tx1">
                  <a:lumMod val="75000"/>
                  <a:lumOff val="25000"/>
                </a:schemeClr>
              </a:solidFill>
              <a:latin typeface="Century Gothic" pitchFamily="34" charset="0"/>
            </a:endParaRPr>
          </a:p>
          <a:p>
            <a:pPr marL="0" indent="0">
              <a:spcBef>
                <a:spcPts val="0"/>
              </a:spcBef>
              <a:buNone/>
            </a:pPr>
            <a:endParaRPr lang="en-AU" sz="1800" b="1" dirty="0">
              <a:solidFill>
                <a:schemeClr val="tx1">
                  <a:lumMod val="75000"/>
                  <a:lumOff val="25000"/>
                </a:schemeClr>
              </a:solidFill>
              <a:latin typeface="Century Gothic" pitchFamily="34" charset="0"/>
            </a:endParaRPr>
          </a:p>
          <a:p>
            <a:pPr marL="0" indent="0">
              <a:spcBef>
                <a:spcPts val="0"/>
              </a:spcBef>
              <a:buNone/>
            </a:pPr>
            <a:endParaRPr lang="en-AU" sz="1800" b="1" dirty="0">
              <a:solidFill>
                <a:schemeClr val="tx1">
                  <a:lumMod val="75000"/>
                  <a:lumOff val="25000"/>
                </a:schemeClr>
              </a:solidFill>
              <a:latin typeface="Century Gothic" pitchFamily="34" charset="0"/>
            </a:endParaRPr>
          </a:p>
          <a:p>
            <a:pPr marL="0" indent="0">
              <a:spcBef>
                <a:spcPts val="0"/>
              </a:spcBef>
              <a:buNone/>
            </a:pPr>
            <a:endParaRPr lang="en-AU" sz="1800" b="1" dirty="0">
              <a:solidFill>
                <a:schemeClr val="tx1">
                  <a:lumMod val="75000"/>
                  <a:lumOff val="25000"/>
                </a:schemeClr>
              </a:solidFill>
              <a:latin typeface="Century Gothic" pitchFamily="34" charset="0"/>
            </a:endParaRPr>
          </a:p>
          <a:p>
            <a:pPr marL="0" indent="0">
              <a:spcBef>
                <a:spcPts val="0"/>
              </a:spcBef>
              <a:buNone/>
            </a:pPr>
            <a:endParaRPr lang="en-AU" sz="1800" b="1" dirty="0">
              <a:solidFill>
                <a:schemeClr val="tx1">
                  <a:lumMod val="75000"/>
                  <a:lumOff val="25000"/>
                </a:schemeClr>
              </a:solidFill>
              <a:latin typeface="Century Gothic" pitchFamily="34" charset="0"/>
            </a:endParaRPr>
          </a:p>
          <a:p>
            <a:pPr marL="0" indent="0">
              <a:spcBef>
                <a:spcPts val="0"/>
              </a:spcBef>
              <a:buNone/>
            </a:pPr>
            <a:endParaRPr lang="en-AU" sz="2000" dirty="0">
              <a:latin typeface="Century Gothic" panose="020B0502020202020204" pitchFamily="34" charset="0"/>
            </a:endParaRPr>
          </a:p>
          <a:p>
            <a:pPr marL="0" indent="0">
              <a:spcBef>
                <a:spcPts val="0"/>
              </a:spcBef>
              <a:buNone/>
            </a:pPr>
            <a:endParaRPr lang="en-AU" sz="2000" dirty="0">
              <a:latin typeface="Century Gothic" panose="020B0502020202020204" pitchFamily="34" charset="0"/>
            </a:endParaRPr>
          </a:p>
          <a:p>
            <a:pPr marL="0" indent="0">
              <a:spcBef>
                <a:spcPts val="0"/>
              </a:spcBef>
            </a:pPr>
            <a:endParaRPr lang="en-US" sz="17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C647C-02A4-994F-9D6F-924F654032E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512D5579-5357-4823-A38C-3A3AAEA5913D}"/>
              </a:ext>
            </a:extLst>
          </p:cNvPr>
          <p:cNvSpPr>
            <a:spLocks noGrp="1"/>
          </p:cNvSpPr>
          <p:nvPr>
            <p:ph type="ftr" sz="quarter" idx="11"/>
          </p:nvPr>
        </p:nvSpPr>
        <p:spPr>
          <a:xfrm>
            <a:off x="3486150" y="6356351"/>
            <a:ext cx="2171700" cy="27384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Copyright Strategic Grants 2018</a:t>
            </a:r>
          </a:p>
        </p:txBody>
      </p:sp>
      <p:pic>
        <p:nvPicPr>
          <p:cNvPr id="10" name="Picture 9">
            <a:extLst>
              <a:ext uri="{FF2B5EF4-FFF2-40B4-BE49-F238E27FC236}">
                <a16:creationId xmlns:a16="http://schemas.microsoft.com/office/drawing/2014/main" id="{00649BBB-3632-4CDA-9F72-F8A8DADCF6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62" y="6013034"/>
            <a:ext cx="1292328" cy="656933"/>
          </a:xfrm>
          <a:prstGeom prst="rect">
            <a:avLst/>
          </a:prstGeom>
        </p:spPr>
      </p:pic>
    </p:spTree>
    <p:extLst>
      <p:ext uri="{BB962C8B-B14F-4D97-AF65-F5344CB8AC3E}">
        <p14:creationId xmlns:p14="http://schemas.microsoft.com/office/powerpoint/2010/main" val="62424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10" name="Content Placeholder 2"/>
          <p:cNvSpPr txBox="1">
            <a:spLocks/>
          </p:cNvSpPr>
          <p:nvPr/>
        </p:nvSpPr>
        <p:spPr>
          <a:xfrm>
            <a:off x="457200" y="1984939"/>
            <a:ext cx="8229600" cy="414026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rgbClr val="565F5A"/>
                </a:solidFill>
                <a:latin typeface="Century Gothic Bold"/>
                <a:ea typeface="+mn-ea"/>
                <a:cs typeface="Century Gothic Bold"/>
              </a:defRPr>
            </a:lvl1pPr>
            <a:lvl2pPr marL="742950" indent="-285750" algn="l" defTabSz="457200" rtl="0" eaLnBrk="1" latinLnBrk="0" hangingPunct="1">
              <a:spcBef>
                <a:spcPct val="20000"/>
              </a:spcBef>
              <a:buFont typeface="Arial"/>
              <a:buChar char="–"/>
              <a:defRPr sz="2800" b="0" i="0" kern="1200">
                <a:solidFill>
                  <a:srgbClr val="565F5A"/>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b="0" i="0" kern="1200">
                <a:solidFill>
                  <a:srgbClr val="565F5A"/>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b="0" i="0" kern="1200">
                <a:solidFill>
                  <a:srgbClr val="565F5A"/>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b="0" i="0" kern="1200">
                <a:solidFill>
                  <a:srgbClr val="565F5A"/>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AU" sz="2800" b="0" i="0" u="none" strike="noStrike" kern="1200" cap="none" spc="0" normalizeH="0" baseline="0" noProof="0">
              <a:ln>
                <a:noFill/>
              </a:ln>
              <a:solidFill>
                <a:srgbClr val="565F5A"/>
              </a:solidFill>
              <a:effectLst/>
              <a:uLnTx/>
              <a:uFillTx/>
              <a:latin typeface="Century Gothic" panose="020B0502020202020204" pitchFamily="34" charset="0"/>
              <a:ea typeface="+mn-ea"/>
            </a:endParaRPr>
          </a:p>
        </p:txBody>
      </p:sp>
      <p:sp>
        <p:nvSpPr>
          <p:cNvPr id="11" name="Content Placeholder 1"/>
          <p:cNvSpPr txBox="1">
            <a:spLocks/>
          </p:cNvSpPr>
          <p:nvPr/>
        </p:nvSpPr>
        <p:spPr>
          <a:xfrm>
            <a:off x="540725" y="1077277"/>
            <a:ext cx="8193200" cy="54133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b="0" i="0" kern="1200">
                <a:solidFill>
                  <a:srgbClr val="565F5A"/>
                </a:solidFill>
                <a:latin typeface="Century Gothic Bold"/>
                <a:ea typeface="+mn-ea"/>
                <a:cs typeface="Century Gothic Bold"/>
              </a:defRPr>
            </a:lvl1pPr>
            <a:lvl2pPr marL="742950" indent="-285750" algn="l" defTabSz="457200" rtl="0" eaLnBrk="1" latinLnBrk="0" hangingPunct="1">
              <a:spcBef>
                <a:spcPct val="20000"/>
              </a:spcBef>
              <a:buFont typeface="Arial"/>
              <a:buChar char="–"/>
              <a:defRPr sz="2800" b="0" i="0" kern="1200">
                <a:solidFill>
                  <a:srgbClr val="565F5A"/>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b="0" i="0" kern="1200">
                <a:solidFill>
                  <a:srgbClr val="565F5A"/>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b="0" i="0" kern="1200">
                <a:solidFill>
                  <a:srgbClr val="565F5A"/>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b="0" i="0" kern="1200">
                <a:solidFill>
                  <a:srgbClr val="565F5A"/>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AU" sz="2400" b="1" i="0" u="none" strike="noStrike" kern="1200" cap="none" spc="0" normalizeH="0" baseline="0" noProof="0" dirty="0">
                <a:ln>
                  <a:noFill/>
                </a:ln>
                <a:solidFill>
                  <a:schemeClr val="bg2">
                    <a:lumMod val="50000"/>
                  </a:schemeClr>
                </a:solidFill>
                <a:effectLst/>
                <a:uLnTx/>
                <a:uFillTx/>
                <a:latin typeface="Century Gothic"/>
                <a:ea typeface="+mn-ea"/>
                <a:cs typeface="Century Gothic"/>
              </a:rPr>
              <a:t>What we know…</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AU" sz="2400" b="1" i="0" u="none" strike="noStrike" kern="1200" cap="none" spc="0" normalizeH="0" baseline="0" noProof="0" dirty="0">
              <a:ln>
                <a:noFill/>
              </a:ln>
              <a:solidFill>
                <a:schemeClr val="bg2">
                  <a:lumMod val="50000"/>
                </a:schemeClr>
              </a:solidFill>
              <a:effectLst/>
              <a:uLnTx/>
              <a:uFillTx/>
              <a:latin typeface="Century Gothic"/>
              <a:ea typeface="+mn-ea"/>
              <a:cs typeface="Century Gothic"/>
            </a:endParaRPr>
          </a:p>
          <a:p>
            <a:pPr marL="800100" lvl="1">
              <a:spcBef>
                <a:spcPts val="0"/>
              </a:spcBef>
              <a:buFont typeface="+mj-lt"/>
              <a:buAutoNum type="arabicPeriod"/>
              <a:defRPr/>
            </a:pPr>
            <a:r>
              <a:rPr lang="en-US" sz="2400" dirty="0"/>
              <a:t>Basic math errors </a:t>
            </a:r>
          </a:p>
          <a:p>
            <a:pPr marL="800100" lvl="1">
              <a:spcBef>
                <a:spcPts val="0"/>
              </a:spcBef>
              <a:buFont typeface="+mj-lt"/>
              <a:buAutoNum type="arabicPeriod"/>
              <a:defRPr/>
            </a:pPr>
            <a:r>
              <a:rPr kumimoji="0" lang="en-US" sz="2400" b="0" i="0" u="none" strike="noStrike" kern="1200" cap="none" spc="0" normalizeH="0" baseline="0" noProof="0" dirty="0">
                <a:ln>
                  <a:noFill/>
                </a:ln>
                <a:solidFill>
                  <a:srgbClr val="565F5A"/>
                </a:solidFill>
                <a:effectLst/>
                <a:uLnTx/>
                <a:uFillTx/>
                <a:latin typeface="Century Gothic"/>
                <a:ea typeface="+mn-ea"/>
              </a:rPr>
              <a:t>Sloppy </a:t>
            </a:r>
            <a:r>
              <a:rPr lang="en-US" sz="2400" dirty="0"/>
              <a:t>budget</a:t>
            </a:r>
          </a:p>
          <a:p>
            <a:pPr marL="800100" lvl="1">
              <a:spcBef>
                <a:spcPts val="0"/>
              </a:spcBef>
              <a:buFont typeface="+mj-lt"/>
              <a:buAutoNum type="arabicPeriod"/>
              <a:defRPr/>
            </a:pPr>
            <a:r>
              <a:rPr lang="en-AU" sz="2400" dirty="0"/>
              <a:t>Asking for the wrong amount</a:t>
            </a:r>
          </a:p>
          <a:p>
            <a:pPr marL="800100" lvl="1">
              <a:spcBef>
                <a:spcPts val="0"/>
              </a:spcBef>
              <a:buFont typeface="+mj-lt"/>
              <a:buAutoNum type="arabicPeriod"/>
              <a:defRPr/>
            </a:pPr>
            <a:r>
              <a:rPr lang="en-US" sz="2400" dirty="0"/>
              <a:t>Your words and numbers don’t match</a:t>
            </a:r>
          </a:p>
          <a:p>
            <a:pPr marL="800100" lvl="1">
              <a:spcBef>
                <a:spcPts val="0"/>
              </a:spcBef>
              <a:buFont typeface="+mj-lt"/>
              <a:buAutoNum type="arabicPeriod"/>
              <a:defRPr/>
            </a:pPr>
            <a:r>
              <a:rPr kumimoji="0" lang="en-US" sz="2400" b="0" i="0" u="none" strike="noStrike" kern="1200" cap="none" spc="0" normalizeH="0" baseline="0" noProof="0" dirty="0">
                <a:ln>
                  <a:noFill/>
                </a:ln>
                <a:solidFill>
                  <a:srgbClr val="565F5A"/>
                </a:solidFill>
                <a:effectLst/>
                <a:uLnTx/>
                <a:uFillTx/>
                <a:latin typeface="Century Gothic"/>
                <a:ea typeface="+mn-ea"/>
              </a:rPr>
              <a:t>Ignoring the budget as a stand alone document</a:t>
            </a:r>
          </a:p>
          <a:p>
            <a:pPr marL="800100" lvl="1">
              <a:spcBef>
                <a:spcPts val="0"/>
              </a:spcBef>
              <a:buFont typeface="+mj-lt"/>
              <a:buAutoNum type="arabicPeriod"/>
              <a:defRPr/>
            </a:pPr>
            <a:r>
              <a:rPr lang="en-US" sz="2400" dirty="0"/>
              <a:t>Matching your operational budget to your project budget</a:t>
            </a:r>
          </a:p>
          <a:p>
            <a:pPr marL="800100" lvl="1">
              <a:spcBef>
                <a:spcPts val="0"/>
              </a:spcBef>
              <a:buFont typeface="+mj-lt"/>
              <a:buAutoNum type="arabicPeriod"/>
              <a:defRPr/>
            </a:pPr>
            <a:r>
              <a:rPr kumimoji="0" lang="en-US" sz="2400" b="0" i="0" u="none" strike="noStrike" kern="1200" cap="none" spc="0" normalizeH="0" baseline="0" noProof="0" dirty="0">
                <a:ln>
                  <a:noFill/>
                </a:ln>
                <a:solidFill>
                  <a:srgbClr val="565F5A"/>
                </a:solidFill>
                <a:effectLst/>
                <a:uLnTx/>
                <a:uFillTx/>
                <a:latin typeface="Century Gothic"/>
                <a:ea typeface="+mn-ea"/>
              </a:rPr>
              <a:t>Fictional </a:t>
            </a:r>
            <a:r>
              <a:rPr lang="en-US" sz="2400" dirty="0"/>
              <a:t>f</a:t>
            </a:r>
            <a:r>
              <a:rPr kumimoji="0" lang="en-US" sz="2400" b="0" i="0" u="none" strike="noStrike" kern="1200" cap="none" spc="0" normalizeH="0" baseline="0" noProof="0" dirty="0" err="1">
                <a:ln>
                  <a:noFill/>
                </a:ln>
                <a:solidFill>
                  <a:srgbClr val="565F5A"/>
                </a:solidFill>
                <a:effectLst/>
                <a:uLnTx/>
                <a:uFillTx/>
                <a:latin typeface="Century Gothic"/>
                <a:ea typeface="+mn-ea"/>
              </a:rPr>
              <a:t>igures</a:t>
            </a:r>
            <a:endParaRPr kumimoji="0" lang="en-US" sz="2400" b="0" i="0" u="none" strike="noStrike" kern="1200" cap="none" spc="0" normalizeH="0" baseline="0" noProof="0" dirty="0">
              <a:ln>
                <a:noFill/>
              </a:ln>
              <a:solidFill>
                <a:srgbClr val="565F5A"/>
              </a:solidFill>
              <a:effectLst/>
              <a:uLnTx/>
              <a:uFillTx/>
              <a:latin typeface="Century Gothic"/>
              <a:ea typeface="+mn-ea"/>
            </a:endParaRPr>
          </a:p>
          <a:p>
            <a:pPr marL="800100" lvl="1">
              <a:spcBef>
                <a:spcPts val="0"/>
              </a:spcBef>
              <a:buFont typeface="+mj-lt"/>
              <a:buAutoNum type="arabicPeriod"/>
              <a:defRPr/>
            </a:pPr>
            <a:r>
              <a:rPr lang="en-US" sz="2400" dirty="0"/>
              <a:t>Time-frame in your budget</a:t>
            </a:r>
          </a:p>
          <a:p>
            <a:pPr marL="800100" lvl="1">
              <a:spcBef>
                <a:spcPts val="0"/>
              </a:spcBef>
              <a:buFont typeface="+mj-lt"/>
              <a:buAutoNum type="arabicPeriod"/>
              <a:defRPr/>
            </a:pPr>
            <a:r>
              <a:rPr lang="en-US" sz="2400" dirty="0"/>
              <a:t>Rounding</a:t>
            </a:r>
          </a:p>
          <a:p>
            <a:pPr marL="800100" lvl="1">
              <a:spcBef>
                <a:spcPts val="0"/>
              </a:spcBef>
              <a:buFont typeface="+mj-lt"/>
              <a:buAutoNum type="arabicPeriod"/>
              <a:defRPr/>
            </a:pPr>
            <a:r>
              <a:rPr lang="en-US" sz="2400" dirty="0"/>
              <a:t>Format problems</a:t>
            </a:r>
            <a:endParaRPr kumimoji="0" lang="en-US" sz="2400" b="0" i="0" u="none" strike="noStrike" kern="1200" cap="none" spc="0" normalizeH="0" baseline="0" noProof="0" dirty="0">
              <a:ln>
                <a:noFill/>
              </a:ln>
              <a:solidFill>
                <a:srgbClr val="565F5A"/>
              </a:solidFill>
              <a:effectLst/>
              <a:uLnTx/>
              <a:uFillTx/>
              <a:latin typeface="Century Gothic"/>
              <a:ea typeface="+mn-ea"/>
            </a:endParaRPr>
          </a:p>
        </p:txBody>
      </p:sp>
      <p:sp>
        <p:nvSpPr>
          <p:cNvPr id="2" name="Slide Number Placeholder 1"/>
          <p:cNvSpPr>
            <a:spLocks noGrp="1"/>
          </p:cNvSpPr>
          <p:nvPr>
            <p:ph type="sldNum" sz="quarter" idx="12"/>
          </p:nvPr>
        </p:nvSpPr>
        <p:spPr/>
        <p:txBody>
          <a:bodyPr/>
          <a:lstStyle/>
          <a:p>
            <a:fld id="{D4CF28C3-43D1-4032-8295-E252B8E6E37A}" type="slidenum">
              <a:rPr lang="en-AU" smtClean="0"/>
              <a:t>35</a:t>
            </a:fld>
            <a:endParaRPr lang="en-AU"/>
          </a:p>
        </p:txBody>
      </p:sp>
      <p:sp>
        <p:nvSpPr>
          <p:cNvPr id="8" name="Footer Placeholder 4"/>
          <p:cNvSpPr>
            <a:spLocks noGrp="1"/>
          </p:cNvSpPr>
          <p:nvPr>
            <p:ph type="ftr" sz="quarter" idx="11"/>
          </p:nvPr>
        </p:nvSpPr>
        <p:spPr>
          <a:xfrm>
            <a:off x="3128205" y="6344504"/>
            <a:ext cx="2895600" cy="365125"/>
          </a:xfrm>
        </p:spPr>
        <p:txBody>
          <a:bodyPr/>
          <a:lstStyle/>
          <a:p>
            <a:r>
              <a:rPr lang="en-US" sz="800"/>
              <a:t>© Copyright Strategic Grants 2018</a:t>
            </a:r>
          </a:p>
        </p:txBody>
      </p:sp>
      <p:sp>
        <p:nvSpPr>
          <p:cNvPr id="14" name="Rectangle 4">
            <a:extLst>
              <a:ext uri="{FF2B5EF4-FFF2-40B4-BE49-F238E27FC236}">
                <a16:creationId xmlns:a16="http://schemas.microsoft.com/office/drawing/2014/main" id="{042D01D6-3DFA-9745-996E-43DA3161FB39}"/>
              </a:ext>
            </a:extLst>
          </p:cNvPr>
          <p:cNvSpPr>
            <a:spLocks noGrp="1" noChangeArrowheads="1"/>
          </p:cNvSpPr>
          <p:nvPr>
            <p:ph type="title"/>
          </p:nvPr>
        </p:nvSpPr>
        <p:spPr bwMode="auto">
          <a:xfrm>
            <a:off x="322150" y="473230"/>
            <a:ext cx="8364650" cy="7580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gn="ctr"/>
            <a:r>
              <a:rPr lang="en-US" sz="2800" dirty="0">
                <a:solidFill>
                  <a:srgbClr val="6EB43F"/>
                </a:solidFill>
                <a:latin typeface="Century Gothic" panose="020B0502020202020204" pitchFamily="34" charset="0"/>
              </a:rPr>
              <a:t>Mistakes in grant budgets &amp; how to avoid them</a:t>
            </a:r>
          </a:p>
        </p:txBody>
      </p:sp>
    </p:spTree>
    <p:extLst>
      <p:ext uri="{BB962C8B-B14F-4D97-AF65-F5344CB8AC3E}">
        <p14:creationId xmlns:p14="http://schemas.microsoft.com/office/powerpoint/2010/main" val="2606404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FD7F177-7C21-4A46-BAFD-489303F0C5B1}"/>
              </a:ext>
            </a:extLst>
          </p:cNvPr>
          <p:cNvSpPr/>
          <p:nvPr/>
        </p:nvSpPr>
        <p:spPr>
          <a:xfrm>
            <a:off x="628650" y="1990527"/>
            <a:ext cx="8011886" cy="412036"/>
          </a:xfrm>
          <a:prstGeom prst="rect">
            <a:avLst/>
          </a:prstGeom>
        </p:spPr>
        <p:txBody>
          <a:bodyPr wrap="square">
            <a:spAutoFit/>
          </a:bodyPr>
          <a:lstStyle/>
          <a:p>
            <a:pPr lvl="1">
              <a:lnSpc>
                <a:spcPct val="160000"/>
              </a:lnSpc>
              <a:buClr>
                <a:srgbClr val="64A845"/>
              </a:buClr>
              <a:buFont typeface="Wingdings" panose="05000000000000000000" pitchFamily="2" charset="2"/>
              <a:buChar char="ü"/>
            </a:pPr>
            <a:endParaRPr lang="en-AU" sz="1500" dirty="0">
              <a:latin typeface="Century Gothic" panose="020B0502020202020204" pitchFamily="34" charset="0"/>
            </a:endParaRPr>
          </a:p>
        </p:txBody>
      </p:sp>
      <p:sp>
        <p:nvSpPr>
          <p:cNvPr id="14" name="Title 4">
            <a:extLst>
              <a:ext uri="{FF2B5EF4-FFF2-40B4-BE49-F238E27FC236}">
                <a16:creationId xmlns:a16="http://schemas.microsoft.com/office/drawing/2014/main" id="{D465DB17-6FFC-49ED-9E5E-CC627E6DE987}"/>
              </a:ext>
            </a:extLst>
          </p:cNvPr>
          <p:cNvSpPr txBox="1">
            <a:spLocks/>
          </p:cNvSpPr>
          <p:nvPr/>
        </p:nvSpPr>
        <p:spPr>
          <a:xfrm>
            <a:off x="628650" y="428149"/>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2700" b="1" dirty="0">
                <a:solidFill>
                  <a:srgbClr val="6EB43F"/>
                </a:solidFill>
                <a:latin typeface="Century Gothic" panose="020B0502020202020204" pitchFamily="34" charset="0"/>
                <a:cs typeface="Arial" panose="020B0604020202020204" pitchFamily="34" charset="0"/>
              </a:rPr>
              <a:t>Grant-writing checklist</a:t>
            </a:r>
            <a:endParaRPr lang="en-US" sz="2700" b="1" dirty="0">
              <a:solidFill>
                <a:srgbClr val="6EB43F"/>
              </a:solidFill>
              <a:latin typeface="Century Gothic" panose="020B0502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8D6D083-4689-4153-B7FE-A16BD7EDFF16}"/>
              </a:ext>
            </a:extLst>
          </p:cNvPr>
          <p:cNvSpPr>
            <a:spLocks noGrp="1"/>
          </p:cNvSpPr>
          <p:nvPr>
            <p:ph sz="half" idx="1"/>
          </p:nvPr>
        </p:nvSpPr>
        <p:spPr>
          <a:xfrm>
            <a:off x="539523" y="1230410"/>
            <a:ext cx="8215313" cy="3263504"/>
          </a:xfrm>
        </p:spPr>
        <p:txBody>
          <a:bodyPr vert="horz" lIns="68580" tIns="34290" rIns="68580" bIns="34290" rtlCol="0" anchor="t">
            <a:noAutofit/>
          </a:bodyPr>
          <a:lstStyle/>
          <a:p>
            <a:pPr>
              <a:spcBef>
                <a:spcPts val="450"/>
              </a:spcBef>
              <a:spcAft>
                <a:spcPts val="450"/>
              </a:spcAft>
              <a:buAutoNum type="arabicPeriod"/>
              <a:defRPr/>
            </a:pPr>
            <a:r>
              <a:rPr lang="en-AU" sz="1600" dirty="0">
                <a:solidFill>
                  <a:schemeClr val="tx1">
                    <a:lumMod val="75000"/>
                    <a:lumOff val="25000"/>
                  </a:schemeClr>
                </a:solidFill>
                <a:latin typeface="Century Gothic" panose="020B0502020202020204" pitchFamily="34" charset="0"/>
              </a:rPr>
              <a:t>Strong project / funder match? </a:t>
            </a:r>
            <a:endParaRPr lang="en-US" sz="1600" dirty="0">
              <a:solidFill>
                <a:schemeClr val="tx1">
                  <a:lumMod val="75000"/>
                  <a:lumOff val="25000"/>
                </a:schemeClr>
              </a:solidFill>
              <a:latin typeface="Century Gothic" panose="020B0502020202020204" pitchFamily="34" charset="0"/>
            </a:endParaRPr>
          </a:p>
          <a:p>
            <a:pPr>
              <a:spcBef>
                <a:spcPts val="450"/>
              </a:spcBef>
              <a:spcAft>
                <a:spcPts val="450"/>
              </a:spcAft>
              <a:buAutoNum type="arabicPeriod"/>
              <a:defRPr/>
            </a:pPr>
            <a:r>
              <a:rPr lang="en-AU" sz="1600" dirty="0">
                <a:solidFill>
                  <a:schemeClr val="tx1">
                    <a:lumMod val="75000"/>
                    <a:lumOff val="25000"/>
                  </a:schemeClr>
                </a:solidFill>
                <a:latin typeface="Century Gothic" panose="020B0502020202020204" pitchFamily="34" charset="0"/>
              </a:rPr>
              <a:t>Relevant, up-to-date information? </a:t>
            </a:r>
            <a:endParaRPr lang="en-US" sz="1600" dirty="0">
              <a:solidFill>
                <a:schemeClr val="tx1">
                  <a:lumMod val="75000"/>
                  <a:lumOff val="25000"/>
                </a:schemeClr>
              </a:solidFill>
              <a:latin typeface="Century Gothic" panose="020B0502020202020204" pitchFamily="34" charset="0"/>
            </a:endParaRPr>
          </a:p>
          <a:p>
            <a:pPr>
              <a:spcBef>
                <a:spcPts val="450"/>
              </a:spcBef>
              <a:spcAft>
                <a:spcPts val="450"/>
              </a:spcAft>
              <a:buAutoNum type="arabicPeriod"/>
              <a:defRPr/>
            </a:pPr>
            <a:r>
              <a:rPr lang="en-AU" sz="1600" dirty="0">
                <a:solidFill>
                  <a:schemeClr val="tx1">
                    <a:lumMod val="75000"/>
                    <a:lumOff val="25000"/>
                  </a:schemeClr>
                </a:solidFill>
                <a:latin typeface="Century Gothic" panose="020B0502020202020204" pitchFamily="34" charset="0"/>
              </a:rPr>
              <a:t>Ensure the ask is at the top and focus on the need. </a:t>
            </a:r>
            <a:endParaRPr lang="en-US" sz="1600" dirty="0"/>
          </a:p>
          <a:p>
            <a:pPr>
              <a:spcBef>
                <a:spcPts val="450"/>
              </a:spcBef>
              <a:spcAft>
                <a:spcPts val="450"/>
              </a:spcAft>
              <a:buAutoNum type="arabicPeriod"/>
              <a:defRPr/>
            </a:pPr>
            <a:r>
              <a:rPr lang="en-US" sz="1600" dirty="0">
                <a:solidFill>
                  <a:schemeClr val="tx1">
                    <a:lumMod val="75000"/>
                    <a:lumOff val="25000"/>
                  </a:schemeClr>
                </a:solidFill>
                <a:latin typeface="Century Gothic" panose="020B0502020202020204" pitchFamily="34" charset="0"/>
              </a:rPr>
              <a:t>Clearly define the AIM of the project. </a:t>
            </a:r>
            <a:endParaRPr lang="en-US" sz="1600" dirty="0"/>
          </a:p>
          <a:p>
            <a:pPr>
              <a:spcBef>
                <a:spcPts val="450"/>
              </a:spcBef>
              <a:spcAft>
                <a:spcPts val="450"/>
              </a:spcAft>
              <a:buAutoNum type="arabicPeriod"/>
              <a:defRPr/>
            </a:pPr>
            <a:r>
              <a:rPr lang="en-US" sz="1600" dirty="0">
                <a:solidFill>
                  <a:schemeClr val="tx1">
                    <a:lumMod val="75000"/>
                    <a:lumOff val="25000"/>
                  </a:schemeClr>
                </a:solidFill>
                <a:latin typeface="Century Gothic" panose="020B0502020202020204" pitchFamily="34" charset="0"/>
              </a:rPr>
              <a:t>Demonstrate the need for the project, and qualify with data. </a:t>
            </a:r>
          </a:p>
          <a:p>
            <a:pPr>
              <a:spcBef>
                <a:spcPts val="450"/>
              </a:spcBef>
              <a:spcAft>
                <a:spcPts val="450"/>
              </a:spcAft>
              <a:buFont typeface="Calibri Light" panose="020F0302020204030204"/>
              <a:buAutoNum type="arabicPeriod"/>
              <a:defRPr/>
            </a:pPr>
            <a:r>
              <a:rPr lang="en-US" sz="1600" dirty="0">
                <a:solidFill>
                  <a:schemeClr val="tx1">
                    <a:lumMod val="75000"/>
                    <a:lumOff val="25000"/>
                  </a:schemeClr>
                </a:solidFill>
                <a:latin typeface="Century Gothic" panose="020B0502020202020204" pitchFamily="34" charset="0"/>
              </a:rPr>
              <a:t>Define process you will undertake to deliver the project</a:t>
            </a:r>
          </a:p>
          <a:p>
            <a:pPr>
              <a:spcBef>
                <a:spcPts val="450"/>
              </a:spcBef>
              <a:spcAft>
                <a:spcPts val="450"/>
              </a:spcAft>
              <a:buFont typeface="+mj-lt"/>
              <a:buAutoNum type="arabicPeriod"/>
              <a:defRPr/>
            </a:pPr>
            <a:r>
              <a:rPr lang="en-US" sz="1600" dirty="0">
                <a:solidFill>
                  <a:schemeClr val="tx1">
                    <a:lumMod val="75000"/>
                    <a:lumOff val="25000"/>
                  </a:schemeClr>
                </a:solidFill>
                <a:latin typeface="Century Gothic" panose="020B0502020202020204" pitchFamily="34" charset="0"/>
              </a:rPr>
              <a:t>Outcomes? What will success look like? </a:t>
            </a:r>
          </a:p>
          <a:p>
            <a:pPr>
              <a:spcBef>
                <a:spcPts val="450"/>
              </a:spcBef>
              <a:spcAft>
                <a:spcPts val="450"/>
              </a:spcAft>
              <a:buFont typeface="+mj-lt"/>
              <a:buAutoNum type="arabicPeriod"/>
              <a:defRPr/>
            </a:pPr>
            <a:r>
              <a:rPr lang="en-US" sz="1600" dirty="0">
                <a:solidFill>
                  <a:schemeClr val="tx1">
                    <a:lumMod val="75000"/>
                    <a:lumOff val="25000"/>
                  </a:schemeClr>
                </a:solidFill>
                <a:latin typeface="Century Gothic" panose="020B0502020202020204" pitchFamily="34" charset="0"/>
              </a:rPr>
              <a:t>What information will you collect to evaluate success?</a:t>
            </a:r>
          </a:p>
          <a:p>
            <a:pPr>
              <a:spcBef>
                <a:spcPts val="450"/>
              </a:spcBef>
              <a:spcAft>
                <a:spcPts val="450"/>
              </a:spcAft>
              <a:buFont typeface="+mj-lt"/>
              <a:buAutoNum type="arabicPeriod"/>
              <a:defRPr/>
            </a:pPr>
            <a:r>
              <a:rPr lang="en-US" sz="1600" dirty="0">
                <a:solidFill>
                  <a:schemeClr val="tx1">
                    <a:lumMod val="75000"/>
                    <a:lumOff val="25000"/>
                  </a:schemeClr>
                </a:solidFill>
                <a:latin typeface="Century Gothic" panose="020B0502020202020204" pitchFamily="34" charset="0"/>
              </a:rPr>
              <a:t>Budget: adhere to guidelines; factor in other income; include in-kind support.</a:t>
            </a:r>
          </a:p>
          <a:p>
            <a:pPr>
              <a:spcBef>
                <a:spcPts val="450"/>
              </a:spcBef>
              <a:spcAft>
                <a:spcPts val="450"/>
              </a:spcAft>
              <a:buFont typeface="+mj-lt"/>
              <a:buAutoNum type="arabicPeriod"/>
              <a:defRPr/>
            </a:pPr>
            <a:r>
              <a:rPr lang="en-US" sz="1600" dirty="0">
                <a:solidFill>
                  <a:schemeClr val="tx1">
                    <a:lumMod val="75000"/>
                    <a:lumOff val="25000"/>
                  </a:schemeClr>
                </a:solidFill>
                <a:latin typeface="Century Gothic" panose="020B0502020202020204" pitchFamily="34" charset="0"/>
              </a:rPr>
              <a:t>Spelling &amp; grammar check – make it look professional.</a:t>
            </a:r>
          </a:p>
          <a:p>
            <a:pPr>
              <a:spcBef>
                <a:spcPts val="450"/>
              </a:spcBef>
              <a:spcAft>
                <a:spcPts val="450"/>
              </a:spcAft>
              <a:buFont typeface="+mj-lt"/>
              <a:buAutoNum type="arabicPeriod"/>
              <a:defRPr/>
            </a:pPr>
            <a:r>
              <a:rPr lang="en-US" sz="1600" dirty="0">
                <a:solidFill>
                  <a:schemeClr val="tx1">
                    <a:lumMod val="75000"/>
                    <a:lumOff val="25000"/>
                  </a:schemeClr>
                </a:solidFill>
                <a:latin typeface="Century Gothic" panose="020B0502020202020204" pitchFamily="34" charset="0"/>
              </a:rPr>
              <a:t>Ensure formatting adheres to any funder guideline specifications.</a:t>
            </a:r>
          </a:p>
          <a:p>
            <a:pPr>
              <a:spcBef>
                <a:spcPts val="450"/>
              </a:spcBef>
              <a:spcAft>
                <a:spcPts val="450"/>
              </a:spcAft>
              <a:buFont typeface="+mj-lt"/>
              <a:buAutoNum type="arabicPeriod"/>
              <a:defRPr/>
            </a:pPr>
            <a:r>
              <a:rPr lang="en-US" sz="1600" dirty="0">
                <a:solidFill>
                  <a:schemeClr val="tx1">
                    <a:lumMod val="75000"/>
                    <a:lumOff val="25000"/>
                  </a:schemeClr>
                </a:solidFill>
                <a:latin typeface="Century Gothic" panose="020B0502020202020204" pitchFamily="34" charset="0"/>
              </a:rPr>
              <a:t>Proofread - </a:t>
            </a:r>
            <a:r>
              <a:rPr lang="en-US" sz="1600" b="1" dirty="0">
                <a:solidFill>
                  <a:schemeClr val="tx1">
                    <a:lumMod val="75000"/>
                    <a:lumOff val="25000"/>
                  </a:schemeClr>
                </a:solidFill>
                <a:latin typeface="Century Gothic" panose="020B0502020202020204" pitchFamily="34" charset="0"/>
              </a:rPr>
              <a:t>get a third party to check the application with fresh eyes.</a:t>
            </a:r>
          </a:p>
          <a:p>
            <a:pPr>
              <a:spcBef>
                <a:spcPts val="450"/>
              </a:spcBef>
              <a:spcAft>
                <a:spcPts val="450"/>
              </a:spcAft>
              <a:buFont typeface="+mj-lt"/>
              <a:buAutoNum type="arabicPeriod"/>
              <a:defRPr/>
            </a:pPr>
            <a:r>
              <a:rPr lang="en-US" sz="1600" dirty="0">
                <a:solidFill>
                  <a:schemeClr val="tx1">
                    <a:lumMod val="75000"/>
                    <a:lumOff val="25000"/>
                  </a:schemeClr>
                </a:solidFill>
                <a:latin typeface="Century Gothic" panose="020B0502020202020204" pitchFamily="34" charset="0"/>
              </a:rPr>
              <a:t>Check you have attached everything requested and followed the “how to submit” instructions. </a:t>
            </a:r>
          </a:p>
        </p:txBody>
      </p:sp>
      <p:pic>
        <p:nvPicPr>
          <p:cNvPr id="4" name="Picture 3">
            <a:extLst>
              <a:ext uri="{FF2B5EF4-FFF2-40B4-BE49-F238E27FC236}">
                <a16:creationId xmlns:a16="http://schemas.microsoft.com/office/drawing/2014/main" id="{CD6697F6-8B37-4E46-98AB-7EA909C2DC5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778" b="98889" l="2000" r="97833">
                        <a14:foregroundMark x1="2000" y1="28889" x2="2000" y2="28889"/>
                        <a14:foregroundMark x1="29833" y1="98889" x2="29833" y2="98889"/>
                        <a14:foregroundMark x1="97833" y1="3778" x2="97833" y2="3778"/>
                      </a14:backgroundRemoval>
                    </a14:imgEffect>
                  </a14:imgLayer>
                </a14:imgProps>
              </a:ext>
              <a:ext uri="{28A0092B-C50C-407E-A947-70E740481C1C}">
                <a14:useLocalDpi xmlns:a14="http://schemas.microsoft.com/office/drawing/2010/main" val="0"/>
              </a:ext>
            </a:extLst>
          </a:blip>
          <a:stretch>
            <a:fillRect/>
          </a:stretch>
        </p:blipFill>
        <p:spPr>
          <a:xfrm>
            <a:off x="6857196" y="1769740"/>
            <a:ext cx="1897640" cy="1423230"/>
          </a:xfrm>
          <a:prstGeom prst="rect">
            <a:avLst/>
          </a:prstGeom>
        </p:spPr>
      </p:pic>
      <p:pic>
        <p:nvPicPr>
          <p:cNvPr id="6" name="Picture 5">
            <a:extLst>
              <a:ext uri="{FF2B5EF4-FFF2-40B4-BE49-F238E27FC236}">
                <a16:creationId xmlns:a16="http://schemas.microsoft.com/office/drawing/2014/main" id="{8AD83977-108D-4C14-BE2A-CAB88D480C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7" name="Footer Placeholder 4">
            <a:extLst>
              <a:ext uri="{FF2B5EF4-FFF2-40B4-BE49-F238E27FC236}">
                <a16:creationId xmlns:a16="http://schemas.microsoft.com/office/drawing/2014/main" id="{23396A82-26BE-4E0D-A219-7E99118F72CE}"/>
              </a:ext>
            </a:extLst>
          </p:cNvPr>
          <p:cNvSpPr>
            <a:spLocks noGrp="1"/>
          </p:cNvSpPr>
          <p:nvPr>
            <p:ph type="ftr" sz="quarter" idx="11"/>
          </p:nvPr>
        </p:nvSpPr>
        <p:spPr>
          <a:xfrm>
            <a:off x="3128205" y="6344504"/>
            <a:ext cx="2895600" cy="365125"/>
          </a:xfrm>
        </p:spPr>
        <p:txBody>
          <a:bodyPr/>
          <a:lstStyle/>
          <a:p>
            <a:r>
              <a:rPr lang="en-US" sz="800" dirty="0"/>
              <a:t>© Copyright Strategic Grants 2019</a:t>
            </a:r>
          </a:p>
        </p:txBody>
      </p:sp>
    </p:spTree>
    <p:extLst>
      <p:ext uri="{BB962C8B-B14F-4D97-AF65-F5344CB8AC3E}">
        <p14:creationId xmlns:p14="http://schemas.microsoft.com/office/powerpoint/2010/main" val="3891815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5" name="Footer Placeholder 4"/>
          <p:cNvSpPr>
            <a:spLocks noGrp="1"/>
          </p:cNvSpPr>
          <p:nvPr>
            <p:ph type="ftr" sz="quarter" idx="11"/>
          </p:nvPr>
        </p:nvSpPr>
        <p:spPr>
          <a:xfrm>
            <a:off x="3657600" y="6335193"/>
            <a:ext cx="2895600" cy="365125"/>
          </a:xfrm>
        </p:spPr>
        <p:txBody>
          <a:bodyPr/>
          <a:lstStyle/>
          <a:p>
            <a:r>
              <a:rPr lang="en-US" sz="800"/>
              <a:t>© Copyright Strategic Grants 2018</a:t>
            </a:r>
          </a:p>
        </p:txBody>
      </p:sp>
      <p:sp>
        <p:nvSpPr>
          <p:cNvPr id="6" name="Title 4"/>
          <p:cNvSpPr>
            <a:spLocks noGrp="1"/>
          </p:cNvSpPr>
          <p:nvPr>
            <p:ph type="title"/>
          </p:nvPr>
        </p:nvSpPr>
        <p:spPr>
          <a:xfrm>
            <a:off x="457200" y="503375"/>
            <a:ext cx="8229600" cy="1312627"/>
          </a:xfrm>
        </p:spPr>
        <p:txBody>
          <a:bodyPr>
            <a:normAutofit fontScale="90000"/>
          </a:bodyPr>
          <a:lstStyle/>
          <a:p>
            <a:br>
              <a:rPr lang="en-AU">
                <a:solidFill>
                  <a:srgbClr val="6EB43F"/>
                </a:solidFill>
              </a:rPr>
            </a:br>
            <a:r>
              <a:rPr lang="en-AU" sz="5600">
                <a:solidFill>
                  <a:srgbClr val="6EB43F"/>
                </a:solidFill>
                <a:latin typeface="Century Gothic" panose="020B0502020202020204" pitchFamily="34" charset="0"/>
              </a:rPr>
              <a:t>Where to from here? </a:t>
            </a:r>
            <a:br>
              <a:rPr lang="en-AU" sz="2700">
                <a:solidFill>
                  <a:srgbClr val="6EB43F"/>
                </a:solidFill>
              </a:rPr>
            </a:br>
            <a:endParaRPr lang="en-AU">
              <a:solidFill>
                <a:srgbClr val="6EB43F"/>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b="22922"/>
          <a:stretch/>
        </p:blipFill>
        <p:spPr>
          <a:xfrm>
            <a:off x="1884163" y="2174165"/>
            <a:ext cx="5217027" cy="3015891"/>
          </a:xfrm>
          <a:prstGeom prst="rect">
            <a:avLst/>
          </a:prstGeom>
          <a:effectLst>
            <a:softEdge rad="127000"/>
          </a:effectLst>
        </p:spPr>
      </p:pic>
      <p:sp>
        <p:nvSpPr>
          <p:cNvPr id="9" name="Rectangle 8"/>
          <p:cNvSpPr/>
          <p:nvPr/>
        </p:nvSpPr>
        <p:spPr>
          <a:xfrm>
            <a:off x="618859" y="1757183"/>
            <a:ext cx="3576152" cy="1938992"/>
          </a:xfrm>
          <a:prstGeom prst="rect">
            <a:avLst/>
          </a:prstGeom>
        </p:spPr>
        <p:txBody>
          <a:bodyPr wrap="square">
            <a:spAutoFit/>
          </a:bodyPr>
          <a:lstStyle/>
          <a:p>
            <a:r>
              <a:rPr lang="en-AU" sz="2400" b="1">
                <a:solidFill>
                  <a:srgbClr val="565F5A"/>
                </a:solidFill>
                <a:latin typeface="Century Gothic"/>
                <a:cs typeface="Century Gothic"/>
              </a:rPr>
              <a:t>Proactive, forward planning and organised </a:t>
            </a:r>
            <a:br>
              <a:rPr lang="en-AU" sz="2400" b="1">
                <a:latin typeface="Century Gothic"/>
                <a:cs typeface="Century Gothic"/>
              </a:rPr>
            </a:br>
            <a:br>
              <a:rPr lang="en-AU" sz="2400" b="1">
                <a:latin typeface="Century Gothic"/>
                <a:cs typeface="Century Gothic"/>
              </a:rPr>
            </a:br>
            <a:endParaRPr lang="en-AU" sz="2400" b="1"/>
          </a:p>
        </p:txBody>
      </p:sp>
      <p:sp>
        <p:nvSpPr>
          <p:cNvPr id="10" name="Rectangle 9"/>
          <p:cNvSpPr/>
          <p:nvPr/>
        </p:nvSpPr>
        <p:spPr>
          <a:xfrm>
            <a:off x="5759289" y="5148043"/>
            <a:ext cx="3673642" cy="1477328"/>
          </a:xfrm>
          <a:prstGeom prst="rect">
            <a:avLst/>
          </a:prstGeom>
        </p:spPr>
        <p:txBody>
          <a:bodyPr wrap="square">
            <a:spAutoFit/>
          </a:bodyPr>
          <a:lstStyle/>
          <a:p>
            <a:r>
              <a:rPr lang="en-AU" sz="2400" b="1">
                <a:solidFill>
                  <a:srgbClr val="565F5A"/>
                </a:solidFill>
                <a:latin typeface="Century Gothic"/>
                <a:cs typeface="Century Gothic"/>
              </a:rPr>
              <a:t>Reactive, scrambling for projects against deadlines?</a:t>
            </a:r>
            <a:br>
              <a:rPr lang="en-AU"/>
            </a:br>
            <a:endParaRPr lang="en-AU"/>
          </a:p>
        </p:txBody>
      </p:sp>
      <p:sp>
        <p:nvSpPr>
          <p:cNvPr id="2" name="Slide Number Placeholder 1"/>
          <p:cNvSpPr>
            <a:spLocks noGrp="1"/>
          </p:cNvSpPr>
          <p:nvPr>
            <p:ph type="sldNum" sz="quarter" idx="12"/>
          </p:nvPr>
        </p:nvSpPr>
        <p:spPr/>
        <p:txBody>
          <a:bodyPr/>
          <a:lstStyle/>
          <a:p>
            <a:fld id="{D4CF28C3-43D1-4032-8295-E252B8E6E37A}" type="slidenum">
              <a:rPr lang="en-AU" smtClean="0"/>
              <a:t>37</a:t>
            </a:fld>
            <a:endParaRPr lang="en-AU"/>
          </a:p>
        </p:txBody>
      </p:sp>
    </p:spTree>
    <p:extLst>
      <p:ext uri="{BB962C8B-B14F-4D97-AF65-F5344CB8AC3E}">
        <p14:creationId xmlns:p14="http://schemas.microsoft.com/office/powerpoint/2010/main" val="190865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9D53-0043-43BC-B0EA-9398EE880D23}"/>
              </a:ext>
            </a:extLst>
          </p:cNvPr>
          <p:cNvSpPr>
            <a:spLocks noGrp="1"/>
          </p:cNvSpPr>
          <p:nvPr>
            <p:ph type="title"/>
          </p:nvPr>
        </p:nvSpPr>
        <p:spPr>
          <a:xfrm>
            <a:off x="628650" y="365126"/>
            <a:ext cx="7886700" cy="1325563"/>
          </a:xfrm>
        </p:spPr>
        <p:txBody>
          <a:bodyPr>
            <a:normAutofit/>
          </a:bodyPr>
          <a:lstStyle/>
          <a:p>
            <a:pPr algn="ctr"/>
            <a:r>
              <a:rPr lang="en-AU" sz="3600" b="1">
                <a:solidFill>
                  <a:srgbClr val="6EB43F"/>
                </a:solidFill>
                <a:latin typeface="Century Gothic" panose="020B0502020202020204" pitchFamily="34" charset="0"/>
              </a:rPr>
              <a:t>Questions and Discussion</a:t>
            </a:r>
            <a:endParaRPr lang="en-AU" sz="3600" b="1" dirty="0">
              <a:solidFill>
                <a:srgbClr val="6EB43F"/>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7E77F155-3D1C-4DA3-8A0D-4197D316D2D8}"/>
              </a:ext>
            </a:extLst>
          </p:cNvPr>
          <p:cNvSpPr>
            <a:spLocks noGrp="1"/>
          </p:cNvSpPr>
          <p:nvPr>
            <p:ph idx="1"/>
          </p:nvPr>
        </p:nvSpPr>
        <p:spPr>
          <a:xfrm>
            <a:off x="628650" y="1422953"/>
            <a:ext cx="7886700" cy="4351338"/>
          </a:xfrm>
        </p:spPr>
        <p:txBody>
          <a:bodyPr>
            <a:normAutofit/>
          </a:bodyPr>
          <a:lstStyle/>
          <a:p>
            <a:pPr algn="ctr"/>
            <a:endParaRPr lang="en-AU" sz="1800" dirty="0">
              <a:solidFill>
                <a:schemeClr val="tx2"/>
              </a:solidFill>
            </a:endParaRPr>
          </a:p>
          <a:p>
            <a:pPr marL="0" indent="0" algn="ctr">
              <a:buNone/>
            </a:pPr>
            <a:r>
              <a:rPr lang="en-AU" sz="1800" dirty="0">
                <a:solidFill>
                  <a:srgbClr val="717174"/>
                </a:solidFill>
                <a:latin typeface="Century Gothic" panose="020B0502020202020204" pitchFamily="34" charset="0"/>
              </a:rPr>
              <a:t> </a:t>
            </a:r>
            <a:r>
              <a:rPr lang="en-AU" sz="1800" dirty="0">
                <a:solidFill>
                  <a:srgbClr val="717174"/>
                </a:solidFill>
                <a:latin typeface="Century Gothic" panose="020B0502020202020204" pitchFamily="34" charset="0"/>
                <a:hlinkClick r:id="rId3">
                  <a:extLst>
                    <a:ext uri="{A12FA001-AC4F-418D-AE19-62706E023703}">
                      <ahyp:hlinkClr xmlns:ahyp="http://schemas.microsoft.com/office/drawing/2018/hyperlinkcolor" val="tx"/>
                    </a:ext>
                  </a:extLst>
                </a:hlinkClick>
              </a:rPr>
              <a:t>info@strategicgrants.com.au</a:t>
            </a:r>
            <a:r>
              <a:rPr lang="en-AU" sz="1800" dirty="0">
                <a:solidFill>
                  <a:srgbClr val="717174"/>
                </a:solidFill>
                <a:latin typeface="Century Gothic" panose="020B0502020202020204" pitchFamily="34" charset="0"/>
              </a:rPr>
              <a:t>  07 3892 1150</a:t>
            </a:r>
          </a:p>
          <a:p>
            <a:pPr algn="ctr"/>
            <a:endParaRPr lang="en-AU" sz="1800" dirty="0">
              <a:solidFill>
                <a:srgbClr val="717174"/>
              </a:solidFill>
              <a:latin typeface="Century Gothic" panose="020B0502020202020204" pitchFamily="34" charset="0"/>
            </a:endParaRPr>
          </a:p>
          <a:p>
            <a:pPr marL="0" indent="0" algn="ctr">
              <a:buNone/>
            </a:pPr>
            <a:r>
              <a:rPr lang="en-AU" sz="1800" dirty="0">
                <a:solidFill>
                  <a:srgbClr val="717174"/>
                </a:solidFill>
                <a:latin typeface="Century Gothic" panose="020B0502020202020204" pitchFamily="34" charset="0"/>
              </a:rPr>
              <a:t>Visit our website for free grant-seeking resources and other training opportunities, and subscribe to our newsletter!</a:t>
            </a:r>
          </a:p>
          <a:p>
            <a:pPr marL="0" indent="0" algn="ctr">
              <a:buNone/>
            </a:pPr>
            <a:r>
              <a:rPr lang="en-AU" sz="1800" dirty="0">
                <a:solidFill>
                  <a:srgbClr val="717174"/>
                </a:solidFill>
                <a:latin typeface="Century Gothic" panose="020B0502020202020204" pitchFamily="34" charset="0"/>
                <a:hlinkClick r:id="rId4">
                  <a:extLst>
                    <a:ext uri="{A12FA001-AC4F-418D-AE19-62706E023703}">
                      <ahyp:hlinkClr xmlns:ahyp="http://schemas.microsoft.com/office/drawing/2018/hyperlinkcolor" val="tx"/>
                    </a:ext>
                  </a:extLst>
                </a:hlinkClick>
              </a:rPr>
              <a:t>www.strategicgrants.com.au</a:t>
            </a:r>
            <a:r>
              <a:rPr lang="en-AU" sz="1800" dirty="0">
                <a:solidFill>
                  <a:srgbClr val="717174"/>
                </a:solidFill>
                <a:latin typeface="Century Gothic" panose="020B0502020202020204" pitchFamily="34" charset="0"/>
              </a:rPr>
              <a:t> </a:t>
            </a:r>
          </a:p>
          <a:p>
            <a:pPr marL="0" indent="0" algn="ctr">
              <a:buNone/>
            </a:pPr>
            <a:endParaRPr lang="en-AU" sz="1800" dirty="0">
              <a:solidFill>
                <a:srgbClr val="717174"/>
              </a:solidFill>
              <a:latin typeface="Century Gothic" panose="020B0502020202020204" pitchFamily="34" charset="0"/>
            </a:endParaRPr>
          </a:p>
        </p:txBody>
      </p:sp>
      <p:sp>
        <p:nvSpPr>
          <p:cNvPr id="4" name="Footer Placeholder 3">
            <a:extLst>
              <a:ext uri="{FF2B5EF4-FFF2-40B4-BE49-F238E27FC236}">
                <a16:creationId xmlns:a16="http://schemas.microsoft.com/office/drawing/2014/main" id="{27FE3D3F-1D28-40E6-855F-BB9F08B8BFB6}"/>
              </a:ext>
            </a:extLst>
          </p:cNvPr>
          <p:cNvSpPr>
            <a:spLocks noGrp="1"/>
          </p:cNvSpPr>
          <p:nvPr>
            <p:ph type="ftr" sz="quarter" idx="11"/>
          </p:nvPr>
        </p:nvSpPr>
        <p:spPr>
          <a:xfrm>
            <a:off x="3028950" y="6356351"/>
            <a:ext cx="3086100" cy="365125"/>
          </a:xfrm>
        </p:spPr>
        <p:txBody>
          <a:bodyPr/>
          <a:lstStyle/>
          <a:p>
            <a:r>
              <a:rPr lang="en-AU"/>
              <a:t>© Copyright Strategic Grants 2019</a:t>
            </a:r>
          </a:p>
        </p:txBody>
      </p:sp>
      <p:sp>
        <p:nvSpPr>
          <p:cNvPr id="5" name="Slide Number Placeholder 4">
            <a:extLst>
              <a:ext uri="{FF2B5EF4-FFF2-40B4-BE49-F238E27FC236}">
                <a16:creationId xmlns:a16="http://schemas.microsoft.com/office/drawing/2014/main" id="{5834855D-08AF-46CF-BDC9-43D29708AF3C}"/>
              </a:ext>
            </a:extLst>
          </p:cNvPr>
          <p:cNvSpPr>
            <a:spLocks noGrp="1"/>
          </p:cNvSpPr>
          <p:nvPr>
            <p:ph type="sldNum" sz="quarter" idx="12"/>
          </p:nvPr>
        </p:nvSpPr>
        <p:spPr>
          <a:xfrm>
            <a:off x="6457950" y="6356351"/>
            <a:ext cx="2057400" cy="365125"/>
          </a:xfrm>
        </p:spPr>
        <p:txBody>
          <a:bodyPr/>
          <a:lstStyle/>
          <a:p>
            <a:fld id="{D4CF28C3-43D1-4032-8295-E252B8E6E37A}" type="slidenum">
              <a:rPr lang="en-AU" smtClean="0"/>
              <a:t>38</a:t>
            </a:fld>
            <a:endParaRPr lang="en-AU"/>
          </a:p>
        </p:txBody>
      </p:sp>
      <p:pic>
        <p:nvPicPr>
          <p:cNvPr id="6" name="Picture 5">
            <a:extLst>
              <a:ext uri="{FF2B5EF4-FFF2-40B4-BE49-F238E27FC236}">
                <a16:creationId xmlns:a16="http://schemas.microsoft.com/office/drawing/2014/main" id="{E7CF966E-AF88-497E-AE22-EF356C2E1F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pic>
        <p:nvPicPr>
          <p:cNvPr id="7" name="Picture 6" descr="0650 S Grants PowerPoint Temp Update.jpg">
            <a:extLst>
              <a:ext uri="{FF2B5EF4-FFF2-40B4-BE49-F238E27FC236}">
                <a16:creationId xmlns:a16="http://schemas.microsoft.com/office/drawing/2014/main" id="{CC070D28-E6B0-48EF-B546-F57699314643}"/>
              </a:ext>
            </a:extLst>
          </p:cNvPr>
          <p:cNvPicPr>
            <a:picLocks noChangeAspect="1"/>
          </p:cNvPicPr>
          <p:nvPr/>
        </p:nvPicPr>
        <p:blipFill rotWithShape="1">
          <a:blip r:embed="rId6">
            <a:clrChange>
              <a:clrFrom>
                <a:srgbClr val="DEDEDE"/>
              </a:clrFrom>
              <a:clrTo>
                <a:srgbClr val="DEDEDE">
                  <a:alpha val="0"/>
                </a:srgbClr>
              </a:clrTo>
            </a:clrChange>
            <a:extLst>
              <a:ext uri="{28A0092B-C50C-407E-A947-70E740481C1C}">
                <a14:useLocalDpi xmlns:a14="http://schemas.microsoft.com/office/drawing/2010/main" val="0"/>
              </a:ext>
            </a:extLst>
          </a:blip>
          <a:srcRect l="-1219" t="4811" b="41012"/>
          <a:stretch/>
        </p:blipFill>
        <p:spPr>
          <a:xfrm>
            <a:off x="863541" y="3429000"/>
            <a:ext cx="7779190" cy="3122854"/>
          </a:xfrm>
          <a:prstGeom prst="rect">
            <a:avLst/>
          </a:prstGeom>
        </p:spPr>
      </p:pic>
    </p:spTree>
    <p:extLst>
      <p:ext uri="{BB962C8B-B14F-4D97-AF65-F5344CB8AC3E}">
        <p14:creationId xmlns:p14="http://schemas.microsoft.com/office/powerpoint/2010/main" val="77064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81044E-E69F-4E7F-BE53-4A1179571EA3}"/>
              </a:ext>
            </a:extLst>
          </p:cNvPr>
          <p:cNvSpPr>
            <a:spLocks noGrp="1"/>
          </p:cNvSpPr>
          <p:nvPr>
            <p:ph type="ftr" sz="quarter" idx="11"/>
          </p:nvPr>
        </p:nvSpPr>
        <p:spPr/>
        <p:txBody>
          <a:bodyPr/>
          <a:lstStyle/>
          <a:p>
            <a:r>
              <a:rPr lang="en-AU"/>
              <a:t>© Copyright Strategic Grants 2019</a:t>
            </a:r>
          </a:p>
        </p:txBody>
      </p:sp>
      <p:sp>
        <p:nvSpPr>
          <p:cNvPr id="5" name="Slide Number Placeholder 4">
            <a:extLst>
              <a:ext uri="{FF2B5EF4-FFF2-40B4-BE49-F238E27FC236}">
                <a16:creationId xmlns:a16="http://schemas.microsoft.com/office/drawing/2014/main" id="{1DF473C5-C9A4-4C99-86FF-C67FF0C80E8A}"/>
              </a:ext>
            </a:extLst>
          </p:cNvPr>
          <p:cNvSpPr>
            <a:spLocks noGrp="1"/>
          </p:cNvSpPr>
          <p:nvPr>
            <p:ph type="sldNum" sz="quarter" idx="12"/>
          </p:nvPr>
        </p:nvSpPr>
        <p:spPr/>
        <p:txBody>
          <a:bodyPr/>
          <a:lstStyle/>
          <a:p>
            <a:fld id="{D4CF28C3-43D1-4032-8295-E252B8E6E37A}" type="slidenum">
              <a:rPr lang="en-AU" smtClean="0"/>
              <a:t>4</a:t>
            </a:fld>
            <a:endParaRPr lang="en-AU"/>
          </a:p>
        </p:txBody>
      </p:sp>
      <p:sp>
        <p:nvSpPr>
          <p:cNvPr id="6" name="Content Placeholder 2">
            <a:extLst>
              <a:ext uri="{FF2B5EF4-FFF2-40B4-BE49-F238E27FC236}">
                <a16:creationId xmlns:a16="http://schemas.microsoft.com/office/drawing/2014/main" id="{6B494127-7E9F-4DA2-95AD-7355076BDFD4}"/>
              </a:ext>
            </a:extLst>
          </p:cNvPr>
          <p:cNvSpPr txBox="1">
            <a:spLocks/>
          </p:cNvSpPr>
          <p:nvPr/>
        </p:nvSpPr>
        <p:spPr>
          <a:xfrm>
            <a:off x="690996" y="2391508"/>
            <a:ext cx="8030676" cy="35592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latin typeface="Century Gothic" panose="020B0502020202020204" pitchFamily="34" charset="0"/>
            </a:endParaRPr>
          </a:p>
        </p:txBody>
      </p:sp>
      <p:sp>
        <p:nvSpPr>
          <p:cNvPr id="7" name="Title 1">
            <a:extLst>
              <a:ext uri="{FF2B5EF4-FFF2-40B4-BE49-F238E27FC236}">
                <a16:creationId xmlns:a16="http://schemas.microsoft.com/office/drawing/2014/main" id="{4A3B1D68-9BDC-4C8A-9BEA-EA4D7F460450}"/>
              </a:ext>
            </a:extLst>
          </p:cNvPr>
          <p:cNvSpPr txBox="1">
            <a:spLocks/>
          </p:cNvSpPr>
          <p:nvPr/>
        </p:nvSpPr>
        <p:spPr>
          <a:xfrm>
            <a:off x="690996" y="429582"/>
            <a:ext cx="7824354" cy="167660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solidFill>
                  <a:schemeClr val="accent6">
                    <a:lumMod val="75000"/>
                  </a:schemeClr>
                </a:solidFill>
              </a:rPr>
              <a:t>Queensland and Commonwealth Legal Assistance Service Delivery Funding 2020-2025</a:t>
            </a:r>
            <a:r>
              <a:rPr lang="en-AU" b="1" dirty="0"/>
              <a:t>  </a:t>
            </a:r>
          </a:p>
        </p:txBody>
      </p:sp>
      <p:pic>
        <p:nvPicPr>
          <p:cNvPr id="2" name="Picture 1">
            <a:extLst>
              <a:ext uri="{FF2B5EF4-FFF2-40B4-BE49-F238E27FC236}">
                <a16:creationId xmlns:a16="http://schemas.microsoft.com/office/drawing/2014/main" id="{620EDF28-0109-428A-B7B7-FDF63D416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32" y="5950712"/>
            <a:ext cx="1347580" cy="685020"/>
          </a:xfrm>
          <a:prstGeom prst="rect">
            <a:avLst/>
          </a:prstGeom>
        </p:spPr>
      </p:pic>
      <p:sp>
        <p:nvSpPr>
          <p:cNvPr id="3" name="TextBox 2">
            <a:extLst>
              <a:ext uri="{FF2B5EF4-FFF2-40B4-BE49-F238E27FC236}">
                <a16:creationId xmlns:a16="http://schemas.microsoft.com/office/drawing/2014/main" id="{F3B47075-EA51-FB4E-81BD-9B1679D523E1}"/>
              </a:ext>
            </a:extLst>
          </p:cNvPr>
          <p:cNvSpPr txBox="1"/>
          <p:nvPr/>
        </p:nvSpPr>
        <p:spPr>
          <a:xfrm>
            <a:off x="274631" y="2320289"/>
            <a:ext cx="8657083" cy="3877985"/>
          </a:xfrm>
          <a:prstGeom prst="rect">
            <a:avLst/>
          </a:prstGeom>
          <a:noFill/>
        </p:spPr>
        <p:txBody>
          <a:bodyPr wrap="square" rtlCol="0">
            <a:spAutoFit/>
          </a:bodyPr>
          <a:lstStyle/>
          <a:p>
            <a:r>
              <a:rPr lang="en-AU" b="1" dirty="0">
                <a:solidFill>
                  <a:schemeClr val="accent6">
                    <a:lumMod val="75000"/>
                  </a:schemeClr>
                </a:solidFill>
              </a:rPr>
              <a:t>Key Dates </a:t>
            </a:r>
          </a:p>
          <a:p>
            <a:pPr>
              <a:lnSpc>
                <a:spcPct val="150000"/>
              </a:lnSpc>
              <a:spcAft>
                <a:spcPts val="600"/>
              </a:spcAft>
            </a:pPr>
            <a:r>
              <a:rPr lang="en-AU" dirty="0"/>
              <a:t>Prior to the application opening 	Register for Q Tenders </a:t>
            </a:r>
          </a:p>
          <a:p>
            <a:pPr>
              <a:lnSpc>
                <a:spcPct val="150000"/>
              </a:lnSpc>
              <a:spcAft>
                <a:spcPts val="600"/>
              </a:spcAft>
            </a:pPr>
            <a:r>
              <a:rPr lang="en-AU" dirty="0"/>
              <a:t>21 October 2019 			Application process opens </a:t>
            </a:r>
          </a:p>
          <a:p>
            <a:pPr>
              <a:lnSpc>
                <a:spcPct val="150000"/>
              </a:lnSpc>
              <a:spcAft>
                <a:spcPts val="600"/>
              </a:spcAft>
            </a:pPr>
            <a:r>
              <a:rPr lang="en-AU" dirty="0"/>
              <a:t>6 November 2019 			Community Legal Centres Queensland webinar </a:t>
            </a:r>
          </a:p>
          <a:p>
            <a:pPr>
              <a:spcAft>
                <a:spcPts val="600"/>
              </a:spcAft>
            </a:pPr>
            <a:r>
              <a:rPr lang="en-AU" dirty="0"/>
              <a:t>15 November 2019 		Last date to submit questions through Q Tenders 					at 5pm </a:t>
            </a:r>
          </a:p>
          <a:p>
            <a:pPr>
              <a:lnSpc>
                <a:spcPct val="150000"/>
              </a:lnSpc>
              <a:spcAft>
                <a:spcPts val="600"/>
              </a:spcAft>
            </a:pPr>
            <a:r>
              <a:rPr lang="en-AU" dirty="0"/>
              <a:t>29 November 2019 		Applications close at 2pm </a:t>
            </a:r>
          </a:p>
          <a:p>
            <a:pPr>
              <a:spcAft>
                <a:spcPts val="600"/>
              </a:spcAft>
            </a:pPr>
            <a:r>
              <a:rPr lang="en-AU" dirty="0"/>
              <a:t>31 March 2020 			Deadline for announcement of procurement 					outcomes by the Queensland Attorney General </a:t>
            </a:r>
          </a:p>
          <a:p>
            <a:endParaRPr lang="en-US" dirty="0"/>
          </a:p>
        </p:txBody>
      </p:sp>
    </p:spTree>
    <p:extLst>
      <p:ext uri="{BB962C8B-B14F-4D97-AF65-F5344CB8AC3E}">
        <p14:creationId xmlns:p14="http://schemas.microsoft.com/office/powerpoint/2010/main" val="74004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p:txBody>
          <a:bodyPr>
            <a:normAutofit/>
          </a:bodyPr>
          <a:lstStyle/>
          <a:p>
            <a:pPr algn="ctr"/>
            <a:r>
              <a:rPr lang="en-AU" sz="3600" b="1" dirty="0">
                <a:solidFill>
                  <a:srgbClr val="6EB43F"/>
                </a:solidFill>
                <a:latin typeface="Century Gothic" panose="020B0502020202020204" pitchFamily="34" charset="0"/>
              </a:rPr>
              <a:t>Why have a grants strategy and processes?</a:t>
            </a:r>
          </a:p>
        </p:txBody>
      </p:sp>
      <p:sp>
        <p:nvSpPr>
          <p:cNvPr id="3" name="Content Placeholder 2">
            <a:extLst>
              <a:ext uri="{FF2B5EF4-FFF2-40B4-BE49-F238E27FC236}">
                <a16:creationId xmlns:a16="http://schemas.microsoft.com/office/drawing/2014/main" id="{EDEB4B36-1D4B-4C0B-A848-E35EEC20A294}"/>
              </a:ext>
            </a:extLst>
          </p:cNvPr>
          <p:cNvSpPr>
            <a:spLocks noGrp="1"/>
          </p:cNvSpPr>
          <p:nvPr>
            <p:ph idx="1"/>
          </p:nvPr>
        </p:nvSpPr>
        <p:spPr/>
        <p:txBody>
          <a:bodyPr/>
          <a:lstStyle/>
          <a:p>
            <a:r>
              <a:rPr lang="en-AU" dirty="0">
                <a:solidFill>
                  <a:srgbClr val="717174"/>
                </a:solidFill>
                <a:latin typeface="Century Gothic" panose="020B0502020202020204" pitchFamily="34" charset="0"/>
              </a:rPr>
              <a:t>j</a:t>
            </a:r>
          </a:p>
        </p:txBody>
      </p:sp>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p:txBody>
          <a:bodyPr/>
          <a:lstStyle/>
          <a:p>
            <a:r>
              <a:rPr lang="en-AU" dirty="0"/>
              <a:t>© Copyright Strategic Grants 2019</a:t>
            </a:r>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p:txBody>
          <a:bodyPr/>
          <a:lstStyle/>
          <a:p>
            <a:fld id="{D4CF28C3-43D1-4032-8295-E252B8E6E37A}" type="slidenum">
              <a:rPr lang="en-AU" smtClean="0"/>
              <a:t>5</a:t>
            </a:fld>
            <a:endParaRPr lang="en-AU"/>
          </a:p>
        </p:txBody>
      </p:sp>
      <p:pic>
        <p:nvPicPr>
          <p:cNvPr id="6" name="Picture 5">
            <a:extLst>
              <a:ext uri="{FF2B5EF4-FFF2-40B4-BE49-F238E27FC236}">
                <a16:creationId xmlns:a16="http://schemas.microsoft.com/office/drawing/2014/main" id="{34ABB067-CCAB-4349-BCD8-D1B77334D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pic>
        <p:nvPicPr>
          <p:cNvPr id="7" name="Picture 2" descr="Image result for no thanks we are too busy">
            <a:extLst>
              <a:ext uri="{FF2B5EF4-FFF2-40B4-BE49-F238E27FC236}">
                <a16:creationId xmlns:a16="http://schemas.microsoft.com/office/drawing/2014/main" id="{6ACA102A-82E2-4DC0-B299-195ED6A00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844649"/>
            <a:ext cx="7331382" cy="413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0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BB12E7E-2C83-6A4F-BC10-6EA0DA078EB5}"/>
              </a:ext>
            </a:extLst>
          </p:cNvPr>
          <p:cNvSpPr>
            <a:spLocks noChangeArrowheads="1"/>
          </p:cNvSpPr>
          <p:nvPr/>
        </p:nvSpPr>
        <p:spPr bwMode="auto">
          <a:xfrm>
            <a:off x="1515804" y="345664"/>
            <a:ext cx="217869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2" descr="Related image">
            <a:extLst>
              <a:ext uri="{FF2B5EF4-FFF2-40B4-BE49-F238E27FC236}">
                <a16:creationId xmlns:a16="http://schemas.microsoft.com/office/drawing/2014/main" id="{2DE97B32-B2C2-0242-B97F-432021E24E19}"/>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t="1810" b="9042"/>
          <a:stretch>
            <a:fillRect/>
          </a:stretch>
        </p:blipFill>
        <p:spPr bwMode="auto">
          <a:xfrm>
            <a:off x="1797864" y="835732"/>
            <a:ext cx="5688786" cy="54266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690" y="5824407"/>
            <a:ext cx="1723104" cy="875911"/>
          </a:xfrm>
          <a:prstGeom prst="rect">
            <a:avLst/>
          </a:prstGeom>
        </p:spPr>
      </p:pic>
      <p:sp>
        <p:nvSpPr>
          <p:cNvPr id="7" name="Title 1"/>
          <p:cNvSpPr txBox="1">
            <a:spLocks/>
          </p:cNvSpPr>
          <p:nvPr/>
        </p:nvSpPr>
        <p:spPr>
          <a:xfrm>
            <a:off x="267713" y="151097"/>
            <a:ext cx="8538537" cy="67312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a:solidFill>
                  <a:srgbClr val="64A845"/>
                </a:solidFill>
                <a:latin typeface="Century Gothic Bold"/>
                <a:ea typeface="+mj-ea"/>
                <a:cs typeface="Century Gothic Bold"/>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AU" dirty="0">
                <a:solidFill>
                  <a:srgbClr val="6EB43F"/>
                </a:solidFill>
              </a:rPr>
              <a:t>Being Grant Ready</a:t>
            </a:r>
            <a:endParaRPr kumimoji="0" lang="en-AU" sz="3200" b="1" i="0" u="none" strike="noStrike" kern="1200" cap="none" spc="0" normalizeH="0" baseline="0" noProof="0" dirty="0">
              <a:ln>
                <a:noFill/>
              </a:ln>
              <a:solidFill>
                <a:srgbClr val="6EB43F"/>
              </a:solidFill>
              <a:effectLst/>
              <a:uLnTx/>
              <a:uFillTx/>
            </a:endParaRPr>
          </a:p>
        </p:txBody>
      </p:sp>
      <p:sp>
        <p:nvSpPr>
          <p:cNvPr id="10" name="TextBox 7"/>
          <p:cNvSpPr txBox="1">
            <a:spLocks noChangeArrowheads="1"/>
          </p:cNvSpPr>
          <p:nvPr/>
        </p:nvSpPr>
        <p:spPr bwMode="auto">
          <a:xfrm>
            <a:off x="3996265" y="5377190"/>
            <a:ext cx="1717863" cy="338554"/>
          </a:xfrm>
          <a:prstGeom prst="rect">
            <a:avLst/>
          </a:prstGeom>
          <a:solidFill>
            <a:schemeClr val="bg1"/>
          </a:solidFill>
          <a:ln>
            <a:noFill/>
          </a:ln>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defTabSz="457200" eaLnBrk="1" hangingPunct="1"/>
            <a:r>
              <a:rPr lang="en-US" sz="1600" b="1" dirty="0">
                <a:latin typeface="Century Gothic" panose="020B0502020202020204" pitchFamily="34" charset="0"/>
              </a:rPr>
              <a:t>Key messages</a:t>
            </a:r>
            <a:endParaRPr lang="en-US" sz="1600" dirty="0">
              <a:latin typeface="Century Gothic" panose="020B0502020202020204" pitchFamily="34" charset="0"/>
            </a:endParaRPr>
          </a:p>
        </p:txBody>
      </p:sp>
      <p:sp>
        <p:nvSpPr>
          <p:cNvPr id="11" name="TextBox 10"/>
          <p:cNvSpPr txBox="1">
            <a:spLocks noChangeArrowheads="1"/>
          </p:cNvSpPr>
          <p:nvPr/>
        </p:nvSpPr>
        <p:spPr bwMode="auto">
          <a:xfrm>
            <a:off x="187060" y="4147471"/>
            <a:ext cx="20336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algn="ctr" defTabSz="457200" eaLnBrk="1" hangingPunct="1"/>
            <a:r>
              <a:rPr lang="en-US" sz="1600" dirty="0">
                <a:latin typeface="Century Gothic"/>
                <a:cs typeface="Century Gothic"/>
              </a:rPr>
              <a:t>Prioritised, approved </a:t>
            </a:r>
            <a:r>
              <a:rPr lang="en-US" sz="1600" b="1" dirty="0">
                <a:latin typeface="Century Gothic"/>
                <a:cs typeface="Century Gothic"/>
              </a:rPr>
              <a:t>wish list</a:t>
            </a:r>
            <a:endParaRPr lang="en-US" sz="1600" dirty="0">
              <a:latin typeface="Century Gothic"/>
              <a:cs typeface="Century Gothic"/>
            </a:endParaRPr>
          </a:p>
        </p:txBody>
      </p:sp>
      <p:sp>
        <p:nvSpPr>
          <p:cNvPr id="12" name="TextBox 11"/>
          <p:cNvSpPr txBox="1">
            <a:spLocks noChangeArrowheads="1"/>
          </p:cNvSpPr>
          <p:nvPr/>
        </p:nvSpPr>
        <p:spPr bwMode="auto">
          <a:xfrm>
            <a:off x="164690" y="3034969"/>
            <a:ext cx="22438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algn="r" defTabSz="457200" eaLnBrk="1" hangingPunct="1"/>
            <a:r>
              <a:rPr lang="en-US" sz="1600" dirty="0">
                <a:latin typeface="Century Gothic"/>
                <a:cs typeface="Century Gothic"/>
              </a:rPr>
              <a:t>Engagement and </a:t>
            </a:r>
            <a:r>
              <a:rPr lang="en-US" sz="1600" b="1" dirty="0">
                <a:latin typeface="Century Gothic"/>
                <a:cs typeface="Century Gothic"/>
              </a:rPr>
              <a:t>stewardship</a:t>
            </a:r>
            <a:r>
              <a:rPr lang="en-US" sz="1600" dirty="0">
                <a:latin typeface="Century Gothic"/>
                <a:cs typeface="Century Gothic"/>
              </a:rPr>
              <a:t> strategies in place?</a:t>
            </a:r>
          </a:p>
          <a:p>
            <a:pPr algn="r" defTabSz="457200" eaLnBrk="1" hangingPunct="1"/>
            <a:endParaRPr lang="en-US" sz="1600" dirty="0">
              <a:latin typeface="Century Gothic"/>
              <a:cs typeface="Century Gothic"/>
            </a:endParaRPr>
          </a:p>
        </p:txBody>
      </p:sp>
      <p:sp>
        <p:nvSpPr>
          <p:cNvPr id="13" name="TextBox 12"/>
          <p:cNvSpPr txBox="1">
            <a:spLocks noChangeArrowheads="1"/>
          </p:cNvSpPr>
          <p:nvPr/>
        </p:nvSpPr>
        <p:spPr bwMode="auto">
          <a:xfrm>
            <a:off x="4683724" y="1891554"/>
            <a:ext cx="3434150" cy="338554"/>
          </a:xfrm>
          <a:prstGeom prst="rect">
            <a:avLst/>
          </a:prstGeom>
          <a:solidFill>
            <a:schemeClr val="bg1"/>
          </a:solidFill>
          <a:ln>
            <a:noFill/>
          </a:ln>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algn="r" defTabSz="457200" eaLnBrk="1" hangingPunct="1"/>
            <a:r>
              <a:rPr lang="en-US" sz="1600" dirty="0">
                <a:latin typeface="Century Gothic"/>
                <a:cs typeface="Century Gothic"/>
              </a:rPr>
              <a:t>Organisation </a:t>
            </a:r>
            <a:r>
              <a:rPr lang="en-US" sz="1600" b="1" dirty="0">
                <a:latin typeface="Century Gothic"/>
                <a:cs typeface="Century Gothic"/>
              </a:rPr>
              <a:t>history and success</a:t>
            </a:r>
          </a:p>
        </p:txBody>
      </p:sp>
      <p:sp>
        <p:nvSpPr>
          <p:cNvPr id="14" name="TextBox 13"/>
          <p:cNvSpPr txBox="1">
            <a:spLocks noChangeArrowheads="1"/>
          </p:cNvSpPr>
          <p:nvPr/>
        </p:nvSpPr>
        <p:spPr bwMode="auto">
          <a:xfrm>
            <a:off x="2528831" y="2763777"/>
            <a:ext cx="4911729" cy="338554"/>
          </a:xfrm>
          <a:prstGeom prst="rect">
            <a:avLst/>
          </a:prstGeom>
          <a:solidFill>
            <a:schemeClr val="bg1"/>
          </a:solidFill>
          <a:ln>
            <a:noFill/>
          </a:ln>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algn="r" defTabSz="457200" eaLnBrk="1" hangingPunct="1"/>
            <a:r>
              <a:rPr lang="en-US" sz="1600" b="1" dirty="0">
                <a:latin typeface="Century Gothic"/>
                <a:cs typeface="Century Gothic"/>
              </a:rPr>
              <a:t>Evaluation/outcomes/performance measures</a:t>
            </a:r>
            <a:r>
              <a:rPr lang="en-US" sz="1600" dirty="0">
                <a:latin typeface="Century Gothic"/>
                <a:cs typeface="Century Gothic"/>
              </a:rPr>
              <a:t>?</a:t>
            </a:r>
          </a:p>
        </p:txBody>
      </p:sp>
      <p:sp>
        <p:nvSpPr>
          <p:cNvPr id="15" name="TextBox 14"/>
          <p:cNvSpPr txBox="1">
            <a:spLocks noChangeArrowheads="1"/>
          </p:cNvSpPr>
          <p:nvPr/>
        </p:nvSpPr>
        <p:spPr bwMode="auto">
          <a:xfrm>
            <a:off x="1170161" y="5167695"/>
            <a:ext cx="2455214" cy="338554"/>
          </a:xfrm>
          <a:prstGeom prst="rect">
            <a:avLst/>
          </a:prstGeom>
          <a:solidFill>
            <a:schemeClr val="bg1"/>
          </a:solidFill>
          <a:ln>
            <a:noFill/>
          </a:ln>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defTabSz="457200" eaLnBrk="1" hangingPunct="1"/>
            <a:r>
              <a:rPr lang="en-US" sz="1600" dirty="0">
                <a:latin typeface="Century Gothic"/>
                <a:cs typeface="Century Gothic"/>
              </a:rPr>
              <a:t>Evidence of the </a:t>
            </a:r>
            <a:r>
              <a:rPr lang="en-US" sz="1600" b="1" dirty="0">
                <a:latin typeface="Century Gothic"/>
                <a:cs typeface="Century Gothic"/>
              </a:rPr>
              <a:t>need</a:t>
            </a:r>
          </a:p>
        </p:txBody>
      </p:sp>
      <p:sp>
        <p:nvSpPr>
          <p:cNvPr id="16" name="TextBox 15"/>
          <p:cNvSpPr txBox="1"/>
          <p:nvPr/>
        </p:nvSpPr>
        <p:spPr>
          <a:xfrm>
            <a:off x="4058694" y="3845825"/>
            <a:ext cx="1515140" cy="338554"/>
          </a:xfrm>
          <a:prstGeom prst="rect">
            <a:avLst/>
          </a:prstGeom>
          <a:solidFill>
            <a:schemeClr val="bg1"/>
          </a:solidFill>
        </p:spPr>
        <p:txBody>
          <a:bodyPr wrap="square" rtlCol="0">
            <a:spAutoFit/>
          </a:bodyPr>
          <a:lstStyle/>
          <a:p>
            <a:pPr algn="ctr" defTabSz="457200"/>
            <a:r>
              <a:rPr lang="en-AU" sz="1600" b="1" dirty="0">
                <a:latin typeface="Century Gothic"/>
                <a:cs typeface="Century Gothic"/>
              </a:rPr>
              <a:t>Project plan </a:t>
            </a:r>
            <a:endParaRPr lang="en-AU" sz="1600" dirty="0">
              <a:latin typeface="Century Gothic"/>
              <a:cs typeface="Century Gothic"/>
            </a:endParaRPr>
          </a:p>
        </p:txBody>
      </p:sp>
      <p:sp>
        <p:nvSpPr>
          <p:cNvPr id="17" name="TextBox 16"/>
          <p:cNvSpPr txBox="1"/>
          <p:nvPr/>
        </p:nvSpPr>
        <p:spPr>
          <a:xfrm>
            <a:off x="545482" y="1887611"/>
            <a:ext cx="2957848" cy="830997"/>
          </a:xfrm>
          <a:prstGeom prst="rect">
            <a:avLst/>
          </a:prstGeom>
          <a:noFill/>
        </p:spPr>
        <p:txBody>
          <a:bodyPr wrap="square" rtlCol="0">
            <a:spAutoFit/>
          </a:bodyPr>
          <a:lstStyle/>
          <a:p>
            <a:pPr algn="r" defTabSz="457200"/>
            <a:r>
              <a:rPr lang="en-AU" sz="1600" dirty="0">
                <a:latin typeface="Century Gothic"/>
                <a:cs typeface="Century Gothic"/>
              </a:rPr>
              <a:t>Clear current and consistent messaging across your </a:t>
            </a:r>
            <a:r>
              <a:rPr lang="en-AU" sz="1600" b="1" dirty="0">
                <a:latin typeface="Century Gothic"/>
                <a:cs typeface="Century Gothic"/>
              </a:rPr>
              <a:t>website/social media</a:t>
            </a:r>
            <a:r>
              <a:rPr lang="en-AU" sz="1600" dirty="0">
                <a:latin typeface="Century Gothic"/>
                <a:cs typeface="Century Gothic"/>
              </a:rPr>
              <a:t> </a:t>
            </a:r>
          </a:p>
        </p:txBody>
      </p:sp>
      <p:sp>
        <p:nvSpPr>
          <p:cNvPr id="18" name="TextBox 17"/>
          <p:cNvSpPr txBox="1"/>
          <p:nvPr/>
        </p:nvSpPr>
        <p:spPr>
          <a:xfrm>
            <a:off x="4185157" y="832848"/>
            <a:ext cx="3799721" cy="338554"/>
          </a:xfrm>
          <a:prstGeom prst="rect">
            <a:avLst/>
          </a:prstGeom>
          <a:solidFill>
            <a:schemeClr val="bg1"/>
          </a:solidFill>
        </p:spPr>
        <p:txBody>
          <a:bodyPr wrap="square" rtlCol="0">
            <a:spAutoFit/>
          </a:bodyPr>
          <a:lstStyle/>
          <a:p>
            <a:pPr algn="r" defTabSz="457200"/>
            <a:r>
              <a:rPr lang="en-AU" sz="1600" dirty="0">
                <a:solidFill>
                  <a:srgbClr val="565F5A"/>
                </a:solidFill>
                <a:latin typeface="Century Gothic"/>
                <a:cs typeface="Century Gothic"/>
              </a:rPr>
              <a:t>Previous grants </a:t>
            </a:r>
            <a:r>
              <a:rPr lang="en-AU" sz="1600" b="1" dirty="0">
                <a:latin typeface="Century Gothic"/>
                <a:cs typeface="Century Gothic"/>
              </a:rPr>
              <a:t>acquitted</a:t>
            </a:r>
            <a:r>
              <a:rPr lang="en-AU" sz="1600" dirty="0">
                <a:solidFill>
                  <a:srgbClr val="565F5A"/>
                </a:solidFill>
                <a:latin typeface="Century Gothic"/>
                <a:cs typeface="Century Gothic"/>
              </a:rPr>
              <a:t> on time? </a:t>
            </a:r>
          </a:p>
        </p:txBody>
      </p:sp>
      <p:sp>
        <p:nvSpPr>
          <p:cNvPr id="19" name="TextBox 18"/>
          <p:cNvSpPr txBox="1"/>
          <p:nvPr/>
        </p:nvSpPr>
        <p:spPr>
          <a:xfrm>
            <a:off x="351173" y="836703"/>
            <a:ext cx="1376434" cy="830997"/>
          </a:xfrm>
          <a:prstGeom prst="rect">
            <a:avLst/>
          </a:prstGeom>
          <a:solidFill>
            <a:schemeClr val="bg1"/>
          </a:solidFill>
        </p:spPr>
        <p:txBody>
          <a:bodyPr wrap="square" rtlCol="0">
            <a:spAutoFit/>
          </a:bodyPr>
          <a:lstStyle/>
          <a:p>
            <a:pPr algn="ctr" defTabSz="457200"/>
            <a:r>
              <a:rPr lang="en-AU" sz="1600" dirty="0">
                <a:solidFill>
                  <a:srgbClr val="565F5A"/>
                </a:solidFill>
                <a:latin typeface="Century Gothic"/>
                <a:cs typeface="Century Gothic"/>
              </a:rPr>
              <a:t>Know funder </a:t>
            </a:r>
            <a:r>
              <a:rPr lang="en-AU" sz="1600" b="1" dirty="0">
                <a:latin typeface="Century Gothic"/>
                <a:cs typeface="Century Gothic"/>
              </a:rPr>
              <a:t>deadlines</a:t>
            </a:r>
            <a:r>
              <a:rPr lang="en-AU" sz="1600" dirty="0">
                <a:solidFill>
                  <a:srgbClr val="565F5A"/>
                </a:solidFill>
                <a:latin typeface="Century Gothic"/>
                <a:cs typeface="Century Gothic"/>
              </a:rPr>
              <a:t>?</a:t>
            </a:r>
          </a:p>
        </p:txBody>
      </p:sp>
      <p:sp>
        <p:nvSpPr>
          <p:cNvPr id="20" name="TextBox 19"/>
          <p:cNvSpPr txBox="1"/>
          <p:nvPr/>
        </p:nvSpPr>
        <p:spPr>
          <a:xfrm>
            <a:off x="6032565" y="4875307"/>
            <a:ext cx="2173536" cy="584775"/>
          </a:xfrm>
          <a:prstGeom prst="rect">
            <a:avLst/>
          </a:prstGeom>
          <a:solidFill>
            <a:schemeClr val="bg1"/>
          </a:solidFill>
        </p:spPr>
        <p:txBody>
          <a:bodyPr wrap="square" rtlCol="0">
            <a:spAutoFit/>
          </a:bodyPr>
          <a:lstStyle/>
          <a:p>
            <a:pPr algn="ctr"/>
            <a:r>
              <a:rPr lang="en-AU" sz="1600" dirty="0">
                <a:latin typeface="Century Gothic" panose="020B0502020202020204" pitchFamily="34" charset="0"/>
              </a:rPr>
              <a:t>A </a:t>
            </a:r>
            <a:r>
              <a:rPr lang="en-AU" sz="1600" b="1" dirty="0">
                <a:latin typeface="Century Gothic" panose="020B0502020202020204" pitchFamily="34" charset="0"/>
              </a:rPr>
              <a:t>good writer </a:t>
            </a:r>
            <a:r>
              <a:rPr lang="en-AU" sz="1600" dirty="0">
                <a:latin typeface="Century Gothic" panose="020B0502020202020204" pitchFamily="34" charset="0"/>
              </a:rPr>
              <a:t>and/or </a:t>
            </a:r>
            <a:r>
              <a:rPr lang="en-AU" sz="1600" b="1" dirty="0">
                <a:latin typeface="Century Gothic" panose="020B0502020202020204" pitchFamily="34" charset="0"/>
              </a:rPr>
              <a:t>reviewer</a:t>
            </a:r>
          </a:p>
        </p:txBody>
      </p:sp>
      <p:sp>
        <p:nvSpPr>
          <p:cNvPr id="2" name="Slide Number Placeholder 1"/>
          <p:cNvSpPr>
            <a:spLocks noGrp="1"/>
          </p:cNvSpPr>
          <p:nvPr>
            <p:ph type="sldNum" sz="quarter" idx="12"/>
          </p:nvPr>
        </p:nvSpPr>
        <p:spPr/>
        <p:txBody>
          <a:bodyPr/>
          <a:lstStyle/>
          <a:p>
            <a:fld id="{D4CF28C3-43D1-4032-8295-E252B8E6E37A}" type="slidenum">
              <a:rPr lang="en-AU" smtClean="0"/>
              <a:t>6</a:t>
            </a:fld>
            <a:endParaRPr lang="en-AU" dirty="0"/>
          </a:p>
        </p:txBody>
      </p:sp>
      <p:sp>
        <p:nvSpPr>
          <p:cNvPr id="21" name="Footer Placeholder 4"/>
          <p:cNvSpPr>
            <a:spLocks noGrp="1"/>
          </p:cNvSpPr>
          <p:nvPr>
            <p:ph type="ftr" sz="quarter" idx="11"/>
          </p:nvPr>
        </p:nvSpPr>
        <p:spPr>
          <a:xfrm>
            <a:off x="3128205" y="6344504"/>
            <a:ext cx="2895600" cy="365125"/>
          </a:xfrm>
        </p:spPr>
        <p:txBody>
          <a:bodyPr/>
          <a:lstStyle/>
          <a:p>
            <a:r>
              <a:rPr lang="en-US" sz="800" dirty="0"/>
              <a:t>© Copyright Strategic Grants 2019</a:t>
            </a:r>
          </a:p>
        </p:txBody>
      </p:sp>
      <p:sp>
        <p:nvSpPr>
          <p:cNvPr id="22" name="TextBox 21">
            <a:extLst>
              <a:ext uri="{FF2B5EF4-FFF2-40B4-BE49-F238E27FC236}">
                <a16:creationId xmlns:a16="http://schemas.microsoft.com/office/drawing/2014/main" id="{54EC6227-B113-1142-A24D-57106E49BAEB}"/>
              </a:ext>
            </a:extLst>
          </p:cNvPr>
          <p:cNvSpPr txBox="1">
            <a:spLocks noChangeArrowheads="1"/>
          </p:cNvSpPr>
          <p:nvPr/>
        </p:nvSpPr>
        <p:spPr bwMode="auto">
          <a:xfrm>
            <a:off x="6674684" y="3358654"/>
            <a:ext cx="2296092" cy="338554"/>
          </a:xfrm>
          <a:prstGeom prst="rect">
            <a:avLst/>
          </a:prstGeom>
          <a:noFill/>
          <a:ln>
            <a:noFill/>
          </a:ln>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defTabSz="457200" eaLnBrk="1" hangingPunct="1"/>
            <a:r>
              <a:rPr lang="en-US" sz="1600" dirty="0">
                <a:latin typeface="Century Gothic"/>
                <a:cs typeface="Century Gothic"/>
              </a:rPr>
              <a:t>A balanced </a:t>
            </a:r>
            <a:r>
              <a:rPr lang="en-US" sz="1600" b="1" dirty="0">
                <a:latin typeface="Century Gothic"/>
                <a:cs typeface="Century Gothic"/>
              </a:rPr>
              <a:t>budget</a:t>
            </a:r>
          </a:p>
        </p:txBody>
      </p:sp>
      <p:sp>
        <p:nvSpPr>
          <p:cNvPr id="23" name="TextBox 7">
            <a:extLst>
              <a:ext uri="{FF2B5EF4-FFF2-40B4-BE49-F238E27FC236}">
                <a16:creationId xmlns:a16="http://schemas.microsoft.com/office/drawing/2014/main" id="{7D4431FC-2628-A14E-B250-1712C3DA58F3}"/>
              </a:ext>
            </a:extLst>
          </p:cNvPr>
          <p:cNvSpPr txBox="1">
            <a:spLocks noChangeArrowheads="1"/>
          </p:cNvSpPr>
          <p:nvPr/>
        </p:nvSpPr>
        <p:spPr bwMode="auto">
          <a:xfrm>
            <a:off x="5806469" y="4055754"/>
            <a:ext cx="2986358" cy="338554"/>
          </a:xfrm>
          <a:prstGeom prst="rect">
            <a:avLst/>
          </a:prstGeom>
          <a:solidFill>
            <a:schemeClr val="bg1"/>
          </a:solidFill>
          <a:ln>
            <a:noFill/>
          </a:ln>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defTabSz="457200" eaLnBrk="1" hangingPunct="1"/>
            <a:r>
              <a:rPr lang="en-US" sz="1600" dirty="0">
                <a:latin typeface="Century Gothic" panose="020B0502020202020204" pitchFamily="34" charset="0"/>
              </a:rPr>
              <a:t>Evidentiary </a:t>
            </a:r>
            <a:r>
              <a:rPr lang="en-US" sz="1600" b="1" dirty="0">
                <a:latin typeface="Century Gothic" panose="020B0502020202020204" pitchFamily="34" charset="0"/>
              </a:rPr>
              <a:t>Documentation</a:t>
            </a:r>
            <a:endParaRPr lang="en-US" sz="1600" dirty="0">
              <a:latin typeface="Century Gothic" panose="020B0502020202020204" pitchFamily="34" charset="0"/>
            </a:endParaRPr>
          </a:p>
        </p:txBody>
      </p:sp>
      <p:sp>
        <p:nvSpPr>
          <p:cNvPr id="24" name="TextBox 23">
            <a:extLst>
              <a:ext uri="{FF2B5EF4-FFF2-40B4-BE49-F238E27FC236}">
                <a16:creationId xmlns:a16="http://schemas.microsoft.com/office/drawing/2014/main" id="{357A45E4-20D6-B049-9D94-74CEDCDBA9EC}"/>
              </a:ext>
            </a:extLst>
          </p:cNvPr>
          <p:cNvSpPr txBox="1">
            <a:spLocks noChangeArrowheads="1"/>
          </p:cNvSpPr>
          <p:nvPr/>
        </p:nvSpPr>
        <p:spPr bwMode="auto">
          <a:xfrm>
            <a:off x="2848219" y="4613036"/>
            <a:ext cx="2296092" cy="338554"/>
          </a:xfrm>
          <a:prstGeom prst="rect">
            <a:avLst/>
          </a:prstGeom>
          <a:noFill/>
          <a:ln>
            <a:noFill/>
          </a:ln>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r>
              <a:rPr lang="en-AU" sz="1600" b="1" dirty="0">
                <a:latin typeface="Century Gothic" panose="020B0502020202020204" pitchFamily="34" charset="0"/>
              </a:rPr>
              <a:t>Sustainability plan</a:t>
            </a:r>
          </a:p>
        </p:txBody>
      </p:sp>
    </p:spTree>
    <p:extLst>
      <p:ext uri="{BB962C8B-B14F-4D97-AF65-F5344CB8AC3E}">
        <p14:creationId xmlns:p14="http://schemas.microsoft.com/office/powerpoint/2010/main" val="85678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1+#ppt_w/2"/>
                                          </p:val>
                                        </p:tav>
                                        <p:tav tm="100000">
                                          <p:val>
                                            <p:strVal val="#ppt_x"/>
                                          </p:val>
                                        </p:tav>
                                      </p:tavLst>
                                    </p:anim>
                                    <p:anim calcmode="lin" valueType="num">
                                      <p:cBhvr additive="base">
                                        <p:cTn id="12" dur="2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iterate type="lt">
                                    <p:tmPct val="0"/>
                                  </p:iterate>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ppt_x"/>
                                          </p:val>
                                        </p:tav>
                                        <p:tav tm="100000">
                                          <p:val>
                                            <p:strVal val="#ppt_x"/>
                                          </p:val>
                                        </p:tav>
                                      </p:tavLst>
                                    </p:anim>
                                    <p:anim calcmode="lin" valueType="num">
                                      <p:cBhvr additive="base">
                                        <p:cTn id="16" dur="2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2000" fill="hold"/>
                                        <p:tgtEl>
                                          <p:spTgt spid="19"/>
                                        </p:tgtEl>
                                        <p:attrNameLst>
                                          <p:attrName>ppt_x</p:attrName>
                                        </p:attrNameLst>
                                      </p:cBhvr>
                                      <p:tavLst>
                                        <p:tav tm="0">
                                          <p:val>
                                            <p:strVal val="1+#ppt_w/2"/>
                                          </p:val>
                                        </p:tav>
                                        <p:tav tm="100000">
                                          <p:val>
                                            <p:strVal val="#ppt_x"/>
                                          </p:val>
                                        </p:tav>
                                      </p:tavLst>
                                    </p:anim>
                                    <p:anim calcmode="lin" valueType="num">
                                      <p:cBhvr additive="base">
                                        <p:cTn id="20" dur="2000" fill="hold"/>
                                        <p:tgtEl>
                                          <p:spTgt spid="19"/>
                                        </p:tgtEl>
                                        <p:attrNameLst>
                                          <p:attrName>ppt_y</p:attrName>
                                        </p:attrNameLst>
                                      </p:cBhvr>
                                      <p:tavLst>
                                        <p:tav tm="0">
                                          <p:val>
                                            <p:strVal val="0-#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2000" fill="hold"/>
                                        <p:tgtEl>
                                          <p:spTgt spid="13"/>
                                        </p:tgtEl>
                                        <p:attrNameLst>
                                          <p:attrName>ppt_x</p:attrName>
                                        </p:attrNameLst>
                                      </p:cBhvr>
                                      <p:tavLst>
                                        <p:tav tm="0">
                                          <p:val>
                                            <p:strVal val="0-#ppt_w/2"/>
                                          </p:val>
                                        </p:tav>
                                        <p:tav tm="100000">
                                          <p:val>
                                            <p:strVal val="#ppt_x"/>
                                          </p:val>
                                        </p:tav>
                                      </p:tavLst>
                                    </p:anim>
                                    <p:anim calcmode="lin" valueType="num">
                                      <p:cBhvr additive="base">
                                        <p:cTn id="24" dur="2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2000" fill="hold"/>
                                        <p:tgtEl>
                                          <p:spTgt spid="14"/>
                                        </p:tgtEl>
                                        <p:attrNameLst>
                                          <p:attrName>ppt_x</p:attrName>
                                        </p:attrNameLst>
                                      </p:cBhvr>
                                      <p:tavLst>
                                        <p:tav tm="0">
                                          <p:val>
                                            <p:strVal val="#ppt_x"/>
                                          </p:val>
                                        </p:tav>
                                        <p:tav tm="100000">
                                          <p:val>
                                            <p:strVal val="#ppt_x"/>
                                          </p:val>
                                        </p:tav>
                                      </p:tavLst>
                                    </p:anim>
                                    <p:anim calcmode="lin" valueType="num">
                                      <p:cBhvr additive="base">
                                        <p:cTn id="28" dur="2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2000" fill="hold"/>
                                        <p:tgtEl>
                                          <p:spTgt spid="18"/>
                                        </p:tgtEl>
                                        <p:attrNameLst>
                                          <p:attrName>ppt_x</p:attrName>
                                        </p:attrNameLst>
                                      </p:cBhvr>
                                      <p:tavLst>
                                        <p:tav tm="0">
                                          <p:val>
                                            <p:strVal val="0-#ppt_w/2"/>
                                          </p:val>
                                        </p:tav>
                                        <p:tav tm="100000">
                                          <p:val>
                                            <p:strVal val="#ppt_x"/>
                                          </p:val>
                                        </p:tav>
                                      </p:tavLst>
                                    </p:anim>
                                    <p:anim calcmode="lin" valueType="num">
                                      <p:cBhvr additive="base">
                                        <p:cTn id="32" dur="2000" fill="hold"/>
                                        <p:tgtEl>
                                          <p:spTgt spid="18"/>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2000" fill="hold"/>
                                        <p:tgtEl>
                                          <p:spTgt spid="12"/>
                                        </p:tgtEl>
                                        <p:attrNameLst>
                                          <p:attrName>ppt_x</p:attrName>
                                        </p:attrNameLst>
                                      </p:cBhvr>
                                      <p:tavLst>
                                        <p:tav tm="0">
                                          <p:val>
                                            <p:strVal val="#ppt_x"/>
                                          </p:val>
                                        </p:tav>
                                        <p:tav tm="100000">
                                          <p:val>
                                            <p:strVal val="#ppt_x"/>
                                          </p:val>
                                        </p:tav>
                                      </p:tavLst>
                                    </p:anim>
                                    <p:anim calcmode="lin" valueType="num">
                                      <p:cBhvr additive="base">
                                        <p:cTn id="36" dur="2000" fill="hold"/>
                                        <p:tgtEl>
                                          <p:spTgt spid="12"/>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2000" fill="hold"/>
                                        <p:tgtEl>
                                          <p:spTgt spid="15"/>
                                        </p:tgtEl>
                                        <p:attrNameLst>
                                          <p:attrName>ppt_x</p:attrName>
                                        </p:attrNameLst>
                                      </p:cBhvr>
                                      <p:tavLst>
                                        <p:tav tm="0">
                                          <p:val>
                                            <p:strVal val="1+#ppt_w/2"/>
                                          </p:val>
                                        </p:tav>
                                        <p:tav tm="100000">
                                          <p:val>
                                            <p:strVal val="#ppt_x"/>
                                          </p:val>
                                        </p:tav>
                                      </p:tavLst>
                                    </p:anim>
                                    <p:anim calcmode="lin" valueType="num">
                                      <p:cBhvr additive="base">
                                        <p:cTn id="40" dur="20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2000" fill="hold"/>
                                        <p:tgtEl>
                                          <p:spTgt spid="17"/>
                                        </p:tgtEl>
                                        <p:attrNameLst>
                                          <p:attrName>ppt_x</p:attrName>
                                        </p:attrNameLst>
                                      </p:cBhvr>
                                      <p:tavLst>
                                        <p:tav tm="0">
                                          <p:val>
                                            <p:strVal val="#ppt_x"/>
                                          </p:val>
                                        </p:tav>
                                        <p:tav tm="100000">
                                          <p:val>
                                            <p:strVal val="#ppt_x"/>
                                          </p:val>
                                        </p:tav>
                                      </p:tavLst>
                                    </p:anim>
                                    <p:anim calcmode="lin" valueType="num">
                                      <p:cBhvr additive="base">
                                        <p:cTn id="44" dur="20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2000" fill="hold"/>
                                        <p:tgtEl>
                                          <p:spTgt spid="20"/>
                                        </p:tgtEl>
                                        <p:attrNameLst>
                                          <p:attrName>ppt_x</p:attrName>
                                        </p:attrNameLst>
                                      </p:cBhvr>
                                      <p:tavLst>
                                        <p:tav tm="0">
                                          <p:val>
                                            <p:strVal val="1+#ppt_w/2"/>
                                          </p:val>
                                        </p:tav>
                                        <p:tav tm="100000">
                                          <p:val>
                                            <p:strVal val="#ppt_x"/>
                                          </p:val>
                                        </p:tav>
                                      </p:tavLst>
                                    </p:anim>
                                    <p:anim calcmode="lin" valueType="num">
                                      <p:cBhvr additive="base">
                                        <p:cTn id="48" dur="2000" fill="hold"/>
                                        <p:tgtEl>
                                          <p:spTgt spid="20"/>
                                        </p:tgtEl>
                                        <p:attrNameLst>
                                          <p:attrName>ppt_y</p:attrName>
                                        </p:attrNameLst>
                                      </p:cBhvr>
                                      <p:tavLst>
                                        <p:tav tm="0">
                                          <p:val>
                                            <p:strVal val="0-#ppt_h/2"/>
                                          </p:val>
                                        </p:tav>
                                        <p:tav tm="100000">
                                          <p:val>
                                            <p:strVal val="#ppt_y"/>
                                          </p:val>
                                        </p:tav>
                                      </p:tavLst>
                                    </p:anim>
                                  </p:childTnLst>
                                </p:cTn>
                              </p:par>
                            </p:childTnLst>
                          </p:cTn>
                        </p:par>
                        <p:par>
                          <p:cTn id="49" fill="hold">
                            <p:stCondLst>
                              <p:cond delay="2000"/>
                            </p:stCondLst>
                            <p:childTnLst>
                              <p:par>
                                <p:cTn id="50" presetID="26" presetClass="emph" presetSubtype="0" repeatCount="indefinite" fill="hold" grpId="1" nodeType="afterEffect">
                                  <p:stCondLst>
                                    <p:cond delay="1000"/>
                                  </p:stCondLst>
                                  <p:endCondLst>
                                    <p:cond evt="onNext" delay="0">
                                      <p:tgtEl>
                                        <p:sldTgt/>
                                      </p:tgtEl>
                                    </p:cond>
                                  </p:endCondLst>
                                  <p:iterate type="lt">
                                    <p:tmPct val="0"/>
                                  </p:iterate>
                                  <p:childTnLst>
                                    <p:animEffect transition="out" filter="fade">
                                      <p:cBhvr>
                                        <p:cTn id="51" dur="1000" tmFilter="0, 0; .2, .5; .8, .5; 1, 0"/>
                                        <p:tgtEl>
                                          <p:spTgt spid="16"/>
                                        </p:tgtEl>
                                      </p:cBhvr>
                                    </p:animEffect>
                                    <p:animScale>
                                      <p:cBhvr>
                                        <p:cTn id="52" dur="500" autoRev="1" fill="hold"/>
                                        <p:tgtEl>
                                          <p:spTgt spid="16"/>
                                        </p:tgtEl>
                                      </p:cBhvr>
                                      <p:by x="105000" y="105000"/>
                                    </p:animScale>
                                  </p:childTnLst>
                                </p:cTn>
                              </p:par>
                              <p:par>
                                <p:cTn id="53" presetID="26" presetClass="emph" presetSubtype="0" repeatCount="indefinite" fill="hold" grpId="1" nodeType="withEffect">
                                  <p:stCondLst>
                                    <p:cond delay="1000"/>
                                  </p:stCondLst>
                                  <p:endCondLst>
                                    <p:cond evt="onNext" delay="0">
                                      <p:tgtEl>
                                        <p:sldTgt/>
                                      </p:tgtEl>
                                    </p:cond>
                                  </p:endCondLst>
                                  <p:childTnLst>
                                    <p:animEffect transition="out" filter="fade">
                                      <p:cBhvr>
                                        <p:cTn id="54" dur="1000" tmFilter="0, 0; .2, .5; .8, .5; 1, 0"/>
                                        <p:tgtEl>
                                          <p:spTgt spid="13"/>
                                        </p:tgtEl>
                                      </p:cBhvr>
                                    </p:animEffect>
                                    <p:animScale>
                                      <p:cBhvr>
                                        <p:cTn id="55" dur="500" autoRev="1" fill="hold"/>
                                        <p:tgtEl>
                                          <p:spTgt spid="13"/>
                                        </p:tgtEl>
                                      </p:cBhvr>
                                      <p:by x="105000" y="105000"/>
                                    </p:animScale>
                                  </p:childTnLst>
                                </p:cTn>
                              </p:par>
                              <p:par>
                                <p:cTn id="56" presetID="26" presetClass="emph" presetSubtype="0" repeatCount="indefinite" fill="hold" grpId="1" nodeType="withEffect">
                                  <p:stCondLst>
                                    <p:cond delay="1000"/>
                                  </p:stCondLst>
                                  <p:endCondLst>
                                    <p:cond evt="onNext" delay="0">
                                      <p:tgtEl>
                                        <p:sldTgt/>
                                      </p:tgtEl>
                                    </p:cond>
                                  </p:endCondLst>
                                  <p:childTnLst>
                                    <p:animEffect transition="out" filter="fade">
                                      <p:cBhvr>
                                        <p:cTn id="57" dur="1000" tmFilter="0, 0; .2, .5; .8, .5; 1, 0"/>
                                        <p:tgtEl>
                                          <p:spTgt spid="14"/>
                                        </p:tgtEl>
                                      </p:cBhvr>
                                    </p:animEffect>
                                    <p:animScale>
                                      <p:cBhvr>
                                        <p:cTn id="58" dur="500" autoRev="1" fill="hold"/>
                                        <p:tgtEl>
                                          <p:spTgt spid="14"/>
                                        </p:tgtEl>
                                      </p:cBhvr>
                                      <p:by x="105000" y="105000"/>
                                    </p:animScale>
                                  </p:childTnLst>
                                </p:cTn>
                              </p:par>
                              <p:par>
                                <p:cTn id="59" presetID="26" presetClass="emph" presetSubtype="0" repeatCount="indefinite" fill="hold" grpId="1" nodeType="withEffect">
                                  <p:stCondLst>
                                    <p:cond delay="1000"/>
                                  </p:stCondLst>
                                  <p:endCondLst>
                                    <p:cond evt="onNext" delay="0">
                                      <p:tgtEl>
                                        <p:sldTgt/>
                                      </p:tgtEl>
                                    </p:cond>
                                  </p:endCondLst>
                                  <p:childTnLst>
                                    <p:animEffect transition="out" filter="fade">
                                      <p:cBhvr>
                                        <p:cTn id="60" dur="1000" tmFilter="0, 0; .2, .5; .8, .5; 1, 0"/>
                                        <p:tgtEl>
                                          <p:spTgt spid="10"/>
                                        </p:tgtEl>
                                      </p:cBhvr>
                                    </p:animEffect>
                                    <p:animScale>
                                      <p:cBhvr>
                                        <p:cTn id="61" dur="500" autoRev="1" fill="hold"/>
                                        <p:tgtEl>
                                          <p:spTgt spid="10"/>
                                        </p:tgtEl>
                                      </p:cBhvr>
                                      <p:by x="105000" y="105000"/>
                                    </p:animScale>
                                  </p:childTnLst>
                                </p:cTn>
                              </p:par>
                              <p:par>
                                <p:cTn id="62" presetID="2" presetClass="entr" presetSubtype="2"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2000" fill="hold"/>
                                        <p:tgtEl>
                                          <p:spTgt spid="22"/>
                                        </p:tgtEl>
                                        <p:attrNameLst>
                                          <p:attrName>ppt_x</p:attrName>
                                        </p:attrNameLst>
                                      </p:cBhvr>
                                      <p:tavLst>
                                        <p:tav tm="0">
                                          <p:val>
                                            <p:strVal val="1+#ppt_w/2"/>
                                          </p:val>
                                        </p:tav>
                                        <p:tav tm="100000">
                                          <p:val>
                                            <p:strVal val="#ppt_x"/>
                                          </p:val>
                                        </p:tav>
                                      </p:tavLst>
                                    </p:anim>
                                    <p:anim calcmode="lin" valueType="num">
                                      <p:cBhvr additive="base">
                                        <p:cTn id="65" dur="2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2000" fill="hold"/>
                                        <p:tgtEl>
                                          <p:spTgt spid="23"/>
                                        </p:tgtEl>
                                        <p:attrNameLst>
                                          <p:attrName>ppt_x</p:attrName>
                                        </p:attrNameLst>
                                      </p:cBhvr>
                                      <p:tavLst>
                                        <p:tav tm="0">
                                          <p:val>
                                            <p:strVal val="#ppt_x"/>
                                          </p:val>
                                        </p:tav>
                                        <p:tav tm="100000">
                                          <p:val>
                                            <p:strVal val="#ppt_x"/>
                                          </p:val>
                                        </p:tav>
                                      </p:tavLst>
                                    </p:anim>
                                    <p:anim calcmode="lin" valueType="num">
                                      <p:cBhvr additive="base">
                                        <p:cTn id="71" dur="2000" fill="hold"/>
                                        <p:tgtEl>
                                          <p:spTgt spid="23"/>
                                        </p:tgtEl>
                                        <p:attrNameLst>
                                          <p:attrName>ppt_y</p:attrName>
                                        </p:attrNameLst>
                                      </p:cBhvr>
                                      <p:tavLst>
                                        <p:tav tm="0">
                                          <p:val>
                                            <p:strVal val="1+#ppt_h/2"/>
                                          </p:val>
                                        </p:tav>
                                        <p:tav tm="100000">
                                          <p:val>
                                            <p:strVal val="#ppt_y"/>
                                          </p:val>
                                        </p:tav>
                                      </p:tavLst>
                                    </p:anim>
                                  </p:childTnLst>
                                </p:cTn>
                              </p:par>
                              <p:par>
                                <p:cTn id="72" presetID="26" presetClass="emph" presetSubtype="0" repeatCount="indefinite" fill="hold" grpId="1" nodeType="withEffect">
                                  <p:stCondLst>
                                    <p:cond delay="1000"/>
                                  </p:stCondLst>
                                  <p:endCondLst>
                                    <p:cond evt="onNext" delay="0">
                                      <p:tgtEl>
                                        <p:sldTgt/>
                                      </p:tgtEl>
                                    </p:cond>
                                  </p:endCondLst>
                                  <p:childTnLst>
                                    <p:animEffect transition="out" filter="fade">
                                      <p:cBhvr>
                                        <p:cTn id="73" dur="1000" tmFilter="0, 0; .2, .5; .8, .5; 1, 0"/>
                                        <p:tgtEl>
                                          <p:spTgt spid="23"/>
                                        </p:tgtEl>
                                      </p:cBhvr>
                                    </p:animEffect>
                                    <p:animScale>
                                      <p:cBhvr>
                                        <p:cTn id="74" dur="500" autoRev="1" fill="hold"/>
                                        <p:tgtEl>
                                          <p:spTgt spid="23"/>
                                        </p:tgtEl>
                                      </p:cBhvr>
                                      <p:by x="105000" y="105000"/>
                                    </p:animScale>
                                  </p:childTnLst>
                                </p:cTn>
                              </p:par>
                              <p:par>
                                <p:cTn id="75" presetID="2" presetClass="entr" presetSubtype="2"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2000" fill="hold"/>
                                        <p:tgtEl>
                                          <p:spTgt spid="24"/>
                                        </p:tgtEl>
                                        <p:attrNameLst>
                                          <p:attrName>ppt_x</p:attrName>
                                        </p:attrNameLst>
                                      </p:cBhvr>
                                      <p:tavLst>
                                        <p:tav tm="0">
                                          <p:val>
                                            <p:strVal val="1+#ppt_w/2"/>
                                          </p:val>
                                        </p:tav>
                                        <p:tav tm="100000">
                                          <p:val>
                                            <p:strVal val="#ppt_x"/>
                                          </p:val>
                                        </p:tav>
                                      </p:tavLst>
                                    </p:anim>
                                    <p:anim calcmode="lin" valueType="num">
                                      <p:cBhvr additive="base">
                                        <p:cTn id="78" dur="2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2" grpId="0"/>
      <p:bldP spid="13" grpId="0" animBg="1"/>
      <p:bldP spid="13" grpId="1" animBg="1"/>
      <p:bldP spid="14" grpId="0" animBg="1"/>
      <p:bldP spid="14" grpId="1" animBg="1"/>
      <p:bldP spid="15" grpId="0" animBg="1"/>
      <p:bldP spid="16" grpId="0" animBg="1"/>
      <p:bldP spid="16" grpId="1" animBg="1"/>
      <p:bldP spid="17" grpId="0"/>
      <p:bldP spid="18" grpId="0" animBg="1"/>
      <p:bldP spid="19" grpId="0" animBg="1"/>
      <p:bldP spid="20" grpId="0" animBg="1"/>
      <p:bldP spid="22" grpId="0"/>
      <p:bldP spid="23" grpId="0" animBg="1"/>
      <p:bldP spid="23" grpId="1"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a:xfrm>
            <a:off x="3028950" y="6356351"/>
            <a:ext cx="3086100" cy="365125"/>
          </a:xfrm>
        </p:spPr>
        <p:txBody>
          <a:bodyPr/>
          <a:lstStyle/>
          <a:p>
            <a:r>
              <a:rPr lang="en-AU"/>
              <a:t>© Copyright Strategic Grants 2019</a:t>
            </a:r>
            <a:endParaRPr lang="en-AU" dirty="0"/>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a:xfrm>
            <a:off x="6457950" y="6356351"/>
            <a:ext cx="2057400" cy="365125"/>
          </a:xfrm>
        </p:spPr>
        <p:txBody>
          <a:bodyPr/>
          <a:lstStyle/>
          <a:p>
            <a:fld id="{D4CF28C3-43D1-4032-8295-E252B8E6E37A}" type="slidenum">
              <a:rPr lang="en-AU" smtClean="0"/>
              <a:t>7</a:t>
            </a:fld>
            <a:endParaRPr lang="en-AU"/>
          </a:p>
        </p:txBody>
      </p:sp>
      <p:pic>
        <p:nvPicPr>
          <p:cNvPr id="6" name="Picture 5">
            <a:extLst>
              <a:ext uri="{FF2B5EF4-FFF2-40B4-BE49-F238E27FC236}">
                <a16:creationId xmlns:a16="http://schemas.microsoft.com/office/drawing/2014/main" id="{34ABB067-CCAB-4349-BCD8-D1B77334D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pic>
        <p:nvPicPr>
          <p:cNvPr id="7" name="Picture 6" descr="A picture containing food&#10;&#10;Description automatically generated">
            <a:extLst>
              <a:ext uri="{FF2B5EF4-FFF2-40B4-BE49-F238E27FC236}">
                <a16:creationId xmlns:a16="http://schemas.microsoft.com/office/drawing/2014/main" id="{93E8FD8E-8271-4560-A0CF-73BAE3B8991A}"/>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 uri="{837473B0-CC2E-450A-ABE3-18F120FF3D39}">
                <a1611:picAttrSrcUrl xmlns:a1611="http://schemas.microsoft.com/office/drawing/2016/11/main" r:id="rId6"/>
              </a:ext>
            </a:extLst>
          </a:blip>
          <a:stretch>
            <a:fillRect/>
          </a:stretch>
        </p:blipFill>
        <p:spPr>
          <a:xfrm>
            <a:off x="1183853" y="347225"/>
            <a:ext cx="6776294" cy="5815292"/>
          </a:xfrm>
          <a:prstGeom prst="rect">
            <a:avLst/>
          </a:prstGeom>
        </p:spPr>
      </p:pic>
    </p:spTree>
    <p:extLst>
      <p:ext uri="{BB962C8B-B14F-4D97-AF65-F5344CB8AC3E}">
        <p14:creationId xmlns:p14="http://schemas.microsoft.com/office/powerpoint/2010/main" val="404790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A1FE-4B81-4E01-9831-C258C3A4DDA4}"/>
              </a:ext>
            </a:extLst>
          </p:cNvPr>
          <p:cNvSpPr>
            <a:spLocks noGrp="1"/>
          </p:cNvSpPr>
          <p:nvPr>
            <p:ph type="title"/>
          </p:nvPr>
        </p:nvSpPr>
        <p:spPr>
          <a:xfrm>
            <a:off x="628650" y="449016"/>
            <a:ext cx="7886700" cy="1325563"/>
          </a:xfrm>
        </p:spPr>
        <p:txBody>
          <a:bodyPr>
            <a:normAutofit/>
          </a:bodyPr>
          <a:lstStyle/>
          <a:p>
            <a:pPr algn="ctr"/>
            <a:r>
              <a:rPr lang="en-AU" sz="3600" b="1" dirty="0">
                <a:solidFill>
                  <a:srgbClr val="6EB43F"/>
                </a:solidFill>
                <a:latin typeface="Century Gothic" panose="020B0502020202020204" pitchFamily="34" charset="0"/>
              </a:rPr>
              <a:t> </a:t>
            </a:r>
          </a:p>
        </p:txBody>
      </p:sp>
      <p:sp>
        <p:nvSpPr>
          <p:cNvPr id="3" name="Content Placeholder 2">
            <a:extLst>
              <a:ext uri="{FF2B5EF4-FFF2-40B4-BE49-F238E27FC236}">
                <a16:creationId xmlns:a16="http://schemas.microsoft.com/office/drawing/2014/main" id="{EDEB4B36-1D4B-4C0B-A848-E35EEC20A294}"/>
              </a:ext>
            </a:extLst>
          </p:cNvPr>
          <p:cNvSpPr>
            <a:spLocks noGrp="1"/>
          </p:cNvSpPr>
          <p:nvPr>
            <p:ph idx="1"/>
          </p:nvPr>
        </p:nvSpPr>
        <p:spPr>
          <a:xfrm>
            <a:off x="628650" y="1993755"/>
            <a:ext cx="7886700" cy="4351338"/>
          </a:xfrm>
        </p:spPr>
        <p:txBody>
          <a:bodyPr/>
          <a:lstStyle/>
          <a:p>
            <a:pPr marL="0" indent="0">
              <a:buNone/>
            </a:pPr>
            <a:r>
              <a:rPr lang="en-AU" dirty="0">
                <a:solidFill>
                  <a:srgbClr val="717174"/>
                </a:solidFill>
                <a:latin typeface="Century Gothic" panose="020B0502020202020204" pitchFamily="34" charset="0"/>
              </a:rPr>
              <a:t> </a:t>
            </a:r>
          </a:p>
        </p:txBody>
      </p:sp>
      <p:sp>
        <p:nvSpPr>
          <p:cNvPr id="4" name="Footer Placeholder 3">
            <a:extLst>
              <a:ext uri="{FF2B5EF4-FFF2-40B4-BE49-F238E27FC236}">
                <a16:creationId xmlns:a16="http://schemas.microsoft.com/office/drawing/2014/main" id="{8E4718ED-BB63-4523-BAE5-EE85BCDE297C}"/>
              </a:ext>
            </a:extLst>
          </p:cNvPr>
          <p:cNvSpPr>
            <a:spLocks noGrp="1"/>
          </p:cNvSpPr>
          <p:nvPr>
            <p:ph type="ftr" sz="quarter" idx="11"/>
          </p:nvPr>
        </p:nvSpPr>
        <p:spPr/>
        <p:txBody>
          <a:bodyPr/>
          <a:lstStyle/>
          <a:p>
            <a:r>
              <a:rPr lang="en-AU" dirty="0"/>
              <a:t>© Copyright Strategic Grants 2019</a:t>
            </a:r>
          </a:p>
        </p:txBody>
      </p:sp>
      <p:sp>
        <p:nvSpPr>
          <p:cNvPr id="5" name="Slide Number Placeholder 4">
            <a:extLst>
              <a:ext uri="{FF2B5EF4-FFF2-40B4-BE49-F238E27FC236}">
                <a16:creationId xmlns:a16="http://schemas.microsoft.com/office/drawing/2014/main" id="{0300BF74-F18B-46AB-AB79-A052C7FF74A1}"/>
              </a:ext>
            </a:extLst>
          </p:cNvPr>
          <p:cNvSpPr>
            <a:spLocks noGrp="1"/>
          </p:cNvSpPr>
          <p:nvPr>
            <p:ph type="sldNum" sz="quarter" idx="12"/>
          </p:nvPr>
        </p:nvSpPr>
        <p:spPr/>
        <p:txBody>
          <a:bodyPr/>
          <a:lstStyle/>
          <a:p>
            <a:fld id="{D4CF28C3-43D1-4032-8295-E252B8E6E37A}" type="slidenum">
              <a:rPr lang="en-AU" smtClean="0"/>
              <a:t>8</a:t>
            </a:fld>
            <a:endParaRPr lang="en-AU" dirty="0"/>
          </a:p>
        </p:txBody>
      </p:sp>
      <p:pic>
        <p:nvPicPr>
          <p:cNvPr id="6" name="Picture 5">
            <a:extLst>
              <a:ext uri="{FF2B5EF4-FFF2-40B4-BE49-F238E27FC236}">
                <a16:creationId xmlns:a16="http://schemas.microsoft.com/office/drawing/2014/main" id="{34ABB067-CCAB-4349-BCD8-D1B77334D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94" y="6064543"/>
            <a:ext cx="1292328" cy="656933"/>
          </a:xfrm>
          <a:prstGeom prst="rect">
            <a:avLst/>
          </a:prstGeom>
        </p:spPr>
      </p:pic>
      <p:graphicFrame>
        <p:nvGraphicFramePr>
          <p:cNvPr id="8" name="Diagram 7">
            <a:extLst>
              <a:ext uri="{FF2B5EF4-FFF2-40B4-BE49-F238E27FC236}">
                <a16:creationId xmlns:a16="http://schemas.microsoft.com/office/drawing/2014/main" id="{5E66EFB5-C257-490A-A263-CC4E7483F795}"/>
              </a:ext>
            </a:extLst>
          </p:cNvPr>
          <p:cNvGraphicFramePr/>
          <p:nvPr/>
        </p:nvGraphicFramePr>
        <p:xfrm>
          <a:off x="1842781" y="-1238543"/>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F7EAA910-E76D-FF48-91AC-2B5BFDBCDCBE}"/>
              </a:ext>
            </a:extLst>
          </p:cNvPr>
          <p:cNvPicPr>
            <a:picLocks noChangeAspect="1"/>
          </p:cNvPicPr>
          <p:nvPr/>
        </p:nvPicPr>
        <p:blipFill rotWithShape="1">
          <a:blip r:embed="rId9">
            <a:extLst>
              <a:ext uri="{28A0092B-C50C-407E-A947-70E740481C1C}">
                <a14:useLocalDpi xmlns:a14="http://schemas.microsoft.com/office/drawing/2010/main" val="0"/>
              </a:ext>
            </a:extLst>
          </a:blip>
          <a:srcRect t="6589" r="9780"/>
          <a:stretch/>
        </p:blipFill>
        <p:spPr>
          <a:xfrm>
            <a:off x="86606" y="1334889"/>
            <a:ext cx="8991807" cy="4729654"/>
          </a:xfrm>
          <a:prstGeom prst="rect">
            <a:avLst/>
          </a:prstGeom>
        </p:spPr>
      </p:pic>
    </p:spTree>
    <p:extLst>
      <p:ext uri="{BB962C8B-B14F-4D97-AF65-F5344CB8AC3E}">
        <p14:creationId xmlns:p14="http://schemas.microsoft.com/office/powerpoint/2010/main" val="725212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C42C-C41D-400B-ADC1-A9066E843FD6}"/>
              </a:ext>
            </a:extLst>
          </p:cNvPr>
          <p:cNvSpPr>
            <a:spLocks noGrp="1"/>
          </p:cNvSpPr>
          <p:nvPr>
            <p:ph type="title"/>
          </p:nvPr>
        </p:nvSpPr>
        <p:spPr>
          <a:xfrm>
            <a:off x="350988" y="2269820"/>
            <a:ext cx="2318360" cy="2318360"/>
          </a:xfrm>
          <a:prstGeom prst="ellipse">
            <a:avLst/>
          </a:prstGeom>
          <a:solidFill>
            <a:schemeClr val="accent6">
              <a:lumMod val="40000"/>
              <a:lumOff val="60000"/>
            </a:schemeClr>
          </a:solidFill>
          <a:ln w="174625" cmpd="thinThick">
            <a:solidFill>
              <a:schemeClr val="tx1">
                <a:lumMod val="75000"/>
                <a:lumOff val="25000"/>
              </a:schemeClr>
            </a:solidFill>
          </a:ln>
        </p:spPr>
        <p:txBody>
          <a:bodyPr anchor="ctr">
            <a:normAutofit/>
          </a:bodyPr>
          <a:lstStyle/>
          <a:p>
            <a:pPr algn="ctr"/>
            <a:r>
              <a:rPr lang="en-AU" sz="9600" b="1" dirty="0">
                <a:solidFill>
                  <a:srgbClr val="6EB43F"/>
                </a:solidFill>
                <a:latin typeface="Century Gothic" panose="020B0502020202020204" pitchFamily="34" charset="0"/>
                <a:ea typeface="Adobe Song Std L" panose="02020300000000000000" pitchFamily="18" charset="-128"/>
                <a:cs typeface="Arial" panose="020B0604020202020204" pitchFamily="34" charset="0"/>
              </a:rPr>
              <a:t>?</a:t>
            </a:r>
          </a:p>
        </p:txBody>
      </p:sp>
      <p:sp>
        <p:nvSpPr>
          <p:cNvPr id="3" name="Content Placeholder 2">
            <a:extLst>
              <a:ext uri="{FF2B5EF4-FFF2-40B4-BE49-F238E27FC236}">
                <a16:creationId xmlns:a16="http://schemas.microsoft.com/office/drawing/2014/main" id="{C1F957DB-8709-4C1D-A9F4-A3C60CF04354}"/>
              </a:ext>
            </a:extLst>
          </p:cNvPr>
          <p:cNvSpPr>
            <a:spLocks noGrp="1"/>
          </p:cNvSpPr>
          <p:nvPr>
            <p:ph idx="1"/>
          </p:nvPr>
        </p:nvSpPr>
        <p:spPr>
          <a:xfrm>
            <a:off x="3020336" y="1558635"/>
            <a:ext cx="5590264" cy="4106520"/>
          </a:xfrm>
        </p:spPr>
        <p:txBody>
          <a:bodyPr>
            <a:normAutofit lnSpcReduction="10000"/>
          </a:bodyPr>
          <a:lstStyle/>
          <a:p>
            <a:r>
              <a:rPr lang="en-AU" sz="1800" dirty="0">
                <a:latin typeface="Century Gothic" panose="020B0502020202020204" pitchFamily="34" charset="0"/>
              </a:rPr>
              <a:t>Questions answered clearly and succinctly</a:t>
            </a:r>
          </a:p>
          <a:p>
            <a:r>
              <a:rPr lang="en-AU" sz="1800" dirty="0">
                <a:latin typeface="Century Gothic" panose="020B0502020202020204" pitchFamily="34" charset="0"/>
              </a:rPr>
              <a:t>Responses contain substantiated evidence of the claims being made </a:t>
            </a:r>
          </a:p>
          <a:p>
            <a:r>
              <a:rPr lang="en-AU" sz="1800" dirty="0">
                <a:latin typeface="Century Gothic" panose="020B0502020202020204" pitchFamily="34" charset="0"/>
              </a:rPr>
              <a:t>Clearly defined project need backed with data and references </a:t>
            </a:r>
          </a:p>
          <a:p>
            <a:r>
              <a:rPr lang="en-AU" sz="1800" dirty="0">
                <a:latin typeface="Century Gothic" panose="020B0502020202020204" pitchFamily="34" charset="0"/>
              </a:rPr>
              <a:t>No unanswered questions left</a:t>
            </a:r>
          </a:p>
          <a:p>
            <a:r>
              <a:rPr lang="en-AU" sz="1800" dirty="0">
                <a:latin typeface="Century Gothic" panose="020B0502020202020204" pitchFamily="34" charset="0"/>
              </a:rPr>
              <a:t>Confidence that the project has been well-thought and planned and that it will meet their objectives</a:t>
            </a:r>
          </a:p>
          <a:p>
            <a:r>
              <a:rPr lang="en-AU" sz="1800" dirty="0">
                <a:latin typeface="Century Gothic" panose="020B0502020202020204" pitchFamily="34" charset="0"/>
              </a:rPr>
              <a:t>The budget makes sense</a:t>
            </a:r>
          </a:p>
          <a:p>
            <a:r>
              <a:rPr lang="en-AU" sz="1800" dirty="0">
                <a:latin typeface="Century Gothic" panose="020B0502020202020204" pitchFamily="34" charset="0"/>
              </a:rPr>
              <a:t>Clearly defined outputs, outcomes and impact.</a:t>
            </a:r>
          </a:p>
          <a:p>
            <a:r>
              <a:rPr lang="en-AU" sz="1800" dirty="0">
                <a:latin typeface="Century Gothic" panose="020B0502020202020204" pitchFamily="34" charset="0"/>
              </a:rPr>
              <a:t>Evidence of learnings and success</a:t>
            </a:r>
          </a:p>
          <a:p>
            <a:pPr marL="0" indent="0">
              <a:buNone/>
            </a:pPr>
            <a:endParaRPr lang="en-AU" sz="500" dirty="0">
              <a:latin typeface="Century Gothic" panose="020B0502020202020204" pitchFamily="34" charset="0"/>
            </a:endParaRPr>
          </a:p>
          <a:p>
            <a:endParaRPr lang="en-AU" sz="500" dirty="0">
              <a:latin typeface="Century Gothic" panose="020B0502020202020204" pitchFamily="34" charset="0"/>
            </a:endParaRPr>
          </a:p>
          <a:p>
            <a:endParaRPr lang="en-AU" sz="500"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E18E5010-BC4B-4716-8334-9D3A52D95450}"/>
              </a:ext>
            </a:extLst>
          </p:cNvPr>
          <p:cNvSpPr>
            <a:spLocks noGrp="1"/>
          </p:cNvSpPr>
          <p:nvPr>
            <p:ph type="ftr" sz="quarter" idx="11"/>
          </p:nvPr>
        </p:nvSpPr>
        <p:spPr>
          <a:xfrm>
            <a:off x="3433384" y="6420044"/>
            <a:ext cx="3635923" cy="273844"/>
          </a:xfrm>
        </p:spPr>
        <p:txBody>
          <a:bodyPr>
            <a:normAutofit/>
          </a:bodyPr>
          <a:lstStyle/>
          <a:p>
            <a:pPr>
              <a:lnSpc>
                <a:spcPct val="90000"/>
              </a:lnSpc>
              <a:spcAft>
                <a:spcPts val="600"/>
              </a:spcAft>
            </a:pPr>
            <a:r>
              <a:rPr lang="en-AU" dirty="0">
                <a:solidFill>
                  <a:prstClr val="black">
                    <a:tint val="75000"/>
                  </a:prstClr>
                </a:solidFill>
              </a:rPr>
              <a:t>© Copyright Strategic Grants 2019</a:t>
            </a:r>
          </a:p>
        </p:txBody>
      </p:sp>
      <p:sp>
        <p:nvSpPr>
          <p:cNvPr id="5" name="Slide Number Placeholder 4">
            <a:extLst>
              <a:ext uri="{FF2B5EF4-FFF2-40B4-BE49-F238E27FC236}">
                <a16:creationId xmlns:a16="http://schemas.microsoft.com/office/drawing/2014/main" id="{A627F33C-1283-474D-9C49-02D4CF402047}"/>
              </a:ext>
            </a:extLst>
          </p:cNvPr>
          <p:cNvSpPr>
            <a:spLocks noGrp="1"/>
          </p:cNvSpPr>
          <p:nvPr>
            <p:ph type="sldNum" sz="quarter" idx="12"/>
          </p:nvPr>
        </p:nvSpPr>
        <p:spPr>
          <a:xfrm>
            <a:off x="7413735" y="6376988"/>
            <a:ext cx="1101616" cy="273844"/>
          </a:xfrm>
        </p:spPr>
        <p:txBody>
          <a:bodyPr>
            <a:normAutofit/>
          </a:bodyPr>
          <a:lstStyle/>
          <a:p>
            <a:pPr>
              <a:lnSpc>
                <a:spcPct val="90000"/>
              </a:lnSpc>
              <a:spcAft>
                <a:spcPts val="600"/>
              </a:spcAft>
            </a:pPr>
            <a:fld id="{D4CF28C3-43D1-4032-8295-E252B8E6E37A}" type="slidenum">
              <a:rPr lang="en-AU">
                <a:solidFill>
                  <a:prstClr val="black">
                    <a:tint val="75000"/>
                  </a:prstClr>
                </a:solidFill>
              </a:rPr>
              <a:pPr>
                <a:lnSpc>
                  <a:spcPct val="90000"/>
                </a:lnSpc>
                <a:spcAft>
                  <a:spcPts val="600"/>
                </a:spcAft>
              </a:pPr>
              <a:t>9</a:t>
            </a:fld>
            <a:endParaRPr lang="en-AU" dirty="0">
              <a:solidFill>
                <a:prstClr val="black">
                  <a:tint val="75000"/>
                </a:prstClr>
              </a:solidFill>
            </a:endParaRPr>
          </a:p>
        </p:txBody>
      </p:sp>
      <p:pic>
        <p:nvPicPr>
          <p:cNvPr id="9" name="Picture 8">
            <a:extLst>
              <a:ext uri="{FF2B5EF4-FFF2-40B4-BE49-F238E27FC236}">
                <a16:creationId xmlns:a16="http://schemas.microsoft.com/office/drawing/2014/main" id="{C53375BE-5D02-4526-9998-44E2C420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011" y="5982089"/>
            <a:ext cx="1723104" cy="875911"/>
          </a:xfrm>
          <a:prstGeom prst="rect">
            <a:avLst/>
          </a:prstGeom>
        </p:spPr>
      </p:pic>
      <p:sp>
        <p:nvSpPr>
          <p:cNvPr id="7" name="Rectangle 6">
            <a:extLst>
              <a:ext uri="{FF2B5EF4-FFF2-40B4-BE49-F238E27FC236}">
                <a16:creationId xmlns:a16="http://schemas.microsoft.com/office/drawing/2014/main" id="{0E3295A6-6D1A-4B4C-AB5C-1D277E12D95D}"/>
              </a:ext>
            </a:extLst>
          </p:cNvPr>
          <p:cNvSpPr/>
          <p:nvPr/>
        </p:nvSpPr>
        <p:spPr>
          <a:xfrm>
            <a:off x="546539" y="338339"/>
            <a:ext cx="7769772" cy="707886"/>
          </a:xfrm>
          <a:prstGeom prst="rect">
            <a:avLst/>
          </a:prstGeom>
        </p:spPr>
        <p:txBody>
          <a:bodyPr wrap="square">
            <a:spAutoFit/>
          </a:bodyPr>
          <a:lstStyle/>
          <a:p>
            <a:pPr algn="ctr"/>
            <a:r>
              <a:rPr lang="en-AU" sz="4000" b="1" dirty="0">
                <a:solidFill>
                  <a:srgbClr val="6EB43F"/>
                </a:solidFill>
                <a:latin typeface="Century Gothic" panose="020B0502020202020204" pitchFamily="34" charset="0"/>
                <a:ea typeface="Adobe Song Std L" panose="02020300000000000000" pitchFamily="18" charset="-128"/>
                <a:cs typeface="Arial" panose="020B0604020202020204" pitchFamily="34" charset="0"/>
              </a:rPr>
              <a:t>What does DJAG want? </a:t>
            </a:r>
            <a:endParaRPr lang="en-AU" sz="4000" dirty="0">
              <a:solidFill>
                <a:srgbClr val="6EB43F"/>
              </a:solidFill>
            </a:endParaRPr>
          </a:p>
        </p:txBody>
      </p:sp>
    </p:spTree>
    <p:extLst>
      <p:ext uri="{BB962C8B-B14F-4D97-AF65-F5344CB8AC3E}">
        <p14:creationId xmlns:p14="http://schemas.microsoft.com/office/powerpoint/2010/main" val="37216004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41f5f99-49f8-4eb1-b0d4-9f2b68c087e2">
      <UserInfo>
        <DisplayName>Jo Garner</DisplayName>
        <AccountId>14</AccountId>
        <AccountType/>
      </UserInfo>
      <UserInfo>
        <DisplayName>Harriett Carter</DisplayName>
        <AccountId>34</AccountId>
        <AccountType/>
      </UserInfo>
      <UserInfo>
        <DisplayName>Cathy Kirwan</DisplayName>
        <AccountId>57</AccountId>
        <AccountType/>
      </UserInfo>
      <UserInfo>
        <DisplayName>Maree Perfrement</DisplayName>
        <AccountId>46</AccountId>
        <AccountType/>
      </UserInfo>
      <UserInfo>
        <DisplayName>Therese Lanigan-Behrent</DisplayName>
        <AccountId>53</AccountId>
        <AccountType/>
      </UserInfo>
      <UserInfo>
        <DisplayName>Jenna Ash</DisplayName>
        <AccountId>51</AccountId>
        <AccountType/>
      </UserInfo>
      <UserInfo>
        <DisplayName>Kate Sunners</DisplayName>
        <AccountId>48</AccountId>
        <AccountType/>
      </UserInfo>
      <UserInfo>
        <DisplayName>Bianca Williams</DisplayName>
        <AccountId>55</AccountId>
        <AccountType/>
      </UserInfo>
      <UserInfo>
        <DisplayName>Charlotte Francis</DisplayName>
        <AccountId>56</AccountId>
        <AccountType/>
      </UserInfo>
      <UserInfo>
        <DisplayName>Ben Garner</DisplayName>
        <AccountId>175</AccountId>
        <AccountType/>
      </UserInfo>
      <UserInfo>
        <DisplayName>Patrick Murray</DisplayName>
        <AccountId>1238</AccountId>
        <AccountType/>
      </UserInfo>
      <UserInfo>
        <DisplayName>Karleen Gwinner</DisplayName>
        <AccountId>1813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616CF22E5CB245BFDA409E42D5EABB" ma:contentTypeVersion="9" ma:contentTypeDescription="Create a new document." ma:contentTypeScope="" ma:versionID="0b17e3f69d5aba6d54260af9a26b651d">
  <xsd:schema xmlns:xsd="http://www.w3.org/2001/XMLSchema" xmlns:xs="http://www.w3.org/2001/XMLSchema" xmlns:p="http://schemas.microsoft.com/office/2006/metadata/properties" xmlns:ns2="241f5f99-49f8-4eb1-b0d4-9f2b68c087e2" xmlns:ns3="382bb6f3-3eea-4900-be1c-a2b146aae316" targetNamespace="http://schemas.microsoft.com/office/2006/metadata/properties" ma:root="true" ma:fieldsID="2fe0859994c34b13f4ec79c5a121ec47" ns2:_="" ns3:_="">
    <xsd:import namespace="241f5f99-49f8-4eb1-b0d4-9f2b68c087e2"/>
    <xsd:import namespace="382bb6f3-3eea-4900-be1c-a2b146aae316"/>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1f5f99-49f8-4eb1-b0d4-9f2b68c087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2bb6f3-3eea-4900-be1c-a2b146aae31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15946E-5143-4B64-818D-D3B1B043192B}">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241f5f99-49f8-4eb1-b0d4-9f2b68c087e2"/>
    <ds:schemaRef ds:uri="http://purl.org/dc/elements/1.1/"/>
    <ds:schemaRef ds:uri="http://schemas.openxmlformats.org/package/2006/metadata/core-properties"/>
    <ds:schemaRef ds:uri="382bb6f3-3eea-4900-be1c-a2b146aae316"/>
    <ds:schemaRef ds:uri="http://www.w3.org/XML/1998/namespace"/>
    <ds:schemaRef ds:uri="http://purl.org/dc/dcmitype/"/>
  </ds:schemaRefs>
</ds:datastoreItem>
</file>

<file path=customXml/itemProps2.xml><?xml version="1.0" encoding="utf-8"?>
<ds:datastoreItem xmlns:ds="http://schemas.openxmlformats.org/officeDocument/2006/customXml" ds:itemID="{6D7300BE-9948-4DCA-BD83-FEFAD1B54928}">
  <ds:schemaRefs>
    <ds:schemaRef ds:uri="http://schemas.microsoft.com/sharepoint/v3/contenttype/forms"/>
  </ds:schemaRefs>
</ds:datastoreItem>
</file>

<file path=customXml/itemProps3.xml><?xml version="1.0" encoding="utf-8"?>
<ds:datastoreItem xmlns:ds="http://schemas.openxmlformats.org/officeDocument/2006/customXml" ds:itemID="{24A94CA4-DACC-4B6D-BFAA-6D1138EE75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1f5f99-49f8-4eb1-b0d4-9f2b68c087e2"/>
    <ds:schemaRef ds:uri="382bb6f3-3eea-4900-be1c-a2b146aae3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6999</TotalTime>
  <Words>6992</Words>
  <Application>Microsoft Office PowerPoint</Application>
  <PresentationFormat>On-screen Show (4:3)</PresentationFormat>
  <Paragraphs>664</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Light</vt:lpstr>
      <vt:lpstr>Century Gothic</vt:lpstr>
      <vt:lpstr>Century Gothic Bold</vt:lpstr>
      <vt:lpstr>Segoe UI</vt:lpstr>
      <vt:lpstr>Wingdings</vt:lpstr>
      <vt:lpstr>Office Theme</vt:lpstr>
      <vt:lpstr>APPLICATION WRITING  for success </vt:lpstr>
      <vt:lpstr>PowerPoint Presentation</vt:lpstr>
      <vt:lpstr>PowerPoint Presentation</vt:lpstr>
      <vt:lpstr>PowerPoint Presentation</vt:lpstr>
      <vt:lpstr>Why have a grants strategy and processes?</vt:lpstr>
      <vt:lpstr>PowerPoint Presentation</vt:lpstr>
      <vt:lpstr>PowerPoint Presentation</vt:lpstr>
      <vt:lpstr> </vt:lpstr>
      <vt:lpstr>?</vt:lpstr>
      <vt:lpstr>Most common weakness of grant applications</vt:lpstr>
      <vt:lpstr>PowerPoint Presentation</vt:lpstr>
      <vt:lpstr>PowerPoint Presentation</vt:lpstr>
      <vt:lpstr>PowerPoint Presentation</vt:lpstr>
      <vt:lpstr>PowerPoint Presentation</vt:lpstr>
      <vt:lpstr>Project Plans</vt:lpstr>
      <vt:lpstr>Key Messages</vt:lpstr>
      <vt:lpstr>Key Messages</vt:lpstr>
      <vt:lpstr>PowerPoint Presentation</vt:lpstr>
      <vt:lpstr>PowerPoint Presentation</vt:lpstr>
      <vt:lpstr>Overview of the nature and types of services and why these services are needed</vt:lpstr>
      <vt:lpstr>NEED - What you are looking for</vt:lpstr>
      <vt:lpstr>PowerPoint Presentation</vt:lpstr>
      <vt:lpstr>PowerPoint Presentation</vt:lpstr>
      <vt:lpstr>PowerPoint Presentation</vt:lpstr>
      <vt:lpstr>PowerPoint Presentation</vt:lpstr>
      <vt:lpstr>PowerPoint Presentation</vt:lpstr>
      <vt:lpstr>PowerPoint Presentation</vt:lpstr>
      <vt:lpstr>Using evidence in Applications</vt:lpstr>
      <vt:lpstr>Project Plans</vt:lpstr>
      <vt:lpstr>PowerPoint Presentation</vt:lpstr>
      <vt:lpstr>PowerPoint Presentation</vt:lpstr>
      <vt:lpstr>No Surprises -   </vt:lpstr>
      <vt:lpstr>Project Budgets</vt:lpstr>
      <vt:lpstr>Project Budget Preparation</vt:lpstr>
      <vt:lpstr>Mistakes in grant budgets &amp; how to avoid them</vt:lpstr>
      <vt:lpstr>PowerPoint Presentation</vt:lpstr>
      <vt:lpstr> Where to from here?  </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of Need  Desktop research and literature review essentials for grants and tenders</dc:title>
  <dc:creator>Jo Garner</dc:creator>
  <cp:lastModifiedBy>Louise  Mullins</cp:lastModifiedBy>
  <cp:revision>43</cp:revision>
  <dcterms:created xsi:type="dcterms:W3CDTF">2019-06-17T07:08:30Z</dcterms:created>
  <dcterms:modified xsi:type="dcterms:W3CDTF">2021-04-29T00:50:48Z</dcterms:modified>
</cp:coreProperties>
</file>