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6"/>
  </p:notesMasterIdLst>
  <p:sldIdLst>
    <p:sldId id="256" r:id="rId2"/>
    <p:sldId id="257" r:id="rId3"/>
    <p:sldId id="259" r:id="rId4"/>
    <p:sldId id="258" r:id="rId5"/>
    <p:sldId id="260" r:id="rId6"/>
    <p:sldId id="261" r:id="rId7"/>
    <p:sldId id="262" r:id="rId8"/>
    <p:sldId id="263" r:id="rId9"/>
    <p:sldId id="264" r:id="rId10"/>
    <p:sldId id="265" r:id="rId11"/>
    <p:sldId id="266" r:id="rId12"/>
    <p:sldId id="267" r:id="rId13"/>
    <p:sldId id="268" r:id="rId14"/>
    <p:sldId id="269"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8975" autoAdjust="0"/>
    <p:restoredTop sz="69134" autoAdjust="0"/>
  </p:normalViewPr>
  <p:slideViewPr>
    <p:cSldViewPr snapToGrid="0">
      <p:cViewPr varScale="1">
        <p:scale>
          <a:sx n="46" d="100"/>
          <a:sy n="46" d="100"/>
        </p:scale>
        <p:origin x="1292" y="3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AU"/>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CDBDF9E-06CB-4D6C-9355-A80FEB40236D}" type="datetimeFigureOut">
              <a:rPr lang="en-AU" smtClean="0"/>
              <a:t>29/04/2021</a:t>
            </a:fld>
            <a:endParaRPr lang="en-AU"/>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AU"/>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AU"/>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1D23AD7-DBC0-4201-98C8-0A4B0765E90A}" type="slidenum">
              <a:rPr lang="en-AU" smtClean="0"/>
              <a:t>‹#›</a:t>
            </a:fld>
            <a:endParaRPr lang="en-AU"/>
          </a:p>
        </p:txBody>
      </p:sp>
    </p:spTree>
    <p:extLst>
      <p:ext uri="{BB962C8B-B14F-4D97-AF65-F5344CB8AC3E}">
        <p14:creationId xmlns:p14="http://schemas.microsoft.com/office/powerpoint/2010/main" val="266861308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10"/>
          </p:nvPr>
        </p:nvSpPr>
        <p:spPr/>
        <p:txBody>
          <a:bodyPr/>
          <a:lstStyle/>
          <a:p>
            <a:fld id="{11D23AD7-DBC0-4201-98C8-0A4B0765E90A}" type="slidenum">
              <a:rPr lang="en-AU" smtClean="0"/>
              <a:t>1</a:t>
            </a:fld>
            <a:endParaRPr lang="en-AU"/>
          </a:p>
        </p:txBody>
      </p:sp>
    </p:spTree>
    <p:extLst>
      <p:ext uri="{BB962C8B-B14F-4D97-AF65-F5344CB8AC3E}">
        <p14:creationId xmlns:p14="http://schemas.microsoft.com/office/powerpoint/2010/main" val="303498994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dirty="0"/>
              <a:t>As I’m</a:t>
            </a:r>
            <a:r>
              <a:rPr lang="en-AU" baseline="0" dirty="0"/>
              <a:t> sure you’re all aware, c</a:t>
            </a:r>
            <a:r>
              <a:rPr lang="en-AU" dirty="0"/>
              <a:t>urrent funding arrangements expire on 30 June</a:t>
            </a:r>
            <a:r>
              <a:rPr lang="en-AU" baseline="0" dirty="0"/>
              <a:t> 2020.</a:t>
            </a:r>
          </a:p>
          <a:p>
            <a:endParaRPr lang="en-AU" baseline="0" dirty="0"/>
          </a:p>
          <a:p>
            <a:r>
              <a:rPr lang="en-AU" baseline="0" dirty="0"/>
              <a:t>Queensland and Commonwealth funding allocated over 2017-20 through a procurement process which was developed in consultation with the legal assistance sector.</a:t>
            </a:r>
          </a:p>
          <a:p>
            <a:endParaRPr lang="en-AU" baseline="0" dirty="0"/>
          </a:p>
          <a:p>
            <a:r>
              <a:rPr lang="en-AU" u="sng" baseline="0" dirty="0"/>
              <a:t>Funding strategies</a:t>
            </a:r>
          </a:p>
          <a:p>
            <a:r>
              <a:rPr lang="en-AU" baseline="0" dirty="0"/>
              <a:t>This involved the Queensland Government seeking advice from the QLAF on the 2017-20 funding strategies. The QLAF agreed that adopting the principles of the National Strategic Framework for Legal Assistance Services 2015-20 to inform the evaluation criteria would assist in ensuring that the highest quality services were allocated funding.</a:t>
            </a:r>
          </a:p>
          <a:p>
            <a:endParaRPr lang="en-AU" baseline="0" dirty="0"/>
          </a:p>
          <a:p>
            <a:pPr marL="0" indent="0">
              <a:buFont typeface="Arial" panose="020B0604020202020204" pitchFamily="34" charset="0"/>
              <a:buNone/>
            </a:pPr>
            <a:r>
              <a:rPr lang="en-AU" baseline="0" dirty="0"/>
              <a:t>This Framework sets out aspirational principles to guide legal assistance policy development, service delivery and sector planning.</a:t>
            </a:r>
          </a:p>
          <a:p>
            <a:pPr marL="0" indent="0">
              <a:buFont typeface="Arial" panose="020B0604020202020204" pitchFamily="34" charset="0"/>
              <a:buNone/>
            </a:pPr>
            <a:endParaRPr lang="en-AU" baseline="0" dirty="0"/>
          </a:p>
          <a:p>
            <a:pPr marL="0" indent="0">
              <a:buFont typeface="Arial" panose="020B0604020202020204" pitchFamily="34" charset="0"/>
              <a:buNone/>
            </a:pPr>
            <a:r>
              <a:rPr lang="en-AU" u="sng" dirty="0"/>
              <a:t>Procurement strategy</a:t>
            </a:r>
          </a:p>
          <a:p>
            <a:pPr marL="0" indent="0">
              <a:buFont typeface="Arial" panose="020B0604020202020204" pitchFamily="34" charset="0"/>
              <a:buNone/>
            </a:pPr>
            <a:r>
              <a:rPr lang="en-AU" u="none" dirty="0"/>
              <a:t>Last process – open tender process with mandatory eligibility criteria, open for 6 weeks and a 2 stage evaluation.</a:t>
            </a:r>
          </a:p>
          <a:p>
            <a:pPr marL="0" indent="0">
              <a:buFont typeface="Arial" panose="020B0604020202020204" pitchFamily="34" charset="0"/>
              <a:buNone/>
            </a:pPr>
            <a:endParaRPr lang="en-AU" u="none" dirty="0"/>
          </a:p>
          <a:p>
            <a:pPr marL="0" indent="0">
              <a:buFont typeface="Arial" panose="020B0604020202020204" pitchFamily="34" charset="0"/>
              <a:buNone/>
            </a:pPr>
            <a:endParaRPr lang="en-AU" u="sng" dirty="0"/>
          </a:p>
          <a:p>
            <a:pPr marL="0" indent="0">
              <a:buFont typeface="Arial" panose="020B0604020202020204" pitchFamily="34" charset="0"/>
              <a:buNone/>
            </a:pPr>
            <a:endParaRPr lang="en-AU" u="none" dirty="0"/>
          </a:p>
        </p:txBody>
      </p:sp>
      <p:sp>
        <p:nvSpPr>
          <p:cNvPr id="4" name="Slide Number Placeholder 3"/>
          <p:cNvSpPr>
            <a:spLocks noGrp="1"/>
          </p:cNvSpPr>
          <p:nvPr>
            <p:ph type="sldNum" sz="quarter" idx="10"/>
          </p:nvPr>
        </p:nvSpPr>
        <p:spPr/>
        <p:txBody>
          <a:bodyPr/>
          <a:lstStyle/>
          <a:p>
            <a:fld id="{11D23AD7-DBC0-4201-98C8-0A4B0765E90A}" type="slidenum">
              <a:rPr lang="en-AU" smtClean="0"/>
              <a:t>2</a:t>
            </a:fld>
            <a:endParaRPr lang="en-AU"/>
          </a:p>
        </p:txBody>
      </p:sp>
    </p:spTree>
    <p:extLst>
      <p:ext uri="{BB962C8B-B14F-4D97-AF65-F5344CB8AC3E}">
        <p14:creationId xmlns:p14="http://schemas.microsoft.com/office/powerpoint/2010/main" val="295507376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dirty="0"/>
              <a:t>From a Government perspective - success of the last process</a:t>
            </a:r>
            <a:r>
              <a:rPr lang="en-AU" baseline="0" dirty="0"/>
              <a:t> in terms of accountability and transparency – fulfilling the aims of the legal investment model.</a:t>
            </a:r>
          </a:p>
          <a:p>
            <a:endParaRPr lang="en-AU" baseline="0" dirty="0"/>
          </a:p>
          <a:p>
            <a:r>
              <a:rPr lang="en-AU" baseline="0" dirty="0"/>
              <a:t>NPA Review undertaken throughout 2018. </a:t>
            </a:r>
          </a:p>
          <a:p>
            <a:endParaRPr lang="en-AU" baseline="0" dirty="0"/>
          </a:p>
          <a:p>
            <a:r>
              <a:rPr lang="en-AU" baseline="0" dirty="0"/>
              <a:t>Queensland’s process widely considered national best practice e.g. Review of NSW Community Legal Centre Services. In the final report, it was recommended that the NSW Government adopt a funding allocation model similar to which applies in Queensland.</a:t>
            </a:r>
          </a:p>
          <a:p>
            <a:endParaRPr lang="en-AU" baseline="0" dirty="0"/>
          </a:p>
          <a:p>
            <a:r>
              <a:rPr lang="en-AU" baseline="0" dirty="0"/>
              <a:t>Legal Aid NSW came to Brisbane to talk through our process and consult. Legal Aid Victoria has also consulted with us. We’ve also shared information on our process with all jurisdictions and the Commonwealth at the IGC.</a:t>
            </a:r>
          </a:p>
          <a:p>
            <a:endParaRPr lang="en-AU" baseline="0" dirty="0"/>
          </a:p>
          <a:p>
            <a:r>
              <a:rPr lang="en-AU" baseline="0" dirty="0"/>
              <a:t>NACLC – Queensland’s funding allocation process reflects good practice and is the best approach NACLC has seen to date. The reasons for this being:</a:t>
            </a:r>
          </a:p>
          <a:p>
            <a:pPr marL="628650" lvl="1" indent="-171450">
              <a:buFont typeface="Arial" panose="020B0604020202020204" pitchFamily="34" charset="0"/>
              <a:buChar char="•"/>
            </a:pPr>
            <a:r>
              <a:rPr lang="en-AU" baseline="0" dirty="0"/>
              <a:t>there were clear frameworks and forums for collaborative service planning and decision-making;</a:t>
            </a:r>
          </a:p>
          <a:p>
            <a:pPr marL="628650" lvl="1" indent="-171450">
              <a:buFont typeface="Arial" panose="020B0604020202020204" pitchFamily="34" charset="0"/>
              <a:buChar char="•"/>
            </a:pPr>
            <a:r>
              <a:rPr lang="en-AU" baseline="0" dirty="0"/>
              <a:t>Development of a strong evidence-base to inform funding decisions and service delivery planning;</a:t>
            </a:r>
          </a:p>
          <a:p>
            <a:pPr marL="628650" lvl="1" indent="-171450">
              <a:buFont typeface="Arial" panose="020B0604020202020204" pitchFamily="34" charset="0"/>
              <a:buChar char="•"/>
            </a:pPr>
            <a:r>
              <a:rPr lang="en-AU" baseline="0" dirty="0"/>
              <a:t>Development of Queensland-specific funding principles to guide decision-making;</a:t>
            </a:r>
          </a:p>
          <a:p>
            <a:pPr marL="628650" lvl="1" indent="-171450">
              <a:buFont typeface="Arial" panose="020B0604020202020204" pitchFamily="34" charset="0"/>
              <a:buChar char="•"/>
            </a:pPr>
            <a:r>
              <a:rPr lang="en-AU" baseline="0" dirty="0"/>
              <a:t>Central involvement of the QLAF; and</a:t>
            </a:r>
          </a:p>
          <a:p>
            <a:pPr marL="628650" lvl="1" indent="-171450">
              <a:buFont typeface="Arial" panose="020B0604020202020204" pitchFamily="34" charset="0"/>
              <a:buChar char="•"/>
            </a:pPr>
            <a:r>
              <a:rPr lang="en-AU" baseline="0" dirty="0"/>
              <a:t>Funding and support for CLCQ to work with Government and the sector to ensure the most effective outcome, including by developing the evidence base; producing material to support centres to make funding applications; lead sector collaboration and cohesion; and to advise Government on an ongoing basis.</a:t>
            </a:r>
          </a:p>
          <a:p>
            <a:pPr marL="628650" lvl="1" indent="-171450">
              <a:buFont typeface="Arial" panose="020B0604020202020204" pitchFamily="34" charset="0"/>
              <a:buChar char="•"/>
            </a:pPr>
            <a:endParaRPr lang="en-AU" baseline="0" dirty="0"/>
          </a:p>
          <a:p>
            <a:pPr marL="457200" lvl="1" indent="0" algn="l">
              <a:buFont typeface="Arial" panose="020B0604020202020204" pitchFamily="34" charset="0"/>
              <a:buNone/>
            </a:pPr>
            <a:r>
              <a:rPr lang="en-AU" baseline="0" dirty="0"/>
              <a:t>CLCQ – considers the model to be an opportunity to ensure that resources for legal assistance services are allocated in a way that reflects the values of: </a:t>
            </a:r>
          </a:p>
          <a:p>
            <a:pPr marL="628650" lvl="1" indent="-171450" algn="l">
              <a:buFont typeface="Arial" panose="020B0604020202020204" pitchFamily="34" charset="0"/>
              <a:buChar char="•"/>
            </a:pPr>
            <a:r>
              <a:rPr lang="en-AU" baseline="0" dirty="0"/>
              <a:t>Collaborative service planning;</a:t>
            </a:r>
          </a:p>
          <a:p>
            <a:pPr marL="628650" lvl="1" indent="-171450" algn="l">
              <a:buFont typeface="Arial" panose="020B0604020202020204" pitchFamily="34" charset="0"/>
              <a:buChar char="•"/>
            </a:pPr>
            <a:r>
              <a:rPr lang="en-AU" baseline="0" dirty="0"/>
              <a:t>Maximising the accessibility of services; and</a:t>
            </a:r>
          </a:p>
          <a:p>
            <a:pPr marL="628650" lvl="1" indent="-171450" algn="l">
              <a:buFont typeface="Arial" panose="020B0604020202020204" pitchFamily="34" charset="0"/>
              <a:buChar char="•"/>
            </a:pPr>
            <a:r>
              <a:rPr lang="en-AU" baseline="0" dirty="0"/>
              <a:t>Ensuring transparent decisions based on the available evidence of legal need.</a:t>
            </a:r>
          </a:p>
          <a:p>
            <a:pPr marL="457200" lvl="1" indent="0" algn="l">
              <a:buFont typeface="Arial" panose="020B0604020202020204" pitchFamily="34" charset="0"/>
              <a:buNone/>
            </a:pPr>
            <a:endParaRPr lang="en-AU" u="sng" baseline="0" dirty="0"/>
          </a:p>
          <a:p>
            <a:pPr marL="457200" lvl="1" indent="0" algn="l">
              <a:buFont typeface="Arial" panose="020B0604020202020204" pitchFamily="34" charset="0"/>
              <a:buNone/>
            </a:pPr>
            <a:r>
              <a:rPr lang="en-AU" u="sng" baseline="0" dirty="0"/>
              <a:t>Consultation with sector</a:t>
            </a:r>
          </a:p>
          <a:p>
            <a:r>
              <a:rPr lang="en-AU" dirty="0"/>
              <a:t>Several rounds of consultation with the sector following the process.</a:t>
            </a:r>
          </a:p>
          <a:p>
            <a:r>
              <a:rPr lang="en-AU" dirty="0"/>
              <a:t>CLCQ conducted a survey of applicants after the application process closed to identify</a:t>
            </a:r>
            <a:r>
              <a:rPr lang="en-AU" baseline="0" dirty="0"/>
              <a:t> opportunities for continuous improvement of future application processes.</a:t>
            </a:r>
          </a:p>
          <a:p>
            <a:endParaRPr lang="en-AU" baseline="0" dirty="0"/>
          </a:p>
          <a:p>
            <a:r>
              <a:rPr lang="en-AU" baseline="0" dirty="0"/>
              <a:t>Consultation at 2018 CLCQ Conference – DJAG engaged an external facilitator to undertake a workshop on aspects of the process, including the funding strategies and their relevance.</a:t>
            </a:r>
          </a:p>
          <a:p>
            <a:endParaRPr lang="en-AU" baseline="0" dirty="0"/>
          </a:p>
          <a:p>
            <a:r>
              <a:rPr lang="en-AU" baseline="0" dirty="0"/>
              <a:t>Consultation at QLAF – funding strategies.</a:t>
            </a:r>
            <a:endParaRPr lang="en-AU" dirty="0"/>
          </a:p>
        </p:txBody>
      </p:sp>
      <p:sp>
        <p:nvSpPr>
          <p:cNvPr id="4" name="Slide Number Placeholder 3"/>
          <p:cNvSpPr>
            <a:spLocks noGrp="1"/>
          </p:cNvSpPr>
          <p:nvPr>
            <p:ph type="sldNum" sz="quarter" idx="10"/>
          </p:nvPr>
        </p:nvSpPr>
        <p:spPr/>
        <p:txBody>
          <a:bodyPr/>
          <a:lstStyle/>
          <a:p>
            <a:fld id="{11D23AD7-DBC0-4201-98C8-0A4B0765E90A}" type="slidenum">
              <a:rPr lang="en-AU" smtClean="0"/>
              <a:t>3</a:t>
            </a:fld>
            <a:endParaRPr lang="en-AU"/>
          </a:p>
        </p:txBody>
      </p:sp>
    </p:spTree>
    <p:extLst>
      <p:ext uri="{BB962C8B-B14F-4D97-AF65-F5344CB8AC3E}">
        <p14:creationId xmlns:p14="http://schemas.microsoft.com/office/powerpoint/2010/main" val="267288893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dirty="0"/>
              <a:t>Queensland Attorney-General has listened to the</a:t>
            </a:r>
            <a:r>
              <a:rPr lang="en-AU" baseline="0" dirty="0"/>
              <a:t> sector and has approved the move to 5 year funding cycles.</a:t>
            </a:r>
          </a:p>
          <a:p>
            <a:r>
              <a:rPr lang="en-AU" baseline="0" dirty="0"/>
              <a:t>It is anticipated that this will provide more funding certainty for community organisations – allow them to better plan for services and be able to retain experienced staff.</a:t>
            </a:r>
          </a:p>
          <a:p>
            <a:endParaRPr lang="en-AU" baseline="0" dirty="0"/>
          </a:p>
          <a:p>
            <a:r>
              <a:rPr lang="en-AU" baseline="0" dirty="0"/>
              <a:t>We finally received notification of the Commonwealth funding amount last Friday.</a:t>
            </a:r>
          </a:p>
          <a:p>
            <a:endParaRPr lang="en-AU" baseline="0" dirty="0"/>
          </a:p>
          <a:p>
            <a:r>
              <a:rPr lang="en-AU" baseline="0" dirty="0"/>
              <a:t>Incorporating learnings and feedback from 2017-20 process to improve this process.</a:t>
            </a:r>
          </a:p>
          <a:p>
            <a:r>
              <a:rPr lang="en-AU" baseline="0" dirty="0"/>
              <a:t>Similar to the last process but some refinements have been made.</a:t>
            </a:r>
          </a:p>
          <a:p>
            <a:endParaRPr lang="en-AU" baseline="0" dirty="0"/>
          </a:p>
          <a:p>
            <a:endParaRPr lang="en-AU" baseline="0" dirty="0"/>
          </a:p>
          <a:p>
            <a:endParaRPr lang="en-AU" baseline="0" dirty="0"/>
          </a:p>
          <a:p>
            <a:endParaRPr lang="en-AU" dirty="0"/>
          </a:p>
        </p:txBody>
      </p:sp>
      <p:sp>
        <p:nvSpPr>
          <p:cNvPr id="4" name="Slide Number Placeholder 3"/>
          <p:cNvSpPr>
            <a:spLocks noGrp="1"/>
          </p:cNvSpPr>
          <p:nvPr>
            <p:ph type="sldNum" sz="quarter" idx="10"/>
          </p:nvPr>
        </p:nvSpPr>
        <p:spPr/>
        <p:txBody>
          <a:bodyPr/>
          <a:lstStyle/>
          <a:p>
            <a:fld id="{11D23AD7-DBC0-4201-98C8-0A4B0765E90A}" type="slidenum">
              <a:rPr lang="en-AU" smtClean="0"/>
              <a:t>4</a:t>
            </a:fld>
            <a:endParaRPr lang="en-AU"/>
          </a:p>
        </p:txBody>
      </p:sp>
    </p:spTree>
    <p:extLst>
      <p:ext uri="{BB962C8B-B14F-4D97-AF65-F5344CB8AC3E}">
        <p14:creationId xmlns:p14="http://schemas.microsoft.com/office/powerpoint/2010/main" val="228650964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10"/>
          </p:nvPr>
        </p:nvSpPr>
        <p:spPr/>
        <p:txBody>
          <a:bodyPr/>
          <a:lstStyle/>
          <a:p>
            <a:fld id="{11D23AD7-DBC0-4201-98C8-0A4B0765E90A}" type="slidenum">
              <a:rPr lang="en-AU" smtClean="0"/>
              <a:t>6</a:t>
            </a:fld>
            <a:endParaRPr lang="en-AU"/>
          </a:p>
        </p:txBody>
      </p:sp>
    </p:spTree>
    <p:extLst>
      <p:ext uri="{BB962C8B-B14F-4D97-AF65-F5344CB8AC3E}">
        <p14:creationId xmlns:p14="http://schemas.microsoft.com/office/powerpoint/2010/main" val="204183690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10"/>
          </p:nvPr>
        </p:nvSpPr>
        <p:spPr/>
        <p:txBody>
          <a:bodyPr/>
          <a:lstStyle/>
          <a:p>
            <a:fld id="{11D23AD7-DBC0-4201-98C8-0A4B0765E90A}" type="slidenum">
              <a:rPr lang="en-AU" smtClean="0"/>
              <a:t>7</a:t>
            </a:fld>
            <a:endParaRPr lang="en-AU"/>
          </a:p>
        </p:txBody>
      </p:sp>
    </p:spTree>
    <p:extLst>
      <p:ext uri="{BB962C8B-B14F-4D97-AF65-F5344CB8AC3E}">
        <p14:creationId xmlns:p14="http://schemas.microsoft.com/office/powerpoint/2010/main" val="392630002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10"/>
          </p:nvPr>
        </p:nvSpPr>
        <p:spPr/>
        <p:txBody>
          <a:bodyPr/>
          <a:lstStyle/>
          <a:p>
            <a:fld id="{11D23AD7-DBC0-4201-98C8-0A4B0765E90A}" type="slidenum">
              <a:rPr lang="en-AU" smtClean="0"/>
              <a:t>10</a:t>
            </a:fld>
            <a:endParaRPr lang="en-AU"/>
          </a:p>
        </p:txBody>
      </p:sp>
    </p:spTree>
    <p:extLst>
      <p:ext uri="{BB962C8B-B14F-4D97-AF65-F5344CB8AC3E}">
        <p14:creationId xmlns:p14="http://schemas.microsoft.com/office/powerpoint/2010/main" val="181816148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10"/>
          </p:nvPr>
        </p:nvSpPr>
        <p:spPr/>
        <p:txBody>
          <a:bodyPr/>
          <a:lstStyle/>
          <a:p>
            <a:fld id="{11D23AD7-DBC0-4201-98C8-0A4B0765E90A}" type="slidenum">
              <a:rPr lang="en-AU" smtClean="0"/>
              <a:t>12</a:t>
            </a:fld>
            <a:endParaRPr lang="en-AU"/>
          </a:p>
        </p:txBody>
      </p:sp>
    </p:spTree>
    <p:extLst>
      <p:ext uri="{BB962C8B-B14F-4D97-AF65-F5344CB8AC3E}">
        <p14:creationId xmlns:p14="http://schemas.microsoft.com/office/powerpoint/2010/main" val="164172600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
        <p:nvSpPr>
          <p:cNvPr id="4" name="Slide Number Placeholder 3"/>
          <p:cNvSpPr>
            <a:spLocks noGrp="1"/>
          </p:cNvSpPr>
          <p:nvPr>
            <p:ph type="sldNum" sz="quarter" idx="10"/>
          </p:nvPr>
        </p:nvSpPr>
        <p:spPr/>
        <p:txBody>
          <a:bodyPr/>
          <a:lstStyle/>
          <a:p>
            <a:fld id="{11D23AD7-DBC0-4201-98C8-0A4B0765E90A}" type="slidenum">
              <a:rPr lang="en-AU" smtClean="0"/>
              <a:t>14</a:t>
            </a:fld>
            <a:endParaRPr lang="en-AU"/>
          </a:p>
        </p:txBody>
      </p:sp>
    </p:spTree>
    <p:extLst>
      <p:ext uri="{BB962C8B-B14F-4D97-AF65-F5344CB8AC3E}">
        <p14:creationId xmlns:p14="http://schemas.microsoft.com/office/powerpoint/2010/main" val="78803072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AU"/>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AU"/>
          </a:p>
        </p:txBody>
      </p:sp>
      <p:sp>
        <p:nvSpPr>
          <p:cNvPr id="4" name="Date Placeholder 3"/>
          <p:cNvSpPr>
            <a:spLocks noGrp="1"/>
          </p:cNvSpPr>
          <p:nvPr>
            <p:ph type="dt" sz="half" idx="10"/>
          </p:nvPr>
        </p:nvSpPr>
        <p:spPr/>
        <p:txBody>
          <a:bodyPr/>
          <a:lstStyle/>
          <a:p>
            <a:fld id="{319FA7FB-BEFD-45F9-B82F-5542CFB64397}" type="datetimeFigureOut">
              <a:rPr lang="en-AU" smtClean="0"/>
              <a:t>29/04/2021</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630EA58F-5F45-4794-83A8-FD024FE5713C}" type="slidenum">
              <a:rPr lang="en-AU" smtClean="0"/>
              <a:t>‹#›</a:t>
            </a:fld>
            <a:endParaRPr lang="en-AU"/>
          </a:p>
        </p:txBody>
      </p:sp>
    </p:spTree>
    <p:extLst>
      <p:ext uri="{BB962C8B-B14F-4D97-AF65-F5344CB8AC3E}">
        <p14:creationId xmlns:p14="http://schemas.microsoft.com/office/powerpoint/2010/main" val="211837194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AU"/>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p:cNvSpPr>
            <a:spLocks noGrp="1"/>
          </p:cNvSpPr>
          <p:nvPr>
            <p:ph type="dt" sz="half" idx="10"/>
          </p:nvPr>
        </p:nvSpPr>
        <p:spPr/>
        <p:txBody>
          <a:bodyPr/>
          <a:lstStyle/>
          <a:p>
            <a:fld id="{319FA7FB-BEFD-45F9-B82F-5542CFB64397}" type="datetimeFigureOut">
              <a:rPr lang="en-AU" smtClean="0"/>
              <a:t>29/04/2021</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630EA58F-5F45-4794-83A8-FD024FE5713C}" type="slidenum">
              <a:rPr lang="en-AU" smtClean="0"/>
              <a:t>‹#›</a:t>
            </a:fld>
            <a:endParaRPr lang="en-AU"/>
          </a:p>
        </p:txBody>
      </p:sp>
    </p:spTree>
    <p:extLst>
      <p:ext uri="{BB962C8B-B14F-4D97-AF65-F5344CB8AC3E}">
        <p14:creationId xmlns:p14="http://schemas.microsoft.com/office/powerpoint/2010/main" val="258764012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AU"/>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p:cNvSpPr>
            <a:spLocks noGrp="1"/>
          </p:cNvSpPr>
          <p:nvPr>
            <p:ph type="dt" sz="half" idx="10"/>
          </p:nvPr>
        </p:nvSpPr>
        <p:spPr/>
        <p:txBody>
          <a:bodyPr/>
          <a:lstStyle/>
          <a:p>
            <a:fld id="{319FA7FB-BEFD-45F9-B82F-5542CFB64397}" type="datetimeFigureOut">
              <a:rPr lang="en-AU" smtClean="0"/>
              <a:t>29/04/2021</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630EA58F-5F45-4794-83A8-FD024FE5713C}" type="slidenum">
              <a:rPr lang="en-AU" smtClean="0"/>
              <a:t>‹#›</a:t>
            </a:fld>
            <a:endParaRPr lang="en-AU"/>
          </a:p>
        </p:txBody>
      </p:sp>
    </p:spTree>
    <p:extLst>
      <p:ext uri="{BB962C8B-B14F-4D97-AF65-F5344CB8AC3E}">
        <p14:creationId xmlns:p14="http://schemas.microsoft.com/office/powerpoint/2010/main" val="35147810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AU"/>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p:cNvSpPr>
            <a:spLocks noGrp="1"/>
          </p:cNvSpPr>
          <p:nvPr>
            <p:ph type="dt" sz="half" idx="10"/>
          </p:nvPr>
        </p:nvSpPr>
        <p:spPr/>
        <p:txBody>
          <a:bodyPr/>
          <a:lstStyle/>
          <a:p>
            <a:fld id="{319FA7FB-BEFD-45F9-B82F-5542CFB64397}" type="datetimeFigureOut">
              <a:rPr lang="en-AU" smtClean="0"/>
              <a:t>29/04/2021</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630EA58F-5F45-4794-83A8-FD024FE5713C}" type="slidenum">
              <a:rPr lang="en-AU" smtClean="0"/>
              <a:t>‹#›</a:t>
            </a:fld>
            <a:endParaRPr lang="en-AU"/>
          </a:p>
        </p:txBody>
      </p:sp>
    </p:spTree>
    <p:extLst>
      <p:ext uri="{BB962C8B-B14F-4D97-AF65-F5344CB8AC3E}">
        <p14:creationId xmlns:p14="http://schemas.microsoft.com/office/powerpoint/2010/main" val="4327457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AU"/>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19FA7FB-BEFD-45F9-B82F-5542CFB64397}" type="datetimeFigureOut">
              <a:rPr lang="en-AU" smtClean="0"/>
              <a:t>29/04/2021</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630EA58F-5F45-4794-83A8-FD024FE5713C}" type="slidenum">
              <a:rPr lang="en-AU" smtClean="0"/>
              <a:t>‹#›</a:t>
            </a:fld>
            <a:endParaRPr lang="en-AU"/>
          </a:p>
        </p:txBody>
      </p:sp>
    </p:spTree>
    <p:extLst>
      <p:ext uri="{BB962C8B-B14F-4D97-AF65-F5344CB8AC3E}">
        <p14:creationId xmlns:p14="http://schemas.microsoft.com/office/powerpoint/2010/main" val="12564039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AU"/>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5" name="Date Placeholder 4"/>
          <p:cNvSpPr>
            <a:spLocks noGrp="1"/>
          </p:cNvSpPr>
          <p:nvPr>
            <p:ph type="dt" sz="half" idx="10"/>
          </p:nvPr>
        </p:nvSpPr>
        <p:spPr/>
        <p:txBody>
          <a:bodyPr/>
          <a:lstStyle/>
          <a:p>
            <a:fld id="{319FA7FB-BEFD-45F9-B82F-5542CFB64397}" type="datetimeFigureOut">
              <a:rPr lang="en-AU" smtClean="0"/>
              <a:t>29/04/2021</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630EA58F-5F45-4794-83A8-FD024FE5713C}" type="slidenum">
              <a:rPr lang="en-AU" smtClean="0"/>
              <a:t>‹#›</a:t>
            </a:fld>
            <a:endParaRPr lang="en-AU"/>
          </a:p>
        </p:txBody>
      </p:sp>
    </p:spTree>
    <p:extLst>
      <p:ext uri="{BB962C8B-B14F-4D97-AF65-F5344CB8AC3E}">
        <p14:creationId xmlns:p14="http://schemas.microsoft.com/office/powerpoint/2010/main" val="327080032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AU"/>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7" name="Date Placeholder 6"/>
          <p:cNvSpPr>
            <a:spLocks noGrp="1"/>
          </p:cNvSpPr>
          <p:nvPr>
            <p:ph type="dt" sz="half" idx="10"/>
          </p:nvPr>
        </p:nvSpPr>
        <p:spPr/>
        <p:txBody>
          <a:bodyPr/>
          <a:lstStyle/>
          <a:p>
            <a:fld id="{319FA7FB-BEFD-45F9-B82F-5542CFB64397}" type="datetimeFigureOut">
              <a:rPr lang="en-AU" smtClean="0"/>
              <a:t>29/04/2021</a:t>
            </a:fld>
            <a:endParaRPr lang="en-AU"/>
          </a:p>
        </p:txBody>
      </p:sp>
      <p:sp>
        <p:nvSpPr>
          <p:cNvPr id="8" name="Footer Placeholder 7"/>
          <p:cNvSpPr>
            <a:spLocks noGrp="1"/>
          </p:cNvSpPr>
          <p:nvPr>
            <p:ph type="ftr" sz="quarter" idx="11"/>
          </p:nvPr>
        </p:nvSpPr>
        <p:spPr/>
        <p:txBody>
          <a:bodyPr/>
          <a:lstStyle/>
          <a:p>
            <a:endParaRPr lang="en-AU"/>
          </a:p>
        </p:txBody>
      </p:sp>
      <p:sp>
        <p:nvSpPr>
          <p:cNvPr id="9" name="Slide Number Placeholder 8"/>
          <p:cNvSpPr>
            <a:spLocks noGrp="1"/>
          </p:cNvSpPr>
          <p:nvPr>
            <p:ph type="sldNum" sz="quarter" idx="12"/>
          </p:nvPr>
        </p:nvSpPr>
        <p:spPr/>
        <p:txBody>
          <a:bodyPr/>
          <a:lstStyle/>
          <a:p>
            <a:fld id="{630EA58F-5F45-4794-83A8-FD024FE5713C}" type="slidenum">
              <a:rPr lang="en-AU" smtClean="0"/>
              <a:t>‹#›</a:t>
            </a:fld>
            <a:endParaRPr lang="en-AU"/>
          </a:p>
        </p:txBody>
      </p:sp>
    </p:spTree>
    <p:extLst>
      <p:ext uri="{BB962C8B-B14F-4D97-AF65-F5344CB8AC3E}">
        <p14:creationId xmlns:p14="http://schemas.microsoft.com/office/powerpoint/2010/main" val="330394927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AU"/>
          </a:p>
        </p:txBody>
      </p:sp>
      <p:sp>
        <p:nvSpPr>
          <p:cNvPr id="3" name="Date Placeholder 2"/>
          <p:cNvSpPr>
            <a:spLocks noGrp="1"/>
          </p:cNvSpPr>
          <p:nvPr>
            <p:ph type="dt" sz="half" idx="10"/>
          </p:nvPr>
        </p:nvSpPr>
        <p:spPr/>
        <p:txBody>
          <a:bodyPr/>
          <a:lstStyle/>
          <a:p>
            <a:fld id="{319FA7FB-BEFD-45F9-B82F-5542CFB64397}" type="datetimeFigureOut">
              <a:rPr lang="en-AU" smtClean="0"/>
              <a:t>29/04/2021</a:t>
            </a:fld>
            <a:endParaRPr lang="en-AU"/>
          </a:p>
        </p:txBody>
      </p:sp>
      <p:sp>
        <p:nvSpPr>
          <p:cNvPr id="4" name="Footer Placeholder 3"/>
          <p:cNvSpPr>
            <a:spLocks noGrp="1"/>
          </p:cNvSpPr>
          <p:nvPr>
            <p:ph type="ftr" sz="quarter" idx="11"/>
          </p:nvPr>
        </p:nvSpPr>
        <p:spPr/>
        <p:txBody>
          <a:bodyPr/>
          <a:lstStyle/>
          <a:p>
            <a:endParaRPr lang="en-AU"/>
          </a:p>
        </p:txBody>
      </p:sp>
      <p:sp>
        <p:nvSpPr>
          <p:cNvPr id="5" name="Slide Number Placeholder 4"/>
          <p:cNvSpPr>
            <a:spLocks noGrp="1"/>
          </p:cNvSpPr>
          <p:nvPr>
            <p:ph type="sldNum" sz="quarter" idx="12"/>
          </p:nvPr>
        </p:nvSpPr>
        <p:spPr/>
        <p:txBody>
          <a:bodyPr/>
          <a:lstStyle/>
          <a:p>
            <a:fld id="{630EA58F-5F45-4794-83A8-FD024FE5713C}" type="slidenum">
              <a:rPr lang="en-AU" smtClean="0"/>
              <a:t>‹#›</a:t>
            </a:fld>
            <a:endParaRPr lang="en-AU"/>
          </a:p>
        </p:txBody>
      </p:sp>
    </p:spTree>
    <p:extLst>
      <p:ext uri="{BB962C8B-B14F-4D97-AF65-F5344CB8AC3E}">
        <p14:creationId xmlns:p14="http://schemas.microsoft.com/office/powerpoint/2010/main" val="91558045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19FA7FB-BEFD-45F9-B82F-5542CFB64397}" type="datetimeFigureOut">
              <a:rPr lang="en-AU" smtClean="0"/>
              <a:t>29/04/2021</a:t>
            </a:fld>
            <a:endParaRPr lang="en-AU"/>
          </a:p>
        </p:txBody>
      </p:sp>
      <p:sp>
        <p:nvSpPr>
          <p:cNvPr id="3" name="Footer Placeholder 2"/>
          <p:cNvSpPr>
            <a:spLocks noGrp="1"/>
          </p:cNvSpPr>
          <p:nvPr>
            <p:ph type="ftr" sz="quarter" idx="11"/>
          </p:nvPr>
        </p:nvSpPr>
        <p:spPr/>
        <p:txBody>
          <a:bodyPr/>
          <a:lstStyle/>
          <a:p>
            <a:endParaRPr lang="en-AU"/>
          </a:p>
        </p:txBody>
      </p:sp>
      <p:sp>
        <p:nvSpPr>
          <p:cNvPr id="4" name="Slide Number Placeholder 3"/>
          <p:cNvSpPr>
            <a:spLocks noGrp="1"/>
          </p:cNvSpPr>
          <p:nvPr>
            <p:ph type="sldNum" sz="quarter" idx="12"/>
          </p:nvPr>
        </p:nvSpPr>
        <p:spPr/>
        <p:txBody>
          <a:bodyPr/>
          <a:lstStyle/>
          <a:p>
            <a:fld id="{630EA58F-5F45-4794-83A8-FD024FE5713C}" type="slidenum">
              <a:rPr lang="en-AU" smtClean="0"/>
              <a:t>‹#›</a:t>
            </a:fld>
            <a:endParaRPr lang="en-AU"/>
          </a:p>
        </p:txBody>
      </p:sp>
    </p:spTree>
    <p:extLst>
      <p:ext uri="{BB962C8B-B14F-4D97-AF65-F5344CB8AC3E}">
        <p14:creationId xmlns:p14="http://schemas.microsoft.com/office/powerpoint/2010/main" val="246655303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AU"/>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319FA7FB-BEFD-45F9-B82F-5542CFB64397}" type="datetimeFigureOut">
              <a:rPr lang="en-AU" smtClean="0"/>
              <a:t>29/04/2021</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630EA58F-5F45-4794-83A8-FD024FE5713C}" type="slidenum">
              <a:rPr lang="en-AU" smtClean="0"/>
              <a:t>‹#›</a:t>
            </a:fld>
            <a:endParaRPr lang="en-AU"/>
          </a:p>
        </p:txBody>
      </p:sp>
    </p:spTree>
    <p:extLst>
      <p:ext uri="{BB962C8B-B14F-4D97-AF65-F5344CB8AC3E}">
        <p14:creationId xmlns:p14="http://schemas.microsoft.com/office/powerpoint/2010/main" val="67353199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AU"/>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AU"/>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319FA7FB-BEFD-45F9-B82F-5542CFB64397}" type="datetimeFigureOut">
              <a:rPr lang="en-AU" smtClean="0"/>
              <a:t>29/04/2021</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630EA58F-5F45-4794-83A8-FD024FE5713C}" type="slidenum">
              <a:rPr lang="en-AU" smtClean="0"/>
              <a:t>‹#›</a:t>
            </a:fld>
            <a:endParaRPr lang="en-AU"/>
          </a:p>
        </p:txBody>
      </p:sp>
    </p:spTree>
    <p:extLst>
      <p:ext uri="{BB962C8B-B14F-4D97-AF65-F5344CB8AC3E}">
        <p14:creationId xmlns:p14="http://schemas.microsoft.com/office/powerpoint/2010/main" val="271750778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AU"/>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19FA7FB-BEFD-45F9-B82F-5542CFB64397}" type="datetimeFigureOut">
              <a:rPr lang="en-AU" smtClean="0"/>
              <a:t>29/04/2021</a:t>
            </a:fld>
            <a:endParaRPr lang="en-AU"/>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AU"/>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30EA58F-5F45-4794-83A8-FD024FE5713C}" type="slidenum">
              <a:rPr lang="en-AU" smtClean="0"/>
              <a:t>‹#›</a:t>
            </a:fld>
            <a:endParaRPr lang="en-AU"/>
          </a:p>
        </p:txBody>
      </p:sp>
    </p:spTree>
    <p:extLst>
      <p:ext uri="{BB962C8B-B14F-4D97-AF65-F5344CB8AC3E}">
        <p14:creationId xmlns:p14="http://schemas.microsoft.com/office/powerpoint/2010/main" val="199996941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hyperlink" Target="https://communitylegalqld.org.au/evidencebase" TargetMode="External"/><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hyperlink" Target="https://www.hpw.qld.gov.au/qtenders" TargetMode="External"/></Relationships>
</file>

<file path=ppt/slides/_rels/slide7.xml.rels><?xml version="1.0" encoding="UTF-8" standalone="yes"?>
<Relationships xmlns="http://schemas.openxmlformats.org/package/2006/relationships"><Relationship Id="rId3" Type="http://schemas.openxmlformats.org/officeDocument/2006/relationships/hyperlink" Target="https://www.hpw.qld.gov.au/qtenders" TargetMode="External"/><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644992" y="511967"/>
            <a:ext cx="9144000" cy="3270733"/>
          </a:xfrm>
        </p:spPr>
        <p:txBody>
          <a:bodyPr>
            <a:normAutofit fontScale="90000"/>
          </a:bodyPr>
          <a:lstStyle/>
          <a:p>
            <a:br>
              <a:rPr lang="en-AU" dirty="0"/>
            </a:br>
            <a:br>
              <a:rPr lang="en-AU" dirty="0"/>
            </a:br>
            <a:br>
              <a:rPr lang="en-AU" dirty="0"/>
            </a:br>
            <a:br>
              <a:rPr lang="en-AU" dirty="0"/>
            </a:br>
            <a:br>
              <a:rPr lang="en-AU" dirty="0"/>
            </a:br>
            <a:r>
              <a:rPr lang="en-AU" dirty="0">
                <a:solidFill>
                  <a:srgbClr val="C00000"/>
                </a:solidFill>
              </a:rPr>
              <a:t>Queensland and Commonwealth legal assistance service delivery funding </a:t>
            </a:r>
            <a:br>
              <a:rPr lang="en-AU" dirty="0">
                <a:solidFill>
                  <a:srgbClr val="C00000"/>
                </a:solidFill>
              </a:rPr>
            </a:br>
            <a:r>
              <a:rPr lang="en-AU" dirty="0">
                <a:solidFill>
                  <a:srgbClr val="C00000"/>
                </a:solidFill>
              </a:rPr>
              <a:t>2020-25</a:t>
            </a:r>
          </a:p>
        </p:txBody>
      </p:sp>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95577" y="4676690"/>
            <a:ext cx="2226366" cy="1367626"/>
          </a:xfrm>
          <a:prstGeom prst="rect">
            <a:avLst/>
          </a:prstGeom>
        </p:spPr>
      </p:pic>
      <p:sp>
        <p:nvSpPr>
          <p:cNvPr id="5" name="Title 1"/>
          <p:cNvSpPr txBox="1">
            <a:spLocks/>
          </p:cNvSpPr>
          <p:nvPr/>
        </p:nvSpPr>
        <p:spPr>
          <a:xfrm>
            <a:off x="2752344" y="5315712"/>
            <a:ext cx="9144000" cy="801756"/>
          </a:xfrm>
          <a:prstGeom prst="rect">
            <a:avLst/>
          </a:prstGeom>
        </p:spPr>
        <p:txBody>
          <a:bodyPr vert="horz" lIns="91440" tIns="45720" rIns="91440" bIns="45720" rtlCol="0" anchor="b">
            <a:normAutofit fontScale="250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br>
              <a:rPr lang="en-AU" dirty="0"/>
            </a:br>
            <a:br>
              <a:rPr lang="en-AU" dirty="0"/>
            </a:br>
            <a:br>
              <a:rPr lang="en-AU" dirty="0"/>
            </a:br>
            <a:br>
              <a:rPr lang="en-AU" dirty="0"/>
            </a:br>
            <a:br>
              <a:rPr lang="en-AU" dirty="0"/>
            </a:br>
            <a:r>
              <a:rPr lang="en-AU" sz="9600" b="1" dirty="0">
                <a:solidFill>
                  <a:srgbClr val="C00000"/>
                </a:solidFill>
              </a:rPr>
              <a:t>Sarah Chase</a:t>
            </a:r>
            <a:r>
              <a:rPr lang="en-AU" sz="9600" b="1" dirty="0"/>
              <a:t> </a:t>
            </a:r>
          </a:p>
          <a:p>
            <a:pPr algn="l"/>
            <a:r>
              <a:rPr lang="en-AU" sz="9600" dirty="0"/>
              <a:t>A/Principal Project Officer</a:t>
            </a:r>
          </a:p>
          <a:p>
            <a:pPr algn="l"/>
            <a:r>
              <a:rPr lang="en-AU" sz="9600" dirty="0"/>
              <a:t>Legal Assistance Strategy and Funding</a:t>
            </a:r>
          </a:p>
          <a:p>
            <a:pPr algn="l"/>
            <a:r>
              <a:rPr lang="en-AU" sz="9600" dirty="0"/>
              <a:t>Department of Justice and Attorney-General</a:t>
            </a:r>
          </a:p>
        </p:txBody>
      </p:sp>
    </p:spTree>
    <p:extLst>
      <p:ext uri="{BB962C8B-B14F-4D97-AF65-F5344CB8AC3E}">
        <p14:creationId xmlns:p14="http://schemas.microsoft.com/office/powerpoint/2010/main" val="48048792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p:cNvSpPr>
            <a:spLocks noGrp="1"/>
          </p:cNvSpPr>
          <p:nvPr>
            <p:ph idx="1"/>
          </p:nvPr>
        </p:nvSpPr>
        <p:spPr>
          <a:xfrm>
            <a:off x="838200" y="694944"/>
            <a:ext cx="10515600" cy="5482019"/>
          </a:xfrm>
        </p:spPr>
        <p:txBody>
          <a:bodyPr>
            <a:normAutofit lnSpcReduction="10000"/>
          </a:bodyPr>
          <a:lstStyle/>
          <a:p>
            <a:pPr marL="0" indent="0">
              <a:lnSpc>
                <a:spcPct val="100000"/>
              </a:lnSpc>
              <a:buNone/>
            </a:pPr>
            <a:r>
              <a:rPr lang="en-AU" sz="3000" u="sng" dirty="0">
                <a:solidFill>
                  <a:srgbClr val="C00000"/>
                </a:solidFill>
                <a:latin typeface="+mj-lt"/>
                <a:ea typeface="+mj-ea"/>
                <a:cs typeface="+mj-cs"/>
              </a:rPr>
              <a:t>Service standards </a:t>
            </a:r>
            <a:r>
              <a:rPr lang="en-AU" sz="1900" i="1" dirty="0">
                <a:solidFill>
                  <a:srgbClr val="C00000"/>
                </a:solidFill>
                <a:latin typeface="+mj-lt"/>
                <a:ea typeface="+mj-ea"/>
                <a:cs typeface="+mj-cs"/>
              </a:rPr>
              <a:t>(must meet one)</a:t>
            </a:r>
          </a:p>
          <a:p>
            <a:pPr lvl="0"/>
            <a:r>
              <a:rPr lang="en-AU" dirty="0"/>
              <a:t>The organisation delivers free legal services for vulnerable and disadvantaged Queenslanders; or</a:t>
            </a:r>
            <a:endParaRPr lang="en-AU" sz="3200" dirty="0"/>
          </a:p>
          <a:p>
            <a:pPr lvl="0"/>
            <a:r>
              <a:rPr lang="en-AU" dirty="0"/>
              <a:t>The organisation delivers free court/tribunal support and advocacy services for vulnerable and disadvantaged Queenslanders.</a:t>
            </a:r>
            <a:endParaRPr lang="en-AU" sz="3200" dirty="0"/>
          </a:p>
          <a:p>
            <a:pPr marL="0" indent="0">
              <a:lnSpc>
                <a:spcPct val="100000"/>
              </a:lnSpc>
              <a:buNone/>
            </a:pPr>
            <a:r>
              <a:rPr lang="en-AU" sz="3000" u="sng" dirty="0">
                <a:solidFill>
                  <a:srgbClr val="C00000"/>
                </a:solidFill>
                <a:latin typeface="+mj-lt"/>
                <a:ea typeface="+mj-ea"/>
                <a:cs typeface="+mj-cs"/>
              </a:rPr>
              <a:t>Other requirements </a:t>
            </a:r>
            <a:r>
              <a:rPr lang="en-AU" sz="1900" i="1" dirty="0">
                <a:solidFill>
                  <a:srgbClr val="C00000"/>
                </a:solidFill>
                <a:latin typeface="+mj-lt"/>
                <a:ea typeface="+mj-ea"/>
                <a:cs typeface="+mj-cs"/>
              </a:rPr>
              <a:t>(must meet both)</a:t>
            </a:r>
          </a:p>
          <a:p>
            <a:pPr lvl="0"/>
            <a:r>
              <a:rPr lang="en-AU" dirty="0"/>
              <a:t>The organisation has submitted all required documentation with its application form through </a:t>
            </a:r>
            <a:r>
              <a:rPr lang="en-AU" dirty="0" err="1"/>
              <a:t>QTenders</a:t>
            </a:r>
            <a:r>
              <a:rPr lang="en-AU" dirty="0"/>
              <a:t>, including: </a:t>
            </a:r>
            <a:endParaRPr lang="en-AU" sz="3200" dirty="0"/>
          </a:p>
          <a:p>
            <a:pPr lvl="1">
              <a:buFont typeface="Courier New" panose="02070309020205020404" pitchFamily="49" charset="0"/>
              <a:buChar char="o"/>
            </a:pPr>
            <a:r>
              <a:rPr lang="en-AU" dirty="0"/>
              <a:t>a copy of its 2017-18 Annual Report;</a:t>
            </a:r>
            <a:endParaRPr lang="en-AU" sz="2800" dirty="0"/>
          </a:p>
          <a:p>
            <a:pPr lvl="1">
              <a:buFont typeface="Courier New" panose="02070309020205020404" pitchFamily="49" charset="0"/>
              <a:buChar char="o"/>
            </a:pPr>
            <a:r>
              <a:rPr lang="en-AU" dirty="0"/>
              <a:t>a copy of its audited 2017-18 financial statements and unaudited 2018-19 financial statements; and</a:t>
            </a:r>
            <a:endParaRPr lang="en-AU" sz="2800" dirty="0"/>
          </a:p>
          <a:p>
            <a:pPr lvl="1">
              <a:buFont typeface="Courier New" panose="02070309020205020404" pitchFamily="49" charset="0"/>
              <a:buChar char="o"/>
            </a:pPr>
            <a:r>
              <a:rPr lang="en-AU" dirty="0"/>
              <a:t>a copy of its certification under the quality standards (if applicable).</a:t>
            </a:r>
            <a:endParaRPr lang="en-AU" sz="2800" dirty="0"/>
          </a:p>
          <a:p>
            <a:pPr lvl="0"/>
            <a:r>
              <a:rPr lang="en-AU" dirty="0"/>
              <a:t>The organisation has completed all sections of the application form. </a:t>
            </a:r>
            <a:endParaRPr lang="en-AU" sz="3200" dirty="0"/>
          </a:p>
        </p:txBody>
      </p:sp>
    </p:spTree>
    <p:extLst>
      <p:ext uri="{BB962C8B-B14F-4D97-AF65-F5344CB8AC3E}">
        <p14:creationId xmlns:p14="http://schemas.microsoft.com/office/powerpoint/2010/main" val="67158219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633984"/>
            <a:ext cx="10515600" cy="5542979"/>
          </a:xfrm>
        </p:spPr>
        <p:txBody>
          <a:bodyPr/>
          <a:lstStyle/>
          <a:p>
            <a:pPr marL="0" indent="0">
              <a:buNone/>
            </a:pPr>
            <a:r>
              <a:rPr lang="en-AU" u="sng" dirty="0">
                <a:solidFill>
                  <a:srgbClr val="C00000"/>
                </a:solidFill>
              </a:rPr>
              <a:t>Quality and value for money evaluation criteria</a:t>
            </a:r>
          </a:p>
          <a:p>
            <a:pPr marL="0" indent="0">
              <a:buNone/>
            </a:pPr>
            <a:r>
              <a:rPr lang="en-AU" sz="2400" dirty="0"/>
              <a:t>Applications will be evaluated against a total of 8 criteria, comprised of:</a:t>
            </a:r>
          </a:p>
          <a:p>
            <a:pPr lvl="0"/>
            <a:r>
              <a:rPr lang="en-AU" sz="2400" dirty="0"/>
              <a:t>6 criteria relating to the quality of proposed services;</a:t>
            </a:r>
          </a:p>
          <a:p>
            <a:pPr lvl="0"/>
            <a:r>
              <a:rPr lang="en-AU" sz="2400" dirty="0"/>
              <a:t>1 criterion relating to the value for money of proposed services; and </a:t>
            </a:r>
          </a:p>
          <a:p>
            <a:pPr lvl="0"/>
            <a:r>
              <a:rPr lang="en-AU" sz="2400" dirty="0"/>
              <a:t>1 non-weighted criterion relating to community organisations’ implementation of policies and procedures in relation to ending domestic and family violence (please note this is a requirement under the </a:t>
            </a:r>
            <a:r>
              <a:rPr lang="en-AU" sz="2400" i="1" dirty="0"/>
              <a:t>Queensland Procurement Policy 2019</a:t>
            </a:r>
            <a:r>
              <a:rPr lang="en-AU" sz="2400" dirty="0"/>
              <a:t>).</a:t>
            </a:r>
          </a:p>
          <a:p>
            <a:pPr marL="0" indent="0">
              <a:buNone/>
            </a:pPr>
            <a:endParaRPr lang="en-AU" sz="1800" i="1" dirty="0">
              <a:solidFill>
                <a:srgbClr val="C00000"/>
              </a:solidFill>
            </a:endParaRPr>
          </a:p>
          <a:p>
            <a:endParaRPr lang="en-AU" dirty="0"/>
          </a:p>
        </p:txBody>
      </p:sp>
    </p:spTree>
    <p:extLst>
      <p:ext uri="{BB962C8B-B14F-4D97-AF65-F5344CB8AC3E}">
        <p14:creationId xmlns:p14="http://schemas.microsoft.com/office/powerpoint/2010/main" val="12102667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536448"/>
            <a:ext cx="10515600" cy="5640515"/>
          </a:xfrm>
        </p:spPr>
        <p:txBody>
          <a:bodyPr/>
          <a:lstStyle/>
          <a:p>
            <a:pPr marL="0" indent="0">
              <a:buNone/>
            </a:pPr>
            <a:r>
              <a:rPr lang="en-AU" u="sng" dirty="0">
                <a:solidFill>
                  <a:srgbClr val="C00000"/>
                </a:solidFill>
              </a:rPr>
              <a:t>Quality criteria</a:t>
            </a:r>
          </a:p>
          <a:p>
            <a:pPr marL="0" indent="0">
              <a:buNone/>
            </a:pPr>
            <a:endParaRPr lang="en-AU" dirty="0"/>
          </a:p>
        </p:txBody>
      </p:sp>
      <p:graphicFrame>
        <p:nvGraphicFramePr>
          <p:cNvPr id="6" name="Table 5"/>
          <p:cNvGraphicFramePr>
            <a:graphicFrameLocks noGrp="1"/>
          </p:cNvGraphicFramePr>
          <p:nvPr>
            <p:extLst>
              <p:ext uri="{D42A27DB-BD31-4B8C-83A1-F6EECF244321}">
                <p14:modId xmlns:p14="http://schemas.microsoft.com/office/powerpoint/2010/main" val="2174386028"/>
              </p:ext>
            </p:extLst>
          </p:nvPr>
        </p:nvGraphicFramePr>
        <p:xfrm>
          <a:off x="838200" y="1383442"/>
          <a:ext cx="10415016" cy="3651853"/>
        </p:xfrm>
        <a:graphic>
          <a:graphicData uri="http://schemas.openxmlformats.org/drawingml/2006/table">
            <a:tbl>
              <a:tblPr firstRow="1" firstCol="1" lastRow="1" lastCol="1" bandRow="1" bandCol="1"/>
              <a:tblGrid>
                <a:gridCol w="413717">
                  <a:extLst>
                    <a:ext uri="{9D8B030D-6E8A-4147-A177-3AD203B41FA5}">
                      <a16:colId xmlns:a16="http://schemas.microsoft.com/office/drawing/2014/main" val="20000"/>
                    </a:ext>
                  </a:extLst>
                </a:gridCol>
                <a:gridCol w="8771008">
                  <a:extLst>
                    <a:ext uri="{9D8B030D-6E8A-4147-A177-3AD203B41FA5}">
                      <a16:colId xmlns:a16="http://schemas.microsoft.com/office/drawing/2014/main" val="20001"/>
                    </a:ext>
                  </a:extLst>
                </a:gridCol>
                <a:gridCol w="1230291">
                  <a:extLst>
                    <a:ext uri="{9D8B030D-6E8A-4147-A177-3AD203B41FA5}">
                      <a16:colId xmlns:a16="http://schemas.microsoft.com/office/drawing/2014/main" val="20002"/>
                    </a:ext>
                  </a:extLst>
                </a:gridCol>
              </a:tblGrid>
              <a:tr h="331987">
                <a:tc>
                  <a:txBody>
                    <a:bodyPr/>
                    <a:lstStyle/>
                    <a:p>
                      <a:pPr>
                        <a:lnSpc>
                          <a:spcPct val="107000"/>
                        </a:lnSpc>
                        <a:spcBef>
                          <a:spcPts val="300"/>
                        </a:spcBef>
                        <a:spcAft>
                          <a:spcPts val="300"/>
                        </a:spcAft>
                      </a:pPr>
                      <a:r>
                        <a:rPr lang="en-AU" sz="1100">
                          <a:effectLst/>
                          <a:latin typeface="Arial" panose="020B0604020202020204" pitchFamily="34" charset="0"/>
                          <a:ea typeface="MS Mincho" panose="02020609040205080304" pitchFamily="49" charset="-128"/>
                          <a:cs typeface="Times New Roman" panose="02020603050405020304" pitchFamily="18" charset="0"/>
                        </a:rPr>
                        <a:t>#</a:t>
                      </a:r>
                      <a:endParaRPr lang="en-AU" sz="1200">
                        <a:effectLst/>
                        <a:latin typeface="Cambria" panose="02040503050406030204" pitchFamily="18" charset="0"/>
                        <a:ea typeface="MS Mincho" panose="02020609040205080304" pitchFamily="49" charset="-128"/>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0C0C0"/>
                    </a:solidFill>
                  </a:tcPr>
                </a:tc>
                <a:tc>
                  <a:txBody>
                    <a:bodyPr/>
                    <a:lstStyle/>
                    <a:p>
                      <a:pPr>
                        <a:lnSpc>
                          <a:spcPct val="107000"/>
                        </a:lnSpc>
                        <a:spcBef>
                          <a:spcPts val="300"/>
                        </a:spcBef>
                        <a:spcAft>
                          <a:spcPts val="300"/>
                        </a:spcAft>
                      </a:pPr>
                      <a:r>
                        <a:rPr lang="en-AU" sz="1100">
                          <a:effectLst/>
                          <a:latin typeface="Arial" panose="020B0604020202020204" pitchFamily="34" charset="0"/>
                          <a:ea typeface="MS Mincho" panose="02020609040205080304" pitchFamily="49" charset="-128"/>
                          <a:cs typeface="Times New Roman" panose="02020603050405020304" pitchFamily="18" charset="0"/>
                        </a:rPr>
                        <a:t>Criterion</a:t>
                      </a:r>
                      <a:endParaRPr lang="en-AU" sz="1200">
                        <a:effectLst/>
                        <a:latin typeface="Cambria" panose="02040503050406030204" pitchFamily="18" charset="0"/>
                        <a:ea typeface="MS Mincho" panose="02020609040205080304" pitchFamily="49" charset="-128"/>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0C0C0"/>
                    </a:solidFill>
                  </a:tcPr>
                </a:tc>
                <a:tc>
                  <a:txBody>
                    <a:bodyPr/>
                    <a:lstStyle/>
                    <a:p>
                      <a:pPr>
                        <a:lnSpc>
                          <a:spcPct val="107000"/>
                        </a:lnSpc>
                        <a:spcBef>
                          <a:spcPts val="300"/>
                        </a:spcBef>
                        <a:spcAft>
                          <a:spcPts val="300"/>
                        </a:spcAft>
                      </a:pPr>
                      <a:r>
                        <a:rPr lang="en-AU" sz="1100">
                          <a:effectLst/>
                          <a:latin typeface="Arial" panose="020B0604020202020204" pitchFamily="34" charset="0"/>
                          <a:ea typeface="MS Mincho" panose="02020609040205080304" pitchFamily="49" charset="-128"/>
                          <a:cs typeface="Times New Roman" panose="02020603050405020304" pitchFamily="18" charset="0"/>
                        </a:rPr>
                        <a:t>Weighting</a:t>
                      </a:r>
                      <a:endParaRPr lang="en-AU" sz="1200">
                        <a:effectLst/>
                        <a:latin typeface="Cambria" panose="02040503050406030204" pitchFamily="18" charset="0"/>
                        <a:ea typeface="MS Mincho" panose="02020609040205080304" pitchFamily="49" charset="-128"/>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0C0C0"/>
                    </a:solidFill>
                  </a:tcPr>
                </a:tc>
                <a:extLst>
                  <a:ext uri="{0D108BD9-81ED-4DB2-BD59-A6C34878D82A}">
                    <a16:rowId xmlns:a16="http://schemas.microsoft.com/office/drawing/2014/main" val="10000"/>
                  </a:ext>
                </a:extLst>
              </a:tr>
              <a:tr h="663973">
                <a:tc>
                  <a:txBody>
                    <a:bodyPr/>
                    <a:lstStyle/>
                    <a:p>
                      <a:pPr>
                        <a:lnSpc>
                          <a:spcPct val="107000"/>
                        </a:lnSpc>
                        <a:spcBef>
                          <a:spcPts val="300"/>
                        </a:spcBef>
                        <a:spcAft>
                          <a:spcPts val="300"/>
                        </a:spcAft>
                      </a:pPr>
                      <a:r>
                        <a:rPr lang="en-AU" sz="1100">
                          <a:effectLst/>
                          <a:latin typeface="Arial" panose="020B0604020202020204" pitchFamily="34" charset="0"/>
                          <a:ea typeface="MS Mincho" panose="02020609040205080304" pitchFamily="49" charset="-128"/>
                          <a:cs typeface="Times New Roman" panose="02020603050405020304" pitchFamily="18" charset="0"/>
                        </a:rPr>
                        <a:t>1</a:t>
                      </a:r>
                      <a:endParaRPr lang="en-AU" sz="1200">
                        <a:effectLst/>
                        <a:latin typeface="Cambria" panose="02040503050406030204" pitchFamily="18" charset="0"/>
                        <a:ea typeface="MS Mincho" panose="02020609040205080304" pitchFamily="49" charset="-128"/>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Bef>
                          <a:spcPts val="300"/>
                        </a:spcBef>
                        <a:spcAft>
                          <a:spcPts val="300"/>
                        </a:spcAft>
                      </a:pPr>
                      <a:r>
                        <a:rPr lang="en-AU" sz="1100">
                          <a:effectLst/>
                          <a:latin typeface="Arial" panose="020B0604020202020204" pitchFamily="34" charset="0"/>
                          <a:ea typeface="MS Mincho" panose="02020609040205080304" pitchFamily="49" charset="-128"/>
                          <a:cs typeface="Times New Roman" panose="02020603050405020304" pitchFamily="18" charset="0"/>
                        </a:rPr>
                        <a:t>The legal assistance services focus on, and are accessible to, people facing vulnerability and/or disadvantage.</a:t>
                      </a:r>
                      <a:endParaRPr lang="en-AU" sz="1200">
                        <a:effectLst/>
                        <a:latin typeface="Cambria" panose="02040503050406030204" pitchFamily="18" charset="0"/>
                        <a:ea typeface="MS Mincho" panose="02020609040205080304" pitchFamily="49" charset="-128"/>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Bef>
                          <a:spcPts val="300"/>
                        </a:spcBef>
                        <a:spcAft>
                          <a:spcPts val="300"/>
                        </a:spcAft>
                      </a:pPr>
                      <a:r>
                        <a:rPr lang="en-AU" sz="1100">
                          <a:effectLst/>
                          <a:latin typeface="Arial" panose="020B0604020202020204" pitchFamily="34" charset="0"/>
                          <a:ea typeface="MS Mincho" panose="02020609040205080304" pitchFamily="49" charset="-128"/>
                          <a:cs typeface="Times New Roman" panose="02020603050405020304" pitchFamily="18" charset="0"/>
                        </a:rPr>
                        <a:t>20%</a:t>
                      </a:r>
                      <a:endParaRPr lang="en-AU" sz="1200">
                        <a:effectLst/>
                        <a:latin typeface="Cambria" panose="02040503050406030204" pitchFamily="18" charset="0"/>
                        <a:ea typeface="MS Mincho" panose="02020609040205080304" pitchFamily="49" charset="-128"/>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663973">
                <a:tc>
                  <a:txBody>
                    <a:bodyPr/>
                    <a:lstStyle/>
                    <a:p>
                      <a:pPr>
                        <a:lnSpc>
                          <a:spcPct val="107000"/>
                        </a:lnSpc>
                        <a:spcBef>
                          <a:spcPts val="300"/>
                        </a:spcBef>
                        <a:spcAft>
                          <a:spcPts val="300"/>
                        </a:spcAft>
                      </a:pPr>
                      <a:r>
                        <a:rPr lang="en-AU" sz="1100">
                          <a:effectLst/>
                          <a:latin typeface="Arial" panose="020B0604020202020204" pitchFamily="34" charset="0"/>
                          <a:ea typeface="MS Mincho" panose="02020609040205080304" pitchFamily="49" charset="-128"/>
                          <a:cs typeface="Times New Roman" panose="02020603050405020304" pitchFamily="18" charset="0"/>
                        </a:rPr>
                        <a:t>2</a:t>
                      </a:r>
                      <a:endParaRPr lang="en-AU" sz="1200">
                        <a:effectLst/>
                        <a:latin typeface="Cambria" panose="02040503050406030204" pitchFamily="18" charset="0"/>
                        <a:ea typeface="MS Mincho" panose="02020609040205080304" pitchFamily="49" charset="-128"/>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Bef>
                          <a:spcPts val="300"/>
                        </a:spcBef>
                        <a:spcAft>
                          <a:spcPts val="300"/>
                        </a:spcAft>
                      </a:pPr>
                      <a:r>
                        <a:rPr lang="en-AU" sz="1100">
                          <a:effectLst/>
                          <a:latin typeface="Arial" panose="020B0604020202020204" pitchFamily="34" charset="0"/>
                          <a:ea typeface="MS Mincho" panose="02020609040205080304" pitchFamily="49" charset="-128"/>
                          <a:cs typeface="Times New Roman" panose="02020603050405020304" pitchFamily="18" charset="0"/>
                        </a:rPr>
                        <a:t>The legal assistance services are appropriate, proportionate, client-focussed and tailored to people’s legal needs and capabilities.</a:t>
                      </a:r>
                      <a:endParaRPr lang="en-AU" sz="1200">
                        <a:effectLst/>
                        <a:latin typeface="Cambria" panose="02040503050406030204" pitchFamily="18" charset="0"/>
                        <a:ea typeface="MS Mincho" panose="02020609040205080304" pitchFamily="49" charset="-128"/>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Bef>
                          <a:spcPts val="300"/>
                        </a:spcBef>
                        <a:spcAft>
                          <a:spcPts val="300"/>
                        </a:spcAft>
                      </a:pPr>
                      <a:r>
                        <a:rPr lang="en-AU" sz="1100">
                          <a:effectLst/>
                          <a:latin typeface="Arial" panose="020B0604020202020204" pitchFamily="34" charset="0"/>
                          <a:ea typeface="MS Mincho" panose="02020609040205080304" pitchFamily="49" charset="-128"/>
                          <a:cs typeface="Times New Roman" panose="02020603050405020304" pitchFamily="18" charset="0"/>
                        </a:rPr>
                        <a:t>20%</a:t>
                      </a:r>
                      <a:endParaRPr lang="en-AU" sz="1200">
                        <a:effectLst/>
                        <a:latin typeface="Cambria" panose="02040503050406030204" pitchFamily="18" charset="0"/>
                        <a:ea typeface="MS Mincho" panose="02020609040205080304" pitchFamily="49" charset="-128"/>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663973">
                <a:tc>
                  <a:txBody>
                    <a:bodyPr/>
                    <a:lstStyle/>
                    <a:p>
                      <a:pPr>
                        <a:lnSpc>
                          <a:spcPct val="107000"/>
                        </a:lnSpc>
                        <a:spcBef>
                          <a:spcPts val="300"/>
                        </a:spcBef>
                        <a:spcAft>
                          <a:spcPts val="300"/>
                        </a:spcAft>
                      </a:pPr>
                      <a:r>
                        <a:rPr lang="en-AU" sz="1100">
                          <a:effectLst/>
                          <a:latin typeface="Arial" panose="020B0604020202020204" pitchFamily="34" charset="0"/>
                          <a:ea typeface="MS Mincho" panose="02020609040205080304" pitchFamily="49" charset="-128"/>
                          <a:cs typeface="Times New Roman" panose="02020603050405020304" pitchFamily="18" charset="0"/>
                        </a:rPr>
                        <a:t>3</a:t>
                      </a:r>
                      <a:endParaRPr lang="en-AU" sz="1200">
                        <a:effectLst/>
                        <a:latin typeface="Cambria" panose="02040503050406030204" pitchFamily="18" charset="0"/>
                        <a:ea typeface="MS Mincho" panose="02020609040205080304" pitchFamily="49" charset="-128"/>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Bef>
                          <a:spcPts val="300"/>
                        </a:spcBef>
                        <a:spcAft>
                          <a:spcPts val="300"/>
                        </a:spcAft>
                      </a:pPr>
                      <a:r>
                        <a:rPr lang="en-AU" sz="1100">
                          <a:effectLst/>
                          <a:latin typeface="Arial" panose="020B0604020202020204" pitchFamily="34" charset="0"/>
                          <a:ea typeface="MS Mincho" panose="02020609040205080304" pitchFamily="49" charset="-128"/>
                          <a:cs typeface="Times New Roman" panose="02020603050405020304" pitchFamily="18" charset="0"/>
                        </a:rPr>
                        <a:t>The legal assistance services are collaborative with government services and other services to provide joined-up services to address people’s legal and other problems.</a:t>
                      </a:r>
                      <a:endParaRPr lang="en-AU" sz="1200">
                        <a:effectLst/>
                        <a:latin typeface="Cambria" panose="02040503050406030204" pitchFamily="18" charset="0"/>
                        <a:ea typeface="MS Mincho" panose="02020609040205080304" pitchFamily="49" charset="-128"/>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Bef>
                          <a:spcPts val="300"/>
                        </a:spcBef>
                        <a:spcAft>
                          <a:spcPts val="300"/>
                        </a:spcAft>
                      </a:pPr>
                      <a:r>
                        <a:rPr lang="en-AU" sz="1100">
                          <a:effectLst/>
                          <a:latin typeface="Arial" panose="020B0604020202020204" pitchFamily="34" charset="0"/>
                          <a:ea typeface="MS Mincho" panose="02020609040205080304" pitchFamily="49" charset="-128"/>
                          <a:cs typeface="Times New Roman" panose="02020603050405020304" pitchFamily="18" charset="0"/>
                        </a:rPr>
                        <a:t>20%</a:t>
                      </a:r>
                      <a:endParaRPr lang="en-AU" sz="1200">
                        <a:effectLst/>
                        <a:latin typeface="Cambria" panose="02040503050406030204" pitchFamily="18" charset="0"/>
                        <a:ea typeface="MS Mincho" panose="02020609040205080304" pitchFamily="49" charset="-128"/>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331987">
                <a:tc>
                  <a:txBody>
                    <a:bodyPr/>
                    <a:lstStyle/>
                    <a:p>
                      <a:pPr>
                        <a:lnSpc>
                          <a:spcPct val="107000"/>
                        </a:lnSpc>
                        <a:spcBef>
                          <a:spcPts val="300"/>
                        </a:spcBef>
                        <a:spcAft>
                          <a:spcPts val="300"/>
                        </a:spcAft>
                      </a:pPr>
                      <a:r>
                        <a:rPr lang="en-AU" sz="1100">
                          <a:effectLst/>
                          <a:latin typeface="Arial" panose="020B0604020202020204" pitchFamily="34" charset="0"/>
                          <a:ea typeface="MS Mincho" panose="02020609040205080304" pitchFamily="49" charset="-128"/>
                          <a:cs typeface="Times New Roman" panose="02020603050405020304" pitchFamily="18" charset="0"/>
                        </a:rPr>
                        <a:t>4</a:t>
                      </a:r>
                      <a:endParaRPr lang="en-AU" sz="1200">
                        <a:effectLst/>
                        <a:latin typeface="Cambria" panose="02040503050406030204" pitchFamily="18" charset="0"/>
                        <a:ea typeface="MS Mincho" panose="02020609040205080304" pitchFamily="49" charset="-128"/>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Bef>
                          <a:spcPts val="300"/>
                        </a:spcBef>
                        <a:spcAft>
                          <a:spcPts val="300"/>
                        </a:spcAft>
                      </a:pPr>
                      <a:r>
                        <a:rPr lang="en-AU" sz="1100">
                          <a:effectLst/>
                          <a:latin typeface="Arial" panose="020B0604020202020204" pitchFamily="34" charset="0"/>
                          <a:ea typeface="MS Mincho" panose="02020609040205080304" pitchFamily="49" charset="-128"/>
                          <a:cs typeface="Times New Roman" panose="02020603050405020304" pitchFamily="18" charset="0"/>
                        </a:rPr>
                        <a:t>The legal assistance services identify and resolve legal problems in a timely manner. </a:t>
                      </a:r>
                      <a:endParaRPr lang="en-AU" sz="1200">
                        <a:effectLst/>
                        <a:latin typeface="Cambria" panose="02040503050406030204" pitchFamily="18" charset="0"/>
                        <a:ea typeface="MS Mincho" panose="02020609040205080304" pitchFamily="49" charset="-128"/>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Bef>
                          <a:spcPts val="300"/>
                        </a:spcBef>
                        <a:spcAft>
                          <a:spcPts val="300"/>
                        </a:spcAft>
                      </a:pPr>
                      <a:r>
                        <a:rPr lang="en-AU" sz="1100">
                          <a:effectLst/>
                          <a:latin typeface="Arial" panose="020B0604020202020204" pitchFamily="34" charset="0"/>
                          <a:ea typeface="MS Mincho" panose="02020609040205080304" pitchFamily="49" charset="-128"/>
                          <a:cs typeface="Times New Roman" panose="02020603050405020304" pitchFamily="18" charset="0"/>
                        </a:rPr>
                        <a:t>15%</a:t>
                      </a:r>
                      <a:endParaRPr lang="en-AU" sz="1200">
                        <a:effectLst/>
                        <a:latin typeface="Cambria" panose="02040503050406030204" pitchFamily="18" charset="0"/>
                        <a:ea typeface="MS Mincho" panose="02020609040205080304" pitchFamily="49" charset="-128"/>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4"/>
                  </a:ext>
                </a:extLst>
              </a:tr>
              <a:tr h="663973">
                <a:tc>
                  <a:txBody>
                    <a:bodyPr/>
                    <a:lstStyle/>
                    <a:p>
                      <a:pPr>
                        <a:lnSpc>
                          <a:spcPct val="107000"/>
                        </a:lnSpc>
                        <a:spcBef>
                          <a:spcPts val="300"/>
                        </a:spcBef>
                        <a:spcAft>
                          <a:spcPts val="300"/>
                        </a:spcAft>
                      </a:pPr>
                      <a:r>
                        <a:rPr lang="en-AU" sz="1100">
                          <a:effectLst/>
                          <a:latin typeface="Arial" panose="020B0604020202020204" pitchFamily="34" charset="0"/>
                          <a:ea typeface="MS Mincho" panose="02020609040205080304" pitchFamily="49" charset="-128"/>
                          <a:cs typeface="Times New Roman" panose="02020603050405020304" pitchFamily="18" charset="0"/>
                        </a:rPr>
                        <a:t>5</a:t>
                      </a:r>
                      <a:endParaRPr lang="en-AU" sz="1200">
                        <a:effectLst/>
                        <a:latin typeface="Cambria" panose="02040503050406030204" pitchFamily="18" charset="0"/>
                        <a:ea typeface="MS Mincho" panose="02020609040205080304" pitchFamily="49" charset="-128"/>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Bef>
                          <a:spcPts val="300"/>
                        </a:spcBef>
                        <a:spcAft>
                          <a:spcPts val="300"/>
                        </a:spcAft>
                      </a:pPr>
                      <a:r>
                        <a:rPr lang="en-AU" sz="1100">
                          <a:effectLst/>
                          <a:latin typeface="Arial" panose="020B0604020202020204" pitchFamily="34" charset="0"/>
                          <a:ea typeface="MS Mincho" panose="02020609040205080304" pitchFamily="49" charset="-128"/>
                          <a:cs typeface="Times New Roman" panose="02020603050405020304" pitchFamily="18" charset="0"/>
                        </a:rPr>
                        <a:t>The legal assistance services empower people to understand and assert their legal rights and responsibilities and to address, or prevent, legal problems.</a:t>
                      </a:r>
                      <a:endParaRPr lang="en-AU" sz="1200">
                        <a:effectLst/>
                        <a:latin typeface="Cambria" panose="02040503050406030204" pitchFamily="18" charset="0"/>
                        <a:ea typeface="MS Mincho" panose="02020609040205080304" pitchFamily="49" charset="-128"/>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Bef>
                          <a:spcPts val="300"/>
                        </a:spcBef>
                        <a:spcAft>
                          <a:spcPts val="300"/>
                        </a:spcAft>
                      </a:pPr>
                      <a:r>
                        <a:rPr lang="en-AU" sz="1100">
                          <a:effectLst/>
                          <a:latin typeface="Arial" panose="020B0604020202020204" pitchFamily="34" charset="0"/>
                          <a:ea typeface="MS Mincho" panose="02020609040205080304" pitchFamily="49" charset="-128"/>
                          <a:cs typeface="Times New Roman" panose="02020603050405020304" pitchFamily="18" charset="0"/>
                        </a:rPr>
                        <a:t>15%</a:t>
                      </a:r>
                      <a:endParaRPr lang="en-AU" sz="1200">
                        <a:effectLst/>
                        <a:latin typeface="Cambria" panose="02040503050406030204" pitchFamily="18" charset="0"/>
                        <a:ea typeface="MS Mincho" panose="02020609040205080304" pitchFamily="49" charset="-128"/>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5"/>
                  </a:ext>
                </a:extLst>
              </a:tr>
              <a:tr h="331987">
                <a:tc>
                  <a:txBody>
                    <a:bodyPr/>
                    <a:lstStyle/>
                    <a:p>
                      <a:pPr>
                        <a:lnSpc>
                          <a:spcPct val="107000"/>
                        </a:lnSpc>
                        <a:spcBef>
                          <a:spcPts val="300"/>
                        </a:spcBef>
                        <a:spcAft>
                          <a:spcPts val="300"/>
                        </a:spcAft>
                      </a:pPr>
                      <a:r>
                        <a:rPr lang="en-AU" sz="1100">
                          <a:effectLst/>
                          <a:latin typeface="Arial" panose="020B0604020202020204" pitchFamily="34" charset="0"/>
                          <a:ea typeface="MS Mincho" panose="02020609040205080304" pitchFamily="49" charset="-128"/>
                          <a:cs typeface="Times New Roman" panose="02020603050405020304" pitchFamily="18" charset="0"/>
                        </a:rPr>
                        <a:t>6</a:t>
                      </a:r>
                      <a:endParaRPr lang="en-AU" sz="1200">
                        <a:effectLst/>
                        <a:latin typeface="Cambria" panose="02040503050406030204" pitchFamily="18" charset="0"/>
                        <a:ea typeface="MS Mincho" panose="02020609040205080304" pitchFamily="49" charset="-128"/>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Bef>
                          <a:spcPts val="300"/>
                        </a:spcBef>
                        <a:spcAft>
                          <a:spcPts val="300"/>
                        </a:spcAft>
                      </a:pPr>
                      <a:r>
                        <a:rPr lang="en-AU" sz="1100">
                          <a:effectLst/>
                          <a:latin typeface="Arial" panose="020B0604020202020204" pitchFamily="34" charset="0"/>
                          <a:ea typeface="MS Mincho" panose="02020609040205080304" pitchFamily="49" charset="-128"/>
                          <a:cs typeface="Times New Roman" panose="02020603050405020304" pitchFamily="18" charset="0"/>
                        </a:rPr>
                        <a:t>Local benefits</a:t>
                      </a:r>
                      <a:endParaRPr lang="en-AU" sz="1200">
                        <a:effectLst/>
                        <a:latin typeface="Cambria" panose="02040503050406030204" pitchFamily="18" charset="0"/>
                        <a:ea typeface="MS Mincho" panose="02020609040205080304" pitchFamily="49" charset="-128"/>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Bef>
                          <a:spcPts val="300"/>
                        </a:spcBef>
                        <a:spcAft>
                          <a:spcPts val="300"/>
                        </a:spcAft>
                      </a:pPr>
                      <a:r>
                        <a:rPr lang="en-AU" sz="1100" dirty="0">
                          <a:effectLst/>
                          <a:latin typeface="Arial" panose="020B0604020202020204" pitchFamily="34" charset="0"/>
                          <a:ea typeface="MS Mincho" panose="02020609040205080304" pitchFamily="49" charset="-128"/>
                          <a:cs typeface="Times New Roman" panose="02020603050405020304" pitchFamily="18" charset="0"/>
                        </a:rPr>
                        <a:t>10%</a:t>
                      </a:r>
                      <a:endParaRPr lang="en-AU" sz="1200" dirty="0">
                        <a:effectLst/>
                        <a:latin typeface="Cambria" panose="02040503050406030204" pitchFamily="18" charset="0"/>
                        <a:ea typeface="MS Mincho" panose="02020609040205080304" pitchFamily="49" charset="-128"/>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6"/>
                  </a:ext>
                </a:extLst>
              </a:tr>
            </a:tbl>
          </a:graphicData>
        </a:graphic>
      </p:graphicFrame>
    </p:spTree>
    <p:extLst>
      <p:ext uri="{BB962C8B-B14F-4D97-AF65-F5344CB8AC3E}">
        <p14:creationId xmlns:p14="http://schemas.microsoft.com/office/powerpoint/2010/main" val="334616969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28472" y="271843"/>
            <a:ext cx="10515600" cy="5713667"/>
          </a:xfrm>
        </p:spPr>
        <p:txBody>
          <a:bodyPr/>
          <a:lstStyle/>
          <a:p>
            <a:pPr marL="0" indent="0">
              <a:buNone/>
            </a:pPr>
            <a:r>
              <a:rPr lang="en-AU" u="sng" dirty="0">
                <a:solidFill>
                  <a:srgbClr val="C00000"/>
                </a:solidFill>
              </a:rPr>
              <a:t>Value for money criteria</a:t>
            </a:r>
          </a:p>
          <a:p>
            <a:pPr marL="0" indent="0">
              <a:buNone/>
            </a:pPr>
            <a:endParaRPr lang="en-AU" u="sng" dirty="0">
              <a:solidFill>
                <a:srgbClr val="C00000"/>
              </a:solidFill>
            </a:endParaRPr>
          </a:p>
          <a:p>
            <a:pPr marL="0" indent="0">
              <a:buNone/>
            </a:pPr>
            <a:endParaRPr lang="en-AU" u="sng" dirty="0">
              <a:solidFill>
                <a:srgbClr val="C00000"/>
              </a:solidFill>
            </a:endParaRPr>
          </a:p>
          <a:p>
            <a:pPr marL="0" indent="0">
              <a:buNone/>
            </a:pPr>
            <a:endParaRPr lang="en-AU" u="sng" dirty="0">
              <a:solidFill>
                <a:srgbClr val="C00000"/>
              </a:solidFill>
            </a:endParaRPr>
          </a:p>
          <a:p>
            <a:pPr marL="0" indent="0">
              <a:buNone/>
            </a:pPr>
            <a:r>
              <a:rPr lang="en-AU" u="sng" dirty="0">
                <a:solidFill>
                  <a:srgbClr val="C00000"/>
                </a:solidFill>
              </a:rPr>
              <a:t>Non-weighted criterion</a:t>
            </a:r>
          </a:p>
          <a:p>
            <a:pPr marL="0" indent="0">
              <a:buNone/>
            </a:pPr>
            <a:endParaRPr lang="en-AU" dirty="0"/>
          </a:p>
        </p:txBody>
      </p:sp>
      <p:graphicFrame>
        <p:nvGraphicFramePr>
          <p:cNvPr id="4" name="Table 3"/>
          <p:cNvGraphicFramePr>
            <a:graphicFrameLocks noGrp="1"/>
          </p:cNvGraphicFramePr>
          <p:nvPr>
            <p:extLst>
              <p:ext uri="{D42A27DB-BD31-4B8C-83A1-F6EECF244321}">
                <p14:modId xmlns:p14="http://schemas.microsoft.com/office/powerpoint/2010/main" val="4015359370"/>
              </p:ext>
            </p:extLst>
          </p:nvPr>
        </p:nvGraphicFramePr>
        <p:xfrm>
          <a:off x="893826" y="1190710"/>
          <a:ext cx="10639806" cy="815636"/>
        </p:xfrm>
        <a:graphic>
          <a:graphicData uri="http://schemas.openxmlformats.org/drawingml/2006/table">
            <a:tbl>
              <a:tblPr firstRow="1" firstCol="1" lastRow="1" lastCol="1" bandRow="1" bandCol="1"/>
              <a:tblGrid>
                <a:gridCol w="424664">
                  <a:extLst>
                    <a:ext uri="{9D8B030D-6E8A-4147-A177-3AD203B41FA5}">
                      <a16:colId xmlns:a16="http://schemas.microsoft.com/office/drawing/2014/main" val="20000"/>
                    </a:ext>
                  </a:extLst>
                </a:gridCol>
                <a:gridCol w="8958297">
                  <a:extLst>
                    <a:ext uri="{9D8B030D-6E8A-4147-A177-3AD203B41FA5}">
                      <a16:colId xmlns:a16="http://schemas.microsoft.com/office/drawing/2014/main" val="20001"/>
                    </a:ext>
                  </a:extLst>
                </a:gridCol>
                <a:gridCol w="1256845">
                  <a:extLst>
                    <a:ext uri="{9D8B030D-6E8A-4147-A177-3AD203B41FA5}">
                      <a16:colId xmlns:a16="http://schemas.microsoft.com/office/drawing/2014/main" val="20002"/>
                    </a:ext>
                  </a:extLst>
                </a:gridCol>
              </a:tblGrid>
              <a:tr h="0">
                <a:tc>
                  <a:txBody>
                    <a:bodyPr/>
                    <a:lstStyle/>
                    <a:p>
                      <a:pPr>
                        <a:lnSpc>
                          <a:spcPct val="107000"/>
                        </a:lnSpc>
                        <a:spcBef>
                          <a:spcPts val="300"/>
                        </a:spcBef>
                        <a:spcAft>
                          <a:spcPts val="300"/>
                        </a:spcAft>
                      </a:pPr>
                      <a:r>
                        <a:rPr lang="en-AU" sz="1100" dirty="0">
                          <a:effectLst/>
                          <a:latin typeface="Arial" panose="020B0604020202020204" pitchFamily="34" charset="0"/>
                          <a:ea typeface="MS Mincho" panose="02020609040205080304" pitchFamily="49" charset="-128"/>
                          <a:cs typeface="Times New Roman" panose="02020603050405020304" pitchFamily="18" charset="0"/>
                        </a:rPr>
                        <a:t>#</a:t>
                      </a:r>
                      <a:endParaRPr lang="en-AU" sz="1200" dirty="0">
                        <a:effectLst/>
                        <a:latin typeface="Cambria" panose="02040503050406030204" pitchFamily="18" charset="0"/>
                        <a:ea typeface="MS Mincho" panose="02020609040205080304" pitchFamily="49" charset="-128"/>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0C0C0"/>
                    </a:solidFill>
                  </a:tcPr>
                </a:tc>
                <a:tc>
                  <a:txBody>
                    <a:bodyPr/>
                    <a:lstStyle/>
                    <a:p>
                      <a:pPr>
                        <a:lnSpc>
                          <a:spcPct val="107000"/>
                        </a:lnSpc>
                        <a:spcBef>
                          <a:spcPts val="300"/>
                        </a:spcBef>
                        <a:spcAft>
                          <a:spcPts val="300"/>
                        </a:spcAft>
                      </a:pPr>
                      <a:r>
                        <a:rPr lang="en-AU" sz="1100" dirty="0">
                          <a:effectLst/>
                          <a:latin typeface="Arial" panose="020B0604020202020204" pitchFamily="34" charset="0"/>
                          <a:ea typeface="MS Mincho" panose="02020609040205080304" pitchFamily="49" charset="-128"/>
                          <a:cs typeface="Times New Roman" panose="02020603050405020304" pitchFamily="18" charset="0"/>
                        </a:rPr>
                        <a:t>Criterion</a:t>
                      </a:r>
                      <a:endParaRPr lang="en-AU" sz="1200" dirty="0">
                        <a:effectLst/>
                        <a:latin typeface="Cambria" panose="02040503050406030204" pitchFamily="18" charset="0"/>
                        <a:ea typeface="MS Mincho" panose="02020609040205080304" pitchFamily="49" charset="-128"/>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0C0C0"/>
                    </a:solidFill>
                  </a:tcPr>
                </a:tc>
                <a:tc>
                  <a:txBody>
                    <a:bodyPr/>
                    <a:lstStyle/>
                    <a:p>
                      <a:pPr>
                        <a:lnSpc>
                          <a:spcPct val="107000"/>
                        </a:lnSpc>
                        <a:spcBef>
                          <a:spcPts val="300"/>
                        </a:spcBef>
                        <a:spcAft>
                          <a:spcPts val="300"/>
                        </a:spcAft>
                      </a:pPr>
                      <a:r>
                        <a:rPr lang="en-AU" sz="1100">
                          <a:effectLst/>
                          <a:latin typeface="Arial" panose="020B0604020202020204" pitchFamily="34" charset="0"/>
                          <a:ea typeface="MS Mincho" panose="02020609040205080304" pitchFamily="49" charset="-128"/>
                          <a:cs typeface="Times New Roman" panose="02020603050405020304" pitchFamily="18" charset="0"/>
                        </a:rPr>
                        <a:t>Weighting</a:t>
                      </a:r>
                      <a:endParaRPr lang="en-AU" sz="1200">
                        <a:effectLst/>
                        <a:latin typeface="Cambria" panose="02040503050406030204" pitchFamily="18" charset="0"/>
                        <a:ea typeface="MS Mincho" panose="02020609040205080304" pitchFamily="49" charset="-128"/>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0C0C0"/>
                    </a:solidFill>
                  </a:tcPr>
                </a:tc>
                <a:extLst>
                  <a:ext uri="{0D108BD9-81ED-4DB2-BD59-A6C34878D82A}">
                    <a16:rowId xmlns:a16="http://schemas.microsoft.com/office/drawing/2014/main" val="10000"/>
                  </a:ext>
                </a:extLst>
              </a:tr>
              <a:tr h="649266">
                <a:tc>
                  <a:txBody>
                    <a:bodyPr/>
                    <a:lstStyle/>
                    <a:p>
                      <a:pPr>
                        <a:lnSpc>
                          <a:spcPct val="107000"/>
                        </a:lnSpc>
                        <a:spcBef>
                          <a:spcPts val="300"/>
                        </a:spcBef>
                        <a:spcAft>
                          <a:spcPts val="300"/>
                        </a:spcAft>
                      </a:pPr>
                      <a:r>
                        <a:rPr lang="en-AU" sz="1100">
                          <a:effectLst/>
                          <a:latin typeface="Arial" panose="020B0604020202020204" pitchFamily="34" charset="0"/>
                          <a:ea typeface="MS Mincho" panose="02020609040205080304" pitchFamily="49" charset="-128"/>
                          <a:cs typeface="Times New Roman" panose="02020603050405020304" pitchFamily="18" charset="0"/>
                        </a:rPr>
                        <a:t>7</a:t>
                      </a:r>
                      <a:endParaRPr lang="en-AU" sz="1200">
                        <a:effectLst/>
                        <a:latin typeface="Cambria" panose="02040503050406030204" pitchFamily="18" charset="0"/>
                        <a:ea typeface="MS Mincho" panose="02020609040205080304" pitchFamily="49" charset="-128"/>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Bef>
                          <a:spcPts val="300"/>
                        </a:spcBef>
                        <a:spcAft>
                          <a:spcPts val="300"/>
                        </a:spcAft>
                      </a:pPr>
                      <a:r>
                        <a:rPr lang="en-AU" sz="1100" dirty="0">
                          <a:effectLst/>
                          <a:latin typeface="Arial" panose="020B0604020202020204" pitchFamily="34" charset="0"/>
                          <a:ea typeface="MS Mincho" panose="02020609040205080304" pitchFamily="49" charset="-128"/>
                          <a:cs typeface="Times New Roman" panose="02020603050405020304" pitchFamily="18" charset="0"/>
                        </a:rPr>
                        <a:t>In the context of client needs and locality, the model for delivering the services provides value for money in terms of the services that can be delivered with the funding sought.</a:t>
                      </a:r>
                      <a:endParaRPr lang="en-AU" sz="1200" dirty="0">
                        <a:effectLst/>
                        <a:latin typeface="Cambria" panose="02040503050406030204" pitchFamily="18" charset="0"/>
                        <a:ea typeface="MS Mincho" panose="02020609040205080304" pitchFamily="49" charset="-128"/>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Bef>
                          <a:spcPts val="300"/>
                        </a:spcBef>
                        <a:spcAft>
                          <a:spcPts val="300"/>
                        </a:spcAft>
                      </a:pPr>
                      <a:r>
                        <a:rPr lang="en-AU" sz="1100" dirty="0">
                          <a:effectLst/>
                          <a:latin typeface="Arial" panose="020B0604020202020204" pitchFamily="34" charset="0"/>
                          <a:ea typeface="MS Mincho" panose="02020609040205080304" pitchFamily="49" charset="-128"/>
                          <a:cs typeface="Times New Roman" panose="02020603050405020304" pitchFamily="18" charset="0"/>
                        </a:rPr>
                        <a:t>100%</a:t>
                      </a:r>
                      <a:endParaRPr lang="en-AU" sz="1200" dirty="0">
                        <a:effectLst/>
                        <a:latin typeface="Cambria" panose="02040503050406030204" pitchFamily="18" charset="0"/>
                        <a:ea typeface="MS Mincho" panose="02020609040205080304" pitchFamily="49" charset="-128"/>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bl>
          </a:graphicData>
        </a:graphic>
      </p:graphicFrame>
      <p:graphicFrame>
        <p:nvGraphicFramePr>
          <p:cNvPr id="5" name="Table 4"/>
          <p:cNvGraphicFramePr>
            <a:graphicFrameLocks noGrp="1"/>
          </p:cNvGraphicFramePr>
          <p:nvPr>
            <p:extLst>
              <p:ext uri="{D42A27DB-BD31-4B8C-83A1-F6EECF244321}">
                <p14:modId xmlns:p14="http://schemas.microsoft.com/office/powerpoint/2010/main" val="1775607949"/>
              </p:ext>
            </p:extLst>
          </p:nvPr>
        </p:nvGraphicFramePr>
        <p:xfrm>
          <a:off x="893826" y="3128677"/>
          <a:ext cx="10639806" cy="655955"/>
        </p:xfrm>
        <a:graphic>
          <a:graphicData uri="http://schemas.openxmlformats.org/drawingml/2006/table">
            <a:tbl>
              <a:tblPr firstRow="1" firstCol="1" lastRow="1" lastCol="1" bandRow="1" bandCol="1"/>
              <a:tblGrid>
                <a:gridCol w="480987">
                  <a:extLst>
                    <a:ext uri="{9D8B030D-6E8A-4147-A177-3AD203B41FA5}">
                      <a16:colId xmlns:a16="http://schemas.microsoft.com/office/drawing/2014/main" val="20000"/>
                    </a:ext>
                  </a:extLst>
                </a:gridCol>
                <a:gridCol w="10158819">
                  <a:extLst>
                    <a:ext uri="{9D8B030D-6E8A-4147-A177-3AD203B41FA5}">
                      <a16:colId xmlns:a16="http://schemas.microsoft.com/office/drawing/2014/main" val="20001"/>
                    </a:ext>
                  </a:extLst>
                </a:gridCol>
              </a:tblGrid>
              <a:tr h="248285">
                <a:tc>
                  <a:txBody>
                    <a:bodyPr/>
                    <a:lstStyle/>
                    <a:p>
                      <a:pPr>
                        <a:lnSpc>
                          <a:spcPct val="107000"/>
                        </a:lnSpc>
                        <a:spcBef>
                          <a:spcPts val="300"/>
                        </a:spcBef>
                        <a:spcAft>
                          <a:spcPts val="300"/>
                        </a:spcAft>
                      </a:pPr>
                      <a:r>
                        <a:rPr lang="en-AU" sz="1100">
                          <a:effectLst/>
                          <a:latin typeface="Arial" panose="020B0604020202020204" pitchFamily="34" charset="0"/>
                          <a:ea typeface="MS Mincho" panose="02020609040205080304" pitchFamily="49" charset="-128"/>
                          <a:cs typeface="Times New Roman" panose="02020603050405020304" pitchFamily="18" charset="0"/>
                        </a:rPr>
                        <a:t>#</a:t>
                      </a:r>
                      <a:endParaRPr lang="en-AU" sz="1200">
                        <a:effectLst/>
                        <a:latin typeface="Cambria" panose="02040503050406030204" pitchFamily="18" charset="0"/>
                        <a:ea typeface="MS Mincho" panose="02020609040205080304" pitchFamily="49" charset="-128"/>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0C0C0"/>
                    </a:solidFill>
                  </a:tcPr>
                </a:tc>
                <a:tc>
                  <a:txBody>
                    <a:bodyPr/>
                    <a:lstStyle/>
                    <a:p>
                      <a:pPr>
                        <a:lnSpc>
                          <a:spcPct val="107000"/>
                        </a:lnSpc>
                        <a:spcBef>
                          <a:spcPts val="300"/>
                        </a:spcBef>
                        <a:spcAft>
                          <a:spcPts val="300"/>
                        </a:spcAft>
                      </a:pPr>
                      <a:r>
                        <a:rPr lang="en-AU" sz="1100">
                          <a:effectLst/>
                          <a:latin typeface="Arial" panose="020B0604020202020204" pitchFamily="34" charset="0"/>
                          <a:ea typeface="MS Mincho" panose="02020609040205080304" pitchFamily="49" charset="-128"/>
                          <a:cs typeface="Times New Roman" panose="02020603050405020304" pitchFamily="18" charset="0"/>
                        </a:rPr>
                        <a:t>Criterion</a:t>
                      </a:r>
                      <a:endParaRPr lang="en-AU" sz="1200">
                        <a:effectLst/>
                        <a:latin typeface="Cambria" panose="02040503050406030204" pitchFamily="18" charset="0"/>
                        <a:ea typeface="MS Mincho" panose="02020609040205080304" pitchFamily="49" charset="-128"/>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0C0C0"/>
                    </a:solidFill>
                  </a:tcPr>
                </a:tc>
                <a:extLst>
                  <a:ext uri="{0D108BD9-81ED-4DB2-BD59-A6C34878D82A}">
                    <a16:rowId xmlns:a16="http://schemas.microsoft.com/office/drawing/2014/main" val="10000"/>
                  </a:ext>
                </a:extLst>
              </a:tr>
              <a:tr h="407670">
                <a:tc>
                  <a:txBody>
                    <a:bodyPr/>
                    <a:lstStyle/>
                    <a:p>
                      <a:pPr>
                        <a:lnSpc>
                          <a:spcPct val="107000"/>
                        </a:lnSpc>
                        <a:spcBef>
                          <a:spcPts val="300"/>
                        </a:spcBef>
                        <a:spcAft>
                          <a:spcPts val="300"/>
                        </a:spcAft>
                      </a:pPr>
                      <a:r>
                        <a:rPr lang="en-AU" sz="1100">
                          <a:effectLst/>
                          <a:latin typeface="Arial" panose="020B0604020202020204" pitchFamily="34" charset="0"/>
                          <a:ea typeface="MS Mincho" panose="02020609040205080304" pitchFamily="49" charset="-128"/>
                          <a:cs typeface="Times New Roman" panose="02020603050405020304" pitchFamily="18" charset="0"/>
                        </a:rPr>
                        <a:t>8</a:t>
                      </a:r>
                      <a:endParaRPr lang="en-AU" sz="1200">
                        <a:effectLst/>
                        <a:latin typeface="Cambria" panose="02040503050406030204" pitchFamily="18" charset="0"/>
                        <a:ea typeface="MS Mincho" panose="02020609040205080304" pitchFamily="49" charset="-128"/>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Bef>
                          <a:spcPts val="300"/>
                        </a:spcBef>
                        <a:spcAft>
                          <a:spcPts val="300"/>
                        </a:spcAft>
                      </a:pPr>
                      <a:r>
                        <a:rPr lang="en-AU" sz="1100" dirty="0">
                          <a:effectLst/>
                          <a:latin typeface="Arial" panose="020B0604020202020204" pitchFamily="34" charset="0"/>
                          <a:ea typeface="MS Mincho" panose="02020609040205080304" pitchFamily="49" charset="-128"/>
                          <a:cs typeface="Times New Roman" panose="02020603050405020304" pitchFamily="18" charset="0"/>
                        </a:rPr>
                        <a:t>The applicant is committed to implementing a cultural change to end domestic and family violence in the workplace and community. </a:t>
                      </a:r>
                      <a:endParaRPr lang="en-AU" sz="1200" dirty="0">
                        <a:effectLst/>
                        <a:latin typeface="Cambria" panose="02040503050406030204" pitchFamily="18" charset="0"/>
                        <a:ea typeface="MS Mincho" panose="02020609040205080304" pitchFamily="49" charset="-128"/>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230339918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AU" dirty="0">
                <a:solidFill>
                  <a:srgbClr val="C00000"/>
                </a:solidFill>
              </a:rPr>
              <a:t>Questions?</a:t>
            </a:r>
            <a:endParaRPr lang="en-AU" dirty="0"/>
          </a:p>
        </p:txBody>
      </p:sp>
      <p:sp>
        <p:nvSpPr>
          <p:cNvPr id="3" name="Content Placeholder 2"/>
          <p:cNvSpPr>
            <a:spLocks noGrp="1"/>
          </p:cNvSpPr>
          <p:nvPr>
            <p:ph idx="1"/>
          </p:nvPr>
        </p:nvSpPr>
        <p:spPr/>
        <p:txBody>
          <a:bodyPr/>
          <a:lstStyle/>
          <a:p>
            <a:r>
              <a:rPr lang="en-AU" dirty="0"/>
              <a:t>All questions must be submitted through </a:t>
            </a:r>
            <a:r>
              <a:rPr lang="en-AU" dirty="0" err="1"/>
              <a:t>QTenders</a:t>
            </a:r>
            <a:r>
              <a:rPr lang="en-AU" dirty="0"/>
              <a:t>.</a:t>
            </a:r>
          </a:p>
          <a:p>
            <a:r>
              <a:rPr lang="en-AU" dirty="0"/>
              <a:t>An addendum will then be published for all potential applicants.</a:t>
            </a:r>
          </a:p>
        </p:txBody>
      </p:sp>
    </p:spTree>
    <p:extLst>
      <p:ext uri="{BB962C8B-B14F-4D97-AF65-F5344CB8AC3E}">
        <p14:creationId xmlns:p14="http://schemas.microsoft.com/office/powerpoint/2010/main" val="320976086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917023"/>
          </a:xfrm>
        </p:spPr>
        <p:txBody>
          <a:bodyPr>
            <a:normAutofit/>
          </a:bodyPr>
          <a:lstStyle/>
          <a:p>
            <a:r>
              <a:rPr lang="en-AU" sz="4000" dirty="0">
                <a:solidFill>
                  <a:srgbClr val="C00000"/>
                </a:solidFill>
              </a:rPr>
              <a:t>Allocation of funding over 2017-20 </a:t>
            </a:r>
          </a:p>
        </p:txBody>
      </p:sp>
      <p:sp>
        <p:nvSpPr>
          <p:cNvPr id="3" name="Content Placeholder 2"/>
          <p:cNvSpPr>
            <a:spLocks noGrp="1"/>
          </p:cNvSpPr>
          <p:nvPr>
            <p:ph idx="1"/>
          </p:nvPr>
        </p:nvSpPr>
        <p:spPr>
          <a:xfrm>
            <a:off x="838200" y="1282148"/>
            <a:ext cx="10515600" cy="4894815"/>
          </a:xfrm>
        </p:spPr>
        <p:txBody>
          <a:bodyPr/>
          <a:lstStyle/>
          <a:p>
            <a:r>
              <a:rPr lang="en-AU" sz="3200" dirty="0"/>
              <a:t>Current Queensland and Commonwealth legal assistance service delivery funding ends on 30 June 2020.</a:t>
            </a:r>
          </a:p>
          <a:p>
            <a:r>
              <a:rPr lang="en-AU" sz="3200" dirty="0"/>
              <a:t>The current NPA (mechanism through which the state receives Commonwealth funding) expires on 30 June 2020.</a:t>
            </a:r>
          </a:p>
          <a:p>
            <a:r>
              <a:rPr lang="en-AU" sz="3200" dirty="0"/>
              <a:t>Queensland and Commonwealth funding was allocated through one process.</a:t>
            </a:r>
          </a:p>
          <a:p>
            <a:r>
              <a:rPr lang="en-AU" sz="3200" dirty="0"/>
              <a:t>Funding strategies.</a:t>
            </a:r>
          </a:p>
          <a:p>
            <a:r>
              <a:rPr lang="en-AU" sz="3200" dirty="0"/>
              <a:t>Procurement strategy.</a:t>
            </a:r>
          </a:p>
          <a:p>
            <a:endParaRPr lang="en-AU" dirty="0"/>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107168" y="5122254"/>
            <a:ext cx="1737360" cy="1410408"/>
          </a:xfrm>
          <a:prstGeom prst="rect">
            <a:avLst/>
          </a:prstGeom>
        </p:spPr>
      </p:pic>
    </p:spTree>
    <p:extLst>
      <p:ext uri="{BB962C8B-B14F-4D97-AF65-F5344CB8AC3E}">
        <p14:creationId xmlns:p14="http://schemas.microsoft.com/office/powerpoint/2010/main" val="380115829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3672" y="397701"/>
            <a:ext cx="10515600" cy="1325563"/>
          </a:xfrm>
        </p:spPr>
        <p:txBody>
          <a:bodyPr/>
          <a:lstStyle/>
          <a:p>
            <a:r>
              <a:rPr lang="en-AU" sz="4000" dirty="0">
                <a:solidFill>
                  <a:srgbClr val="C00000"/>
                </a:solidFill>
              </a:rPr>
              <a:t>Reflection on the 2017-20 process</a:t>
            </a:r>
          </a:p>
        </p:txBody>
      </p:sp>
      <p:sp>
        <p:nvSpPr>
          <p:cNvPr id="3" name="Content Placeholder 2"/>
          <p:cNvSpPr>
            <a:spLocks noGrp="1"/>
          </p:cNvSpPr>
          <p:nvPr>
            <p:ph idx="1"/>
          </p:nvPr>
        </p:nvSpPr>
        <p:spPr>
          <a:xfrm>
            <a:off x="838200" y="1690688"/>
            <a:ext cx="10515600" cy="4486275"/>
          </a:xfrm>
        </p:spPr>
        <p:txBody>
          <a:bodyPr/>
          <a:lstStyle/>
          <a:p>
            <a:r>
              <a:rPr lang="en-AU" sz="3200" dirty="0"/>
              <a:t>What have we learnt?</a:t>
            </a:r>
          </a:p>
          <a:p>
            <a:r>
              <a:rPr lang="en-AU" sz="3200" dirty="0"/>
              <a:t>What can we improve?</a:t>
            </a:r>
          </a:p>
          <a:p>
            <a:endParaRPr lang="en-AU" dirty="0">
              <a:solidFill>
                <a:srgbClr val="C00000"/>
              </a:solidFill>
            </a:endParaRPr>
          </a:p>
          <a:p>
            <a:r>
              <a:rPr lang="en-AU" sz="4000" dirty="0">
                <a:solidFill>
                  <a:srgbClr val="C00000"/>
                </a:solidFill>
              </a:rPr>
              <a:t>What next?</a:t>
            </a:r>
          </a:p>
          <a:p>
            <a:endParaRPr lang="en-AU" dirty="0"/>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399590" y="146304"/>
            <a:ext cx="2539682" cy="2539682"/>
          </a:xfrm>
          <a:prstGeom prst="rect">
            <a:avLst/>
          </a:prstGeom>
        </p:spPr>
      </p:pic>
    </p:spTree>
    <p:extLst>
      <p:ext uri="{BB962C8B-B14F-4D97-AF65-F5344CB8AC3E}">
        <p14:creationId xmlns:p14="http://schemas.microsoft.com/office/powerpoint/2010/main" val="11430635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AU" sz="4000" dirty="0">
                <a:solidFill>
                  <a:srgbClr val="C00000"/>
                </a:solidFill>
              </a:rPr>
              <a:t>Next funding cycle: 2020-25</a:t>
            </a:r>
          </a:p>
        </p:txBody>
      </p:sp>
      <p:sp>
        <p:nvSpPr>
          <p:cNvPr id="3" name="Content Placeholder 2"/>
          <p:cNvSpPr>
            <a:spLocks noGrp="1"/>
          </p:cNvSpPr>
          <p:nvPr>
            <p:ph idx="1"/>
          </p:nvPr>
        </p:nvSpPr>
        <p:spPr>
          <a:xfrm>
            <a:off x="838200" y="1463040"/>
            <a:ext cx="10515600" cy="4713923"/>
          </a:xfrm>
        </p:spPr>
        <p:txBody>
          <a:bodyPr>
            <a:normAutofit fontScale="92500" lnSpcReduction="10000"/>
          </a:bodyPr>
          <a:lstStyle/>
          <a:p>
            <a:r>
              <a:rPr lang="en-AU" dirty="0"/>
              <a:t>5 year funding cycle.</a:t>
            </a:r>
          </a:p>
          <a:p>
            <a:r>
              <a:rPr lang="en-AU" dirty="0"/>
              <a:t>The Queensland Government will allocate approximately </a:t>
            </a:r>
            <a:r>
              <a:rPr lang="en-AU" b="1" dirty="0">
                <a:solidFill>
                  <a:srgbClr val="C00000"/>
                </a:solidFill>
                <a:latin typeface="+mj-lt"/>
                <a:ea typeface="+mj-ea"/>
                <a:cs typeface="+mj-cs"/>
              </a:rPr>
              <a:t>$120.6 million </a:t>
            </a:r>
            <a:r>
              <a:rPr lang="en-AU" dirty="0"/>
              <a:t>of Queensland and Commonwealth funding, this includes:</a:t>
            </a:r>
          </a:p>
          <a:p>
            <a:pPr lvl="1"/>
            <a:r>
              <a:rPr lang="en-AU" sz="2800" b="1" dirty="0">
                <a:solidFill>
                  <a:srgbClr val="C00000"/>
                </a:solidFill>
                <a:latin typeface="+mj-lt"/>
                <a:ea typeface="+mj-ea"/>
                <a:cs typeface="+mj-cs"/>
              </a:rPr>
              <a:t>$70.4 million </a:t>
            </a:r>
            <a:r>
              <a:rPr lang="en-AU" sz="2800" dirty="0"/>
              <a:t>of Queensland funding; and</a:t>
            </a:r>
          </a:p>
          <a:p>
            <a:pPr lvl="1"/>
            <a:r>
              <a:rPr lang="en-AU" sz="2800" b="1" dirty="0">
                <a:solidFill>
                  <a:srgbClr val="C00000"/>
                </a:solidFill>
                <a:latin typeface="+mj-lt"/>
                <a:ea typeface="+mj-ea"/>
                <a:cs typeface="+mj-cs"/>
              </a:rPr>
              <a:t>$50.2 million </a:t>
            </a:r>
            <a:r>
              <a:rPr lang="en-AU" sz="2800" dirty="0"/>
              <a:t>of Commonwealth funding.</a:t>
            </a:r>
            <a:endParaRPr lang="en-AU" sz="2800" b="1" dirty="0">
              <a:solidFill>
                <a:srgbClr val="C00000"/>
              </a:solidFill>
              <a:latin typeface="+mj-lt"/>
              <a:ea typeface="+mj-ea"/>
              <a:cs typeface="+mj-cs"/>
            </a:endParaRPr>
          </a:p>
          <a:p>
            <a:r>
              <a:rPr lang="en-AU" dirty="0"/>
              <a:t>An open application process with mandatory evaluation criteria will be undertaken to allocate the funding.</a:t>
            </a:r>
          </a:p>
          <a:p>
            <a:r>
              <a:rPr lang="en-AU" dirty="0"/>
              <a:t>The process involves applicants:</a:t>
            </a:r>
          </a:p>
          <a:p>
            <a:pPr marL="914400" lvl="1" indent="-457200">
              <a:buFont typeface="+mj-lt"/>
              <a:buAutoNum type="arabicPeriod"/>
            </a:pPr>
            <a:r>
              <a:rPr lang="en-AU" sz="2800" dirty="0"/>
              <a:t>demonstrating how they deliver legal assistance services in accordance with the ‘funding strategies’ (adapted from the principles of the </a:t>
            </a:r>
            <a:r>
              <a:rPr lang="en-AU" sz="2800" i="1" dirty="0"/>
              <a:t>National Strategic Framework for Legal Assistance Services 2015-20</a:t>
            </a:r>
            <a:r>
              <a:rPr lang="en-AU" sz="2800" dirty="0"/>
              <a:t>); and</a:t>
            </a:r>
          </a:p>
          <a:p>
            <a:pPr marL="914400" lvl="1" indent="-457200">
              <a:buFont typeface="+mj-lt"/>
              <a:buAutoNum type="arabicPeriod"/>
            </a:pPr>
            <a:endParaRPr lang="en-AU" dirty="0"/>
          </a:p>
          <a:p>
            <a:pPr marL="457200" lvl="1" indent="0">
              <a:buNone/>
            </a:pPr>
            <a:endParaRPr lang="en-AU" dirty="0"/>
          </a:p>
          <a:p>
            <a:pPr marL="914400" lvl="1" indent="-457200">
              <a:buFont typeface="+mj-lt"/>
              <a:buAutoNum type="arabicPeriod"/>
            </a:pPr>
            <a:endParaRPr lang="en-AU" dirty="0"/>
          </a:p>
          <a:p>
            <a:pPr marL="914400" lvl="1" indent="-457200">
              <a:buFont typeface="+mj-lt"/>
              <a:buAutoNum type="arabicPeriod"/>
            </a:pPr>
            <a:endParaRPr lang="en-AU" dirty="0"/>
          </a:p>
          <a:p>
            <a:endParaRPr lang="en-AU" dirty="0"/>
          </a:p>
        </p:txBody>
      </p:sp>
    </p:spTree>
    <p:extLst>
      <p:ext uri="{BB962C8B-B14F-4D97-AF65-F5344CB8AC3E}">
        <p14:creationId xmlns:p14="http://schemas.microsoft.com/office/powerpoint/2010/main" val="148280104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2"/>
          <p:cNvSpPr txBox="1">
            <a:spLocks/>
          </p:cNvSpPr>
          <p:nvPr/>
        </p:nvSpPr>
        <p:spPr>
          <a:xfrm>
            <a:off x="838200" y="560832"/>
            <a:ext cx="10515600" cy="5616131"/>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r>
              <a:rPr lang="en-AU" sz="2800" dirty="0"/>
              <a:t>2. drawing on the latest Evidence and Analysis of Legal Need, overlaid with any additional evidence (i.e. local evidence) to support their applications.</a:t>
            </a:r>
          </a:p>
          <a:p>
            <a:pPr algn="l"/>
            <a:r>
              <a:rPr lang="en-AU" dirty="0"/>
              <a:t> </a:t>
            </a:r>
          </a:p>
          <a:p>
            <a:pPr lvl="1" algn="l"/>
            <a:endParaRPr lang="en-AU" dirty="0"/>
          </a:p>
          <a:p>
            <a:pPr marL="914400" lvl="1" indent="-457200" algn="l">
              <a:buFont typeface="+mj-lt"/>
              <a:buAutoNum type="arabicPeriod"/>
            </a:pPr>
            <a:endParaRPr lang="en-AU" dirty="0"/>
          </a:p>
          <a:p>
            <a:pPr marL="914400" lvl="1" indent="-457200" algn="l">
              <a:buFont typeface="+mj-lt"/>
              <a:buAutoNum type="arabicPeriod"/>
            </a:pPr>
            <a:endParaRPr lang="en-AU" dirty="0"/>
          </a:p>
          <a:p>
            <a:pPr algn="l"/>
            <a:endParaRPr lang="en-AU" dirty="0"/>
          </a:p>
        </p:txBody>
      </p:sp>
    </p:spTree>
    <p:extLst>
      <p:ext uri="{BB962C8B-B14F-4D97-AF65-F5344CB8AC3E}">
        <p14:creationId xmlns:p14="http://schemas.microsoft.com/office/powerpoint/2010/main" val="187782616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AU" dirty="0">
                <a:solidFill>
                  <a:srgbClr val="C00000"/>
                </a:solidFill>
              </a:rPr>
              <a:t>Information and support</a:t>
            </a:r>
            <a:endParaRPr lang="en-AU" dirty="0"/>
          </a:p>
        </p:txBody>
      </p:sp>
      <p:sp>
        <p:nvSpPr>
          <p:cNvPr id="3" name="Content Placeholder 2"/>
          <p:cNvSpPr>
            <a:spLocks noGrp="1"/>
          </p:cNvSpPr>
          <p:nvPr>
            <p:ph idx="1"/>
          </p:nvPr>
        </p:nvSpPr>
        <p:spPr>
          <a:xfrm>
            <a:off x="838200" y="1487424"/>
            <a:ext cx="10515600" cy="4689539"/>
          </a:xfrm>
        </p:spPr>
        <p:txBody>
          <a:bodyPr>
            <a:normAutofit/>
          </a:bodyPr>
          <a:lstStyle/>
          <a:p>
            <a:pPr marL="0" lvl="0" indent="0">
              <a:buNone/>
            </a:pPr>
            <a:r>
              <a:rPr lang="en-AU" dirty="0"/>
              <a:t>CLCQ is available to provide general information and support to organisations throughout the application process. This information and support is available through:</a:t>
            </a:r>
          </a:p>
          <a:p>
            <a:pPr lvl="1"/>
            <a:r>
              <a:rPr lang="en-AU" sz="2800" dirty="0"/>
              <a:t>the </a:t>
            </a:r>
            <a:r>
              <a:rPr lang="en-AU" sz="2800" i="1" u="sng" dirty="0">
                <a:hlinkClick r:id="rId3"/>
              </a:rPr>
              <a:t>Evidence and Analysis of Legal Need</a:t>
            </a:r>
            <a:r>
              <a:rPr lang="en-AU" sz="2800" dirty="0"/>
              <a:t>;</a:t>
            </a:r>
          </a:p>
          <a:p>
            <a:pPr marL="457200" lvl="1" indent="0">
              <a:buNone/>
            </a:pPr>
            <a:endParaRPr lang="en-AU" sz="2800" dirty="0"/>
          </a:p>
          <a:p>
            <a:pPr lvl="1"/>
            <a:r>
              <a:rPr lang="en-AU" sz="2800" dirty="0"/>
              <a:t>an Application Resource Guide to assist organisations to complete the application form; and</a:t>
            </a:r>
          </a:p>
          <a:p>
            <a:pPr lvl="1"/>
            <a:r>
              <a:rPr lang="en-AU" sz="2800" dirty="0"/>
              <a:t>a webinar on using an evidence base for service planning and completing the application form.</a:t>
            </a:r>
          </a:p>
          <a:p>
            <a:pPr lvl="0"/>
            <a:r>
              <a:rPr lang="en-AU" dirty="0"/>
              <a:t>The practical resources are available through </a:t>
            </a:r>
            <a:r>
              <a:rPr lang="en-AU" u="sng" dirty="0" err="1">
                <a:hlinkClick r:id="rId4"/>
              </a:rPr>
              <a:t>QTenders</a:t>
            </a:r>
            <a:r>
              <a:rPr lang="en-AU" dirty="0"/>
              <a:t>.</a:t>
            </a:r>
          </a:p>
          <a:p>
            <a:endParaRPr lang="en-AU" dirty="0"/>
          </a:p>
        </p:txBody>
      </p:sp>
    </p:spTree>
    <p:extLst>
      <p:ext uri="{BB962C8B-B14F-4D97-AF65-F5344CB8AC3E}">
        <p14:creationId xmlns:p14="http://schemas.microsoft.com/office/powerpoint/2010/main" val="309648867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AU" dirty="0">
                <a:solidFill>
                  <a:srgbClr val="C00000"/>
                </a:solidFill>
              </a:rPr>
              <a:t>How to apply</a:t>
            </a:r>
            <a:endParaRPr lang="en-AU" dirty="0"/>
          </a:p>
        </p:txBody>
      </p:sp>
      <p:sp>
        <p:nvSpPr>
          <p:cNvPr id="3" name="Content Placeholder 2"/>
          <p:cNvSpPr>
            <a:spLocks noGrp="1"/>
          </p:cNvSpPr>
          <p:nvPr>
            <p:ph idx="1"/>
          </p:nvPr>
        </p:nvSpPr>
        <p:spPr>
          <a:xfrm>
            <a:off x="838200" y="1365504"/>
            <a:ext cx="10515600" cy="4811459"/>
          </a:xfrm>
        </p:spPr>
        <p:txBody>
          <a:bodyPr>
            <a:normAutofit/>
          </a:bodyPr>
          <a:lstStyle/>
          <a:p>
            <a:pPr lvl="0"/>
            <a:r>
              <a:rPr lang="en-AU" dirty="0"/>
              <a:t>To apply for funding, your organisation </a:t>
            </a:r>
            <a:r>
              <a:rPr lang="en-AU" b="1" dirty="0"/>
              <a:t>must </a:t>
            </a:r>
            <a:r>
              <a:rPr lang="en-AU" dirty="0"/>
              <a:t>be registered with </a:t>
            </a:r>
            <a:r>
              <a:rPr lang="en-AU" u="sng" dirty="0" err="1">
                <a:hlinkClick r:id="rId3"/>
              </a:rPr>
              <a:t>Qtenders</a:t>
            </a:r>
            <a:r>
              <a:rPr lang="en-AU" dirty="0"/>
              <a:t>.</a:t>
            </a:r>
          </a:p>
          <a:p>
            <a:pPr lvl="0"/>
            <a:r>
              <a:rPr lang="en-AU" dirty="0"/>
              <a:t>Applications must be submitted via </a:t>
            </a:r>
            <a:r>
              <a:rPr lang="en-AU" u="sng" dirty="0" err="1">
                <a:hlinkClick r:id="rId3"/>
              </a:rPr>
              <a:t>QTenders</a:t>
            </a:r>
            <a:r>
              <a:rPr lang="en-AU" dirty="0"/>
              <a:t> by </a:t>
            </a:r>
            <a:r>
              <a:rPr lang="en-AU" b="1" dirty="0"/>
              <a:t>2.00pm AEST on Wednesday 4 December 2019.</a:t>
            </a:r>
            <a:endParaRPr lang="en-AU" dirty="0"/>
          </a:p>
          <a:p>
            <a:pPr lvl="0"/>
            <a:r>
              <a:rPr lang="en-AU" dirty="0"/>
              <a:t>Late applications cannot be accepted, unless the Evaluation Team considers that there are extenuating circumstances beyond the organisation’s control.</a:t>
            </a:r>
          </a:p>
          <a:p>
            <a:pPr lvl="0"/>
            <a:r>
              <a:rPr lang="en-AU" dirty="0"/>
              <a:t>Applicants may submit questions via </a:t>
            </a:r>
            <a:r>
              <a:rPr lang="en-AU" u="sng" dirty="0" err="1">
                <a:hlinkClick r:id="rId3"/>
              </a:rPr>
              <a:t>QTenders</a:t>
            </a:r>
            <a:r>
              <a:rPr lang="en-AU" dirty="0"/>
              <a:t> up until </a:t>
            </a:r>
            <a:r>
              <a:rPr lang="en-AU" b="1" dirty="0"/>
              <a:t>5.00pm AEST on Wednesday 20 November 2019</a:t>
            </a:r>
            <a:r>
              <a:rPr lang="en-AU" dirty="0"/>
              <a:t>. Responses will be issued to all potential applicants through </a:t>
            </a:r>
            <a:r>
              <a:rPr lang="en-AU" u="sng" dirty="0" err="1">
                <a:hlinkClick r:id="rId3"/>
              </a:rPr>
              <a:t>QTenders</a:t>
            </a:r>
            <a:r>
              <a:rPr lang="en-AU" dirty="0"/>
              <a:t> via an addendum.</a:t>
            </a:r>
          </a:p>
          <a:p>
            <a:endParaRPr lang="en-AU" dirty="0"/>
          </a:p>
        </p:txBody>
      </p:sp>
    </p:spTree>
    <p:extLst>
      <p:ext uri="{BB962C8B-B14F-4D97-AF65-F5344CB8AC3E}">
        <p14:creationId xmlns:p14="http://schemas.microsoft.com/office/powerpoint/2010/main" val="44601649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AU" dirty="0">
                <a:solidFill>
                  <a:srgbClr val="C00000"/>
                </a:solidFill>
              </a:rPr>
              <a:t>Evaluation process</a:t>
            </a:r>
            <a:endParaRPr lang="en-AU" dirty="0"/>
          </a:p>
        </p:txBody>
      </p:sp>
      <p:sp>
        <p:nvSpPr>
          <p:cNvPr id="3" name="Content Placeholder 2"/>
          <p:cNvSpPr>
            <a:spLocks noGrp="1"/>
          </p:cNvSpPr>
          <p:nvPr>
            <p:ph idx="1"/>
          </p:nvPr>
        </p:nvSpPr>
        <p:spPr/>
        <p:txBody>
          <a:bodyPr/>
          <a:lstStyle/>
          <a:p>
            <a:pPr marL="0" indent="0">
              <a:buNone/>
            </a:pPr>
            <a:r>
              <a:rPr lang="en-AU" dirty="0"/>
              <a:t>Applications will be:</a:t>
            </a:r>
          </a:p>
          <a:p>
            <a:pPr lvl="0"/>
            <a:r>
              <a:rPr lang="en-AU" dirty="0"/>
              <a:t>screened to determine whether the mandatory evaluation criteria have been met;</a:t>
            </a:r>
          </a:p>
          <a:p>
            <a:pPr lvl="0"/>
            <a:r>
              <a:rPr lang="en-AU" dirty="0"/>
              <a:t>evaluated against criteria relating to the quality of the services; and</a:t>
            </a:r>
          </a:p>
          <a:p>
            <a:pPr lvl="0"/>
            <a:r>
              <a:rPr lang="en-AU" dirty="0"/>
              <a:t>evaluated against a criterion relating to the value for money of the services.</a:t>
            </a:r>
          </a:p>
          <a:p>
            <a:endParaRPr lang="en-AU" dirty="0"/>
          </a:p>
        </p:txBody>
      </p:sp>
    </p:spTree>
    <p:extLst>
      <p:ext uri="{BB962C8B-B14F-4D97-AF65-F5344CB8AC3E}">
        <p14:creationId xmlns:p14="http://schemas.microsoft.com/office/powerpoint/2010/main" val="324152193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AU" dirty="0">
                <a:solidFill>
                  <a:srgbClr val="C00000"/>
                </a:solidFill>
              </a:rPr>
              <a:t>Mandatory evaluation criteria</a:t>
            </a:r>
            <a:endParaRPr lang="en-AU" dirty="0"/>
          </a:p>
        </p:txBody>
      </p:sp>
      <p:sp>
        <p:nvSpPr>
          <p:cNvPr id="3" name="Content Placeholder 2"/>
          <p:cNvSpPr>
            <a:spLocks noGrp="1"/>
          </p:cNvSpPr>
          <p:nvPr>
            <p:ph idx="1"/>
          </p:nvPr>
        </p:nvSpPr>
        <p:spPr/>
        <p:txBody>
          <a:bodyPr/>
          <a:lstStyle/>
          <a:p>
            <a:pPr marL="0" indent="0">
              <a:buNone/>
            </a:pPr>
            <a:r>
              <a:rPr lang="en-AU" dirty="0"/>
              <a:t>To meet the mandatory evaluation criteria, applicants must meet </a:t>
            </a:r>
            <a:r>
              <a:rPr lang="en-AU" u="sng" dirty="0"/>
              <a:t>one </a:t>
            </a:r>
            <a:r>
              <a:rPr lang="en-AU" dirty="0"/>
              <a:t>of the ‘quality standards,’ </a:t>
            </a:r>
            <a:r>
              <a:rPr lang="en-AU" u="sng" dirty="0"/>
              <a:t>one </a:t>
            </a:r>
            <a:r>
              <a:rPr lang="en-AU" dirty="0"/>
              <a:t>of the ‘service requirements’ and </a:t>
            </a:r>
            <a:r>
              <a:rPr lang="en-AU" u="sng" dirty="0"/>
              <a:t>both</a:t>
            </a:r>
            <a:r>
              <a:rPr lang="en-AU" dirty="0"/>
              <a:t> of the ‘other requirements.’</a:t>
            </a:r>
          </a:p>
          <a:p>
            <a:pPr marL="0" indent="0">
              <a:buNone/>
            </a:pPr>
            <a:r>
              <a:rPr lang="en-AU" u="sng" dirty="0">
                <a:solidFill>
                  <a:srgbClr val="C00000"/>
                </a:solidFill>
                <a:latin typeface="+mj-lt"/>
                <a:ea typeface="+mj-ea"/>
                <a:cs typeface="+mj-cs"/>
              </a:rPr>
              <a:t>Quality standards </a:t>
            </a:r>
            <a:r>
              <a:rPr lang="en-AU" sz="1800" i="1" dirty="0">
                <a:solidFill>
                  <a:srgbClr val="C00000"/>
                </a:solidFill>
                <a:latin typeface="+mj-lt"/>
                <a:ea typeface="+mj-ea"/>
                <a:cs typeface="+mj-cs"/>
              </a:rPr>
              <a:t>(must meet one)</a:t>
            </a:r>
          </a:p>
          <a:p>
            <a:pPr lvl="0"/>
            <a:r>
              <a:rPr lang="en-AU" dirty="0"/>
              <a:t>The organisation is certified under the National Accreditation Scheme; or</a:t>
            </a:r>
          </a:p>
          <a:p>
            <a:pPr lvl="0"/>
            <a:r>
              <a:rPr lang="en-AU" dirty="0"/>
              <a:t>The organisation is certified under/complies with the Queensland Government Human Services Quality Standards, or equivalent quality standards that are relevant to the services.</a:t>
            </a:r>
          </a:p>
          <a:p>
            <a:pPr marL="0" indent="0">
              <a:buNone/>
            </a:pPr>
            <a:endParaRPr lang="en-AU" dirty="0"/>
          </a:p>
        </p:txBody>
      </p:sp>
    </p:spTree>
    <p:extLst>
      <p:ext uri="{BB962C8B-B14F-4D97-AF65-F5344CB8AC3E}">
        <p14:creationId xmlns:p14="http://schemas.microsoft.com/office/powerpoint/2010/main" val="34634485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1491</TotalTime>
  <Words>1503</Words>
  <Application>Microsoft Office PowerPoint</Application>
  <PresentationFormat>Widescreen</PresentationFormat>
  <Paragraphs>164</Paragraphs>
  <Slides>14</Slides>
  <Notes>9</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14</vt:i4>
      </vt:variant>
    </vt:vector>
  </HeadingPairs>
  <TitlesOfParts>
    <vt:vector size="20" baseType="lpstr">
      <vt:lpstr>Arial</vt:lpstr>
      <vt:lpstr>Calibri</vt:lpstr>
      <vt:lpstr>Calibri Light</vt:lpstr>
      <vt:lpstr>Cambria</vt:lpstr>
      <vt:lpstr>Courier New</vt:lpstr>
      <vt:lpstr>Office Theme</vt:lpstr>
      <vt:lpstr>     Queensland and Commonwealth legal assistance service delivery funding  2020-25</vt:lpstr>
      <vt:lpstr>Allocation of funding over 2017-20 </vt:lpstr>
      <vt:lpstr>Reflection on the 2017-20 process</vt:lpstr>
      <vt:lpstr>Next funding cycle: 2020-25</vt:lpstr>
      <vt:lpstr>PowerPoint Presentation</vt:lpstr>
      <vt:lpstr>Information and support</vt:lpstr>
      <vt:lpstr>How to apply</vt:lpstr>
      <vt:lpstr>Evaluation process</vt:lpstr>
      <vt:lpstr>Mandatory evaluation criteria</vt:lpstr>
      <vt:lpstr>PowerPoint Presentation</vt:lpstr>
      <vt:lpstr>PowerPoint Presentation</vt:lpstr>
      <vt:lpstr>PowerPoint Presentation</vt:lpstr>
      <vt:lpstr>PowerPoint Presentation</vt:lpstr>
      <vt:lpstr>Questions?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Sarah Chase</dc:creator>
  <cp:lastModifiedBy>Louise  Mullins</cp:lastModifiedBy>
  <cp:revision>33</cp:revision>
  <dcterms:created xsi:type="dcterms:W3CDTF">2019-10-16T04:28:05Z</dcterms:created>
  <dcterms:modified xsi:type="dcterms:W3CDTF">2021-04-29T00:40:01Z</dcterms:modified>
</cp:coreProperties>
</file>