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sldIdLst>
    <p:sldId id="256" r:id="rId5"/>
    <p:sldId id="258" r:id="rId6"/>
    <p:sldId id="259" r:id="rId7"/>
    <p:sldId id="281" r:id="rId8"/>
    <p:sldId id="287" r:id="rId9"/>
    <p:sldId id="288" r:id="rId10"/>
    <p:sldId id="290" r:id="rId11"/>
    <p:sldId id="291" r:id="rId12"/>
    <p:sldId id="260" r:id="rId13"/>
    <p:sldId id="262"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694"/>
    <a:srgbClr val="1B1C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F5F06-89F3-4EEC-9E22-1532186BA45D}" v="1" dt="2021-06-16T04:31:30.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2"/>
    <p:restoredTop sz="86410"/>
  </p:normalViewPr>
  <p:slideViewPr>
    <p:cSldViewPr snapToGrid="0" snapToObjects="1">
      <p:cViewPr varScale="1">
        <p:scale>
          <a:sx n="109" d="100"/>
          <a:sy n="109" d="100"/>
        </p:scale>
        <p:origin x="16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57C345-DB93-E64E-9490-F29006345FCB}"/>
              </a:ext>
            </a:extLst>
          </p:cNvPr>
          <p:cNvSpPr>
            <a:spLocks noGrp="1"/>
          </p:cNvSpPr>
          <p:nvPr>
            <p:ph type="subTitle" idx="1"/>
          </p:nvPr>
        </p:nvSpPr>
        <p:spPr>
          <a:xfrm>
            <a:off x="838199" y="1826400"/>
            <a:ext cx="10515599" cy="2862558"/>
          </a:xfrm>
        </p:spPr>
        <p:txBody>
          <a:bodyPr numCol="1">
            <a:normAutofit/>
          </a:bodyPr>
          <a:lstStyle>
            <a:lvl1pPr marL="0" indent="0" algn="l">
              <a:buNone/>
              <a:defRPr sz="1600" b="0">
                <a:latin typeface="Infra" panose="020B050000000002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48EFF917-AB37-6649-92D7-73CEBE995E0A}"/>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5" name="Footer Placeholder 4">
            <a:extLst>
              <a:ext uri="{FF2B5EF4-FFF2-40B4-BE49-F238E27FC236}">
                <a16:creationId xmlns:a16="http://schemas.microsoft.com/office/drawing/2014/main" id="{1A7D83BB-742A-6645-83B5-89F54E01DA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B426E7-5034-1345-9D59-89195ECC58F9}"/>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
        <p:nvSpPr>
          <p:cNvPr id="7" name="Title 6">
            <a:extLst>
              <a:ext uri="{FF2B5EF4-FFF2-40B4-BE49-F238E27FC236}">
                <a16:creationId xmlns:a16="http://schemas.microsoft.com/office/drawing/2014/main" id="{293B7A83-0742-064B-8974-DCAA44DB6F6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70495011"/>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5713-F3EB-DF44-8775-6AC0F5DDACF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DD7BA2-DBB5-E74F-BCCE-7F721D936F68}"/>
              </a:ext>
            </a:extLst>
          </p:cNvPr>
          <p:cNvSpPr>
            <a:spLocks noGrp="1"/>
          </p:cNvSpPr>
          <p:nvPr>
            <p:ph type="body" orient="vert" idx="1"/>
          </p:nvPr>
        </p:nvSpPr>
        <p:spPr/>
        <p:txBody>
          <a:bodyPr vert="eaVert"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C65A57-9BEE-2143-8334-BFFC084FAC90}"/>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5" name="Footer Placeholder 4">
            <a:extLst>
              <a:ext uri="{FF2B5EF4-FFF2-40B4-BE49-F238E27FC236}">
                <a16:creationId xmlns:a16="http://schemas.microsoft.com/office/drawing/2014/main" id="{D4BA02AE-60A2-CE4B-A58E-CA1050622A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CB6554-2BBA-6044-9312-84E5572D5B78}"/>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299458557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AD01B-C20D-EC4D-8977-C52C46C729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D4880D-EAE1-E044-B91E-B063D26804AA}"/>
              </a:ext>
            </a:extLst>
          </p:cNvPr>
          <p:cNvSpPr>
            <a:spLocks noGrp="1"/>
          </p:cNvSpPr>
          <p:nvPr>
            <p:ph type="body" orient="vert" idx="1"/>
          </p:nvPr>
        </p:nvSpPr>
        <p:spPr>
          <a:xfrm>
            <a:off x="838200" y="365125"/>
            <a:ext cx="7734300" cy="5811838"/>
          </a:xfrm>
        </p:spPr>
        <p:txBody>
          <a:bodyPr vert="eaVert"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283B24C-FE2B-0F44-A44D-0B8EC4350BC1}"/>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5" name="Footer Placeholder 4">
            <a:extLst>
              <a:ext uri="{FF2B5EF4-FFF2-40B4-BE49-F238E27FC236}">
                <a16:creationId xmlns:a16="http://schemas.microsoft.com/office/drawing/2014/main" id="{C65B3A85-2112-5545-AF77-80B27F44F1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984ADD-56DD-C542-875C-99B15B55D82D}"/>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212819864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1F7D-36B3-704B-BC48-7D8AD33C35D1}"/>
              </a:ext>
            </a:extLst>
          </p:cNvPr>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73F91D8-EFF5-4846-8330-68A730B3B720}"/>
              </a:ext>
            </a:extLst>
          </p:cNvPr>
          <p:cNvSpPr>
            <a:spLocks noGrp="1"/>
          </p:cNvSpPr>
          <p:nvPr>
            <p:ph idx="1"/>
          </p:nvPr>
        </p:nvSpPr>
        <p:spPr/>
        <p:txBody>
          <a:bodyPr numCol="2"/>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B91227A-FDEE-7441-B697-84E923AB8100}"/>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5" name="Footer Placeholder 4">
            <a:extLst>
              <a:ext uri="{FF2B5EF4-FFF2-40B4-BE49-F238E27FC236}">
                <a16:creationId xmlns:a16="http://schemas.microsoft.com/office/drawing/2014/main" id="{9C9EE2DD-23F9-5F48-8C28-E65FBD44EB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BCA0C7-0259-014D-9F09-0CA125EF01E1}"/>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321288915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1343-2CEA-264F-ACF6-44C17999FEB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43E7DF2-71E5-7B47-A048-11C11B2B639F}"/>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A908B841-4C92-1849-B323-1B76A2D9EF15}"/>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5" name="Footer Placeholder 4">
            <a:extLst>
              <a:ext uri="{FF2B5EF4-FFF2-40B4-BE49-F238E27FC236}">
                <a16:creationId xmlns:a16="http://schemas.microsoft.com/office/drawing/2014/main" id="{A3286158-F6E3-4F4D-8200-B5598736FB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7D50EC-FC41-A240-BBA2-5479228686F0}"/>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335179026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F3A2-35E0-3C47-8E2E-1FB2D38828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581468-158D-A241-AF42-7C5CA5BA35FE}"/>
              </a:ext>
            </a:extLst>
          </p:cNvPr>
          <p:cNvSpPr>
            <a:spLocks noGrp="1"/>
          </p:cNvSpPr>
          <p:nvPr>
            <p:ph sz="half" idx="1"/>
          </p:nvPr>
        </p:nvSpPr>
        <p:spPr>
          <a:xfrm>
            <a:off x="838200" y="1825625"/>
            <a:ext cx="5181600" cy="4351338"/>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F6900F59-C9B2-ED42-B236-97BC979E1F59}"/>
              </a:ext>
            </a:extLst>
          </p:cNvPr>
          <p:cNvSpPr>
            <a:spLocks noGrp="1"/>
          </p:cNvSpPr>
          <p:nvPr>
            <p:ph sz="half" idx="2"/>
          </p:nvPr>
        </p:nvSpPr>
        <p:spPr>
          <a:xfrm>
            <a:off x="6172200" y="1825625"/>
            <a:ext cx="5181600" cy="4351338"/>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B217E45-6519-1F4E-BD39-A909FA3A8561}"/>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6" name="Footer Placeholder 5">
            <a:extLst>
              <a:ext uri="{FF2B5EF4-FFF2-40B4-BE49-F238E27FC236}">
                <a16:creationId xmlns:a16="http://schemas.microsoft.com/office/drawing/2014/main" id="{482D1B6B-8575-7641-9EDC-FCAFFABAA6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EF56E2-B964-EF4B-BC06-31591D2199D4}"/>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390547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8EE9-5C01-3E48-B704-5843BE1F10AD}"/>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D6C1377-BE08-D347-B136-3E1DB8D27BF1}"/>
              </a:ext>
            </a:extLst>
          </p:cNvPr>
          <p:cNvSpPr>
            <a:spLocks noGrp="1"/>
          </p:cNvSpPr>
          <p:nvPr>
            <p:ph type="body" idx="1"/>
          </p:nvPr>
        </p:nvSpPr>
        <p:spPr>
          <a:xfrm>
            <a:off x="839789" y="1681163"/>
            <a:ext cx="3524693" cy="823912"/>
          </a:xfrm>
        </p:spPr>
        <p:txBody>
          <a:bodyPr numCol="1"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34189A5-ACC7-2542-8C2F-A95DF1F40859}"/>
              </a:ext>
            </a:extLst>
          </p:cNvPr>
          <p:cNvSpPr>
            <a:spLocks noGrp="1"/>
          </p:cNvSpPr>
          <p:nvPr>
            <p:ph sz="half" idx="2"/>
          </p:nvPr>
        </p:nvSpPr>
        <p:spPr>
          <a:xfrm>
            <a:off x="839789" y="2505075"/>
            <a:ext cx="3524693" cy="3684588"/>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B6316B53-AA5B-A44C-B4F8-853201B3EAE2}"/>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8" name="Footer Placeholder 7">
            <a:extLst>
              <a:ext uri="{FF2B5EF4-FFF2-40B4-BE49-F238E27FC236}">
                <a16:creationId xmlns:a16="http://schemas.microsoft.com/office/drawing/2014/main" id="{FB545991-CAC7-184B-A488-7330C916A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6392B45-13F7-6240-BBB2-24AB620839C4}"/>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
        <p:nvSpPr>
          <p:cNvPr id="12" name="Text Placeholder 2">
            <a:extLst>
              <a:ext uri="{FF2B5EF4-FFF2-40B4-BE49-F238E27FC236}">
                <a16:creationId xmlns:a16="http://schemas.microsoft.com/office/drawing/2014/main" id="{85B25864-8DB5-9844-89CE-96D31E685FCB}"/>
              </a:ext>
            </a:extLst>
          </p:cNvPr>
          <p:cNvSpPr>
            <a:spLocks noGrp="1"/>
          </p:cNvSpPr>
          <p:nvPr>
            <p:ph type="body" idx="13"/>
          </p:nvPr>
        </p:nvSpPr>
        <p:spPr>
          <a:xfrm>
            <a:off x="4364482" y="1681163"/>
            <a:ext cx="3524693" cy="823912"/>
          </a:xfrm>
        </p:spPr>
        <p:txBody>
          <a:bodyPr numCol="1"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Content Placeholder 3">
            <a:extLst>
              <a:ext uri="{FF2B5EF4-FFF2-40B4-BE49-F238E27FC236}">
                <a16:creationId xmlns:a16="http://schemas.microsoft.com/office/drawing/2014/main" id="{AACA09C8-CA99-3648-9B91-B6FC3784953A}"/>
              </a:ext>
            </a:extLst>
          </p:cNvPr>
          <p:cNvSpPr>
            <a:spLocks noGrp="1"/>
          </p:cNvSpPr>
          <p:nvPr>
            <p:ph sz="half" idx="14"/>
          </p:nvPr>
        </p:nvSpPr>
        <p:spPr>
          <a:xfrm>
            <a:off x="4364482" y="2505075"/>
            <a:ext cx="3524693" cy="3684588"/>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
            <a:extLst>
              <a:ext uri="{FF2B5EF4-FFF2-40B4-BE49-F238E27FC236}">
                <a16:creationId xmlns:a16="http://schemas.microsoft.com/office/drawing/2014/main" id="{7AEF0846-A59C-9A43-8A3D-1F0E518AC34D}"/>
              </a:ext>
            </a:extLst>
          </p:cNvPr>
          <p:cNvSpPr>
            <a:spLocks noGrp="1"/>
          </p:cNvSpPr>
          <p:nvPr>
            <p:ph type="body" idx="15"/>
          </p:nvPr>
        </p:nvSpPr>
        <p:spPr>
          <a:xfrm>
            <a:off x="7889175" y="1681163"/>
            <a:ext cx="3524693" cy="823912"/>
          </a:xfrm>
        </p:spPr>
        <p:txBody>
          <a:bodyPr numCol="1"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C9F5402F-BF7E-CB48-85F3-DB7B3D61467A}"/>
              </a:ext>
            </a:extLst>
          </p:cNvPr>
          <p:cNvSpPr>
            <a:spLocks noGrp="1"/>
          </p:cNvSpPr>
          <p:nvPr>
            <p:ph sz="half" idx="16"/>
          </p:nvPr>
        </p:nvSpPr>
        <p:spPr>
          <a:xfrm>
            <a:off x="7889175" y="2505075"/>
            <a:ext cx="3524693" cy="3684588"/>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3762999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CD64-8783-1D49-8FAE-9CA22DADBF6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12CC6C-1D05-4441-B654-56B40B6A2151}"/>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4" name="Footer Placeholder 3">
            <a:extLst>
              <a:ext uri="{FF2B5EF4-FFF2-40B4-BE49-F238E27FC236}">
                <a16:creationId xmlns:a16="http://schemas.microsoft.com/office/drawing/2014/main" id="{8B85D35A-B669-2E45-9FA6-FB43D76E44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91491E-8813-5547-BA3F-FE27B7DC161B}"/>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198979682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7E0936-2676-354E-988C-837D47C2907E}"/>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3" name="Footer Placeholder 2">
            <a:extLst>
              <a:ext uri="{FF2B5EF4-FFF2-40B4-BE49-F238E27FC236}">
                <a16:creationId xmlns:a16="http://schemas.microsoft.com/office/drawing/2014/main" id="{49FA6391-B258-2B49-8017-E0225E5163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0764F6-EADB-1E4F-B2ED-C499BF6215F7}"/>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392908830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982B-67CC-D044-9D04-B0925B2E840C}"/>
              </a:ext>
            </a:extLst>
          </p:cNvPr>
          <p:cNvSpPr>
            <a:spLocks noGrp="1"/>
          </p:cNvSpPr>
          <p:nvPr>
            <p:ph type="title"/>
          </p:nvPr>
        </p:nvSpPr>
        <p:spPr>
          <a:xfrm>
            <a:off x="839788" y="457200"/>
            <a:ext cx="3932237" cy="1600200"/>
          </a:xfrm>
        </p:spPr>
        <p:txBody>
          <a:bodyPr numCol="1" anchor="b"/>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7158068-3BBD-E541-A081-483329044E69}"/>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2F4B3827-FA35-0944-B91F-0A8091F1E80A}"/>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709CC41E-2570-274E-8933-5F09D1AFC50D}"/>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6" name="Footer Placeholder 5">
            <a:extLst>
              <a:ext uri="{FF2B5EF4-FFF2-40B4-BE49-F238E27FC236}">
                <a16:creationId xmlns:a16="http://schemas.microsoft.com/office/drawing/2014/main" id="{7D69AABB-EAFF-C147-A96A-C5844C17FE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B46E37-1306-2C40-A51C-251C7A45BB0A}"/>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Tree>
    <p:extLst>
      <p:ext uri="{BB962C8B-B14F-4D97-AF65-F5344CB8AC3E}">
        <p14:creationId xmlns:p14="http://schemas.microsoft.com/office/powerpoint/2010/main" val="276212315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CABB272-57DB-EC43-BDCB-D6236B0F0AC4}"/>
              </a:ext>
            </a:extLst>
          </p:cNvPr>
          <p:cNvSpPr>
            <a:spLocks noGrp="1"/>
          </p:cNvSpPr>
          <p:nvPr>
            <p:ph type="pic" idx="1"/>
          </p:nvPr>
        </p:nvSpPr>
        <p:spPr>
          <a:xfrm>
            <a:off x="8527312" y="1105786"/>
            <a:ext cx="3664687" cy="50292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39734A-A7D3-F94D-AC9D-5AE98625C18F}"/>
              </a:ext>
            </a:extLst>
          </p:cNvPr>
          <p:cNvSpPr>
            <a:spLocks noGrp="1"/>
          </p:cNvSpPr>
          <p:nvPr>
            <p:ph type="body" sz="half" idx="2"/>
          </p:nvPr>
        </p:nvSpPr>
        <p:spPr>
          <a:xfrm>
            <a:off x="838200" y="1828800"/>
            <a:ext cx="6847552" cy="3976393"/>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F2EA8E34-C981-E243-8989-17551BF67D02}"/>
              </a:ext>
            </a:extLst>
          </p:cNvPr>
          <p:cNvSpPr>
            <a:spLocks noGrp="1"/>
          </p:cNvSpPr>
          <p:nvPr>
            <p:ph type="dt" sz="half" idx="10"/>
          </p:nvPr>
        </p:nvSpPr>
        <p:spPr>
          <a:xfrm>
            <a:off x="838200" y="6356350"/>
            <a:ext cx="2743200" cy="365125"/>
          </a:xfrm>
          <a:prstGeom prst="rect">
            <a:avLst/>
          </a:prstGeom>
        </p:spPr>
        <p:txBody>
          <a:bodyPr/>
          <a:lstStyle/>
          <a:p>
            <a:fld id="{75AA5309-6968-6E4E-9FE9-CAC80B0C07F5}" type="datetimeFigureOut">
              <a:rPr lang="en-US" smtClean="0"/>
              <a:t>6/18/2021</a:t>
            </a:fld>
            <a:endParaRPr lang="en-US"/>
          </a:p>
        </p:txBody>
      </p:sp>
      <p:sp>
        <p:nvSpPr>
          <p:cNvPr id="6" name="Footer Placeholder 5">
            <a:extLst>
              <a:ext uri="{FF2B5EF4-FFF2-40B4-BE49-F238E27FC236}">
                <a16:creationId xmlns:a16="http://schemas.microsoft.com/office/drawing/2014/main" id="{3B296832-5669-FB41-A336-2195A339B3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1E0DA7-7A30-DA47-A6A2-49F0D2843ED5}"/>
              </a:ext>
            </a:extLst>
          </p:cNvPr>
          <p:cNvSpPr>
            <a:spLocks noGrp="1"/>
          </p:cNvSpPr>
          <p:nvPr>
            <p:ph type="sldNum" sz="quarter" idx="12"/>
          </p:nvPr>
        </p:nvSpPr>
        <p:spPr>
          <a:xfrm>
            <a:off x="8610600" y="6356350"/>
            <a:ext cx="2743200" cy="365125"/>
          </a:xfrm>
          <a:prstGeom prst="rect">
            <a:avLst/>
          </a:prstGeom>
        </p:spPr>
        <p:txBody>
          <a:bodyPr/>
          <a:lstStyle/>
          <a:p>
            <a:fld id="{E339760D-2F47-9549-8B49-51C464F8159E}" type="slidenum">
              <a:rPr lang="en-US" smtClean="0"/>
              <a:t>‹#›</a:t>
            </a:fld>
            <a:endParaRPr lang="en-US"/>
          </a:p>
        </p:txBody>
      </p:sp>
      <p:sp>
        <p:nvSpPr>
          <p:cNvPr id="11" name="Title 1">
            <a:extLst>
              <a:ext uri="{FF2B5EF4-FFF2-40B4-BE49-F238E27FC236}">
                <a16:creationId xmlns:a16="http://schemas.microsoft.com/office/drawing/2014/main" id="{955C41D0-7D74-8B4C-A2C8-881CBFB3B53B}"/>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118823906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EB5DB8-05A5-F745-91FF-668BDAB84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507943B-03EC-5C45-90BA-596991EE3133}"/>
              </a:ext>
            </a:extLst>
          </p:cNvPr>
          <p:cNvSpPr>
            <a:spLocks noGrp="1"/>
          </p:cNvSpPr>
          <p:nvPr>
            <p:ph type="body" idx="1"/>
          </p:nvPr>
        </p:nvSpPr>
        <p:spPr>
          <a:xfrm>
            <a:off x="838200" y="1825625"/>
            <a:ext cx="10515600" cy="4351338"/>
          </a:xfrm>
          <a:prstGeom prst="rect">
            <a:avLst/>
          </a:prstGeom>
        </p:spPr>
        <p:txBody>
          <a:bodyPr vert="horz" lIns="91440" tIns="45720" rIns="91440" bIns="45720" numCol="2"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A030A51B-A738-5144-954B-7EF05B4BD866}"/>
              </a:ext>
            </a:extLst>
          </p:cNvPr>
          <p:cNvSpPr/>
          <p:nvPr userDrawn="1"/>
        </p:nvSpPr>
        <p:spPr>
          <a:xfrm>
            <a:off x="0" y="6513534"/>
            <a:ext cx="12192000" cy="344466"/>
          </a:xfrm>
          <a:prstGeom prst="rect">
            <a:avLst/>
          </a:prstGeom>
          <a:solidFill>
            <a:srgbClr val="4FB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635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Wulkan Display SemiBold" pitchFamily="2" charset="77"/>
          <a:ea typeface="+mj-ea"/>
          <a:cs typeface="+mj-cs"/>
        </a:defRPr>
      </a:lvl1pPr>
    </p:titleStyle>
    <p:bodyStyle>
      <a:lvl1pPr marL="0" indent="0" algn="l" defTabSz="914400" rtl="0" eaLnBrk="1" latinLnBrk="0" hangingPunct="1">
        <a:lnSpc>
          <a:spcPct val="90000"/>
        </a:lnSpc>
        <a:spcBef>
          <a:spcPts val="1000"/>
        </a:spcBef>
        <a:buFontTx/>
        <a:buNone/>
        <a:defRPr sz="1600" b="1" i="0" kern="1200">
          <a:solidFill>
            <a:schemeClr val="tx1"/>
          </a:solidFill>
          <a:latin typeface="Infra SemiBold" panose="020B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mall bird sitting on a ledge&#10;&#10;Description automatically generated">
            <a:extLst>
              <a:ext uri="{FF2B5EF4-FFF2-40B4-BE49-F238E27FC236}">
                <a16:creationId xmlns:a16="http://schemas.microsoft.com/office/drawing/2014/main" id="{8C365660-356A-9140-83EC-DAEE53E0C4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a:noFill/>
          <a:ln w="38100" cap="sq">
            <a:no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4C7D3D8E-C75C-1B49-A189-199E0179123C}"/>
              </a:ext>
            </a:extLst>
          </p:cNvPr>
          <p:cNvSpPr/>
          <p:nvPr/>
        </p:nvSpPr>
        <p:spPr>
          <a:xfrm>
            <a:off x="7416801" y="1822961"/>
            <a:ext cx="4775199" cy="4135437"/>
          </a:xfrm>
          <a:prstGeom prst="rect">
            <a:avLst/>
          </a:prstGeom>
          <a:solidFill>
            <a:srgbClr val="1B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B44A54EF-00F7-7F44-AEAA-F2974567B693}"/>
              </a:ext>
            </a:extLst>
          </p:cNvPr>
          <p:cNvSpPr>
            <a:spLocks noGrp="1"/>
          </p:cNvSpPr>
          <p:nvPr>
            <p:ph type="subTitle" idx="1"/>
          </p:nvPr>
        </p:nvSpPr>
        <p:spPr>
          <a:xfrm>
            <a:off x="7881088" y="4439353"/>
            <a:ext cx="4048642" cy="1332714"/>
          </a:xfrm>
        </p:spPr>
        <p:txBody>
          <a:bodyPr numCol="1" anchor="t">
            <a:normAutofit/>
          </a:bodyPr>
          <a:lstStyle/>
          <a:p>
            <a:pPr algn="l"/>
            <a:r>
              <a:rPr lang="en-AU" sz="1600" b="0" dirty="0">
                <a:solidFill>
                  <a:schemeClr val="bg1"/>
                </a:solidFill>
                <a:latin typeface="Infra SemiBold" panose="020B0500000000020000" pitchFamily="34" charset="77"/>
              </a:rPr>
              <a:t>Revel Pointon</a:t>
            </a:r>
          </a:p>
          <a:p>
            <a:pPr algn="l"/>
            <a:r>
              <a:rPr lang="en-AU" dirty="0">
                <a:solidFill>
                  <a:schemeClr val="bg1"/>
                </a:solidFill>
                <a:latin typeface="Infra SemiBold" panose="020B0500000000020000" pitchFamily="34" charset="77"/>
              </a:rPr>
              <a:t>Managing Lawyer – Southern and Central Qld</a:t>
            </a:r>
            <a:endParaRPr lang="en-AU" sz="1600" b="0" dirty="0">
              <a:solidFill>
                <a:schemeClr val="bg1"/>
              </a:solidFill>
              <a:latin typeface="Infra SemiBold" panose="020B0500000000020000" pitchFamily="34" charset="77"/>
            </a:endParaRPr>
          </a:p>
        </p:txBody>
      </p:sp>
      <p:sp>
        <p:nvSpPr>
          <p:cNvPr id="2" name="Title 1">
            <a:extLst>
              <a:ext uri="{FF2B5EF4-FFF2-40B4-BE49-F238E27FC236}">
                <a16:creationId xmlns:a16="http://schemas.microsoft.com/office/drawing/2014/main" id="{8669C125-8AFE-7848-8434-AE87D151534C}"/>
              </a:ext>
            </a:extLst>
          </p:cNvPr>
          <p:cNvSpPr>
            <a:spLocks noGrp="1"/>
          </p:cNvSpPr>
          <p:nvPr>
            <p:ph type="title"/>
          </p:nvPr>
        </p:nvSpPr>
        <p:spPr>
          <a:xfrm>
            <a:off x="7881088" y="2920309"/>
            <a:ext cx="4310912" cy="1332714"/>
          </a:xfrm>
        </p:spPr>
        <p:txBody>
          <a:bodyPr anchor="t">
            <a:noAutofit/>
          </a:bodyPr>
          <a:lstStyle/>
          <a:p>
            <a:pPr algn="l"/>
            <a:r>
              <a:rPr lang="en-AU" dirty="0">
                <a:solidFill>
                  <a:schemeClr val="bg1"/>
                </a:solidFill>
              </a:rPr>
              <a:t>Advocacy at the EDO</a:t>
            </a:r>
            <a:endParaRPr lang="en-US" sz="4400" dirty="0">
              <a:solidFill>
                <a:schemeClr val="bg1"/>
              </a:solidFill>
              <a:latin typeface="Wulkan Display SemiBold" pitchFamily="2" charset="77"/>
            </a:endParaRPr>
          </a:p>
        </p:txBody>
      </p:sp>
      <p:pic>
        <p:nvPicPr>
          <p:cNvPr id="11" name="Picture 10">
            <a:extLst>
              <a:ext uri="{FF2B5EF4-FFF2-40B4-BE49-F238E27FC236}">
                <a16:creationId xmlns:a16="http://schemas.microsoft.com/office/drawing/2014/main" id="{12A09920-79E0-0F48-83DF-7A73947767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378" y="410160"/>
            <a:ext cx="2553563" cy="748789"/>
          </a:xfrm>
          <a:prstGeom prst="rect">
            <a:avLst/>
          </a:prstGeom>
        </p:spPr>
      </p:pic>
    </p:spTree>
    <p:extLst>
      <p:ext uri="{BB962C8B-B14F-4D97-AF65-F5344CB8AC3E}">
        <p14:creationId xmlns:p14="http://schemas.microsoft.com/office/powerpoint/2010/main" val="3689800462"/>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5058D2-42A3-4F3F-9752-586EF32732AA}"/>
              </a:ext>
            </a:extLst>
          </p:cNvPr>
          <p:cNvSpPr txBox="1"/>
          <p:nvPr/>
        </p:nvSpPr>
        <p:spPr>
          <a:xfrm>
            <a:off x="90116" y="2795472"/>
            <a:ext cx="6994769" cy="1015663"/>
          </a:xfrm>
          <a:prstGeom prst="rect">
            <a:avLst/>
          </a:prstGeom>
          <a:noFill/>
        </p:spPr>
        <p:txBody>
          <a:bodyPr wrap="square" rtlCol="0">
            <a:spAutoFit/>
          </a:bodyPr>
          <a:lstStyle/>
          <a:p>
            <a:pPr algn="ctr"/>
            <a:r>
              <a:rPr lang="en-AU" sz="6000" dirty="0">
                <a:latin typeface="Wulkan Display SemiBold" pitchFamily="50" charset="0"/>
              </a:rPr>
              <a:t>Thank you.</a:t>
            </a:r>
          </a:p>
        </p:txBody>
      </p:sp>
      <p:pic>
        <p:nvPicPr>
          <p:cNvPr id="10" name="Picture 9" descr="A close up of a logo&#10;&#10;Description automatically generated">
            <a:extLst>
              <a:ext uri="{FF2B5EF4-FFF2-40B4-BE49-F238E27FC236}">
                <a16:creationId xmlns:a16="http://schemas.microsoft.com/office/drawing/2014/main" id="{C7DBD35A-7984-40D4-85E4-07413909E33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8002" y="-2265815"/>
            <a:ext cx="9398077" cy="13153828"/>
          </a:xfrm>
          <a:prstGeom prst="rect">
            <a:avLst/>
          </a:prstGeom>
        </p:spPr>
      </p:pic>
    </p:spTree>
    <p:extLst>
      <p:ext uri="{BB962C8B-B14F-4D97-AF65-F5344CB8AC3E}">
        <p14:creationId xmlns:p14="http://schemas.microsoft.com/office/powerpoint/2010/main" val="310351511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C1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F6A5D6-0C3B-5B47-A59A-C7F669723717}"/>
              </a:ext>
            </a:extLst>
          </p:cNvPr>
          <p:cNvSpPr/>
          <p:nvPr/>
        </p:nvSpPr>
        <p:spPr>
          <a:xfrm>
            <a:off x="0" y="6347637"/>
            <a:ext cx="12192000" cy="510363"/>
          </a:xfrm>
          <a:prstGeom prst="rect">
            <a:avLst/>
          </a:prstGeom>
          <a:solidFill>
            <a:srgbClr val="1B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CDFD6-6A33-9548-89BB-68C823B3A1E9}"/>
              </a:ext>
            </a:extLst>
          </p:cNvPr>
          <p:cNvSpPr>
            <a:spLocks noGrp="1"/>
          </p:cNvSpPr>
          <p:nvPr>
            <p:ph type="title"/>
          </p:nvPr>
        </p:nvSpPr>
        <p:spPr>
          <a:xfrm>
            <a:off x="619050" y="715975"/>
            <a:ext cx="10515600" cy="1325563"/>
          </a:xfrm>
        </p:spPr>
        <p:txBody>
          <a:bodyPr/>
          <a:lstStyle/>
          <a:p>
            <a:r>
              <a:rPr lang="en-AU" dirty="0">
                <a:solidFill>
                  <a:schemeClr val="bg1"/>
                </a:solidFill>
              </a:rPr>
              <a:t>Who is the EDO? </a:t>
            </a:r>
          </a:p>
        </p:txBody>
      </p:sp>
      <p:sp>
        <p:nvSpPr>
          <p:cNvPr id="7" name="Subtitle 2">
            <a:extLst>
              <a:ext uri="{FF2B5EF4-FFF2-40B4-BE49-F238E27FC236}">
                <a16:creationId xmlns:a16="http://schemas.microsoft.com/office/drawing/2014/main" id="{506B1E81-FF6A-F74B-B19E-DC100FB568D0}"/>
              </a:ext>
            </a:extLst>
          </p:cNvPr>
          <p:cNvSpPr txBox="1">
            <a:spLocks/>
          </p:cNvSpPr>
          <p:nvPr/>
        </p:nvSpPr>
        <p:spPr>
          <a:xfrm>
            <a:off x="619050" y="1842906"/>
            <a:ext cx="9294970" cy="4580642"/>
          </a:xfrm>
          <a:prstGeom prst="rect">
            <a:avLst/>
          </a:prstGeom>
        </p:spPr>
        <p:txBody>
          <a:bodyPr vert="horz" lIns="91440" tIns="45720" rIns="91440" bIns="45720" numCol="1" rtlCol="0" anchor="t">
            <a:normAutofit/>
          </a:bodyPr>
          <a:lstStyle>
            <a:lvl1pPr marL="0" indent="0" algn="l" defTabSz="914400" rtl="0" eaLnBrk="1" latinLnBrk="0" hangingPunct="1">
              <a:lnSpc>
                <a:spcPct val="90000"/>
              </a:lnSpc>
              <a:spcBef>
                <a:spcPts val="1000"/>
              </a:spcBef>
              <a:buFontTx/>
              <a:buNone/>
              <a:defRPr sz="1600" b="1" i="0" kern="1200">
                <a:solidFill>
                  <a:schemeClr val="tx1"/>
                </a:solidFill>
                <a:latin typeface="Infra SemiBold" panose="020B0500000000020000"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fra" panose="020B050000000002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b="0" dirty="0">
                <a:solidFill>
                  <a:schemeClr val="bg1"/>
                </a:solidFill>
              </a:rPr>
              <a:t>Now a national community legal centre</a:t>
            </a:r>
          </a:p>
          <a:p>
            <a:r>
              <a:rPr lang="en-AU" sz="2000" b="0" dirty="0">
                <a:solidFill>
                  <a:schemeClr val="bg1"/>
                </a:solidFill>
              </a:rPr>
              <a:t>Providing legal representation, litigation, advice, education and law reform services</a:t>
            </a:r>
          </a:p>
          <a:p>
            <a:r>
              <a:rPr lang="en-AU" sz="2000" b="0" dirty="0">
                <a:solidFill>
                  <a:schemeClr val="bg1"/>
                </a:solidFill>
              </a:rPr>
              <a:t>New structure:</a:t>
            </a:r>
          </a:p>
          <a:p>
            <a:endParaRPr lang="en-AU" b="0" dirty="0">
              <a:solidFill>
                <a:schemeClr val="bg1"/>
              </a:solidFill>
            </a:endParaRPr>
          </a:p>
          <a:p>
            <a:endParaRPr lang="en-AU" b="0" dirty="0">
              <a:solidFill>
                <a:schemeClr val="bg1"/>
              </a:solidFill>
            </a:endParaRPr>
          </a:p>
        </p:txBody>
      </p:sp>
      <p:pic>
        <p:nvPicPr>
          <p:cNvPr id="6" name="Picture 5">
            <a:extLst>
              <a:ext uri="{FF2B5EF4-FFF2-40B4-BE49-F238E27FC236}">
                <a16:creationId xmlns:a16="http://schemas.microsoft.com/office/drawing/2014/main" id="{66EEC4A1-8B9A-486D-BDED-90B0DF63B9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7554" y="5598848"/>
            <a:ext cx="2553563" cy="748789"/>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B2ECC5C6-C870-49E4-BC22-714F49D9D5CD}"/>
              </a:ext>
            </a:extLst>
          </p:cNvPr>
          <p:cNvPicPr/>
          <p:nvPr/>
        </p:nvPicPr>
        <p:blipFill rotWithShape="1">
          <a:blip r:embed="rId3"/>
          <a:srcRect l="21106" t="9224" r="19732" b="10004"/>
          <a:stretch/>
        </p:blipFill>
        <p:spPr bwMode="auto">
          <a:xfrm>
            <a:off x="3218372" y="2652848"/>
            <a:ext cx="4096326" cy="3596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921620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365660-356A-9140-83EC-DAEE53E0C4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12191999" cy="6858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 name="Subtitle 2">
            <a:extLst>
              <a:ext uri="{FF2B5EF4-FFF2-40B4-BE49-F238E27FC236}">
                <a16:creationId xmlns:a16="http://schemas.microsoft.com/office/drawing/2014/main" id="{B44A54EF-00F7-7F44-AEAA-F2974567B693}"/>
              </a:ext>
            </a:extLst>
          </p:cNvPr>
          <p:cNvSpPr>
            <a:spLocks noGrp="1"/>
          </p:cNvSpPr>
          <p:nvPr>
            <p:ph type="subTitle" idx="1"/>
          </p:nvPr>
        </p:nvSpPr>
        <p:spPr>
          <a:xfrm>
            <a:off x="619050" y="1161046"/>
            <a:ext cx="7158164" cy="4535908"/>
          </a:xfrm>
        </p:spPr>
        <p:txBody>
          <a:bodyPr numCol="1" anchor="t">
            <a:normAutofit/>
          </a:bodyPr>
          <a:lstStyle/>
          <a:p>
            <a:pPr algn="l"/>
            <a:r>
              <a:rPr lang="en-AU" sz="2400" dirty="0">
                <a:solidFill>
                  <a:schemeClr val="bg1"/>
                </a:solidFill>
                <a:latin typeface="Infra SemiBold" panose="020B0500000000020000" pitchFamily="34" charset="77"/>
              </a:rPr>
              <a:t>Managing lawyer – Southern and Central Qld HEJ team</a:t>
            </a:r>
          </a:p>
          <a:p>
            <a:pPr algn="l"/>
            <a:r>
              <a:rPr lang="en-AU" sz="2400" b="0" dirty="0">
                <a:solidFill>
                  <a:schemeClr val="bg1"/>
                </a:solidFill>
                <a:latin typeface="Infra SemiBold" panose="020B0500000000020000" pitchFamily="34" charset="77"/>
              </a:rPr>
              <a:t>Previous</a:t>
            </a:r>
            <a:r>
              <a:rPr lang="en-AU" sz="2400" dirty="0">
                <a:solidFill>
                  <a:schemeClr val="bg1"/>
                </a:solidFill>
                <a:latin typeface="Infra SemiBold" panose="020B0500000000020000" pitchFamily="34" charset="77"/>
              </a:rPr>
              <a:t>ly Law Reform solicitor</a:t>
            </a:r>
          </a:p>
          <a:p>
            <a:pPr algn="l"/>
            <a:r>
              <a:rPr lang="en-AU" sz="2400" b="0" dirty="0">
                <a:solidFill>
                  <a:schemeClr val="bg1"/>
                </a:solidFill>
                <a:latin typeface="Infra SemiBold" panose="020B0500000000020000" pitchFamily="34" charset="77"/>
              </a:rPr>
              <a:t>Prior to that: </a:t>
            </a:r>
          </a:p>
          <a:p>
            <a:pPr marL="285750" indent="-285750" algn="l">
              <a:buFontTx/>
              <a:buChar char="-"/>
            </a:pPr>
            <a:r>
              <a:rPr lang="en-AU" sz="2400" dirty="0">
                <a:solidFill>
                  <a:schemeClr val="bg1"/>
                </a:solidFill>
                <a:latin typeface="Infra SemiBold" panose="020B0500000000020000" pitchFamily="34" charset="77"/>
              </a:rPr>
              <a:t>Climate change litigation</a:t>
            </a:r>
          </a:p>
          <a:p>
            <a:pPr marL="285750" indent="-285750" algn="l">
              <a:buFontTx/>
              <a:buChar char="-"/>
            </a:pPr>
            <a:r>
              <a:rPr lang="en-AU" sz="2400" b="0" dirty="0">
                <a:solidFill>
                  <a:schemeClr val="bg1"/>
                </a:solidFill>
                <a:latin typeface="Infra SemiBold" panose="020B0500000000020000" pitchFamily="34" charset="77"/>
              </a:rPr>
              <a:t>Private practice </a:t>
            </a:r>
          </a:p>
          <a:p>
            <a:pPr marL="285750" indent="-285750" algn="l">
              <a:buFontTx/>
              <a:buChar char="-"/>
            </a:pPr>
            <a:r>
              <a:rPr lang="en-AU" sz="2400" b="0" dirty="0">
                <a:solidFill>
                  <a:schemeClr val="bg1"/>
                </a:solidFill>
                <a:latin typeface="Infra SemiBold" panose="020B0500000000020000" pitchFamily="34" charset="77"/>
              </a:rPr>
              <a:t>Sustainability education</a:t>
            </a:r>
          </a:p>
          <a:p>
            <a:pPr marL="285750" indent="-285750" algn="l">
              <a:buFontTx/>
              <a:buChar char="-"/>
            </a:pPr>
            <a:endParaRPr lang="en-AU" sz="2400" dirty="0">
              <a:solidFill>
                <a:schemeClr val="bg1"/>
              </a:solidFill>
              <a:latin typeface="Infra SemiBold" panose="020B0500000000020000" pitchFamily="34" charset="77"/>
            </a:endParaRPr>
          </a:p>
        </p:txBody>
      </p:sp>
      <p:sp>
        <p:nvSpPr>
          <p:cNvPr id="2" name="Title 1">
            <a:extLst>
              <a:ext uri="{FF2B5EF4-FFF2-40B4-BE49-F238E27FC236}">
                <a16:creationId xmlns:a16="http://schemas.microsoft.com/office/drawing/2014/main" id="{8669C125-8AFE-7848-8434-AE87D151534C}"/>
              </a:ext>
            </a:extLst>
          </p:cNvPr>
          <p:cNvSpPr>
            <a:spLocks noGrp="1"/>
          </p:cNvSpPr>
          <p:nvPr>
            <p:ph type="title"/>
          </p:nvPr>
        </p:nvSpPr>
        <p:spPr>
          <a:xfrm>
            <a:off x="619050" y="375710"/>
            <a:ext cx="6111359" cy="902355"/>
          </a:xfrm>
        </p:spPr>
        <p:txBody>
          <a:bodyPr anchor="t">
            <a:noAutofit/>
          </a:bodyPr>
          <a:lstStyle/>
          <a:p>
            <a:pPr algn="l"/>
            <a:r>
              <a:rPr lang="en-AU" sz="4400" dirty="0">
                <a:solidFill>
                  <a:schemeClr val="bg1"/>
                </a:solidFill>
                <a:latin typeface="Wulkan Display SemiBold" pitchFamily="2" charset="77"/>
              </a:rPr>
              <a:t>Who am I? </a:t>
            </a:r>
            <a:endParaRPr lang="en-US" sz="4400" dirty="0">
              <a:solidFill>
                <a:schemeClr val="bg1"/>
              </a:solidFill>
              <a:latin typeface="Wulkan Display SemiBold" pitchFamily="2" charset="77"/>
            </a:endParaRPr>
          </a:p>
        </p:txBody>
      </p:sp>
    </p:spTree>
    <p:extLst>
      <p:ext uri="{BB962C8B-B14F-4D97-AF65-F5344CB8AC3E}">
        <p14:creationId xmlns:p14="http://schemas.microsoft.com/office/powerpoint/2010/main" val="392608819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lant&#10;&#10;Description automatically generated">
            <a:extLst>
              <a:ext uri="{FF2B5EF4-FFF2-40B4-BE49-F238E27FC236}">
                <a16:creationId xmlns:a16="http://schemas.microsoft.com/office/drawing/2014/main" id="{1CA1A3FA-FE94-4635-8E36-B9A8003082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pic>
        <p:nvPicPr>
          <p:cNvPr id="6" name="Picture 5">
            <a:extLst>
              <a:ext uri="{FF2B5EF4-FFF2-40B4-BE49-F238E27FC236}">
                <a16:creationId xmlns:a16="http://schemas.microsoft.com/office/drawing/2014/main" id="{8B6F1C3E-C579-480F-98AA-8B66C54F30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54589" y="5727700"/>
            <a:ext cx="927100" cy="927100"/>
          </a:xfrm>
          <a:prstGeom prst="rect">
            <a:avLst/>
          </a:prstGeom>
        </p:spPr>
      </p:pic>
      <p:sp>
        <p:nvSpPr>
          <p:cNvPr id="7" name="Rectangle 6">
            <a:extLst>
              <a:ext uri="{FF2B5EF4-FFF2-40B4-BE49-F238E27FC236}">
                <a16:creationId xmlns:a16="http://schemas.microsoft.com/office/drawing/2014/main" id="{0C6972BA-0B94-46B4-A83E-7E5371853A22}"/>
              </a:ext>
            </a:extLst>
          </p:cNvPr>
          <p:cNvSpPr/>
          <p:nvPr/>
        </p:nvSpPr>
        <p:spPr>
          <a:xfrm>
            <a:off x="172082" y="1981200"/>
            <a:ext cx="5762726" cy="2819400"/>
          </a:xfrm>
          <a:prstGeom prst="rect">
            <a:avLst/>
          </a:prstGeom>
          <a:solidFill>
            <a:srgbClr val="22222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E5104332-768C-478E-9900-295BD0AEA9F7}"/>
              </a:ext>
            </a:extLst>
          </p:cNvPr>
          <p:cNvSpPr txBox="1"/>
          <p:nvPr/>
        </p:nvSpPr>
        <p:spPr>
          <a:xfrm>
            <a:off x="296420" y="2313037"/>
            <a:ext cx="6478955" cy="769441"/>
          </a:xfrm>
          <a:prstGeom prst="rect">
            <a:avLst/>
          </a:prstGeom>
          <a:noFill/>
        </p:spPr>
        <p:txBody>
          <a:bodyPr wrap="square" rtlCol="0">
            <a:spAutoFit/>
          </a:bodyPr>
          <a:lstStyle/>
          <a:p>
            <a:r>
              <a:rPr lang="en-AU" sz="4400">
                <a:solidFill>
                  <a:schemeClr val="bg1"/>
                </a:solidFill>
                <a:latin typeface="Wulkan Display SemiBold" pitchFamily="50" charset="0"/>
              </a:rPr>
              <a:t>Advocacy </a:t>
            </a:r>
            <a:r>
              <a:rPr lang="en-AU" sz="4400" dirty="0">
                <a:solidFill>
                  <a:schemeClr val="bg1"/>
                </a:solidFill>
                <a:latin typeface="Wulkan Display SemiBold" pitchFamily="50" charset="0"/>
              </a:rPr>
              <a:t>at the EDO</a:t>
            </a:r>
          </a:p>
        </p:txBody>
      </p:sp>
    </p:spTree>
    <p:extLst>
      <p:ext uri="{BB962C8B-B14F-4D97-AF65-F5344CB8AC3E}">
        <p14:creationId xmlns:p14="http://schemas.microsoft.com/office/powerpoint/2010/main" val="405218242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8E6FA10-E575-4C7E-8ED0-619B7AFE77BD}"/>
              </a:ext>
            </a:extLst>
          </p:cNvPr>
          <p:cNvSpPr>
            <a:spLocks noGrp="1"/>
          </p:cNvSpPr>
          <p:nvPr>
            <p:ph type="subTitle" idx="1"/>
          </p:nvPr>
        </p:nvSpPr>
        <p:spPr>
          <a:xfrm>
            <a:off x="741946" y="1697912"/>
            <a:ext cx="11058626" cy="4666476"/>
          </a:xfrm>
        </p:spPr>
        <p:txBody>
          <a:bodyPr>
            <a:noAutofit/>
          </a:bodyPr>
          <a:lstStyle/>
          <a:p>
            <a:pPr>
              <a:lnSpc>
                <a:spcPct val="107000"/>
              </a:lnSpc>
            </a:pPr>
            <a:r>
              <a:rPr lang="en-GB" sz="2400" dirty="0"/>
              <a:t>Focus on ensuring our laws and policies provide for: </a:t>
            </a:r>
          </a:p>
          <a:p>
            <a:pPr marL="914400" lvl="1" indent="-457200" algn="l">
              <a:lnSpc>
                <a:spcPct val="107000"/>
              </a:lnSpc>
              <a:buFont typeface="Arial" panose="020B0604020202020204" pitchFamily="34" charset="0"/>
              <a:buChar char="•"/>
            </a:pPr>
            <a:r>
              <a:rPr lang="en-GB" sz="2400" dirty="0"/>
              <a:t>Environmental protection/ sustainable development in the public interest; and</a:t>
            </a:r>
            <a:endParaRPr lang="en-AU" sz="2400" dirty="0"/>
          </a:p>
          <a:p>
            <a:pPr marL="914400" lvl="1" indent="-457200" algn="l">
              <a:lnSpc>
                <a:spcPct val="107000"/>
              </a:lnSpc>
              <a:buFont typeface="Arial" panose="020B0604020202020204" pitchFamily="34" charset="0"/>
              <a:buChar char="•"/>
            </a:pPr>
            <a:r>
              <a:rPr lang="en-GB" sz="2400" dirty="0"/>
              <a:t>Accountability in decision </a:t>
            </a:r>
            <a:r>
              <a:rPr lang="en-AU" sz="2400" dirty="0"/>
              <a:t>making. </a:t>
            </a:r>
          </a:p>
          <a:p>
            <a:pPr lvl="1" algn="l">
              <a:lnSpc>
                <a:spcPct val="107000"/>
              </a:lnSpc>
            </a:pPr>
            <a:endParaRPr lang="en-AU" sz="2400" dirty="0"/>
          </a:p>
          <a:p>
            <a:pPr>
              <a:lnSpc>
                <a:spcPct val="107000"/>
              </a:lnSpc>
            </a:pPr>
            <a:r>
              <a:rPr lang="en-AU" sz="2400" dirty="0"/>
              <a:t>Through: </a:t>
            </a:r>
          </a:p>
          <a:p>
            <a:pPr marL="742950" lvl="1" indent="-285750" algn="l">
              <a:lnSpc>
                <a:spcPct val="107000"/>
              </a:lnSpc>
              <a:buFont typeface="Courier New" panose="02070309020205020404" pitchFamily="49" charset="0"/>
              <a:buChar char="o"/>
            </a:pPr>
            <a:r>
              <a:rPr lang="en-GB" sz="2400" dirty="0"/>
              <a:t>Legislative analysis </a:t>
            </a:r>
          </a:p>
          <a:p>
            <a:pPr marL="742950" lvl="1" indent="-285750" algn="l">
              <a:lnSpc>
                <a:spcPct val="107000"/>
              </a:lnSpc>
              <a:buFont typeface="Courier New" panose="02070309020205020404" pitchFamily="49" charset="0"/>
              <a:buChar char="o"/>
            </a:pPr>
            <a:r>
              <a:rPr lang="en-GB" sz="2400" dirty="0"/>
              <a:t>Advocacy to government departments and Ministers </a:t>
            </a:r>
            <a:endParaRPr lang="en-AU" sz="2400" dirty="0"/>
          </a:p>
          <a:p>
            <a:pPr marL="742950" lvl="1" indent="-285750" algn="l">
              <a:lnSpc>
                <a:spcPct val="107000"/>
              </a:lnSpc>
              <a:buFont typeface="Courier New" panose="02070309020205020404" pitchFamily="49" charset="0"/>
              <a:buChar char="o"/>
            </a:pPr>
            <a:r>
              <a:rPr lang="en-GB" sz="2400" dirty="0"/>
              <a:t>Relationship building with other stakeholders, scientists and similar organisations – to build knowledge, power and mutual understanding of our positions</a:t>
            </a:r>
            <a:endParaRPr lang="en-AU" sz="2400" dirty="0"/>
          </a:p>
          <a:p>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Title 2">
            <a:extLst>
              <a:ext uri="{FF2B5EF4-FFF2-40B4-BE49-F238E27FC236}">
                <a16:creationId xmlns:a16="http://schemas.microsoft.com/office/drawing/2014/main" id="{F9A1199D-1EEC-47C2-B6C3-376D9E65FDEF}"/>
              </a:ext>
            </a:extLst>
          </p:cNvPr>
          <p:cNvSpPr>
            <a:spLocks noGrp="1"/>
          </p:cNvSpPr>
          <p:nvPr>
            <p:ph type="title"/>
          </p:nvPr>
        </p:nvSpPr>
        <p:spPr/>
        <p:txBody>
          <a:bodyPr/>
          <a:lstStyle/>
          <a:p>
            <a:r>
              <a:rPr lang="en-AU" dirty="0"/>
              <a:t>How do we do advocacy at the EDO</a:t>
            </a:r>
          </a:p>
        </p:txBody>
      </p:sp>
    </p:spTree>
    <p:extLst>
      <p:ext uri="{BB962C8B-B14F-4D97-AF65-F5344CB8AC3E}">
        <p14:creationId xmlns:p14="http://schemas.microsoft.com/office/powerpoint/2010/main" val="31877027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FBDEF8AE-96EC-4022-B3AB-3E19050A0ACC}"/>
              </a:ext>
            </a:extLst>
          </p:cNvPr>
          <p:cNvSpPr>
            <a:spLocks noGrp="1"/>
          </p:cNvSpPr>
          <p:nvPr>
            <p:ph type="title"/>
          </p:nvPr>
        </p:nvSpPr>
        <p:spPr>
          <a:xfrm>
            <a:off x="907793" y="3143668"/>
            <a:ext cx="3308130" cy="2387600"/>
          </a:xfrm>
        </p:spPr>
        <p:txBody>
          <a:bodyPr vert="horz" lIns="91440" tIns="45720" rIns="91440" bIns="45720" rtlCol="0" anchor="b">
            <a:normAutofit fontScale="90000"/>
          </a:bodyPr>
          <a:lstStyle/>
          <a:p>
            <a:r>
              <a:rPr lang="en-US" sz="5400" kern="1200" dirty="0">
                <a:solidFill>
                  <a:srgbClr val="FFFFFF"/>
                </a:solidFill>
                <a:latin typeface="+mj-lt"/>
                <a:ea typeface="+mj-ea"/>
                <a:cs typeface="+mj-cs"/>
              </a:rPr>
              <a:t>Planning law reform</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2015</a:t>
            </a:r>
            <a:br>
              <a:rPr lang="en-US" sz="5400" kern="1200" dirty="0">
                <a:solidFill>
                  <a:srgbClr val="FFFFFF"/>
                </a:solidFill>
                <a:latin typeface="+mj-lt"/>
                <a:ea typeface="+mj-ea"/>
                <a:cs typeface="+mj-cs"/>
              </a:rPr>
            </a:br>
            <a:br>
              <a:rPr lang="en-US" sz="5400" kern="1200" dirty="0">
                <a:solidFill>
                  <a:srgbClr val="FFFFFF"/>
                </a:solidFill>
                <a:latin typeface="+mj-lt"/>
                <a:ea typeface="+mj-ea"/>
                <a:cs typeface="+mj-cs"/>
              </a:rPr>
            </a:br>
            <a:r>
              <a:rPr lang="en-US" sz="4900" kern="1200" dirty="0">
                <a:solidFill>
                  <a:srgbClr val="FFFFFF"/>
                </a:solidFill>
                <a:latin typeface="+mj-lt"/>
                <a:ea typeface="+mj-ea"/>
                <a:cs typeface="+mj-cs"/>
              </a:rPr>
              <a:t>EDO and QCC</a:t>
            </a:r>
            <a:br>
              <a:rPr lang="en-US" sz="5400" kern="1200" dirty="0">
                <a:solidFill>
                  <a:srgbClr val="FFFFFF"/>
                </a:solidFill>
                <a:latin typeface="+mj-lt"/>
                <a:ea typeface="+mj-ea"/>
                <a:cs typeface="+mj-cs"/>
              </a:rPr>
            </a:br>
            <a:endParaRPr lang="en-US" sz="5400" kern="1200" dirty="0">
              <a:solidFill>
                <a:srgbClr val="FFFFFF"/>
              </a:solidFill>
              <a:latin typeface="+mj-lt"/>
              <a:ea typeface="+mj-ea"/>
              <a:cs typeface="+mj-cs"/>
            </a:endParaRPr>
          </a:p>
        </p:txBody>
      </p:sp>
      <p:sp>
        <p:nvSpPr>
          <p:cNvPr id="2" name="Subtitle 1">
            <a:extLst>
              <a:ext uri="{FF2B5EF4-FFF2-40B4-BE49-F238E27FC236}">
                <a16:creationId xmlns:a16="http://schemas.microsoft.com/office/drawing/2014/main" id="{403F2592-7BA4-4A1A-BA60-D74F483A25E3}"/>
              </a:ext>
            </a:extLst>
          </p:cNvPr>
          <p:cNvSpPr>
            <a:spLocks noGrp="1"/>
          </p:cNvSpPr>
          <p:nvPr>
            <p:ph type="subTitle" idx="1"/>
          </p:nvPr>
        </p:nvSpPr>
        <p:spPr>
          <a:xfrm>
            <a:off x="804672" y="3602038"/>
            <a:ext cx="3308131" cy="1655762"/>
          </a:xfrm>
        </p:spPr>
        <p:txBody>
          <a:bodyPr vert="horz" lIns="91440" tIns="45720" rIns="91440" bIns="45720" rtlCol="0">
            <a:normAutofit/>
          </a:bodyPr>
          <a:lstStyle/>
          <a:p>
            <a:pPr>
              <a:spcAft>
                <a:spcPts val="800"/>
              </a:spcAft>
            </a:pPr>
            <a:r>
              <a:rPr lang="en-US" sz="2000" kern="1200">
                <a:solidFill>
                  <a:srgbClr val="FFFFFF"/>
                </a:solidFill>
                <a:effectLst/>
                <a:latin typeface="+mn-lt"/>
                <a:ea typeface="+mn-ea"/>
                <a:cs typeface="+mn-cs"/>
              </a:rPr>
              <a:t> </a:t>
            </a:r>
          </a:p>
          <a:p>
            <a:endParaRPr lang="en-US" sz="2000" kern="1200">
              <a:solidFill>
                <a:srgbClr val="FFFFFF"/>
              </a:solidFill>
              <a:latin typeface="+mn-lt"/>
              <a:ea typeface="+mn-ea"/>
              <a:cs typeface="+mn-cs"/>
            </a:endParaRPr>
          </a:p>
        </p:txBody>
      </p:sp>
      <p:pic>
        <p:nvPicPr>
          <p:cNvPr id="4" name="Picture 3" descr="Table&#10;&#10;Description automatically generated">
            <a:extLst>
              <a:ext uri="{FF2B5EF4-FFF2-40B4-BE49-F238E27FC236}">
                <a16:creationId xmlns:a16="http://schemas.microsoft.com/office/drawing/2014/main" id="{50F9F936-DB26-4645-AC49-11A9061863BD}"/>
              </a:ext>
            </a:extLst>
          </p:cNvPr>
          <p:cNvPicPr/>
          <p:nvPr/>
        </p:nvPicPr>
        <p:blipFill rotWithShape="1">
          <a:blip r:embed="rId2"/>
          <a:srcRect l="12132" t="12963" r="13583" b="6266"/>
          <a:stretch/>
        </p:blipFill>
        <p:spPr bwMode="auto">
          <a:xfrm>
            <a:off x="5320996" y="1152117"/>
            <a:ext cx="6274296" cy="455376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76129270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4DAB-F266-4D11-AC03-97884825AFA2}"/>
              </a:ext>
            </a:extLst>
          </p:cNvPr>
          <p:cNvSpPr>
            <a:spLocks noGrp="1"/>
          </p:cNvSpPr>
          <p:nvPr>
            <p:ph type="title"/>
          </p:nvPr>
        </p:nvSpPr>
        <p:spPr>
          <a:xfrm>
            <a:off x="501041" y="365125"/>
            <a:ext cx="10852759" cy="1325889"/>
          </a:xfrm>
        </p:spPr>
        <p:txBody>
          <a:bodyPr>
            <a:normAutofit/>
          </a:bodyPr>
          <a:lstStyle/>
          <a:p>
            <a:r>
              <a:rPr lang="en-AU" dirty="0"/>
              <a:t>Devolution of EPBC Act approval powers to states and territories</a:t>
            </a:r>
          </a:p>
        </p:txBody>
      </p:sp>
      <p:pic>
        <p:nvPicPr>
          <p:cNvPr id="5" name="Content Placeholder 4">
            <a:extLst>
              <a:ext uri="{FF2B5EF4-FFF2-40B4-BE49-F238E27FC236}">
                <a16:creationId xmlns:a16="http://schemas.microsoft.com/office/drawing/2014/main" id="{80696A92-E053-494E-B9F8-8BEF058CEAE4}"/>
              </a:ext>
            </a:extLst>
          </p:cNvPr>
          <p:cNvPicPr>
            <a:picLocks noGrp="1" noChangeAspect="1"/>
          </p:cNvPicPr>
          <p:nvPr>
            <p:ph idx="1"/>
          </p:nvPr>
        </p:nvPicPr>
        <p:blipFill rotWithShape="1">
          <a:blip r:embed="rId2"/>
          <a:srcRect l="9250" t="8036" r="9199" b="31797"/>
          <a:stretch/>
        </p:blipFill>
        <p:spPr>
          <a:xfrm>
            <a:off x="1143962" y="4123443"/>
            <a:ext cx="4384639" cy="2156640"/>
          </a:xfrm>
        </p:spPr>
      </p:pic>
      <p:sp>
        <p:nvSpPr>
          <p:cNvPr id="6" name="TextBox 5">
            <a:extLst>
              <a:ext uri="{FF2B5EF4-FFF2-40B4-BE49-F238E27FC236}">
                <a16:creationId xmlns:a16="http://schemas.microsoft.com/office/drawing/2014/main" id="{6101A602-FB4C-481F-B654-20F72D9CAC18}"/>
              </a:ext>
            </a:extLst>
          </p:cNvPr>
          <p:cNvSpPr txBox="1"/>
          <p:nvPr/>
        </p:nvSpPr>
        <p:spPr>
          <a:xfrm>
            <a:off x="501041" y="2089744"/>
            <a:ext cx="10797436" cy="178510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AU" sz="1800" dirty="0">
                <a:latin typeface="Infra" panose="020B0500000000020000" pitchFamily="34" charset="77"/>
                <a:ea typeface="+mn-ea"/>
                <a:cs typeface="+mn-cs"/>
              </a:rPr>
              <a:t>Working with Places You Love, alliance of conservation groups at Federal level – key EDO solicitor Rachel Walmsley</a:t>
            </a:r>
          </a:p>
          <a:p>
            <a:pPr marL="285750" indent="-285750">
              <a:spcAft>
                <a:spcPts val="1200"/>
              </a:spcAft>
              <a:buFont typeface="Arial" panose="020B0604020202020204" pitchFamily="34" charset="0"/>
              <a:buChar char="•"/>
            </a:pPr>
            <a:r>
              <a:rPr lang="en-AU" sz="1800" dirty="0">
                <a:latin typeface="Infra" panose="020B0500000000020000" pitchFamily="34" charset="77"/>
                <a:ea typeface="+mn-ea"/>
                <a:cs typeface="+mn-cs"/>
              </a:rPr>
              <a:t>Working with Business Council of Australia and other stakeholders to find areas of alignment </a:t>
            </a:r>
            <a:endParaRPr lang="en-AU" dirty="0">
              <a:latin typeface="Infra" panose="020B0500000000020000" pitchFamily="34" charset="77"/>
            </a:endParaRPr>
          </a:p>
          <a:p>
            <a:pPr marL="285750" indent="-285750">
              <a:spcAft>
                <a:spcPts val="1200"/>
              </a:spcAft>
              <a:buFont typeface="Arial" panose="020B0604020202020204" pitchFamily="34" charset="0"/>
              <a:buChar char="•"/>
            </a:pPr>
            <a:r>
              <a:rPr lang="en-AU" sz="1800" dirty="0">
                <a:latin typeface="Infra" panose="020B0500000000020000" pitchFamily="34" charset="77"/>
                <a:ea typeface="+mn-ea"/>
                <a:cs typeface="+mn-cs"/>
              </a:rPr>
              <a:t>State EDO offices building relationships with and advocating to their governments on this issue, working with key likeminded groups in their areas, looking for interests of government that align with our interests</a:t>
            </a:r>
            <a:endParaRPr lang="en-AU" dirty="0"/>
          </a:p>
        </p:txBody>
      </p:sp>
      <p:pic>
        <p:nvPicPr>
          <p:cNvPr id="4" name="Picture 3">
            <a:extLst>
              <a:ext uri="{FF2B5EF4-FFF2-40B4-BE49-F238E27FC236}">
                <a16:creationId xmlns:a16="http://schemas.microsoft.com/office/drawing/2014/main" id="{095BBA57-240E-4032-AA1C-37D052F238C0}"/>
              </a:ext>
            </a:extLst>
          </p:cNvPr>
          <p:cNvPicPr>
            <a:picLocks noChangeAspect="1"/>
          </p:cNvPicPr>
          <p:nvPr/>
        </p:nvPicPr>
        <p:blipFill rotWithShape="1">
          <a:blip r:embed="rId3"/>
          <a:srcRect l="6348" t="15559" r="71297" b="37965"/>
          <a:stretch/>
        </p:blipFill>
        <p:spPr>
          <a:xfrm>
            <a:off x="6435968" y="3958672"/>
            <a:ext cx="3320547" cy="2486182"/>
          </a:xfrm>
          <a:prstGeom prst="rect">
            <a:avLst/>
          </a:prstGeom>
        </p:spPr>
      </p:pic>
    </p:spTree>
    <p:extLst>
      <p:ext uri="{BB962C8B-B14F-4D97-AF65-F5344CB8AC3E}">
        <p14:creationId xmlns:p14="http://schemas.microsoft.com/office/powerpoint/2010/main" val="91738186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819E-B53B-49CA-BC21-074C8A0CD33D}"/>
              </a:ext>
            </a:extLst>
          </p:cNvPr>
          <p:cNvSpPr>
            <a:spLocks noGrp="1"/>
          </p:cNvSpPr>
          <p:nvPr>
            <p:ph type="title"/>
          </p:nvPr>
        </p:nvSpPr>
        <p:spPr/>
        <p:txBody>
          <a:bodyPr/>
          <a:lstStyle/>
          <a:p>
            <a:r>
              <a:rPr lang="en-AU" dirty="0"/>
              <a:t>Public register – access to information</a:t>
            </a:r>
          </a:p>
        </p:txBody>
      </p:sp>
      <p:pic>
        <p:nvPicPr>
          <p:cNvPr id="5" name="Content Placeholder 4">
            <a:extLst>
              <a:ext uri="{FF2B5EF4-FFF2-40B4-BE49-F238E27FC236}">
                <a16:creationId xmlns:a16="http://schemas.microsoft.com/office/drawing/2014/main" id="{DE2ADA9E-B59C-4F35-A772-F0AFF337496F}"/>
              </a:ext>
            </a:extLst>
          </p:cNvPr>
          <p:cNvPicPr>
            <a:picLocks noGrp="1" noChangeAspect="1"/>
          </p:cNvPicPr>
          <p:nvPr>
            <p:ph idx="1"/>
          </p:nvPr>
        </p:nvPicPr>
        <p:blipFill rotWithShape="1">
          <a:blip r:embed="rId2"/>
          <a:srcRect t="6972" r="3157" b="3521"/>
          <a:stretch/>
        </p:blipFill>
        <p:spPr>
          <a:xfrm>
            <a:off x="5228363" y="1739735"/>
            <a:ext cx="6279811" cy="3869378"/>
          </a:xfrm>
        </p:spPr>
      </p:pic>
      <p:pic>
        <p:nvPicPr>
          <p:cNvPr id="4" name="Picture 3">
            <a:extLst>
              <a:ext uri="{FF2B5EF4-FFF2-40B4-BE49-F238E27FC236}">
                <a16:creationId xmlns:a16="http://schemas.microsoft.com/office/drawing/2014/main" id="{3AB0879C-0AB0-499A-AE77-4C2DE8EF1506}"/>
              </a:ext>
            </a:extLst>
          </p:cNvPr>
          <p:cNvPicPr>
            <a:picLocks noChangeAspect="1"/>
          </p:cNvPicPr>
          <p:nvPr/>
        </p:nvPicPr>
        <p:blipFill rotWithShape="1">
          <a:blip r:embed="rId3"/>
          <a:srcRect l="12836" t="12556" r="66971" b="34983"/>
          <a:stretch/>
        </p:blipFill>
        <p:spPr>
          <a:xfrm>
            <a:off x="838200" y="1739735"/>
            <a:ext cx="4135212" cy="3869378"/>
          </a:xfrm>
          <a:prstGeom prst="rect">
            <a:avLst/>
          </a:prstGeom>
        </p:spPr>
      </p:pic>
    </p:spTree>
    <p:extLst>
      <p:ext uri="{BB962C8B-B14F-4D97-AF65-F5344CB8AC3E}">
        <p14:creationId xmlns:p14="http://schemas.microsoft.com/office/powerpoint/2010/main" val="147277127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dry grass field&#10;&#10;Description automatically generated">
            <a:extLst>
              <a:ext uri="{FF2B5EF4-FFF2-40B4-BE49-F238E27FC236}">
                <a16:creationId xmlns:a16="http://schemas.microsoft.com/office/drawing/2014/main" id="{C9A5464F-E05A-46EE-9A96-B07474F40A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4413"/>
            <a:ext cx="12192000" cy="7492414"/>
          </a:xfrm>
          <a:prstGeom prst="rect">
            <a:avLst/>
          </a:prstGeom>
        </p:spPr>
      </p:pic>
      <p:sp>
        <p:nvSpPr>
          <p:cNvPr id="7" name="TextBox 6">
            <a:extLst>
              <a:ext uri="{FF2B5EF4-FFF2-40B4-BE49-F238E27FC236}">
                <a16:creationId xmlns:a16="http://schemas.microsoft.com/office/drawing/2014/main" id="{4A3DEA43-3BB0-403E-AFC1-7A544D5408CC}"/>
              </a:ext>
            </a:extLst>
          </p:cNvPr>
          <p:cNvSpPr txBox="1"/>
          <p:nvPr/>
        </p:nvSpPr>
        <p:spPr>
          <a:xfrm>
            <a:off x="177799" y="0"/>
            <a:ext cx="11095625" cy="5201424"/>
          </a:xfrm>
          <a:prstGeom prst="rect">
            <a:avLst/>
          </a:prstGeom>
          <a:noFill/>
        </p:spPr>
        <p:txBody>
          <a:bodyPr wrap="square" rtlCol="0">
            <a:spAutoFit/>
          </a:bodyPr>
          <a:lstStyle/>
          <a:p>
            <a:pPr>
              <a:spcAft>
                <a:spcPts val="1200"/>
              </a:spcAft>
            </a:pPr>
            <a:r>
              <a:rPr lang="en-AU" sz="3800" dirty="0">
                <a:solidFill>
                  <a:schemeClr val="bg1"/>
                </a:solidFill>
                <a:highlight>
                  <a:srgbClr val="222221"/>
                </a:highlight>
                <a:latin typeface="Wulkan Display SemiBold" pitchFamily="50" charset="0"/>
              </a:rPr>
              <a:t>Key lessons:</a:t>
            </a:r>
          </a:p>
          <a:p>
            <a:pPr marL="571500" indent="-571500">
              <a:spcAft>
                <a:spcPts val="1200"/>
              </a:spcAft>
              <a:buFont typeface="Wingdings" panose="05000000000000000000" pitchFamily="2" charset="2"/>
              <a:buChar char="Ø"/>
            </a:pPr>
            <a:r>
              <a:rPr lang="en-AU" sz="2800" dirty="0">
                <a:solidFill>
                  <a:schemeClr val="bg1"/>
                </a:solidFill>
                <a:highlight>
                  <a:srgbClr val="222221"/>
                </a:highlight>
                <a:latin typeface="Wulkan Display SemiBold" pitchFamily="50" charset="0"/>
              </a:rPr>
              <a:t>Working with others is always more effective</a:t>
            </a:r>
          </a:p>
          <a:p>
            <a:pPr marL="571500" indent="-571500">
              <a:spcAft>
                <a:spcPts val="1200"/>
              </a:spcAft>
              <a:buFont typeface="Wingdings" panose="05000000000000000000" pitchFamily="2" charset="2"/>
              <a:buChar char="Ø"/>
            </a:pPr>
            <a:r>
              <a:rPr lang="en-AU" sz="2800" dirty="0">
                <a:solidFill>
                  <a:schemeClr val="bg1"/>
                </a:solidFill>
                <a:highlight>
                  <a:srgbClr val="222221"/>
                </a:highlight>
                <a:latin typeface="Wulkan Display SemiBold" pitchFamily="50" charset="0"/>
              </a:rPr>
              <a:t>Be open to working with unlikely allies where interests align</a:t>
            </a:r>
          </a:p>
          <a:p>
            <a:pPr marL="571500" indent="-571500">
              <a:spcAft>
                <a:spcPts val="1200"/>
              </a:spcAft>
              <a:buFont typeface="Wingdings" panose="05000000000000000000" pitchFamily="2" charset="2"/>
              <a:buChar char="Ø"/>
            </a:pPr>
            <a:r>
              <a:rPr lang="en-AU" sz="2800" dirty="0">
                <a:solidFill>
                  <a:schemeClr val="bg1"/>
                </a:solidFill>
                <a:highlight>
                  <a:srgbClr val="222221"/>
                </a:highlight>
                <a:latin typeface="Wulkan Display SemiBold" pitchFamily="50" charset="0"/>
              </a:rPr>
              <a:t>Simplify the message, and make it politically relevant </a:t>
            </a:r>
          </a:p>
          <a:p>
            <a:pPr marL="571500" indent="-571500">
              <a:spcAft>
                <a:spcPts val="1200"/>
              </a:spcAft>
              <a:buFont typeface="Wingdings" panose="05000000000000000000" pitchFamily="2" charset="2"/>
              <a:buChar char="Ø"/>
            </a:pPr>
            <a:r>
              <a:rPr lang="en-AU" sz="2800" dirty="0">
                <a:solidFill>
                  <a:schemeClr val="bg1"/>
                </a:solidFill>
                <a:highlight>
                  <a:srgbClr val="222221"/>
                </a:highlight>
                <a:latin typeface="Wulkan Display SemiBold" pitchFamily="50" charset="0"/>
              </a:rPr>
              <a:t>Never give up, dedication pays off</a:t>
            </a:r>
          </a:p>
          <a:p>
            <a:pPr marL="571500" indent="-571500">
              <a:buFont typeface="Wingdings" panose="05000000000000000000" pitchFamily="2" charset="2"/>
              <a:buChar char="Ø"/>
            </a:pPr>
            <a:endParaRPr lang="en-AU" sz="2800" dirty="0">
              <a:solidFill>
                <a:schemeClr val="bg1"/>
              </a:solidFill>
              <a:highlight>
                <a:srgbClr val="222221"/>
              </a:highlight>
              <a:latin typeface="Wulkan Display SemiBold" pitchFamily="50" charset="0"/>
            </a:endParaRPr>
          </a:p>
          <a:p>
            <a:pPr marL="571500" indent="-571500">
              <a:buFont typeface="Wingdings" panose="05000000000000000000" pitchFamily="2" charset="2"/>
              <a:buChar char="Ø"/>
            </a:pPr>
            <a:endParaRPr lang="en-AU" sz="2800" dirty="0">
              <a:solidFill>
                <a:schemeClr val="bg1"/>
              </a:solidFill>
              <a:highlight>
                <a:srgbClr val="222221"/>
              </a:highlight>
              <a:latin typeface="Wulkan Display SemiBold" pitchFamily="50" charset="0"/>
            </a:endParaRPr>
          </a:p>
          <a:p>
            <a:endParaRPr lang="en-AU" sz="3800" dirty="0">
              <a:solidFill>
                <a:schemeClr val="bg1"/>
              </a:solidFill>
              <a:highlight>
                <a:srgbClr val="222221"/>
              </a:highlight>
              <a:latin typeface="Wulkan Display SemiBold" pitchFamily="50" charset="0"/>
            </a:endParaRPr>
          </a:p>
          <a:p>
            <a:endParaRPr lang="en-AU" sz="3800" dirty="0">
              <a:solidFill>
                <a:schemeClr val="bg1"/>
              </a:solidFill>
              <a:highlight>
                <a:srgbClr val="222221"/>
              </a:highlight>
              <a:latin typeface="Wulkan Display SemiBold" pitchFamily="50" charset="0"/>
            </a:endParaRPr>
          </a:p>
        </p:txBody>
      </p:sp>
      <p:pic>
        <p:nvPicPr>
          <p:cNvPr id="8" name="Picture 7">
            <a:extLst>
              <a:ext uri="{FF2B5EF4-FFF2-40B4-BE49-F238E27FC236}">
                <a16:creationId xmlns:a16="http://schemas.microsoft.com/office/drawing/2014/main" id="{0DC4F463-23B8-4AC5-9D16-2F0818B159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54589" y="5727700"/>
            <a:ext cx="927100" cy="927100"/>
          </a:xfrm>
          <a:prstGeom prst="rect">
            <a:avLst/>
          </a:prstGeom>
        </p:spPr>
      </p:pic>
    </p:spTree>
    <p:extLst>
      <p:ext uri="{BB962C8B-B14F-4D97-AF65-F5344CB8AC3E}">
        <p14:creationId xmlns:p14="http://schemas.microsoft.com/office/powerpoint/2010/main" val="2615522658"/>
      </p:ext>
    </p:extLst>
  </p:cSld>
  <p:clrMapOvr>
    <a:masterClrMapping/>
  </p:clrMapOvr>
  <p:transition spd="slow">
    <p:fade thruBlk="1"/>
  </p:transition>
</p:sld>
</file>

<file path=ppt/theme/theme1.xml><?xml version="1.0" encoding="utf-8"?>
<a:theme xmlns:a="http://schemas.openxmlformats.org/drawingml/2006/main" name="Office Theme">
  <a:themeElements>
    <a:clrScheme name="best of the best">
      <a:dk1>
        <a:srgbClr val="000000"/>
      </a:dk1>
      <a:lt1>
        <a:srgbClr val="FFFFFF"/>
      </a:lt1>
      <a:dk2>
        <a:srgbClr val="4FB694"/>
      </a:dk2>
      <a:lt2>
        <a:srgbClr val="F9F6EF"/>
      </a:lt2>
      <a:accent1>
        <a:srgbClr val="4FB694"/>
      </a:accent1>
      <a:accent2>
        <a:srgbClr val="98CFB7"/>
      </a:accent2>
      <a:accent3>
        <a:srgbClr val="C9E4D5"/>
      </a:accent3>
      <a:accent4>
        <a:srgbClr val="00966F"/>
      </a:accent4>
      <a:accent5>
        <a:srgbClr val="A84E69"/>
      </a:accent5>
      <a:accent6>
        <a:srgbClr val="F7D35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5616D7-0A23-43B9-BC6E-069CFE88DA49}"/>
</file>

<file path=customXml/itemProps2.xml><?xml version="1.0" encoding="utf-8"?>
<ds:datastoreItem xmlns:ds="http://schemas.openxmlformats.org/officeDocument/2006/customXml" ds:itemID="{212909E5-A07A-433C-A34A-C519AC430F73}">
  <ds:schemaRefs>
    <ds:schemaRef ds:uri="http://schemas.microsoft.com/sharepoint/v3/contenttype/forms"/>
  </ds:schemaRefs>
</ds:datastoreItem>
</file>

<file path=customXml/itemProps3.xml><?xml version="1.0" encoding="utf-8"?>
<ds:datastoreItem xmlns:ds="http://schemas.openxmlformats.org/officeDocument/2006/customXml" ds:itemID="{0BB67805-FEB8-47CC-8745-724669DF3DFE}">
  <ds:schemaRefs>
    <ds:schemaRef ds:uri="http://purl.org/dc/elements/1.1/"/>
    <ds:schemaRef ds:uri="f0e750e7-50cd-45cb-a79c-b416781c67e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1a78c5d-fb16-4c76-9f26-9f18025ed0f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5808</TotalTime>
  <Words>273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Courier New</vt:lpstr>
      <vt:lpstr>Infra</vt:lpstr>
      <vt:lpstr>Infra SemiBold</vt:lpstr>
      <vt:lpstr>Wingdings</vt:lpstr>
      <vt:lpstr>Wulkan Display SemiBold</vt:lpstr>
      <vt:lpstr>Office Theme</vt:lpstr>
      <vt:lpstr>Advocacy at the EDO</vt:lpstr>
      <vt:lpstr>Who is the EDO? </vt:lpstr>
      <vt:lpstr>Who am I? </vt:lpstr>
      <vt:lpstr>PowerPoint Presentation</vt:lpstr>
      <vt:lpstr>How do we do advocacy at the EDO</vt:lpstr>
      <vt:lpstr>Planning law reform 2015  EDO and QCC </vt:lpstr>
      <vt:lpstr>Devolution of EPBC Act approval powers to states and territories</vt:lpstr>
      <vt:lpstr>Public register – access to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Karrissa Armstrong</dc:creator>
  <cp:lastModifiedBy>Revel Pointon</cp:lastModifiedBy>
  <cp:revision>32</cp:revision>
  <cp:lastPrinted>2021-06-18T01:05:06Z</cp:lastPrinted>
  <dcterms:created xsi:type="dcterms:W3CDTF">2019-11-13T06:03:31Z</dcterms:created>
  <dcterms:modified xsi:type="dcterms:W3CDTF">2021-06-18T04:27:19Z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