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80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70" r:id="rId11"/>
    <p:sldId id="269" r:id="rId12"/>
    <p:sldId id="262" r:id="rId13"/>
    <p:sldId id="263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54"/>
    <p:restoredTop sz="71120"/>
  </p:normalViewPr>
  <p:slideViewPr>
    <p:cSldViewPr snapToGrid="0" snapToObjects="1">
      <p:cViewPr varScale="1">
        <p:scale>
          <a:sx n="126" d="100"/>
          <a:sy n="126" d="100"/>
        </p:scale>
        <p:origin x="200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5" d="100"/>
          <a:sy n="135" d="100"/>
        </p:scale>
        <p:origin x="643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0161F-BFAD-7E49-B61A-6DC9E5648A19}" type="datetimeFigureOut">
              <a:rPr lang="en-AU" smtClean="0"/>
              <a:t>16/6/21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72E4B-3108-4440-87CA-E1907BEC8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35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997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025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055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940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8642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05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55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71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2814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5786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272E4B-3108-4440-87CA-E1907BEC8B0A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20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93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61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2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71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65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41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50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08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22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171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1967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DA39-746D-4646-B48E-7E971F6B6C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200" dirty="0">
                <a:solidFill>
                  <a:srgbClr val="163F6D"/>
                </a:solidFill>
              </a:rPr>
              <a:t>Breaking Barriers to Videoconferencing</a:t>
            </a:r>
            <a:br>
              <a:rPr lang="en-AU" sz="3200" dirty="0">
                <a:solidFill>
                  <a:srgbClr val="163F6D"/>
                </a:solidFill>
              </a:rPr>
            </a:br>
            <a:r>
              <a:rPr lang="en-AU" sz="3200" dirty="0">
                <a:solidFill>
                  <a:srgbClr val="163F6D"/>
                </a:solidFill>
              </a:rPr>
              <a:t>by assessing client digital inclusion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DA064-3198-4D4C-9F7A-62F482E5D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Central Queensland Community Legal Centre</a:t>
            </a:r>
          </a:p>
          <a:p>
            <a:r>
              <a:rPr lang="en-AU" dirty="0"/>
              <a:t>CQUniversity College of Law, Criminology and Justice</a:t>
            </a:r>
          </a:p>
          <a:p>
            <a:r>
              <a:rPr lang="en-AU" dirty="0"/>
              <a:t>Central Queensland Indigenous Development</a:t>
            </a:r>
          </a:p>
        </p:txBody>
      </p:sp>
    </p:spTree>
    <p:extLst>
      <p:ext uri="{BB962C8B-B14F-4D97-AF65-F5344CB8AC3E}">
        <p14:creationId xmlns:p14="http://schemas.microsoft.com/office/powerpoint/2010/main" val="1088795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Findings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79" y="1569309"/>
            <a:ext cx="8328825" cy="1193859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The digital inclusion deficit of CLC users has worsened during COVID-19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8D72CAD4-9167-F548-B62E-874340B20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460" y="2878230"/>
            <a:ext cx="5239473" cy="3111280"/>
          </a:xfrm>
          <a:prstGeom prst="rect">
            <a:avLst/>
          </a:prstGeom>
        </p:spPr>
      </p:pic>
      <p:pic>
        <p:nvPicPr>
          <p:cNvPr id="15" name="Picture 14" descr="Chart, line chart&#10;&#10;Description automatically generated">
            <a:extLst>
              <a:ext uri="{FF2B5EF4-FFF2-40B4-BE49-F238E27FC236}">
                <a16:creationId xmlns:a16="http://schemas.microsoft.com/office/drawing/2014/main" id="{B589515B-7532-8A45-8209-680BF3A54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2552" y="2817797"/>
            <a:ext cx="5239474" cy="323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43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Impacts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Digital inclusion deficits can explain low videoconferencing take-up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Affordability and attitudes are the key barriers to videoconferencing with CLC users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Improving client digital inclusion is an essential response to COVID-19</a:t>
            </a: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6855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Toolkit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Client digital inclusion assessment tool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Access and attitudes questionnaire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Videoconferencing training manual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CLC staff self-assessment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078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Next steps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Focus group testing the toolkit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Listening to your comments</a:t>
            </a: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4022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The problem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Users of Community Legal Services didn’t use videoconferencing services in 2012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Users of Community Legal Services don’t use videoconferencing services in 2021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Access to technology has transformed in that time, so why hasn’t take-up improved?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2940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The process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Identify the possible reasons, other than access, for low take-up of videoconferencing in the legal assistance context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Improve client intake processes with a toolkit that supports videoconferencing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1276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Project team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numCol="2" anchor="ctr">
            <a:normAutofit/>
          </a:bodyPr>
          <a:lstStyle/>
          <a:p>
            <a:endParaRPr lang="en-AU" dirty="0">
              <a:solidFill>
                <a:schemeClr val="tx2"/>
              </a:solidFill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Judy Wright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CQCLC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703020202090204" pitchFamily="34" charset="0"/>
              </a:rPr>
              <a:t>Community legal services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Jason Field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CQID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703020202090204" pitchFamily="34" charset="0"/>
              </a:rPr>
              <a:t>Indigenous perspectives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pPr marL="0" indent="0">
              <a:buNone/>
            </a:pPr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Dr Luke Price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CQUniversity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703020202090204" pitchFamily="34" charset="0"/>
              </a:rPr>
              <a:t>Law and technology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Dr Jacob Deem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CQUniversity</a:t>
            </a:r>
            <a:b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</a:b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703020202090204" pitchFamily="34" charset="0"/>
              </a:rPr>
              <a:t>Quantitative analysis</a:t>
            </a:r>
          </a:p>
          <a:p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7117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Rationale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For many RRR clients, in-person legal assistance is not an option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Legal assistance is available via telephone or videoconference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Videoconferencing offers key benefits over telephone meetings: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Better communication through body language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Trust building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Document sharing</a:t>
            </a: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5203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Digital inclusion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Technology use is not just a matter of access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Being digitally included has three elements: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Access (Internet Access, Internet Technology, and Internet Data Allowance)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Affordability (Relative Expenditure and Value of Expenditure)</a:t>
            </a:r>
          </a:p>
          <a:p>
            <a:pPr lvl="1"/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Digital Ability (Attitudes, Basic Skills and Activities)</a:t>
            </a:r>
          </a:p>
          <a:p>
            <a:pPr marL="457200" lvl="1" indent="0" algn="r">
              <a:buNone/>
            </a:pPr>
            <a:r>
              <a:rPr lang="en-A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anose="020B0703020202090204" pitchFamily="34" charset="0"/>
              </a:rPr>
              <a:t>(Australian Digital Inclusion Index, 2020)</a:t>
            </a: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7557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Methodology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80" y="1569308"/>
            <a:ext cx="8006760" cy="4480635"/>
          </a:xfrm>
        </p:spPr>
        <p:txBody>
          <a:bodyPr anchor="ctr">
            <a:normAutofit/>
          </a:bodyPr>
          <a:lstStyle/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Australian Digital Inclusion Index (ADII) scores all 8 metrics of inclusion according to demographic profiles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CLASS data records clients’ demographic profiles</a:t>
            </a:r>
          </a:p>
          <a:p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Overlaying ADII scores onto client demographic data produces digital inclusion scores for CLC users, tracking changes over time</a:t>
            </a:r>
          </a:p>
          <a:p>
            <a:pPr lvl="1"/>
            <a:endParaRPr lang="en-AU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6188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Findings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79" y="1569309"/>
            <a:ext cx="8328825" cy="1193859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CLC users are significantly less included than the broader Queensland population, particularly in relation to affordability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24FF9643-4BAE-9F45-BB42-4F3B60F78E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7186" y="2842661"/>
            <a:ext cx="5220686" cy="3207284"/>
          </a:xfrm>
          <a:prstGeom prst="rect">
            <a:avLst/>
          </a:prstGeom>
        </p:spPr>
      </p:pic>
      <p:pic>
        <p:nvPicPr>
          <p:cNvPr id="13" name="Picture 12" descr="Chart, line chart&#10;&#10;Description automatically generated">
            <a:extLst>
              <a:ext uri="{FF2B5EF4-FFF2-40B4-BE49-F238E27FC236}">
                <a16:creationId xmlns:a16="http://schemas.microsoft.com/office/drawing/2014/main" id="{EB715671-9EAB-244C-B1EE-61DA104979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992" y="2903263"/>
            <a:ext cx="5224106" cy="308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031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869144-9616-F34B-968F-124BBFF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r>
              <a:rPr lang="en-AU" sz="5000" dirty="0">
                <a:solidFill>
                  <a:schemeClr val="tx2"/>
                </a:solidFill>
                <a:latin typeface="Trebuchet MS" panose="020B0703020202090204" pitchFamily="34" charset="0"/>
              </a:rPr>
              <a:t>Findings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4">
            <a:extLst>
              <a:ext uri="{FF2B5EF4-FFF2-40B4-BE49-F238E27FC236}">
                <a16:creationId xmlns:a16="http://schemas.microsoft.com/office/drawing/2014/main" id="{91FD0207-54BB-9343-B90D-C7C6A5558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079" y="1569309"/>
            <a:ext cx="8328825" cy="1193859"/>
          </a:xfrm>
        </p:spPr>
        <p:txBody>
          <a:bodyPr anchor="ctr">
            <a:normAutofit/>
          </a:bodyPr>
          <a:lstStyle/>
          <a:p>
            <a:r>
              <a:rPr lang="en-AU" dirty="0">
                <a:solidFill>
                  <a:schemeClr val="tx2"/>
                </a:solidFill>
                <a:latin typeface="Trebuchet MS" panose="020B0703020202090204" pitchFamily="34" charset="0"/>
              </a:rPr>
              <a:t>CLC users’ access to technology has transformed, but attitudes and affordability metrics have stagnated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C3C78776-4893-7240-BB03-FDF514DED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620" y="2811131"/>
            <a:ext cx="5203340" cy="3229964"/>
          </a:xfrm>
          <a:prstGeom prst="rect">
            <a:avLst/>
          </a:prstGeom>
        </p:spPr>
      </p:pic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6D80746A-7D74-8E46-9669-4EAF2EE6CD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2511" y="2811131"/>
            <a:ext cx="5238736" cy="323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80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adis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3" ma:contentTypeDescription="Create a new document." ma:contentTypeScope="" ma:versionID="d120111b3cca3c8ad5743be1988349f6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29463e6653dc1f816734196ac6a4f8d9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8C89DB-640E-4BF6-B7B7-4CB0C940B1E6}"/>
</file>

<file path=customXml/itemProps2.xml><?xml version="1.0" encoding="utf-8"?>
<ds:datastoreItem xmlns:ds="http://schemas.openxmlformats.org/officeDocument/2006/customXml" ds:itemID="{AF712931-5FDB-445B-BE3A-1F8D5A4551AC}"/>
</file>

<file path=customXml/itemProps3.xml><?xml version="1.0" encoding="utf-8"?>
<ds:datastoreItem xmlns:ds="http://schemas.openxmlformats.org/officeDocument/2006/customXml" ds:itemID="{1F22593E-D796-462A-B0CB-920624190E4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388</Words>
  <Application>Microsoft Macintosh PowerPoint</Application>
  <PresentationFormat>Widescreen</PresentationFormat>
  <Paragraphs>84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MS Shell Dlg 2</vt:lpstr>
      <vt:lpstr>Trebuchet MS</vt:lpstr>
      <vt:lpstr>Wingdings</vt:lpstr>
      <vt:lpstr>Wingdings 3</vt:lpstr>
      <vt:lpstr>Facet</vt:lpstr>
      <vt:lpstr>Madison</vt:lpstr>
      <vt:lpstr>Breaking Barriers to Videoconferencing by assessing client digital inclusion</vt:lpstr>
      <vt:lpstr>The problem</vt:lpstr>
      <vt:lpstr>The process</vt:lpstr>
      <vt:lpstr>Project team</vt:lpstr>
      <vt:lpstr>Rationale</vt:lpstr>
      <vt:lpstr>Digital inclusion</vt:lpstr>
      <vt:lpstr>Methodology</vt:lpstr>
      <vt:lpstr>Findings</vt:lpstr>
      <vt:lpstr>Findings</vt:lpstr>
      <vt:lpstr>Findings</vt:lpstr>
      <vt:lpstr>Impacts</vt:lpstr>
      <vt:lpstr>Toolkit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Barriers to Videoconferencing by assessing client digital inclusion</dc:title>
  <dc:creator>Luke Price</dc:creator>
  <cp:lastModifiedBy>Luke Price</cp:lastModifiedBy>
  <cp:revision>17</cp:revision>
  <dcterms:created xsi:type="dcterms:W3CDTF">2021-06-10T23:58:28Z</dcterms:created>
  <dcterms:modified xsi:type="dcterms:W3CDTF">2021-06-16T04:34:17Z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