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6" r:id="rId2"/>
    <p:sldId id="257" r:id="rId3"/>
    <p:sldId id="269" r:id="rId4"/>
    <p:sldId id="275" r:id="rId5"/>
    <p:sldId id="279" r:id="rId6"/>
    <p:sldId id="258" r:id="rId7"/>
    <p:sldId id="259" r:id="rId8"/>
    <p:sldId id="260" r:id="rId9"/>
    <p:sldId id="261" r:id="rId10"/>
    <p:sldId id="262" r:id="rId11"/>
    <p:sldId id="263" r:id="rId12"/>
    <p:sldId id="264" r:id="rId13"/>
    <p:sldId id="265" r:id="rId14"/>
    <p:sldId id="266" r:id="rId15"/>
    <p:sldId id="267" r:id="rId16"/>
    <p:sldId id="268" r:id="rId17"/>
    <p:sldId id="270" r:id="rId18"/>
    <p:sldId id="273" r:id="rId19"/>
    <p:sldId id="274" r:id="rId20"/>
    <p:sldId id="276" r:id="rId21"/>
    <p:sldId id="277" r:id="rId22"/>
    <p:sldId id="272" r:id="rId23"/>
    <p:sldId id="278" r:id="rId24"/>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599" autoAdjust="0"/>
  </p:normalViewPr>
  <p:slideViewPr>
    <p:cSldViewPr>
      <p:cViewPr varScale="1">
        <p:scale>
          <a:sx n="67" d="100"/>
          <a:sy n="67" d="100"/>
        </p:scale>
        <p:origin x="452" y="44"/>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6/17/2021</a:t>
            </a:fld>
            <a:endParaRPr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dirty="0"/>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6/17/2021</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dirty="0"/>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a:t>Click to edit Master title style</a:t>
            </a:r>
            <a:endParaRPr/>
          </a:p>
        </p:txBody>
      </p:sp>
      <p:grpSp>
        <p:nvGrpSpPr>
          <p:cNvPr id="256" name="line" descr="Line graphic"/>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gr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7" name="line" descr="Line graphic"/>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gr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Qld Community Legal Centres Conference 2021 - Brian Sullivan PhD CQU</a:t>
            </a:r>
            <a:endParaRPr dirty="0"/>
          </a:p>
        </p:txBody>
      </p:sp>
      <p:sp>
        <p:nvSpPr>
          <p:cNvPr id="4" name="Date Placeholder 3"/>
          <p:cNvSpPr>
            <a:spLocks noGrp="1"/>
          </p:cNvSpPr>
          <p:nvPr>
            <p:ph type="dt" sz="half" idx="10"/>
          </p:nvPr>
        </p:nvSpPr>
        <p:spPr/>
        <p:txBody>
          <a:bodyPr/>
          <a:lstStyle/>
          <a:p>
            <a:endParaRPr dirty="0"/>
          </a:p>
        </p:txBody>
      </p:sp>
      <p:sp>
        <p:nvSpPr>
          <p:cNvPr id="6" name="Slide Number Placeholder 5"/>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61612" y="274639"/>
            <a:ext cx="1371600" cy="5901747"/>
          </a:xfrm>
        </p:spPr>
        <p:txBody>
          <a:bodyPr vert="eaVert"/>
          <a:lstStyle/>
          <a:p>
            <a:r>
              <a:rPr lang="en-US"/>
              <a:t>Click to edit Master title style</a:t>
            </a:r>
            <a:endParaRPr/>
          </a:p>
        </p:txBody>
      </p:sp>
      <p:grpSp>
        <p:nvGrpSpPr>
          <p:cNvPr id="7" name="line" descr="Line graphic"/>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grpSp>
      <p:sp>
        <p:nvSpPr>
          <p:cNvPr id="3" name="Vertical Text Placeholder 2"/>
          <p:cNvSpPr>
            <a:spLocks noGrp="1"/>
          </p:cNvSpPr>
          <p:nvPr>
            <p:ph type="body" orient="vert" idx="1" hasCustomPrompt="1"/>
          </p:nvPr>
        </p:nvSpPr>
        <p:spPr>
          <a:xfrm>
            <a:off x="608012" y="277813"/>
            <a:ext cx="9144001" cy="5898573"/>
          </a:xfrm>
        </p:spPr>
        <p:txBody>
          <a:bodyPr vert="eaVert"/>
          <a:lstStyle>
            <a:lvl5pPr>
              <a:defRPr/>
            </a:lvl5pPr>
            <a:lvl6pPr marL="1261872" indent="0">
              <a:buNone/>
              <a:defRPr/>
            </a:lvl6pPr>
            <a:lvl7pPr>
              <a:defRPr/>
            </a:lvl7pPr>
            <a:lvl8pPr>
              <a:defRPr baseline="0"/>
            </a:lvl8pPr>
            <a:lvl9pPr>
              <a:defRPr baseline="0"/>
            </a:lvl9p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endParaRPr lang="en-US" dirty="0"/>
          </a:p>
        </p:txBody>
      </p:sp>
      <p:sp>
        <p:nvSpPr>
          <p:cNvPr id="5" name="Footer Placeholder 4"/>
          <p:cNvSpPr>
            <a:spLocks noGrp="1"/>
          </p:cNvSpPr>
          <p:nvPr>
            <p:ph type="ftr" sz="quarter" idx="11"/>
          </p:nvPr>
        </p:nvSpPr>
        <p:spPr/>
        <p:txBody>
          <a:bodyPr/>
          <a:lstStyle/>
          <a:p>
            <a:r>
              <a:rPr lang="en-US" dirty="0"/>
              <a:t>Qld Community Legal Centres Conference 2021 - Brian Sullivan PhD CQU</a:t>
            </a:r>
            <a:endParaRPr dirty="0"/>
          </a:p>
        </p:txBody>
      </p:sp>
      <p:sp>
        <p:nvSpPr>
          <p:cNvPr id="4" name="Date Placeholder 3"/>
          <p:cNvSpPr>
            <a:spLocks noGrp="1"/>
          </p:cNvSpPr>
          <p:nvPr>
            <p:ph type="dt" sz="half" idx="10"/>
          </p:nvPr>
        </p:nvSpPr>
        <p:spPr/>
        <p:txBody>
          <a:bodyPr/>
          <a:lstStyle/>
          <a:p>
            <a:endParaRPr dirty="0"/>
          </a:p>
        </p:txBody>
      </p:sp>
      <p:sp>
        <p:nvSpPr>
          <p:cNvPr id="6" name="Slide Number Placeholder 5"/>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67" name="line" descr="Line graphic"/>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gr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Qld Community Legal Centres Conference 2021 - Brian Sullivan PhD CQU</a:t>
            </a:r>
            <a:endParaRPr dirty="0"/>
          </a:p>
        </p:txBody>
      </p:sp>
      <p:sp>
        <p:nvSpPr>
          <p:cNvPr id="4" name="Date Placeholder 3"/>
          <p:cNvSpPr>
            <a:spLocks noGrp="1"/>
          </p:cNvSpPr>
          <p:nvPr>
            <p:ph type="dt" sz="half" idx="10"/>
          </p:nvPr>
        </p:nvSpPr>
        <p:spPr/>
        <p:txBody>
          <a:bodyPr/>
          <a:lstStyle/>
          <a:p>
            <a:endParaRPr dirty="0"/>
          </a:p>
        </p:txBody>
      </p:sp>
      <p:sp>
        <p:nvSpPr>
          <p:cNvPr id="6" name="Slide Number Placeholder 5"/>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a:t>Click to edit Master title style</a:t>
            </a:r>
            <a:endParaRPr/>
          </a:p>
        </p:txBody>
      </p:sp>
      <p:grpSp>
        <p:nvGrpSpPr>
          <p:cNvPr id="255" name="line" descr="Line graphic"/>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p>
          </p:txBody>
        </p:sp>
      </p:gr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Qld Community Legal Centres Conference 2021 - Brian Sullivan PhD CQU</a:t>
            </a:r>
            <a:endParaRPr dirty="0"/>
          </a:p>
        </p:txBody>
      </p:sp>
      <p:sp>
        <p:nvSpPr>
          <p:cNvPr id="4" name="Date Placeholder 3"/>
          <p:cNvSpPr>
            <a:spLocks noGrp="1"/>
          </p:cNvSpPr>
          <p:nvPr>
            <p:ph type="dt" sz="half" idx="10"/>
          </p:nvPr>
        </p:nvSpPr>
        <p:spPr/>
        <p:txBody>
          <a:bodyPr/>
          <a:lstStyle/>
          <a:p>
            <a:endParaRPr dirty="0"/>
          </a:p>
        </p:txBody>
      </p:sp>
      <p:sp>
        <p:nvSpPr>
          <p:cNvPr id="6" name="Slide Number Placeholder 5"/>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58" name="line" descr="Line graphic"/>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gr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Qld Community Legal Centres Conference 2021 - Brian Sullivan PhD CQU</a:t>
            </a:r>
            <a:endParaRPr dirty="0"/>
          </a:p>
        </p:txBody>
      </p:sp>
      <p:sp>
        <p:nvSpPr>
          <p:cNvPr id="5" name="Date Placeholder 4"/>
          <p:cNvSpPr>
            <a:spLocks noGrp="1"/>
          </p:cNvSpPr>
          <p:nvPr>
            <p:ph type="dt" sz="half" idx="10"/>
          </p:nvPr>
        </p:nvSpPr>
        <p:spPr/>
        <p:txBody>
          <a:bodyPr/>
          <a:lstStyle/>
          <a:p>
            <a:endParaRPr dirty="0"/>
          </a:p>
        </p:txBody>
      </p:sp>
      <p:sp>
        <p:nvSpPr>
          <p:cNvPr id="7" name="Slide Number Placeholder 6"/>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lvl1pPr>
              <a:defRPr/>
            </a:lvl1pPr>
          </a:lstStyle>
          <a:p>
            <a:r>
              <a:rPr lang="en-US"/>
              <a:t>Click to edit Master title style</a:t>
            </a:r>
            <a:endParaRPr/>
          </a:p>
        </p:txBody>
      </p:sp>
      <p:grpSp>
        <p:nvGrpSpPr>
          <p:cNvPr id="160" name="line" descr="Line graphic"/>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gr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Qld Community Legal Centres Conference 2021 - Brian Sullivan PhD CQU</a:t>
            </a:r>
            <a:endParaRPr dirty="0"/>
          </a:p>
        </p:txBody>
      </p:sp>
      <p:sp>
        <p:nvSpPr>
          <p:cNvPr id="7" name="Date Placeholder 6"/>
          <p:cNvSpPr>
            <a:spLocks noGrp="1"/>
          </p:cNvSpPr>
          <p:nvPr>
            <p:ph type="dt" sz="half" idx="10"/>
          </p:nvPr>
        </p:nvSpPr>
        <p:spPr/>
        <p:txBody>
          <a:bodyPr/>
          <a:lstStyle/>
          <a:p>
            <a:endParaRPr dirty="0"/>
          </a:p>
        </p:txBody>
      </p:sp>
      <p:sp>
        <p:nvSpPr>
          <p:cNvPr id="9" name="Slide Number Placeholder 8"/>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156" name="line" descr="Line graphic"/>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grpSp>
      <p:sp>
        <p:nvSpPr>
          <p:cNvPr id="4" name="Footer Placeholder 3"/>
          <p:cNvSpPr>
            <a:spLocks noGrp="1"/>
          </p:cNvSpPr>
          <p:nvPr>
            <p:ph type="ftr" sz="quarter" idx="11"/>
          </p:nvPr>
        </p:nvSpPr>
        <p:spPr/>
        <p:txBody>
          <a:bodyPr/>
          <a:lstStyle/>
          <a:p>
            <a:r>
              <a:rPr lang="en-US" dirty="0"/>
              <a:t>Qld Community Legal Centres Conference 2021 - Brian Sullivan PhD CQU</a:t>
            </a:r>
            <a:endParaRPr dirty="0"/>
          </a:p>
        </p:txBody>
      </p:sp>
      <p:sp>
        <p:nvSpPr>
          <p:cNvPr id="3" name="Date Placeholder 2"/>
          <p:cNvSpPr>
            <a:spLocks noGrp="1"/>
          </p:cNvSpPr>
          <p:nvPr>
            <p:ph type="dt" sz="half" idx="10"/>
          </p:nvPr>
        </p:nvSpPr>
        <p:spPr/>
        <p:txBody>
          <a:bodyPr/>
          <a:lstStyle/>
          <a:p>
            <a:endParaRPr dirty="0"/>
          </a:p>
        </p:txBody>
      </p:sp>
      <p:sp>
        <p:nvSpPr>
          <p:cNvPr id="5" name="Slide Number Placeholder 4"/>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Qld Community Legal Centres Conference 2021 - Brian Sullivan PhD CQU</a:t>
            </a:r>
            <a:endParaRPr dirty="0"/>
          </a:p>
        </p:txBody>
      </p:sp>
      <p:sp>
        <p:nvSpPr>
          <p:cNvPr id="2" name="Date Placeholder 1"/>
          <p:cNvSpPr>
            <a:spLocks noGrp="1"/>
          </p:cNvSpPr>
          <p:nvPr>
            <p:ph type="dt" sz="half" idx="10"/>
          </p:nvPr>
        </p:nvSpPr>
        <p:spPr/>
        <p:txBody>
          <a:bodyPr/>
          <a:lstStyle/>
          <a:p>
            <a:endParaRPr dirty="0"/>
          </a:p>
        </p:txBody>
      </p:sp>
      <p:sp>
        <p:nvSpPr>
          <p:cNvPr id="4" name="Slide Number Placeholder 3"/>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grpSp>
        <p:nvGrpSpPr>
          <p:cNvPr id="615" name="frame" descr="Box graphic"/>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grpSp>
        </p:grpSp>
      </p:grpSp>
      <p:sp>
        <p:nvSpPr>
          <p:cNvPr id="6" name="Footer Placeholder 5"/>
          <p:cNvSpPr>
            <a:spLocks noGrp="1"/>
          </p:cNvSpPr>
          <p:nvPr>
            <p:ph type="ftr" sz="quarter" idx="11"/>
          </p:nvPr>
        </p:nvSpPr>
        <p:spPr/>
        <p:txBody>
          <a:bodyPr/>
          <a:lstStyle/>
          <a:p>
            <a:r>
              <a:rPr lang="en-US" dirty="0"/>
              <a:t>Qld Community Legal Centres Conference 2021 - Brian Sullivan PhD CQU</a:t>
            </a:r>
            <a:endParaRPr dirty="0"/>
          </a:p>
        </p:txBody>
      </p:sp>
      <p:sp>
        <p:nvSpPr>
          <p:cNvPr id="5" name="Date Placeholder 4"/>
          <p:cNvSpPr>
            <a:spLocks noGrp="1"/>
          </p:cNvSpPr>
          <p:nvPr>
            <p:ph type="dt" sz="half" idx="10"/>
          </p:nvPr>
        </p:nvSpPr>
        <p:spPr/>
        <p:txBody>
          <a:bodyPr/>
          <a:lstStyle/>
          <a:p>
            <a:endParaRPr dirty="0"/>
          </a:p>
        </p:txBody>
      </p:sp>
      <p:sp>
        <p:nvSpPr>
          <p:cNvPr id="7" name="Slide Number Placeholder 6"/>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grpSp>
        <p:nvGrpSpPr>
          <p:cNvPr id="614" name="frame" descr="Box graphic"/>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dirty="0">
                    <a:ln>
                      <a:noFill/>
                    </a:ln>
                  </a:endParaRPr>
                </a:p>
              </p:txBody>
            </p:sp>
          </p:grpSp>
        </p:grpSp>
      </p:gr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Qld Community Legal Centres Conference 2021 - Brian Sullivan PhD CQU</a:t>
            </a:r>
            <a:endParaRPr dirty="0"/>
          </a:p>
        </p:txBody>
      </p:sp>
      <p:sp>
        <p:nvSpPr>
          <p:cNvPr id="5" name="Date Placeholder 4"/>
          <p:cNvSpPr>
            <a:spLocks noGrp="1"/>
          </p:cNvSpPr>
          <p:nvPr>
            <p:ph type="dt" sz="half" idx="10"/>
          </p:nvPr>
        </p:nvSpPr>
        <p:spPr/>
        <p:txBody>
          <a:bodyPr/>
          <a:lstStyle/>
          <a:p>
            <a:endParaRPr dirty="0"/>
          </a:p>
        </p:txBody>
      </p:sp>
      <p:sp>
        <p:nvSpPr>
          <p:cNvPr id="7" name="Slide Number Placeholder 6"/>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Qld Community Legal Centres Conference 2021 - Brian Sullivan PhD CQU</a:t>
            </a:r>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25BA54BD-C84D-46CE-8B72-31BFB26ABA43}" type="slidenum">
              <a:rPr lang="en-US" smtClean="0"/>
              <a:pPr/>
              <a:t>‹#›</a:t>
            </a:fld>
            <a:endParaRPr lang="en-US" dirty="0"/>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maxpixel.net/World-Starry-Sky-Earth-Hands-Space-Globe-Universe-3268457"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https://www.enago.com/academy/6-simple-ways-to-handle-a-qa-session-at-a-conference/" TargetMode="External"/><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Understanding and Managing the Dynamics of Violence, Abuse, and Coercive Control </a:t>
            </a:r>
          </a:p>
        </p:txBody>
      </p:sp>
      <p:sp>
        <p:nvSpPr>
          <p:cNvPr id="3" name="Subtitle 2"/>
          <p:cNvSpPr>
            <a:spLocks noGrp="1"/>
          </p:cNvSpPr>
          <p:nvPr>
            <p:ph type="subTitle" idx="1"/>
          </p:nvPr>
        </p:nvSpPr>
        <p:spPr/>
        <p:txBody>
          <a:bodyPr/>
          <a:lstStyle/>
          <a:p>
            <a:r>
              <a:rPr lang="en-US" dirty="0"/>
              <a:t>Working with DV Offenders</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15A18-84C8-407F-BD8F-7A5DC60F7163}"/>
              </a:ext>
            </a:extLst>
          </p:cNvPr>
          <p:cNvSpPr>
            <a:spLocks noGrp="1"/>
          </p:cNvSpPr>
          <p:nvPr>
            <p:ph type="title"/>
          </p:nvPr>
        </p:nvSpPr>
        <p:spPr/>
        <p:txBody>
          <a:bodyPr/>
          <a:lstStyle/>
          <a:p>
            <a:r>
              <a:rPr lang="en-US" dirty="0"/>
              <a:t>My Clients (in order)</a:t>
            </a:r>
            <a:endParaRPr lang="en-AU" dirty="0"/>
          </a:p>
        </p:txBody>
      </p:sp>
      <p:sp>
        <p:nvSpPr>
          <p:cNvPr id="3" name="Content Placeholder 2">
            <a:extLst>
              <a:ext uri="{FF2B5EF4-FFF2-40B4-BE49-F238E27FC236}">
                <a16:creationId xmlns:a16="http://schemas.microsoft.com/office/drawing/2014/main" id="{DF27E3BA-3702-440F-869A-36D489ABD61D}"/>
              </a:ext>
            </a:extLst>
          </p:cNvPr>
          <p:cNvSpPr>
            <a:spLocks noGrp="1"/>
          </p:cNvSpPr>
          <p:nvPr>
            <p:ph idx="1"/>
          </p:nvPr>
        </p:nvSpPr>
        <p:spPr/>
        <p:txBody>
          <a:bodyPr>
            <a:normAutofit/>
          </a:bodyPr>
          <a:lstStyle/>
          <a:p>
            <a:r>
              <a:rPr lang="en-US" sz="2800" dirty="0"/>
              <a:t>Women and children – safety prioritized!</a:t>
            </a:r>
          </a:p>
          <a:p>
            <a:endParaRPr lang="en-US" sz="2800" dirty="0"/>
          </a:p>
          <a:p>
            <a:endParaRPr lang="en-US" sz="2800" dirty="0"/>
          </a:p>
          <a:p>
            <a:r>
              <a:rPr lang="en-US" sz="2800" dirty="0"/>
              <a:t>The men’s group – the common good!</a:t>
            </a:r>
          </a:p>
          <a:p>
            <a:endParaRPr lang="en-US" sz="2800" dirty="0"/>
          </a:p>
          <a:p>
            <a:endParaRPr lang="en-US" sz="2800" dirty="0"/>
          </a:p>
          <a:p>
            <a:r>
              <a:rPr lang="en-US" sz="2800" dirty="0"/>
              <a:t>The individual man in the group – supporting his change!</a:t>
            </a:r>
            <a:endParaRPr lang="en-AU" sz="2800" dirty="0"/>
          </a:p>
        </p:txBody>
      </p:sp>
      <p:sp>
        <p:nvSpPr>
          <p:cNvPr id="4" name="Footer Placeholder 3">
            <a:extLst>
              <a:ext uri="{FF2B5EF4-FFF2-40B4-BE49-F238E27FC236}">
                <a16:creationId xmlns:a16="http://schemas.microsoft.com/office/drawing/2014/main" id="{79AEBCBA-9A04-4665-8996-2EF0E0F4FA21}"/>
              </a:ext>
            </a:extLst>
          </p:cNvPr>
          <p:cNvSpPr>
            <a:spLocks noGrp="1"/>
          </p:cNvSpPr>
          <p:nvPr>
            <p:ph type="ftr" sz="quarter" idx="11"/>
          </p:nvPr>
        </p:nvSpPr>
        <p:spPr/>
        <p:txBody>
          <a:bodyPr/>
          <a:lstStyle/>
          <a:p>
            <a:r>
              <a:rPr lang="en-US" dirty="0"/>
              <a:t>Qld Community Legal Centres Conference 2021 - Brian Sullivan PhD CQU</a:t>
            </a:r>
          </a:p>
        </p:txBody>
      </p:sp>
    </p:spTree>
    <p:extLst>
      <p:ext uri="{BB962C8B-B14F-4D97-AF65-F5344CB8AC3E}">
        <p14:creationId xmlns:p14="http://schemas.microsoft.com/office/powerpoint/2010/main" val="2283821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087E8-C27A-4992-9F5A-5F82C13EE21B}"/>
              </a:ext>
            </a:extLst>
          </p:cNvPr>
          <p:cNvSpPr>
            <a:spLocks noGrp="1"/>
          </p:cNvSpPr>
          <p:nvPr>
            <p:ph type="title"/>
          </p:nvPr>
        </p:nvSpPr>
        <p:spPr/>
        <p:txBody>
          <a:bodyPr>
            <a:normAutofit/>
          </a:bodyPr>
          <a:lstStyle/>
          <a:p>
            <a:pPr algn="ctr"/>
            <a:r>
              <a:rPr lang="en-US" sz="4000" b="1" dirty="0"/>
              <a:t>The Individual Offender</a:t>
            </a:r>
            <a:endParaRPr lang="en-AU" sz="4000" b="1" dirty="0"/>
          </a:p>
        </p:txBody>
      </p:sp>
      <p:sp>
        <p:nvSpPr>
          <p:cNvPr id="3" name="Content Placeholder 2">
            <a:extLst>
              <a:ext uri="{FF2B5EF4-FFF2-40B4-BE49-F238E27FC236}">
                <a16:creationId xmlns:a16="http://schemas.microsoft.com/office/drawing/2014/main" id="{4C46D6EF-A2AB-4367-9A8F-ADF766B45057}"/>
              </a:ext>
            </a:extLst>
          </p:cNvPr>
          <p:cNvSpPr>
            <a:spLocks noGrp="1"/>
          </p:cNvSpPr>
          <p:nvPr>
            <p:ph idx="1"/>
          </p:nvPr>
        </p:nvSpPr>
        <p:spPr/>
        <p:txBody>
          <a:bodyPr>
            <a:noAutofit/>
          </a:bodyPr>
          <a:lstStyle/>
          <a:p>
            <a:r>
              <a:rPr lang="en-US" sz="4000" dirty="0"/>
              <a:t>Typical responses and reactions:</a:t>
            </a:r>
          </a:p>
          <a:p>
            <a:pPr marL="1017270" lvl="1" indent="-742950">
              <a:buFont typeface="+mj-lt"/>
              <a:buAutoNum type="arabicPeriod"/>
            </a:pPr>
            <a:r>
              <a:rPr lang="en-US" sz="3600" dirty="0"/>
              <a:t>Reluctant and resistant</a:t>
            </a:r>
          </a:p>
          <a:p>
            <a:pPr marL="1017270" lvl="1" indent="-742950">
              <a:buFont typeface="+mj-lt"/>
              <a:buAutoNum type="arabicPeriod"/>
            </a:pPr>
            <a:r>
              <a:rPr lang="en-US" sz="3600" dirty="0"/>
              <a:t>Denial, minimization, blame, justification</a:t>
            </a:r>
          </a:p>
          <a:p>
            <a:pPr marL="1017270" lvl="1" indent="-742950">
              <a:buFont typeface="+mj-lt"/>
              <a:buAutoNum type="arabicPeriod"/>
            </a:pPr>
            <a:r>
              <a:rPr lang="en-US" sz="3600" dirty="0"/>
              <a:t>Disavowal of responsibility</a:t>
            </a:r>
          </a:p>
          <a:p>
            <a:pPr marL="1017270" lvl="1" indent="-742950">
              <a:buFont typeface="+mj-lt"/>
              <a:buAutoNum type="arabicPeriod"/>
            </a:pPr>
            <a:r>
              <a:rPr lang="en-US" sz="3600" dirty="0"/>
              <a:t>She was the ‘provocateur’</a:t>
            </a:r>
          </a:p>
          <a:p>
            <a:pPr marL="1017270" lvl="1" indent="-742950">
              <a:buFont typeface="+mj-lt"/>
              <a:buAutoNum type="arabicPeriod"/>
            </a:pPr>
            <a:r>
              <a:rPr lang="en-US" sz="3600" dirty="0"/>
              <a:t>Excuses, excuses, excuses</a:t>
            </a:r>
          </a:p>
          <a:p>
            <a:pPr marL="1017270" lvl="1" indent="-742950">
              <a:buFont typeface="+mj-lt"/>
              <a:buAutoNum type="arabicPeriod"/>
            </a:pPr>
            <a:r>
              <a:rPr lang="en-US" sz="3600" dirty="0"/>
              <a:t>Superior, entitled, adversarial</a:t>
            </a:r>
          </a:p>
          <a:p>
            <a:pPr marL="1017270" lvl="1" indent="-742950">
              <a:buFont typeface="+mj-lt"/>
              <a:buAutoNum type="arabicPeriod"/>
            </a:pPr>
            <a:r>
              <a:rPr lang="en-US" sz="3600" dirty="0"/>
              <a:t>Power and control is his M.O.</a:t>
            </a:r>
          </a:p>
          <a:p>
            <a:pPr marL="1017270" lvl="1" indent="-742950">
              <a:buFont typeface="+mj-lt"/>
              <a:buAutoNum type="arabicPeriod"/>
            </a:pPr>
            <a:endParaRPr lang="en-US" sz="3600" dirty="0"/>
          </a:p>
          <a:p>
            <a:pPr marL="1017270" lvl="1" indent="-742950">
              <a:buFont typeface="+mj-lt"/>
              <a:buAutoNum type="arabicPeriod"/>
            </a:pPr>
            <a:endParaRPr lang="en-AU" sz="4000" dirty="0"/>
          </a:p>
        </p:txBody>
      </p:sp>
      <p:sp>
        <p:nvSpPr>
          <p:cNvPr id="4" name="Footer Placeholder 3">
            <a:extLst>
              <a:ext uri="{FF2B5EF4-FFF2-40B4-BE49-F238E27FC236}">
                <a16:creationId xmlns:a16="http://schemas.microsoft.com/office/drawing/2014/main" id="{22C9B2F1-8BEA-41D7-8AB3-F5C4497E5582}"/>
              </a:ext>
            </a:extLst>
          </p:cNvPr>
          <p:cNvSpPr>
            <a:spLocks noGrp="1"/>
          </p:cNvSpPr>
          <p:nvPr>
            <p:ph type="ftr" sz="quarter" idx="11"/>
          </p:nvPr>
        </p:nvSpPr>
        <p:spPr/>
        <p:txBody>
          <a:bodyPr/>
          <a:lstStyle/>
          <a:p>
            <a:r>
              <a:rPr lang="en-US" dirty="0"/>
              <a:t>Qld Community Legal Centres Conference 2021 - Brian Sullivan PhD CQU</a:t>
            </a:r>
          </a:p>
        </p:txBody>
      </p:sp>
    </p:spTree>
    <p:extLst>
      <p:ext uri="{BB962C8B-B14F-4D97-AF65-F5344CB8AC3E}">
        <p14:creationId xmlns:p14="http://schemas.microsoft.com/office/powerpoint/2010/main" val="790493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E7C36-698E-46C9-ACD3-8E18EBA03CFE}"/>
              </a:ext>
            </a:extLst>
          </p:cNvPr>
          <p:cNvSpPr>
            <a:spLocks noGrp="1"/>
          </p:cNvSpPr>
          <p:nvPr>
            <p:ph type="title"/>
          </p:nvPr>
        </p:nvSpPr>
        <p:spPr/>
        <p:txBody>
          <a:bodyPr>
            <a:normAutofit/>
          </a:bodyPr>
          <a:lstStyle/>
          <a:p>
            <a:pPr algn="ctr"/>
            <a:r>
              <a:rPr lang="en-US" sz="4000" b="1" dirty="0"/>
              <a:t>The accounts of men</a:t>
            </a:r>
            <a:endParaRPr lang="en-AU" sz="4000" b="1" dirty="0"/>
          </a:p>
        </p:txBody>
      </p:sp>
      <p:sp>
        <p:nvSpPr>
          <p:cNvPr id="3" name="Content Placeholder 2">
            <a:extLst>
              <a:ext uri="{FF2B5EF4-FFF2-40B4-BE49-F238E27FC236}">
                <a16:creationId xmlns:a16="http://schemas.microsoft.com/office/drawing/2014/main" id="{35927681-B9DB-41FE-A20F-B371A3B1DC86}"/>
              </a:ext>
            </a:extLst>
          </p:cNvPr>
          <p:cNvSpPr>
            <a:spLocks noGrp="1"/>
          </p:cNvSpPr>
          <p:nvPr>
            <p:ph idx="1"/>
          </p:nvPr>
        </p:nvSpPr>
        <p:spPr/>
        <p:txBody>
          <a:bodyPr>
            <a:normAutofit/>
          </a:bodyPr>
          <a:lstStyle/>
          <a:p>
            <a:pPr algn="ctr"/>
            <a:r>
              <a:rPr lang="en-US" sz="4000" dirty="0"/>
              <a:t>Sparse </a:t>
            </a:r>
          </a:p>
          <a:p>
            <a:pPr algn="ctr"/>
            <a:endParaRPr lang="en-US" sz="4000" dirty="0"/>
          </a:p>
          <a:p>
            <a:pPr algn="ctr"/>
            <a:r>
              <a:rPr lang="en-US" sz="4000" dirty="0"/>
              <a:t>Abbreviated</a:t>
            </a:r>
          </a:p>
          <a:p>
            <a:pPr algn="ctr"/>
            <a:endParaRPr lang="en-US" sz="4000" dirty="0"/>
          </a:p>
          <a:p>
            <a:pPr algn="ctr"/>
            <a:r>
              <a:rPr lang="en-US" sz="4000" dirty="0"/>
              <a:t>Skewed</a:t>
            </a:r>
          </a:p>
        </p:txBody>
      </p:sp>
      <p:sp>
        <p:nvSpPr>
          <p:cNvPr id="4" name="Footer Placeholder 3">
            <a:extLst>
              <a:ext uri="{FF2B5EF4-FFF2-40B4-BE49-F238E27FC236}">
                <a16:creationId xmlns:a16="http://schemas.microsoft.com/office/drawing/2014/main" id="{390E42AE-2693-4635-8056-8D1D9281267C}"/>
              </a:ext>
            </a:extLst>
          </p:cNvPr>
          <p:cNvSpPr>
            <a:spLocks noGrp="1"/>
          </p:cNvSpPr>
          <p:nvPr>
            <p:ph type="ftr" sz="quarter" idx="11"/>
          </p:nvPr>
        </p:nvSpPr>
        <p:spPr/>
        <p:txBody>
          <a:bodyPr/>
          <a:lstStyle/>
          <a:p>
            <a:r>
              <a:rPr lang="en-US" dirty="0"/>
              <a:t>Qld Community Legal Centres Conference 2021 - Brian Sullivan PhD CQU</a:t>
            </a:r>
          </a:p>
        </p:txBody>
      </p:sp>
    </p:spTree>
    <p:extLst>
      <p:ext uri="{BB962C8B-B14F-4D97-AF65-F5344CB8AC3E}">
        <p14:creationId xmlns:p14="http://schemas.microsoft.com/office/powerpoint/2010/main" val="3914432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E2C51-CA74-4E3E-B5A8-0CAF8DBE2A04}"/>
              </a:ext>
            </a:extLst>
          </p:cNvPr>
          <p:cNvSpPr>
            <a:spLocks noGrp="1"/>
          </p:cNvSpPr>
          <p:nvPr>
            <p:ph type="title"/>
          </p:nvPr>
        </p:nvSpPr>
        <p:spPr/>
        <p:txBody>
          <a:bodyPr>
            <a:normAutofit/>
          </a:bodyPr>
          <a:lstStyle/>
          <a:p>
            <a:pPr algn="ctr"/>
            <a:r>
              <a:rPr lang="en-US" sz="4000" b="1" dirty="0"/>
              <a:t>The accounts of men</a:t>
            </a:r>
            <a:endParaRPr lang="en-AU" sz="4000" dirty="0"/>
          </a:p>
        </p:txBody>
      </p:sp>
      <p:sp>
        <p:nvSpPr>
          <p:cNvPr id="3" name="Content Placeholder 2">
            <a:extLst>
              <a:ext uri="{FF2B5EF4-FFF2-40B4-BE49-F238E27FC236}">
                <a16:creationId xmlns:a16="http://schemas.microsoft.com/office/drawing/2014/main" id="{08BEE45E-0614-4362-B174-9A712436B8DD}"/>
              </a:ext>
            </a:extLst>
          </p:cNvPr>
          <p:cNvSpPr>
            <a:spLocks noGrp="1"/>
          </p:cNvSpPr>
          <p:nvPr>
            <p:ph idx="1"/>
          </p:nvPr>
        </p:nvSpPr>
        <p:spPr/>
        <p:txBody>
          <a:bodyPr>
            <a:normAutofit/>
          </a:bodyPr>
          <a:lstStyle/>
          <a:p>
            <a:pPr algn="ctr"/>
            <a:r>
              <a:rPr lang="en-AU" sz="2800" dirty="0"/>
              <a:t>deny</a:t>
            </a:r>
          </a:p>
          <a:p>
            <a:pPr algn="ctr"/>
            <a:r>
              <a:rPr lang="en-AU" sz="2800" dirty="0"/>
              <a:t> defy</a:t>
            </a:r>
          </a:p>
          <a:p>
            <a:pPr algn="ctr"/>
            <a:r>
              <a:rPr lang="en-AU" sz="2800" dirty="0"/>
              <a:t>disavow</a:t>
            </a:r>
          </a:p>
          <a:p>
            <a:pPr algn="ctr"/>
            <a:r>
              <a:rPr lang="en-AU" sz="2800" dirty="0"/>
              <a:t>distance</a:t>
            </a:r>
          </a:p>
          <a:p>
            <a:pPr algn="ctr"/>
            <a:r>
              <a:rPr lang="en-AU" sz="2800" dirty="0"/>
              <a:t>discount</a:t>
            </a:r>
          </a:p>
          <a:p>
            <a:pPr algn="ctr"/>
            <a:r>
              <a:rPr lang="en-AU" sz="2800" dirty="0"/>
              <a:t>denigrate </a:t>
            </a:r>
          </a:p>
          <a:p>
            <a:pPr algn="ctr"/>
            <a:r>
              <a:rPr lang="en-AU" sz="2800" dirty="0"/>
              <a:t>distort</a:t>
            </a:r>
            <a:endParaRPr lang="en-US" sz="2800" dirty="0"/>
          </a:p>
          <a:p>
            <a:endParaRPr lang="en-AU" dirty="0"/>
          </a:p>
        </p:txBody>
      </p:sp>
      <p:sp>
        <p:nvSpPr>
          <p:cNvPr id="4" name="Footer Placeholder 3">
            <a:extLst>
              <a:ext uri="{FF2B5EF4-FFF2-40B4-BE49-F238E27FC236}">
                <a16:creationId xmlns:a16="http://schemas.microsoft.com/office/drawing/2014/main" id="{CD8B834E-21F9-497C-9104-15B99D4A2925}"/>
              </a:ext>
            </a:extLst>
          </p:cNvPr>
          <p:cNvSpPr>
            <a:spLocks noGrp="1"/>
          </p:cNvSpPr>
          <p:nvPr>
            <p:ph type="ftr" sz="quarter" idx="11"/>
          </p:nvPr>
        </p:nvSpPr>
        <p:spPr/>
        <p:txBody>
          <a:bodyPr/>
          <a:lstStyle/>
          <a:p>
            <a:r>
              <a:rPr lang="en-US"/>
              <a:t>Qld Community Legal Centres Conference 2021 - Brian Sullivan PhD CQU</a:t>
            </a:r>
            <a:endParaRPr lang="en-US" dirty="0"/>
          </a:p>
        </p:txBody>
      </p:sp>
    </p:spTree>
    <p:extLst>
      <p:ext uri="{BB962C8B-B14F-4D97-AF65-F5344CB8AC3E}">
        <p14:creationId xmlns:p14="http://schemas.microsoft.com/office/powerpoint/2010/main" val="3021577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C6E13-DDF6-410A-BECC-A4ED9AD42CA4}"/>
              </a:ext>
            </a:extLst>
          </p:cNvPr>
          <p:cNvSpPr>
            <a:spLocks noGrp="1"/>
          </p:cNvSpPr>
          <p:nvPr>
            <p:ph type="title"/>
          </p:nvPr>
        </p:nvSpPr>
        <p:spPr/>
        <p:txBody>
          <a:bodyPr>
            <a:normAutofit/>
          </a:bodyPr>
          <a:lstStyle/>
          <a:p>
            <a:pPr algn="ctr"/>
            <a:r>
              <a:rPr lang="en-US" sz="4400" b="1" dirty="0"/>
              <a:t>DOING TIME</a:t>
            </a:r>
            <a:endParaRPr lang="en-AU" sz="4400" b="1" dirty="0"/>
          </a:p>
        </p:txBody>
      </p:sp>
      <p:sp>
        <p:nvSpPr>
          <p:cNvPr id="3" name="Content Placeholder 2">
            <a:extLst>
              <a:ext uri="{FF2B5EF4-FFF2-40B4-BE49-F238E27FC236}">
                <a16:creationId xmlns:a16="http://schemas.microsoft.com/office/drawing/2014/main" id="{3275F413-284D-4D3D-B594-3656B0EC9E04}"/>
              </a:ext>
            </a:extLst>
          </p:cNvPr>
          <p:cNvSpPr>
            <a:spLocks noGrp="1"/>
          </p:cNvSpPr>
          <p:nvPr>
            <p:ph idx="1"/>
          </p:nvPr>
        </p:nvSpPr>
        <p:spPr/>
        <p:txBody>
          <a:bodyPr>
            <a:normAutofit/>
          </a:bodyPr>
          <a:lstStyle/>
          <a:p>
            <a:endParaRPr lang="en-US" sz="2800" dirty="0"/>
          </a:p>
          <a:p>
            <a:endParaRPr lang="en-US" sz="2800" dirty="0"/>
          </a:p>
          <a:p>
            <a:r>
              <a:rPr lang="en-US" sz="2800" dirty="0"/>
              <a:t>40 hours plus with men who complete program completion</a:t>
            </a:r>
          </a:p>
          <a:p>
            <a:endParaRPr lang="en-US" sz="2800" dirty="0"/>
          </a:p>
          <a:p>
            <a:r>
              <a:rPr lang="en-US" sz="2800" dirty="0"/>
              <a:t>How many hours do you have?</a:t>
            </a:r>
            <a:endParaRPr lang="en-AU" sz="2800" dirty="0"/>
          </a:p>
        </p:txBody>
      </p:sp>
      <p:sp>
        <p:nvSpPr>
          <p:cNvPr id="4" name="Footer Placeholder 3">
            <a:extLst>
              <a:ext uri="{FF2B5EF4-FFF2-40B4-BE49-F238E27FC236}">
                <a16:creationId xmlns:a16="http://schemas.microsoft.com/office/drawing/2014/main" id="{530D5670-63C0-459E-BB33-C166C18C1C6C}"/>
              </a:ext>
            </a:extLst>
          </p:cNvPr>
          <p:cNvSpPr>
            <a:spLocks noGrp="1"/>
          </p:cNvSpPr>
          <p:nvPr>
            <p:ph type="ftr" sz="quarter" idx="11"/>
          </p:nvPr>
        </p:nvSpPr>
        <p:spPr/>
        <p:txBody>
          <a:bodyPr/>
          <a:lstStyle/>
          <a:p>
            <a:r>
              <a:rPr lang="en-US"/>
              <a:t>Qld Community Legal Centres Conference 2021 - Brian Sullivan PhD CQU</a:t>
            </a:r>
            <a:endParaRPr lang="en-US" dirty="0"/>
          </a:p>
        </p:txBody>
      </p:sp>
    </p:spTree>
    <p:extLst>
      <p:ext uri="{BB962C8B-B14F-4D97-AF65-F5344CB8AC3E}">
        <p14:creationId xmlns:p14="http://schemas.microsoft.com/office/powerpoint/2010/main" val="273519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023EE-CF62-4034-BA2A-3B03125DC259}"/>
              </a:ext>
            </a:extLst>
          </p:cNvPr>
          <p:cNvSpPr>
            <a:spLocks noGrp="1"/>
          </p:cNvSpPr>
          <p:nvPr>
            <p:ph type="title"/>
          </p:nvPr>
        </p:nvSpPr>
        <p:spPr/>
        <p:txBody>
          <a:bodyPr/>
          <a:lstStyle/>
          <a:p>
            <a:r>
              <a:rPr lang="en-US" dirty="0"/>
              <a:t>The Three C’s</a:t>
            </a:r>
            <a:endParaRPr lang="en-AU" dirty="0"/>
          </a:p>
        </p:txBody>
      </p:sp>
      <p:sp>
        <p:nvSpPr>
          <p:cNvPr id="3" name="Content Placeholder 2">
            <a:extLst>
              <a:ext uri="{FF2B5EF4-FFF2-40B4-BE49-F238E27FC236}">
                <a16:creationId xmlns:a16="http://schemas.microsoft.com/office/drawing/2014/main" id="{736A873D-038F-4173-899E-C462F74B9518}"/>
              </a:ext>
            </a:extLst>
          </p:cNvPr>
          <p:cNvSpPr>
            <a:spLocks noGrp="1"/>
          </p:cNvSpPr>
          <p:nvPr>
            <p:ph idx="1"/>
          </p:nvPr>
        </p:nvSpPr>
        <p:spPr/>
        <p:txBody>
          <a:bodyPr>
            <a:normAutofit/>
          </a:bodyPr>
          <a:lstStyle/>
          <a:p>
            <a:r>
              <a:rPr lang="en-US" sz="4000" dirty="0"/>
              <a:t>Compassion</a:t>
            </a:r>
          </a:p>
          <a:p>
            <a:endParaRPr lang="en-US" sz="4000" dirty="0"/>
          </a:p>
          <a:p>
            <a:r>
              <a:rPr lang="en-US" sz="4000" dirty="0"/>
              <a:t>Collaboration</a:t>
            </a:r>
          </a:p>
          <a:p>
            <a:endParaRPr lang="en-US" sz="4000" dirty="0"/>
          </a:p>
          <a:p>
            <a:r>
              <a:rPr lang="en-US" sz="4000" dirty="0"/>
              <a:t>Challenge</a:t>
            </a:r>
            <a:endParaRPr lang="en-AU" sz="4000" dirty="0"/>
          </a:p>
        </p:txBody>
      </p:sp>
      <p:sp>
        <p:nvSpPr>
          <p:cNvPr id="4" name="Footer Placeholder 3">
            <a:extLst>
              <a:ext uri="{FF2B5EF4-FFF2-40B4-BE49-F238E27FC236}">
                <a16:creationId xmlns:a16="http://schemas.microsoft.com/office/drawing/2014/main" id="{1C71A9B1-BE4D-4AC8-9CA9-C4A543C9B10E}"/>
              </a:ext>
            </a:extLst>
          </p:cNvPr>
          <p:cNvSpPr>
            <a:spLocks noGrp="1"/>
          </p:cNvSpPr>
          <p:nvPr>
            <p:ph type="ftr" sz="quarter" idx="11"/>
          </p:nvPr>
        </p:nvSpPr>
        <p:spPr/>
        <p:txBody>
          <a:bodyPr/>
          <a:lstStyle/>
          <a:p>
            <a:r>
              <a:rPr lang="en-US"/>
              <a:t>Qld Community Legal Centres Conference 2021 - Brian Sullivan PhD CQU</a:t>
            </a:r>
            <a:endParaRPr lang="en-US" dirty="0"/>
          </a:p>
        </p:txBody>
      </p:sp>
    </p:spTree>
    <p:extLst>
      <p:ext uri="{BB962C8B-B14F-4D97-AF65-F5344CB8AC3E}">
        <p14:creationId xmlns:p14="http://schemas.microsoft.com/office/powerpoint/2010/main" val="1313522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DA91F-4E98-4C6C-A6AC-80D8EFAF377F}"/>
              </a:ext>
            </a:extLst>
          </p:cNvPr>
          <p:cNvSpPr>
            <a:spLocks noGrp="1"/>
          </p:cNvSpPr>
          <p:nvPr>
            <p:ph type="title"/>
          </p:nvPr>
        </p:nvSpPr>
        <p:spPr/>
        <p:txBody>
          <a:bodyPr/>
          <a:lstStyle/>
          <a:p>
            <a:r>
              <a:rPr lang="en-US" dirty="0"/>
              <a:t>Your approach</a:t>
            </a:r>
            <a:endParaRPr lang="en-AU" dirty="0"/>
          </a:p>
        </p:txBody>
      </p:sp>
      <p:sp>
        <p:nvSpPr>
          <p:cNvPr id="3" name="Content Placeholder 2">
            <a:extLst>
              <a:ext uri="{FF2B5EF4-FFF2-40B4-BE49-F238E27FC236}">
                <a16:creationId xmlns:a16="http://schemas.microsoft.com/office/drawing/2014/main" id="{27F77701-6D58-444C-B4A9-1E56CB4855BF}"/>
              </a:ext>
            </a:extLst>
          </p:cNvPr>
          <p:cNvSpPr>
            <a:spLocks noGrp="1"/>
          </p:cNvSpPr>
          <p:nvPr>
            <p:ph idx="1"/>
          </p:nvPr>
        </p:nvSpPr>
        <p:spPr/>
        <p:txBody>
          <a:bodyPr/>
          <a:lstStyle/>
          <a:p>
            <a:endParaRPr lang="en-US" dirty="0"/>
          </a:p>
          <a:p>
            <a:r>
              <a:rPr lang="en-US" dirty="0"/>
              <a:t>Respectful and professional</a:t>
            </a:r>
          </a:p>
          <a:p>
            <a:pPr marL="0" indent="0">
              <a:buNone/>
            </a:pPr>
            <a:endParaRPr lang="en-US" dirty="0"/>
          </a:p>
          <a:p>
            <a:r>
              <a:rPr lang="en-US" dirty="0"/>
              <a:t>Depth and detail – CONTEXT is everything – he is very likely to </a:t>
            </a:r>
            <a:r>
              <a:rPr lang="en-US" dirty="0" err="1"/>
              <a:t>decontextualise</a:t>
            </a:r>
            <a:r>
              <a:rPr lang="en-US" dirty="0"/>
              <a:t>!</a:t>
            </a:r>
          </a:p>
          <a:p>
            <a:pPr marL="0" indent="0">
              <a:buNone/>
            </a:pPr>
            <a:endParaRPr lang="en-US" dirty="0"/>
          </a:p>
          <a:p>
            <a:r>
              <a:rPr lang="en-US" dirty="0"/>
              <a:t>No more excuses – “men I have worked with sometimes, or often ….”</a:t>
            </a:r>
            <a:endParaRPr lang="en-AU" dirty="0"/>
          </a:p>
        </p:txBody>
      </p:sp>
      <p:sp>
        <p:nvSpPr>
          <p:cNvPr id="4" name="Footer Placeholder 3">
            <a:extLst>
              <a:ext uri="{FF2B5EF4-FFF2-40B4-BE49-F238E27FC236}">
                <a16:creationId xmlns:a16="http://schemas.microsoft.com/office/drawing/2014/main" id="{09EBD207-B115-41DD-9432-23E7F107C6CF}"/>
              </a:ext>
            </a:extLst>
          </p:cNvPr>
          <p:cNvSpPr>
            <a:spLocks noGrp="1"/>
          </p:cNvSpPr>
          <p:nvPr>
            <p:ph type="ftr" sz="quarter" idx="11"/>
          </p:nvPr>
        </p:nvSpPr>
        <p:spPr/>
        <p:txBody>
          <a:bodyPr/>
          <a:lstStyle/>
          <a:p>
            <a:r>
              <a:rPr lang="en-US"/>
              <a:t>Qld Community Legal Centres Conference 2021 - Brian Sullivan PhD CQU</a:t>
            </a:r>
            <a:endParaRPr lang="en-US" dirty="0"/>
          </a:p>
        </p:txBody>
      </p:sp>
    </p:spTree>
    <p:extLst>
      <p:ext uri="{BB962C8B-B14F-4D97-AF65-F5344CB8AC3E}">
        <p14:creationId xmlns:p14="http://schemas.microsoft.com/office/powerpoint/2010/main" val="1357364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32A9D-7BA1-40C8-B430-BC0D3F7F4498}"/>
              </a:ext>
            </a:extLst>
          </p:cNvPr>
          <p:cNvSpPr>
            <a:spLocks noGrp="1"/>
          </p:cNvSpPr>
          <p:nvPr>
            <p:ph type="title"/>
          </p:nvPr>
        </p:nvSpPr>
        <p:spPr/>
        <p:txBody>
          <a:bodyPr/>
          <a:lstStyle/>
          <a:p>
            <a:pPr algn="ctr"/>
            <a:r>
              <a:rPr lang="en-US" dirty="0"/>
              <a:t>STANDARDS OF BEHAVIOUR – OUR VALUES</a:t>
            </a:r>
            <a:endParaRPr lang="en-AU" dirty="0"/>
          </a:p>
        </p:txBody>
      </p:sp>
      <p:sp>
        <p:nvSpPr>
          <p:cNvPr id="3" name="Content Placeholder 2">
            <a:extLst>
              <a:ext uri="{FF2B5EF4-FFF2-40B4-BE49-F238E27FC236}">
                <a16:creationId xmlns:a16="http://schemas.microsoft.com/office/drawing/2014/main" id="{E3C42870-AE6A-475E-84EE-7F4A2E35D188}"/>
              </a:ext>
            </a:extLst>
          </p:cNvPr>
          <p:cNvSpPr>
            <a:spLocks noGrp="1"/>
          </p:cNvSpPr>
          <p:nvPr>
            <p:ph idx="1"/>
          </p:nvPr>
        </p:nvSpPr>
        <p:spPr/>
        <p:txBody>
          <a:bodyPr>
            <a:normAutofit/>
          </a:bodyPr>
          <a:lstStyle/>
          <a:p>
            <a:pPr marL="342900" lvl="0" indent="-342900">
              <a:lnSpc>
                <a:spcPct val="115000"/>
              </a:lnSpc>
              <a:buFont typeface="+mj-lt"/>
              <a:buAutoNum type="arabicPeriod"/>
            </a:pPr>
            <a:r>
              <a:rPr lang="en-US" sz="2000" b="1" dirty="0">
                <a:effectLst/>
                <a:latin typeface="Calibri" panose="020F0502020204030204" pitchFamily="34" charset="0"/>
                <a:ea typeface="Calibri" panose="020F0502020204030204" pitchFamily="34" charset="0"/>
                <a:cs typeface="Times New Roman" panose="02020603050405020304" pitchFamily="18" charset="0"/>
              </a:rPr>
              <a:t>We value listening</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Listen to facilitators</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Listen to other men</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Listen to those who care about you</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en-US" sz="2000" b="1" dirty="0">
                <a:effectLst/>
                <a:latin typeface="Calibri" panose="020F0502020204030204" pitchFamily="34" charset="0"/>
                <a:ea typeface="Calibri" panose="020F0502020204030204" pitchFamily="34" charset="0"/>
                <a:cs typeface="Times New Roman" panose="02020603050405020304" pitchFamily="18" charset="0"/>
              </a:rPr>
              <a:t>We value participation</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Be open and honest</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Tell your story</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Let us know if there are changes to your circumstances</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Join in the process</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endParaRPr lang="en-AU" dirty="0"/>
          </a:p>
        </p:txBody>
      </p:sp>
      <p:sp>
        <p:nvSpPr>
          <p:cNvPr id="4" name="Footer Placeholder 3">
            <a:extLst>
              <a:ext uri="{FF2B5EF4-FFF2-40B4-BE49-F238E27FC236}">
                <a16:creationId xmlns:a16="http://schemas.microsoft.com/office/drawing/2014/main" id="{BC9A4B96-9D51-4961-8E8B-87989CC18F5A}"/>
              </a:ext>
            </a:extLst>
          </p:cNvPr>
          <p:cNvSpPr>
            <a:spLocks noGrp="1"/>
          </p:cNvSpPr>
          <p:nvPr>
            <p:ph type="ftr" sz="quarter" idx="11"/>
          </p:nvPr>
        </p:nvSpPr>
        <p:spPr/>
        <p:txBody>
          <a:bodyPr/>
          <a:lstStyle/>
          <a:p>
            <a:r>
              <a:rPr lang="en-US"/>
              <a:t>Qld Community Legal Centres Conference 2021 - Brian Sullivan PhD CQU</a:t>
            </a:r>
            <a:endParaRPr lang="en-US" dirty="0"/>
          </a:p>
        </p:txBody>
      </p:sp>
    </p:spTree>
    <p:extLst>
      <p:ext uri="{BB962C8B-B14F-4D97-AF65-F5344CB8AC3E}">
        <p14:creationId xmlns:p14="http://schemas.microsoft.com/office/powerpoint/2010/main" val="2400025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65574-81B1-474C-8412-9AD2CC2EC0B9}"/>
              </a:ext>
            </a:extLst>
          </p:cNvPr>
          <p:cNvSpPr>
            <a:spLocks noGrp="1"/>
          </p:cNvSpPr>
          <p:nvPr>
            <p:ph type="title"/>
          </p:nvPr>
        </p:nvSpPr>
        <p:spPr/>
        <p:txBody>
          <a:bodyPr/>
          <a:lstStyle/>
          <a:p>
            <a:r>
              <a:rPr lang="en-US" dirty="0"/>
              <a:t>STANDARDS OF BEHAVIOUR – OUR VALUES</a:t>
            </a:r>
            <a:endParaRPr lang="en-AU" dirty="0"/>
          </a:p>
        </p:txBody>
      </p:sp>
      <p:sp>
        <p:nvSpPr>
          <p:cNvPr id="3" name="Content Placeholder 2">
            <a:extLst>
              <a:ext uri="{FF2B5EF4-FFF2-40B4-BE49-F238E27FC236}">
                <a16:creationId xmlns:a16="http://schemas.microsoft.com/office/drawing/2014/main" id="{B235DC14-31CA-4418-A014-5CA79F2B40E8}"/>
              </a:ext>
            </a:extLst>
          </p:cNvPr>
          <p:cNvSpPr>
            <a:spLocks noGrp="1"/>
          </p:cNvSpPr>
          <p:nvPr>
            <p:ph idx="1"/>
          </p:nvPr>
        </p:nvSpPr>
        <p:spPr/>
        <p:txBody>
          <a:bodyPr>
            <a:normAutofit lnSpcReduction="10000"/>
          </a:bodyPr>
          <a:lstStyle/>
          <a:p>
            <a:pPr marL="0" lvl="0" indent="0">
              <a:lnSpc>
                <a:spcPct val="115000"/>
              </a:lnSpc>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3. We value respect</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Use your partner/ex-partner’s first name</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Use words that are not swearing or insulting</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Support other men in the group</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Respect the program as a means for you to change</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15000"/>
              </a:lnSpc>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4. We value safety</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Cooperate with facilitators</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Abide by the conditions on your DVO</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Stay calm and considerate of others</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Choose non-abusive and non-violent words and actions </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endParaRPr lang="en-AU" dirty="0"/>
          </a:p>
        </p:txBody>
      </p:sp>
      <p:sp>
        <p:nvSpPr>
          <p:cNvPr id="4" name="Footer Placeholder 3">
            <a:extLst>
              <a:ext uri="{FF2B5EF4-FFF2-40B4-BE49-F238E27FC236}">
                <a16:creationId xmlns:a16="http://schemas.microsoft.com/office/drawing/2014/main" id="{5A968BC2-BE24-498A-88A3-D2B7D9AD5DED}"/>
              </a:ext>
            </a:extLst>
          </p:cNvPr>
          <p:cNvSpPr>
            <a:spLocks noGrp="1"/>
          </p:cNvSpPr>
          <p:nvPr>
            <p:ph type="ftr" sz="quarter" idx="11"/>
          </p:nvPr>
        </p:nvSpPr>
        <p:spPr/>
        <p:txBody>
          <a:bodyPr/>
          <a:lstStyle/>
          <a:p>
            <a:r>
              <a:rPr lang="en-US"/>
              <a:t>Qld Community Legal Centres Conference 2021 - Brian Sullivan PhD CQU</a:t>
            </a:r>
            <a:endParaRPr lang="en-US" dirty="0"/>
          </a:p>
        </p:txBody>
      </p:sp>
    </p:spTree>
    <p:extLst>
      <p:ext uri="{BB962C8B-B14F-4D97-AF65-F5344CB8AC3E}">
        <p14:creationId xmlns:p14="http://schemas.microsoft.com/office/powerpoint/2010/main" val="549424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6215C-51E6-4D8B-AF2A-DC24A6EF3404}"/>
              </a:ext>
            </a:extLst>
          </p:cNvPr>
          <p:cNvSpPr>
            <a:spLocks noGrp="1"/>
          </p:cNvSpPr>
          <p:nvPr>
            <p:ph type="title"/>
          </p:nvPr>
        </p:nvSpPr>
        <p:spPr/>
        <p:txBody>
          <a:bodyPr/>
          <a:lstStyle/>
          <a:p>
            <a:r>
              <a:rPr lang="en-US" dirty="0"/>
              <a:t>STANDARDS OF BEHAVIOUR – OUR VALUES</a:t>
            </a:r>
            <a:endParaRPr lang="en-AU" dirty="0"/>
          </a:p>
        </p:txBody>
      </p:sp>
      <p:sp>
        <p:nvSpPr>
          <p:cNvPr id="3" name="Content Placeholder 2">
            <a:extLst>
              <a:ext uri="{FF2B5EF4-FFF2-40B4-BE49-F238E27FC236}">
                <a16:creationId xmlns:a16="http://schemas.microsoft.com/office/drawing/2014/main" id="{65794319-CF71-4B85-8E3B-ACD7F2F22511}"/>
              </a:ext>
            </a:extLst>
          </p:cNvPr>
          <p:cNvSpPr>
            <a:spLocks noGrp="1"/>
          </p:cNvSpPr>
          <p:nvPr>
            <p:ph idx="1"/>
          </p:nvPr>
        </p:nvSpPr>
        <p:spPr/>
        <p:txBody>
          <a:bodyPr/>
          <a:lstStyle/>
          <a:p>
            <a:pPr marL="0" lvl="0" indent="0">
              <a:lnSpc>
                <a:spcPct val="115000"/>
              </a:lnSpc>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5.  We value responsibility </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Arrive on time</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Follow up on any referrals to other support services</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Attend all sessions</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mj-lt"/>
              <a:buAutoNum type="alphaLcPeriod"/>
            </a:pPr>
            <a:r>
              <a:rPr lang="en-US" dirty="0">
                <a:effectLst/>
                <a:latin typeface="Calibri" panose="020F0502020204030204" pitchFamily="34" charset="0"/>
                <a:ea typeface="Calibri" panose="020F0502020204030204" pitchFamily="34" charset="0"/>
                <a:cs typeface="Times New Roman" panose="02020603050405020304" pitchFamily="18" charset="0"/>
              </a:rPr>
              <a:t>Call if you cannot attend for a valid reason</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endParaRPr lang="en-AU" dirty="0"/>
          </a:p>
        </p:txBody>
      </p:sp>
      <p:sp>
        <p:nvSpPr>
          <p:cNvPr id="4" name="Footer Placeholder 3">
            <a:extLst>
              <a:ext uri="{FF2B5EF4-FFF2-40B4-BE49-F238E27FC236}">
                <a16:creationId xmlns:a16="http://schemas.microsoft.com/office/drawing/2014/main" id="{75557CA1-DD7B-4468-AD71-C606DB92048F}"/>
              </a:ext>
            </a:extLst>
          </p:cNvPr>
          <p:cNvSpPr>
            <a:spLocks noGrp="1"/>
          </p:cNvSpPr>
          <p:nvPr>
            <p:ph type="ftr" sz="quarter" idx="11"/>
          </p:nvPr>
        </p:nvSpPr>
        <p:spPr/>
        <p:txBody>
          <a:bodyPr/>
          <a:lstStyle/>
          <a:p>
            <a:r>
              <a:rPr lang="en-US"/>
              <a:t>Qld Community Legal Centres Conference 2021 - Brian Sullivan PhD CQU</a:t>
            </a:r>
            <a:endParaRPr lang="en-US" dirty="0"/>
          </a:p>
        </p:txBody>
      </p:sp>
    </p:spTree>
    <p:extLst>
      <p:ext uri="{BB962C8B-B14F-4D97-AF65-F5344CB8AC3E}">
        <p14:creationId xmlns:p14="http://schemas.microsoft.com/office/powerpoint/2010/main" val="809476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8D325-24E4-4A78-B1EC-FA46D8C694E9}"/>
              </a:ext>
            </a:extLst>
          </p:cNvPr>
          <p:cNvSpPr>
            <a:spLocks noGrp="1"/>
          </p:cNvSpPr>
          <p:nvPr>
            <p:ph type="title"/>
          </p:nvPr>
        </p:nvSpPr>
        <p:spPr/>
        <p:txBody>
          <a:bodyPr>
            <a:normAutofit/>
          </a:bodyPr>
          <a:lstStyle/>
          <a:p>
            <a:pPr algn="ctr"/>
            <a:r>
              <a:rPr lang="en-US" sz="4000" b="1" dirty="0"/>
              <a:t>Our Work/Our World</a:t>
            </a:r>
            <a:endParaRPr lang="en-AU" sz="4000" b="1" dirty="0"/>
          </a:p>
        </p:txBody>
      </p:sp>
      <p:sp>
        <p:nvSpPr>
          <p:cNvPr id="3" name="Content Placeholder 2">
            <a:extLst>
              <a:ext uri="{FF2B5EF4-FFF2-40B4-BE49-F238E27FC236}">
                <a16:creationId xmlns:a16="http://schemas.microsoft.com/office/drawing/2014/main" id="{A5273C19-5B58-4FDB-8676-D16CD556D87F}"/>
              </a:ext>
            </a:extLst>
          </p:cNvPr>
          <p:cNvSpPr>
            <a:spLocks noGrp="1"/>
          </p:cNvSpPr>
          <p:nvPr>
            <p:ph idx="1"/>
          </p:nvPr>
        </p:nvSpPr>
        <p:spPr/>
        <p:txBody>
          <a:bodyPr/>
          <a:lstStyle/>
          <a:p>
            <a:r>
              <a:rPr lang="en-US" dirty="0"/>
              <a:t>Same Planet </a:t>
            </a:r>
          </a:p>
          <a:p>
            <a:endParaRPr lang="en-US" dirty="0"/>
          </a:p>
          <a:p>
            <a:endParaRPr lang="en-US" dirty="0"/>
          </a:p>
          <a:p>
            <a:r>
              <a:rPr lang="en-US" dirty="0"/>
              <a:t>Different Worlds</a:t>
            </a:r>
          </a:p>
          <a:p>
            <a:endParaRPr lang="en-US" dirty="0"/>
          </a:p>
          <a:p>
            <a:endParaRPr lang="en-US" dirty="0"/>
          </a:p>
          <a:p>
            <a:r>
              <a:rPr lang="en-US" dirty="0"/>
              <a:t>Same Clients</a:t>
            </a:r>
            <a:endParaRPr lang="en-AU" dirty="0"/>
          </a:p>
        </p:txBody>
      </p:sp>
      <p:sp>
        <p:nvSpPr>
          <p:cNvPr id="4" name="Footer Placeholder 3">
            <a:extLst>
              <a:ext uri="{FF2B5EF4-FFF2-40B4-BE49-F238E27FC236}">
                <a16:creationId xmlns:a16="http://schemas.microsoft.com/office/drawing/2014/main" id="{B4ECD427-0C27-457C-8202-538DB6027D97}"/>
              </a:ext>
            </a:extLst>
          </p:cNvPr>
          <p:cNvSpPr>
            <a:spLocks noGrp="1"/>
          </p:cNvSpPr>
          <p:nvPr>
            <p:ph type="ftr" sz="quarter" idx="11"/>
          </p:nvPr>
        </p:nvSpPr>
        <p:spPr/>
        <p:txBody>
          <a:bodyPr/>
          <a:lstStyle/>
          <a:p>
            <a:r>
              <a:rPr lang="en-US" dirty="0"/>
              <a:t>Qld Community Legal Centres Conference 2021 - Brian Sullivan PhD CQU</a:t>
            </a:r>
          </a:p>
        </p:txBody>
      </p:sp>
      <p:pic>
        <p:nvPicPr>
          <p:cNvPr id="9" name="Picture 8" descr="A picture containing water, sport, water sport, swimming&#10;&#10;Description automatically generated">
            <a:extLst>
              <a:ext uri="{FF2B5EF4-FFF2-40B4-BE49-F238E27FC236}">
                <a16:creationId xmlns:a16="http://schemas.microsoft.com/office/drawing/2014/main" id="{FF91A425-EF11-4404-A51F-E771D0CBE24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518347" y="1905000"/>
            <a:ext cx="6597055" cy="4116288"/>
          </a:xfrm>
          <a:prstGeom prst="rect">
            <a:avLst/>
          </a:prstGeom>
        </p:spPr>
      </p:pic>
    </p:spTree>
    <p:extLst>
      <p:ext uri="{BB962C8B-B14F-4D97-AF65-F5344CB8AC3E}">
        <p14:creationId xmlns:p14="http://schemas.microsoft.com/office/powerpoint/2010/main" val="3468457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AC9C1-41E8-48BF-90E1-D6B40A8BC6B7}"/>
              </a:ext>
            </a:extLst>
          </p:cNvPr>
          <p:cNvSpPr>
            <a:spLocks noGrp="1"/>
          </p:cNvSpPr>
          <p:nvPr>
            <p:ph type="title"/>
          </p:nvPr>
        </p:nvSpPr>
        <p:spPr/>
        <p:txBody>
          <a:bodyPr/>
          <a:lstStyle/>
          <a:p>
            <a:r>
              <a:rPr lang="en-US" dirty="0"/>
              <a:t>12 things I do – some may work for you..</a:t>
            </a:r>
            <a:endParaRPr lang="en-AU" dirty="0"/>
          </a:p>
        </p:txBody>
      </p:sp>
      <p:sp>
        <p:nvSpPr>
          <p:cNvPr id="3" name="Content Placeholder 2">
            <a:extLst>
              <a:ext uri="{FF2B5EF4-FFF2-40B4-BE49-F238E27FC236}">
                <a16:creationId xmlns:a16="http://schemas.microsoft.com/office/drawing/2014/main" id="{6463A949-D4B5-4322-8BDF-6BEDDFC039D4}"/>
              </a:ext>
            </a:extLst>
          </p:cNvPr>
          <p:cNvSpPr>
            <a:spLocks noGrp="1"/>
          </p:cNvSpPr>
          <p:nvPr>
            <p:ph idx="1"/>
          </p:nvPr>
        </p:nvSpPr>
        <p:spPr/>
        <p:txBody>
          <a:bodyPr>
            <a:noAutofit/>
          </a:bodyPr>
          <a:lstStyle/>
          <a:p>
            <a:r>
              <a:rPr lang="en-US" sz="2800" dirty="0"/>
              <a:t>Monitoring his level of risk to her</a:t>
            </a:r>
          </a:p>
          <a:p>
            <a:r>
              <a:rPr lang="en-US" sz="2800" dirty="0"/>
              <a:t>Respecting his dignity as a human being and a human agent (not demonizing but humanizing him)</a:t>
            </a:r>
          </a:p>
          <a:p>
            <a:r>
              <a:rPr lang="en-US" sz="2800" dirty="0"/>
              <a:t>Encouraging his honesty and openness</a:t>
            </a:r>
          </a:p>
          <a:p>
            <a:r>
              <a:rPr lang="en-US" sz="2800" dirty="0"/>
              <a:t>Challenging him to be accountable</a:t>
            </a:r>
          </a:p>
          <a:p>
            <a:r>
              <a:rPr lang="en-US" sz="2800" dirty="0"/>
              <a:t>Raising his awareness of the effects of his violence</a:t>
            </a:r>
          </a:p>
          <a:p>
            <a:r>
              <a:rPr lang="en-US" sz="2800" dirty="0"/>
              <a:t>Identifying safe and respectful alternatives to violence and abuse</a:t>
            </a:r>
            <a:endParaRPr lang="en-AU" sz="2800" dirty="0"/>
          </a:p>
        </p:txBody>
      </p:sp>
      <p:sp>
        <p:nvSpPr>
          <p:cNvPr id="4" name="Footer Placeholder 3">
            <a:extLst>
              <a:ext uri="{FF2B5EF4-FFF2-40B4-BE49-F238E27FC236}">
                <a16:creationId xmlns:a16="http://schemas.microsoft.com/office/drawing/2014/main" id="{94750AEB-28A2-4418-8390-84C7F62E65D7}"/>
              </a:ext>
            </a:extLst>
          </p:cNvPr>
          <p:cNvSpPr>
            <a:spLocks noGrp="1"/>
          </p:cNvSpPr>
          <p:nvPr>
            <p:ph type="ftr" sz="quarter" idx="11"/>
          </p:nvPr>
        </p:nvSpPr>
        <p:spPr/>
        <p:txBody>
          <a:bodyPr/>
          <a:lstStyle/>
          <a:p>
            <a:r>
              <a:rPr lang="en-US"/>
              <a:t>Qld Community Legal Centres Conference 2021 - Brian Sullivan PhD CQU</a:t>
            </a:r>
            <a:endParaRPr lang="en-US" dirty="0"/>
          </a:p>
        </p:txBody>
      </p:sp>
    </p:spTree>
    <p:extLst>
      <p:ext uri="{BB962C8B-B14F-4D97-AF65-F5344CB8AC3E}">
        <p14:creationId xmlns:p14="http://schemas.microsoft.com/office/powerpoint/2010/main" val="471763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002B2-C243-4F8C-A0E9-A996C4B26B35}"/>
              </a:ext>
            </a:extLst>
          </p:cNvPr>
          <p:cNvSpPr>
            <a:spLocks noGrp="1"/>
          </p:cNvSpPr>
          <p:nvPr>
            <p:ph type="title"/>
          </p:nvPr>
        </p:nvSpPr>
        <p:spPr/>
        <p:txBody>
          <a:bodyPr/>
          <a:lstStyle/>
          <a:p>
            <a:r>
              <a:rPr lang="en-US" dirty="0"/>
              <a:t>12 things I do – some may work for you..</a:t>
            </a:r>
            <a:endParaRPr lang="en-AU" dirty="0"/>
          </a:p>
        </p:txBody>
      </p:sp>
      <p:sp>
        <p:nvSpPr>
          <p:cNvPr id="3" name="Content Placeholder 2">
            <a:extLst>
              <a:ext uri="{FF2B5EF4-FFF2-40B4-BE49-F238E27FC236}">
                <a16:creationId xmlns:a16="http://schemas.microsoft.com/office/drawing/2014/main" id="{7A8449F7-9F61-4EAA-8F4A-934FA8CFF693}"/>
              </a:ext>
            </a:extLst>
          </p:cNvPr>
          <p:cNvSpPr>
            <a:spLocks noGrp="1"/>
          </p:cNvSpPr>
          <p:nvPr>
            <p:ph idx="1"/>
          </p:nvPr>
        </p:nvSpPr>
        <p:spPr/>
        <p:txBody>
          <a:bodyPr/>
          <a:lstStyle/>
          <a:p>
            <a:r>
              <a:rPr lang="en-US" dirty="0"/>
              <a:t>Exploring different ways of being a man, a partner, and a father (challenging rigid gender stereotypes)</a:t>
            </a:r>
          </a:p>
          <a:p>
            <a:r>
              <a:rPr lang="en-US" dirty="0"/>
              <a:t>Helping him understand the consequences of his non-compliance or breaching</a:t>
            </a:r>
          </a:p>
          <a:p>
            <a:r>
              <a:rPr lang="en-US" dirty="0"/>
              <a:t>Valuing his agency in choosing to be non-violent and respectful</a:t>
            </a:r>
          </a:p>
          <a:p>
            <a:r>
              <a:rPr lang="en-US" dirty="0"/>
              <a:t>Facilitating his ‘sense of belonging’ and pro-social </a:t>
            </a:r>
            <a:r>
              <a:rPr lang="en-US" dirty="0" err="1"/>
              <a:t>behaviours</a:t>
            </a:r>
            <a:endParaRPr lang="en-US" dirty="0"/>
          </a:p>
          <a:p>
            <a:r>
              <a:rPr lang="en-US" dirty="0"/>
              <a:t>Supervising and monitoring him </a:t>
            </a:r>
          </a:p>
          <a:p>
            <a:r>
              <a:rPr lang="en-US" dirty="0"/>
              <a:t>Referring him to other services for his needs (MH, AOD, Trauma Counselling, Employment, Housing. </a:t>
            </a:r>
            <a:r>
              <a:rPr lang="en-US" dirty="0" err="1"/>
              <a:t>etc</a:t>
            </a:r>
            <a:r>
              <a:rPr lang="en-US" dirty="0"/>
              <a:t>).</a:t>
            </a:r>
          </a:p>
        </p:txBody>
      </p:sp>
      <p:sp>
        <p:nvSpPr>
          <p:cNvPr id="4" name="Footer Placeholder 3">
            <a:extLst>
              <a:ext uri="{FF2B5EF4-FFF2-40B4-BE49-F238E27FC236}">
                <a16:creationId xmlns:a16="http://schemas.microsoft.com/office/drawing/2014/main" id="{A4C9565F-95A6-46BF-9BF1-B81B79C0EF06}"/>
              </a:ext>
            </a:extLst>
          </p:cNvPr>
          <p:cNvSpPr>
            <a:spLocks noGrp="1"/>
          </p:cNvSpPr>
          <p:nvPr>
            <p:ph type="ftr" sz="quarter" idx="11"/>
          </p:nvPr>
        </p:nvSpPr>
        <p:spPr/>
        <p:txBody>
          <a:bodyPr/>
          <a:lstStyle/>
          <a:p>
            <a:r>
              <a:rPr lang="en-US"/>
              <a:t>Qld Community Legal Centres Conference 2021 - Brian Sullivan PhD CQU</a:t>
            </a:r>
            <a:endParaRPr lang="en-US" dirty="0"/>
          </a:p>
        </p:txBody>
      </p:sp>
    </p:spTree>
    <p:extLst>
      <p:ext uri="{BB962C8B-B14F-4D97-AF65-F5344CB8AC3E}">
        <p14:creationId xmlns:p14="http://schemas.microsoft.com/office/powerpoint/2010/main" val="3033901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C4117-8C77-433F-A564-4C2EB20BC3D1}"/>
              </a:ext>
            </a:extLst>
          </p:cNvPr>
          <p:cNvSpPr>
            <a:spLocks noGrp="1"/>
          </p:cNvSpPr>
          <p:nvPr>
            <p:ph type="title"/>
          </p:nvPr>
        </p:nvSpPr>
        <p:spPr/>
        <p:txBody>
          <a:bodyPr/>
          <a:lstStyle/>
          <a:p>
            <a:pPr algn="ctr"/>
            <a:r>
              <a:rPr lang="en-US" b="1" i="1" dirty="0"/>
              <a:t>MY APPROACH - WALKING A FINE LINE</a:t>
            </a:r>
            <a:endParaRPr lang="en-AU" b="1" dirty="0"/>
          </a:p>
        </p:txBody>
      </p:sp>
      <p:sp>
        <p:nvSpPr>
          <p:cNvPr id="3" name="Content Placeholder 2">
            <a:extLst>
              <a:ext uri="{FF2B5EF4-FFF2-40B4-BE49-F238E27FC236}">
                <a16:creationId xmlns:a16="http://schemas.microsoft.com/office/drawing/2014/main" id="{18C5BB90-2397-47FF-8467-6FF531DB8785}"/>
              </a:ext>
            </a:extLst>
          </p:cNvPr>
          <p:cNvSpPr>
            <a:spLocks noGrp="1"/>
          </p:cNvSpPr>
          <p:nvPr>
            <p:ph sz="half" idx="1"/>
          </p:nvPr>
        </p:nvSpPr>
        <p:spPr/>
        <p:txBody>
          <a:bodyPr>
            <a:normAutofit fontScale="92500" lnSpcReduction="20000"/>
          </a:bodyPr>
          <a:lstStyle/>
          <a:p>
            <a:pPr marL="514350" indent="-514350">
              <a:buFont typeface="+mj-lt"/>
              <a:buAutoNum type="arabicPeriod"/>
            </a:pPr>
            <a:r>
              <a:rPr lang="en-US" b="1" dirty="0">
                <a:solidFill>
                  <a:schemeClr val="accent6">
                    <a:lumMod val="60000"/>
                    <a:lumOff val="40000"/>
                  </a:schemeClr>
                </a:solidFill>
              </a:rPr>
              <a:t>Opportunity		</a:t>
            </a:r>
            <a:r>
              <a:rPr lang="en-US" b="1" dirty="0"/>
              <a:t>V</a:t>
            </a:r>
          </a:p>
          <a:p>
            <a:pPr marL="514350" indent="-514350">
              <a:buFont typeface="+mj-lt"/>
              <a:buAutoNum type="arabicPeriod"/>
            </a:pPr>
            <a:r>
              <a:rPr lang="en-US" b="1" dirty="0">
                <a:solidFill>
                  <a:schemeClr val="accent6">
                    <a:lumMod val="60000"/>
                    <a:lumOff val="40000"/>
                  </a:schemeClr>
                </a:solidFill>
              </a:rPr>
              <a:t>Motivation 		</a:t>
            </a:r>
            <a:r>
              <a:rPr lang="en-US" b="1" dirty="0"/>
              <a:t>V</a:t>
            </a:r>
          </a:p>
          <a:p>
            <a:pPr marL="514350" indent="-514350">
              <a:buFont typeface="+mj-lt"/>
              <a:buAutoNum type="arabicPeriod"/>
            </a:pPr>
            <a:r>
              <a:rPr lang="en-US" b="1" dirty="0">
                <a:solidFill>
                  <a:schemeClr val="accent6">
                    <a:lumMod val="60000"/>
                    <a:lumOff val="40000"/>
                  </a:schemeClr>
                </a:solidFill>
              </a:rPr>
              <a:t>Collaboration		</a:t>
            </a:r>
            <a:r>
              <a:rPr lang="en-US" b="1" dirty="0"/>
              <a:t>V</a:t>
            </a:r>
          </a:p>
          <a:p>
            <a:pPr marL="514350" indent="-514350">
              <a:buFont typeface="+mj-lt"/>
              <a:buAutoNum type="arabicPeriod"/>
            </a:pPr>
            <a:r>
              <a:rPr lang="en-US" b="1" dirty="0">
                <a:solidFill>
                  <a:schemeClr val="accent6">
                    <a:lumMod val="60000"/>
                    <a:lumOff val="40000"/>
                  </a:schemeClr>
                </a:solidFill>
              </a:rPr>
              <a:t>Challenge 			</a:t>
            </a:r>
            <a:r>
              <a:rPr lang="en-US" b="1" dirty="0"/>
              <a:t>V</a:t>
            </a:r>
          </a:p>
          <a:p>
            <a:pPr marL="514350" indent="-514350">
              <a:buFont typeface="+mj-lt"/>
              <a:buAutoNum type="arabicPeriod"/>
            </a:pPr>
            <a:r>
              <a:rPr lang="en-US" b="1" dirty="0">
                <a:solidFill>
                  <a:schemeClr val="accent6">
                    <a:lumMod val="60000"/>
                    <a:lumOff val="40000"/>
                  </a:schemeClr>
                </a:solidFill>
              </a:rPr>
              <a:t>Dialogue			</a:t>
            </a:r>
            <a:r>
              <a:rPr lang="en-US" b="1" dirty="0"/>
              <a:t>V</a:t>
            </a:r>
          </a:p>
          <a:p>
            <a:pPr marL="514350" indent="-514350">
              <a:buFont typeface="+mj-lt"/>
              <a:buAutoNum type="arabicPeriod"/>
            </a:pPr>
            <a:r>
              <a:rPr lang="en-US" b="1" dirty="0">
                <a:solidFill>
                  <a:schemeClr val="accent6">
                    <a:lumMod val="60000"/>
                    <a:lumOff val="40000"/>
                  </a:schemeClr>
                </a:solidFill>
              </a:rPr>
              <a:t>Propose			</a:t>
            </a:r>
            <a:r>
              <a:rPr lang="en-US" b="1" dirty="0"/>
              <a:t>V</a:t>
            </a:r>
          </a:p>
          <a:p>
            <a:pPr marL="514350" indent="-514350">
              <a:buFont typeface="+mj-lt"/>
              <a:buAutoNum type="arabicPeriod"/>
            </a:pPr>
            <a:r>
              <a:rPr lang="en-US" b="1" dirty="0">
                <a:solidFill>
                  <a:schemeClr val="accent6">
                    <a:lumMod val="60000"/>
                    <a:lumOff val="40000"/>
                  </a:schemeClr>
                </a:solidFill>
              </a:rPr>
              <a:t>Humility			</a:t>
            </a:r>
            <a:r>
              <a:rPr lang="en-US" b="1" dirty="0"/>
              <a:t>V</a:t>
            </a:r>
          </a:p>
          <a:p>
            <a:pPr marL="514350" indent="-514350">
              <a:buFont typeface="+mj-lt"/>
              <a:buAutoNum type="arabicPeriod"/>
            </a:pPr>
            <a:r>
              <a:rPr lang="en-US" b="1" dirty="0">
                <a:solidFill>
                  <a:schemeClr val="accent6">
                    <a:lumMod val="60000"/>
                    <a:lumOff val="40000"/>
                  </a:schemeClr>
                </a:solidFill>
              </a:rPr>
              <a:t>Encouragement		</a:t>
            </a:r>
            <a:r>
              <a:rPr lang="en-US" b="1" dirty="0"/>
              <a:t>V</a:t>
            </a:r>
          </a:p>
          <a:p>
            <a:pPr marL="514350" indent="-514350">
              <a:buFont typeface="+mj-lt"/>
              <a:buAutoNum type="arabicPeriod"/>
            </a:pPr>
            <a:r>
              <a:rPr lang="en-US" b="1" dirty="0">
                <a:solidFill>
                  <a:schemeClr val="accent6">
                    <a:lumMod val="60000"/>
                    <a:lumOff val="40000"/>
                  </a:schemeClr>
                </a:solidFill>
              </a:rPr>
              <a:t>Critical conversation	</a:t>
            </a:r>
            <a:r>
              <a:rPr lang="en-US" b="1" dirty="0"/>
              <a:t>V</a:t>
            </a:r>
            <a:endParaRPr lang="en-AU" b="1" dirty="0"/>
          </a:p>
        </p:txBody>
      </p:sp>
      <p:sp>
        <p:nvSpPr>
          <p:cNvPr id="4" name="Content Placeholder 3">
            <a:extLst>
              <a:ext uri="{FF2B5EF4-FFF2-40B4-BE49-F238E27FC236}">
                <a16:creationId xmlns:a16="http://schemas.microsoft.com/office/drawing/2014/main" id="{7963E7BD-878B-43C6-BFA2-BD32F13A1B39}"/>
              </a:ext>
            </a:extLst>
          </p:cNvPr>
          <p:cNvSpPr>
            <a:spLocks noGrp="1"/>
          </p:cNvSpPr>
          <p:nvPr>
            <p:ph sz="half" idx="2"/>
          </p:nvPr>
        </p:nvSpPr>
        <p:spPr/>
        <p:txBody>
          <a:bodyPr>
            <a:normAutofit fontScale="92500" lnSpcReduction="20000"/>
          </a:bodyPr>
          <a:lstStyle/>
          <a:p>
            <a:pPr marL="514350" indent="-514350">
              <a:buFont typeface="+mj-lt"/>
              <a:buAutoNum type="arabicPeriod"/>
            </a:pPr>
            <a:r>
              <a:rPr lang="en-US" b="1" dirty="0">
                <a:solidFill>
                  <a:srgbClr val="FFC000"/>
                </a:solidFill>
              </a:rPr>
              <a:t>Punishment</a:t>
            </a:r>
          </a:p>
          <a:p>
            <a:pPr marL="514350" indent="-514350">
              <a:buFont typeface="+mj-lt"/>
              <a:buAutoNum type="arabicPeriod"/>
            </a:pPr>
            <a:r>
              <a:rPr lang="en-US" b="1" dirty="0">
                <a:solidFill>
                  <a:srgbClr val="FFC000"/>
                </a:solidFill>
              </a:rPr>
              <a:t>Manipulation</a:t>
            </a:r>
          </a:p>
          <a:p>
            <a:pPr marL="514350" indent="-514350">
              <a:buFont typeface="+mj-lt"/>
              <a:buAutoNum type="arabicPeriod"/>
            </a:pPr>
            <a:r>
              <a:rPr lang="en-US" b="1" dirty="0">
                <a:solidFill>
                  <a:srgbClr val="FFC000"/>
                </a:solidFill>
              </a:rPr>
              <a:t>Collusion</a:t>
            </a:r>
          </a:p>
          <a:p>
            <a:pPr marL="514350" indent="-514350">
              <a:buFont typeface="+mj-lt"/>
              <a:buAutoNum type="arabicPeriod"/>
            </a:pPr>
            <a:r>
              <a:rPr lang="en-US" b="1" dirty="0">
                <a:solidFill>
                  <a:srgbClr val="FFC000"/>
                </a:solidFill>
              </a:rPr>
              <a:t>Chastisement</a:t>
            </a:r>
          </a:p>
          <a:p>
            <a:pPr marL="514350" indent="-514350">
              <a:buFont typeface="+mj-lt"/>
              <a:buAutoNum type="arabicPeriod"/>
            </a:pPr>
            <a:r>
              <a:rPr lang="en-US" b="1" dirty="0">
                <a:solidFill>
                  <a:srgbClr val="FFC000"/>
                </a:solidFill>
              </a:rPr>
              <a:t>Debate</a:t>
            </a:r>
          </a:p>
          <a:p>
            <a:pPr marL="514350" indent="-514350">
              <a:buFont typeface="+mj-lt"/>
              <a:buAutoNum type="arabicPeriod"/>
            </a:pPr>
            <a:r>
              <a:rPr lang="en-US" b="1" dirty="0">
                <a:solidFill>
                  <a:srgbClr val="FFC000"/>
                </a:solidFill>
              </a:rPr>
              <a:t>Impose</a:t>
            </a:r>
          </a:p>
          <a:p>
            <a:pPr marL="514350" indent="-514350">
              <a:buFont typeface="+mj-lt"/>
              <a:buAutoNum type="arabicPeriod"/>
            </a:pPr>
            <a:r>
              <a:rPr lang="en-US" b="1" dirty="0">
                <a:solidFill>
                  <a:srgbClr val="FFC000"/>
                </a:solidFill>
              </a:rPr>
              <a:t>Humiliation</a:t>
            </a:r>
          </a:p>
          <a:p>
            <a:pPr marL="514350" indent="-514350">
              <a:buFont typeface="+mj-lt"/>
              <a:buAutoNum type="arabicPeriod"/>
            </a:pPr>
            <a:r>
              <a:rPr lang="en-US" b="1" dirty="0">
                <a:solidFill>
                  <a:srgbClr val="FFC000"/>
                </a:solidFill>
              </a:rPr>
              <a:t>Coercion</a:t>
            </a:r>
          </a:p>
          <a:p>
            <a:pPr marL="514350" indent="-514350">
              <a:buFont typeface="+mj-lt"/>
              <a:buAutoNum type="arabicPeriod"/>
            </a:pPr>
            <a:r>
              <a:rPr lang="en-US" b="1" dirty="0">
                <a:solidFill>
                  <a:srgbClr val="FFC000"/>
                </a:solidFill>
              </a:rPr>
              <a:t>Criticism </a:t>
            </a:r>
            <a:endParaRPr lang="en-AU" b="1" dirty="0">
              <a:solidFill>
                <a:srgbClr val="FFC000"/>
              </a:solidFill>
            </a:endParaRPr>
          </a:p>
        </p:txBody>
      </p:sp>
      <p:sp>
        <p:nvSpPr>
          <p:cNvPr id="5" name="Footer Placeholder 4">
            <a:extLst>
              <a:ext uri="{FF2B5EF4-FFF2-40B4-BE49-F238E27FC236}">
                <a16:creationId xmlns:a16="http://schemas.microsoft.com/office/drawing/2014/main" id="{9AE2646E-C322-416D-8615-47509E5672F2}"/>
              </a:ext>
            </a:extLst>
          </p:cNvPr>
          <p:cNvSpPr>
            <a:spLocks noGrp="1"/>
          </p:cNvSpPr>
          <p:nvPr>
            <p:ph type="ftr" sz="quarter" idx="11"/>
          </p:nvPr>
        </p:nvSpPr>
        <p:spPr/>
        <p:txBody>
          <a:bodyPr/>
          <a:lstStyle/>
          <a:p>
            <a:r>
              <a:rPr lang="fi-FI"/>
              <a:t>Brian Sullivan PhD CQU QCS Training 2021</a:t>
            </a:r>
          </a:p>
        </p:txBody>
      </p:sp>
      <p:sp>
        <p:nvSpPr>
          <p:cNvPr id="6" name="Slide Number Placeholder 5">
            <a:extLst>
              <a:ext uri="{FF2B5EF4-FFF2-40B4-BE49-F238E27FC236}">
                <a16:creationId xmlns:a16="http://schemas.microsoft.com/office/drawing/2014/main" id="{70F8F391-9EE8-4176-B145-B2024F87D36D}"/>
              </a:ext>
            </a:extLst>
          </p:cNvPr>
          <p:cNvSpPr>
            <a:spLocks noGrp="1"/>
          </p:cNvSpPr>
          <p:nvPr>
            <p:ph type="sldNum" sz="quarter" idx="12"/>
          </p:nvPr>
        </p:nvSpPr>
        <p:spPr/>
        <p:txBody>
          <a:bodyPr/>
          <a:lstStyle/>
          <a:p>
            <a:fld id="{C014DD1E-5D91-48A3-AD6D-45FBA980D106}" type="slidenum">
              <a:rPr lang="en-AU" smtClean="0"/>
              <a:t>22</a:t>
            </a:fld>
            <a:endParaRPr lang="en-AU"/>
          </a:p>
        </p:txBody>
      </p:sp>
    </p:spTree>
    <p:extLst>
      <p:ext uri="{BB962C8B-B14F-4D97-AF65-F5344CB8AC3E}">
        <p14:creationId xmlns:p14="http://schemas.microsoft.com/office/powerpoint/2010/main" val="1624328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E6711AD-768B-4C4F-9C4B-7D589E062536}"/>
              </a:ext>
            </a:extLst>
          </p:cNvPr>
          <p:cNvSpPr>
            <a:spLocks noGrp="1"/>
          </p:cNvSpPr>
          <p:nvPr>
            <p:ph type="ftr" sz="quarter" idx="11"/>
          </p:nvPr>
        </p:nvSpPr>
        <p:spPr/>
        <p:txBody>
          <a:bodyPr/>
          <a:lstStyle/>
          <a:p>
            <a:r>
              <a:rPr lang="en-US"/>
              <a:t>Qld Community Legal Centres Conference 2021 - Brian Sullivan PhD CQU</a:t>
            </a:r>
            <a:endParaRPr lang="en-US" dirty="0"/>
          </a:p>
        </p:txBody>
      </p:sp>
      <p:pic>
        <p:nvPicPr>
          <p:cNvPr id="4" name="Picture 3" descr="Text&#10;&#10;Description automatically generated">
            <a:extLst>
              <a:ext uri="{FF2B5EF4-FFF2-40B4-BE49-F238E27FC236}">
                <a16:creationId xmlns:a16="http://schemas.microsoft.com/office/drawing/2014/main" id="{140A1E83-C28B-40E2-A1F4-E92832A6645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75713" y="0"/>
            <a:ext cx="11237398" cy="6442775"/>
          </a:xfrm>
          <a:prstGeom prst="rect">
            <a:avLst/>
          </a:prstGeom>
        </p:spPr>
      </p:pic>
    </p:spTree>
    <p:extLst>
      <p:ext uri="{BB962C8B-B14F-4D97-AF65-F5344CB8AC3E}">
        <p14:creationId xmlns:p14="http://schemas.microsoft.com/office/powerpoint/2010/main" val="1307056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1513C-E723-4981-93EE-F97521228DEE}"/>
              </a:ext>
            </a:extLst>
          </p:cNvPr>
          <p:cNvSpPr>
            <a:spLocks noGrp="1"/>
          </p:cNvSpPr>
          <p:nvPr>
            <p:ph type="title"/>
          </p:nvPr>
        </p:nvSpPr>
        <p:spPr/>
        <p:txBody>
          <a:bodyPr/>
          <a:lstStyle/>
          <a:p>
            <a:r>
              <a:rPr lang="en-US" dirty="0"/>
              <a:t>Integrated and coordinated systems</a:t>
            </a:r>
            <a:endParaRPr lang="en-AU" dirty="0"/>
          </a:p>
        </p:txBody>
      </p:sp>
      <p:sp>
        <p:nvSpPr>
          <p:cNvPr id="3" name="Content Placeholder 2">
            <a:extLst>
              <a:ext uri="{FF2B5EF4-FFF2-40B4-BE49-F238E27FC236}">
                <a16:creationId xmlns:a16="http://schemas.microsoft.com/office/drawing/2014/main" id="{FA28C5BC-1B8A-4ACC-888F-BF9E9988E242}"/>
              </a:ext>
            </a:extLst>
          </p:cNvPr>
          <p:cNvSpPr>
            <a:spLocks noGrp="1"/>
          </p:cNvSpPr>
          <p:nvPr>
            <p:ph idx="1"/>
          </p:nvPr>
        </p:nvSpPr>
        <p:spPr/>
        <p:txBody>
          <a:bodyPr/>
          <a:lstStyle/>
          <a:p>
            <a:r>
              <a:rPr lang="en-US" dirty="0"/>
              <a:t>While we are from different worlds, we all work (or should work) for the same systemic response to DFV. We are all vital components of that response, not adrift or separate from that response.</a:t>
            </a:r>
          </a:p>
          <a:p>
            <a:r>
              <a:rPr lang="en-AU" dirty="0"/>
              <a:t>That response should be about safety and accountability</a:t>
            </a:r>
          </a:p>
          <a:p>
            <a:r>
              <a:rPr lang="en-AU" dirty="0"/>
              <a:t>That response should never excuse or exonerate men’s violence to women and children</a:t>
            </a:r>
          </a:p>
          <a:p>
            <a:r>
              <a:rPr lang="en-AU" dirty="0"/>
              <a:t>That response should not collude with perpetrators</a:t>
            </a:r>
          </a:p>
          <a:p>
            <a:r>
              <a:rPr lang="en-AU" dirty="0"/>
              <a:t>That response must have a united front of zero tolerance for men’s violence to women and children, never trivializing this violence</a:t>
            </a:r>
            <a:endParaRPr lang="en-US" dirty="0"/>
          </a:p>
        </p:txBody>
      </p:sp>
      <p:sp>
        <p:nvSpPr>
          <p:cNvPr id="4" name="Footer Placeholder 3">
            <a:extLst>
              <a:ext uri="{FF2B5EF4-FFF2-40B4-BE49-F238E27FC236}">
                <a16:creationId xmlns:a16="http://schemas.microsoft.com/office/drawing/2014/main" id="{691EC995-D842-462F-B7A5-0855A68108F1}"/>
              </a:ext>
            </a:extLst>
          </p:cNvPr>
          <p:cNvSpPr>
            <a:spLocks noGrp="1"/>
          </p:cNvSpPr>
          <p:nvPr>
            <p:ph type="ftr" sz="quarter" idx="11"/>
          </p:nvPr>
        </p:nvSpPr>
        <p:spPr/>
        <p:txBody>
          <a:bodyPr/>
          <a:lstStyle/>
          <a:p>
            <a:r>
              <a:rPr lang="en-US"/>
              <a:t>Qld Community Legal Centres Conference 2021 - Brian Sullivan PhD CQU</a:t>
            </a:r>
            <a:endParaRPr lang="en-US" dirty="0"/>
          </a:p>
        </p:txBody>
      </p:sp>
    </p:spTree>
    <p:extLst>
      <p:ext uri="{BB962C8B-B14F-4D97-AF65-F5344CB8AC3E}">
        <p14:creationId xmlns:p14="http://schemas.microsoft.com/office/powerpoint/2010/main" val="1766572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AF61A-F5A3-4512-918E-816FD62E874A}"/>
              </a:ext>
            </a:extLst>
          </p:cNvPr>
          <p:cNvSpPr>
            <a:spLocks noGrp="1"/>
          </p:cNvSpPr>
          <p:nvPr>
            <p:ph type="title"/>
          </p:nvPr>
        </p:nvSpPr>
        <p:spPr/>
        <p:txBody>
          <a:bodyPr/>
          <a:lstStyle/>
          <a:p>
            <a:r>
              <a:rPr lang="en-US" dirty="0"/>
              <a:t>Shared Awareness and Understanding of Men’s Violence to Women and Children</a:t>
            </a:r>
            <a:endParaRPr lang="en-AU" dirty="0"/>
          </a:p>
        </p:txBody>
      </p:sp>
      <p:sp>
        <p:nvSpPr>
          <p:cNvPr id="3" name="Content Placeholder 2">
            <a:extLst>
              <a:ext uri="{FF2B5EF4-FFF2-40B4-BE49-F238E27FC236}">
                <a16:creationId xmlns:a16="http://schemas.microsoft.com/office/drawing/2014/main" id="{C2DF7220-19FA-46E0-A7EE-B0EAA210926A}"/>
              </a:ext>
            </a:extLst>
          </p:cNvPr>
          <p:cNvSpPr>
            <a:spLocks noGrp="1"/>
          </p:cNvSpPr>
          <p:nvPr>
            <p:ph idx="1"/>
          </p:nvPr>
        </p:nvSpPr>
        <p:spPr/>
        <p:txBody>
          <a:bodyPr/>
          <a:lstStyle/>
          <a:p>
            <a:r>
              <a:rPr lang="en-US" dirty="0"/>
              <a:t>Violence is learned </a:t>
            </a:r>
            <a:r>
              <a:rPr lang="en-US" dirty="0" err="1"/>
              <a:t>behaviour</a:t>
            </a:r>
            <a:endParaRPr lang="en-US" dirty="0"/>
          </a:p>
          <a:p>
            <a:pPr lvl="1"/>
            <a:r>
              <a:rPr lang="en-US" dirty="0"/>
              <a:t>Therefore, it can be unlearned</a:t>
            </a:r>
          </a:p>
          <a:p>
            <a:r>
              <a:rPr lang="en-US" dirty="0"/>
              <a:t>Violence is a choice</a:t>
            </a:r>
          </a:p>
          <a:p>
            <a:pPr lvl="1"/>
            <a:r>
              <a:rPr lang="en-US" dirty="0"/>
              <a:t>Therefore, respect and non-violence can be choices</a:t>
            </a:r>
          </a:p>
          <a:p>
            <a:r>
              <a:rPr lang="en-US" dirty="0"/>
              <a:t>Violence is deliberate, strategic, and purposeful (instrumental)</a:t>
            </a:r>
          </a:p>
          <a:p>
            <a:pPr lvl="1"/>
            <a:r>
              <a:rPr lang="en-US" dirty="0"/>
              <a:t>Therefore, safety and non-violence have to be deliberately, strategically, and purposefully chosen values</a:t>
            </a:r>
          </a:p>
          <a:p>
            <a:r>
              <a:rPr lang="en-US" dirty="0"/>
              <a:t>Violence is used to gain power and control</a:t>
            </a:r>
          </a:p>
          <a:p>
            <a:pPr lvl="1"/>
            <a:r>
              <a:rPr lang="en-US" dirty="0"/>
              <a:t>Power and control can be shared in relationships </a:t>
            </a:r>
            <a:endParaRPr lang="en-AU" dirty="0"/>
          </a:p>
        </p:txBody>
      </p:sp>
      <p:sp>
        <p:nvSpPr>
          <p:cNvPr id="4" name="Footer Placeholder 3">
            <a:extLst>
              <a:ext uri="{FF2B5EF4-FFF2-40B4-BE49-F238E27FC236}">
                <a16:creationId xmlns:a16="http://schemas.microsoft.com/office/drawing/2014/main" id="{B6081BFD-5A04-4D81-B5A6-0B9B180E032B}"/>
              </a:ext>
            </a:extLst>
          </p:cNvPr>
          <p:cNvSpPr>
            <a:spLocks noGrp="1"/>
          </p:cNvSpPr>
          <p:nvPr>
            <p:ph type="ftr" sz="quarter" idx="11"/>
          </p:nvPr>
        </p:nvSpPr>
        <p:spPr/>
        <p:txBody>
          <a:bodyPr/>
          <a:lstStyle/>
          <a:p>
            <a:r>
              <a:rPr lang="en-US"/>
              <a:t>Qld Community Legal Centres Conference 2021 - Brian Sullivan PhD CQU</a:t>
            </a:r>
            <a:endParaRPr lang="en-US" dirty="0"/>
          </a:p>
        </p:txBody>
      </p:sp>
    </p:spTree>
    <p:extLst>
      <p:ext uri="{BB962C8B-B14F-4D97-AF65-F5344CB8AC3E}">
        <p14:creationId xmlns:p14="http://schemas.microsoft.com/office/powerpoint/2010/main" val="160772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7CD9C-3C60-4BC8-92C2-EE092370608B}"/>
              </a:ext>
            </a:extLst>
          </p:cNvPr>
          <p:cNvSpPr>
            <a:spLocks noGrp="1"/>
          </p:cNvSpPr>
          <p:nvPr>
            <p:ph type="title"/>
          </p:nvPr>
        </p:nvSpPr>
        <p:spPr/>
        <p:txBody>
          <a:bodyPr/>
          <a:lstStyle/>
          <a:p>
            <a:r>
              <a:rPr lang="en-US" dirty="0"/>
              <a:t>The Lethal S’s</a:t>
            </a:r>
            <a:endParaRPr lang="en-AU" dirty="0"/>
          </a:p>
        </p:txBody>
      </p:sp>
      <p:sp>
        <p:nvSpPr>
          <p:cNvPr id="3" name="Content Placeholder 2">
            <a:extLst>
              <a:ext uri="{FF2B5EF4-FFF2-40B4-BE49-F238E27FC236}">
                <a16:creationId xmlns:a16="http://schemas.microsoft.com/office/drawing/2014/main" id="{8EBAA894-CFEA-44E8-AB92-B7CE40CE8252}"/>
              </a:ext>
            </a:extLst>
          </p:cNvPr>
          <p:cNvSpPr>
            <a:spLocks noGrp="1"/>
          </p:cNvSpPr>
          <p:nvPr>
            <p:ph idx="1"/>
          </p:nvPr>
        </p:nvSpPr>
        <p:spPr/>
        <p:txBody>
          <a:bodyPr>
            <a:normAutofit/>
          </a:bodyPr>
          <a:lstStyle/>
          <a:p>
            <a:r>
              <a:rPr lang="en-US" sz="4000" dirty="0"/>
              <a:t>Separation – or pending </a:t>
            </a:r>
            <a:r>
              <a:rPr lang="en-US" sz="4000" dirty="0" err="1"/>
              <a:t>separatin</a:t>
            </a:r>
            <a:endParaRPr lang="en-US" sz="4000" dirty="0"/>
          </a:p>
          <a:p>
            <a:r>
              <a:rPr lang="en-US" sz="4000" dirty="0"/>
              <a:t>Stalking</a:t>
            </a:r>
          </a:p>
          <a:p>
            <a:r>
              <a:rPr lang="en-US" sz="4000" dirty="0"/>
              <a:t>Strangulation</a:t>
            </a:r>
          </a:p>
          <a:p>
            <a:r>
              <a:rPr lang="en-US" sz="4000" dirty="0"/>
              <a:t>Sexual Assault</a:t>
            </a:r>
          </a:p>
          <a:p>
            <a:r>
              <a:rPr lang="en-US" sz="4000" dirty="0"/>
              <a:t>Superiority and Subjugation </a:t>
            </a:r>
            <a:endParaRPr lang="en-AU" sz="4000" dirty="0"/>
          </a:p>
        </p:txBody>
      </p:sp>
      <p:sp>
        <p:nvSpPr>
          <p:cNvPr id="4" name="Footer Placeholder 3">
            <a:extLst>
              <a:ext uri="{FF2B5EF4-FFF2-40B4-BE49-F238E27FC236}">
                <a16:creationId xmlns:a16="http://schemas.microsoft.com/office/drawing/2014/main" id="{A09A976A-55A6-4977-9B40-32CD0710D2D1}"/>
              </a:ext>
            </a:extLst>
          </p:cNvPr>
          <p:cNvSpPr>
            <a:spLocks noGrp="1"/>
          </p:cNvSpPr>
          <p:nvPr>
            <p:ph type="ftr" sz="quarter" idx="11"/>
          </p:nvPr>
        </p:nvSpPr>
        <p:spPr/>
        <p:txBody>
          <a:bodyPr/>
          <a:lstStyle/>
          <a:p>
            <a:r>
              <a:rPr lang="en-US"/>
              <a:t>Qld Community Legal Centres Conference 2021 - Brian Sullivan PhD CQU</a:t>
            </a:r>
            <a:endParaRPr lang="en-US" dirty="0"/>
          </a:p>
        </p:txBody>
      </p:sp>
    </p:spTree>
    <p:extLst>
      <p:ext uri="{BB962C8B-B14F-4D97-AF65-F5344CB8AC3E}">
        <p14:creationId xmlns:p14="http://schemas.microsoft.com/office/powerpoint/2010/main" val="2817574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C4EDA-6F8C-446F-906F-2D95CC6739FA}"/>
              </a:ext>
            </a:extLst>
          </p:cNvPr>
          <p:cNvSpPr>
            <a:spLocks noGrp="1"/>
          </p:cNvSpPr>
          <p:nvPr>
            <p:ph type="title"/>
          </p:nvPr>
        </p:nvSpPr>
        <p:spPr/>
        <p:txBody>
          <a:bodyPr>
            <a:normAutofit/>
          </a:bodyPr>
          <a:lstStyle/>
          <a:p>
            <a:pPr algn="ctr"/>
            <a:r>
              <a:rPr lang="en-US" sz="4400" b="1" dirty="0"/>
              <a:t>COMMON CHALLENGES</a:t>
            </a:r>
            <a:endParaRPr lang="en-AU" sz="4400" b="1" dirty="0"/>
          </a:p>
        </p:txBody>
      </p:sp>
      <p:sp>
        <p:nvSpPr>
          <p:cNvPr id="3" name="Content Placeholder 2">
            <a:extLst>
              <a:ext uri="{FF2B5EF4-FFF2-40B4-BE49-F238E27FC236}">
                <a16:creationId xmlns:a16="http://schemas.microsoft.com/office/drawing/2014/main" id="{3313580E-9CF8-49B7-AAE0-B87AD4AE5F19}"/>
              </a:ext>
            </a:extLst>
          </p:cNvPr>
          <p:cNvSpPr>
            <a:spLocks noGrp="1"/>
          </p:cNvSpPr>
          <p:nvPr>
            <p:ph idx="1"/>
          </p:nvPr>
        </p:nvSpPr>
        <p:spPr/>
        <p:txBody>
          <a:bodyPr>
            <a:normAutofit/>
          </a:bodyPr>
          <a:lstStyle/>
          <a:p>
            <a:r>
              <a:rPr lang="en-US" sz="4000" dirty="0"/>
              <a:t>Social acceptance of misogyny</a:t>
            </a:r>
          </a:p>
          <a:p>
            <a:endParaRPr lang="en-US" sz="4000" dirty="0"/>
          </a:p>
          <a:p>
            <a:r>
              <a:rPr lang="en-US" sz="4000" dirty="0"/>
              <a:t>Normalization of Violence</a:t>
            </a:r>
          </a:p>
          <a:p>
            <a:endParaRPr lang="en-US" sz="4000" dirty="0"/>
          </a:p>
          <a:p>
            <a:r>
              <a:rPr lang="en-US" sz="4000" dirty="0"/>
              <a:t>Hypermasculinity</a:t>
            </a:r>
          </a:p>
          <a:p>
            <a:endParaRPr lang="en-US" dirty="0"/>
          </a:p>
        </p:txBody>
      </p:sp>
      <p:sp>
        <p:nvSpPr>
          <p:cNvPr id="4" name="Footer Placeholder 3">
            <a:extLst>
              <a:ext uri="{FF2B5EF4-FFF2-40B4-BE49-F238E27FC236}">
                <a16:creationId xmlns:a16="http://schemas.microsoft.com/office/drawing/2014/main" id="{00699F46-9BCC-4D39-AA6F-581DCB298EAA}"/>
              </a:ext>
            </a:extLst>
          </p:cNvPr>
          <p:cNvSpPr>
            <a:spLocks noGrp="1"/>
          </p:cNvSpPr>
          <p:nvPr>
            <p:ph type="ftr" sz="quarter" idx="11"/>
          </p:nvPr>
        </p:nvSpPr>
        <p:spPr/>
        <p:txBody>
          <a:bodyPr/>
          <a:lstStyle/>
          <a:p>
            <a:r>
              <a:rPr lang="en-US" dirty="0"/>
              <a:t>Qld Community Legal Centres Conference 2021 - Brian Sullivan PhD CQU</a:t>
            </a:r>
          </a:p>
        </p:txBody>
      </p:sp>
    </p:spTree>
    <p:extLst>
      <p:ext uri="{BB962C8B-B14F-4D97-AF65-F5344CB8AC3E}">
        <p14:creationId xmlns:p14="http://schemas.microsoft.com/office/powerpoint/2010/main" val="3346737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1F554-1495-47F5-BCF1-17111CC03E82}"/>
              </a:ext>
            </a:extLst>
          </p:cNvPr>
          <p:cNvSpPr>
            <a:spLocks noGrp="1"/>
          </p:cNvSpPr>
          <p:nvPr>
            <p:ph type="title"/>
          </p:nvPr>
        </p:nvSpPr>
        <p:spPr/>
        <p:txBody>
          <a:bodyPr>
            <a:normAutofit/>
          </a:bodyPr>
          <a:lstStyle/>
          <a:p>
            <a:pPr algn="ctr"/>
            <a:r>
              <a:rPr lang="en-US" sz="4400" b="1" dirty="0"/>
              <a:t>COMMON CHALLENGES</a:t>
            </a:r>
            <a:endParaRPr lang="en-AU" sz="4400" b="1" dirty="0"/>
          </a:p>
        </p:txBody>
      </p:sp>
      <p:sp>
        <p:nvSpPr>
          <p:cNvPr id="3" name="Content Placeholder 2">
            <a:extLst>
              <a:ext uri="{FF2B5EF4-FFF2-40B4-BE49-F238E27FC236}">
                <a16:creationId xmlns:a16="http://schemas.microsoft.com/office/drawing/2014/main" id="{04E2FC14-8083-4BF4-961C-17D9EAB1F29C}"/>
              </a:ext>
            </a:extLst>
          </p:cNvPr>
          <p:cNvSpPr>
            <a:spLocks noGrp="1"/>
          </p:cNvSpPr>
          <p:nvPr>
            <p:ph idx="1"/>
          </p:nvPr>
        </p:nvSpPr>
        <p:spPr/>
        <p:txBody>
          <a:bodyPr>
            <a:normAutofit lnSpcReduction="10000"/>
          </a:bodyPr>
          <a:lstStyle/>
          <a:p>
            <a:r>
              <a:rPr lang="en-US" sz="4000" dirty="0"/>
              <a:t>Mental health and Substance abuse</a:t>
            </a:r>
          </a:p>
          <a:p>
            <a:endParaRPr lang="en-US" sz="4000" dirty="0"/>
          </a:p>
          <a:p>
            <a:r>
              <a:rPr lang="en-US" sz="4000" dirty="0"/>
              <a:t>Denial, Minimization, Blame, and Justification</a:t>
            </a:r>
          </a:p>
          <a:p>
            <a:endParaRPr lang="en-US" sz="4000" dirty="0"/>
          </a:p>
          <a:p>
            <a:r>
              <a:rPr lang="en-AU" sz="4000" dirty="0"/>
              <a:t>Personal history of Abuse and Violence</a:t>
            </a:r>
          </a:p>
          <a:p>
            <a:endParaRPr lang="en-AU" dirty="0"/>
          </a:p>
        </p:txBody>
      </p:sp>
      <p:sp>
        <p:nvSpPr>
          <p:cNvPr id="4" name="Footer Placeholder 3">
            <a:extLst>
              <a:ext uri="{FF2B5EF4-FFF2-40B4-BE49-F238E27FC236}">
                <a16:creationId xmlns:a16="http://schemas.microsoft.com/office/drawing/2014/main" id="{DEC9FD4B-D1CB-4A5F-9BA3-1FF273A3F8DB}"/>
              </a:ext>
            </a:extLst>
          </p:cNvPr>
          <p:cNvSpPr>
            <a:spLocks noGrp="1"/>
          </p:cNvSpPr>
          <p:nvPr>
            <p:ph type="ftr" sz="quarter" idx="11"/>
          </p:nvPr>
        </p:nvSpPr>
        <p:spPr/>
        <p:txBody>
          <a:bodyPr/>
          <a:lstStyle/>
          <a:p>
            <a:r>
              <a:rPr lang="en-US" dirty="0"/>
              <a:t>Qld Community Legal Centres Conference 2021 - Brian Sullivan PhD CQU</a:t>
            </a:r>
          </a:p>
        </p:txBody>
      </p:sp>
    </p:spTree>
    <p:extLst>
      <p:ext uri="{BB962C8B-B14F-4D97-AF65-F5344CB8AC3E}">
        <p14:creationId xmlns:p14="http://schemas.microsoft.com/office/powerpoint/2010/main" val="1124737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2D678-B23B-4613-BE75-AC398B546A02}"/>
              </a:ext>
            </a:extLst>
          </p:cNvPr>
          <p:cNvSpPr>
            <a:spLocks noGrp="1"/>
          </p:cNvSpPr>
          <p:nvPr>
            <p:ph type="title"/>
          </p:nvPr>
        </p:nvSpPr>
        <p:spPr/>
        <p:txBody>
          <a:bodyPr>
            <a:normAutofit/>
          </a:bodyPr>
          <a:lstStyle/>
          <a:p>
            <a:pPr algn="ctr"/>
            <a:r>
              <a:rPr lang="en-US" sz="4400" b="1" dirty="0"/>
              <a:t>COMMON CHALLENGES </a:t>
            </a:r>
            <a:r>
              <a:rPr lang="en-US" sz="2400" b="1" dirty="0"/>
              <a:t>(maybe No. 1)</a:t>
            </a:r>
            <a:r>
              <a:rPr lang="en-US" sz="4400" b="1" dirty="0"/>
              <a:t> </a:t>
            </a:r>
            <a:endParaRPr lang="en-AU" sz="4400" b="1" dirty="0"/>
          </a:p>
        </p:txBody>
      </p:sp>
      <p:sp>
        <p:nvSpPr>
          <p:cNvPr id="3" name="Content Placeholder 2">
            <a:extLst>
              <a:ext uri="{FF2B5EF4-FFF2-40B4-BE49-F238E27FC236}">
                <a16:creationId xmlns:a16="http://schemas.microsoft.com/office/drawing/2014/main" id="{EB0BBAA6-8E75-41E6-ADCD-4174946D92F3}"/>
              </a:ext>
            </a:extLst>
          </p:cNvPr>
          <p:cNvSpPr>
            <a:spLocks noGrp="1"/>
          </p:cNvSpPr>
          <p:nvPr>
            <p:ph idx="1"/>
          </p:nvPr>
        </p:nvSpPr>
        <p:spPr/>
        <p:txBody>
          <a:bodyPr>
            <a:normAutofit/>
          </a:bodyPr>
          <a:lstStyle/>
          <a:p>
            <a:pPr algn="ctr"/>
            <a:r>
              <a:rPr lang="en-US" sz="6600" dirty="0"/>
              <a:t>AN UNCOORDINATED and INCONSISTENT COMMUNITY RESPONSE?</a:t>
            </a:r>
            <a:endParaRPr lang="en-AU" sz="6600" dirty="0"/>
          </a:p>
        </p:txBody>
      </p:sp>
      <p:sp>
        <p:nvSpPr>
          <p:cNvPr id="4" name="Footer Placeholder 3">
            <a:extLst>
              <a:ext uri="{FF2B5EF4-FFF2-40B4-BE49-F238E27FC236}">
                <a16:creationId xmlns:a16="http://schemas.microsoft.com/office/drawing/2014/main" id="{1E9F09C5-BD00-4228-82EF-5AE72550A301}"/>
              </a:ext>
            </a:extLst>
          </p:cNvPr>
          <p:cNvSpPr>
            <a:spLocks noGrp="1"/>
          </p:cNvSpPr>
          <p:nvPr>
            <p:ph type="ftr" sz="quarter" idx="11"/>
          </p:nvPr>
        </p:nvSpPr>
        <p:spPr/>
        <p:txBody>
          <a:bodyPr/>
          <a:lstStyle/>
          <a:p>
            <a:r>
              <a:rPr lang="en-US" dirty="0"/>
              <a:t>Qld Community Legal Centres Conference 2021 - Brian Sullivan PhD CQU</a:t>
            </a:r>
          </a:p>
        </p:txBody>
      </p:sp>
    </p:spTree>
    <p:extLst>
      <p:ext uri="{BB962C8B-B14F-4D97-AF65-F5344CB8AC3E}">
        <p14:creationId xmlns:p14="http://schemas.microsoft.com/office/powerpoint/2010/main" val="635743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45056-7ABF-499F-8C71-C33330722FF0}"/>
              </a:ext>
            </a:extLst>
          </p:cNvPr>
          <p:cNvSpPr>
            <a:spLocks noGrp="1"/>
          </p:cNvSpPr>
          <p:nvPr>
            <p:ph type="title"/>
          </p:nvPr>
        </p:nvSpPr>
        <p:spPr/>
        <p:txBody>
          <a:bodyPr/>
          <a:lstStyle/>
          <a:p>
            <a:pPr algn="ctr"/>
            <a:r>
              <a:rPr lang="en-US" b="1" dirty="0"/>
              <a:t>An Important Question</a:t>
            </a:r>
            <a:endParaRPr lang="en-AU" b="1" dirty="0"/>
          </a:p>
        </p:txBody>
      </p:sp>
      <p:sp>
        <p:nvSpPr>
          <p:cNvPr id="3" name="Content Placeholder 2">
            <a:extLst>
              <a:ext uri="{FF2B5EF4-FFF2-40B4-BE49-F238E27FC236}">
                <a16:creationId xmlns:a16="http://schemas.microsoft.com/office/drawing/2014/main" id="{2518D888-BDE6-480B-83CF-003293D9D680}"/>
              </a:ext>
            </a:extLst>
          </p:cNvPr>
          <p:cNvSpPr>
            <a:spLocks noGrp="1"/>
          </p:cNvSpPr>
          <p:nvPr>
            <p:ph idx="1"/>
          </p:nvPr>
        </p:nvSpPr>
        <p:spPr/>
        <p:txBody>
          <a:bodyPr>
            <a:normAutofit/>
          </a:bodyPr>
          <a:lstStyle/>
          <a:p>
            <a:pPr algn="ctr"/>
            <a:endParaRPr lang="en-US" sz="8000" dirty="0"/>
          </a:p>
          <a:p>
            <a:pPr algn="ctr"/>
            <a:r>
              <a:rPr lang="en-US" sz="8000" dirty="0"/>
              <a:t>Who is your client?</a:t>
            </a:r>
            <a:endParaRPr lang="en-AU" sz="8000" dirty="0"/>
          </a:p>
        </p:txBody>
      </p:sp>
      <p:sp>
        <p:nvSpPr>
          <p:cNvPr id="4" name="Footer Placeholder 3">
            <a:extLst>
              <a:ext uri="{FF2B5EF4-FFF2-40B4-BE49-F238E27FC236}">
                <a16:creationId xmlns:a16="http://schemas.microsoft.com/office/drawing/2014/main" id="{E6E7FEAE-DB87-49FE-B280-9DAE38D960AC}"/>
              </a:ext>
            </a:extLst>
          </p:cNvPr>
          <p:cNvSpPr>
            <a:spLocks noGrp="1"/>
          </p:cNvSpPr>
          <p:nvPr>
            <p:ph type="ftr" sz="quarter" idx="11"/>
          </p:nvPr>
        </p:nvSpPr>
        <p:spPr/>
        <p:txBody>
          <a:bodyPr/>
          <a:lstStyle/>
          <a:p>
            <a:r>
              <a:rPr lang="en-US" dirty="0"/>
              <a:t>Qld Community Legal Centres Conference 2021 - Brian Sullivan PhD CQU</a:t>
            </a:r>
          </a:p>
        </p:txBody>
      </p:sp>
    </p:spTree>
    <p:extLst>
      <p:ext uri="{BB962C8B-B14F-4D97-AF65-F5344CB8AC3E}">
        <p14:creationId xmlns:p14="http://schemas.microsoft.com/office/powerpoint/2010/main" val="1150282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TF00001018.potx" id="{D19C2884-2C55-4C1A-A5C2-5D03FF1F35A4}" vid="{5F7A9C6A-558C-4654-B762-2F22BC904FAE}"/>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213BCDAAC44346A0C2307F1A368ADB" ma:contentTypeVersion="13" ma:contentTypeDescription="Create a new document." ma:contentTypeScope="" ma:versionID="d120111b3cca3c8ad5743be1988349f6">
  <xsd:schema xmlns:xsd="http://www.w3.org/2001/XMLSchema" xmlns:xs="http://www.w3.org/2001/XMLSchema" xmlns:p="http://schemas.microsoft.com/office/2006/metadata/properties" xmlns:ns2="9fe8a190-a5f8-4773-adac-e0e3a19b90d9" xmlns:ns3="06c72f1e-0326-4e87-a981-e79a536aa6e5" targetNamespace="http://schemas.microsoft.com/office/2006/metadata/properties" ma:root="true" ma:fieldsID="29463e6653dc1f816734196ac6a4f8d9" ns2:_="" ns3:_="">
    <xsd:import namespace="9fe8a190-a5f8-4773-adac-e0e3a19b90d9"/>
    <xsd:import namespace="06c72f1e-0326-4e87-a981-e79a536aa6e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e8a190-a5f8-4773-adac-e0e3a19b90d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6c72f1e-0326-4e87-a981-e79a536aa6e5"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DD14B0C-9CD7-4C97-A4D8-6C6381707B71}"/>
</file>

<file path=customXml/itemProps2.xml><?xml version="1.0" encoding="utf-8"?>
<ds:datastoreItem xmlns:ds="http://schemas.openxmlformats.org/officeDocument/2006/customXml" ds:itemID="{9815D292-57BA-4BEB-AEBF-AD97FE147F34}"/>
</file>

<file path=customXml/itemProps3.xml><?xml version="1.0" encoding="utf-8"?>
<ds:datastoreItem xmlns:ds="http://schemas.openxmlformats.org/officeDocument/2006/customXml" ds:itemID="{CBC631DD-F4A9-497D-A7A4-49F20C6586DC}"/>
</file>

<file path=docProps/app.xml><?xml version="1.0" encoding="utf-8"?>
<Properties xmlns="http://schemas.openxmlformats.org/officeDocument/2006/extended-properties" xmlns:vt="http://schemas.openxmlformats.org/officeDocument/2006/docPropsVTypes">
  <Template>Chalkboard education presentation (widescreen)</Template>
  <TotalTime>183</TotalTime>
  <Words>1021</Words>
  <Application>Microsoft Office PowerPoint</Application>
  <PresentationFormat>Custom</PresentationFormat>
  <Paragraphs>181</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Consolas</vt:lpstr>
      <vt:lpstr>Corbel</vt:lpstr>
      <vt:lpstr>Chalkboard 16x9</vt:lpstr>
      <vt:lpstr>Understanding and Managing the Dynamics of Violence, Abuse, and Coercive Control </vt:lpstr>
      <vt:lpstr>Our Work/Our World</vt:lpstr>
      <vt:lpstr>Integrated and coordinated systems</vt:lpstr>
      <vt:lpstr>Shared Awareness and Understanding of Men’s Violence to Women and Children</vt:lpstr>
      <vt:lpstr>The Lethal S’s</vt:lpstr>
      <vt:lpstr>COMMON CHALLENGES</vt:lpstr>
      <vt:lpstr>COMMON CHALLENGES</vt:lpstr>
      <vt:lpstr>COMMON CHALLENGES (maybe No. 1) </vt:lpstr>
      <vt:lpstr>An Important Question</vt:lpstr>
      <vt:lpstr>My Clients (in order)</vt:lpstr>
      <vt:lpstr>The Individual Offender</vt:lpstr>
      <vt:lpstr>The accounts of men</vt:lpstr>
      <vt:lpstr>The accounts of men</vt:lpstr>
      <vt:lpstr>DOING TIME</vt:lpstr>
      <vt:lpstr>The Three C’s</vt:lpstr>
      <vt:lpstr>Your approach</vt:lpstr>
      <vt:lpstr>STANDARDS OF BEHAVIOUR – OUR VALUES</vt:lpstr>
      <vt:lpstr>STANDARDS OF BEHAVIOUR – OUR VALUES</vt:lpstr>
      <vt:lpstr>STANDARDS OF BEHAVIOUR – OUR VALUES</vt:lpstr>
      <vt:lpstr>12 things I do – some may work for you..</vt:lpstr>
      <vt:lpstr>12 things I do – some may work for you..</vt:lpstr>
      <vt:lpstr>MY APPROACH - WALKING A FINE LINE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and Managing the Dynamics of Violence, Abuse, and Coercive Control</dc:title>
  <dc:creator>Brian Sullivan</dc:creator>
  <cp:lastModifiedBy>Louise  Mullins</cp:lastModifiedBy>
  <cp:revision>11</cp:revision>
  <dcterms:created xsi:type="dcterms:W3CDTF">2021-06-16T22:33:57Z</dcterms:created>
  <dcterms:modified xsi:type="dcterms:W3CDTF">2021-06-17T02:52:01Z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0x01010004213BCDAAC44346A0C2307F1A368ADB</vt:lpwstr>
  </property>
</Properties>
</file>