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89" r:id="rId4"/>
    <p:sldId id="291" r:id="rId5"/>
    <p:sldId id="292" r:id="rId6"/>
    <p:sldId id="296" r:id="rId7"/>
    <p:sldId id="293" r:id="rId8"/>
    <p:sldId id="298" r:id="rId9"/>
    <p:sldId id="297" r:id="rId10"/>
    <p:sldId id="294" r:id="rId11"/>
    <p:sldId id="295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78" r:id="rId22"/>
    <p:sldId id="268" r:id="rId23"/>
    <p:sldId id="269" r:id="rId24"/>
    <p:sldId id="270" r:id="rId25"/>
    <p:sldId id="274" r:id="rId26"/>
    <p:sldId id="271" r:id="rId27"/>
    <p:sldId id="272" r:id="rId28"/>
    <p:sldId id="276" r:id="rId29"/>
    <p:sldId id="279" r:id="rId30"/>
    <p:sldId id="280" r:id="rId31"/>
    <p:sldId id="281" r:id="rId32"/>
    <p:sldId id="283" r:id="rId33"/>
    <p:sldId id="284" r:id="rId34"/>
    <p:sldId id="285" r:id="rId35"/>
    <p:sldId id="286" r:id="rId36"/>
    <p:sldId id="299" r:id="rId37"/>
    <p:sldId id="30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D7D4A-6839-3F4B-B532-6CD2C5548F0D}" v="6" dt="2021-06-17T21:57:03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6"/>
    <p:restoredTop sz="50303"/>
  </p:normalViewPr>
  <p:slideViewPr>
    <p:cSldViewPr snapToGrid="0" snapToObjects="1">
      <p:cViewPr varScale="1">
        <p:scale>
          <a:sx n="54" d="100"/>
          <a:sy n="54" d="100"/>
        </p:scale>
        <p:origin x="2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oy Wilkinson" userId="6dfc996c4f001fed" providerId="LiveId" clId="{7DAD7D4A-6839-3F4B-B532-6CD2C5548F0D}"/>
    <pc:docChg chg="undo custSel addSld modSld">
      <pc:chgData name="Leroy Wilkinson" userId="6dfc996c4f001fed" providerId="LiveId" clId="{7DAD7D4A-6839-3F4B-B532-6CD2C5548F0D}" dt="2021-06-17T21:58:37.038" v="228" actId="1076"/>
      <pc:docMkLst>
        <pc:docMk/>
      </pc:docMkLst>
      <pc:sldChg chg="addSp modSp add mod">
        <pc:chgData name="Leroy Wilkinson" userId="6dfc996c4f001fed" providerId="LiveId" clId="{7DAD7D4A-6839-3F4B-B532-6CD2C5548F0D}" dt="2021-06-17T21:58:37.038" v="228" actId="1076"/>
        <pc:sldMkLst>
          <pc:docMk/>
          <pc:sldMk cId="2346431842" sldId="300"/>
        </pc:sldMkLst>
        <pc:spChg chg="add mod">
          <ac:chgData name="Leroy Wilkinson" userId="6dfc996c4f001fed" providerId="LiveId" clId="{7DAD7D4A-6839-3F4B-B532-6CD2C5548F0D}" dt="2021-06-17T21:58:24.489" v="226" actId="1076"/>
          <ac:spMkLst>
            <pc:docMk/>
            <pc:sldMk cId="2346431842" sldId="300"/>
            <ac:spMk id="3" creationId="{36B1E47D-B436-DB4D-B2A3-0ECC60FF1468}"/>
          </ac:spMkLst>
        </pc:spChg>
        <pc:spChg chg="mod">
          <ac:chgData name="Leroy Wilkinson" userId="6dfc996c4f001fed" providerId="LiveId" clId="{7DAD7D4A-6839-3F4B-B532-6CD2C5548F0D}" dt="2021-06-17T21:58:37.038" v="228" actId="1076"/>
          <ac:spMkLst>
            <pc:docMk/>
            <pc:sldMk cId="2346431842" sldId="300"/>
            <ac:spMk id="4" creationId="{2CAC3C96-383C-1442-8472-2046FBC3189E}"/>
          </ac:spMkLst>
        </pc:spChg>
        <pc:spChg chg="add mod">
          <ac:chgData name="Leroy Wilkinson" userId="6dfc996c4f001fed" providerId="LiveId" clId="{7DAD7D4A-6839-3F4B-B532-6CD2C5548F0D}" dt="2021-06-17T21:58:27.682" v="227" actId="1076"/>
          <ac:spMkLst>
            <pc:docMk/>
            <pc:sldMk cId="2346431842" sldId="300"/>
            <ac:spMk id="6" creationId="{DF21C3A9-904C-454C-96F2-A963CB791C29}"/>
          </ac:spMkLst>
        </pc:spChg>
        <pc:picChg chg="mod">
          <ac:chgData name="Leroy Wilkinson" userId="6dfc996c4f001fed" providerId="LiveId" clId="{7DAD7D4A-6839-3F4B-B532-6CD2C5548F0D}" dt="2021-06-17T21:57:17.308" v="182" actId="1076"/>
          <ac:picMkLst>
            <pc:docMk/>
            <pc:sldMk cId="2346431842" sldId="300"/>
            <ac:picMk id="5" creationId="{B6448C15-65C9-244A-B510-4CFFD0BA3F78}"/>
          </ac:picMkLst>
        </pc:picChg>
        <pc:picChg chg="add mod">
          <ac:chgData name="Leroy Wilkinson" userId="6dfc996c4f001fed" providerId="LiveId" clId="{7DAD7D4A-6839-3F4B-B532-6CD2C5548F0D}" dt="2021-06-17T21:58:19.124" v="225" actId="1076"/>
          <ac:picMkLst>
            <pc:docMk/>
            <pc:sldMk cId="2346431842" sldId="300"/>
            <ac:picMk id="7" creationId="{47734273-4D66-674F-923A-B3DB4A672B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759A-2091-E14E-A892-2DB50746BD12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0B38-38D6-1F47-A1E5-6BF07EC7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Lens for the session </a:t>
            </a:r>
          </a:p>
          <a:p>
            <a:endParaRPr lang="en-US" dirty="0"/>
          </a:p>
          <a:p>
            <a:r>
              <a:rPr lang="en-US" dirty="0"/>
              <a:t>To be a First Nations Lens, based on knowledge, experience</a:t>
            </a:r>
          </a:p>
          <a:p>
            <a:endParaRPr lang="en-US" dirty="0"/>
          </a:p>
          <a:p>
            <a:r>
              <a:rPr lang="en-US" dirty="0"/>
              <a:t>Childs lens - see a world of opportunity not one of challenge, hurdle, failure</a:t>
            </a:r>
          </a:p>
          <a:p>
            <a:endParaRPr lang="en-US" dirty="0"/>
          </a:p>
          <a:p>
            <a:r>
              <a:rPr lang="en-US" dirty="0"/>
              <a:t>Open eyes, heart and mind today to </a:t>
            </a:r>
            <a:r>
              <a:rPr lang="en-US" dirty="0" err="1"/>
              <a:t>maximise</a:t>
            </a:r>
            <a:r>
              <a:rPr lang="en-US" dirty="0"/>
              <a:t> the experience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Experiential - General statement, some Orgs and Companies do this really well </a:t>
            </a:r>
          </a:p>
          <a:p>
            <a:endParaRPr lang="en-US" dirty="0"/>
          </a:p>
          <a:p>
            <a:r>
              <a:rPr lang="en-US" dirty="0"/>
              <a:t>But how do we re-write? Culture shift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 is NOT Broken </a:t>
            </a:r>
          </a:p>
          <a:p>
            <a:endParaRPr lang="en-US" dirty="0"/>
          </a:p>
          <a:p>
            <a:r>
              <a:rPr lang="en-US" dirty="0"/>
              <a:t>But we have the opportunity, to create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0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Explore </a:t>
            </a:r>
            <a:r>
              <a:rPr lang="en-US" dirty="0" err="1"/>
              <a:t>expereiences</a:t>
            </a:r>
            <a:r>
              <a:rPr lang="en-US" dirty="0"/>
              <a:t> from both sides of the table, applicant and assessor </a:t>
            </a:r>
          </a:p>
          <a:p>
            <a:endParaRPr lang="en-US" dirty="0"/>
          </a:p>
          <a:p>
            <a:r>
              <a:rPr lang="en-US" dirty="0"/>
              <a:t>Talk a little bit about my journey - how I formed my opinion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1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assess </a:t>
            </a:r>
          </a:p>
          <a:p>
            <a:endParaRPr lang="en-US" dirty="0"/>
          </a:p>
          <a:p>
            <a:r>
              <a:rPr lang="en-US" dirty="0"/>
              <a:t>Human elements - values first, impact, purpose first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4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 the script :)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8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Onboarding, Recruitment, HR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0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Hoping to provoke some thought and give you an insight into our realm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4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6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dig into some data to set the scene for what we are going to be talking about, here I want to create a sense of the back story to create the importance of not only why these types of strategies, targets </a:t>
            </a:r>
            <a:r>
              <a:rPr lang="en-US" dirty="0" err="1"/>
              <a:t>etc</a:t>
            </a:r>
            <a:r>
              <a:rPr lang="en-US" dirty="0"/>
              <a:t> exist but also what role you can play in the change narrative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-$312 dollars - Does this sound like these mentalities like </a:t>
            </a:r>
          </a:p>
          <a:p>
            <a:endParaRPr lang="en-US" dirty="0"/>
          </a:p>
          <a:p>
            <a:r>
              <a:rPr lang="en-US" dirty="0"/>
              <a:t>'Aboriginal People get more that we do'</a:t>
            </a:r>
          </a:p>
          <a:p>
            <a:endParaRPr lang="en-US" dirty="0"/>
          </a:p>
          <a:p>
            <a:r>
              <a:rPr lang="en-US" dirty="0"/>
              <a:t>Free TV's, Cars </a:t>
            </a:r>
            <a:r>
              <a:rPr lang="en-US" dirty="0" err="1"/>
              <a:t>etc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Aspirations, Generational Unemployment, Role Modelling, Opportunities, Oppression? -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change opportunity </a:t>
            </a:r>
          </a:p>
          <a:p>
            <a:endParaRPr lang="en-US" dirty="0"/>
          </a:p>
          <a:p>
            <a:r>
              <a:rPr lang="en-US" dirty="0"/>
              <a:t>Through creating programs, spaces for Aboriginal People to work in Mainstream industries what can we create </a:t>
            </a:r>
          </a:p>
          <a:p>
            <a:endParaRPr lang="en-US" dirty="0"/>
          </a:p>
          <a:p>
            <a:r>
              <a:rPr lang="en-US" dirty="0"/>
              <a:t>Aboriginal People - Aboriginal Businesses - More likely</a:t>
            </a:r>
          </a:p>
          <a:p>
            <a:r>
              <a:rPr lang="en-US" dirty="0"/>
              <a:t>Heart and change based projects </a:t>
            </a:r>
          </a:p>
          <a:p>
            <a:endParaRPr lang="en-US" dirty="0"/>
          </a:p>
          <a:p>
            <a:r>
              <a:rPr lang="en-US" dirty="0"/>
              <a:t>General statement  </a:t>
            </a:r>
          </a:p>
          <a:p>
            <a:endParaRPr lang="en-US" dirty="0"/>
          </a:p>
          <a:p>
            <a:r>
              <a:rPr lang="en-US" dirty="0"/>
              <a:t>Some do some </a:t>
            </a:r>
            <a:r>
              <a:rPr lang="en-US" dirty="0" err="1"/>
              <a:t>dont</a:t>
            </a:r>
            <a:r>
              <a:rPr lang="en-US" dirty="0"/>
              <a:t> - </a:t>
            </a:r>
          </a:p>
          <a:p>
            <a:endParaRPr lang="en-US" dirty="0"/>
          </a:p>
          <a:p>
            <a:r>
              <a:rPr lang="en-US" dirty="0"/>
              <a:t>Economic impacts, Social Impacts - Share Dads story, interjection point? Life change, understand the power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are going to talk about strategy, the pieces from a very general view and also the opportunities/rarities </a:t>
            </a:r>
          </a:p>
          <a:p>
            <a:endParaRPr lang="en-US" dirty="0"/>
          </a:p>
          <a:p>
            <a:r>
              <a:rPr lang="en-US" dirty="0"/>
              <a:t>How we can level this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 space - what is it </a:t>
            </a:r>
          </a:p>
          <a:p>
            <a:endParaRPr lang="en-US" dirty="0"/>
          </a:p>
          <a:p>
            <a:r>
              <a:rPr lang="en-US" dirty="0"/>
              <a:t>What are the pieces - dig into each of those and put some context to it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opportuntiies</a:t>
            </a:r>
            <a:r>
              <a:rPr lang="en-US" dirty="0"/>
              <a:t> - how strategy should be developed and the spaces allocated </a:t>
            </a:r>
          </a:p>
          <a:p>
            <a:endParaRPr lang="en-US" dirty="0"/>
          </a:p>
          <a:p>
            <a:r>
              <a:rPr lang="en-US" dirty="0"/>
              <a:t>IN all of the systemic and operational pieces how do we ensure it is done factoring in First Nations Approach - leveraging safety to success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20B38-38D6-1F47-A1E5-6BF07EC7A3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9DA7-E23C-F942-9FC2-319700E6F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65CEB-6D21-7246-AC82-6694DDB22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45D9-1616-F943-A76C-355220B3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9C12-5119-D94A-8F01-9B0809D1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68CCE-F600-8648-80CA-4002CC06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A631-5468-C748-9325-BF1B5FE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A89F5-F824-654C-B649-AA69AF00A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C246A-B1CB-7E42-BCEC-1BDF8FB5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F7D7-616D-3242-80F5-E023E56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582A-2755-6E46-BC02-9B13E79B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D172F-449B-2144-8F0B-3274BA04A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3E906-D8A0-9F45-86D5-BA89FC3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8CA1-1A0F-6C40-AFB5-2E8D8C4D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8514-D4A7-B645-975A-E2CF6DD5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5934C-BE1D-3841-B609-6AC19538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B54D-ACAE-6D43-9959-B0CA32FB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45D0-BADE-9542-90C6-8A232FDF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4C5-5D39-B741-A8E8-02633A1C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1E0F-9554-F941-B2F3-6D47440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D95-9EC3-3B43-A5A6-3F98240D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6283-2583-EA4B-B978-349E2AC1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6C6C8-3DA3-404F-95FB-F08DE896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4206-7A4B-2147-832A-E19821B5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A777-5224-6F49-8B18-936FFC4B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A78E-DBB2-FC4F-8EDD-BF5D48BB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0B36-CF71-274E-834A-B232323D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7CFD-C80C-CC49-8C83-425656EA0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1EA3C-26C0-2448-BCC4-A39A9AFB6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82DF8-FCBE-C94B-A6F5-4D70FFB6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F5217-39BD-0345-91FC-BABF8CDE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76FF-6776-9544-9422-04427373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78DE-5E01-0D4E-8DB4-09B1A93C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4C609-CD19-7B40-8A03-8343D3E9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84BE8-5FB8-B04A-B7F3-0DD39F30B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66AC9-5D98-A649-94D9-C3AF0B8A6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CC58F-CCFD-7D44-98CA-BD9BD84CF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35A99-5A86-A24F-84DC-20AECFFD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1AA58-8958-7143-87DD-20B42D01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654F6-B8BB-6148-B916-E0B3B46B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59D2-EE71-174C-9C49-BEBEE3F8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C4527-197E-D045-B0F4-D159E1D6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E0DF7-992D-C842-A23E-037CADD7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221B9-80F5-1148-B26E-7601AE24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C1563-FF7C-F94B-8CFC-7133FE5D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A51A7-3EEE-2B4F-90EB-B0A0A016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E126E-B682-9D41-9991-C2E611B5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5915-6CE6-324B-AD5F-3CB663BB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91F6-04AE-414C-8625-4AC8C2AB4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AA702-C058-FF49-80A2-62AC1AECD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DAA6-EFAF-184B-89BD-810E6E52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3C10-9EDE-EC45-8A0C-01B2AF57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68BF-5DBA-1340-BCD8-5B36ADAD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53F7-DAC0-1241-A471-86F72202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FD883-B8C3-DF42-A114-CA26A088D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14E5A-5E85-3B41-896B-08EC9C23A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ACCBB-1566-A94C-9345-8F004265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0FDC-5762-2B49-AADE-F6D558F9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1E8E3-EE48-8040-9483-F360A914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4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6B378-85C2-BD44-8EBA-04B7509A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F97DB-8FEE-A04B-9A13-AFC33E673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DCA66-B2A0-2C4A-A65A-00DE21F8C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EC93-AABB-BB48-922E-2F381D8F1554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2375-0DAC-DB4D-8923-A94660075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6DA8-0AA5-054A-BB9D-1634E475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BFDA-3C3C-E943-BFA5-48187911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B34BAD4-51A1-B447-8758-3CFF30726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0" t="818" r="82007" b="-818"/>
          <a:stretch/>
        </p:blipFill>
        <p:spPr>
          <a:xfrm>
            <a:off x="-34090" y="0"/>
            <a:ext cx="22278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9A9CF-9113-2C40-8310-840984BDB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DHDHIIRA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66200-9F28-564D-B69E-DFBE50FBC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758" y="4632326"/>
            <a:ext cx="9144000" cy="2762864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Kollektif" panose="020B0604020101010102" pitchFamily="34" charset="77"/>
              </a:rPr>
              <a:t>Indigenised</a:t>
            </a:r>
            <a:r>
              <a:rPr lang="en-US" sz="3600" b="1" dirty="0">
                <a:solidFill>
                  <a:schemeClr val="bg1"/>
                </a:solidFill>
                <a:latin typeface="Kollektif" panose="020B0604020101010102" pitchFamily="34" charset="77"/>
              </a:rPr>
              <a:t> HR and Recruitment</a:t>
            </a: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</p:txBody>
      </p:sp>
      <p:pic>
        <p:nvPicPr>
          <p:cNvPr id="7" name="Picture 6" descr="A picture containing clothing, drawing, plate&#10;&#10;Description automatically generated">
            <a:extLst>
              <a:ext uri="{FF2B5EF4-FFF2-40B4-BE49-F238E27FC236}">
                <a16:creationId xmlns:a16="http://schemas.microsoft.com/office/drawing/2014/main" id="{D221D214-A1C8-2642-B5FD-92EC94B23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077" y="1425599"/>
            <a:ext cx="5496169" cy="21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D2C8-6F6B-2D4F-952C-0E17AE0D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27C54E-0934-8845-B66A-57D47C11B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030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9D44-DA84-D845-A7BA-48650E23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03BD12-3BAC-D144-97B0-07C1CCBF3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457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33F5-6D9D-1A48-A325-BF8CDB37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6448C15-65C9-244A-B510-4CFFD0BA3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95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D07E-E766-3947-B20E-6A72F481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C6CFB3B-3DFA-0F4E-B340-499F86288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084" y="0"/>
            <a:ext cx="12224084" cy="6858000"/>
          </a:xfrm>
        </p:spPr>
      </p:pic>
    </p:spTree>
    <p:extLst>
      <p:ext uri="{BB962C8B-B14F-4D97-AF65-F5344CB8AC3E}">
        <p14:creationId xmlns:p14="http://schemas.microsoft.com/office/powerpoint/2010/main" val="171038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8275-E280-EF43-B4DD-05F7AF48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7ED01AE1-6FDF-7A49-9C75-E67236020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023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D87A-9FFF-CF41-84A2-CFAC468E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02C8CD08-3F9A-AC41-9F0F-7DBCF98A6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28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37D-1A02-EF4C-AB41-F0125368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A7672EDB-4008-DA4E-8DF3-97969BE68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11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52A7-7652-B44D-AB5D-1ABDF313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299DF8DA-AB3C-F54E-AFA1-244D43C29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603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B9C-C600-284C-A2FC-E5DE90DA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 shot of a person&#10;&#10;Description automatically generated">
            <a:extLst>
              <a:ext uri="{FF2B5EF4-FFF2-40B4-BE49-F238E27FC236}">
                <a16:creationId xmlns:a16="http://schemas.microsoft.com/office/drawing/2014/main" id="{144FEEA6-4A0C-4B43-B126-A3DB50E8E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437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BA37-2A85-4E4E-AB47-8C19A0A7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ottle, food&#10;&#10;Description automatically generated">
            <a:extLst>
              <a:ext uri="{FF2B5EF4-FFF2-40B4-BE49-F238E27FC236}">
                <a16:creationId xmlns:a16="http://schemas.microsoft.com/office/drawing/2014/main" id="{94EA9AC2-2765-F046-B717-A2CA6A05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604" y="-34090"/>
            <a:ext cx="12313207" cy="6926179"/>
          </a:xfrm>
        </p:spPr>
      </p:pic>
    </p:spTree>
    <p:extLst>
      <p:ext uri="{BB962C8B-B14F-4D97-AF65-F5344CB8AC3E}">
        <p14:creationId xmlns:p14="http://schemas.microsoft.com/office/powerpoint/2010/main" val="35667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744E-5444-1446-A3EC-FFEFE65E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PReplay_Final1590291853" descr="RPReplay_Final1590291853">
            <a:hlinkClick r:id="" action="ppaction://media"/>
            <a:extLst>
              <a:ext uri="{FF2B5EF4-FFF2-40B4-BE49-F238E27FC236}">
                <a16:creationId xmlns:a16="http://schemas.microsoft.com/office/drawing/2014/main" id="{9DDDE7C9-7B04-874E-8FC7-1B407DF238F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19799" cy="6858000"/>
          </a:xfrm>
        </p:spPr>
      </p:pic>
    </p:spTree>
    <p:extLst>
      <p:ext uri="{BB962C8B-B14F-4D97-AF65-F5344CB8AC3E}">
        <p14:creationId xmlns:p14="http://schemas.microsoft.com/office/powerpoint/2010/main" val="39218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38D4-31B5-3247-98DE-87A08639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RPReplay_Final1590292545" descr="RPReplay_Final1590292545">
            <a:hlinkClick r:id="" action="ppaction://media"/>
            <a:extLst>
              <a:ext uri="{FF2B5EF4-FFF2-40B4-BE49-F238E27FC236}">
                <a16:creationId xmlns:a16="http://schemas.microsoft.com/office/drawing/2014/main" id="{F7137C60-0D7A-564F-89DE-1301BE3678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400" y="0"/>
            <a:ext cx="1222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D209-90F7-3C4A-9A71-58C39A8B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hirt&#10;&#10;Description automatically generated">
            <a:extLst>
              <a:ext uri="{FF2B5EF4-FFF2-40B4-BE49-F238E27FC236}">
                <a16:creationId xmlns:a16="http://schemas.microsoft.com/office/drawing/2014/main" id="{F4EA136B-0631-444F-93F8-5F01633C4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51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8C84-C89E-CC46-A76D-556EADEF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FFF091E6-3A6F-D94F-B512-AFB73131F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4012"/>
            <a:ext cx="12199131" cy="6862011"/>
          </a:xfrm>
        </p:spPr>
      </p:pic>
    </p:spTree>
    <p:extLst>
      <p:ext uri="{BB962C8B-B14F-4D97-AF65-F5344CB8AC3E}">
        <p14:creationId xmlns:p14="http://schemas.microsoft.com/office/powerpoint/2010/main" val="3709400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50B1-5BF9-F548-8130-116A2CA7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121EBBA8-82E1-7248-8391-029BAA4CB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721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3D93-DAB5-594D-B1CB-4B0FBB3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69A012C-AB44-444A-85B8-71C8D4894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2734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3ADC-EDE8-E048-AE42-D376DCFF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C365D8-68C1-444B-AB54-CB9EB54F7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689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00D9-6FB3-894D-9F82-4FAFB947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4B6DA-DD9C-2242-A90B-F4A41378A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154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4AAC-2315-C24E-BC39-6794CDAC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PReplay_Final1590296395" descr="RPReplay_Final1590296395">
            <a:hlinkClick r:id="" action="ppaction://media"/>
            <a:extLst>
              <a:ext uri="{FF2B5EF4-FFF2-40B4-BE49-F238E27FC236}">
                <a16:creationId xmlns:a16="http://schemas.microsoft.com/office/drawing/2014/main" id="{B5E2760D-6DB5-DA43-B15C-3122CBEE17A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37314" cy="6858000"/>
          </a:xfrm>
        </p:spPr>
      </p:pic>
    </p:spTree>
    <p:extLst>
      <p:ext uri="{BB962C8B-B14F-4D97-AF65-F5344CB8AC3E}">
        <p14:creationId xmlns:p14="http://schemas.microsoft.com/office/powerpoint/2010/main" val="22368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6C97-F0FC-3D4F-9980-902C2CBC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PReplay_Final1590298055" descr="RPReplay_Final1590298055">
            <a:hlinkClick r:id="" action="ppaction://media"/>
            <a:extLst>
              <a:ext uri="{FF2B5EF4-FFF2-40B4-BE49-F238E27FC236}">
                <a16:creationId xmlns:a16="http://schemas.microsoft.com/office/drawing/2014/main" id="{16F52F1E-7A64-AF4D-B4A8-BCC507DA735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09791" cy="6858000"/>
          </a:xfrm>
        </p:spPr>
      </p:pic>
    </p:spTree>
    <p:extLst>
      <p:ext uri="{BB962C8B-B14F-4D97-AF65-F5344CB8AC3E}">
        <p14:creationId xmlns:p14="http://schemas.microsoft.com/office/powerpoint/2010/main" val="35534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56AB-8CEF-8E46-A6F3-8A30E5A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PReplay_Final1590298251" descr="RPReplay_Final1590298251">
            <a:hlinkClick r:id="" action="ppaction://media"/>
            <a:extLst>
              <a:ext uri="{FF2B5EF4-FFF2-40B4-BE49-F238E27FC236}">
                <a16:creationId xmlns:a16="http://schemas.microsoft.com/office/drawing/2014/main" id="{55D050CA-D1DE-784B-A57E-67AEE070C5D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17297" cy="6858000"/>
          </a:xfrm>
        </p:spPr>
      </p:pic>
    </p:spTree>
    <p:extLst>
      <p:ext uri="{BB962C8B-B14F-4D97-AF65-F5344CB8AC3E}">
        <p14:creationId xmlns:p14="http://schemas.microsoft.com/office/powerpoint/2010/main" val="8486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52C1-AEA5-E04D-BA97-31A41997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8CB72-2FD7-AB47-93FC-CA173D025B55}"/>
              </a:ext>
            </a:extLst>
          </p:cNvPr>
          <p:cNvSpPr txBox="1"/>
          <p:nvPr/>
        </p:nvSpPr>
        <p:spPr>
          <a:xfrm>
            <a:off x="2303362" y="520861"/>
            <a:ext cx="937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Kollektif" panose="020B0604020101010102" pitchFamily="34" charset="77"/>
              </a:rPr>
              <a:t>2006 – 2016 </a:t>
            </a:r>
            <a:r>
              <a:rPr lang="en-US" dirty="0" err="1">
                <a:solidFill>
                  <a:schemeClr val="bg1"/>
                </a:solidFill>
                <a:latin typeface="Kollektif" panose="020B0604020101010102" pitchFamily="34" charset="77"/>
              </a:rPr>
              <a:t>Cencus</a:t>
            </a:r>
            <a:r>
              <a:rPr lang="en-US" dirty="0">
                <a:solidFill>
                  <a:schemeClr val="bg1"/>
                </a:solidFill>
                <a:latin typeface="Kollektif" panose="020B0604020101010102" pitchFamily="34" charset="77"/>
              </a:rPr>
              <a:t> Data – Australian Institute of Health and Welfare (AIHW)</a:t>
            </a:r>
          </a:p>
          <a:p>
            <a:r>
              <a:rPr lang="en-US" dirty="0">
                <a:solidFill>
                  <a:schemeClr val="bg1"/>
                </a:solidFill>
                <a:latin typeface="Kollektif" panose="020B0604020101010102" pitchFamily="34" charset="77"/>
              </a:rPr>
              <a:t>15-64</a:t>
            </a:r>
          </a:p>
        </p:txBody>
      </p:sp>
      <p:pic>
        <p:nvPicPr>
          <p:cNvPr id="11" name="Content Placeholder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0B7C51F-BE16-FA42-A66F-659BF6AA8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6148" y="-31583"/>
            <a:ext cx="12304295" cy="6921166"/>
          </a:xfrm>
        </p:spPr>
      </p:pic>
    </p:spTree>
    <p:extLst>
      <p:ext uri="{BB962C8B-B14F-4D97-AF65-F5344CB8AC3E}">
        <p14:creationId xmlns:p14="http://schemas.microsoft.com/office/powerpoint/2010/main" val="4029886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F887-3C19-1544-B7B1-50B0542E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AF4154-415C-654B-9158-3B015DAA9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158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AD41-2E8A-AC41-A00A-BB4C9D4B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81F5100-0C8D-2C45-A21A-EFBE5CA92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902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E9B4-AB0A-AE42-81B0-6EF0F64A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ood, drawing, shirt&#10;&#10;Description automatically generated">
            <a:extLst>
              <a:ext uri="{FF2B5EF4-FFF2-40B4-BE49-F238E27FC236}">
                <a16:creationId xmlns:a16="http://schemas.microsoft.com/office/drawing/2014/main" id="{D1FB8240-94A2-8A4B-A5B9-52F1F7830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5338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AF46-BFD1-C34D-8770-9A92C216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182F3B0A-C2FB-6C43-92A8-9D46C9144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123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D961-607B-E648-92A2-D49433FD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DB03C99-9358-5141-9811-24BD97E65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2862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BABE-AF7A-B54E-9CA6-9E2BBB74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meter&#10;&#10;Description automatically generated">
            <a:extLst>
              <a:ext uri="{FF2B5EF4-FFF2-40B4-BE49-F238E27FC236}">
                <a16:creationId xmlns:a16="http://schemas.microsoft.com/office/drawing/2014/main" id="{9568E523-B39D-D24F-86E3-C324B5A1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2671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33F5-6D9D-1A48-A325-BF8CDB37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6448C15-65C9-244A-B510-4CFFD0BA3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22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CAC3C96-383C-1442-8472-2046FBC3189E}"/>
              </a:ext>
            </a:extLst>
          </p:cNvPr>
          <p:cNvSpPr txBox="1">
            <a:spLocks/>
          </p:cNvSpPr>
          <p:nvPr/>
        </p:nvSpPr>
        <p:spPr>
          <a:xfrm>
            <a:off x="1019907" y="1671821"/>
            <a:ext cx="10152185" cy="3514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400" b="1" dirty="0">
                <a:solidFill>
                  <a:schemeClr val="bg1"/>
                </a:solidFill>
                <a:latin typeface="Kollektif" panose="020B0604020101010102" pitchFamily="34" charset="77"/>
              </a:rPr>
              <a:t>Q+A </a:t>
            </a:r>
          </a:p>
          <a:p>
            <a:pPr marL="0" indent="0" algn="ctr">
              <a:buNone/>
            </a:pPr>
            <a:endParaRPr lang="en-US" sz="124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pPr marL="0" indent="0" algn="ctr">
              <a:buNone/>
            </a:pPr>
            <a:r>
              <a:rPr lang="en-US" sz="12400" b="1" dirty="0">
                <a:solidFill>
                  <a:schemeClr val="bg1"/>
                </a:solidFill>
                <a:latin typeface="Kollektif" panose="020B0604020101010102" pitchFamily="34" charset="77"/>
              </a:rPr>
              <a:t>Open Forum</a:t>
            </a: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373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33F5-6D9D-1A48-A325-BF8CDB37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6448C15-65C9-244A-B510-4CFFD0BA3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422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CAC3C96-383C-1442-8472-2046FBC3189E}"/>
              </a:ext>
            </a:extLst>
          </p:cNvPr>
          <p:cNvSpPr txBox="1">
            <a:spLocks/>
          </p:cNvSpPr>
          <p:nvPr/>
        </p:nvSpPr>
        <p:spPr>
          <a:xfrm>
            <a:off x="1019902" y="5126943"/>
            <a:ext cx="10152185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Kollektif" panose="020B0604020101010102" pitchFamily="34" charset="77"/>
              </a:rPr>
              <a:t>Leroy Wilkinson-Maher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Kollektif" panose="020B0604020101010102" pitchFamily="34" charset="77"/>
              </a:rPr>
              <a:t>Managing Director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Kollektif" panose="020B0604020101010102" pitchFamily="34" charset="77"/>
              </a:rPr>
              <a:t>Dhiira Pty Ltd</a:t>
            </a: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1E47D-B436-DB4D-B2A3-0ECC60FF1468}"/>
              </a:ext>
            </a:extLst>
          </p:cNvPr>
          <p:cNvSpPr/>
          <p:nvPr/>
        </p:nvSpPr>
        <p:spPr>
          <a:xfrm>
            <a:off x="1523995" y="30119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Kollektif" panose="020B0604020101010102" pitchFamily="34" charset="77"/>
              </a:rPr>
              <a:t>THANK YOU</a:t>
            </a:r>
            <a:endParaRPr lang="en-US" sz="9600" b="1" dirty="0">
              <a:solidFill>
                <a:schemeClr val="bg1"/>
              </a:solidFill>
              <a:latin typeface="Kollektif" panose="020B0604020101010102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21C3A9-904C-454C-96F2-A963CB791C29}"/>
              </a:ext>
            </a:extLst>
          </p:cNvPr>
          <p:cNvSpPr txBox="1">
            <a:spLocks/>
          </p:cNvSpPr>
          <p:nvPr/>
        </p:nvSpPr>
        <p:spPr>
          <a:xfrm>
            <a:off x="1019902" y="4035021"/>
            <a:ext cx="1015218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solidFill>
                  <a:schemeClr val="bg1"/>
                </a:solidFill>
                <a:latin typeface="Kollektif" panose="020B0604020101010102" pitchFamily="34" charset="77"/>
              </a:rPr>
              <a:t>info@dhiira.com.au</a:t>
            </a:r>
            <a:endParaRPr lang="en-US" sz="44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  <a:p>
            <a:endParaRPr lang="en-US" sz="3600" b="1" dirty="0">
              <a:solidFill>
                <a:schemeClr val="bg1"/>
              </a:solidFill>
              <a:latin typeface="Kollektif" panose="020B0604020101010102" pitchFamily="34" charset="77"/>
            </a:endParaRPr>
          </a:p>
        </p:txBody>
      </p:sp>
      <p:pic>
        <p:nvPicPr>
          <p:cNvPr id="7" name="Picture 6" descr="A picture containing clothing, drawing, plate&#10;&#10;Description automatically generated">
            <a:extLst>
              <a:ext uri="{FF2B5EF4-FFF2-40B4-BE49-F238E27FC236}">
                <a16:creationId xmlns:a16="http://schemas.microsoft.com/office/drawing/2014/main" id="{47734273-4D66-674F-923A-B3DB4A67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911" y="626218"/>
            <a:ext cx="5496169" cy="21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C8FF-4691-6547-B63F-2D1452B3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>
            <a:extLst>
              <a:ext uri="{FF2B5EF4-FFF2-40B4-BE49-F238E27FC236}">
                <a16:creationId xmlns:a16="http://schemas.microsoft.com/office/drawing/2014/main" id="{8783070B-3925-7848-BCFC-077E9EA6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801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4E58B-5B8A-9B45-B3F0-46F88422C987}"/>
              </a:ext>
            </a:extLst>
          </p:cNvPr>
          <p:cNvSpPr txBox="1"/>
          <p:nvPr/>
        </p:nvSpPr>
        <p:spPr>
          <a:xfrm>
            <a:off x="336275" y="104576"/>
            <a:ext cx="1053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Kollektif" panose="020B0604020101010102" pitchFamily="34" charset="77"/>
              </a:rPr>
              <a:t>EMPLOYMENT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AA900-A8C2-764C-BD54-8279A2FD2B71}"/>
              </a:ext>
            </a:extLst>
          </p:cNvPr>
          <p:cNvSpPr txBox="1"/>
          <p:nvPr/>
        </p:nvSpPr>
        <p:spPr>
          <a:xfrm>
            <a:off x="1316063" y="3201587"/>
            <a:ext cx="2668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72%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A65C4-9EBE-7340-8863-DC2EE24B803A}"/>
              </a:ext>
            </a:extLst>
          </p:cNvPr>
          <p:cNvSpPr/>
          <p:nvPr/>
        </p:nvSpPr>
        <p:spPr>
          <a:xfrm>
            <a:off x="7553242" y="3201587"/>
            <a:ext cx="3691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46.6%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2B47D-806D-5442-BCCB-A0E55BF990BD}"/>
              </a:ext>
            </a:extLst>
          </p:cNvPr>
          <p:cNvSpPr txBox="1"/>
          <p:nvPr/>
        </p:nvSpPr>
        <p:spPr>
          <a:xfrm>
            <a:off x="6606251" y="6492875"/>
            <a:ext cx="5585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Kollektif" panose="020B0604020101010102" pitchFamily="34" charset="77"/>
              </a:rPr>
              <a:t>2006-2016 CENCUS DATA, AUSTRALIAN INSTITUTE OF HEALTH AND WELFARE 2019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3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00A0-7239-C14E-A6F7-EB76BBC5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id="{574B9261-FAF5-8E43-A569-4379CA9A2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8408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C8FF-4691-6547-B63F-2D1452B3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>
            <a:extLst>
              <a:ext uri="{FF2B5EF4-FFF2-40B4-BE49-F238E27FC236}">
                <a16:creationId xmlns:a16="http://schemas.microsoft.com/office/drawing/2014/main" id="{8783070B-3925-7848-BCFC-077E9EA6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4E58B-5B8A-9B45-B3F0-46F88422C987}"/>
              </a:ext>
            </a:extLst>
          </p:cNvPr>
          <p:cNvSpPr txBox="1"/>
          <p:nvPr/>
        </p:nvSpPr>
        <p:spPr>
          <a:xfrm>
            <a:off x="336275" y="104576"/>
            <a:ext cx="1053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Kollektif" panose="020B0604020101010102" pitchFamily="34" charset="77"/>
              </a:rPr>
              <a:t>EDUCATION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AA900-A8C2-764C-BD54-8279A2FD2B71}"/>
              </a:ext>
            </a:extLst>
          </p:cNvPr>
          <p:cNvSpPr txBox="1"/>
          <p:nvPr/>
        </p:nvSpPr>
        <p:spPr>
          <a:xfrm>
            <a:off x="1316063" y="3201587"/>
            <a:ext cx="2668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94%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A65C4-9EBE-7340-8863-DC2EE24B803A}"/>
              </a:ext>
            </a:extLst>
          </p:cNvPr>
          <p:cNvSpPr/>
          <p:nvPr/>
        </p:nvSpPr>
        <p:spPr>
          <a:xfrm>
            <a:off x="8207010" y="3201587"/>
            <a:ext cx="3691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66%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2B47D-806D-5442-BCCB-A0E55BF990BD}"/>
              </a:ext>
            </a:extLst>
          </p:cNvPr>
          <p:cNvSpPr txBox="1"/>
          <p:nvPr/>
        </p:nvSpPr>
        <p:spPr>
          <a:xfrm>
            <a:off x="6223323" y="6492875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Kollektif" panose="020B0604020101010102" pitchFamily="34" charset="77"/>
              </a:rPr>
              <a:t>2019 CLOSING THE GAP REPORT, NATIONAL INDIGENOUS AUSTRALIANS AGENCY (NIAA)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6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A8DB-C335-4C4C-8024-2620A0FB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25BAFEE-4B67-0B4C-B6BC-6566A7F65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821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C8FF-4691-6547-B63F-2D1452B3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>
            <a:extLst>
              <a:ext uri="{FF2B5EF4-FFF2-40B4-BE49-F238E27FC236}">
                <a16:creationId xmlns:a16="http://schemas.microsoft.com/office/drawing/2014/main" id="{8783070B-3925-7848-BCFC-077E9EA6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4E58B-5B8A-9B45-B3F0-46F88422C987}"/>
              </a:ext>
            </a:extLst>
          </p:cNvPr>
          <p:cNvSpPr txBox="1"/>
          <p:nvPr/>
        </p:nvSpPr>
        <p:spPr>
          <a:xfrm>
            <a:off x="336275" y="104576"/>
            <a:ext cx="1053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Kollektif" panose="020B0604020101010102" pitchFamily="34" charset="77"/>
              </a:rPr>
              <a:t>WEEKLY HOUSEHOLD INCOME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AA900-A8C2-764C-BD54-8279A2FD2B71}"/>
              </a:ext>
            </a:extLst>
          </p:cNvPr>
          <p:cNvSpPr txBox="1"/>
          <p:nvPr/>
        </p:nvSpPr>
        <p:spPr>
          <a:xfrm>
            <a:off x="1316063" y="3201587"/>
            <a:ext cx="2908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$935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A65C4-9EBE-7340-8863-DC2EE24B803A}"/>
              </a:ext>
            </a:extLst>
          </p:cNvPr>
          <p:cNvSpPr/>
          <p:nvPr/>
        </p:nvSpPr>
        <p:spPr>
          <a:xfrm>
            <a:off x="7967243" y="3201587"/>
            <a:ext cx="3146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$623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29EC0-0A65-DF4E-9890-5D15B07DE906}"/>
              </a:ext>
            </a:extLst>
          </p:cNvPr>
          <p:cNvSpPr txBox="1"/>
          <p:nvPr/>
        </p:nvSpPr>
        <p:spPr>
          <a:xfrm>
            <a:off x="6606251" y="6492875"/>
            <a:ext cx="5585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Kollektif" panose="020B0604020101010102" pitchFamily="34" charset="77"/>
              </a:rPr>
              <a:t>2006-2016 CENCUS DATA, AUSTRALIAN INSTITUTE OF HEALTH AND WELFARE 2019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5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C8FF-4691-6547-B63F-2D1452B3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>
            <a:extLst>
              <a:ext uri="{FF2B5EF4-FFF2-40B4-BE49-F238E27FC236}">
                <a16:creationId xmlns:a16="http://schemas.microsoft.com/office/drawing/2014/main" id="{8783070B-3925-7848-BCFC-077E9EA6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4E58B-5B8A-9B45-B3F0-46F88422C987}"/>
              </a:ext>
            </a:extLst>
          </p:cNvPr>
          <p:cNvSpPr txBox="1"/>
          <p:nvPr/>
        </p:nvSpPr>
        <p:spPr>
          <a:xfrm>
            <a:off x="336275" y="104576"/>
            <a:ext cx="1053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Kollektif" panose="020B0604020101010102" pitchFamily="34" charset="77"/>
              </a:rPr>
              <a:t>GOVT. INCOME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AA900-A8C2-764C-BD54-8279A2FD2B71}"/>
              </a:ext>
            </a:extLst>
          </p:cNvPr>
          <p:cNvSpPr txBox="1"/>
          <p:nvPr/>
        </p:nvSpPr>
        <p:spPr>
          <a:xfrm>
            <a:off x="1316063" y="3201587"/>
            <a:ext cx="2668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23%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A65C4-9EBE-7340-8863-DC2EE24B803A}"/>
              </a:ext>
            </a:extLst>
          </p:cNvPr>
          <p:cNvSpPr/>
          <p:nvPr/>
        </p:nvSpPr>
        <p:spPr>
          <a:xfrm>
            <a:off x="8207010" y="3201587"/>
            <a:ext cx="2668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Kollektif" panose="020B0604020101010102" pitchFamily="34" charset="77"/>
              </a:rPr>
              <a:t>45%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29EC0-0A65-DF4E-9890-5D15B07DE906}"/>
              </a:ext>
            </a:extLst>
          </p:cNvPr>
          <p:cNvSpPr txBox="1"/>
          <p:nvPr/>
        </p:nvSpPr>
        <p:spPr>
          <a:xfrm>
            <a:off x="6606251" y="6492875"/>
            <a:ext cx="5585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Kollektif" panose="020B0604020101010102" pitchFamily="34" charset="77"/>
              </a:rPr>
              <a:t>2006-2016 CENCUS DATA, AUSTRALIAN INSTITUTE OF HEALTH AND WELFARE 2019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5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3" ma:contentTypeDescription="Create a new document." ma:contentTypeScope="" ma:versionID="d120111b3cca3c8ad5743be198834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29463e6653dc1f816734196ac6a4f8d9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292393-9BA4-48C1-8355-A536F52A0D98}"/>
</file>

<file path=customXml/itemProps2.xml><?xml version="1.0" encoding="utf-8"?>
<ds:datastoreItem xmlns:ds="http://schemas.openxmlformats.org/officeDocument/2006/customXml" ds:itemID="{4FB81986-10B3-4D9D-B13B-E36FA5291D92}"/>
</file>

<file path=customXml/itemProps3.xml><?xml version="1.0" encoding="utf-8"?>
<ds:datastoreItem xmlns:ds="http://schemas.openxmlformats.org/officeDocument/2006/customXml" ds:itemID="{E578A34F-7AAE-4E7A-8677-D70918DF1DF9}"/>
</file>

<file path=docProps/app.xml><?xml version="1.0" encoding="utf-8"?>
<Properties xmlns="http://schemas.openxmlformats.org/officeDocument/2006/extended-properties" xmlns:vt="http://schemas.openxmlformats.org/officeDocument/2006/docPropsVTypes">
  <TotalTime>18424</TotalTime>
  <Words>512</Words>
  <Application>Microsoft Macintosh PowerPoint</Application>
  <PresentationFormat>Widescreen</PresentationFormat>
  <Paragraphs>103</Paragraphs>
  <Slides>37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Kollektif</vt:lpstr>
      <vt:lpstr>Office Theme</vt:lpstr>
      <vt:lpstr>DHDHIIRA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leroy@dhiira.com.au</dc:creator>
  <cp:lastModifiedBy>Leroy Wilkinson</cp:lastModifiedBy>
  <cp:revision>14</cp:revision>
  <cp:lastPrinted>2020-08-30T09:13:50Z</cp:lastPrinted>
  <dcterms:created xsi:type="dcterms:W3CDTF">2020-05-24T02:31:59Z</dcterms:created>
  <dcterms:modified xsi:type="dcterms:W3CDTF">2021-06-17T21:58:39Z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