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02" r:id="rId5"/>
    <p:sldId id="301" r:id="rId6"/>
    <p:sldId id="289" r:id="rId7"/>
    <p:sldId id="305" r:id="rId8"/>
    <p:sldId id="292" r:id="rId9"/>
    <p:sldId id="286" r:id="rId10"/>
    <p:sldId id="287" r:id="rId11"/>
    <p:sldId id="291" r:id="rId12"/>
    <p:sldId id="257" r:id="rId13"/>
    <p:sldId id="288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 Mullins" userId="b190c240-6c0e-4981-8f5f-5d914536b9ee" providerId="ADAL" clId="{E2FDE01E-1E46-4891-8C98-23FE2D8D86F1}"/>
    <pc:docChg chg="delSld">
      <pc:chgData name="Louise  Mullins" userId="b190c240-6c0e-4981-8f5f-5d914536b9ee" providerId="ADAL" clId="{E2FDE01E-1E46-4891-8C98-23FE2D8D86F1}" dt="2021-07-28T04:31:33.600" v="9" actId="47"/>
      <pc:docMkLst>
        <pc:docMk/>
      </pc:docMkLst>
      <pc:sldChg chg="del">
        <pc:chgData name="Louise  Mullins" userId="b190c240-6c0e-4981-8f5f-5d914536b9ee" providerId="ADAL" clId="{E2FDE01E-1E46-4891-8C98-23FE2D8D86F1}" dt="2021-07-28T04:31:27.075" v="0" actId="47"/>
        <pc:sldMkLst>
          <pc:docMk/>
          <pc:sldMk cId="1786397072" sldId="256"/>
        </pc:sldMkLst>
      </pc:sldChg>
      <pc:sldChg chg="del">
        <pc:chgData name="Louise  Mullins" userId="b190c240-6c0e-4981-8f5f-5d914536b9ee" providerId="ADAL" clId="{E2FDE01E-1E46-4891-8C98-23FE2D8D86F1}" dt="2021-07-28T04:31:28.805" v="3" actId="47"/>
        <pc:sldMkLst>
          <pc:docMk/>
          <pc:sldMk cId="304653431" sldId="258"/>
        </pc:sldMkLst>
      </pc:sldChg>
      <pc:sldChg chg="del">
        <pc:chgData name="Louise  Mullins" userId="b190c240-6c0e-4981-8f5f-5d914536b9ee" providerId="ADAL" clId="{E2FDE01E-1E46-4891-8C98-23FE2D8D86F1}" dt="2021-07-28T04:31:27.699" v="1" actId="47"/>
        <pc:sldMkLst>
          <pc:docMk/>
          <pc:sldMk cId="137842494" sldId="293"/>
        </pc:sldMkLst>
      </pc:sldChg>
      <pc:sldChg chg="del">
        <pc:chgData name="Louise  Mullins" userId="b190c240-6c0e-4981-8f5f-5d914536b9ee" providerId="ADAL" clId="{E2FDE01E-1E46-4891-8C98-23FE2D8D86F1}" dt="2021-07-28T04:31:29.320" v="4" actId="47"/>
        <pc:sldMkLst>
          <pc:docMk/>
          <pc:sldMk cId="2019237479" sldId="294"/>
        </pc:sldMkLst>
      </pc:sldChg>
      <pc:sldChg chg="del">
        <pc:chgData name="Louise  Mullins" userId="b190c240-6c0e-4981-8f5f-5d914536b9ee" providerId="ADAL" clId="{E2FDE01E-1E46-4891-8C98-23FE2D8D86F1}" dt="2021-07-28T04:31:28.285" v="2" actId="47"/>
        <pc:sldMkLst>
          <pc:docMk/>
          <pc:sldMk cId="2354084113" sldId="295"/>
        </pc:sldMkLst>
      </pc:sldChg>
      <pc:sldChg chg="del">
        <pc:chgData name="Louise  Mullins" userId="b190c240-6c0e-4981-8f5f-5d914536b9ee" providerId="ADAL" clId="{E2FDE01E-1E46-4891-8C98-23FE2D8D86F1}" dt="2021-07-28T04:31:30.111" v="5" actId="47"/>
        <pc:sldMkLst>
          <pc:docMk/>
          <pc:sldMk cId="609166477" sldId="298"/>
        </pc:sldMkLst>
      </pc:sldChg>
      <pc:sldChg chg="del">
        <pc:chgData name="Louise  Mullins" userId="b190c240-6c0e-4981-8f5f-5d914536b9ee" providerId="ADAL" clId="{E2FDE01E-1E46-4891-8C98-23FE2D8D86F1}" dt="2021-07-28T04:31:33.600" v="9" actId="47"/>
        <pc:sldMkLst>
          <pc:docMk/>
          <pc:sldMk cId="520095566" sldId="300"/>
        </pc:sldMkLst>
      </pc:sldChg>
      <pc:sldChg chg="del">
        <pc:chgData name="Louise  Mullins" userId="b190c240-6c0e-4981-8f5f-5d914536b9ee" providerId="ADAL" clId="{E2FDE01E-1E46-4891-8C98-23FE2D8D86F1}" dt="2021-07-28T04:31:31.911" v="8" actId="47"/>
        <pc:sldMkLst>
          <pc:docMk/>
          <pc:sldMk cId="2518335679" sldId="304"/>
        </pc:sldMkLst>
      </pc:sldChg>
      <pc:sldChg chg="del">
        <pc:chgData name="Louise  Mullins" userId="b190c240-6c0e-4981-8f5f-5d914536b9ee" providerId="ADAL" clId="{E2FDE01E-1E46-4891-8C98-23FE2D8D86F1}" dt="2021-07-28T04:31:30.754" v="6" actId="47"/>
        <pc:sldMkLst>
          <pc:docMk/>
          <pc:sldMk cId="3284340625" sldId="307"/>
        </pc:sldMkLst>
      </pc:sldChg>
      <pc:sldChg chg="del">
        <pc:chgData name="Louise  Mullins" userId="b190c240-6c0e-4981-8f5f-5d914536b9ee" providerId="ADAL" clId="{E2FDE01E-1E46-4891-8C98-23FE2D8D86F1}" dt="2021-07-28T04:31:31.348" v="7" actId="47"/>
        <pc:sldMkLst>
          <pc:docMk/>
          <pc:sldMk cId="1028594960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8D52C-7F1D-114F-8DF2-F73DF54FFDB4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F044-9621-4B4C-838C-B6D91B942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7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Bushfire Royal Commission noted that during the 2019-2020 bushfires, the legal assistance sector mobilised a response to support affected individuals but there were a number of issues that arose due to the absence of pre-planning or strategic framework.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noted that in NSW, there was no pre- agreed framework to activate regarding the legal sector’s response to disasters, which led to a longer period of confusion around roles and responsibilities in the response, and less clarity in public-facing communication in the initial periods of disaster response </a:t>
            </a:r>
            <a:endParaRPr lang="en-AU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09E0-2831-AF4A-9E88-6073600CFE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6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Bushfire Royal Commission noted that during the 2019-2020 bushfires, the legal assistance sector mobilised a response to support affected individuals but there were a number of issues that arose due to the absence of pre-planning or strategic framework.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noted that in NSW, there was no pre- agreed framework to activate regarding the legal sector’s response to disasters, which led to a longer period of confusion around roles and responsibilities in the response, and less clarity in public-facing communication in the initial periods of disaster response </a:t>
            </a:r>
            <a:endParaRPr lang="en-AU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09E0-2831-AF4A-9E88-6073600CF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0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C7F2-7146-4549-A966-DE050E325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4024F-4709-B043-B2EE-5D966F7F4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03F44-33C0-E942-90B4-42BAB5F44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DFED2-7416-B140-BA4F-A5947AAA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13994-C80E-B142-B6C3-BCDAB1F6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325E-89CB-A946-AD6B-9A398C95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4C117-7A41-8D48-B79E-FB5406A08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142F-96FF-FC40-8C8D-1AF81E2E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58D-F347-9443-B490-E39930CD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B3BDB-0030-9447-9F01-8B181A96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8B1FD-F169-5746-80FF-748ED8A0D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A3C59-CC8C-7746-BC23-73D6B114E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738D-4BF7-7149-8778-F10FBEA8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46D71-9F8A-3E4F-9381-0FA6935A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D4B9C-449F-EB41-9CFE-6D52FD7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6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17F9-3204-8446-8E89-ECFCF8C7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6D07-8BB8-944C-9FC2-68CFF75F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2854-F882-6A4C-89A2-56672222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9D958-6EE0-414F-9E5C-021E6EF4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D3D19-FFED-D242-A05C-DBF7EC21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4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362D-4A95-CA4D-B282-069FFE24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987B6-337C-074B-92D0-063C3CA94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8389B-3212-7B45-BCD5-8CDD36F0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74A8F-8DE8-C14C-932B-255F9A40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B4442-E291-1943-BC15-E72C6665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5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C630-0250-E64F-B5CE-BD879F08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D7561-D2DA-7F4A-8839-9B0058491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C7840-9D12-6944-9629-84BFE2557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3E120-FC67-7D46-AB82-B409A310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5D88F-27D0-B845-9D06-730FF5D5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F5826-7FDC-054D-B627-349545BD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5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2D71-7640-2044-B6A3-8EE70D9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E6B31-938D-A24E-AD24-D031D5FB0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03652-A9FC-1643-913D-B7141B209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FB17C-8883-2443-883A-59563CE38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DDBEE-8C4D-194E-9E9E-B6BD9DD4C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F4B36-4449-B940-B73C-22083468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2825B-CBAA-8A4A-9BE1-153DB6AE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4A5EE-80A7-7949-BD36-57051258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123A-1983-1741-8685-3F27502E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35AC0-9689-8E44-A457-76A86641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24794-EDA9-2048-9FD9-2F34BCC1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6A2AE-C65C-5441-AC9C-C5FB43B2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2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5C2BF-E864-3B44-9CAF-EF66C000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ACCCB-91A1-F44C-8507-85C47992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20C3A-E777-5A4F-863E-731EA19F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DB41-B6C0-5647-B7D9-BFAF1C6C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0D104-A5CB-5248-8D6C-280773D89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0FA28-1BF5-0C46-8B34-B7DB24CB0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A9F81-220C-2149-B138-A1787A6B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BC4A4-F70D-9D48-B7F6-6E0F6D53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F35CF-82C6-0C40-AEBD-2BDEA55A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5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4817-2159-2549-830D-0BC78ECA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A1F2D-7508-D14D-BCB1-FC833189D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66D01-C8DE-A54D-A631-526A85FD9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F3097-C97F-3B40-B188-6452CD35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6746-70F7-DB4B-B0A5-BC7F83822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2EF55-A440-EB40-9C7B-F6A19265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54BF5-4E2E-1748-9DE2-88B54561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42994-03CC-CE46-9DF3-6B932D22E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7CBE3-2833-B94C-9B71-C3D300D68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392B2-909C-054E-A8A9-870E21371E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A747B-2C3D-584A-80C3-FC005C14E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317BB-AC86-BB4E-9117-F2B1D470A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7EFD6-982E-EE47-9604-B24EF136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tif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1F1E5FA-7EFE-492E-8F8C-29C179F33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9" y="354626"/>
            <a:ext cx="5677639" cy="519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D8FC6-19CE-4A94-944A-2E797CF8BD35}"/>
              </a:ext>
            </a:extLst>
          </p:cNvPr>
          <p:cNvSpPr txBox="1"/>
          <p:nvPr/>
        </p:nvSpPr>
        <p:spPr>
          <a:xfrm>
            <a:off x="6505903" y="1942324"/>
            <a:ext cx="4933950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Each stage of Disaster Legal Assistance complements the Disaster cycle: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Prevention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Preparedness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Response and 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Recovery </a:t>
            </a:r>
            <a:endParaRPr lang="en-US" sz="2000"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</a:pPr>
            <a:r>
              <a:rPr lang="en-US" sz="2000">
                <a:cs typeface="Calibri"/>
              </a:rPr>
              <a:t>The model has a natural starting point at Assessment of Disaster Legal Needs which aligns with the Recovery phase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>
              <a:cs typeface="Calibri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BB5250C-BDBE-42DB-AB9C-A550B27DE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" y="6165511"/>
            <a:ext cx="2520463" cy="694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D78E0-9401-F54C-AD5B-E76F3E7FEFCF}"/>
              </a:ext>
            </a:extLst>
          </p:cNvPr>
          <p:cNvSpPr txBox="1"/>
          <p:nvPr/>
        </p:nvSpPr>
        <p:spPr>
          <a:xfrm>
            <a:off x="6505903" y="354626"/>
            <a:ext cx="5538952" cy="146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9193"/>
                </a:solidFill>
              </a:rPr>
              <a:t>Complements Disaster Cycle</a:t>
            </a:r>
          </a:p>
        </p:txBody>
      </p:sp>
    </p:spTree>
    <p:extLst>
      <p:ext uri="{BB962C8B-B14F-4D97-AF65-F5344CB8AC3E}">
        <p14:creationId xmlns:p14="http://schemas.microsoft.com/office/powerpoint/2010/main" val="303408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7C4F9-70E7-7249-87D3-1AFF8178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826" y="2290032"/>
            <a:ext cx="8041830" cy="190723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EEC13-AFBC-BC4F-9913-EF7E5DA4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490" y="778475"/>
            <a:ext cx="4541543" cy="4930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0F88B-D733-C940-B20F-772C80C8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3CA02-FD6A-4ED9-BF1E-2297378BAE7B}"/>
              </a:ext>
            </a:extLst>
          </p:cNvPr>
          <p:cNvSpPr txBox="1"/>
          <p:nvPr/>
        </p:nvSpPr>
        <p:spPr>
          <a:xfrm>
            <a:off x="3556819" y="779205"/>
            <a:ext cx="65900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009193"/>
                </a:solidFill>
              </a:rPr>
              <a:t>Opportunity Knocks ...</a:t>
            </a:r>
            <a:endParaRPr lang="en-US" sz="4400">
              <a:solidFill>
                <a:srgbClr val="00919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3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0F88B-D733-C940-B20F-772C80C8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3CA02-FD6A-4ED9-BF1E-2297378BAE7B}"/>
              </a:ext>
            </a:extLst>
          </p:cNvPr>
          <p:cNvSpPr txBox="1"/>
          <p:nvPr/>
        </p:nvSpPr>
        <p:spPr>
          <a:xfrm>
            <a:off x="3556819" y="779205"/>
            <a:ext cx="65900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400">
              <a:solidFill>
                <a:srgbClr val="00919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72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0C2179F4-9758-4292-B69C-5B5492598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0" y="373655"/>
            <a:ext cx="6119787" cy="524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232C5-C14E-4E80-9303-5EB4741115DD}"/>
              </a:ext>
            </a:extLst>
          </p:cNvPr>
          <p:cNvSpPr txBox="1"/>
          <p:nvPr/>
        </p:nvSpPr>
        <p:spPr>
          <a:xfrm>
            <a:off x="7012606" y="1460496"/>
            <a:ext cx="464349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"What then is legal need? Legal problems can be defined as disputes for which there is potentially a legal resolution . They can range from the relatively minor to those that can have a considerable impact, such as eviction from housing or unfair dismissal from a job." (</a:t>
            </a:r>
            <a:r>
              <a:rPr lang="en-US" sz="2000" err="1">
                <a:ea typeface="+mn-lt"/>
                <a:cs typeface="+mn-lt"/>
              </a:rPr>
              <a:t>Mirlees</a:t>
            </a:r>
            <a:r>
              <a:rPr lang="en-US" sz="2000">
                <a:ea typeface="+mn-lt"/>
                <a:cs typeface="+mn-lt"/>
              </a:rPr>
              <a:t>, 2020). </a:t>
            </a:r>
            <a:endParaRPr lang="en-US" sz="2000"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cs typeface="Calibri"/>
              </a:rPr>
              <a:t>An assessment of Disaster Legal Needs will be undertaken within each tier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cs typeface="Calibri"/>
              </a:rPr>
              <a:t>Each assessment will consider disaster legal needs against 3 areas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39F6378-3760-4616-9E5E-75D587C0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" y="6165511"/>
            <a:ext cx="2520463" cy="694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C813D-53E5-F242-AC65-FE14AC5CBE56}"/>
              </a:ext>
            </a:extLst>
          </p:cNvPr>
          <p:cNvSpPr txBox="1"/>
          <p:nvPr/>
        </p:nvSpPr>
        <p:spPr>
          <a:xfrm>
            <a:off x="6874934" y="286943"/>
            <a:ext cx="49188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9193"/>
                </a:solidFill>
              </a:rPr>
              <a:t>Disaster Legal Needs</a:t>
            </a:r>
            <a:endParaRPr lang="en-US" sz="4400">
              <a:solidFill>
                <a:srgbClr val="009193"/>
              </a:solidFill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57F0C723-7AAC-A947-9395-C0BA3A12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" y="671182"/>
            <a:ext cx="7248408" cy="543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A6F6E-51B3-4CCA-801D-AF2516B4522D}"/>
              </a:ext>
            </a:extLst>
          </p:cNvPr>
          <p:cNvSpPr txBox="1"/>
          <p:nvPr/>
        </p:nvSpPr>
        <p:spPr>
          <a:xfrm>
            <a:off x="7609287" y="1225689"/>
            <a:ext cx="403273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“A community prepared to effectively respond to a natural disaster will have a disaster response plan in place. A successful disaster response is one that places the rights of humans at the center.” Rice (2017)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>
              <a:ea typeface="+mn-lt"/>
              <a:cs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Rights-based approach: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Capacity development 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Participation 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Transparency 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Accountability </a:t>
            </a:r>
            <a:endParaRPr lang="en-US" sz="2000">
              <a:cs typeface="Calibri" panose="020F0502020204030204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◎"/>
            </a:pPr>
            <a:r>
              <a:rPr lang="en-US" sz="2000">
                <a:ea typeface="+mn-lt"/>
                <a:cs typeface="+mn-lt"/>
              </a:rPr>
              <a:t>Non-discrimination </a:t>
            </a:r>
            <a:endParaRPr lang="en-US" sz="2000"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>
              <a:solidFill>
                <a:srgbClr val="3A3A3A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8B98B-A9AA-B74E-9D85-AA5994ED785D}"/>
              </a:ext>
            </a:extLst>
          </p:cNvPr>
          <p:cNvSpPr txBox="1"/>
          <p:nvPr/>
        </p:nvSpPr>
        <p:spPr>
          <a:xfrm>
            <a:off x="7609287" y="409903"/>
            <a:ext cx="4309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9193"/>
                </a:solidFill>
              </a:rPr>
              <a:t>Human Rights</a:t>
            </a:r>
          </a:p>
        </p:txBody>
      </p:sp>
    </p:spTree>
    <p:extLst>
      <p:ext uri="{BB962C8B-B14F-4D97-AF65-F5344CB8AC3E}">
        <p14:creationId xmlns:p14="http://schemas.microsoft.com/office/powerpoint/2010/main" val="2340203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sky, person, skating&#10;&#10;Description automatically generated">
            <a:extLst>
              <a:ext uri="{FF2B5EF4-FFF2-40B4-BE49-F238E27FC236}">
                <a16:creationId xmlns:a16="http://schemas.microsoft.com/office/drawing/2014/main" id="{F4D960C0-995E-4F3B-A6F6-62FC0365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" y="823831"/>
            <a:ext cx="7476392" cy="498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A383D-40BE-418C-AE64-37A69F951408}"/>
              </a:ext>
            </a:extLst>
          </p:cNvPr>
          <p:cNvSpPr txBox="1"/>
          <p:nvPr/>
        </p:nvSpPr>
        <p:spPr>
          <a:xfrm>
            <a:off x="8056386" y="2204979"/>
            <a:ext cx="357575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"For 10 years, Southeast Louisiana Legal Services has been on the frontlines helping people recover from the storm."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Laura Tuggle, </a:t>
            </a:r>
            <a:r>
              <a:rPr lang="en-US" sz="2000">
                <a:ea typeface="+mn-lt"/>
                <a:cs typeface="+mn-lt"/>
              </a:rPr>
              <a:t>Southeast Louisiana Legal Services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62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FDE4E8B4-3757-9149-B260-61560B3BB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8997" cy="1632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637BA-6A78-2743-AE9B-CDBAF1DAB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B30B1-81DE-934F-B1A2-F347970FB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99" y="2119183"/>
            <a:ext cx="10218734" cy="26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AB4B5-5474-584F-86A9-987CABC7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428" y="2083305"/>
            <a:ext cx="8483108" cy="3298007"/>
          </a:xfrm>
          <a:prstGeom prst="rect">
            <a:avLst/>
          </a:prstGeom>
        </p:spPr>
      </p:pic>
      <p:pic>
        <p:nvPicPr>
          <p:cNvPr id="5" name="Picture 4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FDE4E8B4-3757-9149-B260-61560B3BB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8997" cy="1632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637BA-6A78-2743-AE9B-CDBAF1DA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DC0A1-66D3-8E47-9CBB-43DBD19C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56" y="1765885"/>
            <a:ext cx="8735549" cy="3326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E0A95-A668-1E4C-8E90-ABA39E1FF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9F50-B03E-6C4E-A64E-500643C9C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0" y="149088"/>
            <a:ext cx="2935950" cy="36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ree years on, Tropical Cyclone Debbie remembered | Daily Mercury">
            <a:extLst>
              <a:ext uri="{FF2B5EF4-FFF2-40B4-BE49-F238E27FC236}">
                <a16:creationId xmlns:a16="http://schemas.microsoft.com/office/drawing/2014/main" id="{7DE2A743-D626-8240-A281-6AD9E03D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5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A02D07-6882-9D4B-B95D-0C4129DF8013}"/>
              </a:ext>
            </a:extLst>
          </p:cNvPr>
          <p:cNvSpPr txBox="1"/>
          <p:nvPr/>
        </p:nvSpPr>
        <p:spPr>
          <a:xfrm>
            <a:off x="459234" y="1050385"/>
            <a:ext cx="6561676" cy="55553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System Font Regular"/>
              <a:buChar char="◎"/>
            </a:pPr>
            <a:r>
              <a:rPr lang="en-US" sz="2000"/>
              <a:t>QLAF supports progressive implementation across Queensland</a:t>
            </a:r>
            <a:endParaRPr lang="en-US"/>
          </a:p>
          <a:p>
            <a:pPr marL="342900" indent="-342900">
              <a:spcBef>
                <a:spcPts val="600"/>
              </a:spcBef>
              <a:buFont typeface="System Font Regular"/>
              <a:buChar char="◎"/>
            </a:pPr>
            <a:r>
              <a:rPr lang="en-US" sz="2000"/>
              <a:t>Implementation to be </a:t>
            </a:r>
            <a:r>
              <a:rPr lang="en-US" sz="2000" err="1"/>
              <a:t>trialled</a:t>
            </a:r>
            <a:r>
              <a:rPr lang="en-US" sz="2000"/>
              <a:t> over 2020-2021 and 2021-2022</a:t>
            </a:r>
            <a:endParaRPr lang="en-US" sz="2000" dirty="0">
              <a:cs typeface="Calibri"/>
            </a:endParaRPr>
          </a:p>
          <a:p>
            <a:pPr marL="342900" indent="-342900">
              <a:spcBef>
                <a:spcPts val="600"/>
              </a:spcBef>
              <a:buFont typeface="System Font Regular"/>
              <a:buChar char="◎"/>
            </a:pPr>
            <a:r>
              <a:rPr lang="en-US" sz="2000"/>
              <a:t>Trials will be at Jurisdictional (state) and District (regional) level</a:t>
            </a:r>
            <a:endParaRPr lang="en-US" sz="2000" dirty="0"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System Font Regular"/>
              <a:buChar char="◎"/>
            </a:pPr>
            <a:r>
              <a:rPr lang="en-US" sz="2000"/>
              <a:t>District trials will include three clustered districts (with </a:t>
            </a:r>
            <a:r>
              <a:rPr lang="en-US" sz="2000" u="sng"/>
              <a:t>lead agency</a:t>
            </a:r>
            <a:r>
              <a:rPr lang="en-US" sz="2000"/>
              <a:t>):</a:t>
            </a:r>
            <a:endParaRPr lang="en-US" sz="2000" dirty="0"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System Font Regular"/>
              <a:buChar char="○"/>
            </a:pPr>
            <a:r>
              <a:rPr lang="en-US" dirty="0">
                <a:solidFill>
                  <a:srgbClr val="FF0000"/>
                </a:solidFill>
              </a:rPr>
              <a:t>Townsville </a:t>
            </a:r>
            <a:r>
              <a:rPr lang="en-US" sz="1400" dirty="0"/>
              <a:t>Burdekin, Charters Towers, Flinders, Hinchinbrook, Palm island, Richmond, </a:t>
            </a:r>
            <a:r>
              <a:rPr lang="en-US" sz="1400" u="sng" dirty="0"/>
              <a:t>Townsville</a:t>
            </a:r>
            <a:endParaRPr lang="en-US" sz="1400" u="sng" dirty="0"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System Font Regular"/>
              <a:buChar char="○"/>
            </a:pPr>
            <a:r>
              <a:rPr lang="en-US" dirty="0">
                <a:solidFill>
                  <a:srgbClr val="FF0000"/>
                </a:solidFill>
              </a:rPr>
              <a:t>Mackay </a:t>
            </a:r>
            <a:r>
              <a:rPr lang="en-US" sz="1400" dirty="0"/>
              <a:t>Isaac, </a:t>
            </a:r>
            <a:r>
              <a:rPr lang="en-US" sz="1400" u="sng" dirty="0"/>
              <a:t>Mackay</a:t>
            </a:r>
            <a:r>
              <a:rPr lang="en-US" sz="1400" dirty="0"/>
              <a:t>, Whitsunday</a:t>
            </a:r>
            <a:endParaRPr lang="en-US" sz="1400" dirty="0"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System Font Regular"/>
              <a:buChar char="○"/>
            </a:pPr>
            <a:r>
              <a:rPr lang="en-US" dirty="0">
                <a:solidFill>
                  <a:srgbClr val="FF0000"/>
                </a:solidFill>
              </a:rPr>
              <a:t>South West Queensland </a:t>
            </a:r>
            <a:r>
              <a:rPr lang="en-US" sz="1400" dirty="0"/>
              <a:t>District cluster: Charleville, Dalby, Roma, </a:t>
            </a:r>
            <a:r>
              <a:rPr lang="en-US" sz="1400" u="sng" dirty="0"/>
              <a:t>Toowoomba</a:t>
            </a:r>
            <a:r>
              <a:rPr lang="en-US" sz="1400" dirty="0"/>
              <a:t>, Warwick</a:t>
            </a:r>
            <a:endParaRPr lang="en-US" sz="1400" dirty="0">
              <a:cs typeface="Calibri"/>
            </a:endParaRPr>
          </a:p>
          <a:p>
            <a:pPr marL="342900" indent="-342900">
              <a:spcBef>
                <a:spcPts val="600"/>
              </a:spcBef>
              <a:buFont typeface="System Font Regular"/>
              <a:buChar char="◎"/>
            </a:pPr>
            <a:r>
              <a:rPr lang="en-US" sz="2000"/>
              <a:t>District trials will engage each component of the Disaster Legal Assistance</a:t>
            </a:r>
            <a:r>
              <a:rPr lang="en-US" sz="2000" i="1"/>
              <a:t> </a:t>
            </a:r>
            <a:r>
              <a:rPr lang="en-US" sz="2000"/>
              <a:t>model</a:t>
            </a:r>
            <a:endParaRPr lang="en-US" sz="2000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1B15F-687B-BC41-83C7-3EE696A0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614" y="5832389"/>
            <a:ext cx="3527391" cy="971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32241-092D-4C42-A6DB-F0B83FDDDBC1}"/>
              </a:ext>
            </a:extLst>
          </p:cNvPr>
          <p:cNvSpPr txBox="1"/>
          <p:nvPr/>
        </p:nvSpPr>
        <p:spPr>
          <a:xfrm>
            <a:off x="459234" y="252248"/>
            <a:ext cx="4938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09193"/>
                </a:solidFill>
              </a:rPr>
              <a:t>Future of the Project</a:t>
            </a: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CE6A0EE-2CF8-4EAE-B6D8-7834B2E2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98" y="1360756"/>
            <a:ext cx="4422187" cy="368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34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13" ma:contentTypeDescription="Create a new document." ma:contentTypeScope="" ma:versionID="d120111b3cca3c8ad5743be1988349f6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29463e6653dc1f816734196ac6a4f8d9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BD562A-9ECA-42E0-B9F6-61FFA1D9FC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594CE0-20BF-44E0-A893-2E19699DD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8a190-a5f8-4773-adac-e0e3a19b90d9"/>
    <ds:schemaRef ds:uri="06c72f1e-0326-4e87-a981-e79a536aa6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7104C3-9D87-4F46-9C41-9328E4245CB2}">
  <ds:schemaRefs>
    <ds:schemaRef ds:uri="http://purl.org/dc/elements/1.1/"/>
    <ds:schemaRef ds:uri="http://schemas.microsoft.com/office/2006/metadata/properties"/>
    <ds:schemaRef ds:uri="06c72f1e-0326-4e87-a981-e79a536aa6e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fe8a190-a5f8-4773-adac-e0e3a19b90d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482</Words>
  <Application>Microsoft Office PowerPoint</Application>
  <PresentationFormat>Widescreen</PresentationFormat>
  <Paragraphs>45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Conference 2021 17 June 2021   Disaster Legal Assistance</dc:title>
  <dc:creator>Bill Mitchell</dc:creator>
  <cp:lastModifiedBy>Louise  Mullins</cp:lastModifiedBy>
  <cp:revision>2</cp:revision>
  <dcterms:created xsi:type="dcterms:W3CDTF">2021-05-12T01:18:23Z</dcterms:created>
  <dcterms:modified xsi:type="dcterms:W3CDTF">2021-07-28T04:31:53Z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