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sldIdLst>
    <p:sldId id="490" r:id="rId5"/>
    <p:sldId id="561" r:id="rId6"/>
    <p:sldId id="580" r:id="rId7"/>
    <p:sldId id="632" r:id="rId8"/>
    <p:sldId id="266" r:id="rId9"/>
    <p:sldId id="267" r:id="rId10"/>
    <p:sldId id="313" r:id="rId11"/>
    <p:sldId id="505" r:id="rId12"/>
    <p:sldId id="631" r:id="rId13"/>
    <p:sldId id="384" r:id="rId14"/>
    <p:sldId id="404" r:id="rId15"/>
    <p:sldId id="268" r:id="rId16"/>
    <p:sldId id="286" r:id="rId17"/>
    <p:sldId id="277" r:id="rId18"/>
    <p:sldId id="291" r:id="rId19"/>
    <p:sldId id="29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44"/>
    <p:restoredTop sz="86413"/>
  </p:normalViewPr>
  <p:slideViewPr>
    <p:cSldViewPr snapToGrid="0" snapToObjects="1">
      <p:cViewPr varScale="1">
        <p:scale>
          <a:sx n="98" d="100"/>
          <a:sy n="98" d="100"/>
        </p:scale>
        <p:origin x="276" y="90"/>
      </p:cViewPr>
      <p:guideLst/>
    </p:cSldViewPr>
  </p:slideViewPr>
  <p:outlineViewPr>
    <p:cViewPr>
      <p:scale>
        <a:sx n="33" d="100"/>
        <a:sy n="33" d="100"/>
      </p:scale>
      <p:origin x="0" y="-5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 Mullins" userId="b190c240-6c0e-4981-8f5f-5d914536b9ee" providerId="ADAL" clId="{1DA76E22-96CE-47F9-890E-CBAC8F97E90E}"/>
    <pc:docChg chg="delSld">
      <pc:chgData name="Louise  Mullins" userId="b190c240-6c0e-4981-8f5f-5d914536b9ee" providerId="ADAL" clId="{1DA76E22-96CE-47F9-890E-CBAC8F97E90E}" dt="2021-07-28T03:56:00.109" v="14" actId="47"/>
      <pc:docMkLst>
        <pc:docMk/>
      </pc:docMkLst>
      <pc:sldChg chg="del">
        <pc:chgData name="Louise  Mullins" userId="b190c240-6c0e-4981-8f5f-5d914536b9ee" providerId="ADAL" clId="{1DA76E22-96CE-47F9-890E-CBAC8F97E90E}" dt="2021-07-28T03:55:51.429" v="1" actId="47"/>
        <pc:sldMkLst>
          <pc:docMk/>
          <pc:sldMk cId="4025402118" sldId="256"/>
        </pc:sldMkLst>
      </pc:sldChg>
      <pc:sldChg chg="del">
        <pc:chgData name="Louise  Mullins" userId="b190c240-6c0e-4981-8f5f-5d914536b9ee" providerId="ADAL" clId="{1DA76E22-96CE-47F9-890E-CBAC8F97E90E}" dt="2021-07-28T03:55:53.434" v="5" actId="47"/>
        <pc:sldMkLst>
          <pc:docMk/>
          <pc:sldMk cId="3870670443" sldId="262"/>
        </pc:sldMkLst>
      </pc:sldChg>
      <pc:sldChg chg="del">
        <pc:chgData name="Louise  Mullins" userId="b190c240-6c0e-4981-8f5f-5d914536b9ee" providerId="ADAL" clId="{1DA76E22-96CE-47F9-890E-CBAC8F97E90E}" dt="2021-07-28T03:55:51.875" v="2" actId="47"/>
        <pc:sldMkLst>
          <pc:docMk/>
          <pc:sldMk cId="2183805040" sldId="265"/>
        </pc:sldMkLst>
      </pc:sldChg>
      <pc:sldChg chg="del">
        <pc:chgData name="Louise  Mullins" userId="b190c240-6c0e-4981-8f5f-5d914536b9ee" providerId="ADAL" clId="{1DA76E22-96CE-47F9-890E-CBAC8F97E90E}" dt="2021-07-28T03:55:52.415" v="3" actId="47"/>
        <pc:sldMkLst>
          <pc:docMk/>
          <pc:sldMk cId="3254991492" sldId="296"/>
        </pc:sldMkLst>
      </pc:sldChg>
      <pc:sldChg chg="del">
        <pc:chgData name="Louise  Mullins" userId="b190c240-6c0e-4981-8f5f-5d914536b9ee" providerId="ADAL" clId="{1DA76E22-96CE-47F9-890E-CBAC8F97E90E}" dt="2021-07-28T03:55:53.976" v="6" actId="47"/>
        <pc:sldMkLst>
          <pc:docMk/>
          <pc:sldMk cId="4229046830" sldId="311"/>
        </pc:sldMkLst>
      </pc:sldChg>
      <pc:sldChg chg="del">
        <pc:chgData name="Louise  Mullins" userId="b190c240-6c0e-4981-8f5f-5d914536b9ee" providerId="ADAL" clId="{1DA76E22-96CE-47F9-890E-CBAC8F97E90E}" dt="2021-07-28T03:55:54.569" v="7" actId="47"/>
        <pc:sldMkLst>
          <pc:docMk/>
          <pc:sldMk cId="4112350795" sldId="312"/>
        </pc:sldMkLst>
      </pc:sldChg>
      <pc:sldChg chg="del">
        <pc:chgData name="Louise  Mullins" userId="b190c240-6c0e-4981-8f5f-5d914536b9ee" providerId="ADAL" clId="{1DA76E22-96CE-47F9-890E-CBAC8F97E90E}" dt="2021-07-28T03:55:55.174" v="8" actId="47"/>
        <pc:sldMkLst>
          <pc:docMk/>
          <pc:sldMk cId="1640029579" sldId="336"/>
        </pc:sldMkLst>
      </pc:sldChg>
      <pc:sldChg chg="del">
        <pc:chgData name="Louise  Mullins" userId="b190c240-6c0e-4981-8f5f-5d914536b9ee" providerId="ADAL" clId="{1DA76E22-96CE-47F9-890E-CBAC8F97E90E}" dt="2021-07-28T03:55:55.724" v="9" actId="47"/>
        <pc:sldMkLst>
          <pc:docMk/>
          <pc:sldMk cId="263210203" sldId="339"/>
        </pc:sldMkLst>
      </pc:sldChg>
      <pc:sldChg chg="del">
        <pc:chgData name="Louise  Mullins" userId="b190c240-6c0e-4981-8f5f-5d914536b9ee" providerId="ADAL" clId="{1DA76E22-96CE-47F9-890E-CBAC8F97E90E}" dt="2021-07-28T03:55:56.272" v="10" actId="47"/>
        <pc:sldMkLst>
          <pc:docMk/>
          <pc:sldMk cId="4193734276" sldId="415"/>
        </pc:sldMkLst>
      </pc:sldChg>
      <pc:sldChg chg="del">
        <pc:chgData name="Louise  Mullins" userId="b190c240-6c0e-4981-8f5f-5d914536b9ee" providerId="ADAL" clId="{1DA76E22-96CE-47F9-890E-CBAC8F97E90E}" dt="2021-07-28T03:55:56.812" v="11" actId="47"/>
        <pc:sldMkLst>
          <pc:docMk/>
          <pc:sldMk cId="2880641941" sldId="416"/>
        </pc:sldMkLst>
      </pc:sldChg>
      <pc:sldChg chg="del">
        <pc:chgData name="Louise  Mullins" userId="b190c240-6c0e-4981-8f5f-5d914536b9ee" providerId="ADAL" clId="{1DA76E22-96CE-47F9-890E-CBAC8F97E90E}" dt="2021-07-28T03:55:57.408" v="12" actId="47"/>
        <pc:sldMkLst>
          <pc:docMk/>
          <pc:sldMk cId="4045038654" sldId="419"/>
        </pc:sldMkLst>
      </pc:sldChg>
      <pc:sldChg chg="del">
        <pc:chgData name="Louise  Mullins" userId="b190c240-6c0e-4981-8f5f-5d914536b9ee" providerId="ADAL" clId="{1DA76E22-96CE-47F9-890E-CBAC8F97E90E}" dt="2021-07-28T03:55:58" v="13" actId="47"/>
        <pc:sldMkLst>
          <pc:docMk/>
          <pc:sldMk cId="4119340071" sldId="420"/>
        </pc:sldMkLst>
      </pc:sldChg>
      <pc:sldChg chg="del">
        <pc:chgData name="Louise  Mullins" userId="b190c240-6c0e-4981-8f5f-5d914536b9ee" providerId="ADAL" clId="{1DA76E22-96CE-47F9-890E-CBAC8F97E90E}" dt="2021-07-28T03:56:00.109" v="14" actId="47"/>
        <pc:sldMkLst>
          <pc:docMk/>
          <pc:sldMk cId="1611870609" sldId="488"/>
        </pc:sldMkLst>
      </pc:sldChg>
      <pc:sldChg chg="del">
        <pc:chgData name="Louise  Mullins" userId="b190c240-6c0e-4981-8f5f-5d914536b9ee" providerId="ADAL" clId="{1DA76E22-96CE-47F9-890E-CBAC8F97E90E}" dt="2021-07-28T03:55:48.192" v="0" actId="47"/>
        <pc:sldMkLst>
          <pc:docMk/>
          <pc:sldMk cId="360134815" sldId="489"/>
        </pc:sldMkLst>
      </pc:sldChg>
      <pc:sldChg chg="del">
        <pc:chgData name="Louise  Mullins" userId="b190c240-6c0e-4981-8f5f-5d914536b9ee" providerId="ADAL" clId="{1DA76E22-96CE-47F9-890E-CBAC8F97E90E}" dt="2021-07-28T03:55:52.885" v="4" actId="47"/>
        <pc:sldMkLst>
          <pc:docMk/>
          <pc:sldMk cId="3358195181" sldId="5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A05AF-EAEA-AC45-8610-E2B6DD976ADB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2F0D6-6747-814D-A9F6-C69113820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9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8DD7B-3492-8740-B91C-C95853B107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3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D495D-8B35-3B43-A94E-33983A7445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ＭＳ Ｐゴシック" charset="-128"/>
              </a:rPr>
              <a:t>Learn this…</a:t>
            </a:r>
          </a:p>
          <a:p>
            <a:pPr eaLnBrk="1" hangingPunct="1"/>
            <a:r>
              <a:rPr lang="en-US" altLang="en-US" dirty="0">
                <a:latin typeface="Arial" charset="0"/>
                <a:ea typeface="ＭＳ Ｐゴシック" charset="-128"/>
              </a:rPr>
              <a:t>Explain Survival Energy  </a:t>
            </a:r>
          </a:p>
          <a:p>
            <a:pPr eaLnBrk="1" hangingPunct="1"/>
            <a:r>
              <a:rPr lang="en-US" altLang="en-US" dirty="0">
                <a:latin typeface="Arial" charset="0"/>
                <a:ea typeface="ＭＳ Ｐゴシック" charset="-128"/>
              </a:rPr>
              <a:t>Discharge of the Survival</a:t>
            </a:r>
          </a:p>
          <a:p>
            <a:pPr eaLnBrk="1" hangingPunct="1"/>
            <a:r>
              <a:rPr lang="en-US" altLang="en-US" dirty="0">
                <a:latin typeface="Arial" charset="0"/>
                <a:ea typeface="ＭＳ Ｐゴシック" charset="-128"/>
              </a:rPr>
              <a:t>The human organism will be traumatized when the CNS is over-activated without adequate resources to meet the demands of the threat. 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21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72CE-2BC8-CF4C-B1CC-A697C9BEB9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14300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20574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F1282-B89A-4743-85DD-F67AA879A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8479" y="1200151"/>
            <a:ext cx="9308584" cy="4514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ea typeface="Helvetica LT 77 Bold Condensed" charset="0"/>
                <a:cs typeface="Helvetica LT 77 Bold Condensed" charset="0"/>
              </a:rPr>
              <a:t>Dissociative States  </a:t>
            </a:r>
            <a:r>
              <a:rPr lang="en-US" sz="2400" b="1" dirty="0">
                <a:solidFill>
                  <a:schemeClr val="tx1"/>
                </a:solidFill>
                <a:ea typeface="Helvetica LT 77 Bold Condensed" charset="0"/>
                <a:cs typeface="Helvetica LT 77 Bold Condensed" charset="0"/>
              </a:rPr>
              <a:t>can happen at any time</a:t>
            </a:r>
            <a:br>
              <a:rPr lang="en-US" sz="2400" b="1" dirty="0">
                <a:solidFill>
                  <a:schemeClr val="tx1"/>
                </a:solidFill>
                <a:ea typeface="Helvetica LT 77 Bold Condensed" charset="0"/>
                <a:cs typeface="Helvetica LT 77 Bold Condensed" charset="0"/>
              </a:rPr>
            </a:br>
            <a:endParaRPr lang="en-US" sz="2400" b="1" dirty="0">
              <a:solidFill>
                <a:schemeClr val="tx1"/>
              </a:solidFill>
              <a:ea typeface="Helvetica LT 77 Bold Condensed" charset="0"/>
              <a:cs typeface="Helvetica LT 77 Bold Condense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8775" y="1417638"/>
            <a:ext cx="904398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endParaRPr lang="en-AU" sz="2400" dirty="0"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AU" sz="2400" dirty="0">
                <a:ea typeface="Helvetica" charset="0"/>
                <a:cs typeface="Helvetica" charset="0"/>
              </a:rPr>
              <a:t>A </a:t>
            </a:r>
            <a:r>
              <a:rPr lang="en-AU" sz="2400" b="1" dirty="0">
                <a:ea typeface="Helvetica" charset="0"/>
                <a:cs typeface="Helvetica" charset="0"/>
              </a:rPr>
              <a:t>dissociate state often starts in childhood</a:t>
            </a:r>
            <a:r>
              <a:rPr lang="en-AU" sz="2400" dirty="0">
                <a:ea typeface="Helvetica" charset="0"/>
                <a:cs typeface="Helvetica" charset="0"/>
              </a:rPr>
              <a:t>.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AU" sz="2400" dirty="0">
                <a:ea typeface="Helvetica" charset="0"/>
                <a:cs typeface="Helvetica" charset="0"/>
              </a:rPr>
              <a:t>Children will detach or disconnect from their bodies while being subjected to abuse. This is protection of self.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AU" sz="2400" dirty="0">
                <a:ea typeface="Helvetica" charset="0"/>
                <a:cs typeface="Helvetica" charset="0"/>
              </a:rPr>
              <a:t>Women will also dissociate to manage the terror of the abuse.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AU" sz="2400" dirty="0">
                <a:ea typeface="Helvetica" charset="0"/>
                <a:cs typeface="Helvetica" charset="0"/>
              </a:rPr>
              <a:t>As a result of this disconnection significant safety problems will arise and may include </a:t>
            </a:r>
            <a:r>
              <a:rPr lang="en-AU" sz="2400" b="1" dirty="0">
                <a:solidFill>
                  <a:srgbClr val="C00000"/>
                </a:solidFill>
                <a:ea typeface="Helvetica" charset="0"/>
                <a:cs typeface="Helvetica" charset="0"/>
              </a:rPr>
              <a:t>suicidality, self-harm, impulsivity, aggression, reckless behaviour, self-medication, and re-victimisation.</a:t>
            </a:r>
          </a:p>
          <a:p>
            <a:pPr>
              <a:defRPr/>
            </a:pPr>
            <a:endParaRPr lang="en-AU" sz="2400" dirty="0">
              <a:ea typeface="Helvetica" charset="0"/>
              <a:cs typeface="Helvetica" charset="0"/>
            </a:endParaRPr>
          </a:p>
          <a:p>
            <a:pPr algn="r">
              <a:defRPr/>
            </a:pPr>
            <a:r>
              <a:rPr lang="en-AU" sz="2400" dirty="0">
                <a:ea typeface="Helvetica" charset="0"/>
                <a:cs typeface="Helvetica" charset="0"/>
              </a:rPr>
              <a:t>(Courtois &amp; Ford, 2014). 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en-AU" sz="2200" dirty="0">
              <a:solidFill>
                <a:srgbClr val="922C1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0" y="274638"/>
            <a:ext cx="975067" cy="62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3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0456863" y="3241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endParaRPr lang="en-US" sz="2400">
              <a:solidFill>
                <a:prstClr val="white"/>
              </a:solidFill>
              <a:latin typeface="Times" pitchFamily="-107" charset="0"/>
            </a:endParaRPr>
          </a:p>
        </p:txBody>
      </p:sp>
      <p:pic>
        <p:nvPicPr>
          <p:cNvPr id="14" name="Content Placeholder 3" descr="LarrakiaHG resourc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5" r="-14245"/>
          <a:stretch>
            <a:fillRect/>
          </a:stretch>
        </p:blipFill>
        <p:spPr>
          <a:xfrm>
            <a:off x="1" y="153745"/>
            <a:ext cx="12192000" cy="67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LarrakiaHG resources.pd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5" r="-14245"/>
          <a:stretch>
            <a:fillRect/>
          </a:stretch>
        </p:blipFill>
        <p:spPr>
          <a:xfrm>
            <a:off x="-819397" y="136524"/>
            <a:ext cx="14096009" cy="6620535"/>
          </a:xfrm>
        </p:spPr>
      </p:pic>
    </p:spTree>
    <p:extLst>
      <p:ext uri="{BB962C8B-B14F-4D97-AF65-F5344CB8AC3E}">
        <p14:creationId xmlns:p14="http://schemas.microsoft.com/office/powerpoint/2010/main" val="559545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F1B6-CBCD-8E46-BAF1-80FABAC1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/>
              <a:t>Trauma Stories can be Healing Stories</a:t>
            </a:r>
            <a:br>
              <a:rPr lang="en-US" b="1"/>
            </a:br>
            <a:r>
              <a:rPr lang="en-US" b="1"/>
              <a:t>if we work with focused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7D4FF-1085-4B41-B074-796B7BF9F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66" y="2285999"/>
            <a:ext cx="10662834" cy="4254285"/>
          </a:xfrm>
        </p:spPr>
        <p:txBody>
          <a:bodyPr>
            <a:noAutofit/>
          </a:bodyPr>
          <a:lstStyle/>
          <a:p>
            <a:r>
              <a:rPr lang="en-US" sz="3200" b="1" dirty="0"/>
              <a:t>Mental Health cannot be separated from Social Emotional Spiritual Physical Cultural Health and Safety.</a:t>
            </a:r>
          </a:p>
          <a:p>
            <a:r>
              <a:rPr lang="en-US" sz="3200" b="1" dirty="0"/>
              <a:t>History - Racism - Lateral Violence – </a:t>
            </a:r>
            <a:r>
              <a:rPr lang="en-US" sz="3200" b="1" i="1" dirty="0">
                <a:solidFill>
                  <a:srgbClr val="C00000"/>
                </a:solidFill>
              </a:rPr>
              <a:t>Kids in the Middle</a:t>
            </a:r>
          </a:p>
          <a:p>
            <a:r>
              <a:rPr lang="en-US" sz="3200" b="1" dirty="0"/>
              <a:t>Families &gt; Community &gt; You and Me … </a:t>
            </a:r>
            <a:r>
              <a:rPr lang="en-US" sz="3200" b="1" dirty="0">
                <a:solidFill>
                  <a:srgbClr val="C00000"/>
                </a:solidFill>
              </a:rPr>
              <a:t>Are </a:t>
            </a:r>
            <a:r>
              <a:rPr lang="en-US" sz="3200" b="1" i="1" dirty="0">
                <a:solidFill>
                  <a:srgbClr val="C00000"/>
                </a:solidFill>
              </a:rPr>
              <a:t>the Answer</a:t>
            </a:r>
          </a:p>
          <a:p>
            <a:r>
              <a:rPr lang="en-US" sz="3200" b="1" dirty="0"/>
              <a:t>Schools &gt; Every child under law, has to attend school. If schools are racist, abusive, they fail. We need </a:t>
            </a:r>
            <a:r>
              <a:rPr lang="en-US" sz="3200" b="1" dirty="0">
                <a:solidFill>
                  <a:srgbClr val="FF0000"/>
                </a:solidFill>
              </a:rPr>
              <a:t>EDUCARING</a:t>
            </a:r>
          </a:p>
          <a:p>
            <a:r>
              <a:rPr lang="en-US" sz="3200" b="1" dirty="0"/>
              <a:t>WE are all accountable.  </a:t>
            </a:r>
            <a:r>
              <a:rPr lang="en-US" sz="3200" b="1" dirty="0">
                <a:solidFill>
                  <a:srgbClr val="C00000"/>
                </a:solidFill>
              </a:rPr>
              <a:t>Choosing to Walk the Circle of Wellbeing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304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Description: ::Documents:P Judy's Doc. P:Pictures 1:Pictures 2:Poster1.jpeg">
            <a:extLst>
              <a:ext uri="{FF2B5EF4-FFF2-40B4-BE49-F238E27FC236}">
                <a16:creationId xmlns:a16="http://schemas.microsoft.com/office/drawing/2014/main" id="{7968046D-38AE-6E4E-9DAA-251B5678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4">
            <a:extLst>
              <a:ext uri="{FF2B5EF4-FFF2-40B4-BE49-F238E27FC236}">
                <a16:creationId xmlns:a16="http://schemas.microsoft.com/office/drawing/2014/main" id="{B4A05FC9-42A0-1B4E-A53D-F73C4251F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1276349"/>
          </a:xfrm>
        </p:spPr>
        <p:txBody>
          <a:bodyPr/>
          <a:lstStyle/>
          <a:p>
            <a:pPr algn="ctr" eaLnBrk="1" hangingPunct="1"/>
            <a:r>
              <a:rPr lang="en-US" altLang="en-US" sz="4000" b="1">
                <a:solidFill>
                  <a:schemeClr val="tx1"/>
                </a:solidFill>
                <a:ea typeface="Apple Casual"/>
                <a:cs typeface="Apple Casual"/>
              </a:rPr>
              <a:t>Healthy Country Healthy People</a:t>
            </a:r>
            <a:br>
              <a:rPr lang="en-US" altLang="en-US" sz="4000" b="1">
                <a:solidFill>
                  <a:schemeClr val="tx1"/>
                </a:solidFill>
                <a:ea typeface="Apple Casual"/>
                <a:cs typeface="Apple Casual"/>
              </a:rPr>
            </a:br>
            <a:r>
              <a:rPr lang="en-US" altLang="en-US" sz="4000" b="1">
                <a:solidFill>
                  <a:schemeClr val="tx1"/>
                </a:solidFill>
                <a:ea typeface="Apple Casual"/>
                <a:cs typeface="Apple Casual"/>
              </a:rPr>
              <a:t>body mind heart spirit</a:t>
            </a:r>
            <a:endParaRPr lang="en-US" altLang="en-US" sz="4000">
              <a:solidFill>
                <a:schemeClr val="tx1"/>
              </a:solidFill>
              <a:ea typeface="Apple Casual"/>
              <a:cs typeface="Apple Casu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A782C-0C25-7949-97DC-1B34B0780E2E}"/>
              </a:ext>
            </a:extLst>
          </p:cNvPr>
          <p:cNvSpPr txBox="1"/>
          <p:nvPr/>
        </p:nvSpPr>
        <p:spPr>
          <a:xfrm>
            <a:off x="8936736" y="6858000"/>
            <a:ext cx="293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Artwork </a:t>
            </a:r>
            <a:r>
              <a:rPr lang="en-US" dirty="0" err="1"/>
              <a:t>Lyndie</a:t>
            </a:r>
            <a:r>
              <a:rPr lang="en-US" dirty="0"/>
              <a:t> Malan 1997</a:t>
            </a:r>
          </a:p>
        </p:txBody>
      </p:sp>
    </p:spTree>
    <p:extLst>
      <p:ext uri="{BB962C8B-B14F-4D97-AF65-F5344CB8AC3E}">
        <p14:creationId xmlns:p14="http://schemas.microsoft.com/office/powerpoint/2010/main" val="270579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1524000" y="155576"/>
            <a:ext cx="9144000" cy="835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</a:rPr>
              <a:t>Whole of community – Multiple Event Crisis intervention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(</a:t>
            </a:r>
            <a:r>
              <a:rPr lang="en-US" sz="2400" b="1" err="1">
                <a:solidFill>
                  <a:schemeClr val="tx1"/>
                </a:solidFill>
              </a:rPr>
              <a:t>Silove</a:t>
            </a:r>
            <a:r>
              <a:rPr lang="en-US" sz="2400" b="1">
                <a:solidFill>
                  <a:schemeClr val="tx1"/>
                </a:solidFill>
              </a:rPr>
              <a:t> 2007,  </a:t>
            </a:r>
            <a:r>
              <a:rPr lang="en-US" sz="2400" b="1" err="1">
                <a:solidFill>
                  <a:schemeClr val="tx1"/>
                </a:solidFill>
              </a:rPr>
              <a:t>Hobfall</a:t>
            </a:r>
            <a:r>
              <a:rPr lang="en-US" sz="2400" b="1">
                <a:solidFill>
                  <a:schemeClr val="tx1"/>
                </a:solidFill>
              </a:rPr>
              <a:t> 2007, Atkinson 2007, Brooks/Atkinson 2011)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680561"/>
              </p:ext>
            </p:extLst>
          </p:nvPr>
        </p:nvGraphicFramePr>
        <p:xfrm>
          <a:off x="880533" y="1136650"/>
          <a:ext cx="11040534" cy="5450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9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4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4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FF00"/>
                          </a:solidFill>
                        </a:rPr>
                        <a:t>ADAPT (</a:t>
                      </a:r>
                      <a:r>
                        <a:rPr lang="en-US" sz="2400" b="1" err="1">
                          <a:solidFill>
                            <a:srgbClr val="FFFF00"/>
                          </a:solidFill>
                        </a:rPr>
                        <a:t>Silove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FF00"/>
                          </a:solidFill>
                        </a:rPr>
                        <a:t>Five Essential (</a:t>
                      </a:r>
                      <a:r>
                        <a:rPr lang="en-US" sz="2400" b="1" err="1">
                          <a:solidFill>
                            <a:srgbClr val="FFFF00"/>
                          </a:solidFill>
                        </a:rPr>
                        <a:t>Hobfoll</a:t>
                      </a:r>
                      <a:endParaRPr lang="en-US" sz="2400" b="1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>
                          <a:solidFill>
                            <a:srgbClr val="FFFF00"/>
                          </a:solidFill>
                        </a:rPr>
                        <a:t>Atkinson / Brooks</a:t>
                      </a:r>
                      <a:endParaRPr lang="en-US" sz="2400" b="1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51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Security /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Sense of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Safety / Security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73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Attachment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Calming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Calming, re bonding from crisis – Hope and Courage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49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Justice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Self and collective 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Attachment and Belonging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Role/Identity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Connectedness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Justice, Fairness and Dignity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6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Existential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</a:rPr>
                        <a:t> Meaning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Hope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Valuing Self – Valuing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761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Meaning and Coherence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323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F136-2E61-FB49-8569-A6645C3F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30" y="109728"/>
            <a:ext cx="10260280" cy="124358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Self Care: </a:t>
            </a:r>
            <a:r>
              <a:rPr lang="en-US" sz="4000" b="1" dirty="0">
                <a:solidFill>
                  <a:schemeClr val="tx1"/>
                </a:solidFill>
                <a:ea typeface="ＭＳ Ｐゴシック" pitchFamily="-84" charset="-128"/>
                <a:cs typeface="Arial"/>
              </a:rPr>
              <a:t>the </a:t>
            </a:r>
            <a:r>
              <a:rPr lang="en-US" sz="4000" b="1" dirty="0" err="1">
                <a:solidFill>
                  <a:schemeClr val="tx1"/>
                </a:solidFill>
                <a:ea typeface="ＭＳ Ｐゴシック" pitchFamily="-84" charset="-128"/>
                <a:cs typeface="Arial"/>
              </a:rPr>
              <a:t>Coolaman</a:t>
            </a:r>
            <a:r>
              <a:rPr lang="en-US" sz="4000" b="1" dirty="0">
                <a:solidFill>
                  <a:schemeClr val="tx1"/>
                </a:solidFill>
                <a:ea typeface="ＭＳ Ｐゴシック" pitchFamily="-84" charset="-128"/>
                <a:cs typeface="Arial"/>
              </a:rPr>
              <a:t> holds the stories. You hold the Truth within the Story Space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5082.JPG">
            <a:extLst>
              <a:ext uri="{FF2B5EF4-FFF2-40B4-BE49-F238E27FC236}">
                <a16:creationId xmlns:a16="http://schemas.microsoft.com/office/drawing/2014/main" id="{37E2A7FD-4E6C-9648-844F-EEDC194D7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07" r="-21107"/>
          <a:stretch>
            <a:fillRect/>
          </a:stretch>
        </p:blipFill>
        <p:spPr bwMode="auto">
          <a:xfrm>
            <a:off x="-1588168" y="1353312"/>
            <a:ext cx="15448548" cy="522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545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F71F-40D9-A54C-AC17-DCE5B070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419100"/>
            <a:ext cx="4343400" cy="6191250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>
                <a:solidFill>
                  <a:schemeClr val="tx1"/>
                </a:solidFill>
              </a:rPr>
              <a:t>The future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belongs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to those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who know the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 smallest seed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will grow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towards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the light.</a:t>
            </a:r>
            <a:br>
              <a:rPr lang="en-AU" b="1">
                <a:solidFill>
                  <a:schemeClr val="tx1"/>
                </a:solidFill>
              </a:rPr>
            </a:b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Our Youth </a:t>
            </a:r>
            <a:br>
              <a:rPr lang="en-AU" b="1">
                <a:solidFill>
                  <a:schemeClr val="tx1"/>
                </a:solidFill>
              </a:rPr>
            </a:br>
            <a:r>
              <a:rPr lang="en-AU" b="1">
                <a:solidFill>
                  <a:schemeClr val="tx1"/>
                </a:solidFill>
              </a:rPr>
              <a:t>Our Future</a:t>
            </a:r>
            <a:endParaRPr lang="en-US"/>
          </a:p>
        </p:txBody>
      </p:sp>
      <p:pic>
        <p:nvPicPr>
          <p:cNvPr id="6" name="Content Placeholder 3" descr="17155223_10212375248915470_6938017465066873038_n.jpg">
            <a:extLst>
              <a:ext uri="{FF2B5EF4-FFF2-40B4-BE49-F238E27FC236}">
                <a16:creationId xmlns:a16="http://schemas.microsoft.com/office/drawing/2014/main" id="{EAE3F24A-096E-8D44-8B86-CBE31550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50" r="-87650"/>
          <a:stretch>
            <a:fillRect/>
          </a:stretch>
        </p:blipFill>
        <p:spPr>
          <a:xfrm>
            <a:off x="2133600" y="209550"/>
            <a:ext cx="11963400" cy="6400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7E1D1-FCFE-0F44-BDD0-690CCA5D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668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32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400175" y="0"/>
            <a:ext cx="9267825" cy="6858000"/>
          </a:xfrm>
          <a:prstGeom prst="rect">
            <a:avLst/>
          </a:prstGeom>
          <a:solidFill>
            <a:srgbClr val="737FE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15200" y="1066800"/>
            <a:ext cx="2286000" cy="4343400"/>
            <a:chOff x="3648" y="816"/>
            <a:chExt cx="1440" cy="2736"/>
          </a:xfrm>
        </p:grpSpPr>
        <p:sp>
          <p:nvSpPr>
            <p:cNvPr id="26694" name="Line 4"/>
            <p:cNvSpPr>
              <a:spLocks noChangeShapeType="1"/>
            </p:cNvSpPr>
            <p:nvPr/>
          </p:nvSpPr>
          <p:spPr bwMode="auto">
            <a:xfrm>
              <a:off x="3696" y="1824"/>
              <a:ext cx="1259" cy="24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95" name="Line 5"/>
            <p:cNvSpPr>
              <a:spLocks noChangeShapeType="1"/>
            </p:cNvSpPr>
            <p:nvPr/>
          </p:nvSpPr>
          <p:spPr bwMode="auto">
            <a:xfrm>
              <a:off x="3744" y="1776"/>
              <a:ext cx="1259" cy="57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96" name="Line 6"/>
            <p:cNvSpPr>
              <a:spLocks noChangeShapeType="1"/>
            </p:cNvSpPr>
            <p:nvPr/>
          </p:nvSpPr>
          <p:spPr bwMode="auto">
            <a:xfrm>
              <a:off x="3648" y="1632"/>
              <a:ext cx="1440" cy="115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97" name="Line 7"/>
            <p:cNvSpPr>
              <a:spLocks noChangeShapeType="1"/>
            </p:cNvSpPr>
            <p:nvPr/>
          </p:nvSpPr>
          <p:spPr bwMode="auto">
            <a:xfrm>
              <a:off x="3690" y="1680"/>
              <a:ext cx="1398" cy="144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98" name="Line 8"/>
            <p:cNvSpPr>
              <a:spLocks noChangeShapeType="1"/>
            </p:cNvSpPr>
            <p:nvPr/>
          </p:nvSpPr>
          <p:spPr bwMode="auto">
            <a:xfrm>
              <a:off x="3648" y="1584"/>
              <a:ext cx="1440" cy="196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99" name="Line 9"/>
            <p:cNvSpPr>
              <a:spLocks noChangeShapeType="1"/>
            </p:cNvSpPr>
            <p:nvPr/>
          </p:nvSpPr>
          <p:spPr bwMode="auto">
            <a:xfrm flipV="1">
              <a:off x="3690" y="816"/>
              <a:ext cx="1313" cy="76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700" name="Line 10"/>
            <p:cNvSpPr>
              <a:spLocks noChangeShapeType="1"/>
            </p:cNvSpPr>
            <p:nvPr/>
          </p:nvSpPr>
          <p:spPr bwMode="auto">
            <a:xfrm flipV="1">
              <a:off x="3840" y="1584"/>
              <a:ext cx="1174" cy="4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701" name="Line 11"/>
            <p:cNvSpPr>
              <a:spLocks noChangeShapeType="1"/>
            </p:cNvSpPr>
            <p:nvPr/>
          </p:nvSpPr>
          <p:spPr bwMode="auto">
            <a:xfrm flipV="1">
              <a:off x="3696" y="1248"/>
              <a:ext cx="1313" cy="28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133726" y="533400"/>
            <a:ext cx="1743075" cy="2997200"/>
            <a:chOff x="1014" y="448"/>
            <a:chExt cx="821" cy="1776"/>
          </a:xfrm>
        </p:grpSpPr>
        <p:sp>
          <p:nvSpPr>
            <p:cNvPr id="26692" name="AutoShape 13"/>
            <p:cNvSpPr>
              <a:spLocks noChangeArrowheads="1"/>
            </p:cNvSpPr>
            <p:nvPr/>
          </p:nvSpPr>
          <p:spPr bwMode="auto">
            <a:xfrm rot="-1419814">
              <a:off x="1014" y="448"/>
              <a:ext cx="821" cy="1776"/>
            </a:xfrm>
            <a:prstGeom prst="irregularSeal1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93" name="WordArt 14"/>
            <p:cNvSpPr>
              <a:spLocks noChangeArrowheads="1" noChangeShapeType="1" noTextEdit="1"/>
            </p:cNvSpPr>
            <p:nvPr/>
          </p:nvSpPr>
          <p:spPr bwMode="auto">
            <a:xfrm rot="-1646238">
              <a:off x="1104" y="912"/>
              <a:ext cx="622" cy="930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36051"/>
                </a:avLst>
              </a:prstTxWarp>
            </a:bodyPr>
            <a:lstStyle/>
            <a:p>
              <a:pPr algn="ctr">
                <a:defRPr/>
              </a:pPr>
              <a:r>
                <a:rPr lang="en-US" sz="800" kern="10" dirty="0">
                  <a:ln w="9525">
                    <a:solidFill>
                      <a:prstClr val="white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THREAT</a:t>
              </a:r>
            </a:p>
          </p:txBody>
        </p:sp>
      </p:grpSp>
      <p:sp>
        <p:nvSpPr>
          <p:cNvPr id="76815" name="AutoShape 15"/>
          <p:cNvSpPr>
            <a:spLocks noChangeArrowheads="1"/>
          </p:cNvSpPr>
          <p:nvPr/>
        </p:nvSpPr>
        <p:spPr bwMode="auto">
          <a:xfrm>
            <a:off x="4495800" y="914400"/>
            <a:ext cx="1219200" cy="480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738 h 21600"/>
              <a:gd name="T14" fmla="*/ 18036 w 21600"/>
              <a:gd name="T15" fmla="*/ 942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5" y="0"/>
                </a:lnTo>
                <a:lnTo>
                  <a:pt x="15115" y="2738"/>
                </a:lnTo>
                <a:lnTo>
                  <a:pt x="12427" y="2738"/>
                </a:lnTo>
                <a:cubicBezTo>
                  <a:pt x="5564" y="2738"/>
                  <a:pt x="0" y="6955"/>
                  <a:pt x="0" y="12158"/>
                </a:cubicBezTo>
                <a:lnTo>
                  <a:pt x="0" y="21600"/>
                </a:lnTo>
                <a:lnTo>
                  <a:pt x="6830" y="21600"/>
                </a:lnTo>
                <a:lnTo>
                  <a:pt x="6830" y="12158"/>
                </a:lnTo>
                <a:cubicBezTo>
                  <a:pt x="6830" y="10646"/>
                  <a:pt x="9336" y="9420"/>
                  <a:pt x="12427" y="9420"/>
                </a:cubicBezTo>
                <a:lnTo>
                  <a:pt x="15115" y="9420"/>
                </a:lnTo>
                <a:lnTo>
                  <a:pt x="15115" y="12158"/>
                </a:lnTo>
                <a:close/>
              </a:path>
            </a:pathLst>
          </a:custGeom>
          <a:gradFill rotWithShape="0">
            <a:gsLst>
              <a:gs pos="0">
                <a:srgbClr val="CCFFCC"/>
              </a:gs>
              <a:gs pos="100000">
                <a:srgbClr val="E6E61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7086600" y="1620839"/>
            <a:ext cx="2057400" cy="13112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00"/>
                </a:solidFill>
                <a:latin typeface="Tahoma" charset="0"/>
              </a:rPr>
              <a:t>Compensatory Management of Survival Energy</a:t>
            </a:r>
            <a:endParaRPr lang="en-US" altLang="en-US" sz="2000" b="1">
              <a:solidFill>
                <a:prstClr val="white"/>
              </a:solidFill>
              <a:latin typeface="Tahoma" charset="0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200400" y="3276601"/>
            <a:ext cx="1309688" cy="1501775"/>
            <a:chOff x="1056" y="2304"/>
            <a:chExt cx="825" cy="850"/>
          </a:xfrm>
        </p:grpSpPr>
        <p:sp>
          <p:nvSpPr>
            <p:cNvPr id="26690" name="AutoShape 18"/>
            <p:cNvSpPr>
              <a:spLocks noChangeArrowheads="1"/>
            </p:cNvSpPr>
            <p:nvPr/>
          </p:nvSpPr>
          <p:spPr bwMode="auto">
            <a:xfrm rot="-1419814">
              <a:off x="1056" y="2304"/>
              <a:ext cx="825" cy="850"/>
            </a:xfrm>
            <a:prstGeom prst="irregularSeal1">
              <a:avLst/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91" name="WordArt 19"/>
            <p:cNvSpPr>
              <a:spLocks noChangeArrowheads="1" noChangeShapeType="1" noTextEdit="1"/>
            </p:cNvSpPr>
            <p:nvPr/>
          </p:nvSpPr>
          <p:spPr bwMode="auto">
            <a:xfrm rot="-1646238">
              <a:off x="1232" y="2545"/>
              <a:ext cx="459" cy="369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</a:bodyPr>
            <a:lstStyle/>
            <a:p>
              <a:pPr algn="ctr">
                <a:defRPr/>
              </a:pPr>
              <a:r>
                <a:rPr lang="en-US" sz="800" kern="10" dirty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THREAT</a:t>
              </a:r>
            </a:p>
          </p:txBody>
        </p:sp>
      </p:grpSp>
      <p:sp>
        <p:nvSpPr>
          <p:cNvPr id="76820" name="AutoShape 20"/>
          <p:cNvSpPr>
            <a:spLocks noChangeArrowheads="1"/>
          </p:cNvSpPr>
          <p:nvPr/>
        </p:nvSpPr>
        <p:spPr bwMode="auto">
          <a:xfrm rot="-5400000" flipH="1" flipV="1">
            <a:off x="6286500" y="3162300"/>
            <a:ext cx="2133600" cy="297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4331 h 21600"/>
              <a:gd name="T14" fmla="*/ 19103 w 21600"/>
              <a:gd name="T15" fmla="*/ 78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916" y="0"/>
                </a:lnTo>
                <a:lnTo>
                  <a:pt x="12916" y="4331"/>
                </a:lnTo>
                <a:lnTo>
                  <a:pt x="12427" y="4331"/>
                </a:lnTo>
                <a:cubicBezTo>
                  <a:pt x="5564" y="4331"/>
                  <a:pt x="0" y="7835"/>
                  <a:pt x="0" y="12158"/>
                </a:cubicBezTo>
                <a:lnTo>
                  <a:pt x="0" y="21600"/>
                </a:lnTo>
                <a:lnTo>
                  <a:pt x="3573" y="21600"/>
                </a:lnTo>
                <a:lnTo>
                  <a:pt x="3573" y="12158"/>
                </a:lnTo>
                <a:cubicBezTo>
                  <a:pt x="3573" y="9766"/>
                  <a:pt x="7537" y="7827"/>
                  <a:pt x="12427" y="7827"/>
                </a:cubicBezTo>
                <a:lnTo>
                  <a:pt x="12916" y="7827"/>
                </a:lnTo>
                <a:lnTo>
                  <a:pt x="12916" y="12158"/>
                </a:lnTo>
                <a:close/>
              </a:path>
            </a:pathLst>
          </a:custGeom>
          <a:gradFill rotWithShape="0">
            <a:gsLst>
              <a:gs pos="0">
                <a:srgbClr val="CCFFCC"/>
              </a:gs>
              <a:gs pos="100000">
                <a:srgbClr val="E6E61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76821" name="AutoShape 21"/>
          <p:cNvSpPr>
            <a:spLocks noChangeArrowheads="1"/>
          </p:cNvSpPr>
          <p:nvPr/>
        </p:nvSpPr>
        <p:spPr bwMode="auto">
          <a:xfrm rot="-5400000" flipH="1" flipV="1">
            <a:off x="6362700" y="4533900"/>
            <a:ext cx="685800" cy="1676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4806 h 21600"/>
              <a:gd name="T14" fmla="*/ 19679 w 21600"/>
              <a:gd name="T15" fmla="*/ 735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806"/>
                </a:lnTo>
                <a:cubicBezTo>
                  <a:pt x="5564" y="4806"/>
                  <a:pt x="0" y="8098"/>
                  <a:pt x="0" y="12158"/>
                </a:cubicBezTo>
                <a:lnTo>
                  <a:pt x="0" y="21600"/>
                </a:lnTo>
                <a:lnTo>
                  <a:pt x="2602" y="21600"/>
                </a:lnTo>
                <a:lnTo>
                  <a:pt x="2602" y="12158"/>
                </a:lnTo>
                <a:cubicBezTo>
                  <a:pt x="2602" y="9504"/>
                  <a:pt x="7001" y="7352"/>
                  <a:pt x="12427" y="7352"/>
                </a:cubicBezTo>
                <a:lnTo>
                  <a:pt x="12427" y="12158"/>
                </a:lnTo>
                <a:close/>
              </a:path>
            </a:pathLst>
          </a:custGeom>
          <a:gradFill rotWithShape="0">
            <a:gsLst>
              <a:gs pos="0">
                <a:srgbClr val="CCFFCC"/>
              </a:gs>
              <a:gs pos="100000">
                <a:srgbClr val="E6E61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19400" y="1600200"/>
            <a:ext cx="685800" cy="4114800"/>
            <a:chOff x="816" y="480"/>
            <a:chExt cx="432" cy="3264"/>
          </a:xfrm>
        </p:grpSpPr>
        <p:sp>
          <p:nvSpPr>
            <p:cNvPr id="26688" name="AutoShape 23"/>
            <p:cNvSpPr>
              <a:spLocks noChangeArrowheads="1"/>
            </p:cNvSpPr>
            <p:nvPr/>
          </p:nvSpPr>
          <p:spPr bwMode="auto">
            <a:xfrm rot="-5400000">
              <a:off x="-600" y="1896"/>
              <a:ext cx="3264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89" name="WordArt 24"/>
            <p:cNvSpPr>
              <a:spLocks noChangeArrowheads="1" noChangeShapeType="1" noTextEdit="1"/>
            </p:cNvSpPr>
            <p:nvPr/>
          </p:nvSpPr>
          <p:spPr bwMode="auto">
            <a:xfrm rot="-5400000">
              <a:off x="-170" y="1943"/>
              <a:ext cx="2377" cy="16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8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Increase inThreat</a:t>
              </a:r>
            </a:p>
          </p:txBody>
        </p:sp>
      </p:grpSp>
      <p:sp>
        <p:nvSpPr>
          <p:cNvPr id="76825" name="Line 25"/>
          <p:cNvSpPr>
            <a:spLocks noChangeShapeType="1"/>
          </p:cNvSpPr>
          <p:nvPr/>
        </p:nvSpPr>
        <p:spPr bwMode="auto">
          <a:xfrm flipV="1">
            <a:off x="2514600" y="5791200"/>
            <a:ext cx="5562600" cy="0"/>
          </a:xfrm>
          <a:prstGeom prst="line">
            <a:avLst/>
          </a:prstGeom>
          <a:noFill/>
          <a:ln w="57150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826" name="Text Box 26"/>
          <p:cNvSpPr txBox="1">
            <a:spLocks noChangeArrowheads="1"/>
          </p:cNvSpPr>
          <p:nvPr/>
        </p:nvSpPr>
        <p:spPr bwMode="auto">
          <a:xfrm>
            <a:off x="2133600" y="61722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rgbClr val="FFFFFF"/>
                </a:solidFill>
                <a:latin typeface="Arial Black" charset="0"/>
              </a:rPr>
              <a:t>Pre-event   </a:t>
            </a:r>
            <a:r>
              <a:rPr lang="en-US" altLang="en-US" sz="2000">
                <a:solidFill>
                  <a:srgbClr val="FFFFFF"/>
                </a:solidFill>
                <a:latin typeface="Arial Black" charset="0"/>
                <a:sym typeface="Wingdings 3" charset="2"/>
              </a:rPr>
              <a:t>  </a:t>
            </a:r>
            <a:r>
              <a:rPr lang="en-US" altLang="en-US" sz="2000">
                <a:solidFill>
                  <a:srgbClr val="FFFFFF"/>
                </a:solidFill>
                <a:latin typeface="Arial Black" charset="0"/>
              </a:rPr>
              <a:t>Activation	  </a:t>
            </a:r>
            <a:r>
              <a:rPr lang="en-US" altLang="en-US" sz="2000">
                <a:solidFill>
                  <a:srgbClr val="FFFFFF"/>
                </a:solidFill>
                <a:latin typeface="Times New Roman" charset="0"/>
                <a:sym typeface="Wingdings 3" charset="2"/>
              </a:rPr>
              <a:t></a:t>
            </a:r>
            <a:r>
              <a:rPr lang="en-US" altLang="en-US" sz="2000">
                <a:solidFill>
                  <a:srgbClr val="FFFFFF"/>
                </a:solidFill>
                <a:latin typeface="Times New Roman" charset="0"/>
              </a:rPr>
              <a:t>    </a:t>
            </a:r>
            <a:r>
              <a:rPr lang="en-US" altLang="en-US" sz="2000">
                <a:solidFill>
                  <a:srgbClr val="FFFFFF"/>
                </a:solidFill>
                <a:latin typeface="Arial Black" charset="0"/>
              </a:rPr>
              <a:t>Discharge  </a:t>
            </a:r>
            <a:r>
              <a:rPr lang="en-US" altLang="en-US" sz="2000">
                <a:solidFill>
                  <a:srgbClr val="FFFFFF"/>
                </a:solidFill>
                <a:latin typeface="Times New Roman" charset="0"/>
                <a:sym typeface="Wingdings 3" charset="2"/>
              </a:rPr>
              <a:t></a:t>
            </a:r>
            <a:endParaRPr lang="en-US" altLang="en-US" sz="2000">
              <a:solidFill>
                <a:srgbClr val="FFFFFF"/>
              </a:solidFill>
              <a:latin typeface="Arial Black" charset="0"/>
            </a:endParaRPr>
          </a:p>
        </p:txBody>
      </p:sp>
      <p:sp>
        <p:nvSpPr>
          <p:cNvPr id="76827" name="Rectangle 27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7630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Lucida Sans" charset="0"/>
              </a:rPr>
              <a:t>Missing resources plus non-discharged survival energy creates symptoms from trauma.</a:t>
            </a:r>
          </a:p>
        </p:txBody>
      </p:sp>
      <p:sp>
        <p:nvSpPr>
          <p:cNvPr id="76828" name="AutoShape 28"/>
          <p:cNvSpPr>
            <a:spLocks noChangeArrowheads="1"/>
          </p:cNvSpPr>
          <p:nvPr/>
        </p:nvSpPr>
        <p:spPr bwMode="auto">
          <a:xfrm>
            <a:off x="4724400" y="3048000"/>
            <a:ext cx="990600" cy="213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4163 h 21600"/>
              <a:gd name="T14" fmla="*/ 19556 w 21600"/>
              <a:gd name="T15" fmla="*/ 79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5" y="0"/>
                </a:lnTo>
                <a:lnTo>
                  <a:pt x="15115" y="4163"/>
                </a:lnTo>
                <a:lnTo>
                  <a:pt x="12427" y="4163"/>
                </a:lnTo>
                <a:cubicBezTo>
                  <a:pt x="5564" y="4163"/>
                  <a:pt x="0" y="7742"/>
                  <a:pt x="0" y="12158"/>
                </a:cubicBezTo>
                <a:lnTo>
                  <a:pt x="0" y="21600"/>
                </a:lnTo>
                <a:lnTo>
                  <a:pt x="3917" y="21600"/>
                </a:lnTo>
                <a:lnTo>
                  <a:pt x="3917" y="12158"/>
                </a:lnTo>
                <a:cubicBezTo>
                  <a:pt x="3917" y="9859"/>
                  <a:pt x="7727" y="7995"/>
                  <a:pt x="12427" y="7995"/>
                </a:cubicBezTo>
                <a:lnTo>
                  <a:pt x="15115" y="7995"/>
                </a:lnTo>
                <a:lnTo>
                  <a:pt x="15115" y="12158"/>
                </a:lnTo>
                <a:close/>
              </a:path>
            </a:pathLst>
          </a:custGeom>
          <a:gradFill rotWithShape="0">
            <a:gsLst>
              <a:gs pos="0">
                <a:srgbClr val="CCFFCC"/>
              </a:gs>
              <a:gs pos="100000">
                <a:srgbClr val="E6E61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5765801" y="4572001"/>
            <a:ext cx="396875" cy="1033463"/>
            <a:chOff x="2918" y="2939"/>
            <a:chExt cx="250" cy="651"/>
          </a:xfrm>
        </p:grpSpPr>
        <p:sp>
          <p:nvSpPr>
            <p:cNvPr id="26686" name="Text Box 30"/>
            <p:cNvSpPr txBox="1">
              <a:spLocks noChangeArrowheads="1"/>
            </p:cNvSpPr>
            <p:nvPr/>
          </p:nvSpPr>
          <p:spPr bwMode="auto">
            <a:xfrm>
              <a:off x="2918" y="2939"/>
              <a:ext cx="250" cy="651"/>
            </a:xfrm>
            <a:prstGeom prst="rect">
              <a:avLst/>
            </a:prstGeom>
            <a:solidFill>
              <a:srgbClr val="FF6699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>
                  <a:solidFill>
                    <a:prstClr val="white"/>
                  </a:solidFill>
                  <a:latin typeface="Arial Black" charset="0"/>
                </a:rPr>
                <a:t>R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altLang="en-US">
                  <a:solidFill>
                    <a:prstClr val="white"/>
                  </a:solidFill>
                  <a:latin typeface="Arial Black" charset="0"/>
                </a:rPr>
                <a:t>D</a:t>
              </a:r>
            </a:p>
          </p:txBody>
        </p:sp>
        <p:sp>
          <p:nvSpPr>
            <p:cNvPr id="26687" name="Line 31"/>
            <p:cNvSpPr>
              <a:spLocks noChangeShapeType="1"/>
            </p:cNvSpPr>
            <p:nvPr/>
          </p:nvSpPr>
          <p:spPr bwMode="auto">
            <a:xfrm>
              <a:off x="2928" y="3264"/>
              <a:ext cx="24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765801" y="3157539"/>
            <a:ext cx="803275" cy="1038225"/>
            <a:chOff x="2672" y="2133"/>
            <a:chExt cx="506" cy="654"/>
          </a:xfrm>
        </p:grpSpPr>
        <p:grpSp>
          <p:nvGrpSpPr>
            <p:cNvPr id="26680" name="Group 33"/>
            <p:cNvGrpSpPr>
              <a:grpSpLocks/>
            </p:cNvGrpSpPr>
            <p:nvPr/>
          </p:nvGrpSpPr>
          <p:grpSpPr bwMode="auto">
            <a:xfrm>
              <a:off x="2672" y="2136"/>
              <a:ext cx="250" cy="651"/>
              <a:chOff x="2918" y="2939"/>
              <a:chExt cx="250" cy="651"/>
            </a:xfrm>
          </p:grpSpPr>
          <p:sp>
            <p:nvSpPr>
              <p:cNvPr id="26684" name="Text Box 34"/>
              <p:cNvSpPr txBox="1">
                <a:spLocks noChangeArrowheads="1"/>
              </p:cNvSpPr>
              <p:nvPr/>
            </p:nvSpPr>
            <p:spPr bwMode="auto">
              <a:xfrm>
                <a:off x="2918" y="2939"/>
                <a:ext cx="250" cy="651"/>
              </a:xfrm>
              <a:prstGeom prst="rect">
                <a:avLst/>
              </a:prstGeom>
              <a:solidFill>
                <a:srgbClr val="FF6699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R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D</a:t>
                </a:r>
              </a:p>
            </p:txBody>
          </p:sp>
          <p:sp>
            <p:nvSpPr>
              <p:cNvPr id="26685" name="Line 35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681" name="Group 36"/>
            <p:cNvGrpSpPr>
              <a:grpSpLocks/>
            </p:cNvGrpSpPr>
            <p:nvPr/>
          </p:nvGrpSpPr>
          <p:grpSpPr bwMode="auto">
            <a:xfrm>
              <a:off x="2928" y="2133"/>
              <a:ext cx="250" cy="651"/>
              <a:chOff x="2918" y="2939"/>
              <a:chExt cx="250" cy="651"/>
            </a:xfrm>
          </p:grpSpPr>
          <p:sp>
            <p:nvSpPr>
              <p:cNvPr id="26682" name="Text Box 37"/>
              <p:cNvSpPr txBox="1">
                <a:spLocks noChangeArrowheads="1"/>
              </p:cNvSpPr>
              <p:nvPr/>
            </p:nvSpPr>
            <p:spPr bwMode="auto">
              <a:xfrm>
                <a:off x="2918" y="2939"/>
                <a:ext cx="250" cy="651"/>
              </a:xfrm>
              <a:prstGeom prst="rect">
                <a:avLst/>
              </a:prstGeom>
              <a:solidFill>
                <a:srgbClr val="FF6699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R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D</a:t>
                </a:r>
              </a:p>
            </p:txBody>
          </p:sp>
          <p:sp>
            <p:nvSpPr>
              <p:cNvPr id="26683" name="Line 38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5765800" y="1752601"/>
            <a:ext cx="1168400" cy="1033463"/>
            <a:chOff x="2672" y="1248"/>
            <a:chExt cx="736" cy="651"/>
          </a:xfrm>
        </p:grpSpPr>
        <p:grpSp>
          <p:nvGrpSpPr>
            <p:cNvPr id="26671" name="Group 40"/>
            <p:cNvGrpSpPr>
              <a:grpSpLocks/>
            </p:cNvGrpSpPr>
            <p:nvPr/>
          </p:nvGrpSpPr>
          <p:grpSpPr bwMode="auto">
            <a:xfrm>
              <a:off x="2672" y="1248"/>
              <a:ext cx="250" cy="651"/>
              <a:chOff x="2918" y="2939"/>
              <a:chExt cx="250" cy="651"/>
            </a:xfrm>
          </p:grpSpPr>
          <p:sp>
            <p:nvSpPr>
              <p:cNvPr id="26678" name="Text Box 41"/>
              <p:cNvSpPr txBox="1">
                <a:spLocks noChangeArrowheads="1"/>
              </p:cNvSpPr>
              <p:nvPr/>
            </p:nvSpPr>
            <p:spPr bwMode="auto">
              <a:xfrm>
                <a:off x="2918" y="2939"/>
                <a:ext cx="250" cy="651"/>
              </a:xfrm>
              <a:prstGeom prst="rect">
                <a:avLst/>
              </a:prstGeom>
              <a:solidFill>
                <a:srgbClr val="FF6699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 dirty="0">
                    <a:solidFill>
                      <a:prstClr val="white"/>
                    </a:solidFill>
                    <a:latin typeface="Arial Black" charset="0"/>
                  </a:rPr>
                  <a:t>R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 dirty="0">
                    <a:solidFill>
                      <a:prstClr val="white"/>
                    </a:solidFill>
                    <a:latin typeface="Arial Black" charset="0"/>
                  </a:rPr>
                  <a:t>D</a:t>
                </a:r>
              </a:p>
            </p:txBody>
          </p:sp>
          <p:sp>
            <p:nvSpPr>
              <p:cNvPr id="26679" name="Line 42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672" name="Group 43"/>
            <p:cNvGrpSpPr>
              <a:grpSpLocks/>
            </p:cNvGrpSpPr>
            <p:nvPr/>
          </p:nvGrpSpPr>
          <p:grpSpPr bwMode="auto">
            <a:xfrm>
              <a:off x="2912" y="1248"/>
              <a:ext cx="250" cy="651"/>
              <a:chOff x="2918" y="2939"/>
              <a:chExt cx="250" cy="651"/>
            </a:xfrm>
          </p:grpSpPr>
          <p:sp>
            <p:nvSpPr>
              <p:cNvPr id="26676" name="Text Box 44"/>
              <p:cNvSpPr txBox="1">
                <a:spLocks noChangeArrowheads="1"/>
              </p:cNvSpPr>
              <p:nvPr/>
            </p:nvSpPr>
            <p:spPr bwMode="auto">
              <a:xfrm>
                <a:off x="2918" y="2939"/>
                <a:ext cx="250" cy="651"/>
              </a:xfrm>
              <a:prstGeom prst="rect">
                <a:avLst/>
              </a:prstGeom>
              <a:solidFill>
                <a:srgbClr val="FF6699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R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D</a:t>
                </a:r>
              </a:p>
            </p:txBody>
          </p:sp>
          <p:sp>
            <p:nvSpPr>
              <p:cNvPr id="26677" name="Line 45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673" name="Group 46"/>
            <p:cNvGrpSpPr>
              <a:grpSpLocks/>
            </p:cNvGrpSpPr>
            <p:nvPr/>
          </p:nvGrpSpPr>
          <p:grpSpPr bwMode="auto">
            <a:xfrm>
              <a:off x="3158" y="1248"/>
              <a:ext cx="250" cy="651"/>
              <a:chOff x="2918" y="2939"/>
              <a:chExt cx="250" cy="651"/>
            </a:xfrm>
          </p:grpSpPr>
          <p:sp>
            <p:nvSpPr>
              <p:cNvPr id="26674" name="Text Box 47"/>
              <p:cNvSpPr txBox="1">
                <a:spLocks noChangeArrowheads="1"/>
              </p:cNvSpPr>
              <p:nvPr/>
            </p:nvSpPr>
            <p:spPr bwMode="auto">
              <a:xfrm>
                <a:off x="2918" y="2939"/>
                <a:ext cx="250" cy="651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X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>
                    <a:solidFill>
                      <a:prstClr val="white"/>
                    </a:solidFill>
                    <a:latin typeface="Arial Black" charset="0"/>
                  </a:rPr>
                  <a:t>X</a:t>
                </a:r>
              </a:p>
            </p:txBody>
          </p:sp>
          <p:sp>
            <p:nvSpPr>
              <p:cNvPr id="26675" name="Line 48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76849" name="Line 49"/>
          <p:cNvSpPr>
            <a:spLocks noChangeShapeType="1"/>
          </p:cNvSpPr>
          <p:nvPr/>
        </p:nvSpPr>
        <p:spPr bwMode="auto">
          <a:xfrm>
            <a:off x="8077200" y="5791200"/>
            <a:ext cx="1905000" cy="0"/>
          </a:xfrm>
          <a:prstGeom prst="line">
            <a:avLst/>
          </a:prstGeom>
          <a:noFill/>
          <a:ln w="57150">
            <a:solidFill>
              <a:srgbClr val="FF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50"/>
          <p:cNvGrpSpPr>
            <a:grpSpLocks/>
          </p:cNvGrpSpPr>
          <p:nvPr/>
        </p:nvGrpSpPr>
        <p:grpSpPr bwMode="auto">
          <a:xfrm>
            <a:off x="9525000" y="685800"/>
            <a:ext cx="838200" cy="5143500"/>
            <a:chOff x="5033" y="288"/>
            <a:chExt cx="528" cy="3240"/>
          </a:xfrm>
        </p:grpSpPr>
        <p:sp>
          <p:nvSpPr>
            <p:cNvPr id="26662" name="Oval 51"/>
            <p:cNvSpPr>
              <a:spLocks noChangeArrowheads="1"/>
            </p:cNvSpPr>
            <p:nvPr/>
          </p:nvSpPr>
          <p:spPr bwMode="auto">
            <a:xfrm>
              <a:off x="5040" y="288"/>
              <a:ext cx="378" cy="38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3" name="AutoShape 52"/>
            <p:cNvSpPr>
              <a:spLocks noChangeArrowheads="1"/>
            </p:cNvSpPr>
            <p:nvPr/>
          </p:nvSpPr>
          <p:spPr bwMode="auto">
            <a:xfrm>
              <a:off x="5088" y="1152"/>
              <a:ext cx="378" cy="2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4" name="Rectangle 53"/>
            <p:cNvSpPr>
              <a:spLocks noChangeArrowheads="1"/>
            </p:cNvSpPr>
            <p:nvPr/>
          </p:nvSpPr>
          <p:spPr bwMode="auto">
            <a:xfrm>
              <a:off x="5040" y="752"/>
              <a:ext cx="426" cy="361"/>
            </a:xfrm>
            <a:prstGeom prst="rect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5" name="AutoShape 54"/>
            <p:cNvSpPr>
              <a:spLocks noChangeArrowheads="1"/>
            </p:cNvSpPr>
            <p:nvPr/>
          </p:nvSpPr>
          <p:spPr bwMode="auto">
            <a:xfrm flipV="1">
              <a:off x="5041" y="2025"/>
              <a:ext cx="520" cy="288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6" name="AutoShape 55"/>
            <p:cNvSpPr>
              <a:spLocks noChangeArrowheads="1"/>
            </p:cNvSpPr>
            <p:nvPr/>
          </p:nvSpPr>
          <p:spPr bwMode="auto">
            <a:xfrm>
              <a:off x="5033" y="1601"/>
              <a:ext cx="472" cy="30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7" name="AutoShape 56"/>
            <p:cNvSpPr>
              <a:spLocks noChangeArrowheads="1"/>
            </p:cNvSpPr>
            <p:nvPr/>
          </p:nvSpPr>
          <p:spPr bwMode="auto">
            <a:xfrm>
              <a:off x="5065" y="2827"/>
              <a:ext cx="472" cy="302"/>
            </a:xfrm>
            <a:prstGeom prst="pentagon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8" name="AutoShape 57"/>
            <p:cNvSpPr>
              <a:spLocks noChangeArrowheads="1"/>
            </p:cNvSpPr>
            <p:nvPr/>
          </p:nvSpPr>
          <p:spPr bwMode="auto">
            <a:xfrm>
              <a:off x="5086" y="3205"/>
              <a:ext cx="430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5 w 21600"/>
                <a:gd name="T25" fmla="*/ 3192 h 21600"/>
                <a:gd name="T26" fmla="*/ 18435 w 21600"/>
                <a:gd name="T27" fmla="*/ 1840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69" name="AutoShape 58"/>
            <p:cNvSpPr>
              <a:spLocks noChangeArrowheads="1"/>
            </p:cNvSpPr>
            <p:nvPr/>
          </p:nvSpPr>
          <p:spPr bwMode="auto">
            <a:xfrm>
              <a:off x="5065" y="2373"/>
              <a:ext cx="472" cy="378"/>
            </a:xfrm>
            <a:prstGeom prst="diamond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E6E61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6670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5088" y="384"/>
              <a:ext cx="384" cy="3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61398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S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Y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M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P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T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O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M</a:t>
              </a:r>
            </a:p>
            <a:p>
              <a:pPr algn="ctr">
                <a:defRPr/>
              </a:pPr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0501">
                        <a:srgbClr val="0819FB"/>
                      </a:gs>
                      <a:gs pos="17500">
                        <a:srgbClr val="1A8D48"/>
                      </a:gs>
                      <a:gs pos="25999">
                        <a:srgbClr val="FFFF00"/>
                      </a:gs>
                      <a:gs pos="36501">
                        <a:srgbClr val="EE3F17"/>
                      </a:gs>
                      <a:gs pos="44000">
                        <a:srgbClr val="E81766"/>
                      </a:gs>
                      <a:gs pos="50000">
                        <a:srgbClr val="A603AB"/>
                      </a:gs>
                      <a:gs pos="56000">
                        <a:srgbClr val="E81766"/>
                      </a:gs>
                      <a:gs pos="63499">
                        <a:srgbClr val="EE3F17"/>
                      </a:gs>
                      <a:gs pos="74001">
                        <a:srgbClr val="FFFF00"/>
                      </a:gs>
                      <a:gs pos="82500">
                        <a:srgbClr val="1A8D48"/>
                      </a:gs>
                      <a:gs pos="89500">
                        <a:srgbClr val="0819FB"/>
                      </a:gs>
                      <a:gs pos="100000">
                        <a:srgbClr val="A603AB"/>
                      </a:gs>
                    </a:gsLst>
                    <a:lin ang="2700000" scaled="1"/>
                  </a:gradFill>
                  <a:effectLst>
                    <a:outerShdw blurRad="63500" dist="38099" dir="2700000" sy="50000" kx="2115830" algn="bl" rotWithShape="0">
                      <a:srgbClr val="C0C0C0">
                        <a:alpha val="74997"/>
                      </a:srgb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S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1090612" y="1601788"/>
            <a:ext cx="7900988" cy="5256212"/>
            <a:chOff x="-273" y="1009"/>
            <a:chExt cx="4977" cy="3311"/>
          </a:xfrm>
        </p:grpSpPr>
        <p:sp>
          <p:nvSpPr>
            <p:cNvPr id="26660" name="Text Box 61"/>
            <p:cNvSpPr txBox="1">
              <a:spLocks noChangeArrowheads="1"/>
            </p:cNvSpPr>
            <p:nvPr/>
          </p:nvSpPr>
          <p:spPr bwMode="auto">
            <a:xfrm>
              <a:off x="816" y="4051"/>
              <a:ext cx="302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2200">
                  <a:solidFill>
                    <a:prstClr val="white"/>
                  </a:solidFill>
                  <a:latin typeface="Arial Black" charset="0"/>
                </a:rPr>
                <a:t>R = Resource  D = Discharge</a:t>
              </a:r>
            </a:p>
          </p:txBody>
        </p:sp>
        <p:sp>
          <p:nvSpPr>
            <p:cNvPr id="26661" name="Line 62"/>
            <p:cNvSpPr>
              <a:spLocks noChangeShapeType="1"/>
            </p:cNvSpPr>
            <p:nvPr/>
          </p:nvSpPr>
          <p:spPr bwMode="auto">
            <a:xfrm>
              <a:off x="-273" y="1009"/>
              <a:ext cx="497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6863" name="Text Box 63"/>
          <p:cNvSpPr txBox="1">
            <a:spLocks noChangeArrowheads="1"/>
          </p:cNvSpPr>
          <p:nvPr/>
        </p:nvSpPr>
        <p:spPr bwMode="auto">
          <a:xfrm>
            <a:off x="7315200" y="6430964"/>
            <a:ext cx="3048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200">
                <a:solidFill>
                  <a:prstClr val="black"/>
                </a:solidFill>
                <a:latin typeface="Arial Black" charset="0"/>
              </a:rPr>
              <a:t>X = Not available</a:t>
            </a:r>
          </a:p>
        </p:txBody>
      </p:sp>
      <p:sp>
        <p:nvSpPr>
          <p:cNvPr id="76864" name="AutoShape 64"/>
          <p:cNvSpPr>
            <a:spLocks noChangeArrowheads="1"/>
          </p:cNvSpPr>
          <p:nvPr/>
        </p:nvSpPr>
        <p:spPr bwMode="auto">
          <a:xfrm>
            <a:off x="4724400" y="4724400"/>
            <a:ext cx="9144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4800 h 21600"/>
              <a:gd name="T14" fmla="*/ 20298 w 21600"/>
              <a:gd name="T15" fmla="*/ 73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413" y="0"/>
                </a:lnTo>
                <a:lnTo>
                  <a:pt x="15413" y="4800"/>
                </a:lnTo>
                <a:lnTo>
                  <a:pt x="12427" y="4800"/>
                </a:lnTo>
                <a:cubicBezTo>
                  <a:pt x="5564" y="4800"/>
                  <a:pt x="0" y="8094"/>
                  <a:pt x="0" y="12158"/>
                </a:cubicBezTo>
                <a:lnTo>
                  <a:pt x="0" y="21600"/>
                </a:lnTo>
                <a:lnTo>
                  <a:pt x="2615" y="21600"/>
                </a:lnTo>
                <a:lnTo>
                  <a:pt x="2615" y="12158"/>
                </a:lnTo>
                <a:cubicBezTo>
                  <a:pt x="2615" y="9507"/>
                  <a:pt x="7008" y="7358"/>
                  <a:pt x="12427" y="7358"/>
                </a:cubicBezTo>
                <a:lnTo>
                  <a:pt x="15413" y="7358"/>
                </a:lnTo>
                <a:lnTo>
                  <a:pt x="15413" y="12158"/>
                </a:lnTo>
                <a:close/>
              </a:path>
            </a:pathLst>
          </a:custGeom>
          <a:gradFill rotWithShape="0">
            <a:gsLst>
              <a:gs pos="0">
                <a:srgbClr val="CCFFCC"/>
              </a:gs>
              <a:gs pos="100000">
                <a:srgbClr val="E6E61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6865" name="WordArt 65"/>
          <p:cNvSpPr>
            <a:spLocks noChangeArrowheads="1" noChangeShapeType="1" noTextEdit="1"/>
          </p:cNvSpPr>
          <p:nvPr/>
        </p:nvSpPr>
        <p:spPr bwMode="auto">
          <a:xfrm rot="-5400000">
            <a:off x="3036094" y="3821907"/>
            <a:ext cx="3452813" cy="228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Heightened Arousal</a:t>
            </a:r>
          </a:p>
        </p:txBody>
      </p:sp>
      <p:grpSp>
        <p:nvGrpSpPr>
          <p:cNvPr id="26648" name="Group 66"/>
          <p:cNvGrpSpPr>
            <a:grpSpLocks/>
          </p:cNvGrpSpPr>
          <p:nvPr/>
        </p:nvGrpSpPr>
        <p:grpSpPr bwMode="auto">
          <a:xfrm>
            <a:off x="1911350" y="4495800"/>
            <a:ext cx="2736850" cy="1371600"/>
            <a:chOff x="244" y="3050"/>
            <a:chExt cx="1148" cy="790"/>
          </a:xfrm>
        </p:grpSpPr>
        <p:sp>
          <p:nvSpPr>
            <p:cNvPr id="26658" name="Text Box 67"/>
            <p:cNvSpPr txBox="1">
              <a:spLocks noChangeArrowheads="1"/>
            </p:cNvSpPr>
            <p:nvPr/>
          </p:nvSpPr>
          <p:spPr bwMode="auto">
            <a:xfrm>
              <a:off x="244" y="3050"/>
              <a:ext cx="52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en-US" altLang="en-US" sz="5400" b="1">
                  <a:solidFill>
                    <a:srgbClr val="FFFF00"/>
                  </a:solidFill>
                  <a:latin typeface="Times New Roman" charset="0"/>
                  <a:sym typeface="Wingdings" charset="2"/>
                </a:rPr>
                <a:t></a:t>
              </a:r>
              <a:endParaRPr lang="en-US" altLang="en-US" sz="54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26659" name="Freeform 68"/>
            <p:cNvSpPr>
              <a:spLocks/>
            </p:cNvSpPr>
            <p:nvPr/>
          </p:nvSpPr>
          <p:spPr bwMode="auto">
            <a:xfrm>
              <a:off x="336" y="3504"/>
              <a:ext cx="1056" cy="336"/>
            </a:xfrm>
            <a:custGeom>
              <a:avLst/>
              <a:gdLst>
                <a:gd name="T0" fmla="*/ 0 w 2448"/>
                <a:gd name="T1" fmla="*/ 1 h 600"/>
                <a:gd name="T2" fmla="*/ 0 w 2448"/>
                <a:gd name="T3" fmla="*/ 1 h 600"/>
                <a:gd name="T4" fmla="*/ 0 w 2448"/>
                <a:gd name="T5" fmla="*/ 1 h 600"/>
                <a:gd name="T6" fmla="*/ 0 w 2448"/>
                <a:gd name="T7" fmla="*/ 1 h 600"/>
                <a:gd name="T8" fmla="*/ 0 w 2448"/>
                <a:gd name="T9" fmla="*/ 1 h 600"/>
                <a:gd name="T10" fmla="*/ 0 w 2448"/>
                <a:gd name="T11" fmla="*/ 1 h 600"/>
                <a:gd name="T12" fmla="*/ 0 w 2448"/>
                <a:gd name="T13" fmla="*/ 1 h 600"/>
                <a:gd name="T14" fmla="*/ 0 w 2448"/>
                <a:gd name="T15" fmla="*/ 1 h 600"/>
                <a:gd name="T16" fmla="*/ 0 w 2448"/>
                <a:gd name="T17" fmla="*/ 1 h 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8"/>
                <a:gd name="T28" fmla="*/ 0 h 600"/>
                <a:gd name="T29" fmla="*/ 2448 w 2448"/>
                <a:gd name="T30" fmla="*/ 600 h 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8" h="600">
                  <a:moveTo>
                    <a:pt x="0" y="24"/>
                  </a:moveTo>
                  <a:cubicBezTo>
                    <a:pt x="36" y="312"/>
                    <a:pt x="72" y="600"/>
                    <a:pt x="144" y="600"/>
                  </a:cubicBezTo>
                  <a:cubicBezTo>
                    <a:pt x="216" y="600"/>
                    <a:pt x="336" y="48"/>
                    <a:pt x="432" y="24"/>
                  </a:cubicBezTo>
                  <a:cubicBezTo>
                    <a:pt x="528" y="0"/>
                    <a:pt x="576" y="456"/>
                    <a:pt x="720" y="456"/>
                  </a:cubicBezTo>
                  <a:cubicBezTo>
                    <a:pt x="864" y="456"/>
                    <a:pt x="1152" y="24"/>
                    <a:pt x="1296" y="24"/>
                  </a:cubicBezTo>
                  <a:cubicBezTo>
                    <a:pt x="1440" y="24"/>
                    <a:pt x="1464" y="432"/>
                    <a:pt x="1584" y="456"/>
                  </a:cubicBezTo>
                  <a:cubicBezTo>
                    <a:pt x="1704" y="480"/>
                    <a:pt x="1920" y="168"/>
                    <a:pt x="2016" y="168"/>
                  </a:cubicBezTo>
                  <a:cubicBezTo>
                    <a:pt x="2112" y="168"/>
                    <a:pt x="2088" y="456"/>
                    <a:pt x="2160" y="456"/>
                  </a:cubicBezTo>
                  <a:cubicBezTo>
                    <a:pt x="2232" y="456"/>
                    <a:pt x="2400" y="216"/>
                    <a:pt x="2448" y="168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6869" name="AutoShape 69"/>
          <p:cNvSpPr>
            <a:spLocks noChangeArrowheads="1"/>
          </p:cNvSpPr>
          <p:nvPr/>
        </p:nvSpPr>
        <p:spPr bwMode="auto">
          <a:xfrm>
            <a:off x="3429000" y="5029200"/>
            <a:ext cx="533400" cy="457200"/>
          </a:xfrm>
          <a:prstGeom prst="irregularSeal2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6870" name="WordArt 70"/>
          <p:cNvSpPr>
            <a:spLocks noChangeArrowheads="1" noChangeShapeType="1" noTextEdit="1"/>
          </p:cNvSpPr>
          <p:nvPr/>
        </p:nvSpPr>
        <p:spPr bwMode="auto">
          <a:xfrm rot="-1646238">
            <a:off x="3505200" y="5029200"/>
            <a:ext cx="585788" cy="4572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en-US" sz="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THREAT</a:t>
            </a:r>
          </a:p>
        </p:txBody>
      </p:sp>
      <p:grpSp>
        <p:nvGrpSpPr>
          <p:cNvPr id="17" name="Group 71"/>
          <p:cNvGrpSpPr>
            <a:grpSpLocks/>
          </p:cNvGrpSpPr>
          <p:nvPr/>
        </p:nvGrpSpPr>
        <p:grpSpPr bwMode="auto">
          <a:xfrm>
            <a:off x="6934200" y="1600200"/>
            <a:ext cx="228600" cy="1219200"/>
            <a:chOff x="4896" y="290"/>
            <a:chExt cx="384" cy="1678"/>
          </a:xfrm>
        </p:grpSpPr>
        <p:sp>
          <p:nvSpPr>
            <p:cNvPr id="26653" name="Line 72"/>
            <p:cNvSpPr>
              <a:spLocks noChangeShapeType="1"/>
            </p:cNvSpPr>
            <p:nvPr/>
          </p:nvSpPr>
          <p:spPr bwMode="auto">
            <a:xfrm flipV="1">
              <a:off x="4896" y="528"/>
              <a:ext cx="96" cy="144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54" name="Line 73"/>
            <p:cNvSpPr>
              <a:spLocks noChangeShapeType="1"/>
            </p:cNvSpPr>
            <p:nvPr/>
          </p:nvSpPr>
          <p:spPr bwMode="auto">
            <a:xfrm flipV="1">
              <a:off x="4992" y="290"/>
              <a:ext cx="39" cy="150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55" name="Line 74"/>
            <p:cNvSpPr>
              <a:spLocks noChangeShapeType="1"/>
            </p:cNvSpPr>
            <p:nvPr/>
          </p:nvSpPr>
          <p:spPr bwMode="auto">
            <a:xfrm flipH="1">
              <a:off x="5136" y="290"/>
              <a:ext cx="10" cy="167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56" name="Line 75"/>
            <p:cNvSpPr>
              <a:spLocks noChangeShapeType="1"/>
            </p:cNvSpPr>
            <p:nvPr/>
          </p:nvSpPr>
          <p:spPr bwMode="auto">
            <a:xfrm flipV="1">
              <a:off x="5136" y="290"/>
              <a:ext cx="68" cy="163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57" name="Line 76"/>
            <p:cNvSpPr>
              <a:spLocks noChangeShapeType="1"/>
            </p:cNvSpPr>
            <p:nvPr/>
          </p:nvSpPr>
          <p:spPr bwMode="auto">
            <a:xfrm>
              <a:off x="5232" y="290"/>
              <a:ext cx="48" cy="110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652" name="Text Box 77"/>
          <p:cNvSpPr txBox="1">
            <a:spLocks noChangeArrowheads="1"/>
          </p:cNvSpPr>
          <p:nvPr/>
        </p:nvSpPr>
        <p:spPr bwMode="auto">
          <a:xfrm>
            <a:off x="2667000" y="5867401"/>
            <a:ext cx="5334000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>
                <a:solidFill>
                  <a:prstClr val="white"/>
                </a:solidFill>
                <a:latin typeface="Times" charset="0"/>
              </a:rPr>
              <a:t>Personal functioning baseline</a:t>
            </a:r>
          </a:p>
        </p:txBody>
      </p:sp>
    </p:spTree>
    <p:extLst>
      <p:ext uri="{BB962C8B-B14F-4D97-AF65-F5344CB8AC3E}">
        <p14:creationId xmlns:p14="http://schemas.microsoft.com/office/powerpoint/2010/main" val="180609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6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6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6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6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6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5" grpId="0" animBg="1"/>
      <p:bldP spid="76816" grpId="0" animBg="1" autoUpdateAnimBg="0"/>
      <p:bldP spid="76820" grpId="0" animBg="1" autoUpdateAnimBg="0"/>
      <p:bldP spid="76821" grpId="0" animBg="1"/>
      <p:bldP spid="76825" grpId="0" animBg="1"/>
      <p:bldP spid="76826" grpId="0" autoUpdateAnimBg="0"/>
      <p:bldP spid="76827" grpId="0" autoUpdateAnimBg="0"/>
      <p:bldP spid="76828" grpId="0" animBg="1"/>
      <p:bldP spid="76849" grpId="0" animBg="1"/>
      <p:bldP spid="76863" grpId="0" autoUpdateAnimBg="0"/>
      <p:bldP spid="76864" grpId="0" animBg="1"/>
      <p:bldP spid="76865" grpId="0" animBg="1"/>
      <p:bldP spid="76869" grpId="0" animBg="1"/>
      <p:bldP spid="768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3A6F54-4738-8B4C-B38C-98011D59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24542"/>
            <a:ext cx="9144000" cy="1099457"/>
          </a:xfrm>
          <a:solidFill>
            <a:srgbClr val="91311A"/>
          </a:solidFill>
        </p:spPr>
        <p:txBody>
          <a:bodyPr>
            <a:normAutofit/>
          </a:bodyPr>
          <a:lstStyle/>
          <a:p>
            <a:pPr algn="ctr"/>
            <a:r>
              <a:rPr lang="en-AU" sz="4000" b="1" dirty="0">
                <a:solidFill>
                  <a:srgbClr val="FFFF00"/>
                </a:solidFill>
                <a:ea typeface="Helvetica LT 77 Bold Condensed" charset="0"/>
                <a:cs typeface="Helvetica LT 77 Bold Condensed" charset="0"/>
              </a:rPr>
              <a:t>When we ignore generational trauma</a:t>
            </a:r>
            <a:br>
              <a:rPr lang="en-AU" sz="4000" b="1" dirty="0">
                <a:solidFill>
                  <a:srgbClr val="FFFF00"/>
                </a:solidFill>
                <a:ea typeface="Helvetica LT 77 Bold Condensed" charset="0"/>
                <a:cs typeface="Helvetica LT 77 Bold Condensed" charset="0"/>
              </a:rPr>
            </a:br>
            <a:r>
              <a:rPr lang="en-AU" sz="2800" b="1" dirty="0">
                <a:solidFill>
                  <a:srgbClr val="FFFF00"/>
                </a:solidFill>
                <a:ea typeface="Helvetica LT 77 Bold Condensed" charset="0"/>
                <a:cs typeface="Helvetica LT 77 Bold Condensed" charset="0"/>
              </a:rPr>
              <a:t>5 generations </a:t>
            </a:r>
            <a:r>
              <a:rPr lang="mr-IN" sz="2800" b="1" dirty="0">
                <a:solidFill>
                  <a:srgbClr val="FFFF00"/>
                </a:solidFill>
                <a:ea typeface="Helvetica LT 77 Bold Condensed" charset="0"/>
                <a:cs typeface="Helvetica LT 77 Bold Condensed" charset="0"/>
              </a:rPr>
              <a:t>–</a:t>
            </a:r>
            <a:r>
              <a:rPr lang="en-AU" sz="2800" b="1" dirty="0">
                <a:solidFill>
                  <a:srgbClr val="FFFF00"/>
                </a:solidFill>
                <a:ea typeface="Helvetica LT 77 Bold Condensed" charset="0"/>
                <a:cs typeface="Helvetica LT 77 Bold Condensed" charset="0"/>
              </a:rPr>
              <a:t> South America</a:t>
            </a:r>
            <a:endParaRPr lang="en-US" sz="2800" b="1" dirty="0">
              <a:solidFill>
                <a:srgbClr val="FFFF00"/>
              </a:solidFill>
              <a:ea typeface="Helvetica LT 77 Bold Condensed" charset="0"/>
              <a:cs typeface="Helvetica LT 77 Bold Condensed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A30135-7AC7-9E48-A24F-549BF2CB3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828" y="1665514"/>
            <a:ext cx="10549404" cy="501831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1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st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generation: </a:t>
            </a:r>
            <a:r>
              <a:rPr lang="en-US" altLang="en-US" sz="2800" dirty="0" err="1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colonised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– males killed – enslaved - imprisoned – females sexually misused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2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nd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generation: Men turn to alcohol </a:t>
            </a:r>
            <a:r>
              <a:rPr lang="en-US" altLang="en-US" sz="2800" b="1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and other drugs 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as their cultural and spiritual identity is damaged – self worth eroded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3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rd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generation: Spousal Assault – Societal Trauma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4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th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generation: Abuse moves from spousal assault to child neglect / harm, or both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5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th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generation. Cycle repeats as trauma </a:t>
            </a:r>
            <a:r>
              <a:rPr lang="en-US" altLang="en-US" sz="2800" dirty="0" err="1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begats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violence </a:t>
            </a:r>
            <a:r>
              <a:rPr lang="en-US" altLang="en-US" sz="2800" dirty="0" err="1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begats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trauma </a:t>
            </a:r>
          </a:p>
          <a:p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6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th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generation. </a:t>
            </a:r>
            <a:r>
              <a:rPr lang="en-US" altLang="en-US" sz="2800" b="1" dirty="0">
                <a:solidFill>
                  <a:srgbClr val="C00000"/>
                </a:solidFill>
                <a:ea typeface="Helvetica LT 55 Roman" charset="0"/>
                <a:cs typeface="Helvetica LT 55 Roman" charset="0"/>
              </a:rPr>
              <a:t>(where are we now! The kids on the streets at night. The children of the conquered </a:t>
            </a:r>
            <a:r>
              <a:rPr lang="en-US" altLang="en-US" sz="2800" b="1" dirty="0" err="1">
                <a:solidFill>
                  <a:srgbClr val="C00000"/>
                </a:solidFill>
                <a:ea typeface="Helvetica LT 55 Roman" charset="0"/>
                <a:cs typeface="Helvetica LT 55 Roman" charset="0"/>
              </a:rPr>
              <a:t>terrorise</a:t>
            </a:r>
            <a:r>
              <a:rPr lang="en-US" altLang="en-US" sz="2800" b="1" dirty="0">
                <a:solidFill>
                  <a:srgbClr val="C00000"/>
                </a:solidFill>
                <a:ea typeface="Helvetica LT 55 Roman" charset="0"/>
                <a:cs typeface="Helvetica LT 55 Roman" charset="0"/>
              </a:rPr>
              <a:t> their parents – grandparents – communities).</a:t>
            </a:r>
          </a:p>
          <a:p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7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th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</a:t>
            </a:r>
            <a:r>
              <a:rPr lang="en-US" altLang="en-US" sz="2800" baseline="300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The grown children of the conquerors begin to live in fear of the grown children of the conquered. </a:t>
            </a:r>
            <a:r>
              <a:rPr lang="en-US" altLang="en-US" b="1" dirty="0">
                <a:solidFill>
                  <a:schemeClr val="tx1"/>
                </a:solidFill>
                <a:ea typeface="Helvetica LT 55 Roman" charset="0"/>
                <a:cs typeface="Helvetica LT 55 Roman" charset="0"/>
              </a:rPr>
              <a:t>(Merida Blanco cited in Levine, 1997).</a:t>
            </a:r>
          </a:p>
        </p:txBody>
      </p:sp>
    </p:spTree>
    <p:extLst>
      <p:ext uri="{BB962C8B-B14F-4D97-AF65-F5344CB8AC3E}">
        <p14:creationId xmlns:p14="http://schemas.microsoft.com/office/powerpoint/2010/main" val="387497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9E81-54AD-1E42-B246-5D790DED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36" y="685800"/>
            <a:ext cx="8977746" cy="1485900"/>
          </a:xfrm>
        </p:spPr>
        <p:txBody>
          <a:bodyPr/>
          <a:lstStyle/>
          <a:p>
            <a:r>
              <a:rPr lang="en-US" dirty="0"/>
              <a:t>Brad … Our services are failing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8E35-14DF-4045-8EB2-F139415D0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5810" y="2285999"/>
            <a:ext cx="4720408" cy="426720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en-US" sz="3000" b="1" dirty="0">
                <a:ea typeface="Arial Rounded MT Bold" pitchFamily="-84" charset="0"/>
                <a:cs typeface="Apple Casual"/>
              </a:rPr>
              <a:t>Diagnosis:</a:t>
            </a:r>
          </a:p>
          <a:p>
            <a:pPr>
              <a:buFont typeface="Wingdings" pitchFamily="-111" charset="2"/>
              <a:buChar char="£"/>
              <a:defRPr/>
            </a:pPr>
            <a:r>
              <a:rPr lang="en-US" sz="3000" b="1" dirty="0">
                <a:ea typeface="Arial Rounded MT Bold" pitchFamily="-84" charset="0"/>
                <a:cs typeface="Apple Casual"/>
              </a:rPr>
              <a:t>Emerging psychosis with mood depressive content – some paranoia  (he thinks the world is unsafe)</a:t>
            </a:r>
          </a:p>
          <a:p>
            <a:pPr>
              <a:buFont typeface="Wingdings" pitchFamily="-111" charset="2"/>
              <a:buChar char="£"/>
              <a:defRPr/>
            </a:pPr>
            <a:r>
              <a:rPr lang="en-US" sz="3000" b="1" dirty="0">
                <a:ea typeface="Arial Rounded MT Bold" pitchFamily="-84" charset="0"/>
                <a:cs typeface="Apple Casual"/>
              </a:rPr>
              <a:t>Suicidal ideation</a:t>
            </a:r>
          </a:p>
          <a:p>
            <a:pPr>
              <a:buFont typeface="Wingdings" pitchFamily="-111" charset="2"/>
              <a:buChar char="£"/>
              <a:defRPr/>
            </a:pPr>
            <a:r>
              <a:rPr lang="en-US" sz="3000" b="1" dirty="0">
                <a:ea typeface="Arial Rounded MT Bold" pitchFamily="-84" charset="0"/>
                <a:cs typeface="Apple Casual"/>
              </a:rPr>
              <a:t>Chronic compound grief</a:t>
            </a:r>
          </a:p>
          <a:p>
            <a:pPr>
              <a:buFont typeface="Wingdings" pitchFamily="-111" charset="2"/>
              <a:buChar char="£"/>
              <a:defRPr/>
            </a:pPr>
            <a:r>
              <a:rPr lang="en-US" sz="3000" b="1" dirty="0">
                <a:ea typeface="Arial Rounded MT Bold" pitchFamily="-84" charset="0"/>
                <a:cs typeface="Apple Casual"/>
              </a:rPr>
              <a:t>Chronic Complex Post Traumatic Stress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E03FE-A6AD-5447-B0AA-942C855CE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6264" y="2285999"/>
            <a:ext cx="4620609" cy="426720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-111" charset="2"/>
              <a:buChar char="£"/>
              <a:defRPr/>
            </a:pPr>
            <a:r>
              <a:rPr lang="en-US" sz="2800" dirty="0"/>
              <a:t>Trauma … seeing his mother killed at three, and his Aunty at 11.  His world is unsafe.</a:t>
            </a:r>
          </a:p>
          <a:p>
            <a:pPr>
              <a:buFont typeface="Wingdings" pitchFamily="-111" charset="2"/>
              <a:buChar char="£"/>
              <a:defRPr/>
            </a:pPr>
            <a:r>
              <a:rPr lang="en-US" sz="2800" dirty="0"/>
              <a:t>Records show that in the two suicide attempts, they said he was just “attention seeking”.</a:t>
            </a:r>
          </a:p>
          <a:p>
            <a:pPr>
              <a:buFont typeface="Wingdings" pitchFamily="-111" charset="2"/>
              <a:buChar char="£"/>
              <a:defRPr/>
            </a:pPr>
            <a:r>
              <a:rPr lang="en-US" sz="2800" dirty="0"/>
              <a:t>Prescribed </a:t>
            </a:r>
            <a:r>
              <a:rPr lang="en-US" sz="2800" dirty="0" err="1"/>
              <a:t>Ritilan</a:t>
            </a:r>
            <a:r>
              <a:rPr lang="en-US" sz="2800" dirty="0"/>
              <a:t>.</a:t>
            </a:r>
          </a:p>
          <a:p>
            <a:endParaRPr lang="en-US" dirty="0"/>
          </a:p>
          <a:p>
            <a:r>
              <a:rPr lang="en-US" dirty="0"/>
              <a:t>(obviously not his real name)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4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8B75-BEE9-764A-8BBA-C857ECD6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94" y="685800"/>
            <a:ext cx="11231105" cy="1485900"/>
          </a:xfrm>
        </p:spPr>
        <p:txBody>
          <a:bodyPr>
            <a:normAutofit fontScale="90000"/>
          </a:bodyPr>
          <a:lstStyle/>
          <a:p>
            <a:r>
              <a:rPr lang="en-US" b="1"/>
              <a:t>Who teaches us?</a:t>
            </a:r>
            <a:br>
              <a:rPr lang="en-US"/>
            </a:br>
            <a:r>
              <a:rPr lang="en-US"/>
              <a:t>When racism defines us ...  And love calls us home.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1CAFF-D153-2342-A396-F323A0DE9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373096" cy="4210050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A racist phone call - an assumption, an arrest, and … </a:t>
            </a:r>
          </a:p>
          <a:p>
            <a:pPr algn="r"/>
            <a:r>
              <a:rPr lang="en-US" sz="2800" b="1" dirty="0"/>
              <a:t>then they find they were wrong,</a:t>
            </a:r>
          </a:p>
          <a:p>
            <a:r>
              <a:rPr lang="en-US" sz="2800" b="1" dirty="0"/>
              <a:t>BUT the damage is done. </a:t>
            </a:r>
          </a:p>
          <a:p>
            <a:r>
              <a:rPr lang="en-US" sz="2800" b="1" dirty="0"/>
              <a:t>He feels labeled, leaves town, chooses drugs for a while … </a:t>
            </a:r>
          </a:p>
          <a:p>
            <a:r>
              <a:rPr lang="en-US" sz="2800" b="1" dirty="0"/>
              <a:t>BUT returns. And seeks out those who stood by him, believed (in) him.</a:t>
            </a:r>
          </a:p>
          <a:p>
            <a:r>
              <a:rPr lang="en-US" sz="2800" b="1" dirty="0"/>
              <a:t>This year he is back at school but this weekend the drugs hit town</a:t>
            </a:r>
          </a:p>
          <a:p>
            <a:r>
              <a:rPr lang="en-US" sz="2800" b="1" dirty="0"/>
              <a:t>And his short time in JJ has changed him. He is now a bad ass.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153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91112-6F12-9C41-80A5-4374F1A2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314123" cy="1485900"/>
          </a:xfrm>
        </p:spPr>
        <p:txBody>
          <a:bodyPr>
            <a:normAutofit fontScale="90000"/>
          </a:bodyPr>
          <a:lstStyle/>
          <a:p>
            <a:r>
              <a:rPr lang="en-US" b="1"/>
              <a:t>Who teaches us?</a:t>
            </a:r>
            <a:br>
              <a:rPr lang="en-US" b="1"/>
            </a:br>
            <a:r>
              <a:rPr lang="en-US" b="1"/>
              <a:t>When we fail in our care! And what is success?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CF33-5331-1641-98EB-75921EA3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64" y="2286000"/>
            <a:ext cx="10445858" cy="4346448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A young women, raped with injuries enough to be </a:t>
            </a:r>
            <a:r>
              <a:rPr lang="en-US" sz="2800" b="1" dirty="0" err="1"/>
              <a:t>hospitalised</a:t>
            </a:r>
            <a:r>
              <a:rPr lang="en-US" sz="2800" b="1" dirty="0"/>
              <a:t> for corrective surgery. </a:t>
            </a:r>
          </a:p>
          <a:p>
            <a:r>
              <a:rPr lang="en-US" sz="2800" b="1" dirty="0"/>
              <a:t>Asks ...  </a:t>
            </a:r>
            <a:r>
              <a:rPr lang="en-US" sz="2800" b="1" dirty="0">
                <a:solidFill>
                  <a:srgbClr val="C00000"/>
                </a:solidFill>
              </a:rPr>
              <a:t>“Can you fix me?”  </a:t>
            </a:r>
            <a:r>
              <a:rPr lang="en-US" sz="2800" b="1" dirty="0">
                <a:solidFill>
                  <a:schemeClr val="tx1"/>
                </a:solidFill>
              </a:rPr>
              <a:t>I freeze. How can I ‘fix’ such pain?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And how do we fix the community that allows such pain? </a:t>
            </a:r>
          </a:p>
          <a:p>
            <a:r>
              <a:rPr lang="en-US" sz="2800" b="1" dirty="0"/>
              <a:t>But she is fixing herself. </a:t>
            </a:r>
          </a:p>
          <a:p>
            <a:r>
              <a:rPr lang="en-US" sz="2800" b="1" dirty="0"/>
              <a:t>She wants to join the police force to prevent, and help improve services for other young Aboriginal people subjected to - going through what she went through.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Our Youth – Our Future!!</a:t>
            </a:r>
          </a:p>
        </p:txBody>
      </p:sp>
    </p:spTree>
    <p:extLst>
      <p:ext uri="{BB962C8B-B14F-4D97-AF65-F5344CB8AC3E}">
        <p14:creationId xmlns:p14="http://schemas.microsoft.com/office/powerpoint/2010/main" val="40263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87B8-BDCD-EA43-936F-1DA47DD7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85" y="685800"/>
            <a:ext cx="1099957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Memories:  “She loved me”. </a:t>
            </a:r>
            <a:br>
              <a:rPr lang="en-US" b="1" dirty="0"/>
            </a:br>
            <a:r>
              <a:rPr lang="en-US" b="1" dirty="0"/>
              <a:t>What are they teaching us!  What are we learning?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7CAB0-0F47-9C46-B2FD-491A895B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5999"/>
            <a:ext cx="10681856" cy="4197927"/>
          </a:xfrm>
        </p:spPr>
        <p:txBody>
          <a:bodyPr>
            <a:normAutofit/>
          </a:bodyPr>
          <a:lstStyle/>
          <a:p>
            <a:r>
              <a:rPr lang="en-US" sz="2400" b="1" dirty="0"/>
              <a:t>Sitting in the Culture Room, in front of a photo on the wall, one among 40 of female Elders, now passed on.</a:t>
            </a:r>
          </a:p>
          <a:p>
            <a:r>
              <a:rPr lang="en-US" sz="2400" b="1" dirty="0"/>
              <a:t>I ask:  “tell me about her”.  His Gran. Died when he was 4</a:t>
            </a:r>
            <a:r>
              <a:rPr lang="en-US" sz="2400" b="1" i="1" dirty="0"/>
              <a:t>.  The last time he can ever remember feeling loved.</a:t>
            </a:r>
          </a:p>
          <a:p>
            <a:r>
              <a:rPr lang="en-US" sz="2400" b="1" dirty="0"/>
              <a:t>He is troubled … has anger outbursts … yet one day he finds a small plastic bag near where he lives and brings it – hands it in to the school … Meth ... ICE.</a:t>
            </a:r>
          </a:p>
          <a:p>
            <a:r>
              <a:rPr lang="en-US" sz="2400" b="1" dirty="0"/>
              <a:t>He goes on an excursion, and hears I am returning home that day.  So he insists on coming in to say goodbye, …. And asks permission to hug me.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We all need to feel and know we are loved.  Our Youth - our Future</a:t>
            </a:r>
            <a:endParaRPr lang="en-US" sz="2400" b="1" i="1" dirty="0">
              <a:solidFill>
                <a:srgbClr val="C00000"/>
              </a:solidFill>
            </a:endParaRPr>
          </a:p>
          <a:p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6188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792622AF-A923-DB41-A252-7DB986F5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501445"/>
            <a:ext cx="11582400" cy="1268361"/>
          </a:xfrm>
        </p:spPr>
        <p:txBody>
          <a:bodyPr>
            <a:normAutofit/>
          </a:bodyPr>
          <a:lstStyle/>
          <a:p>
            <a:pPr algn="ctr"/>
            <a:r>
              <a:rPr lang="en-US" altLang="en-US" sz="2700" b="1" dirty="0">
                <a:ea typeface="ＭＳ Ｐゴシック" panose="020B0600070205080204" pitchFamily="34" charset="-128"/>
              </a:rPr>
              <a:t>Timor </a:t>
            </a:r>
            <a:r>
              <a:rPr lang="en-US" altLang="en-US" sz="2700" b="1" dirty="0" err="1">
                <a:ea typeface="ＭＳ Ｐゴシック" panose="020B0600070205080204" pitchFamily="34" charset="-128"/>
              </a:rPr>
              <a:t>Leste</a:t>
            </a:r>
            <a:r>
              <a:rPr lang="en-US" altLang="en-US" sz="2700" b="1" dirty="0">
                <a:ea typeface="ＭＳ Ｐゴシック" panose="020B0600070205080204" pitchFamily="34" charset="-128"/>
              </a:rPr>
              <a:t> - the </a:t>
            </a:r>
            <a:r>
              <a:rPr lang="en-US" altLang="en-US" sz="2700" b="1" dirty="0" err="1">
                <a:ea typeface="ＭＳ Ｐゴシック" panose="020B0600070205080204" pitchFamily="34" charset="-128"/>
              </a:rPr>
              <a:t>Prun</a:t>
            </a:r>
            <a:r>
              <a:rPr lang="en-US" altLang="en-US" sz="2700" b="1" dirty="0">
                <a:ea typeface="ＭＳ Ｐゴシック" panose="020B0600070205080204" pitchFamily="34" charset="-128"/>
              </a:rPr>
              <a:t> – being asked two questions.</a:t>
            </a:r>
            <a:br>
              <a:rPr lang="en-US" altLang="en-US" sz="2700" b="1" dirty="0">
                <a:ea typeface="ＭＳ Ｐゴシック" panose="020B0600070205080204" pitchFamily="34" charset="-128"/>
              </a:rPr>
            </a:br>
            <a:r>
              <a:rPr lang="en-US" altLang="en-US" sz="2700" b="1" dirty="0">
                <a:ea typeface="ＭＳ Ｐゴシック" panose="020B0600070205080204" pitchFamily="34" charset="-128"/>
              </a:rPr>
              <a:t>What is the difference between political, social or cultural trauma?</a:t>
            </a:r>
            <a:br>
              <a:rPr lang="en-US" altLang="en-US" sz="2700" b="1" dirty="0">
                <a:ea typeface="ＭＳ Ｐゴシック" panose="020B0600070205080204" pitchFamily="34" charset="-128"/>
              </a:rPr>
            </a:br>
            <a:r>
              <a:rPr lang="en-US" altLang="en-US" sz="2700" b="1" dirty="0">
                <a:ea typeface="ＭＳ Ｐゴシック" panose="020B0600070205080204" pitchFamily="34" charset="-128"/>
              </a:rPr>
              <a:t>What is the difference between loss, grief, victimization, traumatization</a:t>
            </a:r>
            <a:r>
              <a:rPr lang="en-US" altLang="en-US" sz="2400" dirty="0">
                <a:ea typeface="ＭＳ Ｐゴシック" panose="020B0600070205080204" pitchFamily="34" charset="-128"/>
              </a:rPr>
              <a:t>?</a:t>
            </a:r>
          </a:p>
        </p:txBody>
      </p:sp>
      <p:pic>
        <p:nvPicPr>
          <p:cNvPr id="5" name="Content Placeholder 3" descr="IMG_2587.JPG">
            <a:extLst>
              <a:ext uri="{FF2B5EF4-FFF2-40B4-BE49-F238E27FC236}">
                <a16:creationId xmlns:a16="http://schemas.microsoft.com/office/drawing/2014/main" id="{B7E71A8F-9E41-244D-8D56-58CA1650D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>
          <a:xfrm>
            <a:off x="-1209366" y="2322052"/>
            <a:ext cx="14527160" cy="4314723"/>
          </a:xfrm>
        </p:spPr>
      </p:pic>
    </p:spTree>
    <p:extLst>
      <p:ext uri="{BB962C8B-B14F-4D97-AF65-F5344CB8AC3E}">
        <p14:creationId xmlns:p14="http://schemas.microsoft.com/office/powerpoint/2010/main" val="281865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C9367-A5E9-2449-BCB1-4BE9B759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11533632" cy="18341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Papua New Guinea – Asking Permission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“Youth for Change”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“How does sexual violence effect a nation’s economy?”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64B58A-B572-5240-A06F-0D1B54642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25" y="1965342"/>
            <a:ext cx="3495368" cy="4752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4C883-F562-BE4A-91F0-7B32F5D9CC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1965342"/>
            <a:ext cx="4542503" cy="3487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E98575-2E97-3544-9EA6-3C49DC379FB9}"/>
              </a:ext>
            </a:extLst>
          </p:cNvPr>
          <p:cNvSpPr txBox="1"/>
          <p:nvPr/>
        </p:nvSpPr>
        <p:spPr>
          <a:xfrm>
            <a:off x="4450080" y="1710047"/>
            <a:ext cx="376764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I am Gold, </a:t>
            </a:r>
          </a:p>
          <a:p>
            <a:pPr algn="ctr"/>
            <a:r>
              <a:rPr lang="en-AU" i="1" dirty="0"/>
              <a:t>strong and shiny</a:t>
            </a:r>
          </a:p>
          <a:p>
            <a:pPr algn="ctr"/>
            <a:r>
              <a:rPr lang="en-AU" i="1" dirty="0"/>
              <a:t> like stars in the cold of winter.</a:t>
            </a:r>
            <a:br>
              <a:rPr lang="en-AU" i="1" dirty="0"/>
            </a:br>
            <a:r>
              <a:rPr lang="en-AU" i="1" dirty="0"/>
              <a:t>I am a river that gives life to the land,</a:t>
            </a:r>
          </a:p>
          <a:p>
            <a:pPr algn="ctr"/>
            <a:r>
              <a:rPr lang="en-AU" i="1" dirty="0"/>
              <a:t> and the rose that blooms in </a:t>
            </a:r>
          </a:p>
          <a:p>
            <a:pPr algn="ctr"/>
            <a:r>
              <a:rPr lang="en-AU" i="1" dirty="0"/>
              <a:t>the soft black night. </a:t>
            </a:r>
            <a:endParaRPr lang="en-AU" dirty="0"/>
          </a:p>
          <a:p>
            <a:pPr algn="ctr"/>
            <a:r>
              <a:rPr lang="en-AU" i="1" dirty="0"/>
              <a:t>I am as brave as a lion.</a:t>
            </a:r>
            <a:br>
              <a:rPr lang="en-AU" i="1" dirty="0"/>
            </a:br>
            <a:r>
              <a:rPr lang="en-AU" i="1" dirty="0"/>
              <a:t>I am friends with the ants, </a:t>
            </a:r>
          </a:p>
          <a:p>
            <a:pPr algn="ctr"/>
            <a:r>
              <a:rPr lang="en-AU" i="1" dirty="0"/>
              <a:t>and I am like the Bird of Paradise, </a:t>
            </a:r>
          </a:p>
          <a:p>
            <a:pPr algn="ctr"/>
            <a:r>
              <a:rPr lang="en-AU" i="1" dirty="0"/>
              <a:t>beautiful but strong like the father </a:t>
            </a:r>
          </a:p>
          <a:p>
            <a:pPr algn="ctr"/>
            <a:r>
              <a:rPr lang="en-AU" i="1" dirty="0"/>
              <a:t>of loving care and compassion. </a:t>
            </a:r>
            <a:endParaRPr lang="en-AU" dirty="0"/>
          </a:p>
          <a:p>
            <a:pPr algn="ctr"/>
            <a:r>
              <a:rPr lang="en-AU" i="1" dirty="0"/>
              <a:t>I have a fire in me that burns </a:t>
            </a:r>
          </a:p>
          <a:p>
            <a:pPr algn="ctr"/>
            <a:r>
              <a:rPr lang="en-AU" i="1" dirty="0"/>
              <a:t>bright for the world to see </a:t>
            </a:r>
          </a:p>
          <a:p>
            <a:pPr algn="ctr"/>
            <a:r>
              <a:rPr lang="en-AU" i="1" dirty="0"/>
              <a:t>that there is hope in me, </a:t>
            </a:r>
          </a:p>
          <a:p>
            <a:pPr algn="ctr"/>
            <a:r>
              <a:rPr lang="en-AU" i="1" dirty="0"/>
              <a:t>for we can make a change </a:t>
            </a:r>
          </a:p>
          <a:p>
            <a:pPr algn="ctr"/>
            <a:r>
              <a:rPr lang="en-AU" i="1" dirty="0"/>
              <a:t>for you and for me, </a:t>
            </a:r>
          </a:p>
          <a:p>
            <a:pPr algn="ctr"/>
            <a:r>
              <a:rPr lang="en-AU" i="1" dirty="0"/>
              <a:t>that you will see!  </a:t>
            </a:r>
          </a:p>
          <a:p>
            <a:pPr algn="r"/>
            <a:r>
              <a:rPr lang="en-AU" sz="1200" i="1" dirty="0"/>
              <a:t>Doyle </a:t>
            </a:r>
            <a:r>
              <a:rPr lang="en-AU" sz="1200" i="1" dirty="0" err="1"/>
              <a:t>Kailap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85912240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13BCDAAC44346A0C2307F1A368ADB" ma:contentTypeVersion="13" ma:contentTypeDescription="Create a new document." ma:contentTypeScope="" ma:versionID="d120111b3cca3c8ad5743be1988349f6">
  <xsd:schema xmlns:xsd="http://www.w3.org/2001/XMLSchema" xmlns:xs="http://www.w3.org/2001/XMLSchema" xmlns:p="http://schemas.microsoft.com/office/2006/metadata/properties" xmlns:ns2="9fe8a190-a5f8-4773-adac-e0e3a19b90d9" xmlns:ns3="06c72f1e-0326-4e87-a981-e79a536aa6e5" targetNamespace="http://schemas.microsoft.com/office/2006/metadata/properties" ma:root="true" ma:fieldsID="29463e6653dc1f816734196ac6a4f8d9" ns2:_="" ns3:_="">
    <xsd:import namespace="9fe8a190-a5f8-4773-adac-e0e3a19b90d9"/>
    <xsd:import namespace="06c72f1e-0326-4e87-a981-e79a536aa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a190-a5f8-4773-adac-e0e3a19b9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72f1e-0326-4e87-a981-e79a536aa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27945E-A2C0-40A8-993A-E9BB431698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7A3485-1E30-40AB-9257-9DC2A8892C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E1E0FB7-2EBB-4A31-BA9B-4604B273E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8a190-a5f8-4773-adac-e0e3a19b90d9"/>
    <ds:schemaRef ds:uri="06c72f1e-0326-4e87-a981-e79a536aa6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10893</TotalTime>
  <Words>1190</Words>
  <Application>Microsoft Office PowerPoint</Application>
  <PresentationFormat>Widescreen</PresentationFormat>
  <Paragraphs>135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Franklin Gothic Book</vt:lpstr>
      <vt:lpstr>Helvetica</vt:lpstr>
      <vt:lpstr>Lucida Sans</vt:lpstr>
      <vt:lpstr>Tahoma</vt:lpstr>
      <vt:lpstr>Times</vt:lpstr>
      <vt:lpstr>Times New Roman</vt:lpstr>
      <vt:lpstr>Wingdings</vt:lpstr>
      <vt:lpstr>Crop</vt:lpstr>
      <vt:lpstr>Dissociative States  can happen at any time </vt:lpstr>
      <vt:lpstr>Missing resources plus non-discharged survival energy creates symptoms from trauma.</vt:lpstr>
      <vt:lpstr>When we ignore generational trauma 5 generations – South America</vt:lpstr>
      <vt:lpstr>Brad … Our services are failing us!</vt:lpstr>
      <vt:lpstr>Who teaches us? When racism defines us ...  And love calls us home.</vt:lpstr>
      <vt:lpstr>Who teaches us? When we fail in our care! And what is success?</vt:lpstr>
      <vt:lpstr>Memories:  “She loved me”.  What are they teaching us!  What are we learning?</vt:lpstr>
      <vt:lpstr>Timor Leste - the Prun – being asked two questions. What is the difference between political, social or cultural trauma? What is the difference between loss, grief, victimization, traumatization?</vt:lpstr>
      <vt:lpstr>Papua New Guinea – Asking Permission “Youth for Change” “How does sexual violence effect a nation’s economy?”  </vt:lpstr>
      <vt:lpstr>PowerPoint Presentation</vt:lpstr>
      <vt:lpstr>PowerPoint Presentation</vt:lpstr>
      <vt:lpstr>Trauma Stories can be Healing Stories if we work with focused intent</vt:lpstr>
      <vt:lpstr>Healthy Country Healthy People body mind heart spirit</vt:lpstr>
      <vt:lpstr>Whole of community – Multiple Event Crisis intervention (Silove 2007,  Hobfall 2007, Atkinson 2007, Brooks/Atkinson 2011)</vt:lpstr>
      <vt:lpstr>Self Care: the Coolaman holds the stories. You hold the Truth within the Story Space</vt:lpstr>
      <vt:lpstr>The future  belongs  to those  who know the  smallest seed  will grow  towards  the light.  Our Youth  Our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Stories:  Youth!  What are they teaching us   what are we learning</dc:title>
  <dc:creator>Microsoft Office User</dc:creator>
  <cp:lastModifiedBy>Louise  Mullins</cp:lastModifiedBy>
  <cp:revision>101</cp:revision>
  <dcterms:created xsi:type="dcterms:W3CDTF">2021-02-10T20:36:50Z</dcterms:created>
  <dcterms:modified xsi:type="dcterms:W3CDTF">2021-07-28T03:56:14Z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0x01010004213BCDAAC44346A0C2307F1A368ADB</vt:lpwstr>
  </property>
</Properties>
</file>