
<file path=[Content_Types].xml><?xml version="1.0" encoding="utf-8"?>
<Types xmlns="http://schemas.openxmlformats.org/package/2006/content-types">
  <Default Extension="jpeg" ContentType="image/jpeg"/>
  <Default Extension="jpg" ContentType="image/jpeg"/>
  <Default Extension="mp4" ContentType="video/mp4"/>
  <Default Extension="pict" ContentType="image/pict"/>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sldIdLst>
    <p:sldId id="256" r:id="rId5"/>
    <p:sldId id="265" r:id="rId6"/>
    <p:sldId id="296" r:id="rId7"/>
    <p:sldId id="579" r:id="rId8"/>
    <p:sldId id="262" r:id="rId9"/>
    <p:sldId id="311" r:id="rId10"/>
    <p:sldId id="312" r:id="rId11"/>
    <p:sldId id="336" r:id="rId12"/>
    <p:sldId id="339" r:id="rId13"/>
    <p:sldId id="415" r:id="rId14"/>
    <p:sldId id="416" r:id="rId15"/>
    <p:sldId id="419" r:id="rId16"/>
    <p:sldId id="42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44"/>
    <p:restoredTop sz="86413"/>
  </p:normalViewPr>
  <p:slideViewPr>
    <p:cSldViewPr snapToGrid="0" snapToObjects="1">
      <p:cViewPr varScale="1">
        <p:scale>
          <a:sx n="98" d="100"/>
          <a:sy n="98" d="100"/>
        </p:scale>
        <p:origin x="276" y="90"/>
      </p:cViewPr>
      <p:guideLst/>
    </p:cSldViewPr>
  </p:slideViewPr>
  <p:outlineViewPr>
    <p:cViewPr>
      <p:scale>
        <a:sx n="33" d="100"/>
        <a:sy n="33" d="100"/>
      </p:scale>
      <p:origin x="0" y="-521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A05AF-EAEA-AC45-8610-E2B6DD976ADB}"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2F0D6-6747-814D-A9F6-C69113820AA2}" type="slidenum">
              <a:rPr lang="en-US" smtClean="0"/>
              <a:t>‹#›</a:t>
            </a:fld>
            <a:endParaRPr lang="en-US"/>
          </a:p>
        </p:txBody>
      </p:sp>
    </p:spTree>
    <p:extLst>
      <p:ext uri="{BB962C8B-B14F-4D97-AF65-F5344CB8AC3E}">
        <p14:creationId xmlns:p14="http://schemas.microsoft.com/office/powerpoint/2010/main" val="124319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Professor Atkinson will discuss her current work across Australia and PNG on community based violence-trauma specific recovery programs, and share her expertise on the transgenerational effects of trauma for First Nations people communities,  including  trauma related issues stemming from the violence of colonisation and the healing and recovery of First Nations people from this trauma. Her knowledge and expertise in trauma care and recovery will provide a unique and powerful insight for community lawyers in working with First Nations clients and communities.</a:t>
            </a:r>
            <a:endParaRPr lang="en-US" dirty="0"/>
          </a:p>
          <a:p>
            <a:endParaRPr lang="en-US" dirty="0"/>
          </a:p>
        </p:txBody>
      </p:sp>
      <p:sp>
        <p:nvSpPr>
          <p:cNvPr id="4" name="Slide Number Placeholder 3"/>
          <p:cNvSpPr>
            <a:spLocks noGrp="1"/>
          </p:cNvSpPr>
          <p:nvPr>
            <p:ph type="sldNum" sz="quarter" idx="5"/>
          </p:nvPr>
        </p:nvSpPr>
        <p:spPr/>
        <p:txBody>
          <a:bodyPr/>
          <a:lstStyle/>
          <a:p>
            <a:fld id="{54C2F0D6-6747-814D-A9F6-C69113820AA2}" type="slidenum">
              <a:rPr lang="en-US" smtClean="0"/>
              <a:t>1</a:t>
            </a:fld>
            <a:endParaRPr lang="en-US"/>
          </a:p>
        </p:txBody>
      </p:sp>
    </p:spTree>
    <p:extLst>
      <p:ext uri="{BB962C8B-B14F-4D97-AF65-F5344CB8AC3E}">
        <p14:creationId xmlns:p14="http://schemas.microsoft.com/office/powerpoint/2010/main" val="401385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rgbClr val="262626"/>
                </a:solidFill>
              </a:rPr>
              <a:t>Birthing</a:t>
            </a:r>
            <a:r>
              <a:rPr lang="en-US" b="1" baseline="0" dirty="0">
                <a:solidFill>
                  <a:srgbClr val="262626"/>
                </a:solidFill>
              </a:rPr>
              <a:t> country  –  </a:t>
            </a:r>
            <a:r>
              <a:rPr lang="en-US" b="1" baseline="0" dirty="0"/>
              <a:t>preparation for the ceremony  -   the ceremony  - - closure    Language words for listening  dadirri</a:t>
            </a:r>
          </a:p>
          <a:p>
            <a:endParaRPr lang="en-US" b="1" baseline="0" dirty="0"/>
          </a:p>
        </p:txBody>
      </p:sp>
      <p:sp>
        <p:nvSpPr>
          <p:cNvPr id="4" name="Slide Number Placeholder 3"/>
          <p:cNvSpPr>
            <a:spLocks noGrp="1"/>
          </p:cNvSpPr>
          <p:nvPr>
            <p:ph type="sldNum" sz="quarter" idx="10"/>
          </p:nvPr>
        </p:nvSpPr>
        <p:spPr/>
        <p:txBody>
          <a:bodyPr/>
          <a:lstStyle/>
          <a:p>
            <a:pPr>
              <a:defRPr/>
            </a:pPr>
            <a:fld id="{11B5BECA-8A5D-7A45-9B5F-9758DDA44ED0}" type="slidenum">
              <a:rPr lang="en-US" smtClean="0"/>
              <a:pPr>
                <a:defRPr/>
              </a:pPr>
              <a:t>2</a:t>
            </a:fld>
            <a:endParaRPr lang="en-US"/>
          </a:p>
        </p:txBody>
      </p:sp>
    </p:spTree>
    <p:extLst>
      <p:ext uri="{BB962C8B-B14F-4D97-AF65-F5344CB8AC3E}">
        <p14:creationId xmlns:p14="http://schemas.microsoft.com/office/powerpoint/2010/main" val="91293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FF2A525-143B-4C4C-9358-A282F4104358}" type="slidenum">
              <a:rPr lang="en-US">
                <a:latin typeface="Times New Roman" charset="0"/>
                <a:ea typeface="ＭＳ Ｐゴシック" charset="-128"/>
                <a:cs typeface="ＭＳ Ｐゴシック" charset="-128"/>
              </a:rPr>
              <a:pPr/>
              <a:t>4</a:t>
            </a:fld>
            <a:endParaRPr lang="en-US">
              <a:latin typeface="Times New Roman" charset="0"/>
              <a:ea typeface="ＭＳ Ｐゴシック" charset="-128"/>
              <a:cs typeface="ＭＳ Ｐゴシック"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spcBef>
                <a:spcPct val="0"/>
              </a:spcBef>
            </a:pPr>
            <a:r>
              <a:rPr lang="en-AU" sz="1200" b="0" i="0" kern="1200" dirty="0">
                <a:solidFill>
                  <a:schemeClr val="tx1"/>
                </a:solidFill>
                <a:effectLst/>
                <a:latin typeface="+mn-lt"/>
                <a:ea typeface="+mn-ea"/>
                <a:cs typeface="+mn-cs"/>
              </a:rPr>
              <a:t>Structural Violence refers to a form of </a:t>
            </a:r>
            <a:r>
              <a:rPr lang="en-AU" sz="1200" b="1" i="0" kern="1200" dirty="0">
                <a:solidFill>
                  <a:schemeClr val="tx1"/>
                </a:solidFill>
                <a:effectLst/>
                <a:latin typeface="+mn-lt"/>
                <a:ea typeface="+mn-ea"/>
                <a:cs typeface="+mn-cs"/>
              </a:rPr>
              <a:t>violence</a:t>
            </a:r>
            <a:r>
              <a:rPr lang="en-AU" sz="1200" b="0" i="0" kern="1200" dirty="0">
                <a:solidFill>
                  <a:schemeClr val="tx1"/>
                </a:solidFill>
                <a:effectLst/>
                <a:latin typeface="+mn-lt"/>
                <a:ea typeface="+mn-ea"/>
                <a:cs typeface="+mn-cs"/>
              </a:rPr>
              <a:t> where some social </a:t>
            </a:r>
            <a:r>
              <a:rPr lang="en-AU" sz="1200" b="1" i="0" kern="1200" dirty="0">
                <a:solidFill>
                  <a:schemeClr val="tx1"/>
                </a:solidFill>
                <a:effectLst/>
                <a:latin typeface="+mn-lt"/>
                <a:ea typeface="+mn-ea"/>
                <a:cs typeface="+mn-cs"/>
              </a:rPr>
              <a:t>structure</a:t>
            </a:r>
            <a:r>
              <a:rPr lang="en-AU" sz="1200" b="0" i="0" kern="1200" dirty="0">
                <a:solidFill>
                  <a:schemeClr val="tx1"/>
                </a:solidFill>
                <a:effectLst/>
                <a:latin typeface="+mn-lt"/>
                <a:ea typeface="+mn-ea"/>
                <a:cs typeface="+mn-cs"/>
              </a:rPr>
              <a:t> or social institution may harm people by preventing them from meeting their basic needs.</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37139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4BA5097-2319-8541-AD8C-F2FFF1A069D9}" type="slidenum">
              <a:rPr lang="en-US">
                <a:latin typeface="Calibri" pitchFamily="-109" charset="0"/>
                <a:ea typeface="ＭＳ Ｐゴシック" pitchFamily="-109" charset="-128"/>
                <a:cs typeface="ＭＳ Ｐゴシック" pitchFamily="-109" charset="-128"/>
              </a:rPr>
              <a:pPr/>
              <a:t>5</a:t>
            </a:fld>
            <a:endParaRPr lang="en-US">
              <a:latin typeface="Calibri" pitchFamily="-109" charset="0"/>
              <a:ea typeface="ＭＳ Ｐゴシック" pitchFamily="-109" charset="-128"/>
              <a:cs typeface="ＭＳ Ｐゴシック" pitchFamily="-109" charset="-128"/>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atin typeface="Times New Roman"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89661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8E6DEF6-7029-EE49-8B05-D8DE2E01C424}" type="slidenum">
              <a:rPr lang="en-US">
                <a:latin typeface="Times" pitchFamily="-109" charset="0"/>
                <a:ea typeface="ＭＳ Ｐゴシック" pitchFamily="-109" charset="-128"/>
                <a:cs typeface="ＭＳ Ｐゴシック" pitchFamily="-109" charset="-128"/>
              </a:rPr>
              <a:pPr/>
              <a:t>6</a:t>
            </a:fld>
            <a:endParaRPr lang="en-US">
              <a:latin typeface="Times" pitchFamily="-109" charset="0"/>
              <a:ea typeface="ＭＳ Ｐゴシック" pitchFamily="-109" charset="-128"/>
              <a:cs typeface="ＭＳ Ｐゴシック" pitchFamily="-109" charset="-128"/>
            </a:endParaRPr>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85670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156BC03-0EEC-7E40-A0DF-79A7C8483BEC}" type="slidenum">
              <a:rPr lang="en-US">
                <a:latin typeface="Times" pitchFamily="-109" charset="0"/>
                <a:ea typeface="ＭＳ Ｐゴシック" pitchFamily="-109" charset="-128"/>
                <a:cs typeface="ＭＳ Ｐゴシック" pitchFamily="-109" charset="-128"/>
              </a:rPr>
              <a:pPr/>
              <a:t>7</a:t>
            </a:fld>
            <a:endParaRPr lang="en-US">
              <a:latin typeface="Times" pitchFamily="-109" charset="0"/>
              <a:ea typeface="ＭＳ Ｐゴシック" pitchFamily="-109" charset="-128"/>
              <a:cs typeface="ＭＳ Ｐゴシック" pitchFamily="-109"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a:latin typeface="Times"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74936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C8DD7B-3492-8740-B91C-C95853B10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5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C8DD7B-3492-8740-B91C-C95853B10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5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C8DD7B-3492-8740-B91C-C95853B10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29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7/28/2021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AU"/>
              <a:t>Click to edit Master title style</a:t>
            </a:r>
            <a:endParaRPr lang="en-US"/>
          </a:p>
        </p:txBody>
      </p:sp>
      <p:sp>
        <p:nvSpPr>
          <p:cNvPr id="3" name="ClipArt Placeholder 2"/>
          <p:cNvSpPr>
            <a:spLocks noGrp="1"/>
          </p:cNvSpPr>
          <p:nvPr>
            <p:ph type="clipArt" sz="half" idx="1"/>
          </p:nvPr>
        </p:nvSpPr>
        <p:spPr>
          <a:xfrm>
            <a:off x="914400" y="2057400"/>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197600" y="2057400"/>
            <a:ext cx="5080000" cy="41148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B3F1282-B89A-4743-85DD-F67AA879AB56}" type="slidenum">
              <a:rPr lang="en-US"/>
              <a:pPr>
                <a:defRPr/>
              </a:pPr>
              <a:t>‹#›</a:t>
            </a:fld>
            <a:endParaRPr lang="en-US"/>
          </a:p>
        </p:txBody>
      </p:sp>
    </p:spTree>
    <p:extLst>
      <p:ext uri="{BB962C8B-B14F-4D97-AF65-F5344CB8AC3E}">
        <p14:creationId xmlns:p14="http://schemas.microsoft.com/office/powerpoint/2010/main" val="287808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7/28/2021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7/28/2021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7/28/2021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7/28/2021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4.pict"/><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A071-15F5-6840-98E2-1BAFA0561EB0}"/>
              </a:ext>
            </a:extLst>
          </p:cNvPr>
          <p:cNvSpPr>
            <a:spLocks noGrp="1"/>
          </p:cNvSpPr>
          <p:nvPr>
            <p:ph type="ctrTitle"/>
          </p:nvPr>
        </p:nvSpPr>
        <p:spPr>
          <a:xfrm>
            <a:off x="2278504" y="1788454"/>
            <a:ext cx="8364511" cy="1907246"/>
          </a:xfrm>
        </p:spPr>
        <p:txBody>
          <a:bodyPr/>
          <a:lstStyle/>
          <a:p>
            <a:r>
              <a:rPr lang="en-US" sz="3200" b="1" dirty="0">
                <a:solidFill>
                  <a:schemeClr val="tx1"/>
                </a:solidFill>
              </a:rPr>
              <a:t>Understanding the impact of trauma</a:t>
            </a:r>
            <a:br>
              <a:rPr lang="en-US" sz="3200" b="1" dirty="0">
                <a:solidFill>
                  <a:schemeClr val="tx1"/>
                </a:solidFill>
              </a:rPr>
            </a:br>
            <a:r>
              <a:rPr lang="en-US" sz="3200" b="1" dirty="0">
                <a:solidFill>
                  <a:schemeClr val="tx1"/>
                </a:solidFill>
              </a:rPr>
              <a:t>on First Nations peoples </a:t>
            </a:r>
            <a:br>
              <a:rPr lang="en-US" sz="3200" b="1" dirty="0">
                <a:solidFill>
                  <a:schemeClr val="tx1"/>
                </a:solidFill>
              </a:rPr>
            </a:br>
            <a:r>
              <a:rPr lang="en-US" sz="3200" b="1" dirty="0">
                <a:solidFill>
                  <a:schemeClr val="tx1"/>
                </a:solidFill>
              </a:rPr>
              <a:t>and in First Nations communities</a:t>
            </a:r>
          </a:p>
        </p:txBody>
      </p:sp>
      <p:sp>
        <p:nvSpPr>
          <p:cNvPr id="3" name="Subtitle 2">
            <a:extLst>
              <a:ext uri="{FF2B5EF4-FFF2-40B4-BE49-F238E27FC236}">
                <a16:creationId xmlns:a16="http://schemas.microsoft.com/office/drawing/2014/main" id="{FE60DCD2-903B-F340-9002-F341B337EBD9}"/>
              </a:ext>
            </a:extLst>
          </p:cNvPr>
          <p:cNvSpPr>
            <a:spLocks noGrp="1"/>
          </p:cNvSpPr>
          <p:nvPr>
            <p:ph type="subTitle" idx="1"/>
          </p:nvPr>
        </p:nvSpPr>
        <p:spPr>
          <a:xfrm>
            <a:off x="2591760" y="4057651"/>
            <a:ext cx="6831673" cy="1426504"/>
          </a:xfrm>
        </p:spPr>
        <p:txBody>
          <a:bodyPr>
            <a:noAutofit/>
          </a:bodyPr>
          <a:lstStyle/>
          <a:p>
            <a:r>
              <a:rPr lang="en-US" sz="2400" b="1" i="1" dirty="0"/>
              <a:t>Some trees need more water than others </a:t>
            </a:r>
          </a:p>
          <a:p>
            <a:r>
              <a:rPr lang="en-US" sz="2400" b="1" dirty="0"/>
              <a:t>Uncle Harry Walker - Bundjalung Elder</a:t>
            </a:r>
          </a:p>
          <a:p>
            <a:endParaRPr lang="en-US" sz="2400" b="1" dirty="0"/>
          </a:p>
          <a:p>
            <a:r>
              <a:rPr lang="en-US" sz="2400" b="1" dirty="0"/>
              <a:t>Emeritus Professor Judy Atkinson AM PhD </a:t>
            </a:r>
          </a:p>
        </p:txBody>
      </p:sp>
      <p:pic>
        <p:nvPicPr>
          <p:cNvPr id="5" name="Picture 4">
            <a:extLst>
              <a:ext uri="{FF2B5EF4-FFF2-40B4-BE49-F238E27FC236}">
                <a16:creationId xmlns:a16="http://schemas.microsoft.com/office/drawing/2014/main" id="{A82A1214-67E8-B447-B644-5DD51D0CC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352800"/>
          </a:xfrm>
          <a:prstGeom prst="rect">
            <a:avLst/>
          </a:prstGeom>
        </p:spPr>
      </p:pic>
      <p:pic>
        <p:nvPicPr>
          <p:cNvPr id="6" name="Picture 5">
            <a:extLst>
              <a:ext uri="{FF2B5EF4-FFF2-40B4-BE49-F238E27FC236}">
                <a16:creationId xmlns:a16="http://schemas.microsoft.com/office/drawing/2014/main" id="{967F3CD7-A075-824D-8882-5C93A10B0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5885552"/>
            <a:ext cx="2495550" cy="972448"/>
          </a:xfrm>
          <a:prstGeom prst="rect">
            <a:avLst/>
          </a:prstGeom>
        </p:spPr>
      </p:pic>
      <p:sp>
        <p:nvSpPr>
          <p:cNvPr id="7" name="TextBox 6">
            <a:extLst>
              <a:ext uri="{FF2B5EF4-FFF2-40B4-BE49-F238E27FC236}">
                <a16:creationId xmlns:a16="http://schemas.microsoft.com/office/drawing/2014/main" id="{6D411BDB-E50C-934C-BE55-0EFBEB4B195E}"/>
              </a:ext>
            </a:extLst>
          </p:cNvPr>
          <p:cNvSpPr txBox="1"/>
          <p:nvPr/>
        </p:nvSpPr>
        <p:spPr>
          <a:xfrm>
            <a:off x="127097" y="6264054"/>
            <a:ext cx="2361063" cy="523220"/>
          </a:xfrm>
          <a:prstGeom prst="rect">
            <a:avLst/>
          </a:prstGeom>
          <a:noFill/>
        </p:spPr>
        <p:txBody>
          <a:bodyPr wrap="square" rtlCol="0">
            <a:spAutoFit/>
          </a:bodyPr>
          <a:lstStyle/>
          <a:p>
            <a:pPr algn="ctr"/>
            <a:r>
              <a:rPr lang="en-US" sz="1400" b="1" dirty="0"/>
              <a:t>Artist: </a:t>
            </a:r>
            <a:r>
              <a:rPr lang="en-US" sz="1400" b="1" dirty="0" err="1"/>
              <a:t>Kahlia</a:t>
            </a:r>
            <a:r>
              <a:rPr lang="en-US" sz="1400" b="1"/>
              <a:t> Wayne </a:t>
            </a:r>
          </a:p>
          <a:p>
            <a:pPr algn="ctr"/>
            <a:r>
              <a:rPr lang="en-US" sz="1400" b="1"/>
              <a:t>‘Wild Berry Dreaming’</a:t>
            </a:r>
          </a:p>
        </p:txBody>
      </p:sp>
    </p:spTree>
    <p:extLst>
      <p:ext uri="{BB962C8B-B14F-4D97-AF65-F5344CB8AC3E}">
        <p14:creationId xmlns:p14="http://schemas.microsoft.com/office/powerpoint/2010/main" val="402540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0586" y="1793359"/>
            <a:ext cx="9377916" cy="23123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itle 1"/>
          <p:cNvSpPr>
            <a:spLocks noGrp="1"/>
          </p:cNvSpPr>
          <p:nvPr>
            <p:ph type="title"/>
          </p:nvPr>
        </p:nvSpPr>
        <p:spPr>
          <a:xfrm>
            <a:off x="1981200" y="274638"/>
            <a:ext cx="8229600" cy="1202937"/>
          </a:xfrm>
        </p:spPr>
        <p:txBody>
          <a:bodyPr>
            <a:normAutofit/>
          </a:bodyPr>
          <a:lstStyle/>
          <a:p>
            <a:pPr algn="ctr"/>
            <a:r>
              <a:rPr lang="en-AU" sz="4800" b="1" dirty="0">
                <a:solidFill>
                  <a:srgbClr val="FF0000"/>
                </a:solidFill>
                <a:ea typeface="Helvetica LT 77 Bold Condensed" charset="0"/>
                <a:cs typeface="Helvetica LT 77 Bold Condensed" charset="0"/>
              </a:rPr>
              <a:t>Brains Bodies Trauma</a:t>
            </a:r>
            <a:endParaRPr lang="en-US" sz="4800" b="1" dirty="0">
              <a:solidFill>
                <a:srgbClr val="FF0000"/>
              </a:solidFill>
              <a:ea typeface="Helvetica LT 77 Bold Condensed" charset="0"/>
              <a:cs typeface="Helvetica LT 77 Bold Condensed" charset="0"/>
            </a:endParaRPr>
          </a:p>
        </p:txBody>
      </p:sp>
      <p:sp>
        <p:nvSpPr>
          <p:cNvPr id="6" name="Content Placeholder 2"/>
          <p:cNvSpPr txBox="1">
            <a:spLocks/>
          </p:cNvSpPr>
          <p:nvPr/>
        </p:nvSpPr>
        <p:spPr>
          <a:xfrm>
            <a:off x="1519084" y="1793359"/>
            <a:ext cx="9144000" cy="21609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en-US" sz="2800" dirty="0">
                <a:ea typeface="Helvetica LT 55 Roman" charset="0"/>
                <a:cs typeface="Helvetica LT 55 Roman" charset="0"/>
              </a:rPr>
              <a:t>After trauma, the brain and the body react with cells </a:t>
            </a:r>
            <a:br>
              <a:rPr lang="en-US" sz="2800" dirty="0">
                <a:ea typeface="Helvetica LT 55 Roman" charset="0"/>
                <a:cs typeface="Helvetica LT 55 Roman" charset="0"/>
              </a:rPr>
            </a:br>
            <a:r>
              <a:rPr lang="en-US" sz="2800" dirty="0">
                <a:ea typeface="Helvetica LT 55 Roman" charset="0"/>
                <a:cs typeface="Helvetica LT 55 Roman" charset="0"/>
              </a:rPr>
              <a:t>recording memories that become embedded in </a:t>
            </a:r>
            <a:br>
              <a:rPr lang="en-US" sz="2800" dirty="0">
                <a:ea typeface="Helvetica LT 55 Roman" charset="0"/>
                <a:cs typeface="Helvetica LT 55 Roman" charset="0"/>
              </a:rPr>
            </a:br>
            <a:r>
              <a:rPr lang="en-US" sz="2800" dirty="0">
                <a:ea typeface="Helvetica LT 55 Roman" charset="0"/>
                <a:cs typeface="Helvetica LT 55 Roman" charset="0"/>
              </a:rPr>
              <a:t>neuro-pathways which may repeatedly reactivate. Brain areas most relevant and implicated are amygdala, hippocampus and prefrontal cortex. </a:t>
            </a:r>
          </a:p>
        </p:txBody>
      </p:sp>
      <p:sp>
        <p:nvSpPr>
          <p:cNvPr id="3" name="Rectangle 2"/>
          <p:cNvSpPr/>
          <p:nvPr/>
        </p:nvSpPr>
        <p:spPr>
          <a:xfrm>
            <a:off x="2063751" y="4621460"/>
            <a:ext cx="8095577" cy="1569660"/>
          </a:xfrm>
          <a:prstGeom prst="rect">
            <a:avLst/>
          </a:prstGeom>
        </p:spPr>
        <p:txBody>
          <a:bodyPr wrap="square">
            <a:spAutoFit/>
          </a:bodyPr>
          <a:lstStyle/>
          <a:p>
            <a:pPr algn="ctr">
              <a:defRPr/>
            </a:pPr>
            <a:r>
              <a:rPr lang="en-US" sz="3200" b="1" dirty="0">
                <a:ea typeface="Helvetica LT 75" charset="0"/>
                <a:cs typeface="Helvetica LT 75" charset="0"/>
              </a:rPr>
              <a:t>Amygdala – the doing brain</a:t>
            </a:r>
          </a:p>
          <a:p>
            <a:pPr algn="ctr">
              <a:defRPr/>
            </a:pPr>
            <a:r>
              <a:rPr lang="en-US" sz="3200" b="1" dirty="0">
                <a:ea typeface="Helvetica LT 75" charset="0"/>
                <a:cs typeface="Helvetica LT 75" charset="0"/>
              </a:rPr>
              <a:t>Hippocampus – the feeling brain</a:t>
            </a:r>
          </a:p>
          <a:p>
            <a:pPr algn="ctr">
              <a:defRPr/>
            </a:pPr>
            <a:r>
              <a:rPr lang="en-US" sz="3200" b="1" dirty="0">
                <a:ea typeface="Helvetica LT 75" charset="0"/>
                <a:cs typeface="Helvetica LT 75" charset="0"/>
              </a:rPr>
              <a:t>Prefrontal cortex – the thinking brain</a:t>
            </a:r>
          </a:p>
        </p:txBody>
      </p:sp>
    </p:spTree>
    <p:extLst>
      <p:ext uri="{BB962C8B-B14F-4D97-AF65-F5344CB8AC3E}">
        <p14:creationId xmlns:p14="http://schemas.microsoft.com/office/powerpoint/2010/main" val="419373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768" y="0"/>
            <a:ext cx="11518232" cy="394839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88" y="96081"/>
            <a:ext cx="7272337" cy="3756232"/>
          </a:xfrm>
          <a:prstGeom prst="rect">
            <a:avLst/>
          </a:prstGeom>
        </p:spPr>
      </p:pic>
      <p:sp>
        <p:nvSpPr>
          <p:cNvPr id="6" name="Title 5">
            <a:extLst>
              <a:ext uri="{FF2B5EF4-FFF2-40B4-BE49-F238E27FC236}">
                <a16:creationId xmlns:a16="http://schemas.microsoft.com/office/drawing/2014/main" id="{2CE02642-A45D-6744-B240-7EA8045FDB8C}"/>
              </a:ext>
            </a:extLst>
          </p:cNvPr>
          <p:cNvSpPr>
            <a:spLocks noGrp="1"/>
          </p:cNvSpPr>
          <p:nvPr>
            <p:ph type="title"/>
          </p:nvPr>
        </p:nvSpPr>
        <p:spPr>
          <a:xfrm rot="10800000" flipV="1">
            <a:off x="673768" y="3852314"/>
            <a:ext cx="11518232" cy="3005686"/>
          </a:xfrm>
        </p:spPr>
        <p:txBody>
          <a:bodyPr>
            <a:normAutofit fontScale="90000"/>
          </a:bodyPr>
          <a:lstStyle/>
          <a:p>
            <a:pPr algn="ctr"/>
            <a:r>
              <a:rPr lang="en-US" sz="4000" b="1" dirty="0"/>
              <a:t>Reptilian</a:t>
            </a:r>
            <a:r>
              <a:rPr lang="en-US" sz="4000" dirty="0"/>
              <a:t> - doing - survival brain. Flight Fight Freeze</a:t>
            </a:r>
            <a:br>
              <a:rPr lang="en-US" sz="4000" dirty="0"/>
            </a:br>
            <a:r>
              <a:rPr lang="en-US" sz="4000" b="1" dirty="0"/>
              <a:t>Mammalian</a:t>
            </a:r>
            <a:r>
              <a:rPr lang="en-US" sz="4000" dirty="0"/>
              <a:t> - limbic mid brain processes emotions</a:t>
            </a:r>
            <a:br>
              <a:rPr lang="en-US" sz="4000" dirty="0"/>
            </a:br>
            <a:r>
              <a:rPr lang="en-US" sz="4000" b="1" dirty="0"/>
              <a:t>Neo-Cortex</a:t>
            </a:r>
            <a:r>
              <a:rPr lang="en-US" sz="4000" dirty="0"/>
              <a:t> – Thinking Centre –cognitive processing, decision making – learning, memory, inhibitory – helping us to plan, problem solve / organize the world around us.</a:t>
            </a:r>
          </a:p>
        </p:txBody>
      </p:sp>
    </p:spTree>
    <p:extLst>
      <p:ext uri="{BB962C8B-B14F-4D97-AF65-F5344CB8AC3E}">
        <p14:creationId xmlns:p14="http://schemas.microsoft.com/office/powerpoint/2010/main" val="288064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637"/>
            <a:ext cx="8229600" cy="666987"/>
          </a:xfrm>
        </p:spPr>
        <p:txBody>
          <a:bodyPr>
            <a:noAutofit/>
          </a:bodyPr>
          <a:lstStyle/>
          <a:p>
            <a:pPr algn="ctr"/>
            <a:r>
              <a:rPr lang="en-AU" sz="3200" b="1" dirty="0">
                <a:solidFill>
                  <a:schemeClr val="tx1"/>
                </a:solidFill>
                <a:ea typeface="Helvetica LT 77 Bold Condensed" charset="0"/>
                <a:cs typeface="Helvetica LT 77 Bold Condensed" charset="0"/>
              </a:rPr>
              <a:t>The Thinking Brain</a:t>
            </a:r>
            <a:endParaRPr lang="en-US" sz="3200" b="1" dirty="0">
              <a:solidFill>
                <a:schemeClr val="tx1"/>
              </a:solidFill>
              <a:ea typeface="Helvetica LT 77 Bold Condensed" charset="0"/>
              <a:cs typeface="Helvetica LT 77 Bold Condensed" charset="0"/>
            </a:endParaRPr>
          </a:p>
        </p:txBody>
      </p:sp>
      <p:sp>
        <p:nvSpPr>
          <p:cNvPr id="6" name="Content Placeholder 2"/>
          <p:cNvSpPr txBox="1">
            <a:spLocks/>
          </p:cNvSpPr>
          <p:nvPr/>
        </p:nvSpPr>
        <p:spPr>
          <a:xfrm>
            <a:off x="885825" y="471488"/>
            <a:ext cx="11144250" cy="14119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None/>
              <a:defRPr/>
            </a:pPr>
            <a:r>
              <a:rPr lang="en-US" sz="2400" dirty="0">
                <a:ea typeface="Helvetica LT 55 Roman" charset="0"/>
                <a:cs typeface="Helvetica LT 55 Roman" charset="0"/>
              </a:rPr>
              <a:t>The </a:t>
            </a:r>
            <a:r>
              <a:rPr lang="en-US" sz="2400" b="1" dirty="0">
                <a:ea typeface="Helvetica LT 75" charset="0"/>
                <a:cs typeface="Helvetica LT 75" charset="0"/>
              </a:rPr>
              <a:t>Neo-Cortex</a:t>
            </a:r>
            <a:r>
              <a:rPr lang="en-US" sz="2400" dirty="0">
                <a:ea typeface="Helvetica LT 55 Roman" charset="0"/>
                <a:cs typeface="Helvetica LT 55 Roman" charset="0"/>
              </a:rPr>
              <a:t> – prefrontal lobes are responsible for cognitive processing, decision-making, learning, memory and inhibitory functions which help us plan, problem solve and organize the world around us. The neo-cortex or prefrontal cortex is known as the “</a:t>
            </a:r>
            <a:r>
              <a:rPr lang="en-US" sz="2400" i="1" dirty="0">
                <a:ea typeface="Helvetica LT 56" charset="0"/>
                <a:cs typeface="Helvetica LT 56" charset="0"/>
              </a:rPr>
              <a:t>thinking </a:t>
            </a:r>
            <a:r>
              <a:rPr lang="en-US" sz="2400" i="1" dirty="0" err="1">
                <a:ea typeface="Helvetica LT 56" charset="0"/>
                <a:cs typeface="Helvetica LT 56" charset="0"/>
              </a:rPr>
              <a:t>centre</a:t>
            </a:r>
            <a:r>
              <a:rPr lang="en-US" sz="2400" dirty="0">
                <a:ea typeface="Helvetica LT 55 Roman" charset="0"/>
                <a:cs typeface="Helvetica LT 55 Roman" charset="0"/>
              </a:rPr>
              <a:t>” – or </a:t>
            </a:r>
            <a:r>
              <a:rPr lang="en-US" sz="2400" b="1" dirty="0">
                <a:ea typeface="Helvetica LT 75" charset="0"/>
                <a:cs typeface="Helvetica LT 75" charset="0"/>
              </a:rPr>
              <a:t>the thinking brain</a:t>
            </a:r>
            <a:r>
              <a:rPr lang="en-US" sz="2400" dirty="0">
                <a:ea typeface="Helvetica LT 55 Roman" charset="0"/>
                <a:cs typeface="Helvetica LT 55 Roman" charset="0"/>
              </a:rPr>
              <a:t>. </a:t>
            </a:r>
          </a:p>
        </p:txBody>
      </p:sp>
      <p:pic>
        <p:nvPicPr>
          <p:cNvPr id="5" name="Dan Siegel Hand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7182" y="2165932"/>
            <a:ext cx="7753574" cy="4361385"/>
          </a:xfrm>
          <a:prstGeom prst="rect">
            <a:avLst/>
          </a:prstGeom>
          <a:ln>
            <a:solidFill>
              <a:schemeClr val="accent1"/>
            </a:solidFill>
          </a:ln>
        </p:spPr>
      </p:pic>
    </p:spTree>
    <p:extLst>
      <p:ext uri="{BB962C8B-B14F-4D97-AF65-F5344CB8AC3E}">
        <p14:creationId xmlns:p14="http://schemas.microsoft.com/office/powerpoint/2010/main" val="4045038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7288" y="1910840"/>
            <a:ext cx="9596714" cy="277546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itle 1"/>
          <p:cNvSpPr>
            <a:spLocks noGrp="1"/>
          </p:cNvSpPr>
          <p:nvPr>
            <p:ph type="title"/>
          </p:nvPr>
        </p:nvSpPr>
        <p:spPr>
          <a:xfrm>
            <a:off x="1157288" y="274639"/>
            <a:ext cx="9815512" cy="1497012"/>
          </a:xfrm>
        </p:spPr>
        <p:txBody>
          <a:bodyPr>
            <a:noAutofit/>
          </a:bodyPr>
          <a:lstStyle/>
          <a:p>
            <a:pPr algn="ctr"/>
            <a:r>
              <a:rPr lang="en-AU" sz="4000" b="1" dirty="0">
                <a:solidFill>
                  <a:schemeClr val="tx1"/>
                </a:solidFill>
                <a:ea typeface="Helvetica LT 77 Bold Condensed" charset="0"/>
                <a:cs typeface="Helvetica LT 77 Bold Condensed" charset="0"/>
              </a:rPr>
              <a:t>Brains that have been traumatised look different to non-traumatised brains in 3 ways</a:t>
            </a:r>
            <a:endParaRPr lang="en-US" sz="2800" b="1" dirty="0">
              <a:solidFill>
                <a:schemeClr val="tx1"/>
              </a:solidFill>
              <a:ea typeface="Helvetica LT 77 Bold Condensed" charset="0"/>
              <a:cs typeface="Helvetica LT 77 Bold Condensed" charset="0"/>
            </a:endParaRPr>
          </a:p>
        </p:txBody>
      </p:sp>
      <p:sp>
        <p:nvSpPr>
          <p:cNvPr id="6" name="Content Placeholder 2"/>
          <p:cNvSpPr txBox="1">
            <a:spLocks/>
          </p:cNvSpPr>
          <p:nvPr/>
        </p:nvSpPr>
        <p:spPr>
          <a:xfrm>
            <a:off x="1960880" y="1910840"/>
            <a:ext cx="8178128" cy="42042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2800" b="1" dirty="0">
                <a:solidFill>
                  <a:srgbClr val="86161A"/>
                </a:solidFill>
                <a:ea typeface="Helvetica LT 55 Roman" charset="0"/>
                <a:cs typeface="Helvetica LT 55 Roman" charset="0"/>
              </a:rPr>
              <a:t>The Fear </a:t>
            </a:r>
            <a:r>
              <a:rPr lang="en-US" sz="2800" b="1" dirty="0" err="1">
                <a:solidFill>
                  <a:srgbClr val="86161A"/>
                </a:solidFill>
                <a:ea typeface="Helvetica LT 55 Roman" charset="0"/>
                <a:cs typeface="Helvetica LT 55 Roman" charset="0"/>
              </a:rPr>
              <a:t>centre</a:t>
            </a:r>
            <a:r>
              <a:rPr lang="en-US" sz="2800" b="1" dirty="0">
                <a:solidFill>
                  <a:srgbClr val="86161A"/>
                </a:solidFill>
                <a:ea typeface="Helvetica LT 55 Roman" charset="0"/>
                <a:cs typeface="Helvetica LT 55 Roman" charset="0"/>
              </a:rPr>
              <a:t> is over-activated – </a:t>
            </a:r>
          </a:p>
          <a:p>
            <a:pPr marL="0" indent="0" algn="ctr">
              <a:buNone/>
              <a:defRPr/>
            </a:pPr>
            <a:r>
              <a:rPr lang="en-US" sz="2800" b="1" dirty="0">
                <a:solidFill>
                  <a:srgbClr val="86161A"/>
                </a:solidFill>
                <a:ea typeface="Helvetica LT 55 Roman" charset="0"/>
                <a:cs typeface="Helvetica LT 55 Roman" charset="0"/>
              </a:rPr>
              <a:t>	Fight - Flight – Freeze ; </a:t>
            </a:r>
            <a:r>
              <a:rPr lang="en-US" sz="2800" b="1" dirty="0" err="1">
                <a:solidFill>
                  <a:srgbClr val="86161A"/>
                </a:solidFill>
                <a:ea typeface="Helvetica LT 55 Roman" charset="0"/>
                <a:cs typeface="Helvetica LT 55 Roman" charset="0"/>
              </a:rPr>
              <a:t>fxxx</a:t>
            </a:r>
            <a:endParaRPr lang="en-US" sz="2800" b="1" dirty="0">
              <a:solidFill>
                <a:srgbClr val="86161A"/>
              </a:solidFill>
              <a:ea typeface="Helvetica LT 55 Roman" charset="0"/>
              <a:cs typeface="Helvetica LT 55 Roman" charset="0"/>
            </a:endParaRPr>
          </a:p>
          <a:p>
            <a:pPr algn="ctr">
              <a:defRPr/>
            </a:pPr>
            <a:r>
              <a:rPr lang="en-US" sz="2800" dirty="0">
                <a:solidFill>
                  <a:srgbClr val="86161A"/>
                </a:solidFill>
                <a:ea typeface="Helvetica LT 55 Roman" charset="0"/>
                <a:cs typeface="Helvetica LT 55 Roman" charset="0"/>
              </a:rPr>
              <a:t>The emotional brain is under-activated</a:t>
            </a:r>
          </a:p>
          <a:p>
            <a:pPr algn="ctr">
              <a:defRPr/>
            </a:pPr>
            <a:r>
              <a:rPr lang="en-US" sz="2800" dirty="0">
                <a:solidFill>
                  <a:srgbClr val="86161A"/>
                </a:solidFill>
                <a:ea typeface="Helvetica LT 55 Roman" charset="0"/>
                <a:cs typeface="Helvetica LT 55 Roman" charset="0"/>
              </a:rPr>
              <a:t>The thinking brain is under-activated</a:t>
            </a:r>
          </a:p>
          <a:p>
            <a:pPr marL="514350" indent="-514350" algn="ctr">
              <a:buNone/>
              <a:defRPr/>
            </a:pPr>
            <a:endParaRPr lang="en-US" sz="2200" b="1" dirty="0">
              <a:solidFill>
                <a:srgbClr val="FBC01E"/>
              </a:solidFill>
              <a:latin typeface="Helvetica LT 75" charset="0"/>
              <a:ea typeface="Helvetica LT 75" charset="0"/>
              <a:cs typeface="Helvetica LT 75" charset="0"/>
            </a:endParaRPr>
          </a:p>
          <a:p>
            <a:pPr marL="514350" indent="-514350" algn="ctr">
              <a:buNone/>
              <a:defRPr/>
            </a:pPr>
            <a:endParaRPr lang="en-US" sz="2200" b="1" dirty="0">
              <a:solidFill>
                <a:srgbClr val="FBC01E"/>
              </a:solidFill>
              <a:latin typeface="Helvetica LT 75" charset="0"/>
              <a:ea typeface="Helvetica LT 75" charset="0"/>
              <a:cs typeface="Helvetica LT 75" charset="0"/>
            </a:endParaRPr>
          </a:p>
          <a:p>
            <a:pPr marL="514350" indent="-514350" algn="ctr">
              <a:buNone/>
              <a:defRPr/>
            </a:pPr>
            <a:r>
              <a:rPr lang="en-US" sz="2800" b="1" dirty="0">
                <a:ea typeface="Helvetica LT 75" charset="0"/>
                <a:cs typeface="Helvetica LT 75" charset="0"/>
              </a:rPr>
              <a:t>This has major impacts on physical, </a:t>
            </a:r>
          </a:p>
          <a:p>
            <a:pPr marL="514350" indent="-514350" algn="ctr">
              <a:buNone/>
              <a:defRPr/>
            </a:pPr>
            <a:r>
              <a:rPr lang="en-US" sz="2800" b="1" dirty="0">
                <a:ea typeface="Helvetica LT 75" charset="0"/>
                <a:cs typeface="Helvetica LT 75" charset="0"/>
              </a:rPr>
              <a:t>psychological, mental health</a:t>
            </a:r>
            <a:r>
              <a:rPr lang="en-US" sz="2200" b="1" dirty="0">
                <a:solidFill>
                  <a:srgbClr val="FBC01E"/>
                </a:solidFill>
                <a:latin typeface="Helvetica LT 75" charset="0"/>
                <a:ea typeface="Helvetica LT 75" charset="0"/>
                <a:cs typeface="Helvetica LT 75" charset="0"/>
              </a:rPr>
              <a:t>. </a:t>
            </a:r>
          </a:p>
        </p:txBody>
      </p:sp>
    </p:spTree>
    <p:extLst>
      <p:ext uri="{BB962C8B-B14F-4D97-AF65-F5344CB8AC3E}">
        <p14:creationId xmlns:p14="http://schemas.microsoft.com/office/powerpoint/2010/main" val="411934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64" y="0"/>
            <a:ext cx="11639228" cy="5717972"/>
          </a:xfrm>
          <a:prstGeom prst="rect">
            <a:avLst/>
          </a:prstGeom>
        </p:spPr>
      </p:pic>
      <p:sp>
        <p:nvSpPr>
          <p:cNvPr id="4" name="Rectangle 3"/>
          <p:cNvSpPr/>
          <p:nvPr/>
        </p:nvSpPr>
        <p:spPr>
          <a:xfrm>
            <a:off x="1" y="5717972"/>
            <a:ext cx="12191998" cy="830997"/>
          </a:xfrm>
          <a:prstGeom prst="rect">
            <a:avLst/>
          </a:prstGeom>
        </p:spPr>
        <p:txBody>
          <a:bodyPr wrap="square">
            <a:spAutoFit/>
          </a:bodyPr>
          <a:lstStyle/>
          <a:p>
            <a:pPr algn="ctr"/>
            <a:r>
              <a:rPr lang="en-US" sz="2400" b="1">
                <a:solidFill>
                  <a:srgbClr val="FF0000"/>
                </a:solidFill>
                <a:latin typeface="+mj-lt"/>
                <a:ea typeface="Helvetica LT 55 Roman" charset="0"/>
                <a:cs typeface="Helvetica LT 55 Roman" charset="0"/>
              </a:rPr>
              <a:t>  </a:t>
            </a:r>
            <a:r>
              <a:rPr lang="en-US" sz="2400" b="1">
                <a:latin typeface="+mj-lt"/>
                <a:ea typeface="Helvetica LT 55 Roman" charset="0"/>
                <a:cs typeface="Helvetica LT 55 Roman" charset="0"/>
              </a:rPr>
              <a:t>Acknowledging the Ancestors, Elders, Peoples, and Country of each Aboriginal Nation</a:t>
            </a:r>
          </a:p>
          <a:p>
            <a:pPr algn="r"/>
            <a:r>
              <a:rPr lang="en-US" sz="2400" b="1">
                <a:latin typeface="+mj-lt"/>
                <a:ea typeface="Helvetica LT 55 Roman" charset="0"/>
                <a:cs typeface="Helvetica LT 55 Roman" charset="0"/>
              </a:rPr>
              <a:t>With greetings from Bundjalung Peoples and Country.     </a:t>
            </a:r>
            <a:r>
              <a:rPr lang="en-US" sz="1400" i="1">
                <a:solidFill>
                  <a:srgbClr val="FF0000"/>
                </a:solidFill>
                <a:latin typeface="Helvetica LT 56" charset="0"/>
                <a:ea typeface="Helvetica LT 56" charset="0"/>
                <a:cs typeface="Helvetica LT 56" charset="0"/>
              </a:rPr>
              <a:t>Photo: Samantha Power </a:t>
            </a:r>
          </a:p>
        </p:txBody>
      </p:sp>
    </p:spTree>
    <p:extLst>
      <p:ext uri="{BB962C8B-B14F-4D97-AF65-F5344CB8AC3E}">
        <p14:creationId xmlns:p14="http://schemas.microsoft.com/office/powerpoint/2010/main" val="218380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768B-7BB3-8743-941F-1185E62AC52C}"/>
              </a:ext>
            </a:extLst>
          </p:cNvPr>
          <p:cNvSpPr>
            <a:spLocks noGrp="1"/>
          </p:cNvSpPr>
          <p:nvPr>
            <p:ph type="title"/>
          </p:nvPr>
        </p:nvSpPr>
        <p:spPr>
          <a:xfrm>
            <a:off x="1162049" y="457200"/>
            <a:ext cx="10357015" cy="6216732"/>
          </a:xfrm>
        </p:spPr>
        <p:txBody>
          <a:bodyPr>
            <a:normAutofit fontScale="90000"/>
          </a:bodyPr>
          <a:lstStyle/>
          <a:p>
            <a:pPr algn="ctr">
              <a:defRPr/>
            </a:pPr>
            <a:r>
              <a:rPr lang="en-US" b="1" dirty="0">
                <a:solidFill>
                  <a:schemeClr val="tx1"/>
                </a:solidFill>
                <a:ea typeface="ＭＳ Ｐゴシック" pitchFamily="-84" charset="-128"/>
                <a:cs typeface="ＭＳ Ｐゴシック" pitchFamily="-84" charset="-128"/>
              </a:rPr>
              <a:t>“</a:t>
            </a:r>
            <a:r>
              <a:rPr lang="en-US" b="1" i="1" dirty="0">
                <a:solidFill>
                  <a:schemeClr val="tx1"/>
                </a:solidFill>
                <a:ea typeface="ＭＳ Ｐゴシック" pitchFamily="-84" charset="-128"/>
                <a:cs typeface="ＭＳ Ｐゴシック" pitchFamily="-84" charset="-128"/>
              </a:rPr>
              <a:t>We live storied lives. We </a:t>
            </a:r>
            <a:r>
              <a:rPr lang="en-US" b="1" i="1" dirty="0" err="1">
                <a:solidFill>
                  <a:schemeClr val="tx1"/>
                </a:solidFill>
                <a:ea typeface="ＭＳ Ｐゴシック" pitchFamily="-84" charset="-128"/>
                <a:cs typeface="ＭＳ Ｐゴシック" pitchFamily="-84" charset="-128"/>
              </a:rPr>
              <a:t>organise</a:t>
            </a:r>
            <a:r>
              <a:rPr lang="en-US" b="1" i="1" dirty="0">
                <a:solidFill>
                  <a:schemeClr val="tx1"/>
                </a:solidFill>
                <a:ea typeface="ＭＳ Ｐゴシック" pitchFamily="-84" charset="-128"/>
                <a:cs typeface="ＭＳ Ｐゴシック" pitchFamily="-84" charset="-128"/>
              </a:rPr>
              <a:t> experience into stories as we share life interactively with others. The plot, characters, and morals of the stories we hear influence our </a:t>
            </a:r>
            <a:r>
              <a:rPr lang="en-US" b="1" i="1" dirty="0" err="1">
                <a:solidFill>
                  <a:schemeClr val="tx1"/>
                </a:solidFill>
                <a:ea typeface="ＭＳ Ｐゴシック" pitchFamily="-84" charset="-128"/>
                <a:cs typeface="ＭＳ Ｐゴシック" pitchFamily="-84" charset="-128"/>
              </a:rPr>
              <a:t>synatic</a:t>
            </a:r>
            <a:r>
              <a:rPr lang="en-US" b="1" i="1" dirty="0">
                <a:solidFill>
                  <a:schemeClr val="tx1"/>
                </a:solidFill>
                <a:ea typeface="ＭＳ Ｐゴシック" pitchFamily="-84" charset="-128"/>
                <a:cs typeface="ＭＳ Ｐゴシック" pitchFamily="-84" charset="-128"/>
              </a:rPr>
              <a:t> connections, </a:t>
            </a:r>
            <a:r>
              <a:rPr lang="en-US" b="1" i="1" dirty="0">
                <a:solidFill>
                  <a:srgbClr val="C00000"/>
                </a:solidFill>
                <a:ea typeface="ＭＳ Ｐゴシック" pitchFamily="-84" charset="-128"/>
                <a:cs typeface="ＭＳ Ｐゴシック" pitchFamily="-84" charset="-128"/>
              </a:rPr>
              <a:t>they change our brains</a:t>
            </a:r>
            <a:r>
              <a:rPr lang="en-US" b="1" i="1" dirty="0">
                <a:solidFill>
                  <a:schemeClr val="tx1"/>
                </a:solidFill>
                <a:ea typeface="ＭＳ Ｐゴシック" pitchFamily="-84" charset="-128"/>
                <a:cs typeface="ＭＳ Ｐゴシック" pitchFamily="-84" charset="-128"/>
              </a:rPr>
              <a:t>.  Stories also live through us. We are born into stories, those of our families, nations, religions and cultures.”   </a:t>
            </a:r>
            <a:r>
              <a:rPr lang="en-US" sz="2000" b="1" dirty="0">
                <a:solidFill>
                  <a:schemeClr val="tx1"/>
                </a:solidFill>
                <a:ea typeface="ＭＳ Ｐゴシック" pitchFamily="-84" charset="-128"/>
                <a:cs typeface="ＭＳ Ｐゴシック" pitchFamily="-84" charset="-128"/>
              </a:rPr>
              <a:t>(Lewis </a:t>
            </a:r>
            <a:r>
              <a:rPr lang="en-US" sz="2000" b="1" dirty="0" err="1">
                <a:solidFill>
                  <a:schemeClr val="tx1"/>
                </a:solidFill>
                <a:ea typeface="ＭＳ Ｐゴシック" pitchFamily="-84" charset="-128"/>
                <a:cs typeface="ＭＳ Ｐゴシック" pitchFamily="-84" charset="-128"/>
              </a:rPr>
              <a:t>Mehl-Madrona</a:t>
            </a:r>
            <a:r>
              <a:rPr lang="en-US" sz="2000" b="1" dirty="0">
                <a:solidFill>
                  <a:schemeClr val="tx1"/>
                </a:solidFill>
                <a:ea typeface="ＭＳ Ｐゴシック" pitchFamily="-84" charset="-128"/>
                <a:cs typeface="ＭＳ Ｐゴシック" pitchFamily="-84" charset="-128"/>
              </a:rPr>
              <a:t> in Healing the Mind through the Power of Story)</a:t>
            </a:r>
            <a:br>
              <a:rPr lang="en-US" sz="2000" b="1" dirty="0">
                <a:solidFill>
                  <a:schemeClr val="tx1"/>
                </a:solidFill>
                <a:ea typeface="ＭＳ Ｐゴシック" pitchFamily="-84" charset="-128"/>
                <a:cs typeface="ＭＳ Ｐゴシック" pitchFamily="-84" charset="-128"/>
              </a:rPr>
            </a:br>
            <a:br>
              <a:rPr lang="en-US" sz="2000" b="1" dirty="0">
                <a:solidFill>
                  <a:schemeClr val="tx1"/>
                </a:solidFill>
                <a:ea typeface="ＭＳ Ｐゴシック" pitchFamily="-84" charset="-128"/>
                <a:cs typeface="ＭＳ Ｐゴシック" pitchFamily="-84" charset="-128"/>
              </a:rPr>
            </a:br>
            <a:r>
              <a:rPr lang="en-US" sz="3100" b="1" dirty="0">
                <a:solidFill>
                  <a:schemeClr val="tx1"/>
                </a:solidFill>
                <a:ea typeface="ＭＳ Ｐゴシック" pitchFamily="-84" charset="-128"/>
                <a:cs typeface="ＭＳ Ｐゴシック" pitchFamily="-84" charset="-128"/>
              </a:rPr>
              <a:t>*  Stories Teach. </a:t>
            </a:r>
            <a:br>
              <a:rPr lang="en-US" sz="3100" b="1" dirty="0">
                <a:solidFill>
                  <a:schemeClr val="tx1"/>
                </a:solidFill>
                <a:ea typeface="ＭＳ Ｐゴシック" pitchFamily="-84" charset="-128"/>
                <a:cs typeface="ＭＳ Ｐゴシック" pitchFamily="-84" charset="-128"/>
              </a:rPr>
            </a:br>
            <a:r>
              <a:rPr lang="en-US" sz="3100" b="1" dirty="0">
                <a:solidFill>
                  <a:schemeClr val="tx1"/>
                </a:solidFill>
                <a:ea typeface="ＭＳ Ｐゴシック" pitchFamily="-84" charset="-128"/>
                <a:cs typeface="ＭＳ Ｐゴシック" pitchFamily="-84" charset="-128"/>
              </a:rPr>
              <a:t>*  Stories are our Law.</a:t>
            </a:r>
            <a:br>
              <a:rPr lang="en-US" sz="3100" b="1" dirty="0">
                <a:solidFill>
                  <a:schemeClr val="tx1"/>
                </a:solidFill>
                <a:ea typeface="ＭＳ Ｐゴシック" pitchFamily="-84" charset="-128"/>
                <a:cs typeface="ＭＳ Ｐゴシック" pitchFamily="-84" charset="-128"/>
              </a:rPr>
            </a:br>
            <a:r>
              <a:rPr lang="en-US" sz="3100" b="1" dirty="0">
                <a:solidFill>
                  <a:schemeClr val="tx1"/>
                </a:solidFill>
                <a:ea typeface="ＭＳ Ｐゴシック" pitchFamily="-84" charset="-128"/>
                <a:cs typeface="ＭＳ Ｐゴシック" pitchFamily="-84" charset="-128"/>
              </a:rPr>
              <a:t>*  Stories are the foundation of Indigenous Healing Practices – Critical Indigenous Pedagogy.</a:t>
            </a:r>
            <a:br>
              <a:rPr lang="en-US" sz="3100" b="1" dirty="0">
                <a:solidFill>
                  <a:srgbClr val="A9432B"/>
                </a:solidFill>
                <a:ea typeface="ＭＳ Ｐゴシック" pitchFamily="-84" charset="-128"/>
                <a:cs typeface="ＭＳ Ｐゴシック" pitchFamily="-84" charset="-128"/>
              </a:rPr>
            </a:br>
            <a:endParaRPr lang="en-US" sz="3100" dirty="0"/>
          </a:p>
        </p:txBody>
      </p:sp>
    </p:spTree>
    <p:extLst>
      <p:ext uri="{BB962C8B-B14F-4D97-AF65-F5344CB8AC3E}">
        <p14:creationId xmlns:p14="http://schemas.microsoft.com/office/powerpoint/2010/main" val="325499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387" y="-48446"/>
            <a:ext cx="10353367" cy="2313179"/>
          </a:xfrm>
          <a:prstGeom prst="rect">
            <a:avLst/>
          </a:prstGeom>
          <a:solidFill>
            <a:srgbClr val="922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6" name="Rectangle 2"/>
          <p:cNvSpPr>
            <a:spLocks noGrp="1" noChangeArrowheads="1"/>
          </p:cNvSpPr>
          <p:nvPr>
            <p:ph type="title"/>
          </p:nvPr>
        </p:nvSpPr>
        <p:spPr>
          <a:xfrm>
            <a:off x="1524000" y="443082"/>
            <a:ext cx="9144000" cy="1066800"/>
          </a:xfrm>
        </p:spPr>
        <p:txBody>
          <a:bodyPr rtlCol="0">
            <a:noAutofit/>
            <a:scene3d>
              <a:camera prst="orthographicFront"/>
              <a:lightRig rig="threePt" dir="t">
                <a:rot lat="0" lon="0" rev="4800000"/>
              </a:lightRig>
            </a:scene3d>
            <a:sp3d prstMaterial="matte">
              <a:bevelT w="50800" h="10160"/>
            </a:sp3d>
          </a:bodyPr>
          <a:lstStyle/>
          <a:p>
            <a:pPr algn="ctr">
              <a:defRPr/>
            </a:pPr>
            <a:r>
              <a:rPr lang="en-US" b="1" dirty="0">
                <a:solidFill>
                  <a:srgbClr val="FFFF00"/>
                </a:solidFill>
                <a:latin typeface="Helvetica LT 95 Black" charset="0"/>
                <a:ea typeface="Helvetica LT 95 Black" charset="0"/>
                <a:cs typeface="Helvetica LT 95 Black" charset="0"/>
              </a:rPr>
              <a:t>World Wide Colonisations</a:t>
            </a:r>
            <a:br>
              <a:rPr lang="en-US" b="1" dirty="0">
                <a:solidFill>
                  <a:srgbClr val="FFFF00"/>
                </a:solidFill>
                <a:latin typeface="Helvetica LT 95 Black" charset="0"/>
                <a:ea typeface="Helvetica LT 95 Black" charset="0"/>
                <a:cs typeface="Helvetica LT 95 Black" charset="0"/>
              </a:rPr>
            </a:br>
            <a:r>
              <a:rPr lang="en-US" b="1" dirty="0">
                <a:solidFill>
                  <a:srgbClr val="FFFF00"/>
                </a:solidFill>
                <a:latin typeface="Helvetica LT 95 Black" charset="0"/>
                <a:ea typeface="Helvetica LT 95 Black" charset="0"/>
                <a:cs typeface="Helvetica LT 95 Black" charset="0"/>
              </a:rPr>
              <a:t>“Symptom as History”</a:t>
            </a:r>
          </a:p>
        </p:txBody>
      </p:sp>
      <p:sp>
        <p:nvSpPr>
          <p:cNvPr id="32771" name="Rectangle 3"/>
          <p:cNvSpPr>
            <a:spLocks noGrp="1" noChangeArrowheads="1"/>
          </p:cNvSpPr>
          <p:nvPr>
            <p:ph type="body" sz="half" idx="2"/>
          </p:nvPr>
        </p:nvSpPr>
        <p:spPr>
          <a:xfrm>
            <a:off x="5867399" y="2337403"/>
            <a:ext cx="5518355" cy="4440865"/>
          </a:xfrm>
        </p:spPr>
        <p:txBody>
          <a:bodyPr/>
          <a:lstStyle/>
          <a:p>
            <a:pPr>
              <a:lnSpc>
                <a:spcPct val="90000"/>
              </a:lnSpc>
              <a:buFont typeface="Wingdings" charset="2"/>
              <a:buChar char=""/>
              <a:defRPr/>
            </a:pPr>
            <a:r>
              <a:rPr lang="en-AU" sz="2400" dirty="0">
                <a:solidFill>
                  <a:schemeClr val="tx1"/>
                </a:solidFill>
                <a:ea typeface="Helvetica LT 55 Roman" charset="0"/>
                <a:cs typeface="Helvetica LT 55 Roman" charset="0"/>
              </a:rPr>
              <a:t>Subjugation of Indigenous peoples - </a:t>
            </a:r>
            <a:r>
              <a:rPr lang="en-AU" sz="2400" b="1" dirty="0">
                <a:solidFill>
                  <a:srgbClr val="7030A0"/>
                </a:solidFill>
                <a:ea typeface="Helvetica LT 55 Roman" charset="0"/>
                <a:cs typeface="Helvetica LT 55 Roman" charset="0"/>
              </a:rPr>
              <a:t>Physical Violence </a:t>
            </a:r>
            <a:r>
              <a:rPr lang="en-AU" sz="2400" dirty="0">
                <a:solidFill>
                  <a:schemeClr val="tx1"/>
                </a:solidFill>
                <a:ea typeface="Helvetica LT 55 Roman" charset="0"/>
                <a:cs typeface="Helvetica LT 55 Roman" charset="0"/>
              </a:rPr>
              <a:t>- </a:t>
            </a:r>
            <a:r>
              <a:rPr lang="en-AU" sz="2400" b="1" dirty="0">
                <a:solidFill>
                  <a:srgbClr val="C00000"/>
                </a:solidFill>
                <a:ea typeface="Helvetica LT 55 Roman" charset="0"/>
                <a:cs typeface="Helvetica LT 55 Roman" charset="0"/>
              </a:rPr>
              <a:t>Structural Violence </a:t>
            </a:r>
            <a:r>
              <a:rPr lang="en-AU" sz="2400" dirty="0">
                <a:solidFill>
                  <a:schemeClr val="tx1"/>
                </a:solidFill>
                <a:ea typeface="Helvetica LT 55 Roman" charset="0"/>
                <a:cs typeface="Helvetica LT 55 Roman" charset="0"/>
              </a:rPr>
              <a:t>- </a:t>
            </a:r>
            <a:r>
              <a:rPr lang="en-AU" sz="2400" b="1" dirty="0">
                <a:solidFill>
                  <a:srgbClr val="0070C0"/>
                </a:solidFill>
                <a:ea typeface="Helvetica LT 55 Roman" charset="0"/>
                <a:cs typeface="Helvetica LT 55 Roman" charset="0"/>
              </a:rPr>
              <a:t>Psycho-Social</a:t>
            </a:r>
            <a:r>
              <a:rPr lang="en-AU" sz="2400" dirty="0">
                <a:solidFill>
                  <a:schemeClr val="tx1"/>
                </a:solidFill>
                <a:ea typeface="Helvetica LT 55 Roman" charset="0"/>
                <a:cs typeface="Helvetica LT 55 Roman" charset="0"/>
              </a:rPr>
              <a:t> dominance</a:t>
            </a:r>
          </a:p>
          <a:p>
            <a:pPr>
              <a:lnSpc>
                <a:spcPct val="90000"/>
              </a:lnSpc>
              <a:buFont typeface="Wingdings" charset="2"/>
              <a:buChar char=""/>
              <a:defRPr/>
            </a:pPr>
            <a:r>
              <a:rPr lang="en-AU" sz="2400" dirty="0">
                <a:solidFill>
                  <a:schemeClr val="tx1"/>
                </a:solidFill>
                <a:ea typeface="Helvetica LT 55 Roman" charset="0"/>
                <a:cs typeface="Helvetica LT 55 Roman" charset="0"/>
              </a:rPr>
              <a:t>The creation of culturally unsafe learning and living environments</a:t>
            </a:r>
            <a:r>
              <a:rPr lang="en-AU" dirty="0">
                <a:solidFill>
                  <a:schemeClr val="accent3">
                    <a:lumMod val="60000"/>
                    <a:lumOff val="40000"/>
                  </a:schemeClr>
                </a:solidFill>
                <a:latin typeface="Helvetica LT 55 Roman" charset="0"/>
                <a:ea typeface="Helvetica LT 55 Roman" charset="0"/>
                <a:cs typeface="Helvetica LT 55 Roman" charset="0"/>
              </a:rPr>
              <a:t>.</a:t>
            </a:r>
          </a:p>
          <a:p>
            <a:pPr eaLnBrk="1" hangingPunct="1">
              <a:lnSpc>
                <a:spcPct val="90000"/>
              </a:lnSpc>
              <a:buNone/>
            </a:pPr>
            <a:endParaRPr lang="en-AU" sz="2400" b="1" dirty="0">
              <a:ea typeface="Arial" charset="0"/>
              <a:cs typeface="Arial" charset="0"/>
            </a:endParaRPr>
          </a:p>
          <a:p>
            <a:pPr eaLnBrk="1" hangingPunct="1">
              <a:lnSpc>
                <a:spcPct val="90000"/>
              </a:lnSpc>
            </a:pPr>
            <a:endParaRPr lang="en-AU" sz="1200" dirty="0"/>
          </a:p>
        </p:txBody>
      </p:sp>
      <p:pic>
        <p:nvPicPr>
          <p:cNvPr id="32772" name="Picture 2"/>
          <p:cNvPicPr>
            <a:picLocks noChangeAspect="1" noChangeArrowheads="1"/>
          </p:cNvPicPr>
          <p:nvPr/>
        </p:nvPicPr>
        <p:blipFill>
          <a:blip r:embed="rId3"/>
          <a:srcRect/>
          <a:stretch>
            <a:fillRect/>
          </a:stretch>
        </p:blipFill>
        <p:spPr bwMode="auto">
          <a:xfrm>
            <a:off x="1032387" y="2264736"/>
            <a:ext cx="4835013" cy="3016343"/>
          </a:xfrm>
          <a:prstGeom prst="rect">
            <a:avLst/>
          </a:prstGeom>
          <a:solidFill>
            <a:schemeClr val="accent1"/>
          </a:solidFill>
          <a:ln w="9525">
            <a:noFill/>
            <a:miter lim="800000"/>
            <a:headEnd/>
            <a:tailEnd/>
          </a:ln>
        </p:spPr>
      </p:pic>
      <p:pic>
        <p:nvPicPr>
          <p:cNvPr id="32773" name="Picture 3"/>
          <p:cNvPicPr>
            <a:picLocks noChangeAspect="1" noChangeArrowheads="1"/>
          </p:cNvPicPr>
          <p:nvPr/>
        </p:nvPicPr>
        <p:blipFill>
          <a:blip r:embed="rId4"/>
          <a:srcRect/>
          <a:stretch>
            <a:fillRect/>
          </a:stretch>
        </p:blipFill>
        <p:spPr bwMode="auto">
          <a:xfrm>
            <a:off x="5867400" y="4253024"/>
            <a:ext cx="5518354" cy="2604976"/>
          </a:xfrm>
          <a:prstGeom prst="rect">
            <a:avLst/>
          </a:prstGeom>
          <a:solidFill>
            <a:schemeClr val="accent1"/>
          </a:solidFill>
          <a:ln w="9525">
            <a:noFill/>
            <a:miter lim="800000"/>
            <a:headEnd/>
            <a:tailEnd/>
          </a:ln>
        </p:spPr>
      </p:pic>
      <p:sp>
        <p:nvSpPr>
          <p:cNvPr id="7" name="TextBox 6"/>
          <p:cNvSpPr txBox="1"/>
          <p:nvPr/>
        </p:nvSpPr>
        <p:spPr>
          <a:xfrm>
            <a:off x="1032387" y="5445722"/>
            <a:ext cx="4900111" cy="1089529"/>
          </a:xfrm>
          <a:prstGeom prst="rect">
            <a:avLst/>
          </a:prstGeom>
          <a:noFill/>
        </p:spPr>
        <p:txBody>
          <a:bodyPr wrap="square" rtlCol="0">
            <a:spAutoFit/>
          </a:bodyPr>
          <a:lstStyle/>
          <a:p>
            <a:pPr>
              <a:lnSpc>
                <a:spcPct val="90000"/>
              </a:lnSpc>
            </a:pPr>
            <a:r>
              <a:rPr lang="en-US" sz="2400" dirty="0">
                <a:ea typeface="Helvetica LT 55 Roman" charset="0"/>
                <a:cs typeface="Helvetica LT 55 Roman" charset="0"/>
              </a:rPr>
              <a:t>Understanding the trauma story </a:t>
            </a:r>
          </a:p>
          <a:p>
            <a:pPr>
              <a:lnSpc>
                <a:spcPct val="90000"/>
              </a:lnSpc>
            </a:pPr>
            <a:r>
              <a:rPr lang="en-AU" sz="2400" dirty="0">
                <a:ea typeface="Helvetica LT 55 Roman" charset="0"/>
                <a:cs typeface="Helvetica LT 55 Roman" charset="0"/>
              </a:rPr>
              <a:t>Historic, Cultural, Social, Collective, Complex, Developmental.</a:t>
            </a:r>
            <a:endParaRPr lang="en-US" sz="2400" dirty="0">
              <a:ea typeface="Helvetica LT 55 Roman" charset="0"/>
              <a:cs typeface="Helvetica LT 55 Roman" charset="0"/>
            </a:endParaRPr>
          </a:p>
        </p:txBody>
      </p:sp>
    </p:spTree>
    <p:extLst>
      <p:ext uri="{BB962C8B-B14F-4D97-AF65-F5344CB8AC3E}">
        <p14:creationId xmlns:p14="http://schemas.microsoft.com/office/powerpoint/2010/main" val="3358195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200400" y="0"/>
            <a:ext cx="74676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solidFill>
                <a:srgbClr val="FFFF2F"/>
              </a:solidFill>
            </a:endParaRPr>
          </a:p>
        </p:txBody>
      </p:sp>
      <p:pic>
        <p:nvPicPr>
          <p:cNvPr id="35843" name="Picture 3"/>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628651" y="457200"/>
            <a:ext cx="11563350" cy="6400800"/>
          </a:xfrm>
          <a:prstGeom prst="rect">
            <a:avLst/>
          </a:prstGeom>
          <a:solidFill>
            <a:srgbClr val="FFFFFF"/>
          </a:solidFill>
          <a:ln w="9525">
            <a:noFill/>
            <a:miter lim="800000"/>
            <a:headEnd/>
            <a:tailEnd/>
          </a:ln>
        </p:spPr>
      </p:pic>
      <p:sp>
        <p:nvSpPr>
          <p:cNvPr id="35845" name="TextBox 4"/>
          <p:cNvSpPr txBox="1">
            <a:spLocks noChangeArrowheads="1"/>
          </p:cNvSpPr>
          <p:nvPr/>
        </p:nvSpPr>
        <p:spPr bwMode="auto">
          <a:xfrm>
            <a:off x="628651" y="1"/>
            <a:ext cx="11563349" cy="523875"/>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800" b="1" dirty="0" err="1">
                <a:solidFill>
                  <a:srgbClr val="000000"/>
                </a:solidFill>
              </a:rPr>
              <a:t>Colonisation</a:t>
            </a:r>
            <a:r>
              <a:rPr lang="en-US" sz="2800" b="1" dirty="0">
                <a:solidFill>
                  <a:srgbClr val="000000"/>
                </a:solidFill>
              </a:rPr>
              <a:t> as </a:t>
            </a:r>
            <a:r>
              <a:rPr lang="en-US" sz="2800" b="1" dirty="0" err="1">
                <a:solidFill>
                  <a:srgbClr val="000000"/>
                </a:solidFill>
              </a:rPr>
              <a:t>Traumatisation</a:t>
            </a:r>
            <a:endParaRPr lang="en-US" sz="2800" b="1" dirty="0">
              <a:solidFill>
                <a:srgbClr val="000000"/>
              </a:solidFill>
            </a:endParaRPr>
          </a:p>
        </p:txBody>
      </p:sp>
      <p:sp>
        <p:nvSpPr>
          <p:cNvPr id="6" name="Left Arrow 5"/>
          <p:cNvSpPr/>
          <p:nvPr/>
        </p:nvSpPr>
        <p:spPr>
          <a:xfrm>
            <a:off x="3538537" y="5899150"/>
            <a:ext cx="977900" cy="484188"/>
          </a:xfrm>
          <a:prstGeom prst="leftArrow">
            <a:avLst/>
          </a:prstGeom>
          <a:solidFill>
            <a:srgbClr val="FF0000"/>
          </a:solidFill>
          <a:ln>
            <a:solidFill>
              <a:srgbClr val="D16349"/>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7" name="Right Arrow 6"/>
          <p:cNvSpPr/>
          <p:nvPr/>
        </p:nvSpPr>
        <p:spPr>
          <a:xfrm>
            <a:off x="7783513" y="5413375"/>
            <a:ext cx="977900" cy="485775"/>
          </a:xfrm>
          <a:prstGeom prst="rightArrow">
            <a:avLst/>
          </a:prstGeom>
          <a:solidFill>
            <a:srgbClr val="3366FF"/>
          </a:solidFill>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ln>
                <a:solidFill>
                  <a:srgbClr val="D16349"/>
                </a:solidFill>
              </a:ln>
              <a:solidFill>
                <a:srgbClr val="FF0000"/>
              </a:solidFill>
            </a:endParaRPr>
          </a:p>
        </p:txBody>
      </p:sp>
    </p:spTree>
    <p:extLst>
      <p:ext uri="{BB962C8B-B14F-4D97-AF65-F5344CB8AC3E}">
        <p14:creationId xmlns:p14="http://schemas.microsoft.com/office/powerpoint/2010/main" val="387067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89921"/>
            <a:ext cx="8077200" cy="1145877"/>
          </a:xfrm>
        </p:spPr>
        <p:txBody>
          <a:bodyPr rtlCol="0">
            <a:normAutofit fontScale="90000"/>
            <a:scene3d>
              <a:camera prst="orthographicFront"/>
              <a:lightRig rig="threePt" dir="t">
                <a:rot lat="0" lon="0" rev="4800000"/>
              </a:lightRig>
            </a:scene3d>
            <a:sp3d prstMaterial="matte">
              <a:bevelT w="50800" h="10160"/>
            </a:sp3d>
          </a:bodyPr>
          <a:lstStyle/>
          <a:p>
            <a:pPr algn="ctr">
              <a:defRPr/>
            </a:pPr>
            <a:r>
              <a:rPr lang="en-US" b="1">
                <a:cs typeface="Apple Casual"/>
              </a:rPr>
              <a:t>CHILDHOOD TRAUMA … </a:t>
            </a:r>
            <a:br>
              <a:rPr lang="en-US" b="1">
                <a:cs typeface="Apple Casual"/>
              </a:rPr>
            </a:br>
            <a:r>
              <a:rPr lang="en-US" b="1">
                <a:cs typeface="Apple Casual"/>
              </a:rPr>
              <a:t>Adverse Childhood Experiences</a:t>
            </a:r>
          </a:p>
        </p:txBody>
      </p:sp>
      <p:sp>
        <p:nvSpPr>
          <p:cNvPr id="32771" name="Rectangle 3"/>
          <p:cNvSpPr>
            <a:spLocks noGrp="1" noChangeArrowheads="1"/>
          </p:cNvSpPr>
          <p:nvPr>
            <p:ph type="body" idx="1"/>
          </p:nvPr>
        </p:nvSpPr>
        <p:spPr>
          <a:xfrm>
            <a:off x="2028825" y="1774826"/>
            <a:ext cx="9301163" cy="4954587"/>
          </a:xfrm>
        </p:spPr>
        <p:txBody>
          <a:bodyPr>
            <a:normAutofit fontScale="92500" lnSpcReduction="20000"/>
          </a:bodyPr>
          <a:lstStyle/>
          <a:p>
            <a:pPr>
              <a:buFont typeface="Wingdings 2" pitchFamily="-84" charset="2"/>
              <a:buNone/>
              <a:defRPr/>
            </a:pPr>
            <a:r>
              <a:rPr lang="en-US" sz="3600" b="1" dirty="0">
                <a:solidFill>
                  <a:srgbClr val="000000"/>
                </a:solidFill>
                <a:cs typeface="Apple Casual"/>
              </a:rPr>
              <a:t>Childhood trauma including abuse and neglect, is probably the single most important public health challenge … [we face]… a challenge that has the potential to be largely resolved by appropriate prevention and intervention (healing).</a:t>
            </a:r>
          </a:p>
          <a:p>
            <a:pPr>
              <a:buFont typeface="Wingdings 2" pitchFamily="-84" charset="2"/>
              <a:buNone/>
              <a:defRPr/>
            </a:pPr>
            <a:endParaRPr lang="en-US" dirty="0">
              <a:solidFill>
                <a:srgbClr val="000000"/>
              </a:solidFill>
              <a:latin typeface="Apple Casual"/>
              <a:cs typeface="Apple Casual"/>
            </a:endParaRPr>
          </a:p>
          <a:p>
            <a:pPr>
              <a:buFont typeface="Wingdings" pitchFamily="-111" charset="2"/>
              <a:buChar char="£"/>
              <a:defRPr/>
            </a:pPr>
            <a:r>
              <a:rPr lang="en-US" dirty="0">
                <a:solidFill>
                  <a:srgbClr val="000000"/>
                </a:solidFill>
                <a:latin typeface="Apple Casual"/>
                <a:cs typeface="Apple Casual"/>
              </a:rPr>
              <a:t>Van de Kolk, B </a:t>
            </a:r>
            <a:r>
              <a:rPr lang="en-US" b="1" dirty="0">
                <a:solidFill>
                  <a:srgbClr val="C00000"/>
                </a:solidFill>
                <a:latin typeface="Apple Casual"/>
                <a:cs typeface="Apple Casual"/>
              </a:rPr>
              <a:t>(2007) </a:t>
            </a:r>
            <a:r>
              <a:rPr lang="en-US" dirty="0">
                <a:solidFill>
                  <a:srgbClr val="000000"/>
                </a:solidFill>
                <a:latin typeface="Apple Casual"/>
                <a:cs typeface="Apple Casual"/>
              </a:rPr>
              <a:t>Developmental impact of Childhood Trauma, in</a:t>
            </a:r>
            <a:r>
              <a:rPr lang="en-US" i="1" dirty="0">
                <a:solidFill>
                  <a:srgbClr val="000000"/>
                </a:solidFill>
                <a:latin typeface="Apple Casual"/>
                <a:cs typeface="Apple Casual"/>
              </a:rPr>
              <a:t> Understanding Trauma, integrating biological, clinical and cultural perspectives</a:t>
            </a:r>
            <a:r>
              <a:rPr lang="en-US" dirty="0">
                <a:solidFill>
                  <a:srgbClr val="000000"/>
                </a:solidFill>
                <a:latin typeface="Apple Casual"/>
                <a:cs typeface="Apple Casual"/>
              </a:rPr>
              <a:t>, </a:t>
            </a:r>
            <a:r>
              <a:rPr lang="en-US" dirty="0" err="1">
                <a:solidFill>
                  <a:srgbClr val="000000"/>
                </a:solidFill>
                <a:latin typeface="Apple Casual"/>
                <a:cs typeface="Apple Casual"/>
              </a:rPr>
              <a:t>Kirmayer</a:t>
            </a:r>
            <a:r>
              <a:rPr lang="en-US" dirty="0">
                <a:solidFill>
                  <a:srgbClr val="000000"/>
                </a:solidFill>
                <a:latin typeface="Apple Casual"/>
                <a:cs typeface="Apple Casual"/>
              </a:rPr>
              <a:t>, L. </a:t>
            </a:r>
            <a:r>
              <a:rPr lang="en-US" dirty="0" err="1">
                <a:solidFill>
                  <a:srgbClr val="000000"/>
                </a:solidFill>
                <a:latin typeface="Apple Casual"/>
                <a:cs typeface="Apple Casual"/>
              </a:rPr>
              <a:t>Lemelson</a:t>
            </a:r>
            <a:r>
              <a:rPr lang="en-US" dirty="0">
                <a:solidFill>
                  <a:srgbClr val="000000"/>
                </a:solidFill>
                <a:latin typeface="Apple Casual"/>
                <a:cs typeface="Apple Casual"/>
              </a:rPr>
              <a:t>, R, Barad, M. Cambridge University Press p 224.</a:t>
            </a:r>
          </a:p>
          <a:p>
            <a:r>
              <a:rPr lang="en-AU" dirty="0">
                <a:solidFill>
                  <a:srgbClr val="FF0000"/>
                </a:solidFill>
              </a:rPr>
              <a:t>CDC-Kaiser Permanente Adverse Childhood Experiences (ACE) Study is one of the largest investigations of childhood abuse and neglect and household challenges and later-life health and well-being.</a:t>
            </a:r>
          </a:p>
          <a:p>
            <a:r>
              <a:rPr lang="en-AU" dirty="0">
                <a:solidFill>
                  <a:srgbClr val="FF0000"/>
                </a:solidFill>
              </a:rPr>
              <a:t>The original ACE Study was conducted at Kaiser Permanente from </a:t>
            </a:r>
            <a:r>
              <a:rPr lang="en-AU" b="1" dirty="0">
                <a:solidFill>
                  <a:srgbClr val="FF0000"/>
                </a:solidFill>
              </a:rPr>
              <a:t>1995 to 1997 </a:t>
            </a:r>
            <a:r>
              <a:rPr lang="en-AU" dirty="0">
                <a:solidFill>
                  <a:srgbClr val="FF0000"/>
                </a:solidFill>
              </a:rPr>
              <a:t>with two waves of data collection.</a:t>
            </a:r>
          </a:p>
        </p:txBody>
      </p:sp>
      <p:pic>
        <p:nvPicPr>
          <p:cNvPr id="40964" name="Picture 4"/>
          <p:cNvPicPr>
            <a:picLocks noChangeAspect="1" noChangeArrowheads="1"/>
          </p:cNvPicPr>
          <p:nvPr/>
        </p:nvPicPr>
        <p:blipFill>
          <a:blip r:embed="rId3"/>
          <a:srcRect/>
          <a:stretch>
            <a:fillRect/>
          </a:stretch>
        </p:blipFill>
        <p:spPr bwMode="auto">
          <a:xfrm>
            <a:off x="758126" y="0"/>
            <a:ext cx="1066800" cy="6858000"/>
          </a:xfrm>
          <a:prstGeom prst="rect">
            <a:avLst/>
          </a:prstGeom>
          <a:noFill/>
          <a:ln w="9525">
            <a:noFill/>
            <a:miter lim="800000"/>
            <a:headEnd/>
            <a:tailEnd/>
          </a:ln>
        </p:spPr>
      </p:pic>
    </p:spTree>
    <p:extLst>
      <p:ext uri="{BB962C8B-B14F-4D97-AF65-F5344CB8AC3E}">
        <p14:creationId xmlns:p14="http://schemas.microsoft.com/office/powerpoint/2010/main" val="422904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57450" y="155448"/>
            <a:ext cx="9239250" cy="739902"/>
          </a:xfrm>
        </p:spPr>
        <p:txBody>
          <a:bodyPr rtlCol="0">
            <a:normAutofit/>
            <a:scene3d>
              <a:camera prst="orthographicFront"/>
              <a:lightRig rig="threePt" dir="t">
                <a:rot lat="0" lon="0" rev="4800000"/>
              </a:lightRig>
            </a:scene3d>
            <a:sp3d prstMaterial="matte">
              <a:bevelT w="50800" h="10160"/>
            </a:sp3d>
          </a:bodyPr>
          <a:lstStyle/>
          <a:p>
            <a:pPr algn="ctr">
              <a:defRPr/>
            </a:pPr>
            <a:r>
              <a:rPr lang="en-US">
                <a:cs typeface="Apple Casual"/>
              </a:rPr>
              <a:t>Adverse Childhood Experiences</a:t>
            </a:r>
          </a:p>
        </p:txBody>
      </p:sp>
      <p:sp>
        <p:nvSpPr>
          <p:cNvPr id="43011" name="Rectangle 3"/>
          <p:cNvSpPr>
            <a:spLocks noGrp="1" noChangeArrowheads="1"/>
          </p:cNvSpPr>
          <p:nvPr>
            <p:ph type="body" idx="1"/>
          </p:nvPr>
        </p:nvSpPr>
        <p:spPr>
          <a:xfrm>
            <a:off x="1862667" y="895350"/>
            <a:ext cx="9834033" cy="5734050"/>
          </a:xfrm>
        </p:spPr>
        <p:txBody>
          <a:bodyPr>
            <a:noAutofit/>
          </a:bodyPr>
          <a:lstStyle/>
          <a:p>
            <a:r>
              <a:rPr lang="en-US" sz="2800" b="1" dirty="0">
                <a:solidFill>
                  <a:srgbClr val="000000"/>
                </a:solidFill>
                <a:ea typeface="Apple Casual" pitchFamily="-109" charset="0"/>
                <a:cs typeface="Apple Casual" pitchFamily="-109" charset="0"/>
              </a:rPr>
              <a:t>Children: Violation of child’s sense of safety and trust, of self worth, with a loss of a coherent sense of self, emotional distress, shame, grief, self and other destructive </a:t>
            </a:r>
            <a:r>
              <a:rPr lang="en-US" sz="2800" b="1" dirty="0" err="1">
                <a:solidFill>
                  <a:srgbClr val="000000"/>
                </a:solidFill>
                <a:ea typeface="Apple Casual" pitchFamily="-109" charset="0"/>
                <a:cs typeface="Apple Casual" pitchFamily="-109" charset="0"/>
              </a:rPr>
              <a:t>behaviours</a:t>
            </a:r>
            <a:r>
              <a:rPr lang="en-US" sz="2800" b="1" dirty="0">
                <a:solidFill>
                  <a:srgbClr val="000000"/>
                </a:solidFill>
                <a:ea typeface="Apple Casual" pitchFamily="-109" charset="0"/>
                <a:cs typeface="Apple Casual" pitchFamily="-109" charset="0"/>
              </a:rPr>
              <a:t>,</a:t>
            </a:r>
          </a:p>
          <a:p>
            <a:r>
              <a:rPr lang="en-US" sz="2800" b="1" dirty="0">
                <a:solidFill>
                  <a:srgbClr val="000000"/>
                </a:solidFill>
                <a:ea typeface="Apple Casual" pitchFamily="-109" charset="0"/>
                <a:cs typeface="Apple Casual" pitchFamily="-109" charset="0"/>
              </a:rPr>
              <a:t>Youth: Un-modulated aggression, difficulty negotiating relationships with caregivers, peers and partners, Clear link between suicide, alcoholism and other drug misuse, sexual promiscuity, physical inactivity, smoking, obesity,</a:t>
            </a:r>
          </a:p>
          <a:p>
            <a:r>
              <a:rPr lang="en-US" sz="2800" b="1" dirty="0">
                <a:solidFill>
                  <a:srgbClr val="000000"/>
                </a:solidFill>
                <a:ea typeface="Apple Casual" pitchFamily="-109" charset="0"/>
                <a:cs typeface="Apple Casual" pitchFamily="-109" charset="0"/>
              </a:rPr>
              <a:t>Adults: More likely to develop heart disease, cancer, stroke, diabetes, skeletal fractures, and liver disease,</a:t>
            </a:r>
          </a:p>
          <a:p>
            <a:r>
              <a:rPr lang="en-US" sz="2800" b="1" dirty="0">
                <a:solidFill>
                  <a:srgbClr val="000000"/>
                </a:solidFill>
                <a:ea typeface="Apple Casual" pitchFamily="-109" charset="0"/>
                <a:cs typeface="Apple Casual" pitchFamily="-109" charset="0"/>
              </a:rPr>
              <a:t>People with childhood histories of trauma make up almost our entire juvenile detention, criminal justice population.  </a:t>
            </a:r>
          </a:p>
          <a:p>
            <a:pPr algn="r"/>
            <a:r>
              <a:rPr lang="en-US" sz="1800" dirty="0">
                <a:solidFill>
                  <a:srgbClr val="000000"/>
                </a:solidFill>
                <a:ea typeface="Apple Casual" pitchFamily="-109" charset="0"/>
                <a:cs typeface="Apple Casual" pitchFamily="-109" charset="0"/>
              </a:rPr>
              <a:t>(van de Kolk 2007 </a:t>
            </a:r>
            <a:r>
              <a:rPr lang="en-US" sz="1800" dirty="0">
                <a:solidFill>
                  <a:srgbClr val="000000"/>
                </a:solidFill>
                <a:cs typeface="Apple Casual"/>
              </a:rPr>
              <a:t>Developmental impact of Childhood Trauma, in</a:t>
            </a:r>
            <a:r>
              <a:rPr lang="en-US" sz="1800" i="1" dirty="0">
                <a:solidFill>
                  <a:srgbClr val="000000"/>
                </a:solidFill>
                <a:cs typeface="Apple Casual"/>
              </a:rPr>
              <a:t> Understanding Trauma, integrating biological, clinical and cultural perspectives</a:t>
            </a:r>
            <a:r>
              <a:rPr lang="en-US" sz="1800" dirty="0">
                <a:solidFill>
                  <a:srgbClr val="000000"/>
                </a:solidFill>
                <a:cs typeface="Apple Casual"/>
              </a:rPr>
              <a:t>, </a:t>
            </a:r>
            <a:r>
              <a:rPr lang="en-US" sz="1800" dirty="0" err="1">
                <a:solidFill>
                  <a:srgbClr val="000000"/>
                </a:solidFill>
                <a:cs typeface="Apple Casual"/>
              </a:rPr>
              <a:t>Kirmayer</a:t>
            </a:r>
            <a:r>
              <a:rPr lang="en-US" sz="1800" dirty="0">
                <a:solidFill>
                  <a:srgbClr val="000000"/>
                </a:solidFill>
                <a:cs typeface="Apple Casual"/>
              </a:rPr>
              <a:t>, L. </a:t>
            </a:r>
            <a:r>
              <a:rPr lang="en-US" sz="1800" dirty="0" err="1">
                <a:solidFill>
                  <a:srgbClr val="000000"/>
                </a:solidFill>
                <a:cs typeface="Apple Casual"/>
              </a:rPr>
              <a:t>Lemelson</a:t>
            </a:r>
            <a:r>
              <a:rPr lang="en-US" sz="1800" dirty="0">
                <a:solidFill>
                  <a:srgbClr val="000000"/>
                </a:solidFill>
                <a:cs typeface="Apple Casual"/>
              </a:rPr>
              <a:t>, R, Barad, M. Cambridge University Press p 224.</a:t>
            </a:r>
            <a:r>
              <a:rPr lang="en-US" sz="1800" dirty="0">
                <a:solidFill>
                  <a:srgbClr val="000000"/>
                </a:solidFill>
                <a:ea typeface="Apple Casual" pitchFamily="-109" charset="0"/>
                <a:cs typeface="Apple Casual" pitchFamily="-109" charset="0"/>
              </a:rPr>
              <a:t>)</a:t>
            </a:r>
          </a:p>
        </p:txBody>
      </p:sp>
      <p:pic>
        <p:nvPicPr>
          <p:cNvPr id="43012" name="Picture 4"/>
          <p:cNvPicPr>
            <a:picLocks noChangeAspect="1" noChangeArrowheads="1"/>
          </p:cNvPicPr>
          <p:nvPr/>
        </p:nvPicPr>
        <p:blipFill>
          <a:blip r:embed="rId3"/>
          <a:srcRect/>
          <a:stretch>
            <a:fillRect/>
          </a:stretch>
        </p:blipFill>
        <p:spPr bwMode="auto">
          <a:xfrm>
            <a:off x="518709" y="0"/>
            <a:ext cx="1066800" cy="6858000"/>
          </a:xfrm>
          <a:prstGeom prst="rect">
            <a:avLst/>
          </a:prstGeom>
          <a:noFill/>
          <a:ln w="9525">
            <a:noFill/>
            <a:miter lim="800000"/>
            <a:headEnd/>
            <a:tailEnd/>
          </a:ln>
        </p:spPr>
      </p:pic>
    </p:spTree>
    <p:extLst>
      <p:ext uri="{BB962C8B-B14F-4D97-AF65-F5344CB8AC3E}">
        <p14:creationId xmlns:p14="http://schemas.microsoft.com/office/powerpoint/2010/main" val="411235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969959B-FDBA-FA48-A713-3DCF10F897F5}"/>
              </a:ext>
            </a:extLst>
          </p:cNvPr>
          <p:cNvGraphicFramePr>
            <a:graphicFrameLocks noGrp="1"/>
          </p:cNvGraphicFramePr>
          <p:nvPr>
            <p:ph idx="1"/>
            <p:extLst>
              <p:ext uri="{D42A27DB-BD31-4B8C-83A1-F6EECF244321}">
                <p14:modId xmlns:p14="http://schemas.microsoft.com/office/powerpoint/2010/main" val="1925174217"/>
              </p:ext>
            </p:extLst>
          </p:nvPr>
        </p:nvGraphicFramePr>
        <p:xfrm>
          <a:off x="0" y="0"/>
          <a:ext cx="12191999" cy="7201021"/>
        </p:xfrm>
        <a:graphic>
          <a:graphicData uri="http://schemas.openxmlformats.org/drawingml/2006/table">
            <a:tbl>
              <a:tblPr firstRow="1" bandRow="1">
                <a:tableStyleId>{5C22544A-7EE6-4342-B048-85BDC9FD1C3A}</a:tableStyleId>
              </a:tblPr>
              <a:tblGrid>
                <a:gridCol w="11484864">
                  <a:extLst>
                    <a:ext uri="{9D8B030D-6E8A-4147-A177-3AD203B41FA5}">
                      <a16:colId xmlns:a16="http://schemas.microsoft.com/office/drawing/2014/main" val="839371610"/>
                    </a:ext>
                  </a:extLst>
                </a:gridCol>
                <a:gridCol w="707135">
                  <a:extLst>
                    <a:ext uri="{9D8B030D-6E8A-4147-A177-3AD203B41FA5}">
                      <a16:colId xmlns:a16="http://schemas.microsoft.com/office/drawing/2014/main" val="1184187890"/>
                    </a:ext>
                  </a:extLst>
                </a:gridCol>
              </a:tblGrid>
              <a:tr h="601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rPr>
                        <a:t>Adverse Childhood Experiences. (ACE’s)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rPr>
                        <a:t>10 questions asked</a:t>
                      </a:r>
                    </a:p>
                  </a:txBody>
                  <a:tcPr/>
                </a:tc>
                <a:tc>
                  <a:txBody>
                    <a:bodyPr/>
                    <a:lstStyle/>
                    <a:p>
                      <a:r>
                        <a:rPr lang="en-US" sz="2400" dirty="0">
                          <a:solidFill>
                            <a:srgbClr val="FFFF00"/>
                          </a:solidFill>
                        </a:rPr>
                        <a:t>Yes/No</a:t>
                      </a:r>
                    </a:p>
                  </a:txBody>
                  <a:tcPr/>
                </a:tc>
                <a:extLst>
                  <a:ext uri="{0D108BD9-81ED-4DB2-BD59-A6C34878D82A}">
                    <a16:rowId xmlns:a16="http://schemas.microsoft.com/office/drawing/2014/main" val="1601505884"/>
                  </a:ext>
                </a:extLst>
              </a:tr>
              <a:tr h="839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1: Parent/</a:t>
                      </a:r>
                      <a:r>
                        <a:rPr lang="en-US" sz="2400" b="1" dirty="0" err="1"/>
                        <a:t>Carer</a:t>
                      </a:r>
                      <a:r>
                        <a:rPr lang="en-US" sz="2400" b="1" dirty="0"/>
                        <a:t> - swears, abuses, humiliates, where you feel afraid of being physically hurt.</a:t>
                      </a:r>
                    </a:p>
                  </a:txBody>
                  <a:tcPr/>
                </a:tc>
                <a:tc>
                  <a:txBody>
                    <a:bodyPr/>
                    <a:lstStyle/>
                    <a:p>
                      <a:endParaRPr lang="en-US"/>
                    </a:p>
                  </a:txBody>
                  <a:tcPr/>
                </a:tc>
                <a:extLst>
                  <a:ext uri="{0D108BD9-81ED-4DB2-BD59-A6C34878D82A}">
                    <a16:rowId xmlns:a16="http://schemas.microsoft.com/office/drawing/2014/main" val="2018556600"/>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2: Parent or </a:t>
                      </a:r>
                      <a:r>
                        <a:rPr lang="en-US" sz="2400" b="1" err="1"/>
                        <a:t>carer</a:t>
                      </a:r>
                      <a:r>
                        <a:rPr lang="en-US" sz="2400" b="1"/>
                        <a:t> hit you so hard you had marks or bruises.</a:t>
                      </a:r>
                    </a:p>
                  </a:txBody>
                  <a:tcPr/>
                </a:tc>
                <a:tc>
                  <a:txBody>
                    <a:bodyPr/>
                    <a:lstStyle/>
                    <a:p>
                      <a:endParaRPr lang="en-US"/>
                    </a:p>
                  </a:txBody>
                  <a:tcPr/>
                </a:tc>
                <a:extLst>
                  <a:ext uri="{0D108BD9-81ED-4DB2-BD59-A6C34878D82A}">
                    <a16:rowId xmlns:a16="http://schemas.microsoft.com/office/drawing/2014/main" val="4259566945"/>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3: An adult, a person 5 years older, forced you to have oral, anal, vaginal sex.</a:t>
                      </a:r>
                    </a:p>
                  </a:txBody>
                  <a:tcPr/>
                </a:tc>
                <a:tc>
                  <a:txBody>
                    <a:bodyPr/>
                    <a:lstStyle/>
                    <a:p>
                      <a:endParaRPr lang="en-US"/>
                    </a:p>
                  </a:txBody>
                  <a:tcPr/>
                </a:tc>
                <a:extLst>
                  <a:ext uri="{0D108BD9-81ED-4DB2-BD59-A6C34878D82A}">
                    <a16:rowId xmlns:a16="http://schemas.microsoft.com/office/drawing/2014/main" val="133439795"/>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4: You have ever felt no one in your family loved or cared for you.</a:t>
                      </a:r>
                    </a:p>
                  </a:txBody>
                  <a:tcPr/>
                </a:tc>
                <a:tc>
                  <a:txBody>
                    <a:bodyPr/>
                    <a:lstStyle/>
                    <a:p>
                      <a:endParaRPr lang="en-US"/>
                    </a:p>
                  </a:txBody>
                  <a:tcPr/>
                </a:tc>
                <a:extLst>
                  <a:ext uri="{0D108BD9-81ED-4DB2-BD59-A6C34878D82A}">
                    <a16:rowId xmlns:a16="http://schemas.microsoft.com/office/drawing/2014/main" val="2839723254"/>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5: Have you ever been hungry, - your parents unable to care for you. No money for food.</a:t>
                      </a:r>
                    </a:p>
                  </a:txBody>
                  <a:tcPr/>
                </a:tc>
                <a:tc>
                  <a:txBody>
                    <a:bodyPr/>
                    <a:lstStyle/>
                    <a:p>
                      <a:endParaRPr lang="en-US"/>
                    </a:p>
                  </a:txBody>
                  <a:tcPr/>
                </a:tc>
                <a:extLst>
                  <a:ext uri="{0D108BD9-81ED-4DB2-BD59-A6C34878D82A}">
                    <a16:rowId xmlns:a16="http://schemas.microsoft.com/office/drawing/2014/main" val="848793751"/>
                  </a:ext>
                </a:extLst>
              </a:tr>
              <a:tr h="601862">
                <a:tc>
                  <a:txBody>
                    <a:bodyPr/>
                    <a:lstStyle/>
                    <a:p>
                      <a:r>
                        <a:rPr lang="en-US" sz="2400" b="1" dirty="0"/>
                        <a:t>6: Your parents are separated or divorced (or just not there).</a:t>
                      </a:r>
                    </a:p>
                  </a:txBody>
                  <a:tcPr/>
                </a:tc>
                <a:tc>
                  <a:txBody>
                    <a:bodyPr/>
                    <a:lstStyle/>
                    <a:p>
                      <a:endParaRPr lang="en-US"/>
                    </a:p>
                  </a:txBody>
                  <a:tcPr/>
                </a:tc>
                <a:extLst>
                  <a:ext uri="{0D108BD9-81ED-4DB2-BD59-A6C34878D82A}">
                    <a16:rowId xmlns:a16="http://schemas.microsoft.com/office/drawing/2014/main" val="2031875383"/>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7: Domestic - family - community violence including threats by knife or other weapon.</a:t>
                      </a:r>
                    </a:p>
                  </a:txBody>
                  <a:tcPr/>
                </a:tc>
                <a:tc>
                  <a:txBody>
                    <a:bodyPr/>
                    <a:lstStyle/>
                    <a:p>
                      <a:endParaRPr lang="en-US"/>
                    </a:p>
                  </a:txBody>
                  <a:tcPr/>
                </a:tc>
                <a:extLst>
                  <a:ext uri="{0D108BD9-81ED-4DB2-BD59-A6C34878D82A}">
                    <a16:rowId xmlns:a16="http://schemas.microsoft.com/office/drawing/2014/main" val="178884347"/>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8:  Living in a situation where alcohol or other drugs were used.</a:t>
                      </a:r>
                    </a:p>
                  </a:txBody>
                  <a:tcPr/>
                </a:tc>
                <a:tc>
                  <a:txBody>
                    <a:bodyPr/>
                    <a:lstStyle/>
                    <a:p>
                      <a:endParaRPr lang="en-US"/>
                    </a:p>
                  </a:txBody>
                  <a:tcPr/>
                </a:tc>
                <a:extLst>
                  <a:ext uri="{0D108BD9-81ED-4DB2-BD59-A6C34878D82A}">
                    <a16:rowId xmlns:a16="http://schemas.microsoft.com/office/drawing/2014/main" val="325594006"/>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9:  Household – family member depressed or mentally ill – or suicidal.</a:t>
                      </a:r>
                    </a:p>
                  </a:txBody>
                  <a:tcPr/>
                </a:tc>
                <a:tc>
                  <a:txBody>
                    <a:bodyPr/>
                    <a:lstStyle/>
                    <a:p>
                      <a:endParaRPr lang="en-US"/>
                    </a:p>
                  </a:txBody>
                  <a:tcPr/>
                </a:tc>
                <a:extLst>
                  <a:ext uri="{0D108BD9-81ED-4DB2-BD59-A6C34878D82A}">
                    <a16:rowId xmlns:a16="http://schemas.microsoft.com/office/drawing/2014/main" val="4067683210"/>
                  </a:ext>
                </a:extLst>
              </a:tr>
              <a:tr h="601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10: Household member serves time in prison.</a:t>
                      </a:r>
                    </a:p>
                  </a:txBody>
                  <a:tcPr/>
                </a:tc>
                <a:tc>
                  <a:txBody>
                    <a:bodyPr/>
                    <a:lstStyle/>
                    <a:p>
                      <a:endParaRPr lang="en-US" dirty="0"/>
                    </a:p>
                  </a:txBody>
                  <a:tcPr/>
                </a:tc>
                <a:extLst>
                  <a:ext uri="{0D108BD9-81ED-4DB2-BD59-A6C34878D82A}">
                    <a16:rowId xmlns:a16="http://schemas.microsoft.com/office/drawing/2014/main" val="2922826810"/>
                  </a:ext>
                </a:extLst>
              </a:tr>
            </a:tbl>
          </a:graphicData>
        </a:graphic>
      </p:graphicFrame>
    </p:spTree>
    <p:extLst>
      <p:ext uri="{BB962C8B-B14F-4D97-AF65-F5344CB8AC3E}">
        <p14:creationId xmlns:p14="http://schemas.microsoft.com/office/powerpoint/2010/main" val="1640029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8F83-EEEA-AB4C-83D2-71BA8DC2BE33}"/>
              </a:ext>
            </a:extLst>
          </p:cNvPr>
          <p:cNvSpPr>
            <a:spLocks noGrp="1"/>
          </p:cNvSpPr>
          <p:nvPr>
            <p:ph type="title"/>
          </p:nvPr>
        </p:nvSpPr>
        <p:spPr/>
        <p:txBody>
          <a:bodyPr/>
          <a:lstStyle/>
          <a:p>
            <a:pPr algn="ctr"/>
            <a:r>
              <a:rPr lang="en-US" dirty="0"/>
              <a:t>The unspeakable</a:t>
            </a:r>
            <a:br>
              <a:rPr lang="en-US" dirty="0"/>
            </a:br>
            <a:r>
              <a:rPr lang="en-US" dirty="0"/>
              <a:t>can be spoken and needs to be heard</a:t>
            </a:r>
          </a:p>
        </p:txBody>
      </p:sp>
      <p:sp>
        <p:nvSpPr>
          <p:cNvPr id="3" name="Content Placeholder 2">
            <a:extLst>
              <a:ext uri="{FF2B5EF4-FFF2-40B4-BE49-F238E27FC236}">
                <a16:creationId xmlns:a16="http://schemas.microsoft.com/office/drawing/2014/main" id="{05E09813-D9E8-4F43-A083-7E8CA5EDAF56}"/>
              </a:ext>
            </a:extLst>
          </p:cNvPr>
          <p:cNvSpPr>
            <a:spLocks noGrp="1"/>
          </p:cNvSpPr>
          <p:nvPr>
            <p:ph idx="1"/>
          </p:nvPr>
        </p:nvSpPr>
        <p:spPr>
          <a:xfrm>
            <a:off x="768095" y="2286000"/>
            <a:ext cx="11161967" cy="3581400"/>
          </a:xfrm>
        </p:spPr>
        <p:txBody>
          <a:bodyPr/>
          <a:lstStyle/>
          <a:p>
            <a:endParaRPr lang="en-US" dirty="0"/>
          </a:p>
          <a:p>
            <a:endParaRPr lang="en-US" dirty="0"/>
          </a:p>
          <a:p>
            <a:endParaRPr lang="en-US" dirty="0"/>
          </a:p>
          <a:p>
            <a:endParaRPr lang="en-US" dirty="0"/>
          </a:p>
          <a:p>
            <a:endParaRPr lang="en-US" dirty="0"/>
          </a:p>
          <a:p>
            <a:endParaRPr lang="en-US" dirty="0"/>
          </a:p>
          <a:p>
            <a:pPr algn="ctr"/>
            <a:r>
              <a:rPr lang="en-US" sz="5400" b="1" dirty="0" err="1"/>
              <a:t>Behaviour</a:t>
            </a:r>
            <a:r>
              <a:rPr lang="en-US" sz="5400" b="1" dirty="0"/>
              <a:t> is Language</a:t>
            </a:r>
          </a:p>
        </p:txBody>
      </p:sp>
      <p:pic>
        <p:nvPicPr>
          <p:cNvPr id="4" name="Picture 4">
            <a:extLst>
              <a:ext uri="{FF2B5EF4-FFF2-40B4-BE49-F238E27FC236}">
                <a16:creationId xmlns:a16="http://schemas.microsoft.com/office/drawing/2014/main" id="{9E9912AE-F9A2-014D-A2EE-D876C5B124C6}"/>
              </a:ext>
            </a:extLst>
          </p:cNvPr>
          <p:cNvPicPr>
            <a:picLocks noChangeAspect="1" noChangeArrowheads="1"/>
          </p:cNvPicPr>
          <p:nvPr/>
        </p:nvPicPr>
        <p:blipFill>
          <a:blip r:embed="rId2"/>
          <a:srcRect/>
          <a:stretch>
            <a:fillRect/>
          </a:stretch>
        </p:blipFill>
        <p:spPr bwMode="auto">
          <a:xfrm rot="5400000">
            <a:off x="5379720" y="-2325624"/>
            <a:ext cx="2200656" cy="11423904"/>
          </a:xfrm>
          <a:prstGeom prst="rect">
            <a:avLst/>
          </a:prstGeom>
          <a:noFill/>
          <a:ln w="9525">
            <a:noFill/>
            <a:miter lim="800000"/>
            <a:headEnd/>
            <a:tailEnd/>
          </a:ln>
        </p:spPr>
      </p:pic>
    </p:spTree>
    <p:extLst>
      <p:ext uri="{BB962C8B-B14F-4D97-AF65-F5344CB8AC3E}">
        <p14:creationId xmlns:p14="http://schemas.microsoft.com/office/powerpoint/2010/main" val="26321020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3" ma:contentTypeDescription="Create a new document." ma:contentTypeScope="" ma:versionID="d120111b3cca3c8ad5743be1988349f6">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29463e6653dc1f816734196ac6a4f8d9"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1E0FB7-2EBB-4A31-BA9B-4604B273E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e8a190-a5f8-4773-adac-e0e3a19b90d9"/>
    <ds:schemaRef ds:uri="06c72f1e-0326-4e87-a981-e79a536aa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7A3485-1E30-40AB-9257-9DC2A8892C1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B27945E-A2C0-40A8-993A-E9BB431698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Crop</Template>
  <TotalTime>10877</TotalTime>
  <Words>1070</Words>
  <Application>Microsoft Office PowerPoint</Application>
  <PresentationFormat>Widescreen</PresentationFormat>
  <Paragraphs>79</Paragraphs>
  <Slides>13</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Apple Casual</vt:lpstr>
      <vt:lpstr>Arial</vt:lpstr>
      <vt:lpstr>Calibri</vt:lpstr>
      <vt:lpstr>Franklin Gothic Book</vt:lpstr>
      <vt:lpstr>Helvetica LT 55 Roman</vt:lpstr>
      <vt:lpstr>Helvetica LT 56</vt:lpstr>
      <vt:lpstr>Helvetica LT 75</vt:lpstr>
      <vt:lpstr>Helvetica LT 95 Black</vt:lpstr>
      <vt:lpstr>Times</vt:lpstr>
      <vt:lpstr>Times New Roman</vt:lpstr>
      <vt:lpstr>Wingdings</vt:lpstr>
      <vt:lpstr>Wingdings 2</vt:lpstr>
      <vt:lpstr>Crop</vt:lpstr>
      <vt:lpstr>Understanding the impact of trauma on First Nations peoples  and in First Nations communities</vt:lpstr>
      <vt:lpstr>PowerPoint Presentation</vt:lpstr>
      <vt:lpstr>“We live storied lives. We organise experience into stories as we share life interactively with others. The plot, characters, and morals of the stories we hear influence our synatic connections, they change our brains.  Stories also live through us. We are born into stories, those of our families, nations, religions and cultures.”   (Lewis Mehl-Madrona in Healing the Mind through the Power of Story)  *  Stories Teach.  *  Stories are our Law. *  Stories are the foundation of Indigenous Healing Practices – Critical Indigenous Pedagogy. </vt:lpstr>
      <vt:lpstr>World Wide Colonisations “Symptom as History”</vt:lpstr>
      <vt:lpstr>PowerPoint Presentation</vt:lpstr>
      <vt:lpstr>CHILDHOOD TRAUMA …  Adverse Childhood Experiences</vt:lpstr>
      <vt:lpstr>Adverse Childhood Experiences</vt:lpstr>
      <vt:lpstr>PowerPoint Presentation</vt:lpstr>
      <vt:lpstr>The unspeakable can be spoken and needs to be heard</vt:lpstr>
      <vt:lpstr>Brains Bodies Trauma</vt:lpstr>
      <vt:lpstr>Reptilian - doing - survival brain. Flight Fight Freeze Mammalian - limbic mid brain processes emotions Neo-Cortex – Thinking Centre –cognitive processing, decision making – learning, memory, inhibitory – helping us to plan, problem solve / organize the world around us.</vt:lpstr>
      <vt:lpstr>The Thinking Brain</vt:lpstr>
      <vt:lpstr>Brains that have been traumatised look different to non-traumatised brains in 3 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Stories:  Youth!  What are they teaching us   what are we learning</dc:title>
  <dc:creator>Microsoft Office User</dc:creator>
  <cp:lastModifiedBy>Louise  Mullins</cp:lastModifiedBy>
  <cp:revision>102</cp:revision>
  <dcterms:created xsi:type="dcterms:W3CDTF">2021-02-10T20:36:50Z</dcterms:created>
  <dcterms:modified xsi:type="dcterms:W3CDTF">2021-07-28T03:28:16Z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