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5"/>
  </p:notesMasterIdLst>
  <p:sldIdLst>
    <p:sldId id="256" r:id="rId5"/>
    <p:sldId id="289" r:id="rId6"/>
    <p:sldId id="274" r:id="rId7"/>
    <p:sldId id="316" r:id="rId8"/>
    <p:sldId id="317" r:id="rId9"/>
    <p:sldId id="318" r:id="rId10"/>
    <p:sldId id="319" r:id="rId11"/>
    <p:sldId id="320" r:id="rId12"/>
    <p:sldId id="276" r:id="rId13"/>
    <p:sldId id="51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D58"/>
    <a:srgbClr val="009BDF"/>
    <a:srgbClr val="153959"/>
    <a:srgbClr val="8C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B7687C-6893-4F54-9841-5172694A57CA}" v="2" dt="2021-07-28T07:02:58.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9" autoAdjust="0"/>
  </p:normalViewPr>
  <p:slideViewPr>
    <p:cSldViewPr snapToGrid="0">
      <p:cViewPr varScale="1">
        <p:scale>
          <a:sx n="106" d="100"/>
          <a:sy n="106" d="100"/>
        </p:scale>
        <p:origin x="1608" y="10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Grace" userId="c0f79a87-86c2-4162-a264-3e3caf955f45" providerId="ADAL" clId="{C5B7687C-6893-4F54-9841-5172694A57CA}"/>
    <pc:docChg chg="undo custSel modSld">
      <pc:chgData name="Stephen Grace" userId="c0f79a87-86c2-4162-a264-3e3caf955f45" providerId="ADAL" clId="{C5B7687C-6893-4F54-9841-5172694A57CA}" dt="2021-07-28T07:02:59.232" v="11" actId="20577"/>
      <pc:docMkLst>
        <pc:docMk/>
      </pc:docMkLst>
      <pc:sldChg chg="modSp mod">
        <pc:chgData name="Stephen Grace" userId="c0f79a87-86c2-4162-a264-3e3caf955f45" providerId="ADAL" clId="{C5B7687C-6893-4F54-9841-5172694A57CA}" dt="2021-07-28T07:02:59.232" v="11" actId="20577"/>
        <pc:sldMkLst>
          <pc:docMk/>
          <pc:sldMk cId="0" sldId="276"/>
        </pc:sldMkLst>
        <pc:spChg chg="mod">
          <ac:chgData name="Stephen Grace" userId="c0f79a87-86c2-4162-a264-3e3caf955f45" providerId="ADAL" clId="{C5B7687C-6893-4F54-9841-5172694A57CA}" dt="2021-07-28T07:02:59.232" v="11" actId="20577"/>
          <ac:spMkLst>
            <pc:docMk/>
            <pc:sldMk cId="0" sldId="276"/>
            <ac:spMk id="6" creationId="{6B953709-F89D-40D8-B2E8-B36D166BC0AA}"/>
          </ac:spMkLst>
        </pc:spChg>
      </pc:sldChg>
      <pc:sldChg chg="modNotesTx">
        <pc:chgData name="Stephen Grace" userId="c0f79a87-86c2-4162-a264-3e3caf955f45" providerId="ADAL" clId="{C5B7687C-6893-4F54-9841-5172694A57CA}" dt="2021-07-28T07:02:37.482" v="0" actId="20577"/>
        <pc:sldMkLst>
          <pc:docMk/>
          <pc:sldMk cId="1711885355" sldId="317"/>
        </pc:sldMkLst>
      </pc:sldChg>
      <pc:sldChg chg="modNotesTx">
        <pc:chgData name="Stephen Grace" userId="c0f79a87-86c2-4162-a264-3e3caf955f45" providerId="ADAL" clId="{C5B7687C-6893-4F54-9841-5172694A57CA}" dt="2021-07-28T07:02:40.772" v="1" actId="20577"/>
        <pc:sldMkLst>
          <pc:docMk/>
          <pc:sldMk cId="3016353088"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3B087A-913D-4C7C-9AC1-7980B3BE3DF7}" type="datetimeFigureOut">
              <a:rPr lang="en-AU" smtClean="0"/>
              <a:pPr/>
              <a:t>28/07/2021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339F7-CD17-48B7-BCE6-E115E7797E57}"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Slide Number Placeholder 3"/>
          <p:cNvSpPr>
            <a:spLocks noGrp="1"/>
          </p:cNvSpPr>
          <p:nvPr>
            <p:ph type="sldNum" sz="quarter" idx="10"/>
          </p:nvPr>
        </p:nvSpPr>
        <p:spPr/>
        <p:txBody>
          <a:bodyPr/>
          <a:lstStyle/>
          <a:p>
            <a:fld id="{5B0339F7-CD17-48B7-BCE6-E115E7797E57}" type="slidenum">
              <a:rPr lang="en-AU" smtClean="0"/>
              <a:pPr/>
              <a:t>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B0339F7-CD17-48B7-BCE6-E115E7797E57}" type="slidenum">
              <a:rPr lang="en-AU" smtClean="0"/>
              <a:pPr/>
              <a:t>3</a:t>
            </a:fld>
            <a:endParaRPr lang="en-AU"/>
          </a:p>
        </p:txBody>
      </p:sp>
    </p:spTree>
    <p:extLst>
      <p:ext uri="{BB962C8B-B14F-4D97-AF65-F5344CB8AC3E}">
        <p14:creationId xmlns:p14="http://schemas.microsoft.com/office/powerpoint/2010/main" val="154012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B0339F7-CD17-48B7-BCE6-E115E7797E57}" type="slidenum">
              <a:rPr lang="en-AU" smtClean="0"/>
              <a:pPr/>
              <a:t>5</a:t>
            </a:fld>
            <a:endParaRPr lang="en-AU"/>
          </a:p>
        </p:txBody>
      </p:sp>
    </p:spTree>
    <p:extLst>
      <p:ext uri="{BB962C8B-B14F-4D97-AF65-F5344CB8AC3E}">
        <p14:creationId xmlns:p14="http://schemas.microsoft.com/office/powerpoint/2010/main" val="57749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B0339F7-CD17-48B7-BCE6-E115E7797E57}" type="slidenum">
              <a:rPr lang="en-AU" smtClean="0"/>
              <a:pPr/>
              <a:t>6</a:t>
            </a:fld>
            <a:endParaRPr lang="en-AU"/>
          </a:p>
        </p:txBody>
      </p:sp>
    </p:spTree>
    <p:extLst>
      <p:ext uri="{BB962C8B-B14F-4D97-AF65-F5344CB8AC3E}">
        <p14:creationId xmlns:p14="http://schemas.microsoft.com/office/powerpoint/2010/main" val="246119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A524CB9-6AE4-47B3-BF95-0C4502B43A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7AFA34C-9649-4527-9227-3D368A63A8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38916" name="Slide Number Placeholder 3">
            <a:extLst>
              <a:ext uri="{FF2B5EF4-FFF2-40B4-BE49-F238E27FC236}">
                <a16:creationId xmlns:a16="http://schemas.microsoft.com/office/drawing/2014/main" id="{F7F6E26F-E580-4ECC-9F63-CE89CA8689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E1062B-C00C-44F3-9C81-C7477D00A13A}" type="slidenum">
              <a:rPr lang="en-AU" altLang="en-US"/>
              <a:pPr eaLnBrk="1" hangingPunct="1"/>
              <a:t>9</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ene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5033473" y="374650"/>
            <a:ext cx="3609975" cy="1495425"/>
          </a:xfrm>
          <a:prstGeom prst="rect">
            <a:avLst/>
          </a:prstGeom>
        </p:spPr>
      </p:pic>
      <p:sp>
        <p:nvSpPr>
          <p:cNvPr id="2" name="Title 1"/>
          <p:cNvSpPr>
            <a:spLocks noGrp="1"/>
          </p:cNvSpPr>
          <p:nvPr>
            <p:ph type="ctrTitle" hasCustomPrompt="1"/>
          </p:nvPr>
        </p:nvSpPr>
        <p:spPr>
          <a:xfrm>
            <a:off x="1143000" y="1122363"/>
            <a:ext cx="6858000" cy="2387600"/>
          </a:xfrm>
        </p:spPr>
        <p:txBody>
          <a:bodyPr anchor="b"/>
          <a:lstStyle>
            <a:lvl1pPr algn="ctr">
              <a:defRPr sz="4500">
                <a:solidFill>
                  <a:srgbClr val="153959"/>
                </a:solidFill>
                <a:latin typeface="+mn-lt"/>
              </a:defRPr>
            </a:lvl1pPr>
          </a:lstStyle>
          <a:p>
            <a:r>
              <a:rPr lang="en-US"/>
              <a:t>Presentation Name</a:t>
            </a:r>
            <a:endParaRPr lang="en-AU"/>
          </a:p>
        </p:txBody>
      </p:sp>
      <p:sp>
        <p:nvSpPr>
          <p:cNvPr id="3" name="Subtitle 2"/>
          <p:cNvSpPr>
            <a:spLocks noGrp="1"/>
          </p:cNvSpPr>
          <p:nvPr>
            <p:ph type="subTitle" idx="1"/>
          </p:nvPr>
        </p:nvSpPr>
        <p:spPr>
          <a:xfrm>
            <a:off x="3938954" y="3602038"/>
            <a:ext cx="4062046" cy="1352916"/>
          </a:xfrm>
        </p:spPr>
        <p:txBody>
          <a:bodyPr/>
          <a:lstStyle>
            <a:lvl1pPr marL="0" indent="0" algn="r">
              <a:buNone/>
              <a:defRPr sz="1800">
                <a:solidFill>
                  <a:srgbClr val="8CC63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F09AF25-C4B2-4000-8D0A-A404CD43D51D}" type="datetimeFigureOut">
              <a:rPr lang="en-AU" smtClean="0"/>
              <a:pPr/>
              <a:t>28/07/2021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3242F5-9DEA-4855-BC76-EA151157298A}" type="slidenum">
              <a:rPr lang="en-AU" smtClean="0"/>
              <a:pPr/>
              <a:t>‹#›</a:t>
            </a:fld>
            <a:endParaRPr lang="en-AU"/>
          </a:p>
        </p:txBody>
      </p:sp>
    </p:spTree>
    <p:extLst>
      <p:ext uri="{BB962C8B-B14F-4D97-AF65-F5344CB8AC3E}">
        <p14:creationId xmlns:p14="http://schemas.microsoft.com/office/powerpoint/2010/main" val="55678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7520"/>
          </a:xfrm>
        </p:spPr>
        <p:txBody>
          <a:bodyPr/>
          <a:lstStyle>
            <a:lvl1pPr>
              <a:defRPr b="1">
                <a:solidFill>
                  <a:srgbClr val="153959"/>
                </a:solidFill>
                <a:latin typeface="+mn-lt"/>
              </a:defRPr>
            </a:lvl1pPr>
          </a:lstStyle>
          <a:p>
            <a:r>
              <a:rPr lang="en-US"/>
              <a:t>Click to edit Master title style</a:t>
            </a:r>
            <a:endParaRPr lang="en-AU"/>
          </a:p>
        </p:txBody>
      </p:sp>
      <p:sp>
        <p:nvSpPr>
          <p:cNvPr id="3" name="Content Placeholder 2"/>
          <p:cNvSpPr>
            <a:spLocks noGrp="1"/>
          </p:cNvSpPr>
          <p:nvPr>
            <p:ph idx="1"/>
          </p:nvPr>
        </p:nvSpPr>
        <p:spPr/>
        <p:txBody>
          <a:bodyPr/>
          <a:lstStyle>
            <a:lvl1pPr marL="342900" indent="-342900">
              <a:buFontTx/>
              <a:buBlip>
                <a:blip r:embed="rId2"/>
              </a:buBlip>
              <a:defRPr b="1">
                <a:solidFill>
                  <a:srgbClr val="153959"/>
                </a:solidFill>
              </a:defRPr>
            </a:lvl1pPr>
            <a:lvl2pPr>
              <a:defRPr>
                <a:solidFill>
                  <a:srgbClr val="153959"/>
                </a:solidFill>
              </a:defRPr>
            </a:lvl2pPr>
            <a:lvl3pPr marL="857250" indent="-171450">
              <a:buFont typeface="Wingdings" panose="05000000000000000000" pitchFamily="2" charset="2"/>
              <a:buChar char="ü"/>
              <a:defRPr>
                <a:solidFill>
                  <a:srgbClr val="153959"/>
                </a:solidFill>
              </a:defRPr>
            </a:lvl3pPr>
            <a:lvl4pPr marL="1314450" indent="-285750">
              <a:buFont typeface="Courier New" panose="02070309020205020404" pitchFamily="49" charset="0"/>
              <a:buChar char="o"/>
              <a:defRPr>
                <a:solidFill>
                  <a:srgbClr val="153959"/>
                </a:solidFill>
              </a:defRPr>
            </a:lvl4pPr>
            <a:lvl5pPr>
              <a:defRPr>
                <a:solidFill>
                  <a:srgbClr val="153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F09AF25-C4B2-4000-8D0A-A404CD43D51D}" type="datetimeFigureOut">
              <a:rPr lang="en-AU" smtClean="0"/>
              <a:pPr/>
              <a:t>28/07/2021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3242F5-9DEA-4855-BC76-EA151157298A}" type="slidenum">
              <a:rPr lang="en-AU" smtClean="0"/>
              <a:pPr/>
              <a:t>‹#›</a:t>
            </a:fld>
            <a:endParaRPr lang="en-AU"/>
          </a:p>
        </p:txBody>
      </p:sp>
      <p:pic>
        <p:nvPicPr>
          <p:cNvPr id="7" name="Picture 6"/>
          <p:cNvPicPr>
            <a:picLocks noChangeAspect="1"/>
          </p:cNvPicPr>
          <p:nvPr userDrawn="1"/>
        </p:nvPicPr>
        <p:blipFill rotWithShape="1">
          <a:blip r:embed="rId3" cstate="print"/>
          <a:srcRect l="64103" t="27095" r="1453" b="71795"/>
          <a:stretch/>
        </p:blipFill>
        <p:spPr>
          <a:xfrm>
            <a:off x="0" y="1467706"/>
            <a:ext cx="9144000" cy="45719"/>
          </a:xfrm>
          <a:prstGeom prst="rect">
            <a:avLst/>
          </a:prstGeom>
        </p:spPr>
      </p:pic>
      <p:sp>
        <p:nvSpPr>
          <p:cNvPr id="9" name="Rectangle 8"/>
          <p:cNvSpPr/>
          <p:nvPr userDrawn="1"/>
        </p:nvSpPr>
        <p:spPr>
          <a:xfrm>
            <a:off x="628650" y="1473348"/>
            <a:ext cx="85344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4" cstate="print"/>
          <a:srcRect t="14586" r="72736" b="41579"/>
          <a:stretch/>
        </p:blipFill>
        <p:spPr>
          <a:xfrm>
            <a:off x="7637633" y="430736"/>
            <a:ext cx="810188" cy="781589"/>
          </a:xfrm>
          <a:prstGeom prst="rect">
            <a:avLst/>
          </a:prstGeom>
        </p:spPr>
      </p:pic>
    </p:spTree>
    <p:extLst>
      <p:ext uri="{BB962C8B-B14F-4D97-AF65-F5344CB8AC3E}">
        <p14:creationId xmlns:p14="http://schemas.microsoft.com/office/powerpoint/2010/main" val="206778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09AF25-C4B2-4000-8D0A-A404CD43D51D}" type="datetimeFigureOut">
              <a:rPr lang="en-AU" smtClean="0"/>
              <a:pPr/>
              <a:t>28/07/2021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3242F5-9DEA-4855-BC76-EA151157298A}" type="slidenum">
              <a:rPr lang="en-AU" smtClean="0"/>
              <a:pPr/>
              <a:t>‹#›</a:t>
            </a:fld>
            <a:endParaRPr lang="en-AU"/>
          </a:p>
        </p:txBody>
      </p:sp>
    </p:spTree>
    <p:extLst>
      <p:ext uri="{BB962C8B-B14F-4D97-AF65-F5344CB8AC3E}">
        <p14:creationId xmlns:p14="http://schemas.microsoft.com/office/powerpoint/2010/main" val="298911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marL="171450" indent="-171450">
              <a:buFontTx/>
              <a:buBlip>
                <a:blip r:embed="rId2"/>
              </a:buBlip>
              <a:defRPr lang="en-US" sz="2100" b="1" kern="1200" smtClean="0">
                <a:solidFill>
                  <a:srgbClr val="153959"/>
                </a:solidFill>
                <a:latin typeface="+mn-lt"/>
                <a:ea typeface="+mn-ea"/>
                <a:cs typeface="+mn-cs"/>
              </a:defRPr>
            </a:lvl1pPr>
            <a:lvl2pPr>
              <a:defRPr>
                <a:solidFill>
                  <a:srgbClr val="153959"/>
                </a:solidFill>
              </a:defRPr>
            </a:lvl2pPr>
            <a:lvl3pPr marL="857250" indent="-171450">
              <a:buFont typeface="Wingdings" panose="05000000000000000000" pitchFamily="2" charset="2"/>
              <a:buChar char="ü"/>
              <a:defRPr>
                <a:solidFill>
                  <a:srgbClr val="153959"/>
                </a:solidFill>
              </a:defRPr>
            </a:lvl3pPr>
            <a:lvl4pPr marL="1314450" indent="-285750">
              <a:buFont typeface="Courier New" panose="02070309020205020404" pitchFamily="49" charset="0"/>
              <a:buChar char="o"/>
              <a:defRPr>
                <a:solidFill>
                  <a:srgbClr val="153959"/>
                </a:solidFill>
              </a:defRPr>
            </a:lvl4pPr>
            <a:lvl5pPr>
              <a:defRPr>
                <a:solidFill>
                  <a:srgbClr val="153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F09AF25-C4B2-4000-8D0A-A404CD43D51D}" type="datetimeFigureOut">
              <a:rPr lang="en-AU" smtClean="0"/>
              <a:pPr/>
              <a:t>28/07/2021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3242F5-9DEA-4855-BC76-EA151157298A}" type="slidenum">
              <a:rPr lang="en-AU" smtClean="0"/>
              <a:pPr/>
              <a:t>‹#›</a:t>
            </a:fld>
            <a:endParaRPr lang="en-AU"/>
          </a:p>
        </p:txBody>
      </p:sp>
      <p:pic>
        <p:nvPicPr>
          <p:cNvPr id="8" name="Picture 7"/>
          <p:cNvPicPr>
            <a:picLocks noChangeAspect="1"/>
          </p:cNvPicPr>
          <p:nvPr userDrawn="1"/>
        </p:nvPicPr>
        <p:blipFill rotWithShape="1">
          <a:blip r:embed="rId3" cstate="print"/>
          <a:srcRect t="14586" r="72736" b="41579"/>
          <a:stretch/>
        </p:blipFill>
        <p:spPr>
          <a:xfrm>
            <a:off x="7637633" y="430736"/>
            <a:ext cx="810188" cy="781589"/>
          </a:xfrm>
          <a:prstGeom prst="rect">
            <a:avLst/>
          </a:prstGeom>
        </p:spPr>
      </p:pic>
      <p:sp>
        <p:nvSpPr>
          <p:cNvPr id="9" name="Title 1"/>
          <p:cNvSpPr>
            <a:spLocks noGrp="1"/>
          </p:cNvSpPr>
          <p:nvPr>
            <p:ph type="title"/>
          </p:nvPr>
        </p:nvSpPr>
        <p:spPr>
          <a:xfrm>
            <a:off x="628650" y="365127"/>
            <a:ext cx="7886700" cy="877520"/>
          </a:xfrm>
        </p:spPr>
        <p:txBody>
          <a:bodyPr/>
          <a:lstStyle>
            <a:lvl1pPr>
              <a:defRPr b="1">
                <a:solidFill>
                  <a:srgbClr val="153959"/>
                </a:solidFill>
                <a:latin typeface="+mn-lt"/>
              </a:defRPr>
            </a:lvl1pPr>
          </a:lstStyle>
          <a:p>
            <a:r>
              <a:rPr lang="en-US"/>
              <a:t>Click to edit Master title style</a:t>
            </a:r>
            <a:endParaRPr lang="en-AU"/>
          </a:p>
        </p:txBody>
      </p:sp>
      <p:pic>
        <p:nvPicPr>
          <p:cNvPr id="11" name="Picture 10"/>
          <p:cNvPicPr>
            <a:picLocks noChangeAspect="1"/>
          </p:cNvPicPr>
          <p:nvPr userDrawn="1"/>
        </p:nvPicPr>
        <p:blipFill rotWithShape="1">
          <a:blip r:embed="rId4" cstate="print"/>
          <a:srcRect l="64103" t="27095" r="1453" b="71795"/>
          <a:stretch/>
        </p:blipFill>
        <p:spPr>
          <a:xfrm>
            <a:off x="152400" y="1620106"/>
            <a:ext cx="9144000" cy="45719"/>
          </a:xfrm>
          <a:prstGeom prst="rect">
            <a:avLst/>
          </a:prstGeom>
        </p:spPr>
      </p:pic>
      <p:sp>
        <p:nvSpPr>
          <p:cNvPr id="12" name="Rectangle 11"/>
          <p:cNvSpPr/>
          <p:nvPr userDrawn="1"/>
        </p:nvSpPr>
        <p:spPr>
          <a:xfrm>
            <a:off x="628650" y="1473348"/>
            <a:ext cx="85344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Content Placeholder 2"/>
          <p:cNvSpPr>
            <a:spLocks noGrp="1"/>
          </p:cNvSpPr>
          <p:nvPr>
            <p:ph sz="half" idx="13"/>
          </p:nvPr>
        </p:nvSpPr>
        <p:spPr>
          <a:xfrm>
            <a:off x="4629150" y="1825625"/>
            <a:ext cx="3886200" cy="4351338"/>
          </a:xfrm>
        </p:spPr>
        <p:txBody>
          <a:bodyPr/>
          <a:lstStyle>
            <a:lvl1pPr marL="171450" indent="-171450">
              <a:buFontTx/>
              <a:buBlip>
                <a:blip r:embed="rId2"/>
              </a:buBlip>
              <a:defRPr lang="en-US" sz="2100" b="1" kern="1200" smtClean="0">
                <a:solidFill>
                  <a:srgbClr val="153959"/>
                </a:solidFill>
                <a:latin typeface="+mn-lt"/>
                <a:ea typeface="+mn-ea"/>
                <a:cs typeface="+mn-cs"/>
              </a:defRPr>
            </a:lvl1pPr>
            <a:lvl2pPr>
              <a:defRPr>
                <a:solidFill>
                  <a:srgbClr val="153959"/>
                </a:solidFill>
              </a:defRPr>
            </a:lvl2pPr>
            <a:lvl3pPr marL="857250" indent="-171450">
              <a:buFont typeface="Wingdings" panose="05000000000000000000" pitchFamily="2" charset="2"/>
              <a:buChar char="ü"/>
              <a:defRPr>
                <a:solidFill>
                  <a:srgbClr val="153959"/>
                </a:solidFill>
              </a:defRPr>
            </a:lvl3pPr>
            <a:lvl4pPr marL="1314450" indent="-285750">
              <a:buFont typeface="Courier New" panose="02070309020205020404" pitchFamily="49" charset="0"/>
              <a:buChar char="o"/>
              <a:defRPr>
                <a:solidFill>
                  <a:srgbClr val="153959"/>
                </a:solidFill>
              </a:defRPr>
            </a:lvl4pPr>
            <a:lvl5pPr>
              <a:defRPr>
                <a:solidFill>
                  <a:srgbClr val="153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7562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9AF25-C4B2-4000-8D0A-A404CD43D51D}" type="datetimeFigureOut">
              <a:rPr lang="en-AU" smtClean="0"/>
              <a:pPr/>
              <a:t>28/07/2021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93242F5-9DEA-4855-BC76-EA151157298A}" type="slidenum">
              <a:rPr lang="en-AU" smtClean="0"/>
              <a:pPr/>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5674" y="2145272"/>
            <a:ext cx="2181225" cy="2099226"/>
          </a:xfrm>
          <a:prstGeom prst="ellipse">
            <a:avLst/>
          </a:prstGeom>
          <a:ln>
            <a:noFill/>
          </a:ln>
          <a:effectLst>
            <a:softEdge rad="112500"/>
          </a:effectLst>
        </p:spPr>
      </p:pic>
    </p:spTree>
    <p:extLst>
      <p:ext uri="{BB962C8B-B14F-4D97-AF65-F5344CB8AC3E}">
        <p14:creationId xmlns:p14="http://schemas.microsoft.com/office/powerpoint/2010/main" val="40064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911224"/>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F09AF25-C4B2-4000-8D0A-A404CD43D51D}" type="datetimeFigureOut">
              <a:rPr lang="en-AU" smtClean="0"/>
              <a:pPr/>
              <a:t>28/07/2021</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3242F5-9DEA-4855-BC76-EA151157298A}" type="slidenum">
              <a:rPr lang="en-AU" smtClean="0"/>
              <a:pPr/>
              <a:t>‹#›</a:t>
            </a:fld>
            <a:endParaRPr lang="en-AU"/>
          </a:p>
        </p:txBody>
      </p:sp>
      <p:pic>
        <p:nvPicPr>
          <p:cNvPr id="7" name="Picture 6"/>
          <p:cNvPicPr>
            <a:picLocks noChangeAspect="1"/>
          </p:cNvPicPr>
          <p:nvPr/>
        </p:nvPicPr>
        <p:blipFill rotWithShape="1">
          <a:blip r:embed="rId7" cstate="print"/>
          <a:srcRect t="14586" r="72736" b="41579"/>
          <a:stretch/>
        </p:blipFill>
        <p:spPr>
          <a:xfrm>
            <a:off x="7637633" y="430736"/>
            <a:ext cx="810188" cy="781589"/>
          </a:xfrm>
          <a:prstGeom prst="rect">
            <a:avLst/>
          </a:prstGeom>
        </p:spPr>
      </p:pic>
    </p:spTree>
    <p:extLst>
      <p:ext uri="{BB962C8B-B14F-4D97-AF65-F5344CB8AC3E}">
        <p14:creationId xmlns:p14="http://schemas.microsoft.com/office/powerpoint/2010/main" val="34708989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91" r:id="rId5"/>
  </p:sldLayoutIdLst>
  <p:txStyles>
    <p:titleStyle>
      <a:lvl1pPr algn="l" defTabSz="685800" rtl="0" eaLnBrk="1" latinLnBrk="0" hangingPunct="1">
        <a:lnSpc>
          <a:spcPct val="90000"/>
        </a:lnSpc>
        <a:spcBef>
          <a:spcPct val="0"/>
        </a:spcBef>
        <a:buNone/>
        <a:defRPr sz="3300" b="1" kern="1200">
          <a:solidFill>
            <a:srgbClr val="153959"/>
          </a:solidFill>
          <a:latin typeface="+mn-lt"/>
          <a:ea typeface="+mj-ea"/>
          <a:cs typeface="+mj-cs"/>
        </a:defRPr>
      </a:lvl1pPr>
    </p:titleStyle>
    <p:bodyStyle>
      <a:lvl1pPr marL="342900" indent="-342900" algn="l" defTabSz="685800" rtl="0" eaLnBrk="1" latinLnBrk="0" hangingPunct="1">
        <a:lnSpc>
          <a:spcPct val="90000"/>
        </a:lnSpc>
        <a:spcBef>
          <a:spcPts val="750"/>
        </a:spcBef>
        <a:buFontTx/>
        <a:buBlip>
          <a:blip r:embed="rId8"/>
        </a:buBlip>
        <a:defRPr lang="en-US" sz="2100" b="1" kern="1200" dirty="0" smtClean="0">
          <a:solidFill>
            <a:srgbClr val="15395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rgbClr val="8CC63F"/>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ü"/>
        <a:defRPr lang="en-US" sz="1500" kern="1200" dirty="0" smtClean="0">
          <a:solidFill>
            <a:srgbClr val="009BDF"/>
          </a:solidFill>
          <a:latin typeface="+mn-lt"/>
          <a:ea typeface="+mn-ea"/>
          <a:cs typeface="+mn-cs"/>
        </a:defRPr>
      </a:lvl3pPr>
      <a:lvl4pPr marL="1314450" indent="-285750" algn="l" defTabSz="685800" rtl="0" eaLnBrk="1" latinLnBrk="0" hangingPunct="1">
        <a:lnSpc>
          <a:spcPct val="90000"/>
        </a:lnSpc>
        <a:spcBef>
          <a:spcPts val="375"/>
        </a:spcBef>
        <a:buFont typeface="Courier New" panose="02070309020205020404" pitchFamily="49" charset="0"/>
        <a:buChar char="o"/>
        <a:defRPr sz="1350" kern="1200">
          <a:solidFill>
            <a:srgbClr val="153959"/>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53959"/>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lawright.org.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20.07.28%20SPER%20Debt%20Schedule_Redacted.pdf"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mailto:stephen.grace@lawright.org.a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30179"/>
            <a:ext cx="6858000" cy="2387600"/>
          </a:xfrm>
        </p:spPr>
        <p:txBody>
          <a:bodyPr>
            <a:normAutofit/>
          </a:bodyPr>
          <a:lstStyle/>
          <a:p>
            <a:pPr eaLnBrk="1" hangingPunct="1"/>
            <a:r>
              <a:rPr lang="en-AU" sz="2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Show me the Money: Assisting people to resolve disputes that impact their income and finances</a:t>
            </a:r>
            <a:br>
              <a:rPr lang="en-AU" sz="2000" b="1" dirty="0">
                <a:solidFill>
                  <a:schemeClr val="tx2"/>
                </a:solidFill>
                <a:effectLst/>
                <a:latin typeface="Arial" panose="020B0604020202020204" pitchFamily="34" charset="0"/>
                <a:ea typeface="Calibri" panose="020F0502020204030204" pitchFamily="34" charset="0"/>
                <a:cs typeface="Arial" panose="020B0604020202020204" pitchFamily="34" charset="0"/>
              </a:rPr>
            </a:br>
            <a:br>
              <a:rPr lang="en-AU" sz="2000" b="1" dirty="0">
                <a:solidFill>
                  <a:schemeClr val="tx2"/>
                </a:solidFill>
                <a:effectLst/>
                <a:latin typeface="Arial" panose="020B0604020202020204" pitchFamily="34" charset="0"/>
                <a:ea typeface="Calibri" panose="020F050202020403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Community and Health Justice Partnerships</a:t>
            </a:r>
            <a:endParaRPr lang="en-AU" altLang="en-US" sz="2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38954" y="5023103"/>
            <a:ext cx="4062046" cy="1103733"/>
          </a:xfrm>
        </p:spPr>
        <p:txBody>
          <a:bodyPr>
            <a:normAutofit/>
          </a:bodyPr>
          <a:lstStyle/>
          <a:p>
            <a:r>
              <a:rPr lang="en-AU" dirty="0"/>
              <a:t>Natasha Ramsay (Financial Counsellor)</a:t>
            </a:r>
          </a:p>
          <a:p>
            <a:r>
              <a:rPr lang="en-AU" dirty="0"/>
              <a:t>Stephen Grace (Managing Lawyer)</a:t>
            </a:r>
            <a:br>
              <a:rPr lang="en-AU" dirty="0"/>
            </a:br>
            <a:endParaRPr lang="en-AU" dirty="0"/>
          </a:p>
        </p:txBody>
      </p:sp>
    </p:spTree>
    <p:extLst>
      <p:ext uri="{BB962C8B-B14F-4D97-AF65-F5344CB8AC3E}">
        <p14:creationId xmlns:p14="http://schemas.microsoft.com/office/powerpoint/2010/main" val="2617557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8960"/>
            <a:ext cx="8229600" cy="1143000"/>
          </a:xfrm>
        </p:spPr>
        <p:txBody>
          <a:bodyPr/>
          <a:lstStyle/>
          <a:p>
            <a:pPr algn="ctr"/>
            <a:r>
              <a:rPr lang="en-US" dirty="0"/>
              <a:t>Thank you!</a:t>
            </a:r>
            <a:endParaRPr lang="en-AU" dirty="0"/>
          </a:p>
        </p:txBody>
      </p:sp>
      <p:sp>
        <p:nvSpPr>
          <p:cNvPr id="4" name="Slide Number Placeholder 3"/>
          <p:cNvSpPr>
            <a:spLocks noGrp="1"/>
          </p:cNvSpPr>
          <p:nvPr>
            <p:ph type="sldNum" sz="quarter" idx="12"/>
          </p:nvPr>
        </p:nvSpPr>
        <p:spPr>
          <a:xfrm>
            <a:off x="0" y="1271588"/>
            <a:ext cx="533400" cy="244475"/>
          </a:xfrm>
          <a:prstGeom prst="rect">
            <a:avLst/>
          </a:prstGeom>
        </p:spPr>
        <p:txBody>
          <a:bodyPr vert="horz" anchor="ctr" anchorCtr="0">
            <a:normAutofit fontScale="85000" lnSpcReduction="20000"/>
          </a:bodyPr>
          <a:lstStyle>
            <a:defPPr>
              <a:defRPr lang="en-US"/>
            </a:defPPr>
            <a:lvl1pPr marL="0" algn="ctr" defTabSz="914400" rtl="0" eaLnBrk="1" fontAlgn="auto" latinLnBrk="0" hangingPunct="1">
              <a:spcBef>
                <a:spcPts val="0"/>
              </a:spcBef>
              <a:spcAft>
                <a:spcPts val="0"/>
              </a:spcAft>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63A723-932B-4016-B7D8-6728E05D8441}" type="slidenum">
              <a:rPr lang="en-AU" smtClean="0"/>
              <a:pPr/>
              <a:t>10</a:t>
            </a:fld>
            <a:endParaRPr lang="en-AU"/>
          </a:p>
        </p:txBody>
      </p:sp>
      <p:pic>
        <p:nvPicPr>
          <p:cNvPr id="5" name="Picture 2" descr="K:\Research\New brand\Icon_RGB_POS.jpg"/>
          <p:cNvPicPr>
            <a:picLocks noChangeAspect="1" noChangeArrowheads="1"/>
          </p:cNvPicPr>
          <p:nvPr/>
        </p:nvPicPr>
        <p:blipFill>
          <a:blip r:embed="rId2" cstate="print"/>
          <a:srcRect/>
          <a:stretch>
            <a:fillRect/>
          </a:stretch>
        </p:blipFill>
        <p:spPr bwMode="auto">
          <a:xfrm>
            <a:off x="7884368" y="0"/>
            <a:ext cx="1259632" cy="1222655"/>
          </a:xfrm>
          <a:prstGeom prst="rect">
            <a:avLst/>
          </a:prstGeom>
          <a:noFill/>
          <a:ln w="9525">
            <a:noFill/>
            <a:miter lim="800000"/>
            <a:headEnd/>
            <a:tailEnd/>
          </a:ln>
        </p:spPr>
      </p:pic>
    </p:spTree>
    <p:extLst>
      <p:ext uri="{BB962C8B-B14F-4D97-AF65-F5344CB8AC3E}">
        <p14:creationId xmlns:p14="http://schemas.microsoft.com/office/powerpoint/2010/main" val="307210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770C3-208A-4436-B798-A04A525F778C}"/>
              </a:ext>
            </a:extLst>
          </p:cNvPr>
          <p:cNvSpPr>
            <a:spLocks noGrp="1"/>
          </p:cNvSpPr>
          <p:nvPr>
            <p:ph idx="1"/>
          </p:nvPr>
        </p:nvSpPr>
        <p:spPr/>
        <p:txBody>
          <a:bodyPr vert="horz" lIns="91440" tIns="45720" rIns="91440" bIns="45720" rtlCol="0" anchor="t">
            <a:normAutofit/>
          </a:bodyPr>
          <a:lstStyle/>
          <a:p>
            <a:pPr marL="0" indent="0">
              <a:buNone/>
            </a:pPr>
            <a:endParaRPr lang="en-US" dirty="0">
              <a:cs typeface="Calibri"/>
            </a:endParaRPr>
          </a:p>
          <a:p>
            <a:pPr marL="0" indent="0">
              <a:buNone/>
            </a:pPr>
            <a:endParaRPr lang="en-US" dirty="0">
              <a:cs typeface="Calibri"/>
            </a:endParaRPr>
          </a:p>
          <a:p>
            <a:pPr marL="0" indent="0" algn="ctr">
              <a:buNone/>
            </a:pPr>
            <a:r>
              <a:rPr lang="en-US" sz="3000" dirty="0">
                <a:cs typeface="Calibri"/>
              </a:rPr>
              <a:t>Acknowledgement of Country </a:t>
            </a:r>
          </a:p>
        </p:txBody>
      </p:sp>
      <p:sp>
        <p:nvSpPr>
          <p:cNvPr id="4" name="Rectangle 1">
            <a:extLst>
              <a:ext uri="{FF2B5EF4-FFF2-40B4-BE49-F238E27FC236}">
                <a16:creationId xmlns:a16="http://schemas.microsoft.com/office/drawing/2014/main" id="{2A4CC540-CA2B-4B13-92F4-64AB70A6F9B7}"/>
              </a:ext>
            </a:extLst>
          </p:cNvPr>
          <p:cNvSpPr>
            <a:spLocks noChangeArrowheads="1"/>
          </p:cNvSpPr>
          <p:nvPr/>
        </p:nvSpPr>
        <p:spPr bwMode="auto">
          <a:xfrm>
            <a:off x="628650" y="3429000"/>
            <a:ext cx="7990538" cy="1600438"/>
          </a:xfrm>
          <a:prstGeom prst="rect">
            <a:avLst/>
          </a:prstGeom>
          <a:noFill/>
          <a:ln>
            <a:noFill/>
          </a:ln>
          <a:effectLst/>
        </p:spPr>
        <p:txBody>
          <a:bodyPr vert="horz" wrap="square" lIns="91440" tIns="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2"/>
                </a:solidFill>
                <a:effectLst/>
                <a:latin typeface="-apple-system"/>
              </a:rPr>
              <a:t>We acknowledge the traditional owners of the land and waters throughout Australia and pay our respect to Elders past, present and emerging.</a:t>
            </a: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2"/>
              </a:solidFill>
              <a:effectLst/>
              <a:latin typeface="-apple-system"/>
            </a:endParaRP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2"/>
                </a:solidFill>
                <a:effectLst/>
                <a:latin typeface="-apple-system"/>
              </a:rPr>
              <a:t>We benefit from the gifts of First Nations peoples, acknowledge the historical and ongoing injustices they bear and support their call for power over their destiny.</a:t>
            </a:r>
            <a:endParaRPr kumimoji="0" lang="en-US" altLang="en-US" sz="1100" b="0" i="0" u="none" strike="noStrike" cap="none" normalizeH="0" baseline="0" dirty="0">
              <a:ln>
                <a:noFill/>
              </a:ln>
              <a:solidFill>
                <a:schemeClr val="tx2"/>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hlinkClick r:id="rId2"/>
            <a:extLst>
              <a:ext uri="{FF2B5EF4-FFF2-40B4-BE49-F238E27FC236}">
                <a16:creationId xmlns:a16="http://schemas.microsoft.com/office/drawing/2014/main" id="{B075052D-F4F7-42B7-9133-10271C52734F}"/>
              </a:ext>
            </a:extLst>
          </p:cNvPr>
          <p:cNvSpPr>
            <a:spLocks noChangeArrowheads="1"/>
          </p:cNvSpPr>
          <p:nvPr/>
        </p:nvSpPr>
        <p:spPr bwMode="auto">
          <a:xfrm>
            <a:off x="104775" y="0"/>
            <a:ext cx="9144000" cy="0"/>
          </a:xfrm>
          <a:prstGeom prst="rect">
            <a:avLst/>
          </a:prstGeom>
          <a:solidFill>
            <a:srgbClr val="3031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935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inherit"/>
              </a:rPr>
              <a:t>LawRight understands the importance of your privacy and is committed to protecting the privacy of your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501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err="1"/>
              <a:t>LawRight’s</a:t>
            </a:r>
            <a:r>
              <a:rPr lang="en-US"/>
              <a:t> Community and Health Justice Partnerships</a:t>
            </a:r>
            <a:endParaRPr lang="en-AU"/>
          </a:p>
        </p:txBody>
      </p:sp>
      <p:pic>
        <p:nvPicPr>
          <p:cNvPr id="2050" name="Picture 2"/>
          <p:cNvPicPr>
            <a:picLocks noChangeAspect="1" noChangeArrowheads="1"/>
          </p:cNvPicPr>
          <p:nvPr/>
        </p:nvPicPr>
        <p:blipFill>
          <a:blip r:embed="rId3" cstate="print"/>
          <a:srcRect/>
          <a:stretch>
            <a:fillRect/>
          </a:stretch>
        </p:blipFill>
        <p:spPr bwMode="auto">
          <a:xfrm>
            <a:off x="5351939" y="1703070"/>
            <a:ext cx="3215799" cy="4476750"/>
          </a:xfrm>
          <a:prstGeom prst="rect">
            <a:avLst/>
          </a:prstGeom>
          <a:noFill/>
          <a:ln w="9525">
            <a:noFill/>
            <a:miter lim="800000"/>
            <a:headEnd/>
            <a:tailEnd/>
          </a:ln>
        </p:spPr>
      </p:pic>
      <p:sp>
        <p:nvSpPr>
          <p:cNvPr id="5" name="Content Placeholder 2"/>
          <p:cNvSpPr>
            <a:spLocks noGrp="1"/>
          </p:cNvSpPr>
          <p:nvPr>
            <p:ph idx="1"/>
          </p:nvPr>
        </p:nvSpPr>
        <p:spPr>
          <a:xfrm>
            <a:off x="628650" y="1825625"/>
            <a:ext cx="3990975" cy="4351338"/>
          </a:xfrm>
        </p:spPr>
        <p:txBody>
          <a:bodyPr>
            <a:normAutofit/>
          </a:bodyPr>
          <a:lstStyle/>
          <a:p>
            <a:pPr>
              <a:lnSpc>
                <a:spcPct val="110000"/>
              </a:lnSpc>
            </a:pPr>
            <a:r>
              <a:rPr lang="en-AU" sz="1900" b="0" dirty="0"/>
              <a:t>LawRight is a not-for-profit, community-based legal organisation that coordinates the provision of pro bono legal services for individuals and community groups.</a:t>
            </a:r>
            <a:br>
              <a:rPr lang="en-AU" sz="1900" b="0" dirty="0"/>
            </a:br>
            <a:endParaRPr lang="en-AU" sz="1900" b="0" dirty="0"/>
          </a:p>
          <a:p>
            <a:pPr>
              <a:lnSpc>
                <a:spcPct val="110000"/>
              </a:lnSpc>
            </a:pPr>
            <a:r>
              <a:rPr lang="en-AU" sz="1900" b="0" dirty="0"/>
              <a:t>LawRight leads partnerships at 14 locations, where we collaborate with health and community workers to resolve the complex, intersecting problems of clients.</a:t>
            </a:r>
            <a:br>
              <a:rPr lang="en-AU" sz="1900" b="0" dirty="0"/>
            </a:br>
            <a:endParaRPr lang="en-AU" sz="1900" b="0" dirty="0"/>
          </a:p>
          <a:p>
            <a:pPr marL="0" indent="0">
              <a:spcBef>
                <a:spcPts val="0"/>
              </a:spcBef>
              <a:buNone/>
            </a:pPr>
            <a:endParaRPr lang="en-AU" sz="2300" b="0" dirty="0"/>
          </a:p>
          <a:p>
            <a:pPr marL="0" indent="0">
              <a:buNone/>
            </a:pPr>
            <a:endParaRPr lang="en-AU"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EA42-7045-442B-8FB0-DA63A3C847ED}"/>
              </a:ext>
            </a:extLst>
          </p:cNvPr>
          <p:cNvSpPr>
            <a:spLocks noGrp="1"/>
          </p:cNvSpPr>
          <p:nvPr>
            <p:ph type="title"/>
          </p:nvPr>
        </p:nvSpPr>
        <p:spPr/>
        <p:txBody>
          <a:bodyPr>
            <a:normAutofit/>
          </a:bodyPr>
          <a:lstStyle/>
          <a:p>
            <a:r>
              <a:rPr lang="en-AU" altLang="en-US" sz="3600" b="1" dirty="0"/>
              <a:t>Today’s session</a:t>
            </a:r>
            <a:endParaRPr lang="en-AU" dirty="0"/>
          </a:p>
        </p:txBody>
      </p:sp>
      <p:sp>
        <p:nvSpPr>
          <p:cNvPr id="4" name="Content Placeholder 3">
            <a:extLst>
              <a:ext uri="{FF2B5EF4-FFF2-40B4-BE49-F238E27FC236}">
                <a16:creationId xmlns:a16="http://schemas.microsoft.com/office/drawing/2014/main" id="{6D6B9B2B-7B4D-46EA-A972-429B9182DB75}"/>
              </a:ext>
            </a:extLst>
          </p:cNvPr>
          <p:cNvSpPr txBox="1">
            <a:spLocks noGrp="1"/>
          </p:cNvSpPr>
          <p:nvPr>
            <p:ph idx="1"/>
          </p:nvPr>
        </p:nvSpPr>
        <p:spPr>
          <a:xfrm>
            <a:off x="628650" y="1825625"/>
            <a:ext cx="4044950" cy="3691267"/>
          </a:xfrm>
          <a:prstGeom prst="rect">
            <a:avLst/>
          </a:prstGeom>
          <a:noFill/>
        </p:spPr>
        <p:txBody>
          <a:bodyPr wrap="square">
            <a:spAutoFit/>
          </a:bodyPr>
          <a:lstStyle/>
          <a:p>
            <a:pPr eaLnBrk="1" hangingPunct="1">
              <a:defRPr/>
            </a:pPr>
            <a:r>
              <a:rPr lang="en-AU" sz="1600" b="0" dirty="0"/>
              <a:t>Today’s session will cover:</a:t>
            </a:r>
          </a:p>
          <a:p>
            <a:pPr eaLnBrk="1" hangingPunct="1">
              <a:defRPr/>
            </a:pPr>
            <a:endParaRPr lang="en-AU" sz="1600" b="0" dirty="0"/>
          </a:p>
          <a:p>
            <a:pPr marL="285750" indent="-285750" eaLnBrk="1" hangingPunct="1">
              <a:buFont typeface="Arial" panose="020B0604020202020204" pitchFamily="34" charset="0"/>
              <a:buChar char="•"/>
              <a:defRPr/>
            </a:pPr>
            <a:r>
              <a:rPr lang="en-AU" sz="1600" b="0" dirty="0"/>
              <a:t>the types of issues we commonly see;</a:t>
            </a:r>
          </a:p>
          <a:p>
            <a:pPr marL="285750" indent="-285750" eaLnBrk="1" hangingPunct="1">
              <a:buFont typeface="Arial" panose="020B0604020202020204" pitchFamily="34" charset="0"/>
              <a:buChar char="•"/>
              <a:defRPr/>
            </a:pPr>
            <a:r>
              <a:rPr lang="en-AU" sz="1600" b="0" dirty="0"/>
              <a:t>practical considerations when enquiring about a person’s financial circumstances and the issues that cause financial stress;</a:t>
            </a:r>
          </a:p>
          <a:p>
            <a:pPr marL="285750" indent="-285750" eaLnBrk="1" hangingPunct="1">
              <a:buFont typeface="Arial" panose="020B0604020202020204" pitchFamily="34" charset="0"/>
              <a:buChar char="•"/>
              <a:defRPr/>
            </a:pPr>
            <a:r>
              <a:rPr lang="en-AU" sz="1600" b="0" dirty="0"/>
              <a:t>practical options to increase a person’s limited income or access to services; and</a:t>
            </a:r>
          </a:p>
          <a:p>
            <a:pPr marL="285750" indent="-285750" eaLnBrk="1" hangingPunct="1">
              <a:buFont typeface="Arial" panose="020B0604020202020204" pitchFamily="34" charset="0"/>
              <a:buChar char="•"/>
              <a:defRPr/>
            </a:pPr>
            <a:r>
              <a:rPr lang="en-AU" sz="1600" b="0" dirty="0"/>
              <a:t>practical options to reduce a person’s outgoings, including debt resolution. </a:t>
            </a:r>
          </a:p>
          <a:p>
            <a:pPr eaLnBrk="1" hangingPunct="1">
              <a:defRPr/>
            </a:pPr>
            <a:r>
              <a:rPr lang="en-AU" sz="1600" b="0" dirty="0"/>
              <a:t>We will also provide practical tips for assisting someone with a debt matter.</a:t>
            </a:r>
          </a:p>
          <a:p>
            <a:pPr eaLnBrk="1" hangingPunct="1">
              <a:defRPr/>
            </a:pPr>
            <a:endParaRPr lang="en-US" sz="1600" b="0" dirty="0"/>
          </a:p>
        </p:txBody>
      </p:sp>
      <p:pic>
        <p:nvPicPr>
          <p:cNvPr id="5" name="Picture 5" descr="Image result for credit and debt">
            <a:extLst>
              <a:ext uri="{FF2B5EF4-FFF2-40B4-BE49-F238E27FC236}">
                <a16:creationId xmlns:a16="http://schemas.microsoft.com/office/drawing/2014/main" id="{C33E390D-E82D-43D1-8E47-08EDA4EC25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825" y="2349500"/>
            <a:ext cx="32400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31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BF4AE3-E785-4949-B5A9-26157DF5F1FF}"/>
              </a:ext>
            </a:extLst>
          </p:cNvPr>
          <p:cNvSpPr>
            <a:spLocks noGrp="1"/>
          </p:cNvSpPr>
          <p:nvPr>
            <p:ph sz="half" idx="1"/>
          </p:nvPr>
        </p:nvSpPr>
        <p:spPr/>
        <p:txBody>
          <a:bodyPr>
            <a:normAutofit fontScale="92500" lnSpcReduction="20000"/>
          </a:bodyPr>
          <a:lstStyle/>
          <a:p>
            <a:r>
              <a:rPr lang="en-US" dirty="0"/>
              <a:t>An increase in the cost of living is placing our clients under increased financial pressure. </a:t>
            </a:r>
          </a:p>
          <a:p>
            <a:r>
              <a:rPr lang="en-US" dirty="0"/>
              <a:t>Many people seek assistance with:</a:t>
            </a:r>
          </a:p>
          <a:p>
            <a:pPr lvl="1"/>
            <a:r>
              <a:rPr lang="en-US" dirty="0"/>
              <a:t>An inability to meet basic living costs on a limited income;</a:t>
            </a:r>
          </a:p>
          <a:p>
            <a:pPr lvl="1"/>
            <a:r>
              <a:rPr lang="en-US" dirty="0"/>
              <a:t>Debts to utility providers or Telcos;</a:t>
            </a:r>
          </a:p>
          <a:p>
            <a:pPr lvl="1"/>
            <a:r>
              <a:rPr lang="en-US" dirty="0"/>
              <a:t>Historic debts, sometimes from many years ago;</a:t>
            </a:r>
          </a:p>
          <a:p>
            <a:pPr lvl="1"/>
            <a:r>
              <a:rPr lang="en-US" dirty="0"/>
              <a:t>Tenancy related debts;</a:t>
            </a:r>
          </a:p>
          <a:p>
            <a:pPr lvl="1"/>
            <a:r>
              <a:rPr lang="en-US" dirty="0"/>
              <a:t>Payday loans and consumer leases;</a:t>
            </a:r>
          </a:p>
          <a:p>
            <a:pPr lvl="1"/>
            <a:r>
              <a:rPr lang="en-US" dirty="0"/>
              <a:t>Concerns about their income, Centrelink Benefit or superannuation; and</a:t>
            </a:r>
          </a:p>
          <a:p>
            <a:pPr lvl="1"/>
            <a:r>
              <a:rPr lang="en-US" dirty="0"/>
              <a:t>Late payments on car loans or other credit agreements.</a:t>
            </a:r>
          </a:p>
          <a:p>
            <a:r>
              <a:rPr lang="en-US" dirty="0"/>
              <a:t>Some people will present with one issue but many will have multiple. </a:t>
            </a:r>
          </a:p>
          <a:p>
            <a:pPr lvl="1"/>
            <a:endParaRPr lang="en-AU" dirty="0"/>
          </a:p>
        </p:txBody>
      </p:sp>
      <p:sp>
        <p:nvSpPr>
          <p:cNvPr id="3" name="Title 2">
            <a:extLst>
              <a:ext uri="{FF2B5EF4-FFF2-40B4-BE49-F238E27FC236}">
                <a16:creationId xmlns:a16="http://schemas.microsoft.com/office/drawing/2014/main" id="{B17E80DB-4CF5-4CBE-A34F-CFC440DD6550}"/>
              </a:ext>
            </a:extLst>
          </p:cNvPr>
          <p:cNvSpPr>
            <a:spLocks noGrp="1"/>
          </p:cNvSpPr>
          <p:nvPr>
            <p:ph type="title"/>
          </p:nvPr>
        </p:nvSpPr>
        <p:spPr/>
        <p:txBody>
          <a:bodyPr/>
          <a:lstStyle/>
          <a:p>
            <a:r>
              <a:rPr lang="en-US" dirty="0"/>
              <a:t>Common experiences </a:t>
            </a:r>
            <a:endParaRPr lang="en-AU" dirty="0"/>
          </a:p>
        </p:txBody>
      </p:sp>
      <p:sp>
        <p:nvSpPr>
          <p:cNvPr id="7" name="TextBox 11">
            <a:extLst>
              <a:ext uri="{FF2B5EF4-FFF2-40B4-BE49-F238E27FC236}">
                <a16:creationId xmlns:a16="http://schemas.microsoft.com/office/drawing/2014/main" id="{F21D6A06-2C3F-40B1-A50F-13B1D4DD1BC0}"/>
              </a:ext>
            </a:extLst>
          </p:cNvPr>
          <p:cNvSpPr txBox="1">
            <a:spLocks noChangeArrowheads="1"/>
          </p:cNvSpPr>
          <p:nvPr/>
        </p:nvSpPr>
        <p:spPr bwMode="auto">
          <a:xfrm>
            <a:off x="4881563" y="5661025"/>
            <a:ext cx="4262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Stop the Debt Trap Infographic</a:t>
            </a:r>
          </a:p>
          <a:p>
            <a:r>
              <a:rPr lang="en-US" altLang="en-US"/>
              <a:t>consumeraction.org.au/stopthedebttrap </a:t>
            </a:r>
            <a:endParaRPr lang="en-AU" altLang="en-US"/>
          </a:p>
        </p:txBody>
      </p:sp>
      <p:pic>
        <p:nvPicPr>
          <p:cNvPr id="8" name="Picture 5">
            <a:extLst>
              <a:ext uri="{FF2B5EF4-FFF2-40B4-BE49-F238E27FC236}">
                <a16:creationId xmlns:a16="http://schemas.microsoft.com/office/drawing/2014/main" id="{84787F15-C6A0-413B-BD41-459206D3E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700213"/>
            <a:ext cx="3506788"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88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71BF0D-5D47-40F2-AB4D-4B71EC5C248B}"/>
              </a:ext>
            </a:extLst>
          </p:cNvPr>
          <p:cNvSpPr>
            <a:spLocks noGrp="1"/>
          </p:cNvSpPr>
          <p:nvPr>
            <p:ph sz="half" idx="1"/>
          </p:nvPr>
        </p:nvSpPr>
        <p:spPr>
          <a:xfrm>
            <a:off x="628649" y="1825625"/>
            <a:ext cx="8015817" cy="2712508"/>
          </a:xfrm>
        </p:spPr>
        <p:txBody>
          <a:bodyPr/>
          <a:lstStyle/>
          <a:p>
            <a:r>
              <a:rPr lang="en-US" dirty="0"/>
              <a:t>How to create a budget or prepare a Statement of Financial Position?</a:t>
            </a:r>
          </a:p>
          <a:p>
            <a:r>
              <a:rPr lang="en-US" dirty="0"/>
              <a:t>Assisting a person to plan a financial journey.</a:t>
            </a:r>
          </a:p>
          <a:p>
            <a:r>
              <a:rPr lang="en-US" dirty="0"/>
              <a:t>Talking with people about personal and financial matters. </a:t>
            </a:r>
          </a:p>
          <a:p>
            <a:r>
              <a:rPr lang="en-US" dirty="0"/>
              <a:t>What type of information is important and what types of things we don’t need?</a:t>
            </a:r>
          </a:p>
          <a:p>
            <a:endParaRPr lang="en-AU" dirty="0"/>
          </a:p>
        </p:txBody>
      </p:sp>
      <p:sp>
        <p:nvSpPr>
          <p:cNvPr id="3" name="Title 2">
            <a:extLst>
              <a:ext uri="{FF2B5EF4-FFF2-40B4-BE49-F238E27FC236}">
                <a16:creationId xmlns:a16="http://schemas.microsoft.com/office/drawing/2014/main" id="{D0AEF1DF-1B7F-4DFA-B49D-58C2046BF37E}"/>
              </a:ext>
            </a:extLst>
          </p:cNvPr>
          <p:cNvSpPr>
            <a:spLocks noGrp="1"/>
          </p:cNvSpPr>
          <p:nvPr>
            <p:ph type="title"/>
          </p:nvPr>
        </p:nvSpPr>
        <p:spPr/>
        <p:txBody>
          <a:bodyPr>
            <a:normAutofit/>
          </a:bodyPr>
          <a:lstStyle/>
          <a:p>
            <a:r>
              <a:rPr lang="en-US" sz="2400" dirty="0"/>
              <a:t>Understanding a person’s financial circumstances</a:t>
            </a:r>
            <a:endParaRPr lang="en-AU" sz="2400" dirty="0"/>
          </a:p>
        </p:txBody>
      </p:sp>
      <p:pic>
        <p:nvPicPr>
          <p:cNvPr id="6" name="Picture 5">
            <a:extLst>
              <a:ext uri="{FF2B5EF4-FFF2-40B4-BE49-F238E27FC236}">
                <a16:creationId xmlns:a16="http://schemas.microsoft.com/office/drawing/2014/main" id="{A0CF2EDF-0028-44AA-AEEC-190A331C45AE}"/>
              </a:ext>
            </a:extLst>
          </p:cNvPr>
          <p:cNvPicPr/>
          <p:nvPr/>
        </p:nvPicPr>
        <p:blipFill rotWithShape="1">
          <a:blip r:embed="rId3"/>
          <a:srcRect l="26091" t="24852" r="29869" b="25138"/>
          <a:stretch/>
        </p:blipFill>
        <p:spPr bwMode="auto">
          <a:xfrm>
            <a:off x="1902142" y="3887941"/>
            <a:ext cx="4933315" cy="24663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635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C30A03-2925-4629-A610-6CE8655688FA}"/>
              </a:ext>
            </a:extLst>
          </p:cNvPr>
          <p:cNvSpPr>
            <a:spLocks noGrp="1"/>
          </p:cNvSpPr>
          <p:nvPr>
            <p:ph type="title"/>
          </p:nvPr>
        </p:nvSpPr>
        <p:spPr/>
        <p:txBody>
          <a:bodyPr/>
          <a:lstStyle/>
          <a:p>
            <a:r>
              <a:rPr lang="en-US" dirty="0"/>
              <a:t>Increasing limited income</a:t>
            </a:r>
            <a:endParaRPr lang="en-AU" dirty="0"/>
          </a:p>
        </p:txBody>
      </p:sp>
      <p:sp>
        <p:nvSpPr>
          <p:cNvPr id="4" name="Content Placeholder 3">
            <a:extLst>
              <a:ext uri="{FF2B5EF4-FFF2-40B4-BE49-F238E27FC236}">
                <a16:creationId xmlns:a16="http://schemas.microsoft.com/office/drawing/2014/main" id="{544D89C7-371B-4E7A-B1E8-19BEAE8C0CB7}"/>
              </a:ext>
            </a:extLst>
          </p:cNvPr>
          <p:cNvSpPr>
            <a:spLocks noGrp="1"/>
          </p:cNvSpPr>
          <p:nvPr>
            <p:ph sz="half" idx="13"/>
          </p:nvPr>
        </p:nvSpPr>
        <p:spPr>
          <a:xfrm>
            <a:off x="628650" y="1825625"/>
            <a:ext cx="7886700" cy="1831975"/>
          </a:xfrm>
        </p:spPr>
        <p:txBody>
          <a:bodyPr>
            <a:normAutofit/>
          </a:bodyPr>
          <a:lstStyle/>
          <a:p>
            <a:r>
              <a:rPr lang="en-US" dirty="0"/>
              <a:t>Connecting with community and support agencies.</a:t>
            </a:r>
          </a:p>
          <a:p>
            <a:r>
              <a:rPr lang="en-US" i="1" dirty="0"/>
              <a:t>Home Energy and Emergency Assistance Scheme.</a:t>
            </a:r>
          </a:p>
          <a:p>
            <a:r>
              <a:rPr lang="en-US" i="1" dirty="0"/>
              <a:t>No or low interest loan schemes.</a:t>
            </a:r>
          </a:p>
          <a:p>
            <a:r>
              <a:rPr lang="en-US" i="1" dirty="0"/>
              <a:t>Effectively using Centrelink and other access services.</a:t>
            </a:r>
            <a:endParaRPr lang="en-AU" i="1" dirty="0"/>
          </a:p>
        </p:txBody>
      </p:sp>
      <p:pic>
        <p:nvPicPr>
          <p:cNvPr id="7" name="Picture 6">
            <a:extLst>
              <a:ext uri="{FF2B5EF4-FFF2-40B4-BE49-F238E27FC236}">
                <a16:creationId xmlns:a16="http://schemas.microsoft.com/office/drawing/2014/main" id="{9FAF9012-8653-445B-9929-DDDB76272D3D}"/>
              </a:ext>
            </a:extLst>
          </p:cNvPr>
          <p:cNvPicPr/>
          <p:nvPr/>
        </p:nvPicPr>
        <p:blipFill rotWithShape="1">
          <a:blip r:embed="rId2"/>
          <a:srcRect l="17615" t="21476" r="27044" b="20843"/>
          <a:stretch/>
        </p:blipFill>
        <p:spPr bwMode="auto">
          <a:xfrm>
            <a:off x="1728787" y="3371320"/>
            <a:ext cx="5686425" cy="3209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7807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C35F78-549B-4084-B1DC-0497B7D6F821}"/>
              </a:ext>
            </a:extLst>
          </p:cNvPr>
          <p:cNvSpPr>
            <a:spLocks noGrp="1"/>
          </p:cNvSpPr>
          <p:nvPr>
            <p:ph sz="half" idx="1"/>
          </p:nvPr>
        </p:nvSpPr>
        <p:spPr>
          <a:xfrm>
            <a:off x="628650" y="1825625"/>
            <a:ext cx="3886200" cy="1848908"/>
          </a:xfrm>
        </p:spPr>
        <p:txBody>
          <a:bodyPr/>
          <a:lstStyle/>
          <a:p>
            <a:r>
              <a:rPr lang="en-US" dirty="0"/>
              <a:t>Reducing debt through:</a:t>
            </a:r>
          </a:p>
          <a:p>
            <a:pPr lvl="1"/>
            <a:r>
              <a:rPr lang="en-US" dirty="0"/>
              <a:t>Holds on accounts or affordable payment plans;</a:t>
            </a:r>
          </a:p>
          <a:p>
            <a:pPr lvl="1"/>
            <a:r>
              <a:rPr lang="en-US" dirty="0"/>
              <a:t>Hardship variations;</a:t>
            </a:r>
          </a:p>
          <a:p>
            <a:pPr lvl="1"/>
            <a:r>
              <a:rPr lang="en-US" dirty="0"/>
              <a:t>Waiver requests and refunds; and</a:t>
            </a:r>
          </a:p>
          <a:p>
            <a:pPr lvl="1"/>
            <a:r>
              <a:rPr lang="en-US" dirty="0"/>
              <a:t>Other legal remedies. </a:t>
            </a:r>
          </a:p>
          <a:p>
            <a:pPr lvl="1"/>
            <a:endParaRPr lang="en-AU" dirty="0"/>
          </a:p>
        </p:txBody>
      </p:sp>
      <p:sp>
        <p:nvSpPr>
          <p:cNvPr id="3" name="Title 2">
            <a:extLst>
              <a:ext uri="{FF2B5EF4-FFF2-40B4-BE49-F238E27FC236}">
                <a16:creationId xmlns:a16="http://schemas.microsoft.com/office/drawing/2014/main" id="{EE18D093-D757-4F40-B238-D1686E0F6426}"/>
              </a:ext>
            </a:extLst>
          </p:cNvPr>
          <p:cNvSpPr>
            <a:spLocks noGrp="1"/>
          </p:cNvSpPr>
          <p:nvPr>
            <p:ph type="title"/>
          </p:nvPr>
        </p:nvSpPr>
        <p:spPr/>
        <p:txBody>
          <a:bodyPr>
            <a:normAutofit/>
          </a:bodyPr>
          <a:lstStyle/>
          <a:p>
            <a:r>
              <a:rPr lang="en-US" sz="2800" dirty="0"/>
              <a:t>Reducing outgoings and negotiating debt</a:t>
            </a:r>
            <a:endParaRPr lang="en-AU" sz="2800" dirty="0"/>
          </a:p>
        </p:txBody>
      </p:sp>
      <p:pic>
        <p:nvPicPr>
          <p:cNvPr id="5" name="Picture 2">
            <a:hlinkClick r:id="rId2" action="ppaction://hlinkfile"/>
            <a:extLst>
              <a:ext uri="{FF2B5EF4-FFF2-40B4-BE49-F238E27FC236}">
                <a16:creationId xmlns:a16="http://schemas.microsoft.com/office/drawing/2014/main" id="{FE42BAEE-566D-4ECC-9E29-2BC0B9E0CF4B}"/>
              </a:ext>
            </a:extLst>
          </p:cNvPr>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4986036" y="1825625"/>
            <a:ext cx="317242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709A25E-2856-4989-A333-E8BD5A758253}"/>
              </a:ext>
            </a:extLst>
          </p:cNvPr>
          <p:cNvPicPr/>
          <p:nvPr/>
        </p:nvPicPr>
        <p:blipFill rotWithShape="1">
          <a:blip r:embed="rId4"/>
          <a:srcRect l="25094" t="24852" r="28208" b="21150"/>
          <a:stretch/>
        </p:blipFill>
        <p:spPr bwMode="auto">
          <a:xfrm>
            <a:off x="525667" y="3876209"/>
            <a:ext cx="4092166" cy="23007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909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D0E973A-E16E-4C53-BD03-D0FBBAA82EA2}"/>
              </a:ext>
            </a:extLst>
          </p:cNvPr>
          <p:cNvSpPr>
            <a:spLocks noGrp="1" noChangeArrowheads="1"/>
          </p:cNvSpPr>
          <p:nvPr>
            <p:ph type="title"/>
          </p:nvPr>
        </p:nvSpPr>
        <p:spPr>
          <a:xfrm>
            <a:off x="250825" y="333375"/>
            <a:ext cx="8364538" cy="633413"/>
          </a:xfrm>
        </p:spPr>
        <p:txBody>
          <a:bodyPr/>
          <a:lstStyle/>
          <a:p>
            <a:pPr algn="l" eaLnBrk="1" hangingPunct="1"/>
            <a:r>
              <a:rPr lang="en-AU" altLang="en-US"/>
              <a:t>Contacts</a:t>
            </a:r>
          </a:p>
        </p:txBody>
      </p:sp>
      <p:sp>
        <p:nvSpPr>
          <p:cNvPr id="6" name="Rectangle 3">
            <a:extLst>
              <a:ext uri="{FF2B5EF4-FFF2-40B4-BE49-F238E27FC236}">
                <a16:creationId xmlns:a16="http://schemas.microsoft.com/office/drawing/2014/main" id="{6B953709-F89D-40D8-B2E8-B36D166BC0AA}"/>
              </a:ext>
            </a:extLst>
          </p:cNvPr>
          <p:cNvSpPr>
            <a:spLocks noGrp="1" noChangeArrowheads="1"/>
          </p:cNvSpPr>
          <p:nvPr>
            <p:ph idx="1"/>
          </p:nvPr>
        </p:nvSpPr>
        <p:spPr>
          <a:xfrm>
            <a:off x="323850" y="1268413"/>
            <a:ext cx="8229600" cy="4525962"/>
          </a:xfrm>
        </p:spPr>
        <p:txBody>
          <a:bodyPr>
            <a:normAutofit fontScale="92500" lnSpcReduction="20000"/>
          </a:bodyPr>
          <a:lstStyle/>
          <a:p>
            <a:pPr marL="363538" indent="-363538" eaLnBrk="1" fontAlgn="auto" hangingPunct="1">
              <a:lnSpc>
                <a:spcPct val="90000"/>
              </a:lnSpc>
              <a:spcBef>
                <a:spcPct val="0"/>
              </a:spcBef>
              <a:spcAft>
                <a:spcPts val="0"/>
              </a:spcAft>
              <a:buFont typeface="Wingdings" pitchFamily="2" charset="2"/>
              <a:buNone/>
              <a:defRPr/>
            </a:pPr>
            <a:r>
              <a:rPr lang="en-AU" sz="1700" b="1" kern="0" dirty="0"/>
              <a:t>Managing Lawyer: </a:t>
            </a:r>
            <a:r>
              <a:rPr lang="en-AU" sz="1700" kern="0" dirty="0">
                <a:solidFill>
                  <a:sysClr val="windowText" lastClr="000000"/>
                </a:solidFill>
              </a:rPr>
              <a:t>Stephen Grace</a:t>
            </a:r>
          </a:p>
          <a:p>
            <a:pPr marL="363538" indent="-363538" eaLnBrk="1" fontAlgn="auto" hangingPunct="1">
              <a:lnSpc>
                <a:spcPct val="90000"/>
              </a:lnSpc>
              <a:spcBef>
                <a:spcPct val="0"/>
              </a:spcBef>
              <a:spcAft>
                <a:spcPts val="0"/>
              </a:spcAft>
              <a:buFont typeface="Wingdings" pitchFamily="2" charset="2"/>
              <a:buNone/>
              <a:defRPr/>
            </a:pPr>
            <a:r>
              <a:rPr lang="en-AU" sz="1700" kern="0" dirty="0">
                <a:solidFill>
                  <a:sysClr val="windowText" lastClr="000000"/>
                </a:solidFill>
              </a:rPr>
              <a:t>Email: </a:t>
            </a:r>
            <a:r>
              <a:rPr lang="en-AU" sz="1700" u="sng" kern="0" dirty="0">
                <a:solidFill>
                  <a:srgbClr val="0070C0"/>
                </a:solidFill>
                <a:hlinkClick r:id="rId3"/>
              </a:rPr>
              <a:t>stephen.grace@lawright.org.au</a:t>
            </a:r>
            <a:endParaRPr lang="en-AU" sz="1700" u="sng" kern="0" dirty="0">
              <a:solidFill>
                <a:srgbClr val="0070C0"/>
              </a:solidFill>
            </a:endParaRPr>
          </a:p>
          <a:p>
            <a:pPr marL="363538" indent="-363538" eaLnBrk="1" fontAlgn="auto" hangingPunct="1">
              <a:lnSpc>
                <a:spcPct val="90000"/>
              </a:lnSpc>
              <a:spcBef>
                <a:spcPct val="0"/>
              </a:spcBef>
              <a:spcAft>
                <a:spcPts val="0"/>
              </a:spcAft>
              <a:buFont typeface="Wingdings" pitchFamily="2" charset="2"/>
              <a:buNone/>
              <a:defRPr/>
            </a:pPr>
            <a:endParaRPr lang="en-AU" sz="1700" u="sng" kern="0" dirty="0">
              <a:solidFill>
                <a:srgbClr val="0070C0"/>
              </a:solidFill>
            </a:endParaRPr>
          </a:p>
          <a:p>
            <a:pPr marL="363538" indent="-363538" eaLnBrk="1" fontAlgn="auto" hangingPunct="1">
              <a:lnSpc>
                <a:spcPct val="90000"/>
              </a:lnSpc>
              <a:spcBef>
                <a:spcPct val="0"/>
              </a:spcBef>
              <a:spcAft>
                <a:spcPts val="0"/>
              </a:spcAft>
              <a:buFont typeface="Wingdings" pitchFamily="2" charset="2"/>
              <a:buNone/>
              <a:defRPr/>
            </a:pPr>
            <a:r>
              <a:rPr lang="en-AU" sz="1700" kern="0" dirty="0">
                <a:solidFill>
                  <a:schemeClr val="tx1"/>
                </a:solidFill>
              </a:rPr>
              <a:t>Financial Counsellor: Natasha Ramsay</a:t>
            </a:r>
          </a:p>
          <a:p>
            <a:pPr marL="363538" indent="-363538" eaLnBrk="1" fontAlgn="auto" hangingPunct="1">
              <a:lnSpc>
                <a:spcPct val="90000"/>
              </a:lnSpc>
              <a:spcBef>
                <a:spcPct val="0"/>
              </a:spcBef>
              <a:spcAft>
                <a:spcPts val="0"/>
              </a:spcAft>
              <a:buFont typeface="Wingdings" pitchFamily="2" charset="2"/>
              <a:buNone/>
              <a:defRPr/>
            </a:pPr>
            <a:r>
              <a:rPr lang="en-AU" sz="1700" kern="0" dirty="0">
                <a:solidFill>
                  <a:schemeClr val="tx1"/>
                </a:solidFill>
              </a:rPr>
              <a:t>Email: </a:t>
            </a:r>
            <a:r>
              <a:rPr lang="en-AU" sz="1700" u="sng" kern="0" dirty="0">
                <a:solidFill>
                  <a:srgbClr val="0070C0"/>
                </a:solidFill>
              </a:rPr>
              <a:t>Natasha.Ramsay@lawright.org.au</a:t>
            </a:r>
          </a:p>
          <a:p>
            <a:pPr marL="363538" indent="-363538" eaLnBrk="1" fontAlgn="auto" hangingPunct="1">
              <a:lnSpc>
                <a:spcPct val="90000"/>
              </a:lnSpc>
              <a:spcBef>
                <a:spcPct val="0"/>
              </a:spcBef>
              <a:spcAft>
                <a:spcPts val="0"/>
              </a:spcAft>
              <a:buFont typeface="Wingdings" pitchFamily="2" charset="2"/>
              <a:buNone/>
              <a:defRPr/>
            </a:pPr>
            <a:endParaRPr lang="en-AU" sz="1700" kern="0" dirty="0">
              <a:solidFill>
                <a:sysClr val="windowText" lastClr="000000"/>
              </a:solidFill>
            </a:endParaRPr>
          </a:p>
          <a:p>
            <a:pPr marL="363538" indent="-363538" eaLnBrk="1" fontAlgn="auto" hangingPunct="1">
              <a:lnSpc>
                <a:spcPct val="90000"/>
              </a:lnSpc>
              <a:spcBef>
                <a:spcPct val="0"/>
              </a:spcBef>
              <a:spcAft>
                <a:spcPts val="0"/>
              </a:spcAft>
              <a:buFont typeface="Wingdings" pitchFamily="2" charset="2"/>
              <a:buNone/>
              <a:defRPr/>
            </a:pPr>
            <a:r>
              <a:rPr lang="en-AU" sz="1700" b="1" kern="0" dirty="0"/>
              <a:t>Lawyer: </a:t>
            </a:r>
            <a:r>
              <a:rPr lang="en-AU" sz="1700" kern="0" dirty="0">
                <a:solidFill>
                  <a:sysClr val="windowText" lastClr="000000"/>
                </a:solidFill>
              </a:rPr>
              <a:t>Fleur Hopkins</a:t>
            </a:r>
          </a:p>
          <a:p>
            <a:pPr marL="363538" indent="-363538" eaLnBrk="1" fontAlgn="auto" hangingPunct="1">
              <a:lnSpc>
                <a:spcPct val="90000"/>
              </a:lnSpc>
              <a:spcBef>
                <a:spcPct val="0"/>
              </a:spcBef>
              <a:spcAft>
                <a:spcPts val="0"/>
              </a:spcAft>
              <a:buFont typeface="Wingdings" pitchFamily="2" charset="2"/>
              <a:buNone/>
              <a:defRPr/>
            </a:pPr>
            <a:r>
              <a:rPr lang="en-AU" sz="1700" kern="0" dirty="0">
                <a:solidFill>
                  <a:sysClr val="windowText" lastClr="000000"/>
                </a:solidFill>
              </a:rPr>
              <a:t>Email: </a:t>
            </a:r>
            <a:r>
              <a:rPr lang="en-AU" sz="1700" u="sng" kern="0" dirty="0">
                <a:solidFill>
                  <a:srgbClr val="0070C0"/>
                </a:solidFill>
              </a:rPr>
              <a:t>fleur.hopkins@lawright.org.au</a:t>
            </a:r>
          </a:p>
          <a:p>
            <a:pPr marL="363538" indent="-363538" eaLnBrk="1" fontAlgn="auto" hangingPunct="1">
              <a:lnSpc>
                <a:spcPct val="90000"/>
              </a:lnSpc>
              <a:spcBef>
                <a:spcPct val="0"/>
              </a:spcBef>
              <a:spcAft>
                <a:spcPts val="0"/>
              </a:spcAft>
              <a:buFont typeface="Wingdings" pitchFamily="2" charset="2"/>
              <a:buNone/>
              <a:defRPr/>
            </a:pPr>
            <a:endParaRPr lang="en-US" sz="1700" kern="0" dirty="0">
              <a:solidFill>
                <a:sysClr val="windowText" lastClr="000000"/>
              </a:solidFill>
            </a:endParaRPr>
          </a:p>
          <a:p>
            <a:pPr marL="363538" indent="-363538" eaLnBrk="1" fontAlgn="auto" hangingPunct="1">
              <a:lnSpc>
                <a:spcPct val="90000"/>
              </a:lnSpc>
              <a:spcBef>
                <a:spcPct val="0"/>
              </a:spcBef>
              <a:spcAft>
                <a:spcPts val="0"/>
              </a:spcAft>
              <a:buFont typeface="Wingdings" pitchFamily="2" charset="2"/>
              <a:buNone/>
              <a:defRPr/>
            </a:pPr>
            <a:r>
              <a:rPr lang="en-US" sz="1700" b="1" kern="0" dirty="0"/>
              <a:t>Lawyer: </a:t>
            </a:r>
            <a:r>
              <a:rPr lang="en-US" sz="1700" kern="0" dirty="0">
                <a:solidFill>
                  <a:sysClr val="windowText" lastClr="000000"/>
                </a:solidFill>
              </a:rPr>
              <a:t>Kate Adnams	</a:t>
            </a:r>
            <a:endParaRPr lang="en-AU" sz="1700" b="1" kern="0" dirty="0">
              <a:solidFill>
                <a:sysClr val="windowText" lastClr="000000"/>
              </a:solidFill>
            </a:endParaRPr>
          </a:p>
          <a:p>
            <a:pPr marL="363538" indent="-363538" eaLnBrk="1" fontAlgn="auto" hangingPunct="1">
              <a:lnSpc>
                <a:spcPct val="90000"/>
              </a:lnSpc>
              <a:spcBef>
                <a:spcPct val="0"/>
              </a:spcBef>
              <a:spcAft>
                <a:spcPts val="0"/>
              </a:spcAft>
              <a:buFont typeface="Wingdings" pitchFamily="2" charset="2"/>
              <a:buNone/>
              <a:defRPr/>
            </a:pPr>
            <a:r>
              <a:rPr lang="en-AU" sz="1700" kern="0" dirty="0">
                <a:solidFill>
                  <a:sysClr val="windowText" lastClr="000000"/>
                </a:solidFill>
              </a:rPr>
              <a:t>Email: </a:t>
            </a:r>
            <a:r>
              <a:rPr lang="en-US" sz="1700" u="sng" kern="0" dirty="0" err="1">
                <a:solidFill>
                  <a:srgbClr val="0070C0"/>
                </a:solidFill>
              </a:rPr>
              <a:t>kate.adnams</a:t>
            </a:r>
            <a:r>
              <a:rPr lang="en-AU" sz="1700" u="sng" kern="0" dirty="0">
                <a:solidFill>
                  <a:srgbClr val="0070C0"/>
                </a:solidFill>
              </a:rPr>
              <a:t>@lawright.org.au</a:t>
            </a:r>
          </a:p>
          <a:p>
            <a:pPr marL="363538" indent="-363538" eaLnBrk="1" fontAlgn="auto" hangingPunct="1">
              <a:lnSpc>
                <a:spcPct val="90000"/>
              </a:lnSpc>
              <a:spcBef>
                <a:spcPct val="0"/>
              </a:spcBef>
              <a:spcAft>
                <a:spcPts val="0"/>
              </a:spcAft>
              <a:buFont typeface="Wingdings" pitchFamily="2" charset="2"/>
              <a:buNone/>
              <a:defRPr/>
            </a:pPr>
            <a:endParaRPr lang="en-AU" sz="1700" kern="0" dirty="0">
              <a:solidFill>
                <a:sysClr val="windowText" lastClr="000000"/>
              </a:solidFill>
            </a:endParaRPr>
          </a:p>
          <a:p>
            <a:pPr marL="363538" indent="-363538" eaLnBrk="1" fontAlgn="auto" hangingPunct="1">
              <a:lnSpc>
                <a:spcPct val="90000"/>
              </a:lnSpc>
              <a:spcBef>
                <a:spcPct val="0"/>
              </a:spcBef>
              <a:spcAft>
                <a:spcPts val="0"/>
              </a:spcAft>
              <a:buFont typeface="Wingdings" pitchFamily="2" charset="2"/>
              <a:buNone/>
              <a:defRPr/>
            </a:pPr>
            <a:r>
              <a:rPr lang="en-AU" sz="1700" b="1" kern="0" dirty="0"/>
              <a:t>Lawyer: </a:t>
            </a:r>
            <a:r>
              <a:rPr lang="en-AU" sz="1700" kern="0" dirty="0">
                <a:solidFill>
                  <a:sysClr val="windowText" lastClr="000000"/>
                </a:solidFill>
              </a:rPr>
              <a:t>Kirra Uren</a:t>
            </a:r>
          </a:p>
          <a:p>
            <a:pPr marL="363538" indent="-363538" eaLnBrk="1" fontAlgn="auto" hangingPunct="1">
              <a:lnSpc>
                <a:spcPct val="90000"/>
              </a:lnSpc>
              <a:spcBef>
                <a:spcPct val="0"/>
              </a:spcBef>
              <a:spcAft>
                <a:spcPts val="0"/>
              </a:spcAft>
              <a:buFont typeface="Wingdings" pitchFamily="2" charset="2"/>
              <a:buNone/>
              <a:defRPr/>
            </a:pPr>
            <a:r>
              <a:rPr lang="en-AU" sz="1700" kern="0" dirty="0">
                <a:solidFill>
                  <a:sysClr val="windowText" lastClr="000000"/>
                </a:solidFill>
              </a:rPr>
              <a:t>Email:</a:t>
            </a:r>
            <a:r>
              <a:rPr lang="en-AU" sz="1700" u="sng" kern="0" dirty="0">
                <a:solidFill>
                  <a:sysClr val="windowText" lastClr="000000"/>
                </a:solidFill>
              </a:rPr>
              <a:t> </a:t>
            </a:r>
            <a:r>
              <a:rPr lang="en-AU" sz="1700" u="sng" kern="0" dirty="0">
                <a:solidFill>
                  <a:srgbClr val="0070C0"/>
                </a:solidFill>
              </a:rPr>
              <a:t>kirra.uren@lawright.org.au</a:t>
            </a:r>
          </a:p>
          <a:p>
            <a:pPr marL="363538" indent="-363538" eaLnBrk="1" fontAlgn="auto" hangingPunct="1">
              <a:lnSpc>
                <a:spcPct val="90000"/>
              </a:lnSpc>
              <a:spcBef>
                <a:spcPct val="0"/>
              </a:spcBef>
              <a:spcAft>
                <a:spcPts val="0"/>
              </a:spcAft>
              <a:buFont typeface="Wingdings" pitchFamily="2" charset="2"/>
              <a:buNone/>
              <a:defRPr/>
            </a:pPr>
            <a:endParaRPr lang="en-AU" sz="1700" kern="0" dirty="0">
              <a:solidFill>
                <a:sysClr val="windowText" lastClr="000000"/>
              </a:solidFill>
            </a:endParaRPr>
          </a:p>
          <a:p>
            <a:pPr marL="363538" indent="-363538" eaLnBrk="1" fontAlgn="auto" hangingPunct="1">
              <a:lnSpc>
                <a:spcPct val="90000"/>
              </a:lnSpc>
              <a:spcBef>
                <a:spcPct val="0"/>
              </a:spcBef>
              <a:spcAft>
                <a:spcPts val="0"/>
              </a:spcAft>
              <a:buFont typeface="Wingdings" pitchFamily="2" charset="2"/>
              <a:buNone/>
              <a:defRPr/>
            </a:pPr>
            <a:r>
              <a:rPr lang="en-AU" sz="1700" b="1" kern="0" dirty="0"/>
              <a:t>Project Officer: </a:t>
            </a:r>
            <a:r>
              <a:rPr lang="en-AU" sz="1700" kern="0" dirty="0">
                <a:solidFill>
                  <a:schemeClr val="tx1"/>
                </a:solidFill>
              </a:rPr>
              <a:t>Kurt Maroske</a:t>
            </a:r>
          </a:p>
          <a:p>
            <a:pPr marL="363538" indent="-363538" eaLnBrk="1" fontAlgn="auto" hangingPunct="1">
              <a:lnSpc>
                <a:spcPct val="90000"/>
              </a:lnSpc>
              <a:spcBef>
                <a:spcPct val="0"/>
              </a:spcBef>
              <a:spcAft>
                <a:spcPts val="0"/>
              </a:spcAft>
              <a:buFont typeface="Arial" charset="0"/>
              <a:buNone/>
              <a:defRPr/>
            </a:pPr>
            <a:r>
              <a:rPr lang="en-AU" sz="1700" kern="0" dirty="0">
                <a:solidFill>
                  <a:sysClr val="windowText" lastClr="000000"/>
                </a:solidFill>
              </a:rPr>
              <a:t>Email: </a:t>
            </a:r>
            <a:r>
              <a:rPr lang="en-US" sz="1700" u="sng" kern="0" dirty="0" err="1">
                <a:solidFill>
                  <a:srgbClr val="0070C0"/>
                </a:solidFill>
              </a:rPr>
              <a:t>kurt.maroske</a:t>
            </a:r>
            <a:r>
              <a:rPr lang="en-AU" sz="1700" u="sng" kern="0" dirty="0">
                <a:solidFill>
                  <a:srgbClr val="0070C0"/>
                </a:solidFill>
              </a:rPr>
              <a:t>@lawright.org.au</a:t>
            </a:r>
          </a:p>
          <a:p>
            <a:pPr marL="363538" indent="-363538" eaLnBrk="1" fontAlgn="auto" hangingPunct="1">
              <a:lnSpc>
                <a:spcPct val="90000"/>
              </a:lnSpc>
              <a:spcBef>
                <a:spcPct val="0"/>
              </a:spcBef>
              <a:spcAft>
                <a:spcPts val="0"/>
              </a:spcAft>
              <a:buFont typeface="Wingdings" pitchFamily="2" charset="2"/>
              <a:buNone/>
              <a:defRPr/>
            </a:pPr>
            <a:endParaRPr lang="en-AU" sz="1700" b="1" kern="0" dirty="0"/>
          </a:p>
          <a:p>
            <a:pPr marL="363538" indent="-363538" eaLnBrk="1" fontAlgn="auto" hangingPunct="1">
              <a:lnSpc>
                <a:spcPct val="90000"/>
              </a:lnSpc>
              <a:spcBef>
                <a:spcPct val="0"/>
              </a:spcBef>
              <a:spcAft>
                <a:spcPts val="0"/>
              </a:spcAft>
              <a:buFont typeface="Wingdings" pitchFamily="2" charset="2"/>
              <a:buNone/>
              <a:defRPr/>
            </a:pPr>
            <a:r>
              <a:rPr lang="en-AU" sz="1700" b="1" kern="0" dirty="0"/>
              <a:t>Administrators: </a:t>
            </a:r>
          </a:p>
          <a:p>
            <a:pPr marL="363538" indent="-363538" eaLnBrk="1" fontAlgn="auto" hangingPunct="1">
              <a:lnSpc>
                <a:spcPct val="90000"/>
              </a:lnSpc>
              <a:spcBef>
                <a:spcPct val="0"/>
              </a:spcBef>
              <a:spcAft>
                <a:spcPts val="0"/>
              </a:spcAft>
              <a:buFont typeface="Wingdings" pitchFamily="2" charset="2"/>
              <a:buNone/>
              <a:defRPr/>
            </a:pPr>
            <a:r>
              <a:rPr lang="en-AU" sz="1700" kern="0" dirty="0">
                <a:solidFill>
                  <a:sysClr val="windowText" lastClr="000000"/>
                </a:solidFill>
              </a:rPr>
              <a:t>Jean Brady &amp; Zoe Rienecker </a:t>
            </a:r>
          </a:p>
          <a:p>
            <a:pPr marL="363538" indent="-363538" eaLnBrk="1" fontAlgn="auto" hangingPunct="1">
              <a:lnSpc>
                <a:spcPct val="90000"/>
              </a:lnSpc>
              <a:spcBef>
                <a:spcPct val="0"/>
              </a:spcBef>
              <a:spcAft>
                <a:spcPts val="0"/>
              </a:spcAft>
              <a:buFont typeface="Wingdings" pitchFamily="2" charset="2"/>
              <a:buNone/>
              <a:defRPr/>
            </a:pPr>
            <a:r>
              <a:rPr lang="en-AU" sz="1700" kern="0" dirty="0">
                <a:solidFill>
                  <a:sysClr val="windowText" lastClr="000000"/>
                </a:solidFill>
              </a:rPr>
              <a:t>Email: </a:t>
            </a:r>
            <a:r>
              <a:rPr lang="en-AU" sz="1700" u="sng" kern="0" dirty="0">
                <a:solidFill>
                  <a:srgbClr val="0070C0"/>
                </a:solidFill>
              </a:rPr>
              <a:t>admin2@lawright.org.au</a:t>
            </a:r>
          </a:p>
          <a:p>
            <a:pPr marL="320040" indent="-320040" algn="ctr" eaLnBrk="1" fontAlgn="auto" hangingPunct="1">
              <a:lnSpc>
                <a:spcPct val="90000"/>
              </a:lnSpc>
              <a:spcBef>
                <a:spcPts val="0"/>
              </a:spcBef>
              <a:spcAft>
                <a:spcPts val="0"/>
              </a:spcAft>
              <a:buFont typeface="Wingdings" pitchFamily="2" charset="2"/>
              <a:buNone/>
              <a:defRPr/>
            </a:pPr>
            <a:endParaRPr lang="en-AU" sz="1200" kern="0" dirty="0">
              <a:solidFill>
                <a:sysClr val="windowText" lastClr="000000"/>
              </a:solidFill>
            </a:endParaRPr>
          </a:p>
          <a:p>
            <a:pPr marL="320040" indent="-320040" algn="ctr" eaLnBrk="1" fontAlgn="auto" hangingPunct="1">
              <a:lnSpc>
                <a:spcPct val="90000"/>
              </a:lnSpc>
              <a:spcBef>
                <a:spcPts val="0"/>
              </a:spcBef>
              <a:spcAft>
                <a:spcPts val="0"/>
              </a:spcAft>
              <a:buFont typeface="Wingdings" pitchFamily="2" charset="2"/>
              <a:buNone/>
              <a:defRPr/>
            </a:pPr>
            <a:endParaRPr lang="en-AU" sz="1200" kern="0" dirty="0">
              <a:solidFill>
                <a:sysClr val="windowText" lastClr="000000"/>
              </a:solidFill>
            </a:endParaRPr>
          </a:p>
          <a:p>
            <a:pPr marL="320040" indent="-320040" algn="ctr" eaLnBrk="1" fontAlgn="auto" hangingPunct="1">
              <a:lnSpc>
                <a:spcPct val="90000"/>
              </a:lnSpc>
              <a:spcBef>
                <a:spcPts val="0"/>
              </a:spcBef>
              <a:spcAft>
                <a:spcPts val="0"/>
              </a:spcAft>
              <a:buFont typeface="Wingdings" pitchFamily="2" charset="2"/>
              <a:buNone/>
              <a:defRPr/>
            </a:pPr>
            <a:endParaRPr lang="en-AU" sz="1200" kern="0" dirty="0">
              <a:solidFill>
                <a:sysClr val="windowText" lastClr="000000"/>
              </a:solidFill>
            </a:endParaRPr>
          </a:p>
          <a:p>
            <a:pPr marL="320040" indent="-320040" algn="ctr" eaLnBrk="1" fontAlgn="auto" hangingPunct="1">
              <a:lnSpc>
                <a:spcPct val="90000"/>
              </a:lnSpc>
              <a:spcBef>
                <a:spcPts val="0"/>
              </a:spcBef>
              <a:spcAft>
                <a:spcPts val="0"/>
              </a:spcAft>
              <a:buFont typeface="Wingdings" pitchFamily="2" charset="2"/>
              <a:buNone/>
              <a:defRPr/>
            </a:pPr>
            <a:r>
              <a:rPr lang="en-AU" sz="1200" kern="0" dirty="0">
                <a:solidFill>
                  <a:sysClr val="windowText" lastClr="000000"/>
                </a:solidFill>
              </a:rPr>
              <a:t>The client stories and photos used in this presentation are real, and we thank LawRight volunteers and clients for their willingness to have their photos published.  The stories are in no way connected to the photos, and do not relate to any person depicted. </a:t>
            </a:r>
            <a:r>
              <a:rPr lang="en-AU" sz="2400" kern="0" dirty="0">
                <a:solidFill>
                  <a:sysClr val="windowText" lastClr="000000"/>
                </a:solidFill>
              </a:rPr>
              <a:t> </a:t>
            </a:r>
          </a:p>
        </p:txBody>
      </p:sp>
      <p:pic>
        <p:nvPicPr>
          <p:cNvPr id="29700" name="Picture 9">
            <a:extLst>
              <a:ext uri="{FF2B5EF4-FFF2-40B4-BE49-F238E27FC236}">
                <a16:creationId xmlns:a16="http://schemas.microsoft.com/office/drawing/2014/main" id="{F9AE8A4E-369F-4EF0-8D12-0FF8B72CB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540" y="1511300"/>
            <a:ext cx="404177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a:extLst>
              <a:ext uri="{FF2B5EF4-FFF2-40B4-BE49-F238E27FC236}">
                <a16:creationId xmlns:a16="http://schemas.microsoft.com/office/drawing/2014/main" id="{0E6845D8-63EA-4894-8DB2-23ECF40329E5}"/>
              </a:ext>
            </a:extLst>
          </p:cNvPr>
          <p:cNvSpPr txBox="1">
            <a:spLocks noChangeArrowheads="1"/>
          </p:cNvSpPr>
          <p:nvPr/>
        </p:nvSpPr>
        <p:spPr bwMode="auto">
          <a:xfrm>
            <a:off x="4291556" y="3527425"/>
            <a:ext cx="4032250" cy="276225"/>
          </a:xfrm>
          <a:prstGeom prst="rect">
            <a:avLst/>
          </a:prstGeom>
          <a:noFill/>
          <a:ln w="9525">
            <a:noFill/>
            <a:miter lim="800000"/>
            <a:headEnd/>
            <a:tailEnd/>
          </a:ln>
        </p:spPr>
        <p:txBody>
          <a:bodyPr>
            <a:spAutoFit/>
          </a:bodyPr>
          <a:lstStyle/>
          <a:p>
            <a:pPr>
              <a:defRPr/>
            </a:pPr>
            <a:r>
              <a:rPr lang="en-AU" sz="1200" dirty="0">
                <a:latin typeface="+mn-lt"/>
                <a:cs typeface="Arial" charset="0"/>
              </a:rPr>
              <a:t>The Community and Health Justice Partnerships team</a:t>
            </a:r>
          </a:p>
        </p:txBody>
      </p:sp>
      <p:sp>
        <p:nvSpPr>
          <p:cNvPr id="29702" name="TextBox 8">
            <a:extLst>
              <a:ext uri="{FF2B5EF4-FFF2-40B4-BE49-F238E27FC236}">
                <a16:creationId xmlns:a16="http://schemas.microsoft.com/office/drawing/2014/main" id="{83B991DA-1217-4A0A-9B3B-7B9CB13A3BC5}"/>
              </a:ext>
            </a:extLst>
          </p:cNvPr>
          <p:cNvSpPr txBox="1">
            <a:spLocks noChangeArrowheads="1"/>
          </p:cNvSpPr>
          <p:nvPr/>
        </p:nvSpPr>
        <p:spPr bwMode="auto">
          <a:xfrm>
            <a:off x="4320791" y="3773426"/>
            <a:ext cx="41052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1600" b="1" dirty="0"/>
              <a:t>Community and Health Justice Partnerships</a:t>
            </a:r>
          </a:p>
          <a:p>
            <a:pPr eaLnBrk="1" hangingPunct="1"/>
            <a:r>
              <a:rPr lang="en-AU" altLang="en-US" sz="1600" dirty="0">
                <a:solidFill>
                  <a:srgbClr val="0070C0"/>
                </a:solidFill>
              </a:rPr>
              <a:t>www.lawright.org.au</a:t>
            </a:r>
          </a:p>
          <a:p>
            <a:pPr eaLnBrk="1" hangingPunct="1"/>
            <a:r>
              <a:rPr lang="en-AU" altLang="en-US" sz="1600" dirty="0">
                <a:solidFill>
                  <a:srgbClr val="000000"/>
                </a:solidFill>
              </a:rPr>
              <a:t>PO Box 12217, George Street QLD 4003</a:t>
            </a:r>
          </a:p>
        </p:txBody>
      </p:sp>
    </p:spTree>
  </p:cSld>
  <p:clrMapOvr>
    <a:masterClrMapping/>
  </p:clrMapOvr>
</p:sld>
</file>

<file path=ppt/theme/theme1.xml><?xml version="1.0" encoding="utf-8"?>
<a:theme xmlns:a="http://schemas.openxmlformats.org/drawingml/2006/main" name="LR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R18.potx" id="{0C521DE1-C186-4D28-BCDC-9DF4BF2E0221}" vid="{403EA2F6-8987-4A66-9C89-FC3201371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3" ma:contentTypeDescription="Create a new document." ma:contentTypeScope="" ma:versionID="d120111b3cca3c8ad5743be198834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9463e6653dc1f816734196ac6a4f8d9"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6BA27B-AB4C-46B3-93C1-CA4822B06B32}"/>
</file>

<file path=customXml/itemProps2.xml><?xml version="1.0" encoding="utf-8"?>
<ds:datastoreItem xmlns:ds="http://schemas.openxmlformats.org/officeDocument/2006/customXml" ds:itemID="{9CECF7AA-2ADA-442D-AD74-B7AD0B3E6F63}">
  <ds:schemaRefs>
    <ds:schemaRef ds:uri="http://schemas.microsoft.com/sharepoint/v3/contenttype/forms"/>
  </ds:schemaRefs>
</ds:datastoreItem>
</file>

<file path=customXml/itemProps3.xml><?xml version="1.0" encoding="utf-8"?>
<ds:datastoreItem xmlns:ds="http://schemas.openxmlformats.org/officeDocument/2006/customXml" ds:itemID="{DF126174-68A8-420E-9744-A34894521714}">
  <ds:schemaRefs>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3f04cbbe-3d1d-416c-9656-85e344239554"/>
    <ds:schemaRef ds:uri="d6836bad-f6fe-476d-aa75-cd91116e0c97"/>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LR18</Template>
  <TotalTime>1525</TotalTime>
  <Words>651</Words>
  <Application>Microsoft Office PowerPoint</Application>
  <PresentationFormat>On-screen Show (4:3)</PresentationFormat>
  <Paragraphs>87</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-apple-system</vt:lpstr>
      <vt:lpstr>Arial</vt:lpstr>
      <vt:lpstr>Calibri</vt:lpstr>
      <vt:lpstr>Courier New</vt:lpstr>
      <vt:lpstr>inherit</vt:lpstr>
      <vt:lpstr>Wingdings</vt:lpstr>
      <vt:lpstr>LR18</vt:lpstr>
      <vt:lpstr>Show me the Money: Assisting people to resolve disputes that impact their income and finances  Community and Health Justice Partnerships</vt:lpstr>
      <vt:lpstr>PowerPoint Presentation</vt:lpstr>
      <vt:lpstr>LawRight’s Community and Health Justice Partnerships</vt:lpstr>
      <vt:lpstr>Today’s session</vt:lpstr>
      <vt:lpstr>Common experiences </vt:lpstr>
      <vt:lpstr>Understanding a person’s financial circumstances</vt:lpstr>
      <vt:lpstr>Increasing limited income</vt:lpstr>
      <vt:lpstr>Reducing outgoings and negotiating debt</vt:lpstr>
      <vt:lpstr>Contacts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HPLCLawyer</dc:creator>
  <cp:lastModifiedBy>Stephen Grace</cp:lastModifiedBy>
  <cp:revision>15</cp:revision>
  <dcterms:created xsi:type="dcterms:W3CDTF">2018-04-19T00:02:06Z</dcterms:created>
  <dcterms:modified xsi:type="dcterms:W3CDTF">2021-07-28T07:03:01Z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y fmtid="{D5CDD505-2E9C-101B-9397-08002B2CF9AE}" pid="3" name="Order">
    <vt:r8>100</vt:r8>
  </property>
</Properties>
</file>