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drawing2.xml" ContentType="application/vnd.ms-office.drawingml.diagramDrawing+xml"/>
  <Override PartName="/ppt/diagrams/colors1.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72" r:id="rId2"/>
    <p:sldId id="370" r:id="rId3"/>
    <p:sldId id="402" r:id="rId4"/>
    <p:sldId id="520" r:id="rId5"/>
    <p:sldId id="521" r:id="rId6"/>
    <p:sldId id="519" r:id="rId7"/>
    <p:sldId id="508" r:id="rId8"/>
    <p:sldId id="524" r:id="rId9"/>
    <p:sldId id="525" r:id="rId10"/>
    <p:sldId id="380" r:id="rId11"/>
    <p:sldId id="256" r:id="rId12"/>
    <p:sldId id="411" r:id="rId13"/>
    <p:sldId id="511" r:id="rId14"/>
    <p:sldId id="518" r:id="rId15"/>
    <p:sldId id="522" r:id="rId16"/>
    <p:sldId id="523" r:id="rId17"/>
    <p:sldId id="526" r:id="rId18"/>
    <p:sldId id="527" r:id="rId19"/>
    <p:sldId id="528"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healy" initials="rh" lastIdx="1" clrIdx="0">
    <p:extLst>
      <p:ext uri="{19B8F6BF-5375-455C-9EA6-DF929625EA0E}">
        <p15:presenceInfo xmlns:p15="http://schemas.microsoft.com/office/powerpoint/2012/main" userId="e0fa2db6ef5728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990"/>
    <a:srgbClr val="FFD5D5"/>
    <a:srgbClr val="CDEFE0"/>
    <a:srgbClr val="277F5A"/>
    <a:srgbClr val="C5FFC5"/>
    <a:srgbClr val="D1E8FF"/>
    <a:srgbClr val="0066CC"/>
    <a:srgbClr val="FFE6CD"/>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97" autoAdjust="0"/>
    <p:restoredTop sz="71093" autoAdjust="0"/>
  </p:normalViewPr>
  <p:slideViewPr>
    <p:cSldViewPr snapToGrid="0">
      <p:cViewPr varScale="1">
        <p:scale>
          <a:sx n="81" d="100"/>
          <a:sy n="81" d="100"/>
        </p:scale>
        <p:origin x="954" y="84"/>
      </p:cViewPr>
      <p:guideLst/>
    </p:cSldViewPr>
  </p:slideViewPr>
  <p:notesTextViewPr>
    <p:cViewPr>
      <p:scale>
        <a:sx n="1" d="1"/>
        <a:sy n="1" d="1"/>
      </p:scale>
      <p:origin x="0" y="0"/>
    </p:cViewPr>
  </p:notesTextViewPr>
  <p:sorterViewPr>
    <p:cViewPr>
      <p:scale>
        <a:sx n="100" d="100"/>
        <a:sy n="100" d="100"/>
      </p:scale>
      <p:origin x="0" y="-437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AC3576-9B05-4523-A55A-7A4DFCCCCEAA}" type="doc">
      <dgm:prSet loTypeId="urn:microsoft.com/office/officeart/2005/8/layout/pyramid1" loCatId="pyramid" qsTypeId="urn:microsoft.com/office/officeart/2005/8/quickstyle/simple1" qsCatId="simple" csTypeId="urn:microsoft.com/office/officeart/2005/8/colors/accent1_5" csCatId="accent1" phldr="1"/>
      <dgm:spPr/>
    </dgm:pt>
    <dgm:pt modelId="{0C3C30BB-411F-4618-BD90-DB030CE3A2F5}">
      <dgm:prSet phldrT="[Text]" custT="1"/>
      <dgm:spPr/>
      <dgm:t>
        <a:bodyPr/>
        <a:lstStyle/>
        <a:p>
          <a:endParaRPr lang="en-AU" sz="2400" dirty="0"/>
        </a:p>
        <a:p>
          <a:endParaRPr lang="en-AU" sz="2800" b="1" dirty="0"/>
        </a:p>
        <a:p>
          <a:r>
            <a:rPr lang="en-AU" sz="2800" b="0" dirty="0">
              <a:latin typeface="Nexa Light" panose="02000000000000000000" pitchFamily="50" charset="0"/>
            </a:rPr>
            <a:t>Intensive</a:t>
          </a:r>
        </a:p>
      </dgm:t>
    </dgm:pt>
    <dgm:pt modelId="{242CF705-811A-4BC6-9AA1-D1074F6D647B}" type="parTrans" cxnId="{638D04A7-745E-4C55-A948-4618E105346D}">
      <dgm:prSet/>
      <dgm:spPr/>
      <dgm:t>
        <a:bodyPr/>
        <a:lstStyle/>
        <a:p>
          <a:endParaRPr lang="en-AU"/>
        </a:p>
      </dgm:t>
    </dgm:pt>
    <dgm:pt modelId="{DD3AD0A6-55A1-4955-A85C-E6FC7B807BA7}" type="sibTrans" cxnId="{638D04A7-745E-4C55-A948-4618E105346D}">
      <dgm:prSet/>
      <dgm:spPr/>
      <dgm:t>
        <a:bodyPr/>
        <a:lstStyle/>
        <a:p>
          <a:endParaRPr lang="en-AU"/>
        </a:p>
      </dgm:t>
    </dgm:pt>
    <dgm:pt modelId="{10759DCA-1B0A-40F1-AB6E-E5C37142164E}">
      <dgm:prSet phldrT="[Text]" custT="1"/>
      <dgm:spPr>
        <a:solidFill>
          <a:schemeClr val="tx2">
            <a:lumMod val="50000"/>
            <a:lumOff val="50000"/>
            <a:alpha val="70000"/>
          </a:schemeClr>
        </a:solidFill>
      </dgm:spPr>
      <dgm:t>
        <a:bodyPr/>
        <a:lstStyle/>
        <a:p>
          <a:endParaRPr lang="en-AU" sz="2800" b="1" dirty="0"/>
        </a:p>
        <a:p>
          <a:r>
            <a:rPr lang="en-AU" sz="2800" b="0" dirty="0">
              <a:latin typeface="Nexa Light" panose="02000000000000000000" pitchFamily="50" charset="0"/>
            </a:rPr>
            <a:t>Targeted </a:t>
          </a:r>
          <a:br>
            <a:rPr lang="en-AU" sz="2800" b="0" dirty="0">
              <a:latin typeface="Nexa Light" panose="02000000000000000000" pitchFamily="50" charset="0"/>
            </a:rPr>
          </a:br>
          <a:r>
            <a:rPr lang="en-AU" sz="2800" b="1" dirty="0"/>
            <a:t> </a:t>
          </a:r>
        </a:p>
      </dgm:t>
    </dgm:pt>
    <dgm:pt modelId="{868F3351-7B8F-4E03-B885-ED7E22F19EC0}" type="parTrans" cxnId="{8F181088-27CF-4F7D-8CEF-551968068E86}">
      <dgm:prSet/>
      <dgm:spPr/>
      <dgm:t>
        <a:bodyPr/>
        <a:lstStyle/>
        <a:p>
          <a:endParaRPr lang="en-AU"/>
        </a:p>
      </dgm:t>
    </dgm:pt>
    <dgm:pt modelId="{08591374-6E12-40E6-966D-AF4C8AE03054}" type="sibTrans" cxnId="{8F181088-27CF-4F7D-8CEF-551968068E86}">
      <dgm:prSet/>
      <dgm:spPr/>
      <dgm:t>
        <a:bodyPr/>
        <a:lstStyle/>
        <a:p>
          <a:endParaRPr lang="en-AU"/>
        </a:p>
      </dgm:t>
    </dgm:pt>
    <dgm:pt modelId="{059CE65B-58B8-49F6-8F08-58A1C637C4A7}">
      <dgm:prSet phldrT="[Text]" custT="1"/>
      <dgm:spPr>
        <a:solidFill>
          <a:schemeClr val="tx2">
            <a:lumMod val="25000"/>
            <a:lumOff val="75000"/>
            <a:alpha val="50000"/>
          </a:schemeClr>
        </a:solidFill>
      </dgm:spPr>
      <dgm:t>
        <a:bodyPr/>
        <a:lstStyle/>
        <a:p>
          <a:r>
            <a:rPr lang="en-AU" sz="2800" b="0" dirty="0">
              <a:latin typeface="Nexa Light" panose="02000000000000000000" pitchFamily="50" charset="0"/>
            </a:rPr>
            <a:t>Universal</a:t>
          </a:r>
        </a:p>
      </dgm:t>
    </dgm:pt>
    <dgm:pt modelId="{26B06042-A424-4E89-9077-AE140E24B11B}" type="parTrans" cxnId="{6633C6AE-726A-4E8E-B1B3-A2B85C20D2E8}">
      <dgm:prSet/>
      <dgm:spPr/>
      <dgm:t>
        <a:bodyPr/>
        <a:lstStyle/>
        <a:p>
          <a:endParaRPr lang="en-AU"/>
        </a:p>
      </dgm:t>
    </dgm:pt>
    <dgm:pt modelId="{3FAEE10F-9DD9-45B1-97C8-2D872DB807A2}" type="sibTrans" cxnId="{6633C6AE-726A-4E8E-B1B3-A2B85C20D2E8}">
      <dgm:prSet/>
      <dgm:spPr/>
      <dgm:t>
        <a:bodyPr/>
        <a:lstStyle/>
        <a:p>
          <a:endParaRPr lang="en-AU"/>
        </a:p>
      </dgm:t>
    </dgm:pt>
    <dgm:pt modelId="{3D1D9B79-39DA-4C3C-90E7-B7CCABDE1EF8}" type="pres">
      <dgm:prSet presAssocID="{58AC3576-9B05-4523-A55A-7A4DFCCCCEAA}" presName="Name0" presStyleCnt="0">
        <dgm:presLayoutVars>
          <dgm:dir/>
          <dgm:animLvl val="lvl"/>
          <dgm:resizeHandles val="exact"/>
        </dgm:presLayoutVars>
      </dgm:prSet>
      <dgm:spPr/>
    </dgm:pt>
    <dgm:pt modelId="{B6F95A98-DF33-4FD2-A4CF-BAC8FE8BF15E}" type="pres">
      <dgm:prSet presAssocID="{0C3C30BB-411F-4618-BD90-DB030CE3A2F5}" presName="Name8" presStyleCnt="0"/>
      <dgm:spPr/>
    </dgm:pt>
    <dgm:pt modelId="{9036C501-65B6-4D3E-97CF-C2B2DFB251A6}" type="pres">
      <dgm:prSet presAssocID="{0C3C30BB-411F-4618-BD90-DB030CE3A2F5}" presName="level" presStyleLbl="node1" presStyleIdx="0" presStyleCnt="3" custLinFactNeighborY="-1250">
        <dgm:presLayoutVars>
          <dgm:chMax val="1"/>
          <dgm:bulletEnabled val="1"/>
        </dgm:presLayoutVars>
      </dgm:prSet>
      <dgm:spPr/>
    </dgm:pt>
    <dgm:pt modelId="{114D7A6A-3DFF-430A-9673-DF083214FC1A}" type="pres">
      <dgm:prSet presAssocID="{0C3C30BB-411F-4618-BD90-DB030CE3A2F5}" presName="levelTx" presStyleLbl="revTx" presStyleIdx="0" presStyleCnt="0">
        <dgm:presLayoutVars>
          <dgm:chMax val="1"/>
          <dgm:bulletEnabled val="1"/>
        </dgm:presLayoutVars>
      </dgm:prSet>
      <dgm:spPr/>
    </dgm:pt>
    <dgm:pt modelId="{2ECFA4BD-1B15-4419-825A-53B573906CF8}" type="pres">
      <dgm:prSet presAssocID="{10759DCA-1B0A-40F1-AB6E-E5C37142164E}" presName="Name8" presStyleCnt="0"/>
      <dgm:spPr/>
    </dgm:pt>
    <dgm:pt modelId="{5F65C3A5-10EA-419B-885B-FB868BB75A45}" type="pres">
      <dgm:prSet presAssocID="{10759DCA-1B0A-40F1-AB6E-E5C37142164E}" presName="level" presStyleLbl="node1" presStyleIdx="1" presStyleCnt="3">
        <dgm:presLayoutVars>
          <dgm:chMax val="1"/>
          <dgm:bulletEnabled val="1"/>
        </dgm:presLayoutVars>
      </dgm:prSet>
      <dgm:spPr/>
    </dgm:pt>
    <dgm:pt modelId="{24070A3D-E7DA-4348-95A4-1D4BDD4C6084}" type="pres">
      <dgm:prSet presAssocID="{10759DCA-1B0A-40F1-AB6E-E5C37142164E}" presName="levelTx" presStyleLbl="revTx" presStyleIdx="0" presStyleCnt="0">
        <dgm:presLayoutVars>
          <dgm:chMax val="1"/>
          <dgm:bulletEnabled val="1"/>
        </dgm:presLayoutVars>
      </dgm:prSet>
      <dgm:spPr/>
    </dgm:pt>
    <dgm:pt modelId="{B8A508CD-91C0-49B0-94BC-C6C9294FA688}" type="pres">
      <dgm:prSet presAssocID="{059CE65B-58B8-49F6-8F08-58A1C637C4A7}" presName="Name8" presStyleCnt="0"/>
      <dgm:spPr/>
    </dgm:pt>
    <dgm:pt modelId="{6C1061EE-2EC1-4198-9566-853FF32509AA}" type="pres">
      <dgm:prSet presAssocID="{059CE65B-58B8-49F6-8F08-58A1C637C4A7}" presName="level" presStyleLbl="node1" presStyleIdx="2" presStyleCnt="3" custLinFactNeighborY="23089">
        <dgm:presLayoutVars>
          <dgm:chMax val="1"/>
          <dgm:bulletEnabled val="1"/>
        </dgm:presLayoutVars>
      </dgm:prSet>
      <dgm:spPr/>
    </dgm:pt>
    <dgm:pt modelId="{44AB5BCC-1503-4735-8B2F-958DE9F18592}" type="pres">
      <dgm:prSet presAssocID="{059CE65B-58B8-49F6-8F08-58A1C637C4A7}" presName="levelTx" presStyleLbl="revTx" presStyleIdx="0" presStyleCnt="0">
        <dgm:presLayoutVars>
          <dgm:chMax val="1"/>
          <dgm:bulletEnabled val="1"/>
        </dgm:presLayoutVars>
      </dgm:prSet>
      <dgm:spPr/>
    </dgm:pt>
  </dgm:ptLst>
  <dgm:cxnLst>
    <dgm:cxn modelId="{75271419-A8B1-492E-B71C-D71FAAA41000}" type="presOf" srcId="{0C3C30BB-411F-4618-BD90-DB030CE3A2F5}" destId="{114D7A6A-3DFF-430A-9673-DF083214FC1A}" srcOrd="1" destOrd="0" presId="urn:microsoft.com/office/officeart/2005/8/layout/pyramid1"/>
    <dgm:cxn modelId="{2642851A-8552-4A92-ACD1-BA2F80CAC559}" type="presOf" srcId="{10759DCA-1B0A-40F1-AB6E-E5C37142164E}" destId="{24070A3D-E7DA-4348-95A4-1D4BDD4C6084}" srcOrd="1" destOrd="0" presId="urn:microsoft.com/office/officeart/2005/8/layout/pyramid1"/>
    <dgm:cxn modelId="{A189D31B-F65C-4D50-9832-F0FA378ECF29}" type="presOf" srcId="{10759DCA-1B0A-40F1-AB6E-E5C37142164E}" destId="{5F65C3A5-10EA-419B-885B-FB868BB75A45}" srcOrd="0" destOrd="0" presId="urn:microsoft.com/office/officeart/2005/8/layout/pyramid1"/>
    <dgm:cxn modelId="{4ACC4F3B-F905-4552-9A1F-9BF737CD97D7}" type="presOf" srcId="{0C3C30BB-411F-4618-BD90-DB030CE3A2F5}" destId="{9036C501-65B6-4D3E-97CF-C2B2DFB251A6}" srcOrd="0" destOrd="0" presId="urn:microsoft.com/office/officeart/2005/8/layout/pyramid1"/>
    <dgm:cxn modelId="{11FDF076-AB0D-4A9B-A7FF-23AE5837A344}" type="presOf" srcId="{059CE65B-58B8-49F6-8F08-58A1C637C4A7}" destId="{6C1061EE-2EC1-4198-9566-853FF32509AA}" srcOrd="0" destOrd="0" presId="urn:microsoft.com/office/officeart/2005/8/layout/pyramid1"/>
    <dgm:cxn modelId="{8F181088-27CF-4F7D-8CEF-551968068E86}" srcId="{58AC3576-9B05-4523-A55A-7A4DFCCCCEAA}" destId="{10759DCA-1B0A-40F1-AB6E-E5C37142164E}" srcOrd="1" destOrd="0" parTransId="{868F3351-7B8F-4E03-B885-ED7E22F19EC0}" sibTransId="{08591374-6E12-40E6-966D-AF4C8AE03054}"/>
    <dgm:cxn modelId="{655005A1-68F5-4BC8-A19F-7C17106AE5BB}" type="presOf" srcId="{059CE65B-58B8-49F6-8F08-58A1C637C4A7}" destId="{44AB5BCC-1503-4735-8B2F-958DE9F18592}" srcOrd="1" destOrd="0" presId="urn:microsoft.com/office/officeart/2005/8/layout/pyramid1"/>
    <dgm:cxn modelId="{F45407A2-4695-4A40-9482-F92A3458E948}" type="presOf" srcId="{58AC3576-9B05-4523-A55A-7A4DFCCCCEAA}" destId="{3D1D9B79-39DA-4C3C-90E7-B7CCABDE1EF8}" srcOrd="0" destOrd="0" presId="urn:microsoft.com/office/officeart/2005/8/layout/pyramid1"/>
    <dgm:cxn modelId="{638D04A7-745E-4C55-A948-4618E105346D}" srcId="{58AC3576-9B05-4523-A55A-7A4DFCCCCEAA}" destId="{0C3C30BB-411F-4618-BD90-DB030CE3A2F5}" srcOrd="0" destOrd="0" parTransId="{242CF705-811A-4BC6-9AA1-D1074F6D647B}" sibTransId="{DD3AD0A6-55A1-4955-A85C-E6FC7B807BA7}"/>
    <dgm:cxn modelId="{6633C6AE-726A-4E8E-B1B3-A2B85C20D2E8}" srcId="{58AC3576-9B05-4523-A55A-7A4DFCCCCEAA}" destId="{059CE65B-58B8-49F6-8F08-58A1C637C4A7}" srcOrd="2" destOrd="0" parTransId="{26B06042-A424-4E89-9077-AE140E24B11B}" sibTransId="{3FAEE10F-9DD9-45B1-97C8-2D872DB807A2}"/>
    <dgm:cxn modelId="{F6C412CB-2116-417F-AFF7-7BC96C76A637}" type="presParOf" srcId="{3D1D9B79-39DA-4C3C-90E7-B7CCABDE1EF8}" destId="{B6F95A98-DF33-4FD2-A4CF-BAC8FE8BF15E}" srcOrd="0" destOrd="0" presId="urn:microsoft.com/office/officeart/2005/8/layout/pyramid1"/>
    <dgm:cxn modelId="{28DA4EAF-8FC8-4EB9-986B-D9594D6BF60E}" type="presParOf" srcId="{B6F95A98-DF33-4FD2-A4CF-BAC8FE8BF15E}" destId="{9036C501-65B6-4D3E-97CF-C2B2DFB251A6}" srcOrd="0" destOrd="0" presId="urn:microsoft.com/office/officeart/2005/8/layout/pyramid1"/>
    <dgm:cxn modelId="{CA0B61E3-A95D-4A4B-BD2A-7FDA83362217}" type="presParOf" srcId="{B6F95A98-DF33-4FD2-A4CF-BAC8FE8BF15E}" destId="{114D7A6A-3DFF-430A-9673-DF083214FC1A}" srcOrd="1" destOrd="0" presId="urn:microsoft.com/office/officeart/2005/8/layout/pyramid1"/>
    <dgm:cxn modelId="{066ABEDE-92CA-45EB-8134-D81CAE527279}" type="presParOf" srcId="{3D1D9B79-39DA-4C3C-90E7-B7CCABDE1EF8}" destId="{2ECFA4BD-1B15-4419-825A-53B573906CF8}" srcOrd="1" destOrd="0" presId="urn:microsoft.com/office/officeart/2005/8/layout/pyramid1"/>
    <dgm:cxn modelId="{2DFEFCF1-C293-4736-9E64-037737E30BD6}" type="presParOf" srcId="{2ECFA4BD-1B15-4419-825A-53B573906CF8}" destId="{5F65C3A5-10EA-419B-885B-FB868BB75A45}" srcOrd="0" destOrd="0" presId="urn:microsoft.com/office/officeart/2005/8/layout/pyramid1"/>
    <dgm:cxn modelId="{3B6DE0F2-0B77-487C-B21E-A9D48FB85A9F}" type="presParOf" srcId="{2ECFA4BD-1B15-4419-825A-53B573906CF8}" destId="{24070A3D-E7DA-4348-95A4-1D4BDD4C6084}" srcOrd="1" destOrd="0" presId="urn:microsoft.com/office/officeart/2005/8/layout/pyramid1"/>
    <dgm:cxn modelId="{24FC2266-AAE7-42A8-B0C7-4DB26B4B1F35}" type="presParOf" srcId="{3D1D9B79-39DA-4C3C-90E7-B7CCABDE1EF8}" destId="{B8A508CD-91C0-49B0-94BC-C6C9294FA688}" srcOrd="2" destOrd="0" presId="urn:microsoft.com/office/officeart/2005/8/layout/pyramid1"/>
    <dgm:cxn modelId="{A7FAA7A1-777C-4AFB-9215-99A22C35341D}" type="presParOf" srcId="{B8A508CD-91C0-49B0-94BC-C6C9294FA688}" destId="{6C1061EE-2EC1-4198-9566-853FF32509AA}" srcOrd="0" destOrd="0" presId="urn:microsoft.com/office/officeart/2005/8/layout/pyramid1"/>
    <dgm:cxn modelId="{AAF0BCA8-56E7-45D9-B91B-E8625B84039F}" type="presParOf" srcId="{B8A508CD-91C0-49B0-94BC-C6C9294FA688}" destId="{44AB5BCC-1503-4735-8B2F-958DE9F18592}" srcOrd="1" destOrd="0" presId="urn:microsoft.com/office/officeart/2005/8/layout/pyramid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A68BC0-0408-417B-A513-EA522D937AD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AU"/>
        </a:p>
      </dgm:t>
    </dgm:pt>
    <dgm:pt modelId="{F2B9A1C0-14E1-4DE2-B3FC-24D19C985554}">
      <dgm:prSet phldrT="[Text]" custT="1"/>
      <dgm:spPr/>
      <dgm:t>
        <a:bodyPr/>
        <a:lstStyle/>
        <a:p>
          <a:r>
            <a:rPr lang="en-AU" sz="2400" dirty="0"/>
            <a:t>Good data supported by</a:t>
          </a:r>
          <a:br>
            <a:rPr lang="en-AU" sz="2400" dirty="0"/>
          </a:br>
          <a:r>
            <a:rPr lang="en-AU" sz="2400" dirty="0"/>
            <a:t>action learning</a:t>
          </a:r>
        </a:p>
        <a:p>
          <a:r>
            <a:rPr lang="en-AU" sz="2400" dirty="0"/>
            <a:t>(Clarity Consortium)</a:t>
          </a:r>
        </a:p>
      </dgm:t>
    </dgm:pt>
    <dgm:pt modelId="{84E54118-73D7-4B97-8B4E-3C4A460AB1FA}" type="parTrans" cxnId="{0591E905-0DDD-454B-A14D-4FB622AB5BFA}">
      <dgm:prSet/>
      <dgm:spPr/>
      <dgm:t>
        <a:bodyPr/>
        <a:lstStyle/>
        <a:p>
          <a:endParaRPr lang="en-AU"/>
        </a:p>
      </dgm:t>
    </dgm:pt>
    <dgm:pt modelId="{5F264117-4FB4-4CE3-A8E8-041E57158D5A}" type="sibTrans" cxnId="{0591E905-0DDD-454B-A14D-4FB622AB5BFA}">
      <dgm:prSet/>
      <dgm:spPr/>
      <dgm:t>
        <a:bodyPr/>
        <a:lstStyle/>
        <a:p>
          <a:endParaRPr lang="en-AU"/>
        </a:p>
      </dgm:t>
    </dgm:pt>
    <dgm:pt modelId="{7DB1DF8F-58A6-4832-9475-E418B9E13979}">
      <dgm:prSet phldrT="[Text]" custT="1"/>
      <dgm:spPr/>
      <dgm:t>
        <a:bodyPr/>
        <a:lstStyle/>
        <a:p>
          <a:r>
            <a:rPr lang="en-AU" sz="2400" dirty="0"/>
            <a:t>Practical tools and processes</a:t>
          </a:r>
        </a:p>
        <a:p>
          <a:r>
            <a:rPr lang="en-AU" sz="2400" dirty="0"/>
            <a:t>(CLCQ)</a:t>
          </a:r>
        </a:p>
      </dgm:t>
    </dgm:pt>
    <dgm:pt modelId="{B3691C1D-9226-4936-A8E2-D623F9808CFF}" type="parTrans" cxnId="{5975BE83-89F9-4B0D-BB32-56E45B12C4B1}">
      <dgm:prSet/>
      <dgm:spPr/>
      <dgm:t>
        <a:bodyPr/>
        <a:lstStyle/>
        <a:p>
          <a:endParaRPr lang="en-AU"/>
        </a:p>
      </dgm:t>
    </dgm:pt>
    <dgm:pt modelId="{4F592376-74E5-4932-A670-EAB5BA5A67FD}" type="sibTrans" cxnId="{5975BE83-89F9-4B0D-BB32-56E45B12C4B1}">
      <dgm:prSet/>
      <dgm:spPr/>
      <dgm:t>
        <a:bodyPr/>
        <a:lstStyle/>
        <a:p>
          <a:endParaRPr lang="en-AU"/>
        </a:p>
      </dgm:t>
    </dgm:pt>
    <dgm:pt modelId="{DD26C8F6-3671-4342-8AE5-DD90031CB1A7}">
      <dgm:prSet phldrT="[Text]" custT="1"/>
      <dgm:spPr/>
      <dgm:t>
        <a:bodyPr/>
        <a:lstStyle/>
        <a:p>
          <a:r>
            <a:rPr lang="en-AU" sz="2400" dirty="0"/>
            <a:t>Identify a problem or opportunity </a:t>
          </a:r>
          <a:br>
            <a:rPr lang="en-AU" sz="2400" dirty="0"/>
          </a:br>
          <a:r>
            <a:rPr lang="en-AU" sz="2400" dirty="0"/>
            <a:t>based on data</a:t>
          </a:r>
        </a:p>
        <a:p>
          <a:r>
            <a:rPr lang="en-AU" sz="2400" dirty="0"/>
            <a:t>Trial new approaches </a:t>
          </a:r>
          <a:br>
            <a:rPr lang="en-AU" sz="2400" dirty="0"/>
          </a:br>
          <a:r>
            <a:rPr lang="en-AU" sz="2400" dirty="0"/>
            <a:t>using tools and processes</a:t>
          </a:r>
        </a:p>
        <a:p>
          <a:r>
            <a:rPr lang="en-AU" sz="2400" dirty="0"/>
            <a:t>(4 trial sites </a:t>
          </a:r>
          <a:br>
            <a:rPr lang="en-AU" sz="2400" dirty="0"/>
          </a:br>
          <a:r>
            <a:rPr lang="en-AU" sz="2400" dirty="0"/>
            <a:t>supported by 5 buddy sites)</a:t>
          </a:r>
        </a:p>
      </dgm:t>
    </dgm:pt>
    <dgm:pt modelId="{2DB34C85-CC90-4096-9D09-5E6553182C23}" type="parTrans" cxnId="{96CEC25F-80C4-4796-B044-2829747A14C1}">
      <dgm:prSet/>
      <dgm:spPr/>
      <dgm:t>
        <a:bodyPr/>
        <a:lstStyle/>
        <a:p>
          <a:endParaRPr lang="en-AU"/>
        </a:p>
      </dgm:t>
    </dgm:pt>
    <dgm:pt modelId="{36202B82-72EC-4B49-B3A9-9686EA6CE1D2}" type="sibTrans" cxnId="{96CEC25F-80C4-4796-B044-2829747A14C1}">
      <dgm:prSet/>
      <dgm:spPr/>
      <dgm:t>
        <a:bodyPr/>
        <a:lstStyle/>
        <a:p>
          <a:endParaRPr lang="en-AU"/>
        </a:p>
      </dgm:t>
    </dgm:pt>
    <dgm:pt modelId="{63317F4C-855B-4E79-BBCA-D0A1BFBF4A14}" type="pres">
      <dgm:prSet presAssocID="{81A68BC0-0408-417B-A513-EA522D937AD3}" presName="Name0" presStyleCnt="0">
        <dgm:presLayoutVars>
          <dgm:dir/>
          <dgm:resizeHandles val="exact"/>
        </dgm:presLayoutVars>
      </dgm:prSet>
      <dgm:spPr/>
    </dgm:pt>
    <dgm:pt modelId="{2FC0B538-FD9C-4BB2-A8D9-51DE3709E0C9}" type="pres">
      <dgm:prSet presAssocID="{F2B9A1C0-14E1-4DE2-B3FC-24D19C985554}" presName="node" presStyleLbl="node1" presStyleIdx="0" presStyleCnt="3" custScaleY="106911" custRadScaleRad="114578" custRadScaleInc="-81425">
        <dgm:presLayoutVars>
          <dgm:bulletEnabled val="1"/>
        </dgm:presLayoutVars>
      </dgm:prSet>
      <dgm:spPr/>
    </dgm:pt>
    <dgm:pt modelId="{B16EB3B1-0C7A-4514-9BDA-122270C15BD4}" type="pres">
      <dgm:prSet presAssocID="{5F264117-4FB4-4CE3-A8E8-041E57158D5A}" presName="sibTrans" presStyleLbl="sibTrans2D1" presStyleIdx="0" presStyleCnt="3" custScaleX="160530"/>
      <dgm:spPr/>
    </dgm:pt>
    <dgm:pt modelId="{E5F9F74E-E2B7-47DE-A681-3729C96ED167}" type="pres">
      <dgm:prSet presAssocID="{5F264117-4FB4-4CE3-A8E8-041E57158D5A}" presName="connectorText" presStyleLbl="sibTrans2D1" presStyleIdx="0" presStyleCnt="3"/>
      <dgm:spPr/>
    </dgm:pt>
    <dgm:pt modelId="{F8499E07-FD17-4910-B5C9-B9E2A77E3A8E}" type="pres">
      <dgm:prSet presAssocID="{7DB1DF8F-58A6-4832-9475-E418B9E13979}" presName="node" presStyleLbl="node1" presStyleIdx="1" presStyleCnt="3" custScaleY="97795" custRadScaleRad="114632" custRadScaleInc="-120513">
        <dgm:presLayoutVars>
          <dgm:bulletEnabled val="1"/>
        </dgm:presLayoutVars>
      </dgm:prSet>
      <dgm:spPr/>
    </dgm:pt>
    <dgm:pt modelId="{E639CC41-508E-4719-BD35-7823DB151535}" type="pres">
      <dgm:prSet presAssocID="{4F592376-74E5-4932-A670-EAB5BA5A67FD}" presName="sibTrans" presStyleLbl="sibTrans2D1" presStyleIdx="1" presStyleCnt="3"/>
      <dgm:spPr/>
    </dgm:pt>
    <dgm:pt modelId="{1194BF0E-85D8-4F68-8126-FFB491DF2922}" type="pres">
      <dgm:prSet presAssocID="{4F592376-74E5-4932-A670-EAB5BA5A67FD}" presName="connectorText" presStyleLbl="sibTrans2D1" presStyleIdx="1" presStyleCnt="3"/>
      <dgm:spPr/>
    </dgm:pt>
    <dgm:pt modelId="{825B0DA7-5DD3-4098-A50A-3BD3C7CE43FD}" type="pres">
      <dgm:prSet presAssocID="{DD26C8F6-3671-4342-8AE5-DD90031CB1A7}" presName="node" presStyleLbl="node1" presStyleIdx="2" presStyleCnt="3" custScaleX="224614" custScaleY="238147" custRadScaleRad="52687" custRadScaleInc="-74975">
        <dgm:presLayoutVars>
          <dgm:bulletEnabled val="1"/>
        </dgm:presLayoutVars>
      </dgm:prSet>
      <dgm:spPr/>
    </dgm:pt>
    <dgm:pt modelId="{801096AD-DA4D-439B-ADCC-975DE33E23F1}" type="pres">
      <dgm:prSet presAssocID="{36202B82-72EC-4B49-B3A9-9686EA6CE1D2}" presName="sibTrans" presStyleLbl="sibTrans2D1" presStyleIdx="2" presStyleCnt="3"/>
      <dgm:spPr/>
    </dgm:pt>
    <dgm:pt modelId="{0B0A74F4-54B7-46BE-9961-C9259E93204E}" type="pres">
      <dgm:prSet presAssocID="{36202B82-72EC-4B49-B3A9-9686EA6CE1D2}" presName="connectorText" presStyleLbl="sibTrans2D1" presStyleIdx="2" presStyleCnt="3"/>
      <dgm:spPr/>
    </dgm:pt>
  </dgm:ptLst>
  <dgm:cxnLst>
    <dgm:cxn modelId="{0591E905-0DDD-454B-A14D-4FB622AB5BFA}" srcId="{81A68BC0-0408-417B-A513-EA522D937AD3}" destId="{F2B9A1C0-14E1-4DE2-B3FC-24D19C985554}" srcOrd="0" destOrd="0" parTransId="{84E54118-73D7-4B97-8B4E-3C4A460AB1FA}" sibTransId="{5F264117-4FB4-4CE3-A8E8-041E57158D5A}"/>
    <dgm:cxn modelId="{C1D8E313-03C4-4ACE-9C4F-62A0DE14E002}" type="presOf" srcId="{36202B82-72EC-4B49-B3A9-9686EA6CE1D2}" destId="{801096AD-DA4D-439B-ADCC-975DE33E23F1}" srcOrd="0" destOrd="0" presId="urn:microsoft.com/office/officeart/2005/8/layout/cycle7"/>
    <dgm:cxn modelId="{83B6F21D-C187-451B-9B6B-306A09C2DEE7}" type="presOf" srcId="{5F264117-4FB4-4CE3-A8E8-041E57158D5A}" destId="{B16EB3B1-0C7A-4514-9BDA-122270C15BD4}" srcOrd="0" destOrd="0" presId="urn:microsoft.com/office/officeart/2005/8/layout/cycle7"/>
    <dgm:cxn modelId="{2B9E2024-0699-413C-A9BB-0FE04C94EE67}" type="presOf" srcId="{81A68BC0-0408-417B-A513-EA522D937AD3}" destId="{63317F4C-855B-4E79-BBCA-D0A1BFBF4A14}" srcOrd="0" destOrd="0" presId="urn:microsoft.com/office/officeart/2005/8/layout/cycle7"/>
    <dgm:cxn modelId="{89BA2429-0AA1-4F1E-916F-CC406C9E25E7}" type="presOf" srcId="{4F592376-74E5-4932-A670-EAB5BA5A67FD}" destId="{E639CC41-508E-4719-BD35-7823DB151535}" srcOrd="0" destOrd="0" presId="urn:microsoft.com/office/officeart/2005/8/layout/cycle7"/>
    <dgm:cxn modelId="{EF2C0E2A-E684-4829-B17B-F7A2E33FDCB8}" type="presOf" srcId="{7DB1DF8F-58A6-4832-9475-E418B9E13979}" destId="{F8499E07-FD17-4910-B5C9-B9E2A77E3A8E}" srcOrd="0" destOrd="0" presId="urn:microsoft.com/office/officeart/2005/8/layout/cycle7"/>
    <dgm:cxn modelId="{BC24F12A-516B-44A5-9140-6686557527BB}" type="presOf" srcId="{5F264117-4FB4-4CE3-A8E8-041E57158D5A}" destId="{E5F9F74E-E2B7-47DE-A681-3729C96ED167}" srcOrd="1" destOrd="0" presId="urn:microsoft.com/office/officeart/2005/8/layout/cycle7"/>
    <dgm:cxn modelId="{96CEC25F-80C4-4796-B044-2829747A14C1}" srcId="{81A68BC0-0408-417B-A513-EA522D937AD3}" destId="{DD26C8F6-3671-4342-8AE5-DD90031CB1A7}" srcOrd="2" destOrd="0" parTransId="{2DB34C85-CC90-4096-9D09-5E6553182C23}" sibTransId="{36202B82-72EC-4B49-B3A9-9686EA6CE1D2}"/>
    <dgm:cxn modelId="{5975BE83-89F9-4B0D-BB32-56E45B12C4B1}" srcId="{81A68BC0-0408-417B-A513-EA522D937AD3}" destId="{7DB1DF8F-58A6-4832-9475-E418B9E13979}" srcOrd="1" destOrd="0" parTransId="{B3691C1D-9226-4936-A8E2-D623F9808CFF}" sibTransId="{4F592376-74E5-4932-A670-EAB5BA5A67FD}"/>
    <dgm:cxn modelId="{01BA7A93-FDBB-4DD7-B408-5029B5FF3381}" type="presOf" srcId="{36202B82-72EC-4B49-B3A9-9686EA6CE1D2}" destId="{0B0A74F4-54B7-46BE-9961-C9259E93204E}" srcOrd="1" destOrd="0" presId="urn:microsoft.com/office/officeart/2005/8/layout/cycle7"/>
    <dgm:cxn modelId="{FC0FA596-90E2-4B31-A839-591714EB3321}" type="presOf" srcId="{DD26C8F6-3671-4342-8AE5-DD90031CB1A7}" destId="{825B0DA7-5DD3-4098-A50A-3BD3C7CE43FD}" srcOrd="0" destOrd="0" presId="urn:microsoft.com/office/officeart/2005/8/layout/cycle7"/>
    <dgm:cxn modelId="{691454AF-1921-4AE1-B042-8F60C30E3239}" type="presOf" srcId="{F2B9A1C0-14E1-4DE2-B3FC-24D19C985554}" destId="{2FC0B538-FD9C-4BB2-A8D9-51DE3709E0C9}" srcOrd="0" destOrd="0" presId="urn:microsoft.com/office/officeart/2005/8/layout/cycle7"/>
    <dgm:cxn modelId="{4AD38BD8-9E2E-4ECB-B7F7-11FC5733C6C2}" type="presOf" srcId="{4F592376-74E5-4932-A670-EAB5BA5A67FD}" destId="{1194BF0E-85D8-4F68-8126-FFB491DF2922}" srcOrd="1" destOrd="0" presId="urn:microsoft.com/office/officeart/2005/8/layout/cycle7"/>
    <dgm:cxn modelId="{A000949D-011D-4E52-BF8E-FDDD757B82EA}" type="presParOf" srcId="{63317F4C-855B-4E79-BBCA-D0A1BFBF4A14}" destId="{2FC0B538-FD9C-4BB2-A8D9-51DE3709E0C9}" srcOrd="0" destOrd="0" presId="urn:microsoft.com/office/officeart/2005/8/layout/cycle7"/>
    <dgm:cxn modelId="{21527ADD-8135-42BE-B471-512AC4FF411C}" type="presParOf" srcId="{63317F4C-855B-4E79-BBCA-D0A1BFBF4A14}" destId="{B16EB3B1-0C7A-4514-9BDA-122270C15BD4}" srcOrd="1" destOrd="0" presId="urn:microsoft.com/office/officeart/2005/8/layout/cycle7"/>
    <dgm:cxn modelId="{60EDFDB5-68A2-43A6-85F3-1914680049F9}" type="presParOf" srcId="{B16EB3B1-0C7A-4514-9BDA-122270C15BD4}" destId="{E5F9F74E-E2B7-47DE-A681-3729C96ED167}" srcOrd="0" destOrd="0" presId="urn:microsoft.com/office/officeart/2005/8/layout/cycle7"/>
    <dgm:cxn modelId="{8FABF9B5-3A07-4DB8-8376-4BDFABBF33C4}" type="presParOf" srcId="{63317F4C-855B-4E79-BBCA-D0A1BFBF4A14}" destId="{F8499E07-FD17-4910-B5C9-B9E2A77E3A8E}" srcOrd="2" destOrd="0" presId="urn:microsoft.com/office/officeart/2005/8/layout/cycle7"/>
    <dgm:cxn modelId="{6703AC92-37D8-49AC-81CE-882F086594DB}" type="presParOf" srcId="{63317F4C-855B-4E79-BBCA-D0A1BFBF4A14}" destId="{E639CC41-508E-4719-BD35-7823DB151535}" srcOrd="3" destOrd="0" presId="urn:microsoft.com/office/officeart/2005/8/layout/cycle7"/>
    <dgm:cxn modelId="{681A86AF-29FC-49B7-B745-69FE21BE7B6E}" type="presParOf" srcId="{E639CC41-508E-4719-BD35-7823DB151535}" destId="{1194BF0E-85D8-4F68-8126-FFB491DF2922}" srcOrd="0" destOrd="0" presId="urn:microsoft.com/office/officeart/2005/8/layout/cycle7"/>
    <dgm:cxn modelId="{663958BA-256A-4CA7-B4CF-5A07D6FBC7AD}" type="presParOf" srcId="{63317F4C-855B-4E79-BBCA-D0A1BFBF4A14}" destId="{825B0DA7-5DD3-4098-A50A-3BD3C7CE43FD}" srcOrd="4" destOrd="0" presId="urn:microsoft.com/office/officeart/2005/8/layout/cycle7"/>
    <dgm:cxn modelId="{5C3F6CF8-3888-4F62-B634-CCDE9F9EE6BD}" type="presParOf" srcId="{63317F4C-855B-4E79-BBCA-D0A1BFBF4A14}" destId="{801096AD-DA4D-439B-ADCC-975DE33E23F1}" srcOrd="5" destOrd="0" presId="urn:microsoft.com/office/officeart/2005/8/layout/cycle7"/>
    <dgm:cxn modelId="{A1769133-A1F7-40B7-8A2F-A88B3B909011}" type="presParOf" srcId="{801096AD-DA4D-439B-ADCC-975DE33E23F1}" destId="{0B0A74F4-54B7-46BE-9961-C9259E93204E}"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6C501-65B6-4D3E-97CF-C2B2DFB251A6}">
      <dsp:nvSpPr>
        <dsp:cNvPr id="0" name=""/>
        <dsp:cNvSpPr/>
      </dsp:nvSpPr>
      <dsp:spPr>
        <a:xfrm>
          <a:off x="2392056" y="0"/>
          <a:ext cx="2392056" cy="1677143"/>
        </a:xfrm>
        <a:prstGeom prst="trapezoid">
          <a:avLst>
            <a:gd name="adj" fmla="val 71313"/>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AU" sz="2400" kern="1200" dirty="0"/>
        </a:p>
        <a:p>
          <a:pPr marL="0" lvl="0" indent="0" algn="ctr" defTabSz="1066800">
            <a:lnSpc>
              <a:spcPct val="90000"/>
            </a:lnSpc>
            <a:spcBef>
              <a:spcPct val="0"/>
            </a:spcBef>
            <a:spcAft>
              <a:spcPct val="35000"/>
            </a:spcAft>
            <a:buNone/>
          </a:pPr>
          <a:endParaRPr lang="en-AU" sz="2800" b="1" kern="1200" dirty="0"/>
        </a:p>
        <a:p>
          <a:pPr marL="0" lvl="0" indent="0" algn="ctr" defTabSz="1066800">
            <a:lnSpc>
              <a:spcPct val="90000"/>
            </a:lnSpc>
            <a:spcBef>
              <a:spcPct val="0"/>
            </a:spcBef>
            <a:spcAft>
              <a:spcPct val="35000"/>
            </a:spcAft>
            <a:buNone/>
          </a:pPr>
          <a:r>
            <a:rPr lang="en-AU" sz="2800" b="0" kern="1200" dirty="0">
              <a:latin typeface="Nexa Light" panose="02000000000000000000" pitchFamily="50" charset="0"/>
            </a:rPr>
            <a:t>Intensive</a:t>
          </a:r>
        </a:p>
      </dsp:txBody>
      <dsp:txXfrm>
        <a:off x="2392056" y="0"/>
        <a:ext cx="2392056" cy="1677143"/>
      </dsp:txXfrm>
    </dsp:sp>
    <dsp:sp modelId="{5F65C3A5-10EA-419B-885B-FB868BB75A45}">
      <dsp:nvSpPr>
        <dsp:cNvPr id="0" name=""/>
        <dsp:cNvSpPr/>
      </dsp:nvSpPr>
      <dsp:spPr>
        <a:xfrm>
          <a:off x="1196028" y="1677143"/>
          <a:ext cx="4784112" cy="1677143"/>
        </a:xfrm>
        <a:prstGeom prst="trapezoid">
          <a:avLst>
            <a:gd name="adj" fmla="val 71313"/>
          </a:avLst>
        </a:prstGeom>
        <a:solidFill>
          <a:schemeClr val="tx2">
            <a:lumMod val="50000"/>
            <a:lumOff val="50000"/>
            <a:alpha val="7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AU" sz="2800" b="1" kern="1200" dirty="0"/>
        </a:p>
        <a:p>
          <a:pPr marL="0" lvl="0" indent="0" algn="ctr" defTabSz="1244600">
            <a:lnSpc>
              <a:spcPct val="90000"/>
            </a:lnSpc>
            <a:spcBef>
              <a:spcPct val="0"/>
            </a:spcBef>
            <a:spcAft>
              <a:spcPct val="35000"/>
            </a:spcAft>
            <a:buNone/>
          </a:pPr>
          <a:r>
            <a:rPr lang="en-AU" sz="2800" b="0" kern="1200" dirty="0">
              <a:latin typeface="Nexa Light" panose="02000000000000000000" pitchFamily="50" charset="0"/>
            </a:rPr>
            <a:t>Targeted </a:t>
          </a:r>
          <a:br>
            <a:rPr lang="en-AU" sz="2800" b="0" kern="1200" dirty="0">
              <a:latin typeface="Nexa Light" panose="02000000000000000000" pitchFamily="50" charset="0"/>
            </a:rPr>
          </a:br>
          <a:r>
            <a:rPr lang="en-AU" sz="2800" b="1" kern="1200" dirty="0"/>
            <a:t> </a:t>
          </a:r>
        </a:p>
      </dsp:txBody>
      <dsp:txXfrm>
        <a:off x="2033247" y="1677143"/>
        <a:ext cx="3109672" cy="1677143"/>
      </dsp:txXfrm>
    </dsp:sp>
    <dsp:sp modelId="{6C1061EE-2EC1-4198-9566-853FF32509AA}">
      <dsp:nvSpPr>
        <dsp:cNvPr id="0" name=""/>
        <dsp:cNvSpPr/>
      </dsp:nvSpPr>
      <dsp:spPr>
        <a:xfrm>
          <a:off x="0" y="3354286"/>
          <a:ext cx="7176168" cy="1677143"/>
        </a:xfrm>
        <a:prstGeom prst="trapezoid">
          <a:avLst>
            <a:gd name="adj" fmla="val 71313"/>
          </a:avLst>
        </a:prstGeom>
        <a:solidFill>
          <a:schemeClr val="tx2">
            <a:lumMod val="25000"/>
            <a:lumOff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AU" sz="2800" b="0" kern="1200" dirty="0">
              <a:latin typeface="Nexa Light" panose="02000000000000000000" pitchFamily="50" charset="0"/>
            </a:rPr>
            <a:t>Universal</a:t>
          </a:r>
        </a:p>
      </dsp:txBody>
      <dsp:txXfrm>
        <a:off x="1255829" y="3354286"/>
        <a:ext cx="4664509" cy="16771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0B538-FD9C-4BB2-A8D9-51DE3709E0C9}">
      <dsp:nvSpPr>
        <dsp:cNvPr id="0" name=""/>
        <dsp:cNvSpPr/>
      </dsp:nvSpPr>
      <dsp:spPr>
        <a:xfrm>
          <a:off x="1227085" y="151166"/>
          <a:ext cx="2805906" cy="14999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kern="1200" dirty="0"/>
            <a:t>Good data supported by</a:t>
          </a:r>
          <a:br>
            <a:rPr lang="en-AU" sz="2400" kern="1200" dirty="0"/>
          </a:br>
          <a:r>
            <a:rPr lang="en-AU" sz="2400" kern="1200" dirty="0"/>
            <a:t>action learning</a:t>
          </a:r>
        </a:p>
        <a:p>
          <a:pPr marL="0" lvl="0" indent="0" algn="ctr" defTabSz="1066800">
            <a:lnSpc>
              <a:spcPct val="90000"/>
            </a:lnSpc>
            <a:spcBef>
              <a:spcPct val="0"/>
            </a:spcBef>
            <a:spcAft>
              <a:spcPct val="35000"/>
            </a:spcAft>
            <a:buNone/>
          </a:pPr>
          <a:r>
            <a:rPr lang="en-AU" sz="2400" kern="1200" dirty="0"/>
            <a:t>(Clarity Consortium)</a:t>
          </a:r>
        </a:p>
      </dsp:txBody>
      <dsp:txXfrm>
        <a:off x="1271016" y="195097"/>
        <a:ext cx="2718044" cy="1412049"/>
      </dsp:txXfrm>
    </dsp:sp>
    <dsp:sp modelId="{B16EB3B1-0C7A-4514-9BDA-122270C15BD4}">
      <dsp:nvSpPr>
        <dsp:cNvPr id="0" name=""/>
        <dsp:cNvSpPr/>
      </dsp:nvSpPr>
      <dsp:spPr>
        <a:xfrm rot="21564394">
          <a:off x="4225100" y="631907"/>
          <a:ext cx="1385743"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AU" sz="2100" kern="1200"/>
        </a:p>
      </dsp:txBody>
      <dsp:txXfrm>
        <a:off x="4372410" y="730114"/>
        <a:ext cx="1091123" cy="294619"/>
      </dsp:txXfrm>
    </dsp:sp>
    <dsp:sp modelId="{F8499E07-FD17-4910-B5C9-B9E2A77E3A8E}">
      <dsp:nvSpPr>
        <dsp:cNvPr id="0" name=""/>
        <dsp:cNvSpPr/>
      </dsp:nvSpPr>
      <dsp:spPr>
        <a:xfrm>
          <a:off x="5802952" y="167717"/>
          <a:ext cx="2805906" cy="137201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kern="1200" dirty="0"/>
            <a:t>Practical tools and processes</a:t>
          </a:r>
        </a:p>
        <a:p>
          <a:pPr marL="0" lvl="0" indent="0" algn="ctr" defTabSz="1066800">
            <a:lnSpc>
              <a:spcPct val="90000"/>
            </a:lnSpc>
            <a:spcBef>
              <a:spcPct val="0"/>
            </a:spcBef>
            <a:spcAft>
              <a:spcPct val="35000"/>
            </a:spcAft>
            <a:buNone/>
          </a:pPr>
          <a:r>
            <a:rPr lang="en-AU" sz="2400" kern="1200" dirty="0"/>
            <a:t>(CLCQ)</a:t>
          </a:r>
        </a:p>
      </dsp:txBody>
      <dsp:txXfrm>
        <a:off x="5843137" y="207902"/>
        <a:ext cx="2725536" cy="1291648"/>
      </dsp:txXfrm>
    </dsp:sp>
    <dsp:sp modelId="{E639CC41-508E-4719-BD35-7823DB151535}">
      <dsp:nvSpPr>
        <dsp:cNvPr id="0" name=""/>
        <dsp:cNvSpPr/>
      </dsp:nvSpPr>
      <dsp:spPr>
        <a:xfrm rot="7664435">
          <a:off x="5838863" y="1816739"/>
          <a:ext cx="863230"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AU" sz="2100" kern="1200"/>
        </a:p>
      </dsp:txBody>
      <dsp:txXfrm rot="10800000">
        <a:off x="5986173" y="1914946"/>
        <a:ext cx="568610" cy="294619"/>
      </dsp:txXfrm>
    </dsp:sp>
    <dsp:sp modelId="{825B0DA7-5DD3-4098-A50A-3BD3C7CE43FD}">
      <dsp:nvSpPr>
        <dsp:cNvPr id="0" name=""/>
        <dsp:cNvSpPr/>
      </dsp:nvSpPr>
      <dsp:spPr>
        <a:xfrm>
          <a:off x="1421772" y="2584777"/>
          <a:ext cx="6302458" cy="33410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kern="1200" dirty="0"/>
            <a:t>Identify a problem or opportunity </a:t>
          </a:r>
          <a:br>
            <a:rPr lang="en-AU" sz="2400" kern="1200" dirty="0"/>
          </a:br>
          <a:r>
            <a:rPr lang="en-AU" sz="2400" kern="1200" dirty="0"/>
            <a:t>based on data</a:t>
          </a:r>
        </a:p>
        <a:p>
          <a:pPr marL="0" lvl="0" indent="0" algn="ctr" defTabSz="1066800">
            <a:lnSpc>
              <a:spcPct val="90000"/>
            </a:lnSpc>
            <a:spcBef>
              <a:spcPct val="0"/>
            </a:spcBef>
            <a:spcAft>
              <a:spcPct val="35000"/>
            </a:spcAft>
            <a:buNone/>
          </a:pPr>
          <a:r>
            <a:rPr lang="en-AU" sz="2400" kern="1200" dirty="0"/>
            <a:t>Trial new approaches </a:t>
          </a:r>
          <a:br>
            <a:rPr lang="en-AU" sz="2400" kern="1200" dirty="0"/>
          </a:br>
          <a:r>
            <a:rPr lang="en-AU" sz="2400" kern="1200" dirty="0"/>
            <a:t>using tools and processes</a:t>
          </a:r>
        </a:p>
        <a:p>
          <a:pPr marL="0" lvl="0" indent="0" algn="ctr" defTabSz="1066800">
            <a:lnSpc>
              <a:spcPct val="90000"/>
            </a:lnSpc>
            <a:spcBef>
              <a:spcPct val="0"/>
            </a:spcBef>
            <a:spcAft>
              <a:spcPct val="35000"/>
            </a:spcAft>
            <a:buNone/>
          </a:pPr>
          <a:r>
            <a:rPr lang="en-AU" sz="2400" kern="1200" dirty="0"/>
            <a:t>(4 trial sites </a:t>
          </a:r>
          <a:br>
            <a:rPr lang="en-AU" sz="2400" kern="1200" dirty="0"/>
          </a:br>
          <a:r>
            <a:rPr lang="en-AU" sz="2400" kern="1200" dirty="0"/>
            <a:t>supported by 5 buddy sites)</a:t>
          </a:r>
        </a:p>
      </dsp:txBody>
      <dsp:txXfrm>
        <a:off x="1519629" y="2682634"/>
        <a:ext cx="6106744" cy="3145376"/>
      </dsp:txXfrm>
    </dsp:sp>
    <dsp:sp modelId="{801096AD-DA4D-439B-ADCC-975DE33E23F1}">
      <dsp:nvSpPr>
        <dsp:cNvPr id="0" name=""/>
        <dsp:cNvSpPr/>
      </dsp:nvSpPr>
      <dsp:spPr>
        <a:xfrm rot="14395074">
          <a:off x="2903273" y="1872410"/>
          <a:ext cx="863230"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AU" sz="2100" kern="1200"/>
        </a:p>
      </dsp:txBody>
      <dsp:txXfrm rot="10800000">
        <a:off x="3050583" y="1970617"/>
        <a:ext cx="568610" cy="2946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010" tIns="45505" rIns="91010" bIns="45505" rtlCol="0"/>
          <a:lstStyle>
            <a:lvl1pPr algn="l">
              <a:defRPr sz="1200"/>
            </a:lvl1pPr>
          </a:lstStyle>
          <a:p>
            <a:endParaRPr lang="en-AU" dirty="0"/>
          </a:p>
        </p:txBody>
      </p:sp>
      <p:sp>
        <p:nvSpPr>
          <p:cNvPr id="3" name="Date Placeholder 2"/>
          <p:cNvSpPr>
            <a:spLocks noGrp="1"/>
          </p:cNvSpPr>
          <p:nvPr>
            <p:ph type="dt" idx="1"/>
          </p:nvPr>
        </p:nvSpPr>
        <p:spPr>
          <a:xfrm>
            <a:off x="3850444" y="0"/>
            <a:ext cx="2945659" cy="498056"/>
          </a:xfrm>
          <a:prstGeom prst="rect">
            <a:avLst/>
          </a:prstGeom>
        </p:spPr>
        <p:txBody>
          <a:bodyPr vert="horz" lIns="91010" tIns="45505" rIns="91010" bIns="45505" rtlCol="0"/>
          <a:lstStyle>
            <a:lvl1pPr algn="r">
              <a:defRPr sz="1200"/>
            </a:lvl1pPr>
          </a:lstStyle>
          <a:p>
            <a:fld id="{5C766B4A-0839-4B81-BBD6-4A23F49D170C}" type="datetimeFigureOut">
              <a:rPr lang="en-AU" smtClean="0"/>
              <a:t>15/06/2021</a:t>
            </a:fld>
            <a:endParaRPr lang="en-AU" dirty="0"/>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010" tIns="45505" rIns="91010" bIns="45505" rtlCol="0" anchor="ctr"/>
          <a:lstStyle/>
          <a:p>
            <a:endParaRPr lang="en-AU"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010" tIns="45505" rIns="91010" bIns="455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5"/>
            <a:ext cx="2945659" cy="498055"/>
          </a:xfrm>
          <a:prstGeom prst="rect">
            <a:avLst/>
          </a:prstGeom>
        </p:spPr>
        <p:txBody>
          <a:bodyPr vert="horz" lIns="91010" tIns="45505" rIns="91010" bIns="45505"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010" tIns="45505" rIns="91010" bIns="45505" rtlCol="0" anchor="b"/>
          <a:lstStyle>
            <a:lvl1pPr algn="r">
              <a:defRPr sz="1200"/>
            </a:lvl1pPr>
          </a:lstStyle>
          <a:p>
            <a:fld id="{1298CEB0-3B22-436D-B389-AD3B78280CFB}" type="slidenum">
              <a:rPr lang="en-AU" smtClean="0"/>
              <a:t>‹#›</a:t>
            </a:fld>
            <a:endParaRPr lang="en-AU" dirty="0"/>
          </a:p>
        </p:txBody>
      </p:sp>
    </p:spTree>
    <p:extLst>
      <p:ext uri="{BB962C8B-B14F-4D97-AF65-F5344CB8AC3E}">
        <p14:creationId xmlns:p14="http://schemas.microsoft.com/office/powerpoint/2010/main" val="2974513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Rosslyn introduce the project, where it’s come from vis a vis digital strategy, the session and us – 5 minutes </a:t>
            </a:r>
          </a:p>
        </p:txBody>
      </p:sp>
      <p:sp>
        <p:nvSpPr>
          <p:cNvPr id="4" name="Slide Number Placeholder 3"/>
          <p:cNvSpPr>
            <a:spLocks noGrp="1"/>
          </p:cNvSpPr>
          <p:nvPr>
            <p:ph type="sldNum" sz="quarter" idx="5"/>
          </p:nvPr>
        </p:nvSpPr>
        <p:spPr/>
        <p:txBody>
          <a:bodyPr/>
          <a:lstStyle/>
          <a:p>
            <a:fld id="{1298CEB0-3B22-436D-B389-AD3B78280CFB}" type="slidenum">
              <a:rPr lang="en-AU" smtClean="0"/>
              <a:t>1</a:t>
            </a:fld>
            <a:endParaRPr lang="en-AU" dirty="0"/>
          </a:p>
        </p:txBody>
      </p:sp>
    </p:spTree>
    <p:extLst>
      <p:ext uri="{BB962C8B-B14F-4D97-AF65-F5344CB8AC3E}">
        <p14:creationId xmlns:p14="http://schemas.microsoft.com/office/powerpoint/2010/main" val="1226515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dirty="0"/>
              <a:t>Think about use of advanced physios to run back pain clinics in hospital A&amp;E – </a:t>
            </a:r>
          </a:p>
          <a:p>
            <a:r>
              <a:rPr lang="en-AU" b="0" dirty="0"/>
              <a:t>Problem – back pain is a common emergency presentation but only a fraction require acute hospital care (surgery) – so if they’re all seen by an emergency physician or neurosurgeon, it’s a waste of precious resources</a:t>
            </a:r>
          </a:p>
          <a:p>
            <a:r>
              <a:rPr lang="en-AU" b="0" dirty="0"/>
              <a:t>Solution – filter out the clients who don’t need urgent medical or surgical review, give them an appropriate referral and immediate pain relief, only let acute surgical cases into the hospital – backed by years of evidence and trialling, requires highly skilled physio</a:t>
            </a:r>
          </a:p>
          <a:p>
            <a:endParaRPr lang="en-AU" b="0" dirty="0"/>
          </a:p>
        </p:txBody>
      </p:sp>
      <p:sp>
        <p:nvSpPr>
          <p:cNvPr id="4" name="Slide Number Placeholder 3"/>
          <p:cNvSpPr>
            <a:spLocks noGrp="1"/>
          </p:cNvSpPr>
          <p:nvPr>
            <p:ph type="sldNum" sz="quarter" idx="5"/>
          </p:nvPr>
        </p:nvSpPr>
        <p:spPr/>
        <p:txBody>
          <a:bodyPr/>
          <a:lstStyle/>
          <a:p>
            <a:fld id="{1298CEB0-3B22-436D-B389-AD3B78280CFB}" type="slidenum">
              <a:rPr lang="en-AU" smtClean="0"/>
              <a:t>10</a:t>
            </a:fld>
            <a:endParaRPr lang="en-AU" dirty="0"/>
          </a:p>
        </p:txBody>
      </p:sp>
    </p:spTree>
    <p:extLst>
      <p:ext uri="{BB962C8B-B14F-4D97-AF65-F5344CB8AC3E}">
        <p14:creationId xmlns:p14="http://schemas.microsoft.com/office/powerpoint/2010/main" val="452043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r>
              <a:rPr lang="en-AU" dirty="0"/>
              <a:t>Walk people through health examples – health information, public health measures like fluoridation, water treatment, primary health care GPs</a:t>
            </a:r>
          </a:p>
          <a:p>
            <a:r>
              <a:rPr lang="en-AU" dirty="0"/>
              <a:t>Targeted – could be by population group e.g. refugee services or by disease group e.g. diabetes services</a:t>
            </a:r>
          </a:p>
          <a:p>
            <a:r>
              <a:rPr lang="en-AU" dirty="0"/>
              <a:t>Intensive – acute hospital care – intensive case management - often statutory responses are at the intensive end</a:t>
            </a:r>
          </a:p>
          <a:p>
            <a:endParaRPr lang="en-AU" dirty="0"/>
          </a:p>
          <a:p>
            <a:r>
              <a:rPr lang="en-AU" dirty="0"/>
              <a:t>Also conceptualised as prevention, early intervention, crisis response</a:t>
            </a:r>
          </a:p>
          <a:p>
            <a:endParaRPr lang="en-AU" dirty="0"/>
          </a:p>
          <a:p>
            <a:r>
              <a:rPr lang="en-AU" dirty="0"/>
              <a:t>For you – thinking about organisational vision and strategy, defining what your role is in this system, where do you see yourselves, requires knowing what other services exist, your niche</a:t>
            </a:r>
          </a:p>
        </p:txBody>
      </p:sp>
      <p:sp>
        <p:nvSpPr>
          <p:cNvPr id="4" name="Slide Number Placeholder 3"/>
          <p:cNvSpPr>
            <a:spLocks noGrp="1"/>
          </p:cNvSpPr>
          <p:nvPr>
            <p:ph type="sldNum" sz="quarter" idx="5"/>
          </p:nvPr>
        </p:nvSpPr>
        <p:spPr/>
        <p:txBody>
          <a:bodyPr/>
          <a:lstStyle/>
          <a:p>
            <a:fld id="{1298CEB0-3B22-436D-B389-AD3B78280CFB}" type="slidenum">
              <a:rPr lang="en-AU" smtClean="0"/>
              <a:t>11</a:t>
            </a:fld>
            <a:endParaRPr lang="en-AU" dirty="0"/>
          </a:p>
        </p:txBody>
      </p:sp>
    </p:spTree>
    <p:extLst>
      <p:ext uri="{BB962C8B-B14F-4D97-AF65-F5344CB8AC3E}">
        <p14:creationId xmlns:p14="http://schemas.microsoft.com/office/powerpoint/2010/main" val="942237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a CLC context, this might be thinking about matter types that have the highest impact for clients – changing lives, preventing more serious consequences</a:t>
            </a:r>
          </a:p>
          <a:p>
            <a:endParaRPr lang="en-AU" dirty="0"/>
          </a:p>
          <a:p>
            <a:endParaRPr lang="en-AU" dirty="0"/>
          </a:p>
        </p:txBody>
      </p:sp>
      <p:sp>
        <p:nvSpPr>
          <p:cNvPr id="4" name="Slide Number Placeholder 3"/>
          <p:cNvSpPr>
            <a:spLocks noGrp="1"/>
          </p:cNvSpPr>
          <p:nvPr>
            <p:ph type="sldNum" sz="quarter" idx="5"/>
          </p:nvPr>
        </p:nvSpPr>
        <p:spPr/>
        <p:txBody>
          <a:bodyPr/>
          <a:lstStyle/>
          <a:p>
            <a:fld id="{1298CEB0-3B22-436D-B389-AD3B78280CFB}" type="slidenum">
              <a:rPr lang="en-AU" smtClean="0"/>
              <a:t>12</a:t>
            </a:fld>
            <a:endParaRPr lang="en-AU" dirty="0"/>
          </a:p>
        </p:txBody>
      </p:sp>
    </p:spTree>
    <p:extLst>
      <p:ext uri="{BB962C8B-B14F-4D97-AF65-F5344CB8AC3E}">
        <p14:creationId xmlns:p14="http://schemas.microsoft.com/office/powerpoint/2010/main" val="4172664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Low value care doesn’t mean it’s never valuable – just that it shouldn’t be the first response, still requires professional judgement</a:t>
            </a:r>
          </a:p>
          <a:p>
            <a:r>
              <a:rPr lang="en-AU" dirty="0"/>
              <a:t>Coming back to our back pain example, MRIs for back pain not needed </a:t>
            </a:r>
            <a:r>
              <a:rPr lang="en-AU" u="sng" dirty="0"/>
              <a:t>unless</a:t>
            </a:r>
            <a:r>
              <a:rPr lang="en-AU" dirty="0"/>
              <a:t> other  risk factors present like numbness or foot drop – then the imaging is urgent and possibly so is surgery.  </a:t>
            </a:r>
          </a:p>
          <a:p>
            <a:r>
              <a:rPr lang="en-AU" dirty="0"/>
              <a:t>Can never replace a skilled practitioner asking the right questions to determine level of risk and decide the best pathway</a:t>
            </a:r>
          </a:p>
        </p:txBody>
      </p:sp>
      <p:sp>
        <p:nvSpPr>
          <p:cNvPr id="4" name="Slide Number Placeholder 3"/>
          <p:cNvSpPr>
            <a:spLocks noGrp="1"/>
          </p:cNvSpPr>
          <p:nvPr>
            <p:ph type="sldNum" sz="quarter" idx="5"/>
          </p:nvPr>
        </p:nvSpPr>
        <p:spPr/>
        <p:txBody>
          <a:bodyPr/>
          <a:lstStyle/>
          <a:p>
            <a:fld id="{1298CEB0-3B22-436D-B389-AD3B78280CFB}" type="slidenum">
              <a:rPr lang="en-AU" smtClean="0"/>
              <a:t>13</a:t>
            </a:fld>
            <a:endParaRPr lang="en-AU" dirty="0"/>
          </a:p>
        </p:txBody>
      </p:sp>
    </p:spTree>
    <p:extLst>
      <p:ext uri="{BB962C8B-B14F-4D97-AF65-F5344CB8AC3E}">
        <p14:creationId xmlns:p14="http://schemas.microsoft.com/office/powerpoint/2010/main" val="1672300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 this is what we’re doing, in a nutshell</a:t>
            </a:r>
          </a:p>
        </p:txBody>
      </p:sp>
      <p:sp>
        <p:nvSpPr>
          <p:cNvPr id="4" name="Slide Number Placeholder 3"/>
          <p:cNvSpPr>
            <a:spLocks noGrp="1"/>
          </p:cNvSpPr>
          <p:nvPr>
            <p:ph type="sldNum" sz="quarter" idx="5"/>
          </p:nvPr>
        </p:nvSpPr>
        <p:spPr/>
        <p:txBody>
          <a:bodyPr/>
          <a:lstStyle/>
          <a:p>
            <a:fld id="{5E61FBB3-E88A-48B5-8311-B4ACE87DEA35}" type="slidenum">
              <a:rPr lang="en-AU" smtClean="0"/>
              <a:pPr/>
              <a:t>14</a:t>
            </a:fld>
            <a:endParaRPr lang="en-AU" dirty="0"/>
          </a:p>
        </p:txBody>
      </p:sp>
    </p:spTree>
    <p:extLst>
      <p:ext uri="{BB962C8B-B14F-4D97-AF65-F5344CB8AC3E}">
        <p14:creationId xmlns:p14="http://schemas.microsoft.com/office/powerpoint/2010/main" val="129413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Learn as we go, sometimes it feels a bit nebulous, can’t quite see the end point – that’s the nature of action learning</a:t>
            </a:r>
          </a:p>
          <a:p>
            <a:endParaRPr lang="en-AU" dirty="0"/>
          </a:p>
        </p:txBody>
      </p:sp>
      <p:sp>
        <p:nvSpPr>
          <p:cNvPr id="4" name="Slide Number Placeholder 3"/>
          <p:cNvSpPr>
            <a:spLocks noGrp="1"/>
          </p:cNvSpPr>
          <p:nvPr>
            <p:ph type="sldNum" sz="quarter" idx="5"/>
          </p:nvPr>
        </p:nvSpPr>
        <p:spPr/>
        <p:txBody>
          <a:bodyPr/>
          <a:lstStyle/>
          <a:p>
            <a:fld id="{5E61FBB3-E88A-48B5-8311-B4ACE87DEA35}" type="slidenum">
              <a:rPr lang="en-AU" smtClean="0"/>
              <a:pPr/>
              <a:t>15</a:t>
            </a:fld>
            <a:endParaRPr lang="en-AU" dirty="0"/>
          </a:p>
        </p:txBody>
      </p:sp>
    </p:spTree>
    <p:extLst>
      <p:ext uri="{BB962C8B-B14F-4D97-AF65-F5344CB8AC3E}">
        <p14:creationId xmlns:p14="http://schemas.microsoft.com/office/powerpoint/2010/main" val="2646807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E61FBB3-E88A-48B5-8311-B4ACE87DEA35}" type="slidenum">
              <a:rPr lang="en-AU" smtClean="0"/>
              <a:pPr/>
              <a:t>16</a:t>
            </a:fld>
            <a:endParaRPr lang="en-AU" dirty="0"/>
          </a:p>
        </p:txBody>
      </p:sp>
    </p:spTree>
    <p:extLst>
      <p:ext uri="{BB962C8B-B14F-4D97-AF65-F5344CB8AC3E}">
        <p14:creationId xmlns:p14="http://schemas.microsoft.com/office/powerpoint/2010/main" val="2136915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Sam/Rosslyn</a:t>
            </a:r>
          </a:p>
          <a:p>
            <a:r>
              <a:rPr lang="en-AU" dirty="0"/>
              <a:t>CLCQ 7-8 minutes to talk about toolkit</a:t>
            </a:r>
          </a:p>
        </p:txBody>
      </p:sp>
      <p:sp>
        <p:nvSpPr>
          <p:cNvPr id="4" name="Slide Number Placeholder 3"/>
          <p:cNvSpPr>
            <a:spLocks noGrp="1"/>
          </p:cNvSpPr>
          <p:nvPr>
            <p:ph type="sldNum" sz="quarter" idx="5"/>
          </p:nvPr>
        </p:nvSpPr>
        <p:spPr/>
        <p:txBody>
          <a:bodyPr/>
          <a:lstStyle/>
          <a:p>
            <a:fld id="{5E61FBB3-E88A-48B5-8311-B4ACE87DEA35}" type="slidenum">
              <a:rPr lang="en-AU" smtClean="0"/>
              <a:pPr/>
              <a:t>17</a:t>
            </a:fld>
            <a:endParaRPr lang="en-AU" dirty="0"/>
          </a:p>
        </p:txBody>
      </p:sp>
    </p:spTree>
    <p:extLst>
      <p:ext uri="{BB962C8B-B14F-4D97-AF65-F5344CB8AC3E}">
        <p14:creationId xmlns:p14="http://schemas.microsoft.com/office/powerpoint/2010/main" val="1657723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Next part of this session</a:t>
            </a:r>
          </a:p>
          <a:p>
            <a:endParaRPr lang="en-AU" dirty="0"/>
          </a:p>
          <a:p>
            <a:r>
              <a:rPr lang="en-AU" dirty="0"/>
              <a:t>Rachel introduce Olivia and Cherie and explain what they’re doing, </a:t>
            </a:r>
          </a:p>
          <a:p>
            <a:endParaRPr lang="en-AU" dirty="0"/>
          </a:p>
          <a:p>
            <a:endParaRPr lang="en-AU" dirty="0"/>
          </a:p>
        </p:txBody>
      </p:sp>
      <p:sp>
        <p:nvSpPr>
          <p:cNvPr id="4" name="Slide Number Placeholder 3"/>
          <p:cNvSpPr>
            <a:spLocks noGrp="1"/>
          </p:cNvSpPr>
          <p:nvPr>
            <p:ph type="sldNum" sz="quarter" idx="5"/>
          </p:nvPr>
        </p:nvSpPr>
        <p:spPr/>
        <p:txBody>
          <a:bodyPr/>
          <a:lstStyle/>
          <a:p>
            <a:fld id="{5E61FBB3-E88A-48B5-8311-B4ACE87DEA35}" type="slidenum">
              <a:rPr lang="en-AU" smtClean="0"/>
              <a:pPr/>
              <a:t>18</a:t>
            </a:fld>
            <a:endParaRPr lang="en-AU" dirty="0"/>
          </a:p>
        </p:txBody>
      </p:sp>
    </p:spTree>
    <p:extLst>
      <p:ext uri="{BB962C8B-B14F-4D97-AF65-F5344CB8AC3E}">
        <p14:creationId xmlns:p14="http://schemas.microsoft.com/office/powerpoint/2010/main" val="2879478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Gretchen </a:t>
            </a:r>
            <a:r>
              <a:rPr lang="en-AU" dirty="0"/>
              <a:t>thank them and launch into Q&amp;A moderation with Sam or Rosslyn to help with the moderation </a:t>
            </a:r>
          </a:p>
          <a:p>
            <a:endParaRPr lang="en-AU" dirty="0"/>
          </a:p>
          <a:p>
            <a:r>
              <a:rPr lang="en-AU" dirty="0"/>
              <a:t>Questions to kick off Q&amp;A </a:t>
            </a:r>
          </a:p>
          <a:p>
            <a:endParaRPr lang="en-AU" dirty="0"/>
          </a:p>
          <a:p>
            <a:pPr lvl="0"/>
            <a:r>
              <a:rPr lang="en-AU" dirty="0"/>
              <a:t>one thing related to demand management that they’ve learned from looking at the </a:t>
            </a:r>
            <a:r>
              <a:rPr lang="en-AU" dirty="0" err="1"/>
              <a:t>PowerBI</a:t>
            </a:r>
            <a:r>
              <a:rPr lang="en-AU" dirty="0"/>
              <a:t> data that they never would have known without it, then</a:t>
            </a:r>
          </a:p>
          <a:p>
            <a:pPr lvl="0"/>
            <a:endParaRPr lang="en-AU" dirty="0"/>
          </a:p>
          <a:p>
            <a:pPr lvl="0"/>
            <a:r>
              <a:rPr lang="en-AU" dirty="0"/>
              <a:t>what’s the one service change they’re considering as a result of this new insight (no one will hold you to it if you decide not to make that service change of course, but we’d like to give the audience a flavour of how the data can drive better informed decision making about managing demand, particularly that idea of scenario-testing the potential impact of service changes by using the </a:t>
            </a:r>
            <a:r>
              <a:rPr lang="en-AU" dirty="0" err="1"/>
              <a:t>PowerBI</a:t>
            </a:r>
            <a:r>
              <a:rPr lang="en-AU" dirty="0"/>
              <a:t> data).</a:t>
            </a:r>
          </a:p>
          <a:p>
            <a:endParaRPr lang="en-AU" dirty="0"/>
          </a:p>
        </p:txBody>
      </p:sp>
      <p:sp>
        <p:nvSpPr>
          <p:cNvPr id="4" name="Slide Number Placeholder 3"/>
          <p:cNvSpPr>
            <a:spLocks noGrp="1"/>
          </p:cNvSpPr>
          <p:nvPr>
            <p:ph type="sldNum" sz="quarter" idx="5"/>
          </p:nvPr>
        </p:nvSpPr>
        <p:spPr/>
        <p:txBody>
          <a:bodyPr/>
          <a:lstStyle/>
          <a:p>
            <a:fld id="{1298CEB0-3B22-436D-B389-AD3B78280CFB}" type="slidenum">
              <a:rPr lang="en-AU" smtClean="0"/>
              <a:t>19</a:t>
            </a:fld>
            <a:endParaRPr lang="en-AU" dirty="0"/>
          </a:p>
        </p:txBody>
      </p:sp>
    </p:spTree>
    <p:extLst>
      <p:ext uri="{BB962C8B-B14F-4D97-AF65-F5344CB8AC3E}">
        <p14:creationId xmlns:p14="http://schemas.microsoft.com/office/powerpoint/2010/main" val="483675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Rachel – handover to Gretchen to get you thinking</a:t>
            </a:r>
          </a:p>
        </p:txBody>
      </p:sp>
      <p:sp>
        <p:nvSpPr>
          <p:cNvPr id="4" name="Slide Number Placeholder 3"/>
          <p:cNvSpPr>
            <a:spLocks noGrp="1"/>
          </p:cNvSpPr>
          <p:nvPr>
            <p:ph type="sldNum" sz="quarter" idx="5"/>
          </p:nvPr>
        </p:nvSpPr>
        <p:spPr/>
        <p:txBody>
          <a:bodyPr/>
          <a:lstStyle/>
          <a:p>
            <a:fld id="{5E61FBB3-E88A-48B5-8311-B4ACE87DEA35}" type="slidenum">
              <a:rPr lang="en-AU" smtClean="0"/>
              <a:pPr/>
              <a:t>2</a:t>
            </a:fld>
            <a:endParaRPr lang="en-AU" dirty="0"/>
          </a:p>
        </p:txBody>
      </p:sp>
    </p:spTree>
    <p:extLst>
      <p:ext uri="{BB962C8B-B14F-4D97-AF65-F5344CB8AC3E}">
        <p14:creationId xmlns:p14="http://schemas.microsoft.com/office/powerpoint/2010/main" val="256789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Gretchen leads, 10 minutes slides 3-6</a:t>
            </a:r>
          </a:p>
          <a:p>
            <a:r>
              <a:rPr lang="en-AU" dirty="0"/>
              <a:t>How helpful – one finger, not at all, five fingers – very helpful</a:t>
            </a:r>
          </a:p>
        </p:txBody>
      </p:sp>
      <p:sp>
        <p:nvSpPr>
          <p:cNvPr id="4" name="Slide Number Placeholder 3"/>
          <p:cNvSpPr>
            <a:spLocks noGrp="1"/>
          </p:cNvSpPr>
          <p:nvPr>
            <p:ph type="sldNum" sz="quarter" idx="5"/>
          </p:nvPr>
        </p:nvSpPr>
        <p:spPr/>
        <p:txBody>
          <a:bodyPr/>
          <a:lstStyle/>
          <a:p>
            <a:fld id="{5E61FBB3-E88A-48B5-8311-B4ACE87DEA35}" type="slidenum">
              <a:rPr lang="en-AU" smtClean="0"/>
              <a:pPr/>
              <a:t>3</a:t>
            </a:fld>
            <a:endParaRPr lang="en-AU" dirty="0"/>
          </a:p>
        </p:txBody>
      </p:sp>
    </p:spTree>
    <p:extLst>
      <p:ext uri="{BB962C8B-B14F-4D97-AF65-F5344CB8AC3E}">
        <p14:creationId xmlns:p14="http://schemas.microsoft.com/office/powerpoint/2010/main" val="4066344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How  easily – one finger, not at all, five fingers – very easily</a:t>
            </a:r>
          </a:p>
        </p:txBody>
      </p:sp>
      <p:sp>
        <p:nvSpPr>
          <p:cNvPr id="4" name="Slide Number Placeholder 3"/>
          <p:cNvSpPr>
            <a:spLocks noGrp="1"/>
          </p:cNvSpPr>
          <p:nvPr>
            <p:ph type="sldNum" sz="quarter" idx="5"/>
          </p:nvPr>
        </p:nvSpPr>
        <p:spPr/>
        <p:txBody>
          <a:bodyPr/>
          <a:lstStyle/>
          <a:p>
            <a:fld id="{5E61FBB3-E88A-48B5-8311-B4ACE87DEA35}" type="slidenum">
              <a:rPr lang="en-AU" smtClean="0"/>
              <a:pPr/>
              <a:t>4</a:t>
            </a:fld>
            <a:endParaRPr lang="en-AU" dirty="0"/>
          </a:p>
        </p:txBody>
      </p:sp>
    </p:spTree>
    <p:extLst>
      <p:ext uri="{BB962C8B-B14F-4D97-AF65-F5344CB8AC3E}">
        <p14:creationId xmlns:p14="http://schemas.microsoft.com/office/powerpoint/2010/main" val="3571989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Now for a change of pace and to get you talking…</a:t>
            </a:r>
          </a:p>
          <a:p>
            <a:r>
              <a:rPr lang="en-AU" dirty="0"/>
              <a:t>call on people for answers</a:t>
            </a:r>
          </a:p>
        </p:txBody>
      </p:sp>
      <p:sp>
        <p:nvSpPr>
          <p:cNvPr id="4" name="Slide Number Placeholder 3"/>
          <p:cNvSpPr>
            <a:spLocks noGrp="1"/>
          </p:cNvSpPr>
          <p:nvPr>
            <p:ph type="sldNum" sz="quarter" idx="5"/>
          </p:nvPr>
        </p:nvSpPr>
        <p:spPr/>
        <p:txBody>
          <a:bodyPr/>
          <a:lstStyle/>
          <a:p>
            <a:fld id="{5E61FBB3-E88A-48B5-8311-B4ACE87DEA35}" type="slidenum">
              <a:rPr lang="en-AU" smtClean="0"/>
              <a:pPr/>
              <a:t>5</a:t>
            </a:fld>
            <a:endParaRPr lang="en-AU" dirty="0"/>
          </a:p>
        </p:txBody>
      </p:sp>
    </p:spTree>
    <p:extLst>
      <p:ext uri="{BB962C8B-B14F-4D97-AF65-F5344CB8AC3E}">
        <p14:creationId xmlns:p14="http://schemas.microsoft.com/office/powerpoint/2010/main" val="610007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Rachel collects index cards and scans them for something to link to </a:t>
            </a:r>
            <a:r>
              <a:rPr lang="en-AU" dirty="0" err="1"/>
              <a:t>PowerBI</a:t>
            </a:r>
            <a:r>
              <a:rPr lang="en-AU" dirty="0"/>
              <a:t> or later discussion</a:t>
            </a:r>
          </a:p>
          <a:p>
            <a:r>
              <a:rPr lang="en-AU" dirty="0"/>
              <a:t>Gretchen, hand over to </a:t>
            </a:r>
            <a:r>
              <a:rPr lang="en-AU" dirty="0" err="1"/>
              <a:t>rachel</a:t>
            </a:r>
            <a:r>
              <a:rPr lang="en-AU" dirty="0"/>
              <a:t> for a quick overview of the project to date</a:t>
            </a:r>
          </a:p>
        </p:txBody>
      </p:sp>
      <p:sp>
        <p:nvSpPr>
          <p:cNvPr id="4" name="Slide Number Placeholder 3"/>
          <p:cNvSpPr>
            <a:spLocks noGrp="1"/>
          </p:cNvSpPr>
          <p:nvPr>
            <p:ph type="sldNum" sz="quarter" idx="5"/>
          </p:nvPr>
        </p:nvSpPr>
        <p:spPr/>
        <p:txBody>
          <a:bodyPr/>
          <a:lstStyle/>
          <a:p>
            <a:fld id="{5E61FBB3-E88A-48B5-8311-B4ACE87DEA35}" type="slidenum">
              <a:rPr lang="en-AU" smtClean="0"/>
              <a:pPr/>
              <a:t>6</a:t>
            </a:fld>
            <a:endParaRPr lang="en-AU" dirty="0"/>
          </a:p>
        </p:txBody>
      </p:sp>
    </p:spTree>
    <p:extLst>
      <p:ext uri="{BB962C8B-B14F-4D97-AF65-F5344CB8AC3E}">
        <p14:creationId xmlns:p14="http://schemas.microsoft.com/office/powerpoint/2010/main" val="4165368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Rachel 7-8 minutes for slides 7-16</a:t>
            </a:r>
          </a:p>
          <a:p>
            <a:endParaRPr lang="en-AU" dirty="0"/>
          </a:p>
          <a:p>
            <a:r>
              <a:rPr lang="en-AU" dirty="0"/>
              <a:t>So you’ve told us what comes to mind - here’s our take on it</a:t>
            </a: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5E61FBB3-E88A-48B5-8311-B4ACE87DEA35}" type="slidenum">
              <a:rPr lang="en-AU" smtClean="0"/>
              <a:pPr/>
              <a:t>7</a:t>
            </a:fld>
            <a:endParaRPr lang="en-AU" dirty="0"/>
          </a:p>
        </p:txBody>
      </p:sp>
    </p:spTree>
    <p:extLst>
      <p:ext uri="{BB962C8B-B14F-4D97-AF65-F5344CB8AC3E}">
        <p14:creationId xmlns:p14="http://schemas.microsoft.com/office/powerpoint/2010/main" val="3622886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Rachel </a:t>
            </a:r>
          </a:p>
          <a:p>
            <a:endParaRPr lang="en-AU" dirty="0"/>
          </a:p>
          <a:p>
            <a:r>
              <a:rPr lang="en-AU" dirty="0"/>
              <a:t>In a CLC context, this might include intake process and prioritisation of clients for advice vs referral or info</a:t>
            </a:r>
          </a:p>
        </p:txBody>
      </p:sp>
      <p:sp>
        <p:nvSpPr>
          <p:cNvPr id="4" name="Slide Number Placeholder 3"/>
          <p:cNvSpPr>
            <a:spLocks noGrp="1"/>
          </p:cNvSpPr>
          <p:nvPr>
            <p:ph type="sldNum" sz="quarter" idx="5"/>
          </p:nvPr>
        </p:nvSpPr>
        <p:spPr/>
        <p:txBody>
          <a:bodyPr/>
          <a:lstStyle/>
          <a:p>
            <a:fld id="{5E61FBB3-E88A-48B5-8311-B4ACE87DEA35}" type="slidenum">
              <a:rPr lang="en-AU" smtClean="0"/>
              <a:pPr/>
              <a:t>8</a:t>
            </a:fld>
            <a:endParaRPr lang="en-AU" dirty="0"/>
          </a:p>
        </p:txBody>
      </p:sp>
    </p:spTree>
    <p:extLst>
      <p:ext uri="{BB962C8B-B14F-4D97-AF65-F5344CB8AC3E}">
        <p14:creationId xmlns:p14="http://schemas.microsoft.com/office/powerpoint/2010/main" val="1788387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Rachel </a:t>
            </a:r>
          </a:p>
          <a:p>
            <a:endParaRPr lang="en-AU" dirty="0"/>
          </a:p>
          <a:p>
            <a:endParaRPr lang="en-AU" dirty="0"/>
          </a:p>
          <a:p>
            <a:r>
              <a:rPr lang="en-AU" dirty="0"/>
              <a:t>Managing demand is bigger than sorting who gets through the initial ‘gate’ of a service, it’s deciding who gets repeat services or longer appointments or more complex services, what you do and don’t do, what tasks are best done by different members of the workforce (admin, paralegal, junior lawyer, senior lawyer, volunteer lawyer) </a:t>
            </a: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5E61FBB3-E88A-48B5-8311-B4ACE87DEA35}" type="slidenum">
              <a:rPr lang="en-AU" smtClean="0"/>
              <a:pPr/>
              <a:t>9</a:t>
            </a:fld>
            <a:endParaRPr lang="en-AU" dirty="0"/>
          </a:p>
        </p:txBody>
      </p:sp>
    </p:spTree>
    <p:extLst>
      <p:ext uri="{BB962C8B-B14F-4D97-AF65-F5344CB8AC3E}">
        <p14:creationId xmlns:p14="http://schemas.microsoft.com/office/powerpoint/2010/main" val="1314504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2ED501C7-4A17-4E77-B416-1C001FAED839}" type="datetimeFigureOut">
              <a:rPr lang="en-AU" smtClean="0"/>
              <a:t>15/06/2021</a:t>
            </a:fld>
            <a:endParaRPr lang="en-AU"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AU"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CC89E2C-CB2E-44D4-8A3C-0509C3FEBECB}" type="slidenum">
              <a:rPr lang="en-AU" smtClean="0"/>
              <a:t>‹#›</a:t>
            </a:fld>
            <a:endParaRPr lang="en-AU" dirty="0"/>
          </a:p>
        </p:txBody>
      </p:sp>
    </p:spTree>
    <p:extLst>
      <p:ext uri="{BB962C8B-B14F-4D97-AF65-F5344CB8AC3E}">
        <p14:creationId xmlns:p14="http://schemas.microsoft.com/office/powerpoint/2010/main" val="137906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77765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2473831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393319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243223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2797240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332661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38382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ECC89E2C-CB2E-44D4-8A3C-0509C3FEBECB}" type="slidenum">
              <a:rPr lang="en-AU" smtClean="0"/>
              <a:t>‹#›</a:t>
            </a:fld>
            <a:endParaRPr lang="en-AU" dirty="0"/>
          </a:p>
        </p:txBody>
      </p:sp>
    </p:spTree>
    <p:extLst>
      <p:ext uri="{BB962C8B-B14F-4D97-AF65-F5344CB8AC3E}">
        <p14:creationId xmlns:p14="http://schemas.microsoft.com/office/powerpoint/2010/main" val="205830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2ED501C7-4A17-4E77-B416-1C001FAED839}" type="datetimeFigureOut">
              <a:rPr lang="en-AU" smtClean="0"/>
              <a:t>15/06/2021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CC89E2C-CB2E-44D4-8A3C-0509C3FEBECB}" type="slidenum">
              <a:rPr lang="en-AU" smtClean="0"/>
              <a:t>‹#›</a:t>
            </a:fld>
            <a:endParaRPr lang="en-AU" dirty="0"/>
          </a:p>
        </p:txBody>
      </p:sp>
    </p:spTree>
    <p:extLst>
      <p:ext uri="{BB962C8B-B14F-4D97-AF65-F5344CB8AC3E}">
        <p14:creationId xmlns:p14="http://schemas.microsoft.com/office/powerpoint/2010/main" val="89112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ED501C7-4A17-4E77-B416-1C001FAED839}" type="datetimeFigureOut">
              <a:rPr lang="en-AU" smtClean="0"/>
              <a:t>15/06/2021</a:t>
            </a:fld>
            <a:endParaRPr lang="en-AU"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AU"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CC89E2C-CB2E-44D4-8A3C-0509C3FEBECB}" type="slidenum">
              <a:rPr lang="en-AU" smtClean="0"/>
              <a:t>‹#›</a:t>
            </a:fld>
            <a:endParaRPr lang="en-AU" dirty="0"/>
          </a:p>
        </p:txBody>
      </p:sp>
    </p:spTree>
    <p:extLst>
      <p:ext uri="{BB962C8B-B14F-4D97-AF65-F5344CB8AC3E}">
        <p14:creationId xmlns:p14="http://schemas.microsoft.com/office/powerpoint/2010/main" val="8958751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2ED501C7-4A17-4E77-B416-1C001FAED839}" type="datetimeFigureOut">
              <a:rPr lang="en-AU" smtClean="0"/>
              <a:t>15/06/2021</a:t>
            </a:fld>
            <a:endParaRPr lang="en-AU"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AU"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CC89E2C-CB2E-44D4-8A3C-0509C3FEBECB}" type="slidenum">
              <a:rPr lang="en-AU" smtClean="0"/>
              <a:t>‹#›</a:t>
            </a:fld>
            <a:endParaRPr lang="en-AU" dirty="0"/>
          </a:p>
        </p:txBody>
      </p:sp>
    </p:spTree>
    <p:extLst>
      <p:ext uri="{BB962C8B-B14F-4D97-AF65-F5344CB8AC3E}">
        <p14:creationId xmlns:p14="http://schemas.microsoft.com/office/powerpoint/2010/main" val="3451213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6EDEBB9-8437-4875-ABEA-0AEDE2C90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7" y="0"/>
            <a:ext cx="12202287" cy="6858000"/>
          </a:xfrm>
          <a:prstGeom prst="rect">
            <a:avLst/>
          </a:prstGeom>
          <a:solidFill>
            <a:srgbClr val="3F7F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FA777-B322-43B3-9016-B6D3DF79ED57}"/>
              </a:ext>
            </a:extLst>
          </p:cNvPr>
          <p:cNvSpPr>
            <a:spLocks noGrp="1"/>
          </p:cNvSpPr>
          <p:nvPr>
            <p:ph type="ctrTitle"/>
          </p:nvPr>
        </p:nvSpPr>
        <p:spPr>
          <a:xfrm>
            <a:off x="7933038" y="770467"/>
            <a:ext cx="3740270" cy="3352800"/>
          </a:xfrm>
        </p:spPr>
        <p:txBody>
          <a:bodyPr>
            <a:normAutofit/>
          </a:bodyPr>
          <a:lstStyle/>
          <a:p>
            <a:r>
              <a:rPr lang="en-AU" sz="5000" dirty="0"/>
              <a:t>Towards a triage and demand management framework</a:t>
            </a:r>
          </a:p>
        </p:txBody>
      </p:sp>
      <p:sp>
        <p:nvSpPr>
          <p:cNvPr id="3" name="Subtitle 2">
            <a:extLst>
              <a:ext uri="{FF2B5EF4-FFF2-40B4-BE49-F238E27FC236}">
                <a16:creationId xmlns:a16="http://schemas.microsoft.com/office/drawing/2014/main" id="{3507E417-C43E-4997-A48D-0DE029683594}"/>
              </a:ext>
            </a:extLst>
          </p:cNvPr>
          <p:cNvSpPr>
            <a:spLocks noGrp="1"/>
          </p:cNvSpPr>
          <p:nvPr>
            <p:ph type="subTitle" idx="1"/>
          </p:nvPr>
        </p:nvSpPr>
        <p:spPr>
          <a:xfrm>
            <a:off x="7933038" y="4206876"/>
            <a:ext cx="3660084" cy="1645920"/>
          </a:xfrm>
        </p:spPr>
        <p:txBody>
          <a:bodyPr>
            <a:normAutofit/>
          </a:bodyPr>
          <a:lstStyle/>
          <a:p>
            <a:r>
              <a:rPr lang="en-AU" sz="1800">
                <a:solidFill>
                  <a:srgbClr val="FFFFFF"/>
                </a:solidFill>
              </a:rPr>
              <a:t>CLCQ conference</a:t>
            </a:r>
            <a:br>
              <a:rPr lang="en-AU" sz="1800">
                <a:solidFill>
                  <a:srgbClr val="FFFFFF"/>
                </a:solidFill>
              </a:rPr>
            </a:br>
            <a:r>
              <a:rPr lang="en-AU" sz="1800">
                <a:solidFill>
                  <a:srgbClr val="FFFFFF"/>
                </a:solidFill>
              </a:rPr>
              <a:t>17 June 2021</a:t>
            </a:r>
          </a:p>
        </p:txBody>
      </p:sp>
      <p:pic>
        <p:nvPicPr>
          <p:cNvPr id="5" name="Picture 4" descr="Logo, company name&#10;&#10;Description automatically generated">
            <a:extLst>
              <a:ext uri="{FF2B5EF4-FFF2-40B4-BE49-F238E27FC236}">
                <a16:creationId xmlns:a16="http://schemas.microsoft.com/office/drawing/2014/main" id="{52612AA6-7A44-4741-935C-7AE4CFE77E38}"/>
              </a:ext>
            </a:extLst>
          </p:cNvPr>
          <p:cNvPicPr/>
          <p:nvPr/>
        </p:nvPicPr>
        <p:blipFill rotWithShape="1">
          <a:blip r:embed="rId3">
            <a:extLst>
              <a:ext uri="{28A0092B-C50C-407E-A947-70E740481C1C}">
                <a14:useLocalDpi xmlns:a14="http://schemas.microsoft.com/office/drawing/2010/main" val="0"/>
              </a:ext>
            </a:extLst>
          </a:blip>
          <a:srcRect t="3999" r="2" b="5195"/>
          <a:stretch/>
        </p:blipFill>
        <p:spPr bwMode="auto">
          <a:xfrm>
            <a:off x="-10287" y="10"/>
            <a:ext cx="7552267" cy="6857990"/>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73644947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FC788-D9C5-41B3-8BD5-23BCC2698310}"/>
              </a:ext>
            </a:extLst>
          </p:cNvPr>
          <p:cNvSpPr>
            <a:spLocks noGrp="1"/>
          </p:cNvSpPr>
          <p:nvPr>
            <p:ph type="ctrTitle"/>
          </p:nvPr>
        </p:nvSpPr>
        <p:spPr>
          <a:xfrm>
            <a:off x="603504" y="770467"/>
            <a:ext cx="6608963" cy="1880657"/>
          </a:xfrm>
        </p:spPr>
        <p:txBody>
          <a:bodyPr>
            <a:normAutofit/>
          </a:bodyPr>
          <a:lstStyle/>
          <a:p>
            <a:r>
              <a:rPr lang="en-AU" sz="4400" dirty="0">
                <a:latin typeface="Nexa Bold" panose="02000000000000000000" pitchFamily="50" charset="0"/>
              </a:rPr>
              <a:t>Demand management strategy</a:t>
            </a:r>
          </a:p>
        </p:txBody>
      </p:sp>
      <p:sp>
        <p:nvSpPr>
          <p:cNvPr id="11" name="Subtitle 10">
            <a:extLst>
              <a:ext uri="{FF2B5EF4-FFF2-40B4-BE49-F238E27FC236}">
                <a16:creationId xmlns:a16="http://schemas.microsoft.com/office/drawing/2014/main" id="{C4E71DBF-C0F7-4156-9467-D77EA3C32903}"/>
              </a:ext>
            </a:extLst>
          </p:cNvPr>
          <p:cNvSpPr>
            <a:spLocks noGrp="1"/>
          </p:cNvSpPr>
          <p:nvPr>
            <p:ph type="subTitle" idx="1"/>
          </p:nvPr>
        </p:nvSpPr>
        <p:spPr>
          <a:xfrm>
            <a:off x="667513" y="2798064"/>
            <a:ext cx="6544954" cy="3054732"/>
          </a:xfrm>
        </p:spPr>
        <p:txBody>
          <a:bodyPr>
            <a:normAutofit/>
          </a:bodyPr>
          <a:lstStyle/>
          <a:p>
            <a:pPr>
              <a:lnSpc>
                <a:spcPct val="100000"/>
              </a:lnSpc>
            </a:pPr>
            <a:r>
              <a:rPr lang="en-AU" dirty="0">
                <a:solidFill>
                  <a:srgbClr val="FFFFFF"/>
                </a:solidFill>
                <a:latin typeface="Nexa Light" panose="02000000000000000000" pitchFamily="50" charset="0"/>
              </a:rPr>
              <a:t>Sets out to solve a problem</a:t>
            </a:r>
          </a:p>
          <a:p>
            <a:pPr>
              <a:lnSpc>
                <a:spcPct val="100000"/>
              </a:lnSpc>
            </a:pPr>
            <a:r>
              <a:rPr lang="en-AU" dirty="0">
                <a:solidFill>
                  <a:srgbClr val="FFFFFF"/>
                </a:solidFill>
                <a:latin typeface="Nexa Light" panose="02000000000000000000" pitchFamily="50" charset="0"/>
              </a:rPr>
              <a:t>Is informed by good data – </a:t>
            </a:r>
          </a:p>
          <a:p>
            <a:pPr marL="457200" indent="-457200">
              <a:lnSpc>
                <a:spcPct val="100000"/>
              </a:lnSpc>
              <a:buFont typeface="Arial" panose="020B0604020202020204" pitchFamily="34" charset="0"/>
              <a:buChar char="•"/>
            </a:pPr>
            <a:r>
              <a:rPr lang="en-AU" dirty="0">
                <a:solidFill>
                  <a:srgbClr val="FFFFFF"/>
                </a:solidFill>
                <a:latin typeface="Nexa Light" panose="02000000000000000000" pitchFamily="50" charset="0"/>
              </a:rPr>
              <a:t>to define the problem and </a:t>
            </a:r>
          </a:p>
          <a:p>
            <a:pPr marL="457200" indent="-457200">
              <a:lnSpc>
                <a:spcPct val="100000"/>
              </a:lnSpc>
              <a:buFont typeface="Arial" panose="020B0604020202020204" pitchFamily="34" charset="0"/>
              <a:buChar char="•"/>
            </a:pPr>
            <a:r>
              <a:rPr lang="en-AU" dirty="0">
                <a:solidFill>
                  <a:srgbClr val="FFFFFF"/>
                </a:solidFill>
                <a:latin typeface="Nexa Light" panose="02000000000000000000" pitchFamily="50" charset="0"/>
              </a:rPr>
              <a:t>test the solution</a:t>
            </a:r>
          </a:p>
          <a:p>
            <a:pPr>
              <a:lnSpc>
                <a:spcPct val="100000"/>
              </a:lnSpc>
            </a:pPr>
            <a:endParaRPr lang="en-AU" dirty="0">
              <a:solidFill>
                <a:srgbClr val="FFFFFF"/>
              </a:solidFill>
              <a:latin typeface="Nexa Light" panose="02000000000000000000" pitchFamily="50" charset="0"/>
            </a:endParaRPr>
          </a:p>
        </p:txBody>
      </p:sp>
      <p:pic>
        <p:nvPicPr>
          <p:cNvPr id="2052" name="Picture 4" descr="Free Icon | Search problem">
            <a:extLst>
              <a:ext uri="{FF2B5EF4-FFF2-40B4-BE49-F238E27FC236}">
                <a16:creationId xmlns:a16="http://schemas.microsoft.com/office/drawing/2014/main" id="{FE9807DB-C04E-4C35-B2AB-CE5C1646FFF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77" r="-2" b="-2"/>
          <a:stretch/>
        </p:blipFill>
        <p:spPr bwMode="auto">
          <a:xfrm>
            <a:off x="8196408" y="1532830"/>
            <a:ext cx="3352128" cy="3433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638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3411EC30-1427-4D4C-9276-A9EAB41B6A8B}"/>
              </a:ext>
            </a:extLst>
          </p:cNvPr>
          <p:cNvGraphicFramePr/>
          <p:nvPr>
            <p:extLst>
              <p:ext uri="{D42A27DB-BD31-4B8C-83A1-F6EECF244321}">
                <p14:modId xmlns:p14="http://schemas.microsoft.com/office/powerpoint/2010/main" val="2597552885"/>
              </p:ext>
            </p:extLst>
          </p:nvPr>
        </p:nvGraphicFramePr>
        <p:xfrm>
          <a:off x="2507915" y="1157644"/>
          <a:ext cx="7176168" cy="5031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Arrow: Up 8">
            <a:extLst>
              <a:ext uri="{FF2B5EF4-FFF2-40B4-BE49-F238E27FC236}">
                <a16:creationId xmlns:a16="http://schemas.microsoft.com/office/drawing/2014/main" id="{3857643E-3708-43BF-92F0-7C85C7B8D784}"/>
              </a:ext>
            </a:extLst>
          </p:cNvPr>
          <p:cNvSpPr/>
          <p:nvPr/>
        </p:nvSpPr>
        <p:spPr>
          <a:xfrm>
            <a:off x="369046" y="668926"/>
            <a:ext cx="927279" cy="5520147"/>
          </a:xfrm>
          <a:prstGeom prst="up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2800" b="1" dirty="0">
                <a:latin typeface="Nexa Light" panose="02000000000000000000" pitchFamily="50" charset="0"/>
              </a:rPr>
              <a:t>Resources needed</a:t>
            </a:r>
          </a:p>
        </p:txBody>
      </p:sp>
      <p:sp>
        <p:nvSpPr>
          <p:cNvPr id="10" name="Arrow: Down 9">
            <a:extLst>
              <a:ext uri="{FF2B5EF4-FFF2-40B4-BE49-F238E27FC236}">
                <a16:creationId xmlns:a16="http://schemas.microsoft.com/office/drawing/2014/main" id="{6321EA0B-4114-4A65-9684-723D54DD7B0D}"/>
              </a:ext>
            </a:extLst>
          </p:cNvPr>
          <p:cNvSpPr/>
          <p:nvPr/>
        </p:nvSpPr>
        <p:spPr>
          <a:xfrm>
            <a:off x="1418082" y="668926"/>
            <a:ext cx="968075" cy="5520147"/>
          </a:xfrm>
          <a:prstGeom prst="down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2800" b="1" dirty="0">
                <a:latin typeface="Nexa Light" panose="02000000000000000000" pitchFamily="50" charset="0"/>
              </a:rPr>
              <a:t>Number of people assisted</a:t>
            </a:r>
          </a:p>
        </p:txBody>
      </p:sp>
      <p:sp>
        <p:nvSpPr>
          <p:cNvPr id="2" name="TextBox 1">
            <a:extLst>
              <a:ext uri="{FF2B5EF4-FFF2-40B4-BE49-F238E27FC236}">
                <a16:creationId xmlns:a16="http://schemas.microsoft.com/office/drawing/2014/main" id="{4C3191E1-651A-48C9-B121-9F4B5C818470}"/>
              </a:ext>
            </a:extLst>
          </p:cNvPr>
          <p:cNvSpPr txBox="1"/>
          <p:nvPr/>
        </p:nvSpPr>
        <p:spPr>
          <a:xfrm>
            <a:off x="3997088" y="314983"/>
            <a:ext cx="4197821" cy="707886"/>
          </a:xfrm>
          <a:prstGeom prst="rect">
            <a:avLst/>
          </a:prstGeom>
          <a:noFill/>
        </p:spPr>
        <p:txBody>
          <a:bodyPr wrap="square" rtlCol="0">
            <a:spAutoFit/>
          </a:bodyPr>
          <a:lstStyle/>
          <a:p>
            <a:r>
              <a:rPr lang="en-AU" sz="4000" dirty="0">
                <a:solidFill>
                  <a:schemeClr val="bg1"/>
                </a:solidFill>
                <a:latin typeface="Nexa Bold" panose="02000000000000000000" pitchFamily="50" charset="0"/>
              </a:rPr>
              <a:t>Service pyramid</a:t>
            </a:r>
          </a:p>
        </p:txBody>
      </p:sp>
    </p:spTree>
    <p:extLst>
      <p:ext uri="{BB962C8B-B14F-4D97-AF65-F5344CB8AC3E}">
        <p14:creationId xmlns:p14="http://schemas.microsoft.com/office/powerpoint/2010/main" val="3758220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1DE9F-80BF-4177-8365-0034CEAA4EC9}"/>
              </a:ext>
            </a:extLst>
          </p:cNvPr>
          <p:cNvSpPr>
            <a:spLocks noGrp="1"/>
          </p:cNvSpPr>
          <p:nvPr>
            <p:ph type="title"/>
          </p:nvPr>
        </p:nvSpPr>
        <p:spPr>
          <a:xfrm>
            <a:off x="444819" y="323687"/>
            <a:ext cx="6972607" cy="1658198"/>
          </a:xfrm>
        </p:spPr>
        <p:txBody>
          <a:bodyPr vert="horz" lIns="91440" tIns="45720" rIns="91440" bIns="45720" rtlCol="0" anchor="ctr">
            <a:normAutofit/>
          </a:bodyPr>
          <a:lstStyle/>
          <a:p>
            <a:r>
              <a:rPr lang="en-US" sz="4800" dirty="0">
                <a:solidFill>
                  <a:schemeClr val="accent1"/>
                </a:solidFill>
                <a:latin typeface="Nexa Bold" panose="02000000000000000000" pitchFamily="50" charset="0"/>
              </a:rPr>
              <a:t>Value based health care</a:t>
            </a:r>
          </a:p>
        </p:txBody>
      </p:sp>
      <p:sp>
        <p:nvSpPr>
          <p:cNvPr id="5" name="Content Placeholder 4">
            <a:extLst>
              <a:ext uri="{FF2B5EF4-FFF2-40B4-BE49-F238E27FC236}">
                <a16:creationId xmlns:a16="http://schemas.microsoft.com/office/drawing/2014/main" id="{58C17E75-C0D3-4291-AF36-A1A34B70D447}"/>
              </a:ext>
            </a:extLst>
          </p:cNvPr>
          <p:cNvSpPr>
            <a:spLocks noGrp="1"/>
          </p:cNvSpPr>
          <p:nvPr>
            <p:ph idx="1"/>
          </p:nvPr>
        </p:nvSpPr>
        <p:spPr>
          <a:xfrm>
            <a:off x="676657" y="2250831"/>
            <a:ext cx="6802666" cy="3786554"/>
          </a:xfrm>
        </p:spPr>
        <p:txBody>
          <a:bodyPr vert="horz" lIns="91440" tIns="45720" rIns="91440" bIns="45720" rtlCol="0">
            <a:normAutofit/>
          </a:bodyPr>
          <a:lstStyle/>
          <a:p>
            <a:pPr lvl="2">
              <a:lnSpc>
                <a:spcPct val="100000"/>
              </a:lnSpc>
              <a:spcAft>
                <a:spcPts val="1200"/>
              </a:spcAft>
              <a:buFont typeface="Wingdings" panose="05000000000000000000" pitchFamily="2" charset="2"/>
              <a:buChar char="§"/>
            </a:pPr>
            <a:r>
              <a:rPr lang="en-AU" sz="2800" b="1" i="0" dirty="0">
                <a:latin typeface="Nexa Bold" panose="02000000000000000000" pitchFamily="50" charset="0"/>
              </a:rPr>
              <a:t>High-value healthcare</a:t>
            </a:r>
            <a:r>
              <a:rPr lang="en-AU" sz="2800" b="1" i="0" dirty="0">
                <a:latin typeface="Nexa Light" panose="02000000000000000000" pitchFamily="50" charset="0"/>
              </a:rPr>
              <a:t> </a:t>
            </a:r>
            <a:r>
              <a:rPr lang="en-AU" sz="2800" i="0" dirty="0">
                <a:latin typeface="Nexa Light" panose="02000000000000000000" pitchFamily="50" charset="0"/>
              </a:rPr>
              <a:t>occurs when a large amount of health benefit is generated for a relatively small investment of resources</a:t>
            </a:r>
          </a:p>
          <a:p>
            <a:pPr lvl="2">
              <a:lnSpc>
                <a:spcPct val="100000"/>
              </a:lnSpc>
              <a:spcAft>
                <a:spcPts val="1200"/>
              </a:spcAft>
              <a:buFont typeface="Wingdings" panose="05000000000000000000" pitchFamily="2" charset="2"/>
              <a:buChar char="§"/>
            </a:pPr>
            <a:r>
              <a:rPr lang="en-AU" sz="2800" b="1" i="0" dirty="0">
                <a:latin typeface="Nexa Bold" panose="02000000000000000000" pitchFamily="50" charset="0"/>
              </a:rPr>
              <a:t>Low-value healthcare </a:t>
            </a:r>
            <a:r>
              <a:rPr lang="en-AU" sz="2800" i="0" dirty="0">
                <a:latin typeface="Nexa Light" panose="02000000000000000000" pitchFamily="50" charset="0"/>
              </a:rPr>
              <a:t>confers little or no benefit compared with costs and potentially wastes limited resources</a:t>
            </a:r>
            <a:endParaRPr lang="en-GB" sz="2800" i="0" dirty="0">
              <a:latin typeface="Nexa Light" panose="02000000000000000000" pitchFamily="50" charset="0"/>
            </a:endParaRPr>
          </a:p>
        </p:txBody>
      </p:sp>
      <p:pic>
        <p:nvPicPr>
          <p:cNvPr id="7" name="Graphic 6" descr="Group brainstorm">
            <a:extLst>
              <a:ext uri="{FF2B5EF4-FFF2-40B4-BE49-F238E27FC236}">
                <a16:creationId xmlns:a16="http://schemas.microsoft.com/office/drawing/2014/main" id="{0E7135A7-BFB8-4F68-AAC9-A4D4675570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34258" y="1878741"/>
            <a:ext cx="3100517" cy="3100517"/>
          </a:xfrm>
          <a:prstGeom prst="rect">
            <a:avLst/>
          </a:prstGeom>
        </p:spPr>
      </p:pic>
    </p:spTree>
    <p:extLst>
      <p:ext uri="{BB962C8B-B14F-4D97-AF65-F5344CB8AC3E}">
        <p14:creationId xmlns:p14="http://schemas.microsoft.com/office/powerpoint/2010/main" val="1234040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C518A6-03AF-42CC-B8A3-75E4F89848D7}"/>
              </a:ext>
            </a:extLst>
          </p:cNvPr>
          <p:cNvPicPr>
            <a:picLocks noChangeAspect="1"/>
          </p:cNvPicPr>
          <p:nvPr/>
        </p:nvPicPr>
        <p:blipFill>
          <a:blip r:embed="rId3"/>
          <a:stretch>
            <a:fillRect/>
          </a:stretch>
        </p:blipFill>
        <p:spPr>
          <a:xfrm>
            <a:off x="349770" y="0"/>
            <a:ext cx="11492460" cy="6858000"/>
          </a:xfrm>
          <a:prstGeom prst="rect">
            <a:avLst/>
          </a:prstGeom>
        </p:spPr>
      </p:pic>
    </p:spTree>
    <p:extLst>
      <p:ext uri="{BB962C8B-B14F-4D97-AF65-F5344CB8AC3E}">
        <p14:creationId xmlns:p14="http://schemas.microsoft.com/office/powerpoint/2010/main" val="3881121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57224" y="936711"/>
            <a:ext cx="2988265" cy="4984578"/>
          </a:xfrm>
        </p:spPr>
        <p:txBody>
          <a:bodyPr>
            <a:normAutofit/>
          </a:bodyPr>
          <a:lstStyle/>
          <a:p>
            <a:r>
              <a:rPr lang="en-AU" sz="4400" dirty="0">
                <a:solidFill>
                  <a:srgbClr val="FFFFFF"/>
                </a:solidFill>
                <a:latin typeface="Nexa Bold" panose="02000000000000000000" pitchFamily="50" charset="0"/>
              </a:rPr>
              <a:t>Project overview</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724926" y="935314"/>
            <a:ext cx="6815992" cy="5922685"/>
          </a:xfrm>
        </p:spPr>
        <p:txBody>
          <a:bodyPr anchor="ctr">
            <a:normAutofit/>
          </a:bodyPr>
          <a:lstStyle/>
          <a:p>
            <a:pPr marL="4572" lvl="1" indent="0">
              <a:lnSpc>
                <a:spcPct val="100000"/>
              </a:lnSpc>
              <a:spcAft>
                <a:spcPts val="1200"/>
              </a:spcAft>
              <a:buNone/>
            </a:pPr>
            <a:r>
              <a:rPr lang="en-AU" sz="2800" dirty="0">
                <a:latin typeface="Nexa Light" panose="02000000000000000000" pitchFamily="50" charset="0"/>
              </a:rPr>
              <a:t> </a:t>
            </a:r>
          </a:p>
        </p:txBody>
      </p:sp>
      <p:graphicFrame>
        <p:nvGraphicFramePr>
          <p:cNvPr id="5" name="Diagram 4">
            <a:extLst>
              <a:ext uri="{FF2B5EF4-FFF2-40B4-BE49-F238E27FC236}">
                <a16:creationId xmlns:a16="http://schemas.microsoft.com/office/drawing/2014/main" id="{54869BE7-19CA-4362-BBBC-2C6305E91C16}"/>
              </a:ext>
            </a:extLst>
          </p:cNvPr>
          <p:cNvGraphicFramePr/>
          <p:nvPr>
            <p:extLst>
              <p:ext uri="{D42A27DB-BD31-4B8C-83A1-F6EECF244321}">
                <p14:modId xmlns:p14="http://schemas.microsoft.com/office/powerpoint/2010/main" val="45382252"/>
              </p:ext>
            </p:extLst>
          </p:nvPr>
        </p:nvGraphicFramePr>
        <p:xfrm>
          <a:off x="3416370" y="286239"/>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467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57224" y="936711"/>
            <a:ext cx="2988265" cy="4984578"/>
          </a:xfrm>
        </p:spPr>
        <p:txBody>
          <a:bodyPr>
            <a:normAutofit/>
          </a:bodyPr>
          <a:lstStyle/>
          <a:p>
            <a:r>
              <a:rPr lang="en-AU" sz="4400" dirty="0">
                <a:solidFill>
                  <a:srgbClr val="FFFFFF"/>
                </a:solidFill>
                <a:latin typeface="Nexa Bold" panose="02000000000000000000" pitchFamily="50" charset="0"/>
              </a:rPr>
              <a:t>Project approach</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614389" y="936711"/>
            <a:ext cx="6815992" cy="4984578"/>
          </a:xfrm>
        </p:spPr>
        <p:txBody>
          <a:bodyPr anchor="ctr">
            <a:normAutofit/>
          </a:bodyPr>
          <a:lstStyle/>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Action learning </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Data-driven</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Working towards a practical outcome</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Incremental approach</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Four trial sites – centres retain autonomy and implement locally</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Five ‘buddy’ participating sites </a:t>
            </a:r>
          </a:p>
        </p:txBody>
      </p:sp>
    </p:spTree>
    <p:extLst>
      <p:ext uri="{BB962C8B-B14F-4D97-AF65-F5344CB8AC3E}">
        <p14:creationId xmlns:p14="http://schemas.microsoft.com/office/powerpoint/2010/main" val="281085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57224" y="936711"/>
            <a:ext cx="2988265" cy="4984578"/>
          </a:xfrm>
        </p:spPr>
        <p:txBody>
          <a:bodyPr>
            <a:normAutofit/>
          </a:bodyPr>
          <a:lstStyle/>
          <a:p>
            <a:r>
              <a:rPr lang="en-AU" sz="4400" dirty="0">
                <a:solidFill>
                  <a:srgbClr val="FFFFFF"/>
                </a:solidFill>
                <a:latin typeface="Nexa Bold" panose="02000000000000000000" pitchFamily="50" charset="0"/>
              </a:rPr>
              <a:t>Learning and evaluation approach so far</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614389" y="936711"/>
            <a:ext cx="6815992" cy="4984578"/>
          </a:xfrm>
        </p:spPr>
        <p:txBody>
          <a:bodyPr anchor="ctr">
            <a:normAutofit/>
          </a:bodyPr>
          <a:lstStyle/>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Worked with centres to identify data that could inform decisions about demand management</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Used existing data wherever possible, or easily modified data collection</a:t>
            </a:r>
          </a:p>
          <a:p>
            <a:pPr lvl="1">
              <a:lnSpc>
                <a:spcPct val="100000"/>
              </a:lnSpc>
              <a:spcAft>
                <a:spcPts val="1200"/>
              </a:spcAft>
              <a:buFont typeface="Wingdings" panose="05000000000000000000" pitchFamily="2" charset="2"/>
              <a:buChar char="ü"/>
            </a:pPr>
            <a:r>
              <a:rPr lang="en-AU" sz="2800" dirty="0">
                <a:latin typeface="Nexa Light" panose="02000000000000000000" pitchFamily="50" charset="0"/>
              </a:rPr>
              <a:t>Loaded it into </a:t>
            </a:r>
            <a:r>
              <a:rPr lang="en-AU" sz="2800" dirty="0" err="1">
                <a:latin typeface="Nexa Light" panose="02000000000000000000" pitchFamily="50" charset="0"/>
              </a:rPr>
              <a:t>PowerBI</a:t>
            </a:r>
            <a:r>
              <a:rPr lang="en-AU" sz="2800" dirty="0">
                <a:latin typeface="Nexa Light" panose="02000000000000000000" pitchFamily="50" charset="0"/>
              </a:rPr>
              <a:t> to make it easy to analyse (we’ll come back to </a:t>
            </a:r>
            <a:r>
              <a:rPr lang="en-AU" sz="2800" dirty="0" err="1">
                <a:latin typeface="Nexa Light" panose="02000000000000000000" pitchFamily="50" charset="0"/>
              </a:rPr>
              <a:t>PowerBI</a:t>
            </a:r>
            <a:r>
              <a:rPr lang="en-AU" sz="2800" dirty="0">
                <a:latin typeface="Nexa Light" panose="02000000000000000000" pitchFamily="50" charset="0"/>
              </a:rPr>
              <a:t>)</a:t>
            </a:r>
          </a:p>
        </p:txBody>
      </p:sp>
    </p:spTree>
    <p:extLst>
      <p:ext uri="{BB962C8B-B14F-4D97-AF65-F5344CB8AC3E}">
        <p14:creationId xmlns:p14="http://schemas.microsoft.com/office/powerpoint/2010/main" val="43293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8" name="Rectangle 21">
            <a:extLst>
              <a:ext uri="{FF2B5EF4-FFF2-40B4-BE49-F238E27FC236}">
                <a16:creationId xmlns:a16="http://schemas.microsoft.com/office/drawing/2014/main" id="{D87AB319-64C0-4E2D-B1CD-0A970301B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3">
            <a:extLst>
              <a:ext uri="{FF2B5EF4-FFF2-40B4-BE49-F238E27FC236}">
                <a16:creationId xmlns:a16="http://schemas.microsoft.com/office/drawing/2014/main" id="{CC4A892D-088E-4414-965D-1F8C4212F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1" y="4714251"/>
            <a:ext cx="10923638" cy="1125190"/>
          </a:xfrm>
        </p:spPr>
        <p:txBody>
          <a:bodyPr vert="horz" lIns="91440" tIns="45720" rIns="91440" bIns="45720" rtlCol="0" anchor="b">
            <a:normAutofit/>
          </a:bodyPr>
          <a:lstStyle/>
          <a:p>
            <a:pPr>
              <a:lnSpc>
                <a:spcPct val="80000"/>
              </a:lnSpc>
            </a:pPr>
            <a:r>
              <a:rPr lang="en-US" sz="5100">
                <a:solidFill>
                  <a:srgbClr val="FFFFFF"/>
                </a:solidFill>
              </a:rPr>
              <a:t>Practical tools and processes from CLCQ</a:t>
            </a:r>
          </a:p>
        </p:txBody>
      </p:sp>
      <p:sp>
        <p:nvSpPr>
          <p:cNvPr id="30" name="Rectangle 25">
            <a:extLst>
              <a:ext uri="{FF2B5EF4-FFF2-40B4-BE49-F238E27FC236}">
                <a16:creationId xmlns:a16="http://schemas.microsoft.com/office/drawing/2014/main" id="{472BC85F-BF83-4D6D-A1BC-8EE5822F0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Graphic 18" descr="Tools">
            <a:extLst>
              <a:ext uri="{FF2B5EF4-FFF2-40B4-BE49-F238E27FC236}">
                <a16:creationId xmlns:a16="http://schemas.microsoft.com/office/drawing/2014/main" id="{5DF8E5F4-7865-40A1-86F0-40BE7A28C2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83963" y="643467"/>
            <a:ext cx="3590205" cy="3590205"/>
          </a:xfrm>
          <a:prstGeom prst="rect">
            <a:avLst/>
          </a:prstGeom>
        </p:spPr>
      </p:pic>
    </p:spTree>
    <p:extLst>
      <p:ext uri="{BB962C8B-B14F-4D97-AF65-F5344CB8AC3E}">
        <p14:creationId xmlns:p14="http://schemas.microsoft.com/office/powerpoint/2010/main" val="3785546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658198"/>
          </a:xfrm>
        </p:spPr>
        <p:txBody>
          <a:bodyPr>
            <a:normAutofit/>
          </a:bodyPr>
          <a:lstStyle/>
          <a:p>
            <a:r>
              <a:rPr lang="en-AU" err="1">
                <a:latin typeface="Nexa Bold" panose="02000000000000000000" pitchFamily="50" charset="0"/>
              </a:rPr>
              <a:t>PowerBI</a:t>
            </a:r>
            <a:endParaRPr lang="en-AU">
              <a:latin typeface="Nexa Bold" panose="02000000000000000000" pitchFamily="50" charset="0"/>
            </a:endParaRPr>
          </a:p>
        </p:txBody>
      </p:sp>
      <p:pic>
        <p:nvPicPr>
          <p:cNvPr id="4" name="Graphic 3" descr="Statistics with solid fill">
            <a:extLst>
              <a:ext uri="{FF2B5EF4-FFF2-40B4-BE49-F238E27FC236}">
                <a16:creationId xmlns:a16="http://schemas.microsoft.com/office/drawing/2014/main" id="{8EF7ACB5-CF7D-4057-83CD-EBF5D54780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9051" y="2410690"/>
            <a:ext cx="3077461" cy="3077461"/>
          </a:xfrm>
          <a:prstGeom prst="rect">
            <a:avLst/>
          </a:prstGeom>
        </p:spPr>
      </p:pic>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641336" y="2410690"/>
            <a:ext cx="6789044" cy="3367175"/>
          </a:xfrm>
        </p:spPr>
        <p:txBody>
          <a:bodyPr>
            <a:normAutofit/>
          </a:bodyPr>
          <a:lstStyle/>
          <a:p>
            <a:pPr marL="4572" lvl="1" indent="0">
              <a:spcAft>
                <a:spcPts val="1200"/>
              </a:spcAft>
              <a:buNone/>
            </a:pPr>
            <a:r>
              <a:rPr lang="en-AU" sz="3600" dirty="0">
                <a:latin typeface="Nexa Light" panose="02000000000000000000" pitchFamily="50" charset="0"/>
              </a:rPr>
              <a:t>An interactive platform to look at and analyse data</a:t>
            </a:r>
          </a:p>
          <a:p>
            <a:pPr marL="4572" lvl="1" indent="0">
              <a:spcAft>
                <a:spcPts val="1200"/>
              </a:spcAft>
              <a:buNone/>
            </a:pPr>
            <a:r>
              <a:rPr lang="en-AU" sz="3600" dirty="0">
                <a:latin typeface="Nexa Light" panose="02000000000000000000" pitchFamily="50" charset="0"/>
              </a:rPr>
              <a:t>Readily and cheaply available with Microsoft subscriptions ($10/user/month)</a:t>
            </a:r>
          </a:p>
        </p:txBody>
      </p:sp>
    </p:spTree>
    <p:extLst>
      <p:ext uri="{BB962C8B-B14F-4D97-AF65-F5344CB8AC3E}">
        <p14:creationId xmlns:p14="http://schemas.microsoft.com/office/powerpoint/2010/main" val="259808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E36B62D-34E6-41D4-B3AA-AC21AB3879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F9D15-E246-48C7-9E56-D5E17E8EF898}"/>
              </a:ext>
            </a:extLst>
          </p:cNvPr>
          <p:cNvSpPr>
            <a:spLocks noGrp="1"/>
          </p:cNvSpPr>
          <p:nvPr>
            <p:ph type="ctrTitle"/>
          </p:nvPr>
        </p:nvSpPr>
        <p:spPr>
          <a:xfrm>
            <a:off x="5081043" y="770467"/>
            <a:ext cx="6608963" cy="3352800"/>
          </a:xfrm>
        </p:spPr>
        <p:txBody>
          <a:bodyPr>
            <a:normAutofit/>
          </a:bodyPr>
          <a:lstStyle/>
          <a:p>
            <a:r>
              <a:rPr lang="en-AU" dirty="0"/>
              <a:t>Q&amp;A</a:t>
            </a:r>
            <a:endParaRPr lang="en-AU"/>
          </a:p>
        </p:txBody>
      </p:sp>
      <p:sp>
        <p:nvSpPr>
          <p:cNvPr id="11" name="Rectangle 10">
            <a:extLst>
              <a:ext uri="{FF2B5EF4-FFF2-40B4-BE49-F238E27FC236}">
                <a16:creationId xmlns:a16="http://schemas.microsoft.com/office/drawing/2014/main" id="{97E92409-AD19-4CE3-9956-8C03560F7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905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 name="Graphic 5" descr="Questions">
            <a:extLst>
              <a:ext uri="{FF2B5EF4-FFF2-40B4-BE49-F238E27FC236}">
                <a16:creationId xmlns:a16="http://schemas.microsoft.com/office/drawing/2014/main" id="{3DAE90CE-81ED-495B-9145-2DBFF3B7B9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3464" y="1742701"/>
            <a:ext cx="3352128" cy="3352128"/>
          </a:xfrm>
          <a:prstGeom prst="rect">
            <a:avLst/>
          </a:prstGeom>
        </p:spPr>
      </p:pic>
    </p:spTree>
    <p:extLst>
      <p:ext uri="{BB962C8B-B14F-4D97-AF65-F5344CB8AC3E}">
        <p14:creationId xmlns:p14="http://schemas.microsoft.com/office/powerpoint/2010/main" val="285137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57224" y="936711"/>
            <a:ext cx="2988265" cy="4984578"/>
          </a:xfrm>
        </p:spPr>
        <p:txBody>
          <a:bodyPr>
            <a:normAutofit/>
          </a:bodyPr>
          <a:lstStyle/>
          <a:p>
            <a:r>
              <a:rPr lang="en-AU" sz="4400" dirty="0">
                <a:solidFill>
                  <a:srgbClr val="FFFFFF"/>
                </a:solidFill>
                <a:latin typeface="Nexa Bold" panose="02000000000000000000" pitchFamily="50" charset="0"/>
              </a:rPr>
              <a:t>Session overview</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614389" y="936711"/>
            <a:ext cx="6815992" cy="4984578"/>
          </a:xfrm>
        </p:spPr>
        <p:txBody>
          <a:bodyPr anchor="ctr">
            <a:normAutofit/>
          </a:bodyPr>
          <a:lstStyle/>
          <a:p>
            <a:pPr marL="518922" lvl="1" indent="-514350">
              <a:lnSpc>
                <a:spcPct val="100000"/>
              </a:lnSpc>
              <a:spcAft>
                <a:spcPts val="1200"/>
              </a:spcAft>
              <a:buFont typeface="+mj-lt"/>
              <a:buAutoNum type="arabicPeriod"/>
            </a:pPr>
            <a:r>
              <a:rPr lang="en-AU" sz="2800" dirty="0">
                <a:latin typeface="Nexa Light" panose="02000000000000000000" pitchFamily="50" charset="0"/>
              </a:rPr>
              <a:t>What’s this project about?</a:t>
            </a:r>
          </a:p>
          <a:p>
            <a:pPr marL="518922" lvl="1" indent="-514350">
              <a:lnSpc>
                <a:spcPct val="100000"/>
              </a:lnSpc>
              <a:spcAft>
                <a:spcPts val="1200"/>
              </a:spcAft>
              <a:buFont typeface="+mj-lt"/>
              <a:buAutoNum type="arabicPeriod"/>
            </a:pPr>
            <a:r>
              <a:rPr lang="en-AU" sz="2800" dirty="0">
                <a:latin typeface="Nexa Light" panose="02000000000000000000" pitchFamily="50" charset="0"/>
              </a:rPr>
              <a:t>Questions to get you thinking</a:t>
            </a:r>
          </a:p>
          <a:p>
            <a:pPr marL="518922" lvl="1" indent="-514350">
              <a:lnSpc>
                <a:spcPct val="100000"/>
              </a:lnSpc>
              <a:spcAft>
                <a:spcPts val="1200"/>
              </a:spcAft>
              <a:buFont typeface="+mj-lt"/>
              <a:buAutoNum type="arabicPeriod"/>
            </a:pPr>
            <a:r>
              <a:rPr lang="en-AU" sz="2800" dirty="0">
                <a:latin typeface="Nexa Light" panose="02000000000000000000" pitchFamily="50" charset="0"/>
              </a:rPr>
              <a:t>What we’ve done so far, and why</a:t>
            </a:r>
          </a:p>
          <a:p>
            <a:pPr marL="518922" lvl="1" indent="-514350">
              <a:lnSpc>
                <a:spcPct val="100000"/>
              </a:lnSpc>
              <a:spcAft>
                <a:spcPts val="1200"/>
              </a:spcAft>
              <a:buFont typeface="+mj-lt"/>
              <a:buAutoNum type="arabicPeriod"/>
            </a:pPr>
            <a:r>
              <a:rPr lang="en-AU" sz="2800" dirty="0">
                <a:latin typeface="Nexa Light" panose="02000000000000000000" pitchFamily="50" charset="0"/>
              </a:rPr>
              <a:t>A tour of some data - two trial sites</a:t>
            </a:r>
          </a:p>
          <a:p>
            <a:pPr marL="518922" lvl="1" indent="-514350">
              <a:lnSpc>
                <a:spcPct val="100000"/>
              </a:lnSpc>
              <a:spcAft>
                <a:spcPts val="1200"/>
              </a:spcAft>
              <a:buFont typeface="+mj-lt"/>
              <a:buAutoNum type="arabicPeriod"/>
            </a:pPr>
            <a:r>
              <a:rPr lang="en-AU" sz="2800" dirty="0">
                <a:latin typeface="Nexa Light" panose="02000000000000000000" pitchFamily="50" charset="0"/>
              </a:rPr>
              <a:t>Q&amp;A with trial sites </a:t>
            </a:r>
          </a:p>
        </p:txBody>
      </p:sp>
    </p:spTree>
    <p:extLst>
      <p:ext uri="{BB962C8B-B14F-4D97-AF65-F5344CB8AC3E}">
        <p14:creationId xmlns:p14="http://schemas.microsoft.com/office/powerpoint/2010/main" val="411508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4" y="499533"/>
            <a:ext cx="7077951" cy="1658198"/>
          </a:xfrm>
        </p:spPr>
        <p:txBody>
          <a:bodyPr>
            <a:normAutofit/>
          </a:bodyPr>
          <a:lstStyle/>
          <a:p>
            <a:r>
              <a:rPr lang="en-AU" sz="4100" spc="0" dirty="0">
                <a:solidFill>
                  <a:srgbClr val="1B8990"/>
                </a:solidFill>
                <a:latin typeface="Nexa Bold" panose="02000000000000000000" pitchFamily="50" charset="0"/>
              </a:rPr>
              <a:t>Questions for you (round 1)</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702557" y="2011679"/>
            <a:ext cx="6816508" cy="4346787"/>
          </a:xfrm>
        </p:spPr>
        <p:txBody>
          <a:bodyPr>
            <a:normAutofit fontScale="70000" lnSpcReduction="20000"/>
          </a:bodyPr>
          <a:lstStyle/>
          <a:p>
            <a:pPr marL="4572" lvl="1" indent="0">
              <a:lnSpc>
                <a:spcPct val="120000"/>
              </a:lnSpc>
              <a:spcAft>
                <a:spcPts val="1200"/>
              </a:spcAft>
              <a:buNone/>
            </a:pPr>
            <a:r>
              <a:rPr lang="en-GB" sz="3600" dirty="0">
                <a:latin typeface="Nexa Light" panose="02000000000000000000" pitchFamily="50" charset="0"/>
              </a:rPr>
              <a:t>If you wanted to better manage demand, how helpful would the following data be: </a:t>
            </a:r>
          </a:p>
          <a:p>
            <a:pPr marL="747522" lvl="1" indent="-742950">
              <a:lnSpc>
                <a:spcPct val="120000"/>
              </a:lnSpc>
              <a:spcAft>
                <a:spcPts val="1200"/>
              </a:spcAft>
              <a:buFont typeface="+mj-lt"/>
              <a:buAutoNum type="arabicPeriod"/>
            </a:pPr>
            <a:r>
              <a:rPr lang="en-GB" sz="3600" dirty="0">
                <a:latin typeface="Nexa Light" panose="02000000000000000000" pitchFamily="50" charset="0"/>
              </a:rPr>
              <a:t>Where your resources go – time spent x priority group x service type</a:t>
            </a:r>
          </a:p>
          <a:p>
            <a:pPr marL="747522" lvl="1" indent="-742950">
              <a:lnSpc>
                <a:spcPct val="120000"/>
              </a:lnSpc>
              <a:spcAft>
                <a:spcPts val="1200"/>
              </a:spcAft>
              <a:buFont typeface="+mj-lt"/>
              <a:buAutoNum type="arabicPeriod"/>
            </a:pPr>
            <a:r>
              <a:rPr lang="en-GB" sz="3600" dirty="0">
                <a:latin typeface="Nexa Light" panose="02000000000000000000" pitchFamily="50" charset="0"/>
              </a:rPr>
              <a:t>Where your resources go - repeat vs one off clients x priority group x service type</a:t>
            </a:r>
          </a:p>
          <a:p>
            <a:pPr marL="4572" lvl="1" indent="0" algn="ctr">
              <a:lnSpc>
                <a:spcPct val="120000"/>
              </a:lnSpc>
              <a:spcAft>
                <a:spcPts val="1200"/>
              </a:spcAft>
              <a:buNone/>
            </a:pPr>
            <a:r>
              <a:rPr lang="en-GB" sz="3600" dirty="0">
                <a:latin typeface="Nexa Light" panose="02000000000000000000" pitchFamily="50" charset="0"/>
              </a:rPr>
              <a:t>(assume for this question </a:t>
            </a:r>
            <a:br>
              <a:rPr lang="en-GB" sz="3600" dirty="0">
                <a:latin typeface="Nexa Light" panose="02000000000000000000" pitchFamily="50" charset="0"/>
              </a:rPr>
            </a:br>
            <a:r>
              <a:rPr lang="en-GB" sz="3600" dirty="0">
                <a:latin typeface="Nexa Light" panose="02000000000000000000" pitchFamily="50" charset="0"/>
              </a:rPr>
              <a:t>it’s easy to collect this data)</a:t>
            </a:r>
          </a:p>
        </p:txBody>
      </p:sp>
      <p:pic>
        <p:nvPicPr>
          <p:cNvPr id="17" name="Picture 16">
            <a:extLst>
              <a:ext uri="{FF2B5EF4-FFF2-40B4-BE49-F238E27FC236}">
                <a16:creationId xmlns:a16="http://schemas.microsoft.com/office/drawing/2014/main" id="{A956FF18-127D-40F8-B49E-A9DA8A0E424A}"/>
              </a:ext>
            </a:extLst>
          </p:cNvPr>
          <p:cNvPicPr>
            <a:picLocks noChangeAspect="1"/>
          </p:cNvPicPr>
          <p:nvPr/>
        </p:nvPicPr>
        <p:blipFill rotWithShape="1">
          <a:blip r:embed="rId3"/>
          <a:srcRect l="34423" r="25927" b="-2"/>
          <a:stretch/>
        </p:blipFill>
        <p:spPr>
          <a:xfrm>
            <a:off x="0" y="-6418"/>
            <a:ext cx="4077443" cy="6864418"/>
          </a:xfrm>
          <a:prstGeom prst="rect">
            <a:avLst/>
          </a:prstGeom>
        </p:spPr>
      </p:pic>
    </p:spTree>
    <p:extLst>
      <p:ext uri="{BB962C8B-B14F-4D97-AF65-F5344CB8AC3E}">
        <p14:creationId xmlns:p14="http://schemas.microsoft.com/office/powerpoint/2010/main" val="412300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4" y="499533"/>
            <a:ext cx="7077951" cy="1658198"/>
          </a:xfrm>
        </p:spPr>
        <p:txBody>
          <a:bodyPr>
            <a:normAutofit/>
          </a:bodyPr>
          <a:lstStyle/>
          <a:p>
            <a:r>
              <a:rPr lang="en-AU" sz="4100" spc="0" dirty="0">
                <a:solidFill>
                  <a:srgbClr val="1B8990"/>
                </a:solidFill>
                <a:latin typeface="Nexa Bold" panose="02000000000000000000" pitchFamily="50" charset="0"/>
              </a:rPr>
              <a:t>Questions for you (round 2)</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702557" y="2011680"/>
            <a:ext cx="6428994" cy="4153730"/>
          </a:xfrm>
        </p:spPr>
        <p:txBody>
          <a:bodyPr>
            <a:normAutofit fontScale="77500" lnSpcReduction="20000"/>
          </a:bodyPr>
          <a:lstStyle/>
          <a:p>
            <a:pPr marL="4572" lvl="1" indent="0">
              <a:lnSpc>
                <a:spcPct val="120000"/>
              </a:lnSpc>
              <a:spcAft>
                <a:spcPts val="1200"/>
              </a:spcAft>
              <a:buNone/>
            </a:pPr>
            <a:r>
              <a:rPr lang="en-GB" sz="3600" dirty="0">
                <a:latin typeface="Nexa Light" panose="02000000000000000000" pitchFamily="50" charset="0"/>
              </a:rPr>
              <a:t>How easily could you get this data from CLASS now: </a:t>
            </a:r>
          </a:p>
          <a:p>
            <a:pPr marL="747522" lvl="1" indent="-742950">
              <a:lnSpc>
                <a:spcPct val="120000"/>
              </a:lnSpc>
              <a:spcAft>
                <a:spcPts val="1200"/>
              </a:spcAft>
              <a:buFont typeface="+mj-lt"/>
              <a:buAutoNum type="arabicPeriod"/>
            </a:pPr>
            <a:r>
              <a:rPr lang="en-GB" sz="3600" dirty="0">
                <a:latin typeface="Nexa Light" panose="02000000000000000000" pitchFamily="50" charset="0"/>
              </a:rPr>
              <a:t>Where your resources go – time spent x priority group x service type</a:t>
            </a:r>
          </a:p>
          <a:p>
            <a:pPr marL="747522" lvl="1" indent="-742950">
              <a:lnSpc>
                <a:spcPct val="120000"/>
              </a:lnSpc>
              <a:spcAft>
                <a:spcPts val="1200"/>
              </a:spcAft>
              <a:buFont typeface="+mj-lt"/>
              <a:buAutoNum type="arabicPeriod"/>
            </a:pPr>
            <a:r>
              <a:rPr lang="en-GB" sz="3600" dirty="0">
                <a:latin typeface="Nexa Light" panose="02000000000000000000" pitchFamily="50" charset="0"/>
              </a:rPr>
              <a:t>Where your resources go - repeat vs one off clients x priority group x service type</a:t>
            </a:r>
          </a:p>
          <a:p>
            <a:pPr marL="4572" lvl="1" indent="0">
              <a:lnSpc>
                <a:spcPct val="120000"/>
              </a:lnSpc>
              <a:spcAft>
                <a:spcPts val="1200"/>
              </a:spcAft>
              <a:buNone/>
            </a:pPr>
            <a:endParaRPr lang="en-GB" sz="3600" dirty="0">
              <a:latin typeface="Nexa Light" panose="02000000000000000000" pitchFamily="50" charset="0"/>
            </a:endParaRPr>
          </a:p>
        </p:txBody>
      </p:sp>
      <p:pic>
        <p:nvPicPr>
          <p:cNvPr id="17" name="Picture 16">
            <a:extLst>
              <a:ext uri="{FF2B5EF4-FFF2-40B4-BE49-F238E27FC236}">
                <a16:creationId xmlns:a16="http://schemas.microsoft.com/office/drawing/2014/main" id="{A956FF18-127D-40F8-B49E-A9DA8A0E424A}"/>
              </a:ext>
            </a:extLst>
          </p:cNvPr>
          <p:cNvPicPr>
            <a:picLocks noChangeAspect="1"/>
          </p:cNvPicPr>
          <p:nvPr/>
        </p:nvPicPr>
        <p:blipFill rotWithShape="1">
          <a:blip r:embed="rId3"/>
          <a:srcRect l="34423" r="25927" b="-2"/>
          <a:stretch/>
        </p:blipFill>
        <p:spPr>
          <a:xfrm>
            <a:off x="0" y="-6418"/>
            <a:ext cx="4077443" cy="6864418"/>
          </a:xfrm>
          <a:prstGeom prst="rect">
            <a:avLst/>
          </a:prstGeom>
        </p:spPr>
      </p:pic>
    </p:spTree>
    <p:extLst>
      <p:ext uri="{BB962C8B-B14F-4D97-AF65-F5344CB8AC3E}">
        <p14:creationId xmlns:p14="http://schemas.microsoft.com/office/powerpoint/2010/main" val="426565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4" y="499533"/>
            <a:ext cx="7077951" cy="1658198"/>
          </a:xfrm>
        </p:spPr>
        <p:txBody>
          <a:bodyPr>
            <a:normAutofit/>
          </a:bodyPr>
          <a:lstStyle/>
          <a:p>
            <a:r>
              <a:rPr lang="en-AU" sz="4100" spc="0" dirty="0">
                <a:solidFill>
                  <a:srgbClr val="1B8990"/>
                </a:solidFill>
                <a:latin typeface="Nexa Bold" panose="02000000000000000000" pitchFamily="50" charset="0"/>
              </a:rPr>
              <a:t>Questions for you (round 3)</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702557" y="2011680"/>
            <a:ext cx="6428994" cy="4153730"/>
          </a:xfrm>
        </p:spPr>
        <p:txBody>
          <a:bodyPr>
            <a:normAutofit/>
          </a:bodyPr>
          <a:lstStyle/>
          <a:p>
            <a:pPr marL="4572" lvl="1" indent="0">
              <a:lnSpc>
                <a:spcPct val="120000"/>
              </a:lnSpc>
              <a:spcAft>
                <a:spcPts val="1200"/>
              </a:spcAft>
              <a:buNone/>
            </a:pPr>
            <a:r>
              <a:rPr lang="en-GB" sz="3600" dirty="0">
                <a:latin typeface="Nexa Light" panose="02000000000000000000" pitchFamily="50" charset="0"/>
              </a:rPr>
              <a:t>Turn to the person sitting beside you and talk about the difference between ‘triage’ and ‘demand management’</a:t>
            </a:r>
          </a:p>
          <a:p>
            <a:pPr marL="4572" lvl="1" indent="0">
              <a:lnSpc>
                <a:spcPct val="120000"/>
              </a:lnSpc>
              <a:spcAft>
                <a:spcPts val="1200"/>
              </a:spcAft>
              <a:buNone/>
            </a:pPr>
            <a:endParaRPr lang="en-GB" sz="3600" dirty="0">
              <a:latin typeface="Nexa Light" panose="02000000000000000000" pitchFamily="50" charset="0"/>
            </a:endParaRPr>
          </a:p>
        </p:txBody>
      </p:sp>
      <p:pic>
        <p:nvPicPr>
          <p:cNvPr id="17" name="Picture 16">
            <a:extLst>
              <a:ext uri="{FF2B5EF4-FFF2-40B4-BE49-F238E27FC236}">
                <a16:creationId xmlns:a16="http://schemas.microsoft.com/office/drawing/2014/main" id="{A956FF18-127D-40F8-B49E-A9DA8A0E424A}"/>
              </a:ext>
            </a:extLst>
          </p:cNvPr>
          <p:cNvPicPr>
            <a:picLocks noChangeAspect="1"/>
          </p:cNvPicPr>
          <p:nvPr/>
        </p:nvPicPr>
        <p:blipFill rotWithShape="1">
          <a:blip r:embed="rId3"/>
          <a:srcRect l="34423" r="25927" b="-2"/>
          <a:stretch/>
        </p:blipFill>
        <p:spPr>
          <a:xfrm>
            <a:off x="0" y="-6418"/>
            <a:ext cx="4077443" cy="6864418"/>
          </a:xfrm>
          <a:prstGeom prst="rect">
            <a:avLst/>
          </a:prstGeom>
        </p:spPr>
      </p:pic>
    </p:spTree>
    <p:extLst>
      <p:ext uri="{BB962C8B-B14F-4D97-AF65-F5344CB8AC3E}">
        <p14:creationId xmlns:p14="http://schemas.microsoft.com/office/powerpoint/2010/main" val="28856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4" y="499533"/>
            <a:ext cx="7077951" cy="1658198"/>
          </a:xfrm>
        </p:spPr>
        <p:txBody>
          <a:bodyPr>
            <a:normAutofit/>
          </a:bodyPr>
          <a:lstStyle/>
          <a:p>
            <a:r>
              <a:rPr lang="en-AU" sz="4100" spc="0" dirty="0">
                <a:solidFill>
                  <a:srgbClr val="1B8990"/>
                </a:solidFill>
                <a:latin typeface="Nexa Bold" panose="02000000000000000000" pitchFamily="50" charset="0"/>
              </a:rPr>
              <a:t>Questions for you (round 4) </a:t>
            </a:r>
          </a:p>
        </p:txBody>
      </p:sp>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702557" y="2011680"/>
            <a:ext cx="6428994" cy="4153730"/>
          </a:xfrm>
        </p:spPr>
        <p:txBody>
          <a:bodyPr>
            <a:normAutofit fontScale="85000" lnSpcReduction="10000"/>
          </a:bodyPr>
          <a:lstStyle/>
          <a:p>
            <a:pPr marL="518922" lvl="1" indent="-514350">
              <a:lnSpc>
                <a:spcPct val="120000"/>
              </a:lnSpc>
              <a:spcAft>
                <a:spcPts val="1200"/>
              </a:spcAft>
              <a:buFont typeface="+mj-lt"/>
              <a:buAutoNum type="arabicPeriod"/>
            </a:pPr>
            <a:r>
              <a:rPr lang="en-AU" sz="3200" dirty="0">
                <a:latin typeface="Nexa Light" panose="02000000000000000000" pitchFamily="50" charset="0"/>
              </a:rPr>
              <a:t>What’s the most effective thing you’ve ever done to improve how you manage demand for services?</a:t>
            </a:r>
          </a:p>
          <a:p>
            <a:pPr marL="518922" lvl="1" indent="-514350">
              <a:lnSpc>
                <a:spcPct val="120000"/>
              </a:lnSpc>
              <a:spcAft>
                <a:spcPts val="1200"/>
              </a:spcAft>
              <a:buFont typeface="+mj-lt"/>
              <a:buAutoNum type="arabicPeriod"/>
            </a:pPr>
            <a:r>
              <a:rPr lang="en-AU" sz="3200" dirty="0">
                <a:latin typeface="Nexa Light" panose="02000000000000000000" pitchFamily="50" charset="0"/>
              </a:rPr>
              <a:t>How did it benefit the community?</a:t>
            </a:r>
          </a:p>
          <a:p>
            <a:pPr marL="4572" lvl="1" indent="0">
              <a:lnSpc>
                <a:spcPct val="120000"/>
              </a:lnSpc>
              <a:spcAft>
                <a:spcPts val="1200"/>
              </a:spcAft>
              <a:buNone/>
            </a:pPr>
            <a:r>
              <a:rPr lang="en-AU" sz="3200" dirty="0">
                <a:latin typeface="Nexa Light" panose="02000000000000000000" pitchFamily="50" charset="0"/>
              </a:rPr>
              <a:t>If you want to share your experience – write it down on an index card and we’ll collect it</a:t>
            </a:r>
            <a:endParaRPr lang="en-GB" sz="3200" dirty="0">
              <a:latin typeface="Nexa Light" panose="02000000000000000000" pitchFamily="50" charset="0"/>
            </a:endParaRPr>
          </a:p>
        </p:txBody>
      </p:sp>
      <p:pic>
        <p:nvPicPr>
          <p:cNvPr id="17" name="Picture 16">
            <a:extLst>
              <a:ext uri="{FF2B5EF4-FFF2-40B4-BE49-F238E27FC236}">
                <a16:creationId xmlns:a16="http://schemas.microsoft.com/office/drawing/2014/main" id="{A956FF18-127D-40F8-B49E-A9DA8A0E424A}"/>
              </a:ext>
            </a:extLst>
          </p:cNvPr>
          <p:cNvPicPr>
            <a:picLocks noChangeAspect="1"/>
          </p:cNvPicPr>
          <p:nvPr/>
        </p:nvPicPr>
        <p:blipFill rotWithShape="1">
          <a:blip r:embed="rId3"/>
          <a:srcRect l="34423" r="25927" b="-2"/>
          <a:stretch/>
        </p:blipFill>
        <p:spPr>
          <a:xfrm>
            <a:off x="0" y="-6418"/>
            <a:ext cx="4077443" cy="6864418"/>
          </a:xfrm>
          <a:prstGeom prst="rect">
            <a:avLst/>
          </a:prstGeom>
        </p:spPr>
      </p:pic>
    </p:spTree>
    <p:extLst>
      <p:ext uri="{BB962C8B-B14F-4D97-AF65-F5344CB8AC3E}">
        <p14:creationId xmlns:p14="http://schemas.microsoft.com/office/powerpoint/2010/main" val="374412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5" y="499533"/>
            <a:ext cx="6562726" cy="1658198"/>
          </a:xfrm>
        </p:spPr>
        <p:txBody>
          <a:bodyPr>
            <a:normAutofit/>
          </a:bodyPr>
          <a:lstStyle/>
          <a:p>
            <a:r>
              <a:rPr lang="en-AU" dirty="0">
                <a:latin typeface="Nexa Bold" panose="02000000000000000000" pitchFamily="50" charset="0"/>
              </a:rPr>
              <a:t> </a:t>
            </a:r>
          </a:p>
        </p:txBody>
      </p:sp>
      <p:pic>
        <p:nvPicPr>
          <p:cNvPr id="12" name="Picture 11">
            <a:extLst>
              <a:ext uri="{FF2B5EF4-FFF2-40B4-BE49-F238E27FC236}">
                <a16:creationId xmlns:a16="http://schemas.microsoft.com/office/drawing/2014/main" id="{98DA55F7-EE4A-489C-98DF-7A329AF28CC3}"/>
              </a:ext>
            </a:extLst>
          </p:cNvPr>
          <p:cNvPicPr>
            <a:picLocks noChangeAspect="1"/>
          </p:cNvPicPr>
          <p:nvPr/>
        </p:nvPicPr>
        <p:blipFill rotWithShape="1">
          <a:blip r:embed="rId3"/>
          <a:srcRect l="32939" r="27411" b="-2"/>
          <a:stretch/>
        </p:blipFill>
        <p:spPr>
          <a:xfrm>
            <a:off x="20" y="-6418"/>
            <a:ext cx="4077443" cy="6864418"/>
          </a:xfrm>
          <a:prstGeom prst="rect">
            <a:avLst/>
          </a:prstGeom>
        </p:spPr>
      </p:pic>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077464" y="-6418"/>
            <a:ext cx="7932696" cy="4970591"/>
          </a:xfrm>
        </p:spPr>
        <p:txBody>
          <a:bodyPr wrap="square">
            <a:spAutoFit/>
          </a:bodyPr>
          <a:lstStyle/>
          <a:p>
            <a:pPr marL="4572" lvl="1" indent="0">
              <a:lnSpc>
                <a:spcPct val="100000"/>
              </a:lnSpc>
              <a:spcAft>
                <a:spcPts val="600"/>
              </a:spcAft>
              <a:buNone/>
            </a:pPr>
            <a:endParaRPr lang="en-GB" sz="4100" b="1" dirty="0">
              <a:solidFill>
                <a:srgbClr val="1B8990"/>
              </a:solidFill>
              <a:latin typeface="Nexa Bold" panose="02000000000000000000" pitchFamily="50" charset="0"/>
            </a:endParaRPr>
          </a:p>
          <a:p>
            <a:pPr marL="4572" lvl="1" indent="0">
              <a:lnSpc>
                <a:spcPct val="100000"/>
              </a:lnSpc>
              <a:spcAft>
                <a:spcPts val="600"/>
              </a:spcAft>
              <a:buNone/>
            </a:pPr>
            <a:r>
              <a:rPr lang="en-GB" sz="4100" b="1" dirty="0">
                <a:solidFill>
                  <a:srgbClr val="1B8990"/>
                </a:solidFill>
                <a:latin typeface="Nexa Bold" panose="02000000000000000000" pitchFamily="50" charset="0"/>
              </a:rPr>
              <a:t>Triage – </a:t>
            </a:r>
            <a:br>
              <a:rPr lang="en-GB" sz="4100" b="1" dirty="0">
                <a:solidFill>
                  <a:srgbClr val="1B8990"/>
                </a:solidFill>
                <a:latin typeface="Nexa Bold" panose="02000000000000000000" pitchFamily="50" charset="0"/>
              </a:rPr>
            </a:br>
            <a:r>
              <a:rPr lang="en-GB" sz="4100" b="1" dirty="0">
                <a:solidFill>
                  <a:srgbClr val="1B8990"/>
                </a:solidFill>
                <a:latin typeface="Nexa Bold" panose="02000000000000000000" pitchFamily="50" charset="0"/>
              </a:rPr>
              <a:t>who gets in the door</a:t>
            </a:r>
          </a:p>
          <a:p>
            <a:pPr marL="4572" lvl="1" indent="0">
              <a:lnSpc>
                <a:spcPct val="100000"/>
              </a:lnSpc>
              <a:spcAft>
                <a:spcPts val="600"/>
              </a:spcAft>
              <a:buNone/>
            </a:pPr>
            <a:endParaRPr lang="en-GB" sz="4100" b="1" dirty="0">
              <a:solidFill>
                <a:srgbClr val="1B8990"/>
              </a:solidFill>
              <a:latin typeface="Nexa Bold" panose="02000000000000000000" pitchFamily="50" charset="0"/>
            </a:endParaRPr>
          </a:p>
          <a:p>
            <a:pPr marL="4572" lvl="1" indent="0">
              <a:lnSpc>
                <a:spcPct val="100000"/>
              </a:lnSpc>
              <a:spcAft>
                <a:spcPts val="600"/>
              </a:spcAft>
              <a:buNone/>
            </a:pPr>
            <a:r>
              <a:rPr lang="en-GB" sz="4100" b="1" dirty="0">
                <a:solidFill>
                  <a:srgbClr val="1B8990"/>
                </a:solidFill>
                <a:latin typeface="Nexa Bold" panose="02000000000000000000" pitchFamily="50" charset="0"/>
              </a:rPr>
              <a:t>Demand management – </a:t>
            </a:r>
            <a:br>
              <a:rPr lang="en-GB" sz="4100" b="1" dirty="0">
                <a:solidFill>
                  <a:srgbClr val="1B8990"/>
                </a:solidFill>
                <a:latin typeface="Nexa Bold" panose="02000000000000000000" pitchFamily="50" charset="0"/>
              </a:rPr>
            </a:br>
            <a:r>
              <a:rPr lang="en-GB" sz="4100" b="1" dirty="0">
                <a:solidFill>
                  <a:srgbClr val="1B8990"/>
                </a:solidFill>
                <a:latin typeface="Nexa Bold" panose="02000000000000000000" pitchFamily="50" charset="0"/>
              </a:rPr>
              <a:t>who gets in + what happens next + what does it take?</a:t>
            </a:r>
          </a:p>
        </p:txBody>
      </p:sp>
    </p:spTree>
    <p:extLst>
      <p:ext uri="{BB962C8B-B14F-4D97-AF65-F5344CB8AC3E}">
        <p14:creationId xmlns:p14="http://schemas.microsoft.com/office/powerpoint/2010/main" val="592959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5" y="499533"/>
            <a:ext cx="6562726" cy="1658198"/>
          </a:xfrm>
        </p:spPr>
        <p:txBody>
          <a:bodyPr>
            <a:normAutofit/>
          </a:bodyPr>
          <a:lstStyle/>
          <a:p>
            <a:r>
              <a:rPr lang="en-AU" dirty="0">
                <a:latin typeface="Nexa Bold" panose="02000000000000000000" pitchFamily="50" charset="0"/>
              </a:rPr>
              <a:t> </a:t>
            </a:r>
          </a:p>
        </p:txBody>
      </p:sp>
      <p:pic>
        <p:nvPicPr>
          <p:cNvPr id="12" name="Picture 11">
            <a:extLst>
              <a:ext uri="{FF2B5EF4-FFF2-40B4-BE49-F238E27FC236}">
                <a16:creationId xmlns:a16="http://schemas.microsoft.com/office/drawing/2014/main" id="{98DA55F7-EE4A-489C-98DF-7A329AF28CC3}"/>
              </a:ext>
            </a:extLst>
          </p:cNvPr>
          <p:cNvPicPr>
            <a:picLocks noChangeAspect="1"/>
          </p:cNvPicPr>
          <p:nvPr/>
        </p:nvPicPr>
        <p:blipFill rotWithShape="1">
          <a:blip r:embed="rId3"/>
          <a:srcRect l="32939" r="27411" b="-2"/>
          <a:stretch/>
        </p:blipFill>
        <p:spPr>
          <a:xfrm>
            <a:off x="20" y="-6418"/>
            <a:ext cx="4077443" cy="6864418"/>
          </a:xfrm>
          <a:prstGeom prst="rect">
            <a:avLst/>
          </a:prstGeom>
        </p:spPr>
      </p:pic>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259304" y="1881758"/>
            <a:ext cx="7932696" cy="2739211"/>
          </a:xfrm>
        </p:spPr>
        <p:txBody>
          <a:bodyPr wrap="square">
            <a:spAutoFit/>
          </a:bodyPr>
          <a:lstStyle/>
          <a:p>
            <a:pPr marL="4572" lvl="1" indent="0">
              <a:lnSpc>
                <a:spcPct val="100000"/>
              </a:lnSpc>
              <a:spcAft>
                <a:spcPts val="600"/>
              </a:spcAft>
              <a:buNone/>
            </a:pPr>
            <a:r>
              <a:rPr lang="en-GB" sz="4100" b="1" dirty="0">
                <a:solidFill>
                  <a:srgbClr val="1B8990"/>
                </a:solidFill>
                <a:latin typeface="Nexa Bold" panose="02000000000000000000" pitchFamily="50" charset="0"/>
              </a:rPr>
              <a:t>Triage </a:t>
            </a:r>
            <a:br>
              <a:rPr lang="en-GB" sz="4100" b="1" dirty="0">
                <a:solidFill>
                  <a:srgbClr val="1B8990"/>
                </a:solidFill>
                <a:latin typeface="Nexa Bold" panose="02000000000000000000" pitchFamily="50" charset="0"/>
              </a:rPr>
            </a:br>
            <a:r>
              <a:rPr lang="en-GB" sz="2800" b="1" dirty="0">
                <a:solidFill>
                  <a:srgbClr val="1B8990"/>
                </a:solidFill>
                <a:latin typeface="Nexa Bold" panose="02000000000000000000" pitchFamily="50" charset="0"/>
              </a:rPr>
              <a:t>(who gets in)</a:t>
            </a:r>
          </a:p>
          <a:p>
            <a:pPr lvl="1">
              <a:lnSpc>
                <a:spcPct val="100000"/>
              </a:lnSpc>
              <a:spcBef>
                <a:spcPts val="0"/>
              </a:spcBef>
              <a:spcAft>
                <a:spcPts val="1200"/>
              </a:spcAft>
              <a:buFont typeface="Wingdings" panose="05000000000000000000" pitchFamily="2" charset="2"/>
              <a:buChar char="§"/>
            </a:pPr>
            <a:r>
              <a:rPr lang="en-GB" sz="2800" dirty="0">
                <a:latin typeface="Nexa Light" panose="02000000000000000000" pitchFamily="50" charset="0"/>
              </a:rPr>
              <a:t>A subset of demand management</a:t>
            </a:r>
          </a:p>
          <a:p>
            <a:pPr lvl="1">
              <a:lnSpc>
                <a:spcPct val="100000"/>
              </a:lnSpc>
              <a:spcBef>
                <a:spcPts val="0"/>
              </a:spcBef>
              <a:spcAft>
                <a:spcPts val="600"/>
              </a:spcAft>
              <a:buFont typeface="Wingdings" panose="05000000000000000000" pitchFamily="2" charset="2"/>
              <a:buChar char="§"/>
            </a:pPr>
            <a:r>
              <a:rPr lang="en-GB" sz="2800" dirty="0">
                <a:latin typeface="Nexa Light" panose="02000000000000000000" pitchFamily="50" charset="0"/>
              </a:rPr>
              <a:t>Guides initial ‘sorting’ of clients at intake</a:t>
            </a:r>
            <a:endParaRPr lang="en-GB" sz="1600" dirty="0">
              <a:latin typeface="Nexa Light" panose="02000000000000000000" pitchFamily="50" charset="0"/>
            </a:endParaRPr>
          </a:p>
          <a:p>
            <a:pPr marL="4572" lvl="1" indent="0">
              <a:lnSpc>
                <a:spcPct val="100000"/>
              </a:lnSpc>
              <a:spcAft>
                <a:spcPts val="600"/>
              </a:spcAft>
              <a:buNone/>
            </a:pPr>
            <a:r>
              <a:rPr lang="en-GB" sz="2200" i="1" dirty="0">
                <a:latin typeface="Nexa Light" panose="02000000000000000000" pitchFamily="50" charset="0"/>
              </a:rPr>
              <a:t>      think: accident and emergency </a:t>
            </a:r>
          </a:p>
        </p:txBody>
      </p:sp>
    </p:spTree>
    <p:extLst>
      <p:ext uri="{BB962C8B-B14F-4D97-AF65-F5344CB8AC3E}">
        <p14:creationId xmlns:p14="http://schemas.microsoft.com/office/powerpoint/2010/main" val="3563545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5" y="499533"/>
            <a:ext cx="6562726" cy="1658198"/>
          </a:xfrm>
        </p:spPr>
        <p:txBody>
          <a:bodyPr>
            <a:normAutofit/>
          </a:bodyPr>
          <a:lstStyle/>
          <a:p>
            <a:r>
              <a:rPr lang="en-AU" dirty="0">
                <a:latin typeface="Nexa Bold" panose="02000000000000000000" pitchFamily="50" charset="0"/>
              </a:rPr>
              <a:t> </a:t>
            </a:r>
          </a:p>
        </p:txBody>
      </p:sp>
      <p:pic>
        <p:nvPicPr>
          <p:cNvPr id="12" name="Picture 11">
            <a:extLst>
              <a:ext uri="{FF2B5EF4-FFF2-40B4-BE49-F238E27FC236}">
                <a16:creationId xmlns:a16="http://schemas.microsoft.com/office/drawing/2014/main" id="{98DA55F7-EE4A-489C-98DF-7A329AF28CC3}"/>
              </a:ext>
            </a:extLst>
          </p:cNvPr>
          <p:cNvPicPr>
            <a:picLocks noChangeAspect="1"/>
          </p:cNvPicPr>
          <p:nvPr/>
        </p:nvPicPr>
        <p:blipFill rotWithShape="1">
          <a:blip r:embed="rId3"/>
          <a:srcRect l="32939" r="27411" b="-2"/>
          <a:stretch/>
        </p:blipFill>
        <p:spPr>
          <a:xfrm>
            <a:off x="20" y="-6418"/>
            <a:ext cx="4077443" cy="6864418"/>
          </a:xfrm>
          <a:prstGeom prst="rect">
            <a:avLst/>
          </a:prstGeom>
        </p:spPr>
      </p:pic>
      <p:sp>
        <p:nvSpPr>
          <p:cNvPr id="10" name="Content Placeholder 9">
            <a:extLst>
              <a:ext uri="{FF2B5EF4-FFF2-40B4-BE49-F238E27FC236}">
                <a16:creationId xmlns:a16="http://schemas.microsoft.com/office/drawing/2014/main" id="{E1497819-0396-42C6-BF0C-570C2B40508B}"/>
              </a:ext>
            </a:extLst>
          </p:cNvPr>
          <p:cNvSpPr>
            <a:spLocks noGrp="1"/>
          </p:cNvSpPr>
          <p:nvPr>
            <p:ph idx="1"/>
          </p:nvPr>
        </p:nvSpPr>
        <p:spPr>
          <a:xfrm>
            <a:off x="4077464" y="-6418"/>
            <a:ext cx="8114536" cy="5524589"/>
          </a:xfrm>
        </p:spPr>
        <p:txBody>
          <a:bodyPr wrap="square">
            <a:spAutoFit/>
          </a:bodyPr>
          <a:lstStyle/>
          <a:p>
            <a:pPr marL="4572" lvl="1" indent="0">
              <a:lnSpc>
                <a:spcPct val="100000"/>
              </a:lnSpc>
              <a:spcAft>
                <a:spcPts val="600"/>
              </a:spcAft>
              <a:buNone/>
            </a:pPr>
            <a:r>
              <a:rPr lang="en-GB" sz="4100" b="1" dirty="0">
                <a:solidFill>
                  <a:srgbClr val="1B8990"/>
                </a:solidFill>
                <a:latin typeface="Nexa Bold" panose="02000000000000000000" pitchFamily="50" charset="0"/>
              </a:rPr>
              <a:t>Demand management </a:t>
            </a:r>
            <a:br>
              <a:rPr lang="en-GB" sz="4100" b="1" dirty="0">
                <a:solidFill>
                  <a:srgbClr val="1B8990"/>
                </a:solidFill>
                <a:latin typeface="Nexa Bold" panose="02000000000000000000" pitchFamily="50" charset="0"/>
              </a:rPr>
            </a:br>
            <a:r>
              <a:rPr lang="en-GB" sz="2800" b="1" dirty="0">
                <a:solidFill>
                  <a:srgbClr val="1B8990"/>
                </a:solidFill>
                <a:latin typeface="Nexa Bold" panose="02000000000000000000" pitchFamily="50" charset="0"/>
              </a:rPr>
              <a:t>(who gets in the door + what happens next + what does it take?)</a:t>
            </a:r>
          </a:p>
          <a:p>
            <a:pPr lvl="1">
              <a:lnSpc>
                <a:spcPct val="100000"/>
              </a:lnSpc>
              <a:spcBef>
                <a:spcPts val="0"/>
              </a:spcBef>
              <a:spcAft>
                <a:spcPts val="1200"/>
              </a:spcAft>
              <a:buFont typeface="Wingdings" panose="05000000000000000000" pitchFamily="2" charset="2"/>
              <a:buChar char="§"/>
            </a:pPr>
            <a:r>
              <a:rPr lang="en-GB" sz="2800" dirty="0">
                <a:latin typeface="Nexa Light" panose="02000000000000000000" pitchFamily="50" charset="0"/>
              </a:rPr>
              <a:t>Driven by organisational vision and strategy</a:t>
            </a:r>
          </a:p>
          <a:p>
            <a:pPr lvl="1">
              <a:lnSpc>
                <a:spcPct val="100000"/>
              </a:lnSpc>
              <a:spcBef>
                <a:spcPts val="0"/>
              </a:spcBef>
              <a:spcAft>
                <a:spcPts val="1200"/>
              </a:spcAft>
              <a:buFont typeface="Wingdings" panose="05000000000000000000" pitchFamily="2" charset="2"/>
              <a:buChar char="§"/>
            </a:pPr>
            <a:r>
              <a:rPr lang="en-GB" sz="2800" dirty="0">
                <a:latin typeface="Nexa Light" panose="02000000000000000000" pitchFamily="50" charset="0"/>
              </a:rPr>
              <a:t>Broader than the point of intake – considers each stage of the client journey </a:t>
            </a:r>
          </a:p>
          <a:p>
            <a:pPr lvl="1">
              <a:lnSpc>
                <a:spcPct val="100000"/>
              </a:lnSpc>
              <a:spcBef>
                <a:spcPts val="0"/>
              </a:spcBef>
              <a:spcAft>
                <a:spcPts val="1200"/>
              </a:spcAft>
              <a:buFont typeface="Wingdings" panose="05000000000000000000" pitchFamily="2" charset="2"/>
              <a:buChar char="§"/>
            </a:pPr>
            <a:r>
              <a:rPr lang="en-GB" sz="2800" dirty="0">
                <a:latin typeface="Nexa Light" panose="02000000000000000000" pitchFamily="50" charset="0"/>
              </a:rPr>
              <a:t>Considers skill mix and resources available</a:t>
            </a:r>
          </a:p>
          <a:p>
            <a:pPr lvl="1">
              <a:lnSpc>
                <a:spcPct val="100000"/>
              </a:lnSpc>
              <a:spcBef>
                <a:spcPts val="0"/>
              </a:spcBef>
              <a:spcAft>
                <a:spcPts val="600"/>
              </a:spcAft>
              <a:buFont typeface="Wingdings" panose="05000000000000000000" pitchFamily="2" charset="2"/>
              <a:buChar char="§"/>
            </a:pPr>
            <a:r>
              <a:rPr lang="en-GB" sz="2800" dirty="0">
                <a:latin typeface="Nexa Light" panose="02000000000000000000" pitchFamily="50" charset="0"/>
              </a:rPr>
              <a:t>Can involve service/workforce redesign</a:t>
            </a:r>
            <a:endParaRPr lang="en-GB" sz="1600" dirty="0">
              <a:latin typeface="Nexa Light" panose="02000000000000000000" pitchFamily="50" charset="0"/>
            </a:endParaRPr>
          </a:p>
          <a:p>
            <a:pPr marL="480060" lvl="3" indent="0">
              <a:lnSpc>
                <a:spcPct val="100000"/>
              </a:lnSpc>
              <a:spcBef>
                <a:spcPts val="0"/>
              </a:spcBef>
              <a:buNone/>
            </a:pPr>
            <a:r>
              <a:rPr lang="en-GB" sz="2200" i="1" dirty="0">
                <a:latin typeface="Nexa Light" panose="02000000000000000000" pitchFamily="50" charset="0"/>
              </a:rPr>
              <a:t>think: nurse practitioners stepping into                              doctors’ scope of practice</a:t>
            </a:r>
            <a:br>
              <a:rPr lang="en-GB" sz="2200" i="1" dirty="0">
                <a:latin typeface="Nexa Light" panose="02000000000000000000" pitchFamily="50" charset="0"/>
              </a:rPr>
            </a:br>
            <a:br>
              <a:rPr lang="en-GB" sz="1000" i="1" dirty="0">
                <a:latin typeface="Nexa Light" panose="02000000000000000000" pitchFamily="50" charset="0"/>
              </a:rPr>
            </a:br>
            <a:r>
              <a:rPr lang="en-GB" sz="2200" i="1" dirty="0">
                <a:latin typeface="Nexa Light" panose="02000000000000000000" pitchFamily="50" charset="0"/>
              </a:rPr>
              <a:t>think: WLS Vic only doing high impact casework</a:t>
            </a:r>
          </a:p>
        </p:txBody>
      </p:sp>
    </p:spTree>
    <p:extLst>
      <p:ext uri="{BB962C8B-B14F-4D97-AF65-F5344CB8AC3E}">
        <p14:creationId xmlns:p14="http://schemas.microsoft.com/office/powerpoint/2010/main" val="68000850"/>
      </p:ext>
    </p:extLst>
  </p:cSld>
  <p:clrMapOvr>
    <a:masterClrMapping/>
  </p:clrMapOvr>
</p:sld>
</file>

<file path=ppt/theme/theme1.xml><?xml version="1.0" encoding="utf-8"?>
<a:theme xmlns:a="http://schemas.openxmlformats.org/drawingml/2006/main" name="Metropolitan">
  <a:themeElements>
    <a:clrScheme name="Custom 1">
      <a:dk1>
        <a:sysClr val="windowText" lastClr="000000"/>
      </a:dk1>
      <a:lt1>
        <a:sysClr val="window" lastClr="FFFFFF"/>
      </a:lt1>
      <a:dk2>
        <a:srgbClr val="162F33"/>
      </a:dk2>
      <a:lt2>
        <a:srgbClr val="EAF0E0"/>
      </a:lt2>
      <a:accent1>
        <a:srgbClr val="1B8990"/>
      </a:accent1>
      <a:accent2>
        <a:srgbClr val="277F5A"/>
      </a:accent2>
      <a:accent3>
        <a:srgbClr val="277F5A"/>
      </a:accent3>
      <a:accent4>
        <a:srgbClr val="657689"/>
      </a:accent4>
      <a:accent5>
        <a:srgbClr val="277F5A"/>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3" ma:contentTypeDescription="Create a new document." ma:contentTypeScope="" ma:versionID="d120111b3cca3c8ad5743be1988349f6">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9463e6653dc1f816734196ac6a4f8d9"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9D25A00-59B2-47C0-AEAB-B1F961ADFC93}"/>
</file>

<file path=customXml/itemProps2.xml><?xml version="1.0" encoding="utf-8"?>
<ds:datastoreItem xmlns:ds="http://schemas.openxmlformats.org/officeDocument/2006/customXml" ds:itemID="{63F976A7-CAE2-4B71-836C-AE30A34FC81D}"/>
</file>

<file path=customXml/itemProps3.xml><?xml version="1.0" encoding="utf-8"?>
<ds:datastoreItem xmlns:ds="http://schemas.openxmlformats.org/officeDocument/2006/customXml" ds:itemID="{03EBF7C6-E0D7-4F2E-84AE-5A7AC45CFF71}"/>
</file>

<file path=docProps/app.xml><?xml version="1.0" encoding="utf-8"?>
<Properties xmlns="http://schemas.openxmlformats.org/officeDocument/2006/extended-properties" xmlns:vt="http://schemas.openxmlformats.org/officeDocument/2006/docPropsVTypes">
  <TotalTime>457</TotalTime>
  <Words>1338</Words>
  <Application>Microsoft Office PowerPoint</Application>
  <PresentationFormat>Widescreen</PresentationFormat>
  <Paragraphs>151</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Nexa Bold</vt:lpstr>
      <vt:lpstr>Nexa Light</vt:lpstr>
      <vt:lpstr>Wingdings</vt:lpstr>
      <vt:lpstr>Metropolitan</vt:lpstr>
      <vt:lpstr>Towards a triage and demand management framework</vt:lpstr>
      <vt:lpstr>Session overview</vt:lpstr>
      <vt:lpstr>Questions for you (round 1)</vt:lpstr>
      <vt:lpstr>Questions for you (round 2)</vt:lpstr>
      <vt:lpstr>Questions for you (round 3)</vt:lpstr>
      <vt:lpstr>Questions for you (round 4) </vt:lpstr>
      <vt:lpstr> </vt:lpstr>
      <vt:lpstr> </vt:lpstr>
      <vt:lpstr> </vt:lpstr>
      <vt:lpstr>Demand management strategy</vt:lpstr>
      <vt:lpstr>PowerPoint Presentation</vt:lpstr>
      <vt:lpstr>Value based health care</vt:lpstr>
      <vt:lpstr>PowerPoint Presentation</vt:lpstr>
      <vt:lpstr>Project overview</vt:lpstr>
      <vt:lpstr>Project approach</vt:lpstr>
      <vt:lpstr>Learning and evaluation approach so far</vt:lpstr>
      <vt:lpstr>Practical tools and processes from CLCQ</vt:lpstr>
      <vt:lpstr>PowerBI</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triage and demand management framework</dc:title>
  <dc:creator>Rachel Healy</dc:creator>
  <cp:lastModifiedBy>Louise  Mullins</cp:lastModifiedBy>
  <cp:revision>68</cp:revision>
  <cp:lastPrinted>2020-11-29T13:27:19Z</cp:lastPrinted>
  <dcterms:created xsi:type="dcterms:W3CDTF">2020-11-29T02:06:01Z</dcterms:created>
  <dcterms:modified xsi:type="dcterms:W3CDTF">2021-06-15T07:05:24Z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