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20" r:id="rId3"/>
  </p:sldMasterIdLst>
  <p:notesMasterIdLst>
    <p:notesMasterId r:id="rId23"/>
  </p:notesMasterIdLst>
  <p:sldIdLst>
    <p:sldId id="256" r:id="rId4"/>
    <p:sldId id="277" r:id="rId5"/>
    <p:sldId id="257" r:id="rId6"/>
    <p:sldId id="280" r:id="rId7"/>
    <p:sldId id="279" r:id="rId8"/>
    <p:sldId id="285" r:id="rId9"/>
    <p:sldId id="284" r:id="rId10"/>
    <p:sldId id="286" r:id="rId11"/>
    <p:sldId id="273" r:id="rId12"/>
    <p:sldId id="275" r:id="rId13"/>
    <p:sldId id="288" r:id="rId14"/>
    <p:sldId id="261" r:id="rId15"/>
    <p:sldId id="269" r:id="rId16"/>
    <p:sldId id="289" r:id="rId17"/>
    <p:sldId id="287" r:id="rId18"/>
    <p:sldId id="293" r:id="rId19"/>
    <p:sldId id="295" r:id="rId20"/>
    <p:sldId id="296"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AEFB48-34A1-4454-AA0B-4A917A510466}" v="30" dt="2021-06-17T14:51:38.1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C7A26-DA4A-4FE2-8A00-8CDE663BE46B}" type="datetimeFigureOut">
              <a:rPr lang="en-AU" smtClean="0"/>
              <a:t>18/06/2021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438EA-9655-43D4-A0E4-62A5A608895C}" type="slidenum">
              <a:rPr lang="en-AU" smtClean="0"/>
              <a:t>‹#›</a:t>
            </a:fld>
            <a:endParaRPr lang="en-AU"/>
          </a:p>
        </p:txBody>
      </p:sp>
    </p:spTree>
    <p:extLst>
      <p:ext uri="{BB962C8B-B14F-4D97-AF65-F5344CB8AC3E}">
        <p14:creationId xmlns:p14="http://schemas.microsoft.com/office/powerpoint/2010/main" val="2037910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3BB825-0560-45CB-AD94-E2178FF4C62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9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9616A0-250E-4CFC-AAE7-910CDB72B4ED}"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109594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616A0-250E-4CFC-AAE7-910CDB72B4ED}"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1718581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616A0-250E-4CFC-AAE7-910CDB72B4ED}"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2647266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EED2F2-C504-44CD-873C-BFA46DB24407}"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798498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ED2F2-C504-44CD-873C-BFA46DB24407}"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410124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EED2F2-C504-44CD-873C-BFA46DB24407}"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1722100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EED2F2-C504-44CD-873C-BFA46DB24407}" type="datetimeFigureOut">
              <a:rPr lang="en-AU" smtClean="0"/>
              <a:t>18/06/2021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42860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EED2F2-C504-44CD-873C-BFA46DB24407}" type="datetimeFigureOut">
              <a:rPr lang="en-AU" smtClean="0"/>
              <a:t>18/06/2021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66217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EED2F2-C504-44CD-873C-BFA46DB24407}" type="datetimeFigureOut">
              <a:rPr lang="en-AU" smtClean="0"/>
              <a:t>18/06/2021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292563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ED2F2-C504-44CD-873C-BFA46DB24407}" type="datetimeFigureOut">
              <a:rPr lang="en-AU" smtClean="0"/>
              <a:t>18/06/2021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2974747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ED2F2-C504-44CD-873C-BFA46DB24407}" type="datetimeFigureOut">
              <a:rPr lang="en-AU" smtClean="0"/>
              <a:t>18/06/2021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357528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616A0-250E-4CFC-AAE7-910CDB72B4ED}"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1473378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ED2F2-C504-44CD-873C-BFA46DB24407}" type="datetimeFigureOut">
              <a:rPr lang="en-AU" smtClean="0"/>
              <a:t>18/06/2021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1085873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ED2F2-C504-44CD-873C-BFA46DB24407}"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2746276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ED2F2-C504-44CD-873C-BFA46DB24407}"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FF6D8CC-96AA-4F43-8C50-CAFF4920E559}" type="slidenum">
              <a:rPr lang="en-AU" smtClean="0"/>
              <a:t>‹#›</a:t>
            </a:fld>
            <a:endParaRPr lang="en-AU"/>
          </a:p>
        </p:txBody>
      </p:sp>
    </p:spTree>
    <p:extLst>
      <p:ext uri="{BB962C8B-B14F-4D97-AF65-F5344CB8AC3E}">
        <p14:creationId xmlns:p14="http://schemas.microsoft.com/office/powerpoint/2010/main" val="1489367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CBF5-2479-4F2E-8A7F-6F28D0B3C9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0800060-F3AE-4EAF-8289-0B8660DFE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BB1E709-BF4A-4F2B-80F3-586D399C9162}"/>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5" name="Footer Placeholder 4">
            <a:extLst>
              <a:ext uri="{FF2B5EF4-FFF2-40B4-BE49-F238E27FC236}">
                <a16:creationId xmlns:a16="http://schemas.microsoft.com/office/drawing/2014/main" id="{A5FA14EA-74D0-4304-923A-07DFD47527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934CC5-6460-4DE0-A4CA-2BA0CA8E7BA5}"/>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937262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0C91-3E68-462B-8F77-278898EF0CE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21FBB85-EF59-46DB-9652-B048C8CB67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BB3C555-798D-4A24-BD32-73E2A705FCE7}"/>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5" name="Footer Placeholder 4">
            <a:extLst>
              <a:ext uri="{FF2B5EF4-FFF2-40B4-BE49-F238E27FC236}">
                <a16:creationId xmlns:a16="http://schemas.microsoft.com/office/drawing/2014/main" id="{E092CBCD-1364-4E46-B9F8-5F73738DD6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EB93500-736F-43BB-B873-BF8941B4A2DB}"/>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3789047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A2C2-35E1-4CCE-8EE2-FE152A871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681A1DF-30B4-4EDB-B995-D047F4F3BC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FDAF28-026B-4CA2-8692-F3B73AEEEC1D}"/>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5" name="Footer Placeholder 4">
            <a:extLst>
              <a:ext uri="{FF2B5EF4-FFF2-40B4-BE49-F238E27FC236}">
                <a16:creationId xmlns:a16="http://schemas.microsoft.com/office/drawing/2014/main" id="{A1ECF1B4-FF76-4D7A-83BA-5EB694D064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D86B05-A43C-4492-8E2B-D8AB29698052}"/>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4133755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93AF-AAD0-4F85-81DA-2F725BA84FF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E23FA93-C770-49A4-B349-F66F02D10E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AFFC8CF-6004-4D68-8869-5180A17993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4164DE9-AD00-4F30-9512-C5C7BBB4DE00}"/>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6" name="Footer Placeholder 5">
            <a:extLst>
              <a:ext uri="{FF2B5EF4-FFF2-40B4-BE49-F238E27FC236}">
                <a16:creationId xmlns:a16="http://schemas.microsoft.com/office/drawing/2014/main" id="{A78320E4-B098-4E57-A51A-6E2C166F27A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AD35CC5-5C0C-4776-9D23-EAD5B3D3433C}"/>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901875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7052-9BEE-42AA-BC05-BE8D3985985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DA3C74C-7B40-4CCF-9BCF-345028ABFA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F12821-EAB2-43A3-BF7C-B6E92B860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CC7A0C9-C9FE-440C-8EA9-A43C0D54C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2DFD6-F892-47DD-B772-DA4163120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32606C6-10EF-4C31-B9C2-8C95B1E82F48}"/>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8" name="Footer Placeholder 7">
            <a:extLst>
              <a:ext uri="{FF2B5EF4-FFF2-40B4-BE49-F238E27FC236}">
                <a16:creationId xmlns:a16="http://schemas.microsoft.com/office/drawing/2014/main" id="{48E30CC9-4192-46C3-B31B-7850674CBF7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6C77482-D538-4CF5-AD03-1F2DACB7BA48}"/>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3465286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3B74-1E9D-4D24-9E15-A59CE617B37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C87ABF4-8381-4846-BA70-50BBC32F0333}"/>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4" name="Footer Placeholder 3">
            <a:extLst>
              <a:ext uri="{FF2B5EF4-FFF2-40B4-BE49-F238E27FC236}">
                <a16:creationId xmlns:a16="http://schemas.microsoft.com/office/drawing/2014/main" id="{E2A0E0C3-CCF4-499F-B500-B851346B950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2F0D6DA-2AE7-46AD-B429-05D89D02F2CB}"/>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479144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869B5D-CD96-4B30-A503-4CC428982E6C}"/>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3" name="Footer Placeholder 2">
            <a:extLst>
              <a:ext uri="{FF2B5EF4-FFF2-40B4-BE49-F238E27FC236}">
                <a16:creationId xmlns:a16="http://schemas.microsoft.com/office/drawing/2014/main" id="{A97033F7-484B-4A7D-93C1-59AE2948647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9D2A660-1406-4D9C-A136-0004014B39DE}"/>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129476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616A0-250E-4CFC-AAE7-910CDB72B4ED}" type="datetimeFigureOut">
              <a:rPr lang="en-AU" smtClean="0"/>
              <a:t>18/06/2021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1420969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BA18-C741-406F-BF1F-1D5855693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E6FEB8E-9C3E-49EE-96A9-B89616164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A4EED4B-9DC0-4E06-BB29-1E3AA1A38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1A433-B62F-4488-BE03-DD9D95C59A7B}"/>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6" name="Footer Placeholder 5">
            <a:extLst>
              <a:ext uri="{FF2B5EF4-FFF2-40B4-BE49-F238E27FC236}">
                <a16:creationId xmlns:a16="http://schemas.microsoft.com/office/drawing/2014/main" id="{0C81AAC7-E914-41A6-BB74-4E9DCCDE9BC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108C51C-1004-453F-949B-53647F8E4F1C}"/>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2849813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27CD-BE04-488F-85D8-01B962270D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6163504-3BCB-4E2D-AF37-AC878A27CD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D3F8103-8762-4A09-847F-9889F33D0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00F67-375A-48FC-BF3D-D7DF2A14611B}"/>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6" name="Footer Placeholder 5">
            <a:extLst>
              <a:ext uri="{FF2B5EF4-FFF2-40B4-BE49-F238E27FC236}">
                <a16:creationId xmlns:a16="http://schemas.microsoft.com/office/drawing/2014/main" id="{15493667-E740-4168-A7FD-03B16D8C5B0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E405C6B-81A1-4DD2-94E0-214A3483307D}"/>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297947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053D-4554-4EB6-A4C1-2E6FE5822A0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067DF09-B0D7-4803-94DB-B0FBAAC42D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16FCEAA-61FD-48E4-9D46-90B90053A47F}"/>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5" name="Footer Placeholder 4">
            <a:extLst>
              <a:ext uri="{FF2B5EF4-FFF2-40B4-BE49-F238E27FC236}">
                <a16:creationId xmlns:a16="http://schemas.microsoft.com/office/drawing/2014/main" id="{BCBF046A-B2A9-49E0-8587-CBFE722BCD0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EC61BE-7ADD-4FC7-88D5-A742A592EFE3}"/>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1976034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8427F-FC71-48A8-BD0C-F747EC7E86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8C20553-2D92-4ED1-BAC7-EB5317B8FD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51DB2F-1CA1-4098-91A5-B55C67AE212C}"/>
              </a:ext>
            </a:extLst>
          </p:cNvPr>
          <p:cNvSpPr>
            <a:spLocks noGrp="1"/>
          </p:cNvSpPr>
          <p:nvPr>
            <p:ph type="dt" sz="half" idx="10"/>
          </p:nvPr>
        </p:nvSpPr>
        <p:spPr/>
        <p:txBody>
          <a:bodyPr/>
          <a:lstStyle/>
          <a:p>
            <a:fld id="{0221FF3B-BE03-4103-809A-0C91128A06D8}" type="datetimeFigureOut">
              <a:rPr lang="en-AU" smtClean="0"/>
              <a:t>18/06/2021</a:t>
            </a:fld>
            <a:endParaRPr lang="en-AU"/>
          </a:p>
        </p:txBody>
      </p:sp>
      <p:sp>
        <p:nvSpPr>
          <p:cNvPr id="5" name="Footer Placeholder 4">
            <a:extLst>
              <a:ext uri="{FF2B5EF4-FFF2-40B4-BE49-F238E27FC236}">
                <a16:creationId xmlns:a16="http://schemas.microsoft.com/office/drawing/2014/main" id="{079862C6-A237-4FB6-BEA0-880FC87A59D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805EEA7-FC89-419F-8443-41392E28AB43}"/>
              </a:ext>
            </a:extLst>
          </p:cNvPr>
          <p:cNvSpPr>
            <a:spLocks noGrp="1"/>
          </p:cNvSpPr>
          <p:nvPr>
            <p:ph type="sldNum" sz="quarter" idx="12"/>
          </p:nvPr>
        </p:nvSpPr>
        <p:spPr/>
        <p:txBody>
          <a:bodyPr/>
          <a:lstStyle/>
          <a:p>
            <a:fld id="{E4C3D9D3-663C-427E-95FC-317907823F81}" type="slidenum">
              <a:rPr lang="en-AU" smtClean="0"/>
              <a:t>‹#›</a:t>
            </a:fld>
            <a:endParaRPr lang="en-AU"/>
          </a:p>
        </p:txBody>
      </p:sp>
    </p:spTree>
    <p:extLst>
      <p:ext uri="{BB962C8B-B14F-4D97-AF65-F5344CB8AC3E}">
        <p14:creationId xmlns:p14="http://schemas.microsoft.com/office/powerpoint/2010/main" val="3534316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616A0-250E-4CFC-AAE7-910CDB72B4ED}" type="datetimeFigureOut">
              <a:rPr lang="en-AU" smtClean="0"/>
              <a:t>18/06/2021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127670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616A0-250E-4CFC-AAE7-910CDB72B4ED}" type="datetimeFigureOut">
              <a:rPr lang="en-AU" smtClean="0"/>
              <a:t>18/06/2021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1080255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616A0-250E-4CFC-AAE7-910CDB72B4ED}" type="datetimeFigureOut">
              <a:rPr lang="en-AU" smtClean="0"/>
              <a:t>18/06/2021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95566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616A0-250E-4CFC-AAE7-910CDB72B4ED}" type="datetimeFigureOut">
              <a:rPr lang="en-AU" smtClean="0"/>
              <a:t>18/06/2021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63513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9616A0-250E-4CFC-AAE7-910CDB72B4ED}" type="datetimeFigureOut">
              <a:rPr lang="en-AU" smtClean="0"/>
              <a:t>18/06/2021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751590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9616A0-250E-4CFC-AAE7-910CDB72B4ED}" type="datetimeFigureOut">
              <a:rPr lang="en-AU" smtClean="0"/>
              <a:t>18/06/2021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E6C46D3-61CB-40F6-A9AF-331EFB290BF2}" type="slidenum">
              <a:rPr lang="en-AU" smtClean="0"/>
              <a:t>‹#›</a:t>
            </a:fld>
            <a:endParaRPr lang="en-AU"/>
          </a:p>
        </p:txBody>
      </p:sp>
    </p:spTree>
    <p:extLst>
      <p:ext uri="{BB962C8B-B14F-4D97-AF65-F5344CB8AC3E}">
        <p14:creationId xmlns:p14="http://schemas.microsoft.com/office/powerpoint/2010/main" val="2667158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616A0-250E-4CFC-AAE7-910CDB72B4ED}" type="datetimeFigureOut">
              <a:rPr lang="en-AU" smtClean="0"/>
              <a:t>18/06/2021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C46D3-61CB-40F6-A9AF-331EFB290BF2}" type="slidenum">
              <a:rPr lang="en-AU" smtClean="0"/>
              <a:t>‹#›</a:t>
            </a:fld>
            <a:endParaRPr lang="en-AU"/>
          </a:p>
        </p:txBody>
      </p:sp>
    </p:spTree>
    <p:extLst>
      <p:ext uri="{BB962C8B-B14F-4D97-AF65-F5344CB8AC3E}">
        <p14:creationId xmlns:p14="http://schemas.microsoft.com/office/powerpoint/2010/main" val="25586166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616A0-250E-4CFC-AAE7-910CDB72B4ED}" type="datetimeFigureOut">
              <a:rPr lang="en-AU" smtClean="0"/>
              <a:t>18/06/2021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C46D3-61CB-40F6-A9AF-331EFB290BF2}" type="slidenum">
              <a:rPr lang="en-AU" smtClean="0"/>
              <a:t>‹#›</a:t>
            </a:fld>
            <a:endParaRPr lang="en-AU"/>
          </a:p>
        </p:txBody>
      </p:sp>
    </p:spTree>
    <p:extLst>
      <p:ext uri="{BB962C8B-B14F-4D97-AF65-F5344CB8AC3E}">
        <p14:creationId xmlns:p14="http://schemas.microsoft.com/office/powerpoint/2010/main" val="30690838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51E72C-5AE8-42DA-BC53-28C7637867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46E6304-AE6B-496A-A784-82B5B605C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3C7206-1AA7-4D1A-B8D8-6596DB24FD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1FF3B-BE03-4103-809A-0C91128A06D8}" type="datetimeFigureOut">
              <a:rPr lang="en-AU" smtClean="0"/>
              <a:t>18/06/2021</a:t>
            </a:fld>
            <a:endParaRPr lang="en-AU"/>
          </a:p>
        </p:txBody>
      </p:sp>
      <p:sp>
        <p:nvSpPr>
          <p:cNvPr id="5" name="Footer Placeholder 4">
            <a:extLst>
              <a:ext uri="{FF2B5EF4-FFF2-40B4-BE49-F238E27FC236}">
                <a16:creationId xmlns:a16="http://schemas.microsoft.com/office/drawing/2014/main" id="{FD65F42C-F7EC-4C05-B924-E232D052A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73BE1C5-ED48-4B7B-8438-C4FB0B1C8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3D9D3-663C-427E-95FC-317907823F81}" type="slidenum">
              <a:rPr lang="en-AU" smtClean="0"/>
              <a:t>‹#›</a:t>
            </a:fld>
            <a:endParaRPr lang="en-AU"/>
          </a:p>
        </p:txBody>
      </p:sp>
    </p:spTree>
    <p:extLst>
      <p:ext uri="{BB962C8B-B14F-4D97-AF65-F5344CB8AC3E}">
        <p14:creationId xmlns:p14="http://schemas.microsoft.com/office/powerpoint/2010/main" val="30213427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hyperlink" Target="http://www.caribbeanmemoryproject.com/ture-kwame.html" TargetMode="External"/><Relationship Id="rId2" Type="http://schemas.openxmlformats.org/officeDocument/2006/relationships/image" Target="../media/image17.jp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5BC4A-2579-48F1-B0B2-8B2C4CB5A7BD}"/>
              </a:ext>
            </a:extLst>
          </p:cNvPr>
          <p:cNvSpPr>
            <a:spLocks noGrp="1"/>
          </p:cNvSpPr>
          <p:nvPr>
            <p:ph type="ctrTitle"/>
          </p:nvPr>
        </p:nvSpPr>
        <p:spPr/>
        <p:txBody>
          <a:bodyPr>
            <a:normAutofit/>
          </a:bodyPr>
          <a:lstStyle/>
          <a:p>
            <a:r>
              <a:rPr lang="en-AU" sz="9600" dirty="0">
                <a:latin typeface="All rights reserved" panose="02000000000000000000" pitchFamily="2" charset="0"/>
              </a:rPr>
              <a:t>justice or just us?</a:t>
            </a:r>
          </a:p>
        </p:txBody>
      </p:sp>
      <p:sp>
        <p:nvSpPr>
          <p:cNvPr id="3" name="Subtitle 2">
            <a:extLst>
              <a:ext uri="{FF2B5EF4-FFF2-40B4-BE49-F238E27FC236}">
                <a16:creationId xmlns:a16="http://schemas.microsoft.com/office/drawing/2014/main" id="{0CBE31DF-3BA7-4B52-ACBB-4E1F71939EEE}"/>
              </a:ext>
            </a:extLst>
          </p:cNvPr>
          <p:cNvSpPr>
            <a:spLocks noGrp="1"/>
          </p:cNvSpPr>
          <p:nvPr>
            <p:ph type="subTitle" idx="1"/>
          </p:nvPr>
        </p:nvSpPr>
        <p:spPr>
          <a:xfrm>
            <a:off x="1524000" y="4907756"/>
            <a:ext cx="9144000" cy="1655762"/>
          </a:xfrm>
        </p:spPr>
        <p:txBody>
          <a:bodyPr>
            <a:normAutofit lnSpcReduction="10000"/>
          </a:bodyPr>
          <a:lstStyle/>
          <a:p>
            <a:r>
              <a:rPr lang="en-AU" dirty="0"/>
              <a:t>Associate Professor Chelsea Watego</a:t>
            </a:r>
          </a:p>
          <a:p>
            <a:r>
              <a:rPr lang="en-AU" dirty="0"/>
              <a:t>Aboriginal and Torres Strait Islander Studies Unit</a:t>
            </a:r>
          </a:p>
          <a:p>
            <a:r>
              <a:rPr lang="en-AU" dirty="0"/>
              <a:t>The University of Queensland</a:t>
            </a:r>
          </a:p>
          <a:p>
            <a:r>
              <a:rPr lang="en-AU" dirty="0"/>
              <a:t>T: @drcwatego</a:t>
            </a:r>
          </a:p>
        </p:txBody>
      </p:sp>
      <p:sp>
        <p:nvSpPr>
          <p:cNvPr id="4" name="TextBox 3">
            <a:extLst>
              <a:ext uri="{FF2B5EF4-FFF2-40B4-BE49-F238E27FC236}">
                <a16:creationId xmlns:a16="http://schemas.microsoft.com/office/drawing/2014/main" id="{B0A18F20-22F4-4027-84BC-A22E74B1B86C}"/>
              </a:ext>
            </a:extLst>
          </p:cNvPr>
          <p:cNvSpPr txBox="1"/>
          <p:nvPr/>
        </p:nvSpPr>
        <p:spPr>
          <a:xfrm>
            <a:off x="2965268" y="3509963"/>
            <a:ext cx="6335485" cy="461665"/>
          </a:xfrm>
          <a:prstGeom prst="rect">
            <a:avLst/>
          </a:prstGeom>
          <a:noFill/>
        </p:spPr>
        <p:txBody>
          <a:bodyPr wrap="square" rtlCol="0">
            <a:spAutoFit/>
          </a:bodyPr>
          <a:lstStyle/>
          <a:p>
            <a:pPr algn="ctr"/>
            <a:r>
              <a:rPr lang="en-AU" sz="2400" dirty="0"/>
              <a:t>rethinking justice, power &amp; Indigeneity</a:t>
            </a:r>
          </a:p>
        </p:txBody>
      </p:sp>
    </p:spTree>
    <p:extLst>
      <p:ext uri="{BB962C8B-B14F-4D97-AF65-F5344CB8AC3E}">
        <p14:creationId xmlns:p14="http://schemas.microsoft.com/office/powerpoint/2010/main" val="1380944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1BED09-88FE-46C9-A30B-B1D70EB3638C}"/>
              </a:ext>
            </a:extLst>
          </p:cNvPr>
          <p:cNvPicPr>
            <a:picLocks noChangeAspect="1"/>
          </p:cNvPicPr>
          <p:nvPr/>
        </p:nvPicPr>
        <p:blipFill rotWithShape="1">
          <a:blip r:embed="rId3">
            <a:alphaModFix amt="40000"/>
          </a:blip>
          <a:srcRect t="6949" b="8782"/>
          <a:stretch/>
        </p:blipFill>
        <p:spPr>
          <a:xfrm>
            <a:off x="20" y="10"/>
            <a:ext cx="12191980" cy="6857990"/>
          </a:xfrm>
          <a:prstGeom prst="rect">
            <a:avLst/>
          </a:prstGeom>
        </p:spPr>
      </p:pic>
      <p:sp>
        <p:nvSpPr>
          <p:cNvPr id="2" name="Title 1">
            <a:extLst>
              <a:ext uri="{FF2B5EF4-FFF2-40B4-BE49-F238E27FC236}">
                <a16:creationId xmlns:a16="http://schemas.microsoft.com/office/drawing/2014/main" id="{869FA820-87FC-4368-9A46-1774FDEEA142}"/>
              </a:ext>
            </a:extLst>
          </p:cNvPr>
          <p:cNvSpPr>
            <a:spLocks noGrp="1"/>
          </p:cNvSpPr>
          <p:nvPr>
            <p:ph type="title"/>
          </p:nvPr>
        </p:nvSpPr>
        <p:spPr>
          <a:xfrm>
            <a:off x="1915385" y="3617254"/>
            <a:ext cx="8361229" cy="2098226"/>
          </a:xfrm>
        </p:spPr>
        <p:txBody>
          <a:bodyPr vert="horz" lIns="91440" tIns="45720" rIns="91440" bIns="45720" rtlCol="0" anchor="b">
            <a:normAutofit fontScale="90000"/>
          </a:bodyPr>
          <a:lstStyle/>
          <a:p>
            <a:pPr algn="ctr">
              <a:lnSpc>
                <a:spcPct val="89000"/>
              </a:lnSpc>
            </a:pPr>
            <a:r>
              <a:rPr lang="en-US" sz="2200" cap="all" dirty="0"/>
              <a:t>There's nothing I would rather be than to be an Aborigine</a:t>
            </a:r>
            <a:br>
              <a:rPr lang="en-US" sz="2200" cap="all" dirty="0"/>
            </a:br>
            <a:r>
              <a:rPr lang="en-US" sz="2200" cap="all" dirty="0"/>
              <a:t>And dream of just what heaven must be like.</a:t>
            </a:r>
            <a:br>
              <a:rPr lang="en-US" sz="2200" cap="all" dirty="0"/>
            </a:br>
            <a:r>
              <a:rPr lang="en-US" sz="2200" cap="all" dirty="0"/>
              <a:t>Where moth and rust do not corrupt. </a:t>
            </a:r>
            <a:br>
              <a:rPr lang="en-US" sz="2200" cap="all" dirty="0"/>
            </a:br>
            <a:r>
              <a:rPr lang="en-US" sz="2200" cap="all" dirty="0"/>
              <a:t>When I die I know I'll be going up</a:t>
            </a:r>
            <a:br>
              <a:rPr lang="en-US" sz="2200" cap="all" dirty="0"/>
            </a:br>
            <a:r>
              <a:rPr lang="en-US" sz="2200" cap="all" dirty="0"/>
              <a:t>Cos you know that I've had my hell on earth</a:t>
            </a:r>
            <a:br>
              <a:rPr lang="en-US" sz="2200" cap="all" dirty="0"/>
            </a:br>
            <a:br>
              <a:rPr lang="en-US" sz="2200" cap="all" dirty="0"/>
            </a:br>
            <a:r>
              <a:rPr lang="en-US" sz="1800" cap="all" dirty="0"/>
              <a:t>JIMMY CHI</a:t>
            </a:r>
            <a:br>
              <a:rPr lang="en-US" sz="1800" cap="all" dirty="0"/>
            </a:br>
            <a:br>
              <a:rPr lang="en-US" sz="1800" cap="all" dirty="0"/>
            </a:br>
            <a:endParaRPr lang="en-US" sz="1800" cap="all" dirty="0"/>
          </a:p>
        </p:txBody>
      </p:sp>
    </p:spTree>
    <p:extLst>
      <p:ext uri="{BB962C8B-B14F-4D97-AF65-F5344CB8AC3E}">
        <p14:creationId xmlns:p14="http://schemas.microsoft.com/office/powerpoint/2010/main" val="75045656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A98EDE-B74C-4CD0-83DC-CAD638754D13}"/>
              </a:ext>
            </a:extLst>
          </p:cNvPr>
          <p:cNvSpPr>
            <a:spLocks noGrp="1"/>
          </p:cNvSpPr>
          <p:nvPr>
            <p:ph idx="1"/>
          </p:nvPr>
        </p:nvSpPr>
        <p:spPr>
          <a:xfrm>
            <a:off x="838200" y="731519"/>
            <a:ext cx="5013960" cy="5525589"/>
          </a:xfrm>
        </p:spPr>
        <p:txBody>
          <a:bodyPr>
            <a:normAutofit/>
          </a:bodyPr>
          <a:lstStyle/>
          <a:p>
            <a:pPr marL="0" indent="0">
              <a:buNone/>
            </a:pPr>
            <a:r>
              <a:rPr lang="en-AU" sz="2000" dirty="0">
                <a:solidFill>
                  <a:schemeClr val="bg1">
                    <a:alpha val="80000"/>
                  </a:schemeClr>
                </a:solidFill>
              </a:rPr>
              <a:t>I did listen to my rage, allow(</a:t>
            </a:r>
            <a:r>
              <a:rPr lang="en-AU" sz="2000" dirty="0" err="1">
                <a:solidFill>
                  <a:schemeClr val="bg1">
                    <a:alpha val="80000"/>
                  </a:schemeClr>
                </a:solidFill>
              </a:rPr>
              <a:t>ing</a:t>
            </a:r>
            <a:r>
              <a:rPr lang="en-AU" sz="2000" dirty="0">
                <a:solidFill>
                  <a:schemeClr val="bg1">
                    <a:alpha val="80000"/>
                  </a:schemeClr>
                </a:solidFill>
              </a:rPr>
              <a:t>) it to motivate me to take pen in hand and write in the heat of that moment. At the end of the day, as I considered why it had been so full of racial incidents, of racist harassment, I thought that they served as harsh reminders compelling me to take a stand, speak out, choose whether I will be complicit or resist. All our silences in the face of racist assault are acts of complicity. What does our rage at injustice mean if it can be silenced, erased by individual material comfort? If aware black folks gladly trade in their critical political consciousness for opportunistic personal advancement then there is no place for rage and no hope that we can ever live to see the end of white supremacy</a:t>
            </a:r>
            <a:r>
              <a:rPr lang="en-AU" sz="1300" dirty="0">
                <a:solidFill>
                  <a:schemeClr val="bg1">
                    <a:alpha val="80000"/>
                  </a:schemeClr>
                </a:solidFill>
              </a:rPr>
              <a:t>.</a:t>
            </a:r>
          </a:p>
        </p:txBody>
      </p:sp>
      <p:pic>
        <p:nvPicPr>
          <p:cNvPr id="5" name="Picture 4">
            <a:extLst>
              <a:ext uri="{FF2B5EF4-FFF2-40B4-BE49-F238E27FC236}">
                <a16:creationId xmlns:a16="http://schemas.microsoft.com/office/drawing/2014/main" id="{9CC7E3C0-1ABF-4735-B949-5BE1A8066E0B}"/>
              </a:ext>
            </a:extLst>
          </p:cNvPr>
          <p:cNvPicPr>
            <a:picLocks noChangeAspect="1"/>
          </p:cNvPicPr>
          <p:nvPr/>
        </p:nvPicPr>
        <p:blipFill>
          <a:blip r:embed="rId2"/>
          <a:stretch>
            <a:fillRect/>
          </a:stretch>
        </p:blipFill>
        <p:spPr>
          <a:xfrm>
            <a:off x="6095999" y="1436622"/>
            <a:ext cx="5260976" cy="3945732"/>
          </a:xfrm>
          <a:prstGeom prst="rect">
            <a:avLst/>
          </a:prstGeom>
        </p:spPr>
      </p:pic>
    </p:spTree>
    <p:extLst>
      <p:ext uri="{BB962C8B-B14F-4D97-AF65-F5344CB8AC3E}">
        <p14:creationId xmlns:p14="http://schemas.microsoft.com/office/powerpoint/2010/main" val="2286282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4951A6-B5C9-41C6-B070-FB5D7AD25434}"/>
              </a:ext>
            </a:extLst>
          </p:cNvPr>
          <p:cNvPicPr>
            <a:picLocks noChangeAspect="1"/>
          </p:cNvPicPr>
          <p:nvPr/>
        </p:nvPicPr>
        <p:blipFill>
          <a:blip r:embed="rId2"/>
          <a:stretch>
            <a:fillRect/>
          </a:stretch>
        </p:blipFill>
        <p:spPr>
          <a:xfrm>
            <a:off x="0" y="0"/>
            <a:ext cx="4401693" cy="5163760"/>
          </a:xfrm>
          <a:prstGeom prst="rect">
            <a:avLst/>
          </a:prstGeom>
        </p:spPr>
      </p:pic>
      <p:pic>
        <p:nvPicPr>
          <p:cNvPr id="2" name="Picture 1">
            <a:extLst>
              <a:ext uri="{FF2B5EF4-FFF2-40B4-BE49-F238E27FC236}">
                <a16:creationId xmlns:a16="http://schemas.microsoft.com/office/drawing/2014/main" id="{4DB59C96-A3A3-4BE6-94FA-F547A21ED00F}"/>
              </a:ext>
            </a:extLst>
          </p:cNvPr>
          <p:cNvPicPr>
            <a:picLocks noChangeAspect="1"/>
          </p:cNvPicPr>
          <p:nvPr/>
        </p:nvPicPr>
        <p:blipFill>
          <a:blip r:embed="rId3"/>
          <a:stretch>
            <a:fillRect/>
          </a:stretch>
        </p:blipFill>
        <p:spPr>
          <a:xfrm>
            <a:off x="3373913" y="1866254"/>
            <a:ext cx="5139373" cy="4541914"/>
          </a:xfrm>
          <a:prstGeom prst="rect">
            <a:avLst/>
          </a:prstGeom>
        </p:spPr>
      </p:pic>
      <p:pic>
        <p:nvPicPr>
          <p:cNvPr id="3" name="Picture 2">
            <a:extLst>
              <a:ext uri="{FF2B5EF4-FFF2-40B4-BE49-F238E27FC236}">
                <a16:creationId xmlns:a16="http://schemas.microsoft.com/office/drawing/2014/main" id="{A7A20E82-E696-4E7F-B238-25C92FB1541B}"/>
              </a:ext>
            </a:extLst>
          </p:cNvPr>
          <p:cNvPicPr>
            <a:picLocks noChangeAspect="1"/>
          </p:cNvPicPr>
          <p:nvPr/>
        </p:nvPicPr>
        <p:blipFill>
          <a:blip r:embed="rId4"/>
          <a:stretch>
            <a:fillRect/>
          </a:stretch>
        </p:blipFill>
        <p:spPr>
          <a:xfrm>
            <a:off x="6849849" y="195806"/>
            <a:ext cx="5438103" cy="6212362"/>
          </a:xfrm>
          <a:prstGeom prst="rect">
            <a:avLst/>
          </a:prstGeom>
        </p:spPr>
      </p:pic>
    </p:spTree>
    <p:extLst>
      <p:ext uri="{BB962C8B-B14F-4D97-AF65-F5344CB8AC3E}">
        <p14:creationId xmlns:p14="http://schemas.microsoft.com/office/powerpoint/2010/main" val="3145419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2EE2B56C-D5AF-4517-AC82-AA9BDE462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813" y="643466"/>
            <a:ext cx="9208374" cy="5571067"/>
          </a:xfrm>
          <a:prstGeom prst="rect">
            <a:avLst/>
          </a:prstGeom>
        </p:spPr>
      </p:pic>
    </p:spTree>
    <p:extLst>
      <p:ext uri="{BB962C8B-B14F-4D97-AF65-F5344CB8AC3E}">
        <p14:creationId xmlns:p14="http://schemas.microsoft.com/office/powerpoint/2010/main" val="787886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C1B6D-0A06-4A31-B9DF-A74256858D65}"/>
              </a:ext>
            </a:extLst>
          </p:cNvPr>
          <p:cNvSpPr>
            <a:spLocks noGrp="1"/>
          </p:cNvSpPr>
          <p:nvPr>
            <p:ph sz="half" idx="1"/>
          </p:nvPr>
        </p:nvSpPr>
        <p:spPr>
          <a:xfrm>
            <a:off x="838200" y="1550893"/>
            <a:ext cx="6118412" cy="4626069"/>
          </a:xfrm>
        </p:spPr>
        <p:txBody>
          <a:bodyPr>
            <a:normAutofit/>
          </a:bodyPr>
          <a:lstStyle/>
          <a:p>
            <a:pPr marL="0" indent="0">
              <a:buNone/>
            </a:pPr>
            <a:r>
              <a:rPr lang="en-AU" sz="4400" dirty="0"/>
              <a:t>“Our grandfathers had to run, run, run. </a:t>
            </a:r>
          </a:p>
          <a:p>
            <a:pPr marL="0" indent="0">
              <a:buNone/>
            </a:pPr>
            <a:r>
              <a:rPr lang="en-AU" sz="4400" dirty="0"/>
              <a:t>My generation’s out of breath. </a:t>
            </a:r>
          </a:p>
          <a:p>
            <a:pPr marL="0" indent="0">
              <a:buNone/>
            </a:pPr>
            <a:r>
              <a:rPr lang="en-AU" sz="4400" dirty="0"/>
              <a:t>We </a:t>
            </a:r>
            <a:r>
              <a:rPr lang="en-AU" sz="4400" dirty="0" err="1"/>
              <a:t>aint</a:t>
            </a:r>
            <a:r>
              <a:rPr lang="en-AU" sz="4400" dirty="0"/>
              <a:t> running no more”</a:t>
            </a:r>
          </a:p>
          <a:p>
            <a:pPr marL="0" indent="0">
              <a:buNone/>
            </a:pPr>
            <a:r>
              <a:rPr lang="en-AU" sz="3200" dirty="0"/>
              <a:t>Kwame Ture</a:t>
            </a:r>
          </a:p>
        </p:txBody>
      </p:sp>
      <p:pic>
        <p:nvPicPr>
          <p:cNvPr id="12" name="Content Placeholder 11">
            <a:extLst>
              <a:ext uri="{FF2B5EF4-FFF2-40B4-BE49-F238E27FC236}">
                <a16:creationId xmlns:a16="http://schemas.microsoft.com/office/drawing/2014/main" id="{19CB6373-2404-4826-865D-E7271A3D3B85}"/>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14223" y="1550892"/>
            <a:ext cx="2876815" cy="4162426"/>
          </a:xfrm>
        </p:spPr>
      </p:pic>
      <p:pic>
        <p:nvPicPr>
          <p:cNvPr id="14" name="Picture 13">
            <a:extLst>
              <a:ext uri="{FF2B5EF4-FFF2-40B4-BE49-F238E27FC236}">
                <a16:creationId xmlns:a16="http://schemas.microsoft.com/office/drawing/2014/main" id="{E1BFE027-F21C-4B88-82E5-D18E93F8C1C4}"/>
              </a:ext>
            </a:extLst>
          </p:cNvPr>
          <p:cNvPicPr>
            <a:picLocks noChangeAspect="1"/>
          </p:cNvPicPr>
          <p:nvPr/>
        </p:nvPicPr>
        <p:blipFill>
          <a:blip r:embed="rId4"/>
          <a:stretch>
            <a:fillRect/>
          </a:stretch>
        </p:blipFill>
        <p:spPr>
          <a:xfrm>
            <a:off x="6956612" y="1550892"/>
            <a:ext cx="4762500" cy="4162425"/>
          </a:xfrm>
          <a:prstGeom prst="rect">
            <a:avLst/>
          </a:prstGeom>
        </p:spPr>
      </p:pic>
    </p:spTree>
    <p:extLst>
      <p:ext uri="{BB962C8B-B14F-4D97-AF65-F5344CB8AC3E}">
        <p14:creationId xmlns:p14="http://schemas.microsoft.com/office/powerpoint/2010/main" val="164606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1F50919B-9A72-4D95-8157-8C3686CE9D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4441" y="65314"/>
            <a:ext cx="7754824" cy="6727371"/>
          </a:xfrm>
        </p:spPr>
      </p:pic>
    </p:spTree>
    <p:extLst>
      <p:ext uri="{BB962C8B-B14F-4D97-AF65-F5344CB8AC3E}">
        <p14:creationId xmlns:p14="http://schemas.microsoft.com/office/powerpoint/2010/main" val="168692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ext&#10;&#10;Description automatically generated">
            <a:extLst>
              <a:ext uri="{FF2B5EF4-FFF2-40B4-BE49-F238E27FC236}">
                <a16:creationId xmlns:a16="http://schemas.microsoft.com/office/drawing/2014/main" id="{15039112-89AA-48C7-BD4B-66A052F947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29796" y="643466"/>
            <a:ext cx="673240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7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AE788264-AFE7-412B-A88D-A92DE3F62309}"/>
              </a:ext>
            </a:extLst>
          </p:cNvPr>
          <p:cNvPicPr>
            <a:picLocks noChangeAspect="1"/>
          </p:cNvPicPr>
          <p:nvPr/>
        </p:nvPicPr>
        <p:blipFill rotWithShape="1">
          <a:blip r:embed="rId2">
            <a:extLst>
              <a:ext uri="{28A0092B-C50C-407E-A947-70E740481C1C}">
                <a14:useLocalDpi xmlns:a14="http://schemas.microsoft.com/office/drawing/2010/main" val="0"/>
              </a:ext>
            </a:extLst>
          </a:blip>
          <a:srcRect t="6176" b="18838"/>
          <a:stretch/>
        </p:blipFill>
        <p:spPr>
          <a:xfrm>
            <a:off x="20" y="1282"/>
            <a:ext cx="12191980" cy="6856718"/>
          </a:xfrm>
          <a:prstGeom prst="rect">
            <a:avLst/>
          </a:prstGeom>
        </p:spPr>
      </p:pic>
    </p:spTree>
    <p:extLst>
      <p:ext uri="{BB962C8B-B14F-4D97-AF65-F5344CB8AC3E}">
        <p14:creationId xmlns:p14="http://schemas.microsoft.com/office/powerpoint/2010/main" val="4244759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B3ED0-BD19-4F2D-A6B4-5A5E3364584F}"/>
              </a:ext>
            </a:extLst>
          </p:cNvPr>
          <p:cNvSpPr>
            <a:spLocks noGrp="1"/>
          </p:cNvSpPr>
          <p:nvPr>
            <p:ph type="title"/>
          </p:nvPr>
        </p:nvSpPr>
        <p:spPr>
          <a:xfrm>
            <a:off x="7730598" y="352697"/>
            <a:ext cx="4117413" cy="6308405"/>
          </a:xfrm>
          <a:noFill/>
        </p:spPr>
        <p:txBody>
          <a:bodyPr vert="horz" lIns="91440" tIns="45720" rIns="91440" bIns="45720" rtlCol="0" anchor="b">
            <a:noAutofit/>
          </a:bodyPr>
          <a:lstStyle/>
          <a:p>
            <a:r>
              <a:rPr lang="en-US" sz="2400" dirty="0">
                <a:solidFill>
                  <a:schemeClr val="bg1"/>
                </a:solidFill>
              </a:rPr>
              <a:t>It’s a strange thing justice, I’ve never seen it, never felt it, </a:t>
            </a:r>
            <a:r>
              <a:rPr lang="en-US" sz="2400" dirty="0" err="1">
                <a:solidFill>
                  <a:schemeClr val="bg1"/>
                </a:solidFill>
              </a:rPr>
              <a:t>dunno</a:t>
            </a:r>
            <a:r>
              <a:rPr lang="en-US" sz="2400" dirty="0">
                <a:solidFill>
                  <a:schemeClr val="bg1"/>
                </a:solidFill>
              </a:rPr>
              <a:t> the dimensions of it, it’s very much like a spiritual being. </a:t>
            </a:r>
            <a:br>
              <a:rPr lang="en-US" sz="2400" dirty="0">
                <a:solidFill>
                  <a:schemeClr val="bg1"/>
                </a:solidFill>
              </a:rPr>
            </a:br>
            <a:br>
              <a:rPr lang="en-US" sz="2400" dirty="0">
                <a:solidFill>
                  <a:schemeClr val="bg1"/>
                </a:solidFill>
              </a:rPr>
            </a:br>
            <a:r>
              <a:rPr lang="en-US" sz="2400" dirty="0">
                <a:solidFill>
                  <a:schemeClr val="bg1"/>
                </a:solidFill>
              </a:rPr>
              <a:t>I know that justice is there somewhere, we haven’t cited it, we haven’t seen it but we know it’s there, and it has just as strong a force as those spirits that kick you up the behind when you’re doing the wrong thing. </a:t>
            </a:r>
            <a:br>
              <a:rPr lang="en-US" sz="2400" dirty="0">
                <a:solidFill>
                  <a:schemeClr val="bg1"/>
                </a:solidFill>
              </a:rPr>
            </a:br>
            <a:br>
              <a:rPr lang="en-US" sz="2400" dirty="0">
                <a:solidFill>
                  <a:schemeClr val="bg1"/>
                </a:solidFill>
              </a:rPr>
            </a:br>
            <a:r>
              <a:rPr lang="en-US" sz="2400" dirty="0">
                <a:solidFill>
                  <a:schemeClr val="bg1"/>
                </a:solidFill>
              </a:rPr>
              <a:t>And it’s something that’s motivated generations of people within our own country, striving for justice for its own sake really. </a:t>
            </a:r>
          </a:p>
        </p:txBody>
      </p:sp>
      <p:pic>
        <p:nvPicPr>
          <p:cNvPr id="5" name="Content Placeholder 4" descr="A picture containing person, people, crowd&#10;&#10;Description automatically generated">
            <a:extLst>
              <a:ext uri="{FF2B5EF4-FFF2-40B4-BE49-F238E27FC236}">
                <a16:creationId xmlns:a16="http://schemas.microsoft.com/office/drawing/2014/main" id="{AD6F4361-F2FB-4ACC-B90A-33D89389EE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663" b="-1"/>
          <a:stretch/>
        </p:blipFill>
        <p:spPr>
          <a:xfrm>
            <a:off x="-131547" y="0"/>
            <a:ext cx="7534636" cy="6857990"/>
          </a:xfrm>
          <a:prstGeom prst="rect">
            <a:avLst/>
          </a:prstGeom>
        </p:spPr>
      </p:pic>
    </p:spTree>
    <p:extLst>
      <p:ext uri="{BB962C8B-B14F-4D97-AF65-F5344CB8AC3E}">
        <p14:creationId xmlns:p14="http://schemas.microsoft.com/office/powerpoint/2010/main" val="1084383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4ED256-7BA5-4843-B905-05EC9CD2BFD6}"/>
              </a:ext>
            </a:extLst>
          </p:cNvPr>
          <p:cNvPicPr>
            <a:picLocks noChangeAspect="1"/>
          </p:cNvPicPr>
          <p:nvPr/>
        </p:nvPicPr>
        <p:blipFill rotWithShape="1">
          <a:blip r:embed="rId2"/>
          <a:srcRect l="1" r="-162" b="12139"/>
          <a:stretch/>
        </p:blipFill>
        <p:spPr>
          <a:xfrm>
            <a:off x="3065929" y="51939"/>
            <a:ext cx="6363331" cy="6806061"/>
          </a:xfrm>
          <a:prstGeom prst="rect">
            <a:avLst/>
          </a:prstGeom>
        </p:spPr>
      </p:pic>
    </p:spTree>
    <p:extLst>
      <p:ext uri="{BB962C8B-B14F-4D97-AF65-F5344CB8AC3E}">
        <p14:creationId xmlns:p14="http://schemas.microsoft.com/office/powerpoint/2010/main" val="136254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0EE45D73-7FE0-4068-98C0-0DAB9FF7109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3739"/>
          <a:stretch/>
        </p:blipFill>
        <p:spPr>
          <a:xfrm>
            <a:off x="5833976" y="10"/>
            <a:ext cx="6394152" cy="6857990"/>
          </a:xfrm>
          <a:prstGeom prst="rect">
            <a:avLst/>
          </a:prstGeom>
        </p:spPr>
      </p:pic>
      <p:grpSp>
        <p:nvGrpSpPr>
          <p:cNvPr id="17" name="Group 16">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18" name="Freeform: Shape 17">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9">
            <a:extLst>
              <a:ext uri="{FF2B5EF4-FFF2-40B4-BE49-F238E27FC236}">
                <a16:creationId xmlns:a16="http://schemas.microsoft.com/office/drawing/2014/main" id="{F8DD4FB7-FFDC-40F1-8F4D-2EF050BF94EA}"/>
              </a:ext>
            </a:extLst>
          </p:cNvPr>
          <p:cNvSpPr>
            <a:spLocks noGrp="1"/>
          </p:cNvSpPr>
          <p:nvPr>
            <p:ph idx="1"/>
          </p:nvPr>
        </p:nvSpPr>
        <p:spPr>
          <a:xfrm>
            <a:off x="804672" y="1606731"/>
            <a:ext cx="4706803" cy="4454242"/>
          </a:xfrm>
        </p:spPr>
        <p:txBody>
          <a:bodyPr anchor="ctr">
            <a:normAutofit/>
          </a:bodyPr>
          <a:lstStyle/>
          <a:p>
            <a:pPr marL="0" indent="0">
              <a:buNone/>
            </a:pPr>
            <a:r>
              <a:rPr lang="en-US" sz="3600" dirty="0">
                <a:solidFill>
                  <a:schemeClr val="tx2"/>
                </a:solidFill>
              </a:rPr>
              <a:t>Aboriginal protocol usually links the right to tell a story with a declaration of involvement or connection to the story.</a:t>
            </a:r>
          </a:p>
          <a:p>
            <a:pPr marL="0" indent="0">
              <a:buNone/>
            </a:pPr>
            <a:r>
              <a:rPr lang="en-US" sz="1800" dirty="0">
                <a:solidFill>
                  <a:schemeClr val="tx2"/>
                </a:solidFill>
              </a:rPr>
              <a:t>Anderson, Ian. I, the 'hybrid' aborigine: Film and representation [online]. Australian Aboriginal Studies, No. 1, 1997: 4-14. </a:t>
            </a:r>
          </a:p>
        </p:txBody>
      </p:sp>
    </p:spTree>
    <p:extLst>
      <p:ext uri="{BB962C8B-B14F-4D97-AF65-F5344CB8AC3E}">
        <p14:creationId xmlns:p14="http://schemas.microsoft.com/office/powerpoint/2010/main" val="54929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5FE1-07AD-4710-8252-7135671ACBE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23AC219-4EE6-4291-A843-EF4A4D7A13AA}"/>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B9E6D61-6603-450D-9251-E07951368F6A}"/>
              </a:ext>
            </a:extLst>
          </p:cNvPr>
          <p:cNvPicPr>
            <a:picLocks noChangeAspect="1"/>
          </p:cNvPicPr>
          <p:nvPr/>
        </p:nvPicPr>
        <p:blipFill>
          <a:blip r:embed="rId2"/>
          <a:stretch>
            <a:fillRect/>
          </a:stretch>
        </p:blipFill>
        <p:spPr>
          <a:xfrm>
            <a:off x="6095" y="0"/>
            <a:ext cx="12179809" cy="6858000"/>
          </a:xfrm>
          <a:prstGeom prst="rect">
            <a:avLst/>
          </a:prstGeom>
        </p:spPr>
      </p:pic>
    </p:spTree>
    <p:extLst>
      <p:ext uri="{BB962C8B-B14F-4D97-AF65-F5344CB8AC3E}">
        <p14:creationId xmlns:p14="http://schemas.microsoft.com/office/powerpoint/2010/main" val="128251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7849B6-749E-44B9-896D-F44156ED73AC}"/>
              </a:ext>
            </a:extLst>
          </p:cNvPr>
          <p:cNvPicPr>
            <a:picLocks noChangeAspect="1"/>
          </p:cNvPicPr>
          <p:nvPr/>
        </p:nvPicPr>
        <p:blipFill>
          <a:blip r:embed="rId2"/>
          <a:stretch>
            <a:fillRect/>
          </a:stretch>
        </p:blipFill>
        <p:spPr>
          <a:xfrm>
            <a:off x="85725" y="142608"/>
            <a:ext cx="7114649" cy="5346655"/>
          </a:xfrm>
          <a:prstGeom prst="rect">
            <a:avLst/>
          </a:prstGeom>
        </p:spPr>
      </p:pic>
      <p:pic>
        <p:nvPicPr>
          <p:cNvPr id="9" name="Picture 8" descr="A group of people posing for a photo&#10;&#10;Description automatically generated with medium confidence">
            <a:extLst>
              <a:ext uri="{FF2B5EF4-FFF2-40B4-BE49-F238E27FC236}">
                <a16:creationId xmlns:a16="http://schemas.microsoft.com/office/drawing/2014/main" id="{41EA10AE-35C9-4754-9F2F-2FC14433172A}"/>
              </a:ext>
            </a:extLst>
          </p:cNvPr>
          <p:cNvPicPr>
            <a:picLocks noChangeAspect="1"/>
          </p:cNvPicPr>
          <p:nvPr/>
        </p:nvPicPr>
        <p:blipFill rotWithShape="1">
          <a:blip r:embed="rId3">
            <a:extLst>
              <a:ext uri="{28A0092B-C50C-407E-A947-70E740481C1C}">
                <a14:useLocalDpi xmlns:a14="http://schemas.microsoft.com/office/drawing/2010/main" val="0"/>
              </a:ext>
            </a:extLst>
          </a:blip>
          <a:srcRect l="27916" t="3333" r="26354"/>
          <a:stretch/>
        </p:blipFill>
        <p:spPr>
          <a:xfrm>
            <a:off x="7409925" y="2815935"/>
            <a:ext cx="4429846" cy="3657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5302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157BFC-D5D1-4343-88D2-6E5EF66A3D6B}"/>
              </a:ext>
            </a:extLst>
          </p:cNvPr>
          <p:cNvPicPr>
            <a:picLocks noChangeAspect="1"/>
          </p:cNvPicPr>
          <p:nvPr/>
        </p:nvPicPr>
        <p:blipFill rotWithShape="1">
          <a:blip r:embed="rId2"/>
          <a:srcRect l="7111" r="-1" b="-1"/>
          <a:stretch/>
        </p:blipFill>
        <p:spPr>
          <a:xfrm>
            <a:off x="-4238493" y="-4532"/>
            <a:ext cx="12191980" cy="6857990"/>
          </a:xfrm>
          <a:prstGeom prst="rect">
            <a:avLst/>
          </a:prstGeom>
        </p:spPr>
      </p:pic>
      <p:pic>
        <p:nvPicPr>
          <p:cNvPr id="3" name="Picture 2">
            <a:extLst>
              <a:ext uri="{FF2B5EF4-FFF2-40B4-BE49-F238E27FC236}">
                <a16:creationId xmlns:a16="http://schemas.microsoft.com/office/drawing/2014/main" id="{42C95200-2CCC-4357-9ACE-F8B7F4BF8A94}"/>
              </a:ext>
            </a:extLst>
          </p:cNvPr>
          <p:cNvPicPr>
            <a:picLocks noChangeAspect="1"/>
          </p:cNvPicPr>
          <p:nvPr/>
        </p:nvPicPr>
        <p:blipFill rotWithShape="1">
          <a:blip r:embed="rId3"/>
          <a:srcRect l="8392" r="8392"/>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9842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4142C9-85DB-427E-8BFD-F58D9A4D165A}"/>
              </a:ext>
            </a:extLst>
          </p:cNvPr>
          <p:cNvPicPr>
            <a:picLocks noChangeAspect="1"/>
          </p:cNvPicPr>
          <p:nvPr/>
        </p:nvPicPr>
        <p:blipFill>
          <a:blip r:embed="rId2"/>
          <a:stretch>
            <a:fillRect/>
          </a:stretch>
        </p:blipFill>
        <p:spPr>
          <a:xfrm>
            <a:off x="3175767" y="246612"/>
            <a:ext cx="6347595" cy="6364775"/>
          </a:xfrm>
          <a:prstGeom prst="rect">
            <a:avLst/>
          </a:prstGeom>
        </p:spPr>
      </p:pic>
    </p:spTree>
    <p:extLst>
      <p:ext uri="{BB962C8B-B14F-4D97-AF65-F5344CB8AC3E}">
        <p14:creationId xmlns:p14="http://schemas.microsoft.com/office/powerpoint/2010/main" val="15775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5CA096-5817-4DA0-89BF-0752D2039F9D}"/>
              </a:ext>
            </a:extLst>
          </p:cNvPr>
          <p:cNvPicPr>
            <a:picLocks noChangeAspect="1"/>
          </p:cNvPicPr>
          <p:nvPr/>
        </p:nvPicPr>
        <p:blipFill rotWithShape="1">
          <a:blip r:embed="rId2"/>
          <a:srcRect b="1618"/>
          <a:stretch/>
        </p:blipFill>
        <p:spPr>
          <a:xfrm>
            <a:off x="4539723" y="1126600"/>
            <a:ext cx="3112553" cy="4604800"/>
          </a:xfrm>
          <a:prstGeom prst="rect">
            <a:avLst/>
          </a:prstGeom>
        </p:spPr>
      </p:pic>
    </p:spTree>
    <p:extLst>
      <p:ext uri="{BB962C8B-B14F-4D97-AF65-F5344CB8AC3E}">
        <p14:creationId xmlns:p14="http://schemas.microsoft.com/office/powerpoint/2010/main" val="1797673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45C69D-B0E9-4C80-A49E-32CA7295D3EC}"/>
              </a:ext>
            </a:extLst>
          </p:cNvPr>
          <p:cNvPicPr>
            <a:picLocks noChangeAspect="1"/>
          </p:cNvPicPr>
          <p:nvPr/>
        </p:nvPicPr>
        <p:blipFill>
          <a:blip r:embed="rId2"/>
          <a:stretch>
            <a:fillRect/>
          </a:stretch>
        </p:blipFill>
        <p:spPr>
          <a:xfrm>
            <a:off x="3834188" y="246612"/>
            <a:ext cx="4523624" cy="6364776"/>
          </a:xfrm>
          <a:prstGeom prst="rect">
            <a:avLst/>
          </a:prstGeom>
        </p:spPr>
      </p:pic>
    </p:spTree>
    <p:extLst>
      <p:ext uri="{BB962C8B-B14F-4D97-AF65-F5344CB8AC3E}">
        <p14:creationId xmlns:p14="http://schemas.microsoft.com/office/powerpoint/2010/main" val="216330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9A8D2E-D9BD-47A1-8F0B-EBF6142059B1}"/>
              </a:ext>
            </a:extLst>
          </p:cNvPr>
          <p:cNvPicPr>
            <a:picLocks noGrp="1" noChangeAspect="1"/>
          </p:cNvPicPr>
          <p:nvPr>
            <p:ph idx="1"/>
          </p:nvPr>
        </p:nvPicPr>
        <p:blipFill>
          <a:blip r:embed="rId2"/>
          <a:stretch>
            <a:fillRect/>
          </a:stretch>
        </p:blipFill>
        <p:spPr>
          <a:xfrm>
            <a:off x="510989" y="1060429"/>
            <a:ext cx="2796988" cy="4481589"/>
          </a:xfrm>
          <a:prstGeom prst="rect">
            <a:avLst/>
          </a:prstGeom>
        </p:spPr>
      </p:pic>
      <p:sp>
        <p:nvSpPr>
          <p:cNvPr id="4" name="Text Placeholder 3">
            <a:extLst>
              <a:ext uri="{FF2B5EF4-FFF2-40B4-BE49-F238E27FC236}">
                <a16:creationId xmlns:a16="http://schemas.microsoft.com/office/drawing/2014/main" id="{1D9B4AFA-1436-473C-B5CC-6ECFA4CED4A9}"/>
              </a:ext>
            </a:extLst>
          </p:cNvPr>
          <p:cNvSpPr>
            <a:spLocks noGrp="1"/>
          </p:cNvSpPr>
          <p:nvPr>
            <p:ph type="body" sz="half" idx="2"/>
          </p:nvPr>
        </p:nvSpPr>
        <p:spPr>
          <a:xfrm>
            <a:off x="3461035" y="1846729"/>
            <a:ext cx="7789671" cy="4095263"/>
          </a:xfrm>
        </p:spPr>
        <p:txBody>
          <a:bodyPr>
            <a:normAutofit/>
          </a:bodyPr>
          <a:lstStyle/>
          <a:p>
            <a:r>
              <a:rPr lang="en-US" sz="3200" dirty="0"/>
              <a:t>Medical science and concern for one’s health have always been proposed or imposed by the occupying power…In the colonial situation, going to see the doctor, the administrator, the constable or the mayor are identical moves. </a:t>
            </a:r>
            <a:endParaRPr lang="en-AU" sz="3200" dirty="0"/>
          </a:p>
          <a:p>
            <a:endParaRPr lang="en-AU" dirty="0"/>
          </a:p>
        </p:txBody>
      </p:sp>
    </p:spTree>
    <p:extLst>
      <p:ext uri="{BB962C8B-B14F-4D97-AF65-F5344CB8AC3E}">
        <p14:creationId xmlns:p14="http://schemas.microsoft.com/office/powerpoint/2010/main" val="20330787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213BCDAAC44346A0C2307F1A368ADB" ma:contentTypeVersion="13" ma:contentTypeDescription="Create a new document." ma:contentTypeScope="" ma:versionID="d120111b3cca3c8ad5743be1988349f6">
  <xsd:schema xmlns:xsd="http://www.w3.org/2001/XMLSchema" xmlns:xs="http://www.w3.org/2001/XMLSchema" xmlns:p="http://schemas.microsoft.com/office/2006/metadata/properties" xmlns:ns2="9fe8a190-a5f8-4773-adac-e0e3a19b90d9" xmlns:ns3="06c72f1e-0326-4e87-a981-e79a536aa6e5" targetNamespace="http://schemas.microsoft.com/office/2006/metadata/properties" ma:root="true" ma:fieldsID="29463e6653dc1f816734196ac6a4f8d9" ns2:_="" ns3:_="">
    <xsd:import namespace="9fe8a190-a5f8-4773-adac-e0e3a19b90d9"/>
    <xsd:import namespace="06c72f1e-0326-4e87-a981-e79a536aa6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8a190-a5f8-4773-adac-e0e3a19b90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c72f1e-0326-4e87-a981-e79a536aa6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8C2D90-B0EC-4217-901C-9B3080535613}"/>
</file>

<file path=customXml/itemProps2.xml><?xml version="1.0" encoding="utf-8"?>
<ds:datastoreItem xmlns:ds="http://schemas.openxmlformats.org/officeDocument/2006/customXml" ds:itemID="{726E6F24-CC20-4CFA-B057-D4849D36C41A}"/>
</file>

<file path=customXml/itemProps3.xml><?xml version="1.0" encoding="utf-8"?>
<ds:datastoreItem xmlns:ds="http://schemas.openxmlformats.org/officeDocument/2006/customXml" ds:itemID="{27AE6299-6223-4E78-A51C-A52A41C6EFA3}"/>
</file>

<file path=docProps/app.xml><?xml version="1.0" encoding="utf-8"?>
<Properties xmlns="http://schemas.openxmlformats.org/officeDocument/2006/extended-properties" xmlns:vt="http://schemas.openxmlformats.org/officeDocument/2006/docPropsVTypes">
  <Template>Office Theme</Template>
  <TotalTime>1063</TotalTime>
  <Words>458</Words>
  <Application>Microsoft Office PowerPoint</Application>
  <PresentationFormat>Widescreen</PresentationFormat>
  <Paragraphs>17</Paragraphs>
  <Slides>19</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All rights reserved</vt:lpstr>
      <vt:lpstr>Arial</vt:lpstr>
      <vt:lpstr>Calibri</vt:lpstr>
      <vt:lpstr>Calibri Light</vt:lpstr>
      <vt:lpstr>Office Theme</vt:lpstr>
      <vt:lpstr>1_Office Theme</vt:lpstr>
      <vt:lpstr>2_Office Theme</vt:lpstr>
      <vt:lpstr>justice or just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There's nothing I would rather be than to be an Aborigine And dream of just what heaven must be like. Where moth and rust do not corrupt.  When I die I know I'll be going up Cos you know that I've had my hell on earth  JIMMY CHI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a strange thing justice, I’ve never seen it, never felt it, dunno the dimensions of it, it’s very much like a spiritual being.   I know that justice is there somewhere, we haven’t cited it, we haven’t seen it but we know it’s there, and it has just as strong a force as those spirits that kick you up the behind when you’re doing the wrong thing.   And it’s something that’s motivated generations of people within our own country, striving for justice for its own sake really.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justice or just us?</dc:title>
  <dc:creator>Chelsea Bond</dc:creator>
  <cp:lastModifiedBy>Chelsea Bond</cp:lastModifiedBy>
  <cp:revision>6</cp:revision>
  <dcterms:created xsi:type="dcterms:W3CDTF">2021-06-16T00:26:24Z</dcterms:created>
  <dcterms:modified xsi:type="dcterms:W3CDTF">2021-06-17T21:44:35Z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0x01010004213BCDAAC44346A0C2307F1A368ADB</vt:lpwstr>
  </property>
</Properties>
</file>