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3" r:id="rId9"/>
    <p:sldId id="262" r:id="rId10"/>
    <p:sldId id="265" r:id="rId11"/>
    <p:sldId id="291" r:id="rId12"/>
    <p:sldId id="278" r:id="rId13"/>
    <p:sldId id="282" r:id="rId14"/>
    <p:sldId id="277" r:id="rId15"/>
    <p:sldId id="279" r:id="rId16"/>
  </p:sldIdLst>
  <p:sldSz cx="18288000" cy="10287000"/>
  <p:notesSz cx="6858000" cy="9144000"/>
  <p:embeddedFontLst>
    <p:embeddedFont>
      <p:font typeface="Poppins Light" panose="02000000000000000000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6" autoAdjust="0"/>
    <p:restoredTop sz="94542" autoAdjust="0"/>
  </p:normalViewPr>
  <p:slideViewPr>
    <p:cSldViewPr>
      <p:cViewPr varScale="1">
        <p:scale>
          <a:sx n="54" d="100"/>
          <a:sy n="54" d="100"/>
        </p:scale>
        <p:origin x="34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C7321-2C6D-ED41-942F-63A6D950D07C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3D55-CEAB-0047-8DEB-E017871C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D55-CEAB-0047-8DEB-E017871C5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273755" y="-5312844"/>
            <a:ext cx="20912687" cy="20912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7722" t="17746" r="8160" b="3692"/>
          <a:stretch>
            <a:fillRect/>
          </a:stretch>
        </p:blipFill>
        <p:spPr>
          <a:xfrm>
            <a:off x="767267" y="278749"/>
            <a:ext cx="3597021" cy="4061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6865" y="755591"/>
            <a:ext cx="2976296" cy="21488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78949" y="4423235"/>
            <a:ext cx="8663467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2"/>
              </a:lnSpc>
            </a:pPr>
            <a:r>
              <a:rPr lang="en-US" sz="7653" b="1" spc="153" dirty="0">
                <a:solidFill>
                  <a:srgbClr val="2F2A6F"/>
                </a:solidFill>
                <a:latin typeface="+mj-lt"/>
              </a:rPr>
              <a:t>Well-being: it’s everyone’s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915984">
            <a:off x="-2895829" y="4975631"/>
            <a:ext cx="7849059" cy="784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9370" y="4814315"/>
            <a:ext cx="4687378" cy="660194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2BD8495-52B0-034F-94F5-73E3980EDDB7}"/>
              </a:ext>
            </a:extLst>
          </p:cNvPr>
          <p:cNvSpPr txBox="1"/>
          <p:nvPr/>
        </p:nvSpPr>
        <p:spPr>
          <a:xfrm>
            <a:off x="1028700" y="1778098"/>
            <a:ext cx="584511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dirty="0">
                <a:solidFill>
                  <a:srgbClr val="302B70"/>
                </a:solidFill>
              </a:rPr>
              <a:t>Operational governance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33B7558-0C94-C540-9D0F-DC9132AA80EF}"/>
              </a:ext>
            </a:extLst>
          </p:cNvPr>
          <p:cNvSpPr txBox="1"/>
          <p:nvPr/>
        </p:nvSpPr>
        <p:spPr>
          <a:xfrm>
            <a:off x="6477000" y="1912457"/>
            <a:ext cx="10678463" cy="191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endParaRPr lang="en-US" sz="5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5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2399" dirty="0">
              <a:solidFill>
                <a:srgbClr val="2F2A6F"/>
              </a:solidFill>
              <a:latin typeface="Poppins Light"/>
            </a:endParaRPr>
          </a:p>
          <a:p>
            <a:pPr>
              <a:lnSpc>
                <a:spcPts val="3840"/>
              </a:lnSpc>
            </a:pPr>
            <a:endParaRPr lang="en-US" sz="2399" dirty="0">
              <a:solidFill>
                <a:srgbClr val="2F2A6F"/>
              </a:solidFill>
              <a:latin typeface="Poppins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028B2-143F-1A40-8C8B-CF0ECEB690C6}"/>
              </a:ext>
            </a:extLst>
          </p:cNvPr>
          <p:cNvSpPr txBox="1"/>
          <p:nvPr/>
        </p:nvSpPr>
        <p:spPr>
          <a:xfrm>
            <a:off x="6873810" y="4086422"/>
            <a:ext cx="1128071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Policies : Wellbeing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Connection of strategic purpose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Constructive debrief,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Systems and structure to support staff who are struggling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connection to profession &amp; other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Consultation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E68465D-960A-5240-B3A8-6883B588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43878">
            <a:off x="11242303" y="7205603"/>
            <a:ext cx="7242174" cy="724217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B1C5248-EAEB-CD49-AF95-DB4B3EDC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7145" y="6332454"/>
            <a:ext cx="2863084" cy="384306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B0AD434-59C0-DC47-A17A-492D090C0DD0}"/>
              </a:ext>
            </a:extLst>
          </p:cNvPr>
          <p:cNvSpPr txBox="1"/>
          <p:nvPr/>
        </p:nvSpPr>
        <p:spPr>
          <a:xfrm>
            <a:off x="1028700" y="1778098"/>
            <a:ext cx="584511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dirty="0">
                <a:solidFill>
                  <a:srgbClr val="302B70"/>
                </a:solidFill>
              </a:rPr>
              <a:t>Opportunities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21CA282-1820-6946-92D6-D5DF0B0225AD}"/>
              </a:ext>
            </a:extLst>
          </p:cNvPr>
          <p:cNvSpPr txBox="1"/>
          <p:nvPr/>
        </p:nvSpPr>
        <p:spPr>
          <a:xfrm>
            <a:off x="1981200" y="3848100"/>
            <a:ext cx="1067846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  <a:p>
            <a:pPr>
              <a:lnSpc>
                <a:spcPts val="3840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ADDE-3317-BD46-BE16-87FE87A0EC38}"/>
              </a:ext>
            </a:extLst>
          </p:cNvPr>
          <p:cNvSpPr txBox="1"/>
          <p:nvPr/>
        </p:nvSpPr>
        <p:spPr>
          <a:xfrm>
            <a:off x="2609103" y="3463379"/>
            <a:ext cx="1052698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/>
                </a:solidFill>
              </a:rPr>
              <a:t>Covid</a:t>
            </a:r>
            <a:endParaRPr lang="en-US" sz="3600" dirty="0">
              <a:solidFill>
                <a:schemeClr val="tx2"/>
              </a:solidFill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Staff policy 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Service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Staff connectiveness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Culture around violence against women more broadly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6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57150"/>
            <a:ext cx="12802852" cy="10344150"/>
          </a:xfrm>
          <a:prstGeom prst="rect">
            <a:avLst/>
          </a:prstGeom>
          <a:solidFill>
            <a:srgbClr val="F0F2F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2149" y="803186"/>
            <a:ext cx="3486026" cy="34860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2149" y="4289212"/>
            <a:ext cx="3486026" cy="52406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978398" y="3998211"/>
            <a:ext cx="9140880" cy="9525"/>
          </a:xfrm>
          <a:prstGeom prst="rect">
            <a:avLst/>
          </a:prstGeom>
          <a:solidFill>
            <a:srgbClr val="302B70"/>
          </a:solidFill>
        </p:spPr>
      </p:sp>
      <p:grpSp>
        <p:nvGrpSpPr>
          <p:cNvPr id="6" name="Group 6"/>
          <p:cNvGrpSpPr/>
          <p:nvPr/>
        </p:nvGrpSpPr>
        <p:grpSpPr>
          <a:xfrm>
            <a:off x="7968873" y="1431506"/>
            <a:ext cx="9290427" cy="8132240"/>
            <a:chOff x="0" y="0"/>
            <a:chExt cx="12387237" cy="1084298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2387237" cy="314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23"/>
                </a:lnSpc>
              </a:pPr>
              <a:r>
                <a:rPr lang="en-US" sz="7686" b="1" spc="76" dirty="0">
                  <a:solidFill>
                    <a:srgbClr val="2F2A6F"/>
                  </a:solidFill>
                  <a:latin typeface="+mj-lt"/>
                </a:rPr>
                <a:t>Women's Legal Service Tasmania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18014"/>
              <a:ext cx="12387237" cy="6924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4"/>
                </a:lnSpc>
              </a:pPr>
              <a:r>
                <a:rPr lang="en-US" sz="2976" spc="29" dirty="0">
                  <a:solidFill>
                    <a:srgbClr val="7672A0"/>
                  </a:solidFill>
                  <a:latin typeface="+mj-lt"/>
                </a:rPr>
                <a:t>The Rule of Thumb podcast highlights the challenges woman face when they come into contact with the legal system in Australia.</a:t>
              </a:r>
            </a:p>
            <a:p>
              <a:pPr>
                <a:lnSpc>
                  <a:spcPts val="4464"/>
                </a:lnSpc>
              </a:pPr>
              <a:endParaRPr lang="en-US" sz="2976" spc="29" dirty="0">
                <a:solidFill>
                  <a:srgbClr val="7672A0"/>
                </a:solidFill>
                <a:latin typeface="+mj-lt"/>
              </a:endParaRPr>
            </a:p>
            <a:p>
              <a:pPr>
                <a:lnSpc>
                  <a:spcPts val="4464"/>
                </a:lnSpc>
              </a:pPr>
              <a:r>
                <a:rPr lang="en-US" sz="2976" spc="29" dirty="0">
                  <a:solidFill>
                    <a:srgbClr val="7672A0"/>
                  </a:solidFill>
                  <a:latin typeface="+mj-lt"/>
                </a:rPr>
                <a:t>The podcast features conversations from women with experience of the system, lawyers who assist and represent women, and counsellors who provide them with support.</a:t>
              </a:r>
            </a:p>
            <a:p>
              <a:pPr>
                <a:lnSpc>
                  <a:spcPts val="4464"/>
                </a:lnSpc>
              </a:pPr>
              <a:endParaRPr lang="en-US" sz="2976" spc="29" dirty="0">
                <a:solidFill>
                  <a:srgbClr val="7672A0"/>
                </a:solidFill>
                <a:latin typeface="Poppi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4098668F-56A6-1B4F-9D43-89DE25129855}"/>
              </a:ext>
            </a:extLst>
          </p:cNvPr>
          <p:cNvSpPr txBox="1"/>
          <p:nvPr/>
        </p:nvSpPr>
        <p:spPr>
          <a:xfrm>
            <a:off x="651052" y="1562100"/>
            <a:ext cx="714455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 spc="225" dirty="0">
                <a:solidFill>
                  <a:srgbClr val="393667"/>
                </a:solidFill>
                <a:latin typeface="+mj-lt"/>
              </a:rPr>
              <a:t>Challenges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AE45C8A-6990-0243-BCA9-E3A8E9FA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869331" y="1964471"/>
            <a:ext cx="3988356" cy="5657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25AE5-7645-414B-8557-D533F6E8F705}"/>
              </a:ext>
            </a:extLst>
          </p:cNvPr>
          <p:cNvSpPr txBox="1"/>
          <p:nvPr/>
        </p:nvSpPr>
        <p:spPr>
          <a:xfrm>
            <a:off x="2057400" y="3084932"/>
            <a:ext cx="92558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Loss of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Working with/to Board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Trying to do too much at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Poor work life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Self 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Restructuring in April 2021 for budget reasons </a:t>
            </a:r>
          </a:p>
        </p:txBody>
      </p:sp>
    </p:spTree>
    <p:extLst>
      <p:ext uri="{BB962C8B-B14F-4D97-AF65-F5344CB8AC3E}">
        <p14:creationId xmlns:p14="http://schemas.microsoft.com/office/powerpoint/2010/main" val="410246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6242" y="1813065"/>
            <a:ext cx="8115300" cy="2782948"/>
            <a:chOff x="0" y="0"/>
            <a:chExt cx="10820400" cy="3710598"/>
          </a:xfrm>
        </p:grpSpPr>
        <p:sp>
          <p:nvSpPr>
            <p:cNvPr id="3" name="AutoShape 3"/>
            <p:cNvSpPr/>
            <p:nvPr/>
          </p:nvSpPr>
          <p:spPr>
            <a:xfrm>
              <a:off x="0" y="3697898"/>
              <a:ext cx="9556749" cy="12700"/>
            </a:xfrm>
            <a:prstGeom prst="rect">
              <a:avLst/>
            </a:prstGeom>
            <a:solidFill>
              <a:srgbClr val="302B7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10820400" cy="2833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en-US" sz="7500" b="1" dirty="0">
                  <a:solidFill>
                    <a:srgbClr val="2F2A6F"/>
                  </a:solidFill>
                  <a:latin typeface="+mj-lt"/>
                </a:rPr>
                <a:t>QUESTIONS? COMMENTS?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70014">
            <a:off x="-762431" y="6487683"/>
            <a:ext cx="9384079" cy="9384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5027" y="2849886"/>
            <a:ext cx="3973217" cy="64084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5501739" y="-5749937"/>
            <a:ext cx="20912687" cy="20912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7722" t="17746" r="8160" b="3692"/>
          <a:stretch>
            <a:fillRect/>
          </a:stretch>
        </p:blipFill>
        <p:spPr>
          <a:xfrm>
            <a:off x="542535" y="3324826"/>
            <a:ext cx="2747919" cy="31024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7750" y="3801668"/>
            <a:ext cx="2976296" cy="2148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B3458-9E18-894F-9D17-88D3F3F47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342" y="2171700"/>
            <a:ext cx="6781800" cy="5606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7217" y="1447282"/>
            <a:ext cx="5522365" cy="55223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2196" y="6213696"/>
            <a:ext cx="2527484" cy="2723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96149" y="6213696"/>
            <a:ext cx="5842892" cy="32858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16399" y="2984520"/>
            <a:ext cx="10602391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0"/>
              </a:lnSpc>
              <a:spcBef>
                <a:spcPct val="0"/>
              </a:spcBef>
            </a:pPr>
            <a:r>
              <a:rPr lang="en-US" sz="2800" dirty="0">
                <a:solidFill>
                  <a:srgbClr val="2F2A6F"/>
                </a:solidFill>
              </a:rPr>
              <a:t>We acknowledge and pay respect to the owners of this land, on which we gather today and acknowledge Elders – past, present and emerging.</a:t>
            </a:r>
          </a:p>
          <a:p>
            <a:pPr algn="ctr">
              <a:lnSpc>
                <a:spcPts val="3820"/>
              </a:lnSpc>
              <a:spcBef>
                <a:spcPct val="0"/>
              </a:spcBef>
            </a:pPr>
            <a:endParaRPr lang="en-US" sz="2728" dirty="0">
              <a:solidFill>
                <a:srgbClr val="2F2A6F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3" name="Group 3"/>
          <p:cNvGrpSpPr/>
          <p:nvPr/>
        </p:nvGrpSpPr>
        <p:grpSpPr>
          <a:xfrm>
            <a:off x="7968873" y="1147996"/>
            <a:ext cx="9290427" cy="9242866"/>
            <a:chOff x="0" y="0"/>
            <a:chExt cx="12387237" cy="1232382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2387237" cy="314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23"/>
                </a:lnSpc>
              </a:pPr>
              <a:r>
                <a:rPr lang="en-US" sz="7686" b="1" spc="76" dirty="0">
                  <a:solidFill>
                    <a:srgbClr val="2F2A6F"/>
                  </a:solidFill>
                  <a:latin typeface="+mj-lt"/>
                </a:rPr>
                <a:t>Women's Legal Service Tasmania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18014"/>
              <a:ext cx="12387237" cy="840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4"/>
                </a:lnSpc>
              </a:pPr>
              <a:r>
                <a:rPr lang="en-US" sz="2976" spc="29" dirty="0">
                  <a:solidFill>
                    <a:srgbClr val="7672A0"/>
                  </a:solidFill>
                </a:rPr>
                <a:t>We are a community legal service providing information, advice and legal support, including representation to women across Tasmania. </a:t>
              </a:r>
            </a:p>
            <a:p>
              <a:pPr>
                <a:lnSpc>
                  <a:spcPts val="4464"/>
                </a:lnSpc>
              </a:pPr>
              <a:endParaRPr lang="en-US" sz="2976" spc="29" dirty="0">
                <a:solidFill>
                  <a:srgbClr val="7672A0"/>
                </a:solidFill>
              </a:endParaRPr>
            </a:p>
            <a:p>
              <a:pPr>
                <a:lnSpc>
                  <a:spcPts val="4464"/>
                </a:lnSpc>
              </a:pPr>
              <a:r>
                <a:rPr lang="en-US" sz="2976" spc="29" dirty="0">
                  <a:solidFill>
                    <a:srgbClr val="7672A0"/>
                  </a:solidFill>
                </a:rPr>
                <a:t>We have offices in Hobart, Launceston and Burnie. Our Launceston and Burnie offices run as Domestic Violence Units and have financial counsellors and a social worker.</a:t>
              </a:r>
            </a:p>
            <a:p>
              <a:pPr>
                <a:lnSpc>
                  <a:spcPts val="4464"/>
                </a:lnSpc>
              </a:pPr>
              <a:endParaRPr lang="en-US" sz="2976" spc="29" dirty="0">
                <a:solidFill>
                  <a:srgbClr val="7672A0"/>
                </a:solidFill>
              </a:endParaRPr>
            </a:p>
            <a:p>
              <a:pPr>
                <a:lnSpc>
                  <a:spcPts val="4464"/>
                </a:lnSpc>
              </a:pPr>
              <a:r>
                <a:rPr lang="en-US" sz="2976" spc="29" dirty="0">
                  <a:solidFill>
                    <a:srgbClr val="7672A0"/>
                  </a:solidFill>
                </a:rPr>
                <a:t>We also provide free and confidential phone line for advice and referrals for any women with legal issues across the state.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265" y="514350"/>
            <a:ext cx="5872646" cy="92583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968873" y="3998211"/>
            <a:ext cx="9140880" cy="9525"/>
          </a:xfrm>
          <a:prstGeom prst="rect">
            <a:avLst/>
          </a:prstGeom>
          <a:solidFill>
            <a:srgbClr val="302B70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7673" y="7225730"/>
            <a:ext cx="2477579" cy="33256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400" y="3924300"/>
            <a:ext cx="714455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spc="225" dirty="0">
                <a:solidFill>
                  <a:srgbClr val="15135A"/>
                </a:solidFill>
              </a:rPr>
              <a:t>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33C49-518E-404F-A8C4-4083BE98518B}"/>
              </a:ext>
            </a:extLst>
          </p:cNvPr>
          <p:cNvSpPr txBox="1"/>
          <p:nvPr/>
        </p:nvSpPr>
        <p:spPr>
          <a:xfrm>
            <a:off x="5181600" y="5295900"/>
            <a:ext cx="143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Share my learnings from WLST journey to </a:t>
            </a:r>
            <a:r>
              <a:rPr lang="en-US" sz="3600" dirty="0" err="1"/>
              <a:t>prioritising</a:t>
            </a:r>
            <a:r>
              <a:rPr lang="en-US" sz="3600" dirty="0"/>
              <a:t> wellness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AB48A94-94EE-D343-BC91-B8C67A01E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7668">
            <a:off x="-468610" y="7157623"/>
            <a:ext cx="5253422" cy="5253422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DB4D3AF-679B-1E45-BFDB-F2E4F84C5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677781"/>
            <a:ext cx="1644215" cy="3102292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6CDE9E4-DD4C-5C40-9DE3-B160BC19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3626" y="4890135"/>
            <a:ext cx="4425429" cy="539686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A056E76D-05BA-C343-BC20-2BCE1E0039AF}"/>
              </a:ext>
            </a:extLst>
          </p:cNvPr>
          <p:cNvSpPr txBox="1"/>
          <p:nvPr/>
        </p:nvSpPr>
        <p:spPr>
          <a:xfrm>
            <a:off x="1028700" y="1778098"/>
            <a:ext cx="584511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dirty="0">
                <a:solidFill>
                  <a:srgbClr val="302B70"/>
                </a:solidFill>
              </a:rPr>
              <a:t>Background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E8607CA-3592-2B4E-989B-8004142EC45C}"/>
              </a:ext>
            </a:extLst>
          </p:cNvPr>
          <p:cNvSpPr txBox="1"/>
          <p:nvPr/>
        </p:nvSpPr>
        <p:spPr>
          <a:xfrm>
            <a:off x="6477000" y="1912457"/>
            <a:ext cx="1067846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  <a:p>
            <a:pPr>
              <a:lnSpc>
                <a:spcPts val="3840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B2063-BF6C-FC41-8849-81676DE2AE8C}"/>
              </a:ext>
            </a:extLst>
          </p:cNvPr>
          <p:cNvSpPr txBox="1"/>
          <p:nvPr/>
        </p:nvSpPr>
        <p:spPr>
          <a:xfrm>
            <a:off x="7162800" y="3341551"/>
            <a:ext cx="8890382" cy="3442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2A6F"/>
                </a:solidFill>
              </a:rPr>
              <a:t>Focus on culture 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2A6F"/>
                </a:solidFill>
              </a:rPr>
              <a:t>Intrinsic nature of work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2A6F"/>
                </a:solidFill>
              </a:rPr>
              <a:t>Viewing well-being as a WHS risk to manage</a:t>
            </a: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</a:endParaRPr>
          </a:p>
          <a:p>
            <a:pPr>
              <a:lnSpc>
                <a:spcPts val="3839"/>
              </a:lnSpc>
            </a:pPr>
            <a:r>
              <a:rPr lang="en-US" sz="3600" dirty="0">
                <a:solidFill>
                  <a:srgbClr val="2F2A6F"/>
                </a:solidFill>
              </a:rPr>
              <a:t>Aim – Build an engaged, values connected, </a:t>
            </a:r>
          </a:p>
          <a:p>
            <a:pPr>
              <a:lnSpc>
                <a:spcPts val="3839"/>
              </a:lnSpc>
            </a:pPr>
            <a:r>
              <a:rPr lang="en-US" sz="3600" dirty="0">
                <a:solidFill>
                  <a:srgbClr val="2F2A6F"/>
                </a:solidFill>
              </a:rPr>
              <a:t>productive, well, supported team</a:t>
            </a:r>
          </a:p>
          <a:p>
            <a:pPr>
              <a:lnSpc>
                <a:spcPts val="383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30422" y="2435103"/>
            <a:ext cx="7418719" cy="9525"/>
          </a:xfrm>
          <a:prstGeom prst="rect">
            <a:avLst/>
          </a:prstGeom>
          <a:solidFill>
            <a:srgbClr val="F0F2F6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7884316" cy="10287000"/>
          </a:xfrm>
          <a:prstGeom prst="rect">
            <a:avLst/>
          </a:prstGeom>
          <a:solidFill>
            <a:srgbClr val="F0F2F6"/>
          </a:solidFill>
        </p:spPr>
      </p:sp>
      <p:sp>
        <p:nvSpPr>
          <p:cNvPr id="4" name="TextBox 4"/>
          <p:cNvSpPr txBox="1"/>
          <p:nvPr/>
        </p:nvSpPr>
        <p:spPr>
          <a:xfrm>
            <a:off x="1448176" y="2511303"/>
            <a:ext cx="543544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3"/>
              </a:lnSpc>
            </a:pPr>
            <a:r>
              <a:rPr lang="en-US" sz="7521" b="1" dirty="0">
                <a:solidFill>
                  <a:srgbClr val="2F2A6F"/>
                </a:solidFill>
              </a:rPr>
              <a:t>What we will cover?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23034" y="5546065"/>
            <a:ext cx="5926107" cy="36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9144000" y="1366704"/>
            <a:ext cx="7805141" cy="1003703"/>
            <a:chOff x="0" y="76200"/>
            <a:chExt cx="10406854" cy="1338271"/>
          </a:xfrm>
        </p:grpSpPr>
        <p:sp>
          <p:nvSpPr>
            <p:cNvPr id="7" name="TextBox 7"/>
            <p:cNvSpPr txBox="1"/>
            <p:nvPr/>
          </p:nvSpPr>
          <p:spPr>
            <a:xfrm>
              <a:off x="2505379" y="403941"/>
              <a:ext cx="7901475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b="1" dirty="0">
                  <a:solidFill>
                    <a:srgbClr val="FBFDFF"/>
                  </a:solidFill>
                  <a:latin typeface="+mj-lt"/>
                </a:rPr>
                <a:t>Culture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870379" cy="1338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99"/>
                </a:lnSpc>
              </a:pPr>
              <a:r>
                <a:rPr lang="en-US" sz="6999" b="1" dirty="0">
                  <a:solidFill>
                    <a:srgbClr val="FBFDFF">
                      <a:alpha val="49804"/>
                    </a:srgb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0" y="3332306"/>
            <a:ext cx="7805141" cy="1118100"/>
            <a:chOff x="0" y="76200"/>
            <a:chExt cx="10406854" cy="1490801"/>
          </a:xfrm>
        </p:grpSpPr>
        <p:sp>
          <p:nvSpPr>
            <p:cNvPr id="10" name="TextBox 10"/>
            <p:cNvSpPr txBox="1"/>
            <p:nvPr/>
          </p:nvSpPr>
          <p:spPr>
            <a:xfrm>
              <a:off x="2505379" y="423269"/>
              <a:ext cx="7901475" cy="1143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b="1" dirty="0">
                  <a:solidFill>
                    <a:srgbClr val="FBFDFF"/>
                  </a:solidFill>
                  <a:latin typeface="+mj-lt"/>
                </a:rPr>
                <a:t>Strategies to support workplace wellbeing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6200"/>
              <a:ext cx="1870379" cy="1338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99"/>
                </a:lnSpc>
              </a:pPr>
              <a:r>
                <a:rPr lang="en-US" sz="6999" b="1" dirty="0">
                  <a:solidFill>
                    <a:srgbClr val="FBFDFF">
                      <a:alpha val="49804"/>
                    </a:srgb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23034" y="8561146"/>
            <a:ext cx="5926107" cy="36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9144000" y="5297909"/>
            <a:ext cx="7805141" cy="1003703"/>
            <a:chOff x="0" y="76200"/>
            <a:chExt cx="10406854" cy="1338271"/>
          </a:xfrm>
        </p:grpSpPr>
        <p:sp>
          <p:nvSpPr>
            <p:cNvPr id="14" name="TextBox 14"/>
            <p:cNvSpPr txBox="1"/>
            <p:nvPr/>
          </p:nvSpPr>
          <p:spPr>
            <a:xfrm>
              <a:off x="2505379" y="396736"/>
              <a:ext cx="7901475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b="1" dirty="0">
                  <a:solidFill>
                    <a:srgbClr val="FBFDFF"/>
                  </a:solidFill>
                  <a:latin typeface="+mj-lt"/>
                </a:rPr>
                <a:t>Governance leadership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6200"/>
              <a:ext cx="1870379" cy="1338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99"/>
                </a:lnSpc>
              </a:pPr>
              <a:r>
                <a:rPr lang="en-US" sz="6999" b="1" dirty="0">
                  <a:solidFill>
                    <a:srgbClr val="FBFDFF">
                      <a:alpha val="49804"/>
                    </a:srgb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530422" y="4502358"/>
            <a:ext cx="7418719" cy="9525"/>
          </a:xfrm>
          <a:prstGeom prst="rect">
            <a:avLst/>
          </a:prstGeom>
          <a:solidFill>
            <a:srgbClr val="F0F2F6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1716" y="5669164"/>
            <a:ext cx="2563853" cy="4135248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530422" y="6450864"/>
            <a:ext cx="7418719" cy="9525"/>
          </a:xfrm>
          <a:prstGeom prst="rect">
            <a:avLst/>
          </a:prstGeom>
          <a:solidFill>
            <a:srgbClr val="F0F2F6"/>
          </a:solidFill>
        </p:spPr>
      </p:sp>
      <p:grpSp>
        <p:nvGrpSpPr>
          <p:cNvPr id="19" name="Group 19"/>
          <p:cNvGrpSpPr/>
          <p:nvPr/>
        </p:nvGrpSpPr>
        <p:grpSpPr>
          <a:xfrm>
            <a:off x="9144000" y="7263511"/>
            <a:ext cx="7805141" cy="1003703"/>
            <a:chOff x="0" y="76200"/>
            <a:chExt cx="10406854" cy="1338271"/>
          </a:xfrm>
        </p:grpSpPr>
        <p:sp>
          <p:nvSpPr>
            <p:cNvPr id="20" name="TextBox 20"/>
            <p:cNvSpPr txBox="1"/>
            <p:nvPr/>
          </p:nvSpPr>
          <p:spPr>
            <a:xfrm>
              <a:off x="2505379" y="396736"/>
              <a:ext cx="7901475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b="1" dirty="0" err="1">
                  <a:solidFill>
                    <a:srgbClr val="FBFDFF"/>
                  </a:solidFill>
                  <a:latin typeface="+mj-lt"/>
                </a:rPr>
                <a:t>Organisational</a:t>
              </a:r>
              <a:r>
                <a:rPr lang="en-US" sz="2800" b="1" dirty="0">
                  <a:solidFill>
                    <a:srgbClr val="FBFDFF"/>
                  </a:solidFill>
                  <a:latin typeface="+mj-lt"/>
                </a:rPr>
                <a:t> leadership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6200"/>
              <a:ext cx="1870379" cy="1338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99"/>
                </a:lnSpc>
              </a:pPr>
              <a:r>
                <a:rPr lang="en-US" sz="6999" b="1" dirty="0">
                  <a:solidFill>
                    <a:srgbClr val="FBFDFF">
                      <a:alpha val="49804"/>
                    </a:srgbClr>
                  </a:solidFill>
                  <a:latin typeface="+mj-lt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77000" y="1912457"/>
            <a:ext cx="10678463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4000" dirty="0">
                <a:solidFill>
                  <a:srgbClr val="2F2A6F"/>
                </a:solidFill>
                <a:latin typeface="+mj-lt"/>
              </a:rPr>
              <a:t>“…the way things are done around here…”</a:t>
            </a: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Culture as a Board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Building connection to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Open, transparent,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Valuing all staff</a:t>
            </a: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+mj-lt"/>
            </a:endParaRP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  <a:p>
            <a:pPr>
              <a:lnSpc>
                <a:spcPts val="3840"/>
              </a:lnSpc>
            </a:pPr>
            <a:endParaRPr lang="en-US" sz="3000" dirty="0">
              <a:solidFill>
                <a:srgbClr val="2F2A6F"/>
              </a:solidFill>
              <a:latin typeface="Poppins 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270014">
            <a:off x="-864573" y="6756273"/>
            <a:ext cx="8000548" cy="8000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104" y="4270931"/>
            <a:ext cx="4241328" cy="60160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1A35CEC-CC9C-E64A-86CB-6C37CF306A5C}"/>
              </a:ext>
            </a:extLst>
          </p:cNvPr>
          <p:cNvSpPr txBox="1"/>
          <p:nvPr/>
        </p:nvSpPr>
        <p:spPr>
          <a:xfrm>
            <a:off x="1028700" y="1778098"/>
            <a:ext cx="584511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dirty="0">
                <a:solidFill>
                  <a:srgbClr val="302B70"/>
                </a:solidFill>
              </a:rPr>
              <a:t>Culture</a:t>
            </a:r>
            <a:endParaRPr lang="en-US" sz="3200" b="1" dirty="0">
              <a:solidFill>
                <a:srgbClr val="302B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395"/>
            <a:ext cx="18288000" cy="8775001"/>
          </a:xfrm>
          <a:prstGeom prst="rect">
            <a:avLst/>
          </a:prstGeom>
          <a:solidFill>
            <a:srgbClr val="F0F2F6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778098"/>
            <a:ext cx="5845110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dirty="0">
                <a:solidFill>
                  <a:srgbClr val="302B70"/>
                </a:solidFill>
              </a:rPr>
              <a:t>Strategies to support well- being at work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622802" y="9435723"/>
            <a:ext cx="1042396" cy="190555"/>
            <a:chOff x="0" y="0"/>
            <a:chExt cx="1389862" cy="25407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4073" cy="25407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7894" y="0"/>
              <a:ext cx="254073" cy="25407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35788" y="0"/>
              <a:ext cx="254073" cy="254073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8806500" y="8680070"/>
            <a:ext cx="8452800" cy="39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  <a:spcBef>
                <a:spcPct val="0"/>
              </a:spcBef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173456"/>
            <a:ext cx="1924696" cy="3631501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EC911D1-EBB3-D74D-A4B1-6FFDCB9FDDEE}"/>
              </a:ext>
            </a:extLst>
          </p:cNvPr>
          <p:cNvSpPr txBox="1"/>
          <p:nvPr/>
        </p:nvSpPr>
        <p:spPr>
          <a:xfrm>
            <a:off x="7693668" y="1962764"/>
            <a:ext cx="10678463" cy="483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MOU RA </a:t>
            </a:r>
            <a:r>
              <a:rPr lang="en-US" sz="2800" dirty="0" err="1">
                <a:solidFill>
                  <a:srgbClr val="2F2A6F"/>
                </a:solidFill>
              </a:rPr>
              <a:t>Tas</a:t>
            </a:r>
            <a:r>
              <a:rPr lang="en-US" sz="2800" dirty="0">
                <a:solidFill>
                  <a:srgbClr val="2F2A6F"/>
                </a:solidFill>
              </a:rPr>
              <a:t>, supervision 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Encouraging use of EAP 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Constructive debrief 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IWP (clarification of expectations)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Increased supervision of legal work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Team building</a:t>
            </a:r>
          </a:p>
          <a:p>
            <a:pPr marL="457200" indent="-457200">
              <a:lnSpc>
                <a:spcPts val="383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F2A6F"/>
                </a:solidFill>
              </a:rPr>
              <a:t>Access to training for all staff (mental health, trauma informed) </a:t>
            </a:r>
          </a:p>
          <a:p>
            <a:pPr>
              <a:lnSpc>
                <a:spcPts val="3839"/>
              </a:lnSpc>
            </a:pPr>
            <a:endParaRPr lang="en-US" sz="3000" dirty="0">
              <a:solidFill>
                <a:srgbClr val="2F2A6F"/>
              </a:solidFill>
            </a:endParaRPr>
          </a:p>
          <a:p>
            <a:pPr>
              <a:lnSpc>
                <a:spcPts val="3839"/>
              </a:lnSpc>
            </a:pPr>
            <a:endParaRPr lang="en-US" sz="2399" dirty="0">
              <a:solidFill>
                <a:srgbClr val="2F2A6F"/>
              </a:solidFill>
            </a:endParaRPr>
          </a:p>
          <a:p>
            <a:pPr>
              <a:lnSpc>
                <a:spcPts val="3840"/>
              </a:lnSpc>
            </a:pPr>
            <a:endParaRPr lang="en-US" sz="2399" dirty="0">
              <a:solidFill>
                <a:srgbClr val="2F2A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411F-9B82-8F4B-80BC-3B7E91C4F3B1}"/>
              </a:ext>
            </a:extLst>
          </p:cNvPr>
          <p:cNvSpPr txBox="1"/>
          <p:nvPr/>
        </p:nvSpPr>
        <p:spPr>
          <a:xfrm>
            <a:off x="10515600" y="177809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0200" y="514577"/>
            <a:ext cx="714455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spc="225" dirty="0">
                <a:solidFill>
                  <a:srgbClr val="393667"/>
                </a:solidFill>
                <a:latin typeface="+mj-lt"/>
              </a:rPr>
              <a:t>Governance leadership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7668">
            <a:off x="-124784" y="6164870"/>
            <a:ext cx="6954342" cy="6954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323991"/>
            <a:ext cx="2891723" cy="5456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733" y="1866900"/>
            <a:ext cx="6748272" cy="822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87E22-F022-FE40-94DC-DF938A589395}"/>
              </a:ext>
            </a:extLst>
          </p:cNvPr>
          <p:cNvSpPr txBox="1"/>
          <p:nvPr/>
        </p:nvSpPr>
        <p:spPr>
          <a:xfrm>
            <a:off x="8982479" y="4704427"/>
            <a:ext cx="7629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Board updates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External Cultural review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Investing in leadership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MOU with RA </a:t>
            </a:r>
            <a:r>
              <a:rPr lang="en-US" sz="3200" dirty="0" err="1">
                <a:solidFill>
                  <a:schemeClr val="tx2"/>
                </a:solidFill>
              </a:rPr>
              <a:t>Tas</a:t>
            </a:r>
            <a:r>
              <a:rPr lang="en-US" sz="3200" dirty="0">
                <a:solidFill>
                  <a:schemeClr val="tx2"/>
                </a:solidFill>
              </a:rPr>
              <a:t> supported (bi-monthly)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Board planning and training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D7001-C3AE-2B47-9791-A2EBF56EFC95}"/>
              </a:ext>
            </a:extLst>
          </p:cNvPr>
          <p:cNvSpPr txBox="1"/>
          <p:nvPr/>
        </p:nvSpPr>
        <p:spPr>
          <a:xfrm>
            <a:off x="8534400" y="4000500"/>
            <a:ext cx="564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Culture as a Board priority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3" ma:contentTypeDescription="Create a new document." ma:contentTypeScope="" ma:versionID="d120111b3cca3c8ad5743be198834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29463e6653dc1f816734196ac6a4f8d9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AA6385-A0AA-4DB8-B5DB-E2FB00BC3C1C}"/>
</file>

<file path=customXml/itemProps2.xml><?xml version="1.0" encoding="utf-8"?>
<ds:datastoreItem xmlns:ds="http://schemas.openxmlformats.org/officeDocument/2006/customXml" ds:itemID="{72677A0D-0C18-4E67-9890-583FDA4D50D5}"/>
</file>

<file path=customXml/itemProps3.xml><?xml version="1.0" encoding="utf-8"?>
<ds:datastoreItem xmlns:ds="http://schemas.openxmlformats.org/officeDocument/2006/customXml" ds:itemID="{D6C6F57F-6E06-4365-90E3-CA7C471AE626}"/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406</Words>
  <Application>Microsoft Macintosh PowerPoint</Application>
  <PresentationFormat>Custom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Poppins Light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cp:lastModifiedBy>Microsoft Office User</cp:lastModifiedBy>
  <cp:revision>30</cp:revision>
  <dcterms:created xsi:type="dcterms:W3CDTF">2006-08-16T00:00:00Z</dcterms:created>
  <dcterms:modified xsi:type="dcterms:W3CDTF">2021-06-15T06:46:26Z</dcterms:modified>
  <dc:identifier>DAEgqLuvmaQ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