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2"/>
  </p:notesMasterIdLst>
  <p:handoutMasterIdLst>
    <p:handoutMasterId r:id="rId33"/>
  </p:handoutMasterIdLst>
  <p:sldIdLst>
    <p:sldId id="263" r:id="rId5"/>
    <p:sldId id="286" r:id="rId6"/>
    <p:sldId id="292" r:id="rId7"/>
    <p:sldId id="287" r:id="rId8"/>
    <p:sldId id="289" r:id="rId9"/>
    <p:sldId id="290" r:id="rId10"/>
    <p:sldId id="297" r:id="rId11"/>
    <p:sldId id="275" r:id="rId12"/>
    <p:sldId id="271" r:id="rId13"/>
    <p:sldId id="293" r:id="rId14"/>
    <p:sldId id="298" r:id="rId15"/>
    <p:sldId id="288" r:id="rId16"/>
    <p:sldId id="277" r:id="rId17"/>
    <p:sldId id="278" r:id="rId18"/>
    <p:sldId id="279" r:id="rId19"/>
    <p:sldId id="294" r:id="rId20"/>
    <p:sldId id="295" r:id="rId21"/>
    <p:sldId id="296" r:id="rId22"/>
    <p:sldId id="280" r:id="rId23"/>
    <p:sldId id="281" r:id="rId24"/>
    <p:sldId id="300" r:id="rId25"/>
    <p:sldId id="301" r:id="rId26"/>
    <p:sldId id="302" r:id="rId27"/>
    <p:sldId id="282" r:id="rId28"/>
    <p:sldId id="285" r:id="rId29"/>
    <p:sldId id="299" r:id="rId30"/>
    <p:sldId id="262" r:id="rId31"/>
  </p:sldIdLst>
  <p:sldSz cx="9144000" cy="6858000" type="screen4x3"/>
  <p:notesSz cx="6888163" cy="100187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384">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A39"/>
    <a:srgbClr val="CCCCCC"/>
    <a:srgbClr val="666666"/>
    <a:srgbClr val="4C4C4C"/>
    <a:srgbClr val="333333"/>
    <a:srgbClr val="7F7F7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1787" autoAdjust="0"/>
    <p:restoredTop sz="94595" autoAdjust="0"/>
  </p:normalViewPr>
  <p:slideViewPr>
    <p:cSldViewPr>
      <p:cViewPr varScale="1">
        <p:scale>
          <a:sx n="125" d="100"/>
          <a:sy n="125" d="100"/>
        </p:scale>
        <p:origin x="2160" y="168"/>
      </p:cViewPr>
      <p:guideLst>
        <p:guide orient="horz" pos="1008"/>
        <p:guide pos="384"/>
      </p:guideLst>
    </p:cSldViewPr>
  </p:slideViewPr>
  <p:outlineViewPr>
    <p:cViewPr>
      <p:scale>
        <a:sx n="33" d="100"/>
        <a:sy n="33" d="100"/>
      </p:scale>
      <p:origin x="0" y="-1980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0BA00D1-530F-421D-88B2-5769E4CF40F2}"/>
              </a:ext>
            </a:extLst>
          </p:cNvPr>
          <p:cNvSpPr>
            <a:spLocks noGrp="1" noChangeArrowheads="1"/>
          </p:cNvSpPr>
          <p:nvPr>
            <p:ph type="hdr" sz="quarter"/>
          </p:nvPr>
        </p:nvSpPr>
        <p:spPr bwMode="auto">
          <a:xfrm>
            <a:off x="0" y="0"/>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t" anchorCtr="0" compatLnSpc="1">
            <a:prstTxWarp prst="textNoShape">
              <a:avLst/>
            </a:prstTxWarp>
          </a:bodyPr>
          <a:lstStyle>
            <a:lvl1pPr>
              <a:defRPr sz="1100"/>
            </a:lvl1pPr>
          </a:lstStyle>
          <a:p>
            <a:pPr>
              <a:defRPr/>
            </a:pPr>
            <a:endParaRPr lang="en-US" altLang="en-US"/>
          </a:p>
        </p:txBody>
      </p:sp>
      <p:sp>
        <p:nvSpPr>
          <p:cNvPr id="21507" name="Rectangle 3">
            <a:extLst>
              <a:ext uri="{FF2B5EF4-FFF2-40B4-BE49-F238E27FC236}">
                <a16:creationId xmlns:a16="http://schemas.microsoft.com/office/drawing/2014/main" id="{A9DD1A2A-3B55-492D-8B34-6C4F8F86AC43}"/>
              </a:ext>
            </a:extLst>
          </p:cNvPr>
          <p:cNvSpPr>
            <a:spLocks noGrp="1" noChangeArrowheads="1"/>
          </p:cNvSpPr>
          <p:nvPr>
            <p:ph type="dt" sz="quarter" idx="1"/>
          </p:nvPr>
        </p:nvSpPr>
        <p:spPr bwMode="auto">
          <a:xfrm>
            <a:off x="3903292" y="0"/>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t" anchorCtr="0" compatLnSpc="1">
            <a:prstTxWarp prst="textNoShape">
              <a:avLst/>
            </a:prstTxWarp>
          </a:bodyPr>
          <a:lstStyle>
            <a:lvl1pPr algn="r">
              <a:defRPr sz="1100"/>
            </a:lvl1pPr>
          </a:lstStyle>
          <a:p>
            <a:pPr>
              <a:defRPr/>
            </a:pPr>
            <a:endParaRPr lang="en-US" altLang="en-US"/>
          </a:p>
        </p:txBody>
      </p:sp>
      <p:sp>
        <p:nvSpPr>
          <p:cNvPr id="21508" name="Rectangle 4">
            <a:extLst>
              <a:ext uri="{FF2B5EF4-FFF2-40B4-BE49-F238E27FC236}">
                <a16:creationId xmlns:a16="http://schemas.microsoft.com/office/drawing/2014/main" id="{5A626F01-20A7-4C7D-AD7F-2165B0AC06FC}"/>
              </a:ext>
            </a:extLst>
          </p:cNvPr>
          <p:cNvSpPr>
            <a:spLocks noGrp="1" noChangeArrowheads="1"/>
          </p:cNvSpPr>
          <p:nvPr>
            <p:ph type="ftr" sz="quarter" idx="2"/>
          </p:nvPr>
        </p:nvSpPr>
        <p:spPr bwMode="auto">
          <a:xfrm>
            <a:off x="0" y="9517777"/>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b" anchorCtr="0" compatLnSpc="1">
            <a:prstTxWarp prst="textNoShape">
              <a:avLst/>
            </a:prstTxWarp>
          </a:bodyPr>
          <a:lstStyle>
            <a:lvl1pPr>
              <a:defRPr sz="1100"/>
            </a:lvl1pPr>
          </a:lstStyle>
          <a:p>
            <a:pPr>
              <a:defRPr/>
            </a:pPr>
            <a:endParaRPr lang="en-US" altLang="en-US"/>
          </a:p>
        </p:txBody>
      </p:sp>
      <p:sp>
        <p:nvSpPr>
          <p:cNvPr id="21509" name="Rectangle 5">
            <a:extLst>
              <a:ext uri="{FF2B5EF4-FFF2-40B4-BE49-F238E27FC236}">
                <a16:creationId xmlns:a16="http://schemas.microsoft.com/office/drawing/2014/main" id="{14F689AF-7B94-43B7-B187-30E417E34745}"/>
              </a:ext>
            </a:extLst>
          </p:cNvPr>
          <p:cNvSpPr>
            <a:spLocks noGrp="1" noChangeArrowheads="1"/>
          </p:cNvSpPr>
          <p:nvPr>
            <p:ph type="sldNum" sz="quarter" idx="3"/>
          </p:nvPr>
        </p:nvSpPr>
        <p:spPr bwMode="auto">
          <a:xfrm>
            <a:off x="3903292" y="9517777"/>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b" anchorCtr="0" compatLnSpc="1">
            <a:prstTxWarp prst="textNoShape">
              <a:avLst/>
            </a:prstTxWarp>
          </a:bodyPr>
          <a:lstStyle>
            <a:lvl1pPr algn="r">
              <a:defRPr sz="1100"/>
            </a:lvl1pPr>
          </a:lstStyle>
          <a:p>
            <a:pPr>
              <a:defRPr/>
            </a:pPr>
            <a:fld id="{6703442C-AEBE-4E56-9B5F-5EFAF160CBDE}" type="slidenum">
              <a:rPr lang="en-US" altLang="en-US"/>
              <a:pPr>
                <a:defRPr/>
              </a:pPr>
              <a:t>‹#›</a:t>
            </a:fld>
            <a:endParaRPr lang="en-US" altLang="en-US"/>
          </a:p>
        </p:txBody>
      </p:sp>
    </p:spTree>
    <p:extLst>
      <p:ext uri="{BB962C8B-B14F-4D97-AF65-F5344CB8AC3E}">
        <p14:creationId xmlns:p14="http://schemas.microsoft.com/office/powerpoint/2010/main" val="217893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055AEF-482B-44D3-9DA3-5F5F1E59567A}"/>
              </a:ext>
            </a:extLst>
          </p:cNvPr>
          <p:cNvSpPr>
            <a:spLocks noGrp="1" noChangeArrowheads="1"/>
          </p:cNvSpPr>
          <p:nvPr>
            <p:ph type="hdr" sz="quarter"/>
          </p:nvPr>
        </p:nvSpPr>
        <p:spPr bwMode="auto">
          <a:xfrm>
            <a:off x="0" y="0"/>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t" anchorCtr="0" compatLnSpc="1">
            <a:prstTxWarp prst="textNoShape">
              <a:avLst/>
            </a:prstTxWarp>
          </a:bodyPr>
          <a:lstStyle>
            <a:lvl1pPr>
              <a:defRPr sz="1100"/>
            </a:lvl1pPr>
          </a:lstStyle>
          <a:p>
            <a:pPr>
              <a:defRPr/>
            </a:pPr>
            <a:endParaRPr lang="en-US" altLang="en-US"/>
          </a:p>
        </p:txBody>
      </p:sp>
      <p:sp>
        <p:nvSpPr>
          <p:cNvPr id="4099" name="Rectangle 3">
            <a:extLst>
              <a:ext uri="{FF2B5EF4-FFF2-40B4-BE49-F238E27FC236}">
                <a16:creationId xmlns:a16="http://schemas.microsoft.com/office/drawing/2014/main" id="{F6DBB63E-BE95-409B-B7C9-9FB704ED81A0}"/>
              </a:ext>
            </a:extLst>
          </p:cNvPr>
          <p:cNvSpPr>
            <a:spLocks noGrp="1" noChangeArrowheads="1"/>
          </p:cNvSpPr>
          <p:nvPr>
            <p:ph type="dt" idx="1"/>
          </p:nvPr>
        </p:nvSpPr>
        <p:spPr bwMode="auto">
          <a:xfrm>
            <a:off x="3903292" y="0"/>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t" anchorCtr="0" compatLnSpc="1">
            <a:prstTxWarp prst="textNoShape">
              <a:avLst/>
            </a:prstTxWarp>
          </a:bodyPr>
          <a:lstStyle>
            <a:lvl1pPr algn="r">
              <a:defRPr sz="1100"/>
            </a:lvl1pPr>
          </a:lstStyle>
          <a:p>
            <a:pPr>
              <a:defRPr/>
            </a:pPr>
            <a:endParaRPr lang="en-US" altLang="en-US"/>
          </a:p>
        </p:txBody>
      </p:sp>
      <p:sp>
        <p:nvSpPr>
          <p:cNvPr id="3076" name="Rectangle 4">
            <a:extLst>
              <a:ext uri="{FF2B5EF4-FFF2-40B4-BE49-F238E27FC236}">
                <a16:creationId xmlns:a16="http://schemas.microsoft.com/office/drawing/2014/main" id="{12909FC9-114B-4083-90A3-D2353109C9EE}"/>
              </a:ext>
            </a:extLst>
          </p:cNvPr>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A7B49781-066E-4498-8DF5-47754626048A}"/>
              </a:ext>
            </a:extLst>
          </p:cNvPr>
          <p:cNvSpPr>
            <a:spLocks noGrp="1" noChangeArrowheads="1"/>
          </p:cNvSpPr>
          <p:nvPr>
            <p:ph type="body" sz="quarter" idx="3"/>
          </p:nvPr>
        </p:nvSpPr>
        <p:spPr bwMode="auto">
          <a:xfrm>
            <a:off x="918422" y="4758889"/>
            <a:ext cx="5051320" cy="450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B9F9174A-F38D-47AF-A232-3C48F8131C38}"/>
              </a:ext>
            </a:extLst>
          </p:cNvPr>
          <p:cNvSpPr>
            <a:spLocks noGrp="1" noChangeArrowheads="1"/>
          </p:cNvSpPr>
          <p:nvPr>
            <p:ph type="ftr" sz="quarter" idx="4"/>
          </p:nvPr>
        </p:nvSpPr>
        <p:spPr bwMode="auto">
          <a:xfrm>
            <a:off x="0" y="9517777"/>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b" anchorCtr="0" compatLnSpc="1">
            <a:prstTxWarp prst="textNoShape">
              <a:avLst/>
            </a:prstTxWarp>
          </a:bodyPr>
          <a:lstStyle>
            <a:lvl1pPr>
              <a:defRPr sz="1100"/>
            </a:lvl1pPr>
          </a:lstStyle>
          <a:p>
            <a:pPr>
              <a:defRPr/>
            </a:pPr>
            <a:endParaRPr lang="en-US" altLang="en-US"/>
          </a:p>
        </p:txBody>
      </p:sp>
      <p:sp>
        <p:nvSpPr>
          <p:cNvPr id="4103" name="Rectangle 7">
            <a:extLst>
              <a:ext uri="{FF2B5EF4-FFF2-40B4-BE49-F238E27FC236}">
                <a16:creationId xmlns:a16="http://schemas.microsoft.com/office/drawing/2014/main" id="{CAF4E592-7F1D-403D-9C0C-5C83E4DDB664}"/>
              </a:ext>
            </a:extLst>
          </p:cNvPr>
          <p:cNvSpPr>
            <a:spLocks noGrp="1" noChangeArrowheads="1"/>
          </p:cNvSpPr>
          <p:nvPr>
            <p:ph type="sldNum" sz="quarter" idx="5"/>
          </p:nvPr>
        </p:nvSpPr>
        <p:spPr bwMode="auto">
          <a:xfrm>
            <a:off x="3903292" y="9517777"/>
            <a:ext cx="2984871" cy="5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06" tIns="48303" rIns="96606" bIns="48303" numCol="1" anchor="b" anchorCtr="0" compatLnSpc="1">
            <a:prstTxWarp prst="textNoShape">
              <a:avLst/>
            </a:prstTxWarp>
          </a:bodyPr>
          <a:lstStyle>
            <a:lvl1pPr algn="r">
              <a:defRPr sz="1100"/>
            </a:lvl1pPr>
          </a:lstStyle>
          <a:p>
            <a:pPr>
              <a:defRPr/>
            </a:pPr>
            <a:fld id="{2BD6033A-73F0-4A0E-AAC7-6F1C913932FF}" type="slidenum">
              <a:rPr lang="en-US" altLang="en-US"/>
              <a:pPr>
                <a:defRPr/>
              </a:pPr>
              <a:t>‹#›</a:t>
            </a:fld>
            <a:endParaRPr lang="en-US" altLang="en-US"/>
          </a:p>
        </p:txBody>
      </p:sp>
    </p:spTree>
    <p:extLst>
      <p:ext uri="{BB962C8B-B14F-4D97-AF65-F5344CB8AC3E}">
        <p14:creationId xmlns:p14="http://schemas.microsoft.com/office/powerpoint/2010/main" val="1554586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1EC0DC7-718A-4BEF-A8E3-A7D850CB5DBD}"/>
              </a:ext>
            </a:extLst>
          </p:cNvPr>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4927" indent="-301895">
              <a:defRPr sz="2500">
                <a:solidFill>
                  <a:schemeClr val="tx1"/>
                </a:solidFill>
                <a:latin typeface="Arial" panose="020B0604020202020204" pitchFamily="34" charset="0"/>
                <a:ea typeface="ＭＳ Ｐゴシック" panose="020B0600070205080204" pitchFamily="34" charset="-128"/>
              </a:defRPr>
            </a:lvl2pPr>
            <a:lvl3pPr marL="1207580" indent="-241516">
              <a:defRPr sz="2500">
                <a:solidFill>
                  <a:schemeClr val="tx1"/>
                </a:solidFill>
                <a:latin typeface="Arial" panose="020B0604020202020204" pitchFamily="34" charset="0"/>
                <a:ea typeface="ＭＳ Ｐゴシック" panose="020B0600070205080204" pitchFamily="34" charset="-128"/>
              </a:defRPr>
            </a:lvl3pPr>
            <a:lvl4pPr marL="1690611" indent="-241516">
              <a:defRPr sz="2500">
                <a:solidFill>
                  <a:schemeClr val="tx1"/>
                </a:solidFill>
                <a:latin typeface="Arial" panose="020B0604020202020204" pitchFamily="34" charset="0"/>
                <a:ea typeface="ＭＳ Ｐゴシック" panose="020B0600070205080204" pitchFamily="34" charset="-128"/>
              </a:defRPr>
            </a:lvl4pPr>
            <a:lvl5pPr marL="2173643" indent="-241516">
              <a:defRPr sz="2500">
                <a:solidFill>
                  <a:schemeClr val="tx1"/>
                </a:solidFill>
                <a:latin typeface="Arial" panose="020B0604020202020204" pitchFamily="34" charset="0"/>
                <a:ea typeface="ＭＳ Ｐゴシック" panose="020B0600070205080204" pitchFamily="34" charset="-128"/>
              </a:defRPr>
            </a:lvl5pPr>
            <a:lvl6pPr marL="2656675"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39707"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2739"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5770"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DD066DA8-AA2A-4DC6-A382-EB7D6D3D7D95}" type="slidenum">
              <a:rPr lang="en-US" altLang="en-US" sz="1100"/>
              <a:pPr/>
              <a:t>1</a:t>
            </a:fld>
            <a:endParaRPr lang="en-US" altLang="en-US" sz="1100"/>
          </a:p>
        </p:txBody>
      </p:sp>
      <p:sp>
        <p:nvSpPr>
          <p:cNvPr id="6147" name="Rectangle 2">
            <a:extLst>
              <a:ext uri="{FF2B5EF4-FFF2-40B4-BE49-F238E27FC236}">
                <a16:creationId xmlns:a16="http://schemas.microsoft.com/office/drawing/2014/main" id="{1DC5A852-E972-418F-AAC5-15BC32F062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B32E041-7629-4A28-B92C-593566A4CD5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9263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2</a:t>
            </a:fld>
            <a:endParaRPr lang="en-US" altLang="en-US"/>
          </a:p>
        </p:txBody>
      </p:sp>
    </p:spTree>
    <p:extLst>
      <p:ext uri="{BB962C8B-B14F-4D97-AF65-F5344CB8AC3E}">
        <p14:creationId xmlns:p14="http://schemas.microsoft.com/office/powerpoint/2010/main" val="1436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Presenter will be introduced</a:t>
            </a:r>
            <a:r>
              <a:rPr lang="en-AU" baseline="0" dirty="0"/>
              <a:t> shortly</a:t>
            </a:r>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3</a:t>
            </a:fld>
            <a:endParaRPr lang="en-US" altLang="en-US"/>
          </a:p>
        </p:txBody>
      </p:sp>
    </p:spTree>
    <p:extLst>
      <p:ext uri="{BB962C8B-B14F-4D97-AF65-F5344CB8AC3E}">
        <p14:creationId xmlns:p14="http://schemas.microsoft.com/office/powerpoint/2010/main" val="213209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1F309E2-D5F8-4AA9-BC7F-109DCC1ABA67}"/>
              </a:ext>
            </a:extLst>
          </p:cNvPr>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4927" indent="-301895">
              <a:defRPr sz="2500">
                <a:solidFill>
                  <a:schemeClr val="tx1"/>
                </a:solidFill>
                <a:latin typeface="Arial" panose="020B0604020202020204" pitchFamily="34" charset="0"/>
                <a:ea typeface="ＭＳ Ｐゴシック" panose="020B0600070205080204" pitchFamily="34" charset="-128"/>
              </a:defRPr>
            </a:lvl2pPr>
            <a:lvl3pPr marL="1207580" indent="-241516">
              <a:defRPr sz="2500">
                <a:solidFill>
                  <a:schemeClr val="tx1"/>
                </a:solidFill>
                <a:latin typeface="Arial" panose="020B0604020202020204" pitchFamily="34" charset="0"/>
                <a:ea typeface="ＭＳ Ｐゴシック" panose="020B0600070205080204" pitchFamily="34" charset="-128"/>
              </a:defRPr>
            </a:lvl3pPr>
            <a:lvl4pPr marL="1690611" indent="-241516">
              <a:defRPr sz="2500">
                <a:solidFill>
                  <a:schemeClr val="tx1"/>
                </a:solidFill>
                <a:latin typeface="Arial" panose="020B0604020202020204" pitchFamily="34" charset="0"/>
                <a:ea typeface="ＭＳ Ｐゴシック" panose="020B0600070205080204" pitchFamily="34" charset="-128"/>
              </a:defRPr>
            </a:lvl4pPr>
            <a:lvl5pPr marL="2173643" indent="-241516">
              <a:defRPr sz="2500">
                <a:solidFill>
                  <a:schemeClr val="tx1"/>
                </a:solidFill>
                <a:latin typeface="Arial" panose="020B0604020202020204" pitchFamily="34" charset="0"/>
                <a:ea typeface="ＭＳ Ｐゴシック" panose="020B0600070205080204" pitchFamily="34" charset="-128"/>
              </a:defRPr>
            </a:lvl5pPr>
            <a:lvl6pPr marL="2656675"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39707"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2739"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5770" indent="-24151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F81013E5-131F-4D9B-8200-47185DFFE15C}" type="slidenum">
              <a:rPr lang="en-US" altLang="en-US" sz="1100"/>
              <a:pPr/>
              <a:t>27</a:t>
            </a:fld>
            <a:endParaRPr lang="en-US" altLang="en-US" sz="1100"/>
          </a:p>
        </p:txBody>
      </p:sp>
      <p:sp>
        <p:nvSpPr>
          <p:cNvPr id="22531" name="Rectangle 2">
            <a:extLst>
              <a:ext uri="{FF2B5EF4-FFF2-40B4-BE49-F238E27FC236}">
                <a16:creationId xmlns:a16="http://schemas.microsoft.com/office/drawing/2014/main" id="{56DCD442-1FF3-4B80-AD9A-451EBA6473D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DC5DEE0-4B06-4736-B4EB-3BDA0FF222F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131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a16="http://schemas.microsoft.com/office/drawing/2014/main"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2973387"/>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44196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dirty="0"/>
              <a:t>Click to edit Master subtitle style</a:t>
            </a:r>
          </a:p>
        </p:txBody>
      </p:sp>
      <p:sp>
        <p:nvSpPr>
          <p:cNvPr id="5" name="Rectangle 4">
            <a:extLst>
              <a:ext uri="{FF2B5EF4-FFF2-40B4-BE49-F238E27FC236}">
                <a16:creationId xmlns:a16="http://schemas.microsoft.com/office/drawing/2014/main" id="{F4B359C0-80E1-4CBE-9866-F5CFCEBCBEAB}"/>
              </a:ext>
            </a:extLst>
          </p:cNvPr>
          <p:cNvSpPr/>
          <p:nvPr userDrawn="1"/>
        </p:nvSpPr>
        <p:spPr bwMode="auto">
          <a:xfrm>
            <a:off x="228600" y="1004869"/>
            <a:ext cx="3122474" cy="9840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6" name="Picture 23" descr="CLCQ-PPT-1">
            <a:extLst>
              <a:ext uri="{FF2B5EF4-FFF2-40B4-BE49-F238E27FC236}">
                <a16:creationId xmlns:a16="http://schemas.microsoft.com/office/drawing/2014/main" id="{2C4C6621-04D4-4434-ACEF-AF7C208CA37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95" t="4493" r="62268" b="79644"/>
          <a:stretch/>
        </p:blipFill>
        <p:spPr bwMode="auto">
          <a:xfrm>
            <a:off x="0" y="117551"/>
            <a:ext cx="2964900" cy="9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54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464862A-8C08-4975-9A82-F400462E37F1}"/>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33970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3E808B8-F92E-4FD0-BD17-54A196E8B572}"/>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88467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1501323F-10D4-4144-8C74-9DDA1262AACD}"/>
              </a:ext>
            </a:extLst>
          </p:cNvPr>
          <p:cNvGrpSpPr/>
          <p:nvPr userDrawn="1"/>
        </p:nvGrpSpPr>
        <p:grpSpPr>
          <a:xfrm>
            <a:off x="4998227" y="-76200"/>
            <a:ext cx="4145773" cy="992206"/>
            <a:chOff x="4991037" y="-76200"/>
            <a:chExt cx="4145773" cy="992206"/>
          </a:xfrm>
        </p:grpSpPr>
        <p:pic>
          <p:nvPicPr>
            <p:cNvPr id="8" name="Picture 7" descr="Logo, company name&#10;&#10;Description automatically generated">
              <a:extLst>
                <a:ext uri="{FF2B5EF4-FFF2-40B4-BE49-F238E27FC236}">
                  <a16:creationId xmlns:a16="http://schemas.microsoft.com/office/drawing/2014/main" id="{3DFA14D2-21B1-42BB-9016-0D495F458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1037" y="-76200"/>
              <a:ext cx="1943163" cy="99060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5B075F33-525D-4AB4-83CB-3B5846AD1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9436" y="0"/>
              <a:ext cx="2167374" cy="916006"/>
            </a:xfrm>
            <a:prstGeom prst="rect">
              <a:avLst/>
            </a:prstGeom>
          </p:spPr>
        </p:pic>
      </p:grpSp>
    </p:spTree>
    <p:extLst>
      <p:ext uri="{BB962C8B-B14F-4D97-AF65-F5344CB8AC3E}">
        <p14:creationId xmlns:p14="http://schemas.microsoft.com/office/powerpoint/2010/main" val="17808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A04BD54B-AB16-4120-8877-FF950955DA7A}"/>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134392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F937B1E-D3CE-4AEC-8AB7-A774BAD445BD}"/>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40759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1AC8062-7BF9-477C-AB17-67120F9FF8B8}"/>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150376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F6B78F9-813A-4DC8-8B8F-BA767BCE3C18}"/>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39634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11C90FA-2606-4BF4-87C5-F9B8E29865B1}"/>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7943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85A2F13-EB92-40B4-AAD2-D1F4620B39C3}"/>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91622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D0A9359-62BF-4A94-BEE2-43F7EEC959F6}"/>
              </a:ext>
            </a:extLst>
          </p:cNvPr>
          <p:cNvSpPr>
            <a:spLocks noGrp="1" noChangeArrowheads="1"/>
          </p:cNvSpPr>
          <p:nvPr>
            <p:ph type="ftr" sz="quarter" idx="10"/>
          </p:nvPr>
        </p:nvSpPr>
        <p:spPr>
          <a:ln/>
        </p:spPr>
        <p:txBody>
          <a:bodyPr/>
          <a:lstStyle>
            <a:lvl1pPr>
              <a:defRPr/>
            </a:lvl1pPr>
          </a:lstStyle>
          <a:p>
            <a:pPr>
              <a:defRPr/>
            </a:pPr>
            <a:r>
              <a:rPr lang="en-US" altLang="en-US"/>
              <a:t>Health Decisions in Qld - Whose Decision is it?  </a:t>
            </a:r>
          </a:p>
        </p:txBody>
      </p:sp>
    </p:spTree>
    <p:extLst>
      <p:ext uri="{BB962C8B-B14F-4D97-AF65-F5344CB8AC3E}">
        <p14:creationId xmlns:p14="http://schemas.microsoft.com/office/powerpoint/2010/main" val="1449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a16="http://schemas.microsoft.com/office/drawing/2014/main"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a16="http://schemas.microsoft.com/office/drawing/2014/main"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a:defRPr/>
            </a:pPr>
            <a:r>
              <a:rPr lang="en-US" altLang="en-US"/>
              <a:t>Health Decisions in Qld - Whose Decision is it?  </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qhrc.qld.gov.au/__data/assets/pdf_file/0007/19906/QHRC_factsheet_HRA_s37.pdf" TargetMode="External"/><Relationship Id="rId2" Type="http://schemas.openxmlformats.org/officeDocument/2006/relationships/hyperlink" Target="http://www.adalaw.com.au/" TargetMode="External"/><Relationship Id="rId1" Type="http://schemas.openxmlformats.org/officeDocument/2006/relationships/slideLayout" Target="../slideLayouts/slideLayout2.xml"/><Relationship Id="rId4" Type="http://schemas.openxmlformats.org/officeDocument/2006/relationships/hyperlink" Target="https://www.publicguardian.qld.gov.au/__data/assets/pdf_file/0011/490565/opg-factsheet-statutory-health-attorney.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probono@law.uq.edu.au" TargetMode="External"/><Relationship Id="rId2" Type="http://schemas.openxmlformats.org/officeDocument/2006/relationships/hyperlink" Target="mailto:m.shircore@uq.edu.au"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law.uq.edu.au/pro-bono/about-uq-pro-bono-cent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legalqld.org.au/clc-staff/staff-training-and-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carly@communitylegalqld.org.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ommunitylegalqld.org.au/keepsaf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BC48BAF-1E0D-4A69-9FC8-19372EFDC129}"/>
              </a:ext>
            </a:extLst>
          </p:cNvPr>
          <p:cNvSpPr>
            <a:spLocks noGrp="1" noChangeArrowheads="1"/>
          </p:cNvSpPr>
          <p:nvPr>
            <p:ph type="ctrTitle"/>
          </p:nvPr>
        </p:nvSpPr>
        <p:spPr>
          <a:xfrm>
            <a:off x="609600" y="3276600"/>
            <a:ext cx="7239000" cy="1295400"/>
          </a:xfrm>
        </p:spPr>
        <p:txBody>
          <a:bodyPr/>
          <a:lstStyle/>
          <a:p>
            <a:pPr eaLnBrk="1" hangingPunct="1"/>
            <a:r>
              <a:rPr lang="en-AU" altLang="en-US" sz="3200" dirty="0">
                <a:cs typeface="Arial"/>
              </a:rPr>
              <a:t>Health Decisions in Qld - </a:t>
            </a:r>
            <a:br>
              <a:rPr lang="en-AU" altLang="en-US" sz="3200" dirty="0">
                <a:cs typeface="Arial"/>
              </a:rPr>
            </a:br>
            <a:r>
              <a:rPr lang="en-AU" altLang="en-US" sz="3200" i="1" dirty="0">
                <a:cs typeface="Arial"/>
              </a:rPr>
              <a:t>Whose Decision Is It?</a:t>
            </a:r>
            <a:endParaRPr lang="en-US" altLang="en-US" sz="3200" i="1" dirty="0"/>
          </a:p>
        </p:txBody>
      </p:sp>
      <p:sp>
        <p:nvSpPr>
          <p:cNvPr id="5123" name="Rectangle 3">
            <a:extLst>
              <a:ext uri="{FF2B5EF4-FFF2-40B4-BE49-F238E27FC236}">
                <a16:creationId xmlns:a16="http://schemas.microsoft.com/office/drawing/2014/main" id="{1EB38544-8E9A-4019-AC15-A70737F2148C}"/>
              </a:ext>
            </a:extLst>
          </p:cNvPr>
          <p:cNvSpPr>
            <a:spLocks noGrp="1" noChangeArrowheads="1"/>
          </p:cNvSpPr>
          <p:nvPr>
            <p:ph type="subTitle" idx="1"/>
          </p:nvPr>
        </p:nvSpPr>
        <p:spPr>
          <a:xfrm>
            <a:off x="609600" y="4800600"/>
            <a:ext cx="6400800" cy="1600200"/>
          </a:xfrm>
        </p:spPr>
        <p:txBody>
          <a:bodyPr/>
          <a:lstStyle/>
          <a:p>
            <a:pPr eaLnBrk="1" hangingPunct="1"/>
            <a:r>
              <a:rPr lang="en-AU" altLang="en-US" sz="1600" dirty="0">
                <a:cs typeface="Arial"/>
              </a:rPr>
              <a:t>9 November 2021</a:t>
            </a:r>
          </a:p>
        </p:txBody>
      </p:sp>
      <p:pic>
        <p:nvPicPr>
          <p:cNvPr id="6" name="Picture 5" descr="A picture containing diagram&#10;&#10;Description automatically generated">
            <a:extLst>
              <a:ext uri="{FF2B5EF4-FFF2-40B4-BE49-F238E27FC236}">
                <a16:creationId xmlns:a16="http://schemas.microsoft.com/office/drawing/2014/main" id="{40171605-8AFF-40D2-9D64-9B0B47539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127" y="0"/>
            <a:ext cx="3274874" cy="1357501"/>
          </a:xfrm>
          <a:prstGeom prst="rect">
            <a:avLst/>
          </a:prstGeom>
        </p:spPr>
      </p:pic>
      <p:pic>
        <p:nvPicPr>
          <p:cNvPr id="7" name="Picture 6" descr="Logo, company name&#10;&#10;Description automatically generated">
            <a:extLst>
              <a:ext uri="{FF2B5EF4-FFF2-40B4-BE49-F238E27FC236}">
                <a16:creationId xmlns:a16="http://schemas.microsoft.com/office/drawing/2014/main" id="{B306D186-4CF0-4687-B973-E15528619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752" y="0"/>
            <a:ext cx="2618695" cy="1309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1143000"/>
          </a:xfrm>
        </p:spPr>
        <p:txBody>
          <a:bodyPr/>
          <a:lstStyle/>
          <a:p>
            <a:r>
              <a:rPr lang="en-AU" dirty="0"/>
              <a:t>QLD’s legislation is multiple and complex</a:t>
            </a:r>
          </a:p>
        </p:txBody>
      </p:sp>
      <p:sp>
        <p:nvSpPr>
          <p:cNvPr id="3" name="Content Placeholder 2"/>
          <p:cNvSpPr>
            <a:spLocks noGrp="1"/>
          </p:cNvSpPr>
          <p:nvPr>
            <p:ph idx="1"/>
          </p:nvPr>
        </p:nvSpPr>
        <p:spPr>
          <a:xfrm>
            <a:off x="533400" y="1752600"/>
            <a:ext cx="7772400" cy="4191000"/>
          </a:xfrm>
        </p:spPr>
        <p:txBody>
          <a:bodyPr/>
          <a:lstStyle/>
          <a:p>
            <a:r>
              <a:rPr lang="en-AU" dirty="0"/>
              <a:t>Qld’s legislation is also gradually recognising and applying Australia’s obligations to the UNCRPD.</a:t>
            </a:r>
          </a:p>
          <a:p>
            <a:pPr lvl="1"/>
            <a:r>
              <a:rPr lang="en-AU" dirty="0"/>
              <a:t>These rights include a least-restrictive approach to decision-making, and a recognition of the right to autonomy, including in healthcare.</a:t>
            </a:r>
          </a:p>
          <a:p>
            <a:pPr lvl="2"/>
            <a:r>
              <a:rPr lang="en-AU" dirty="0"/>
              <a:t>This can bring a question of balance –autonomy and dignity of risk v duty of care</a:t>
            </a:r>
          </a:p>
          <a:p>
            <a:r>
              <a:rPr lang="en-AU" dirty="0"/>
              <a:t>There are already multiple pieces of legislation and policy at play for Qld health consumers, eg</a:t>
            </a:r>
          </a:p>
          <a:p>
            <a:pPr lvl="2"/>
            <a:r>
              <a:rPr lang="en-AU" dirty="0"/>
              <a:t>Guardianship and Administration Act 2000</a:t>
            </a:r>
          </a:p>
          <a:p>
            <a:pPr lvl="3"/>
            <a:r>
              <a:rPr lang="en-AU" dirty="0"/>
              <a:t>Qld Capacity Assessment guidelines 2020</a:t>
            </a:r>
          </a:p>
          <a:p>
            <a:pPr lvl="2"/>
            <a:r>
              <a:rPr lang="en-AU" dirty="0"/>
              <a:t>Powers of Attorney Act 1998</a:t>
            </a:r>
          </a:p>
          <a:p>
            <a:pPr lvl="2"/>
            <a:r>
              <a:rPr lang="en-AU" dirty="0"/>
              <a:t>Mental Health Act 2016</a:t>
            </a:r>
          </a:p>
          <a:p>
            <a:pPr lvl="2"/>
            <a:r>
              <a:rPr lang="en-AU" dirty="0"/>
              <a:t>Civil Liability Act</a:t>
            </a:r>
          </a:p>
          <a:p>
            <a:pPr lvl="2"/>
            <a:r>
              <a:rPr lang="en-AU" dirty="0"/>
              <a:t>Human Rights Act</a:t>
            </a:r>
          </a:p>
          <a:p>
            <a:pPr lvl="2"/>
            <a:r>
              <a:rPr lang="en-AU" dirty="0"/>
              <a:t>Transplant and Anatomy Act</a:t>
            </a:r>
          </a:p>
          <a:p>
            <a:pPr lvl="2"/>
            <a:r>
              <a:rPr lang="en-AU" dirty="0"/>
              <a:t>Public Health Act</a:t>
            </a:r>
          </a:p>
          <a:p>
            <a:pPr lvl="2"/>
            <a:endParaRPr lang="en-AU" dirty="0"/>
          </a:p>
          <a:p>
            <a:endParaRPr lang="en-AU" dirty="0"/>
          </a:p>
        </p:txBody>
      </p:sp>
      <p:sp>
        <p:nvSpPr>
          <p:cNvPr id="4" name="Footer Placeholder 3"/>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p>
        </p:txBody>
      </p:sp>
    </p:spTree>
    <p:extLst>
      <p:ext uri="{BB962C8B-B14F-4D97-AF65-F5344CB8AC3E}">
        <p14:creationId xmlns:p14="http://schemas.microsoft.com/office/powerpoint/2010/main" val="14973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CB86-334A-40EF-B46C-54E100112FA4}"/>
              </a:ext>
            </a:extLst>
          </p:cNvPr>
          <p:cNvSpPr>
            <a:spLocks noGrp="1"/>
          </p:cNvSpPr>
          <p:nvPr>
            <p:ph type="title"/>
          </p:nvPr>
        </p:nvSpPr>
        <p:spPr>
          <a:xfrm>
            <a:off x="503208" y="1323436"/>
            <a:ext cx="7772400" cy="1143000"/>
          </a:xfrm>
        </p:spPr>
        <p:txBody>
          <a:bodyPr/>
          <a:lstStyle/>
          <a:p>
            <a:r>
              <a:rPr lang="en-AU" dirty="0"/>
              <a:t>Poll: What is your level of understanding of Health Care Decision Making</a:t>
            </a:r>
          </a:p>
        </p:txBody>
      </p:sp>
      <p:sp>
        <p:nvSpPr>
          <p:cNvPr id="3" name="Content Placeholder 2">
            <a:extLst>
              <a:ext uri="{FF2B5EF4-FFF2-40B4-BE49-F238E27FC236}">
                <a16:creationId xmlns:a16="http://schemas.microsoft.com/office/drawing/2014/main" id="{F98A0CA7-B42F-4865-80CE-A2CD69DABF4A}"/>
              </a:ext>
            </a:extLst>
          </p:cNvPr>
          <p:cNvSpPr>
            <a:spLocks noGrp="1"/>
          </p:cNvSpPr>
          <p:nvPr>
            <p:ph idx="1"/>
          </p:nvPr>
        </p:nvSpPr>
        <p:spPr>
          <a:xfrm>
            <a:off x="507521" y="2715165"/>
            <a:ext cx="7772400" cy="1676400"/>
          </a:xfrm>
        </p:spPr>
        <p:txBody>
          <a:bodyPr/>
          <a:lstStyle/>
          <a:p>
            <a:r>
              <a:rPr lang="en-AU" dirty="0"/>
              <a:t>A lot</a:t>
            </a:r>
          </a:p>
          <a:p>
            <a:r>
              <a:rPr lang="en-AU" dirty="0"/>
              <a:t>A bit</a:t>
            </a:r>
          </a:p>
          <a:p>
            <a:r>
              <a:rPr lang="en-AU" dirty="0"/>
              <a:t>None</a:t>
            </a:r>
          </a:p>
          <a:p>
            <a:r>
              <a:rPr lang="en-AU" dirty="0"/>
              <a:t>Other</a:t>
            </a:r>
          </a:p>
        </p:txBody>
      </p:sp>
      <p:sp>
        <p:nvSpPr>
          <p:cNvPr id="4" name="Footer Placeholder 3">
            <a:extLst>
              <a:ext uri="{FF2B5EF4-FFF2-40B4-BE49-F238E27FC236}">
                <a16:creationId xmlns:a16="http://schemas.microsoft.com/office/drawing/2014/main" id="{2A4E11BA-CDDD-4845-8225-8ADCB7E6EE32}"/>
              </a:ext>
            </a:extLst>
          </p:cNvPr>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endParaRPr lang="en-US" altLang="en-US" dirty="0"/>
          </a:p>
        </p:txBody>
      </p:sp>
    </p:spTree>
    <p:extLst>
      <p:ext uri="{BB962C8B-B14F-4D97-AF65-F5344CB8AC3E}">
        <p14:creationId xmlns:p14="http://schemas.microsoft.com/office/powerpoint/2010/main" val="267275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CA0457B-67A5-4950-B985-BB33167FE4A5}"/>
              </a:ext>
            </a:extLst>
          </p:cNvPr>
          <p:cNvSpPr>
            <a:spLocks noGrp="1"/>
          </p:cNvSpPr>
          <p:nvPr>
            <p:ph type="title"/>
          </p:nvPr>
        </p:nvSpPr>
        <p:spPr>
          <a:xfrm>
            <a:off x="362309" y="549215"/>
            <a:ext cx="7772400" cy="1143000"/>
          </a:xfrm>
        </p:spPr>
        <p:txBody>
          <a:bodyPr/>
          <a:lstStyle/>
          <a:p>
            <a:r>
              <a:rPr lang="en-US" altLang="en-US" dirty="0"/>
              <a:t>The project</a:t>
            </a:r>
          </a:p>
        </p:txBody>
      </p:sp>
      <p:sp>
        <p:nvSpPr>
          <p:cNvPr id="11267" name="Content Placeholder 2">
            <a:extLst>
              <a:ext uri="{FF2B5EF4-FFF2-40B4-BE49-F238E27FC236}">
                <a16:creationId xmlns:a16="http://schemas.microsoft.com/office/drawing/2014/main" id="{7584A1E6-C8B7-401F-944D-5C124CD7E081}"/>
              </a:ext>
            </a:extLst>
          </p:cNvPr>
          <p:cNvSpPr>
            <a:spLocks noGrp="1"/>
          </p:cNvSpPr>
          <p:nvPr>
            <p:ph idx="1"/>
          </p:nvPr>
        </p:nvSpPr>
        <p:spPr>
          <a:xfrm>
            <a:off x="362309" y="1600200"/>
            <a:ext cx="7772400" cy="4191000"/>
          </a:xfrm>
        </p:spPr>
        <p:txBody>
          <a:bodyPr/>
          <a:lstStyle/>
          <a:p>
            <a:r>
              <a:rPr lang="en-AU" altLang="en-US" sz="1600" dirty="0"/>
              <a:t>Create usable resources which help to demystify health decision-making in Qld</a:t>
            </a:r>
          </a:p>
          <a:p>
            <a:r>
              <a:rPr lang="en-AU" altLang="en-US" sz="1600" dirty="0"/>
              <a:t>Utilise the resources of the UQ Pro Bono Law Centre</a:t>
            </a:r>
          </a:p>
          <a:p>
            <a:pPr lvl="1"/>
            <a:r>
              <a:rPr lang="en-AU" altLang="en-US" sz="1400" dirty="0"/>
              <a:t>Provides students with practical learning –</a:t>
            </a:r>
          </a:p>
          <a:p>
            <a:pPr lvl="2"/>
            <a:r>
              <a:rPr lang="en-AU" altLang="en-US" sz="1200" dirty="0"/>
              <a:t>law, collaboration, legal interpretation and application</a:t>
            </a:r>
          </a:p>
          <a:p>
            <a:pPr lvl="1"/>
            <a:r>
              <a:rPr lang="en-AU" altLang="en-US" sz="1400" dirty="0"/>
              <a:t>Delivers resources with less financial burden for CLCs</a:t>
            </a:r>
          </a:p>
          <a:p>
            <a:pPr lvl="1"/>
            <a:r>
              <a:rPr lang="en-AU" altLang="en-US" sz="1400" dirty="0"/>
              <a:t>Supports the legal sector by project being targeted to identified areas of need</a:t>
            </a:r>
          </a:p>
          <a:p>
            <a:r>
              <a:rPr lang="en-AU" altLang="en-US" sz="1600" dirty="0"/>
              <a:t>Collaboration between ADA Law and UQ Pro Bono</a:t>
            </a:r>
          </a:p>
          <a:p>
            <a:pPr lvl="1"/>
            <a:r>
              <a:rPr lang="en-AU" altLang="en-US" sz="1400" dirty="0"/>
              <a:t>ADA Law devised the project parameters</a:t>
            </a:r>
          </a:p>
          <a:p>
            <a:pPr lvl="1"/>
            <a:r>
              <a:rPr lang="en-AU" altLang="en-US" sz="1400" dirty="0"/>
              <a:t>UQ Pro Bono advertised and vetted suitable students</a:t>
            </a:r>
          </a:p>
          <a:p>
            <a:pPr lvl="1"/>
            <a:r>
              <a:rPr lang="en-AU" altLang="en-US" sz="1400" dirty="0"/>
              <a:t>ADA Law supervised the students re content and deliverables</a:t>
            </a:r>
          </a:p>
          <a:p>
            <a:pPr lvl="1"/>
            <a:r>
              <a:rPr lang="en-AU" altLang="en-US" sz="1400" dirty="0"/>
              <a:t>UQ Pro Bono maintained regular contact with the students to provide further guidance and support</a:t>
            </a:r>
          </a:p>
          <a:p>
            <a:pPr lvl="1"/>
            <a:r>
              <a:rPr lang="en-AU" altLang="en-US" sz="1400" dirty="0"/>
              <a:t>Students worked remotely, having regular Zoom meetings with supervisors</a:t>
            </a:r>
          </a:p>
          <a:p>
            <a:pPr lvl="1"/>
            <a:r>
              <a:rPr lang="en-AU" altLang="en-US" sz="1400" dirty="0"/>
              <a:t>Two semesters of students (5 overall) from idea to deliverable</a:t>
            </a:r>
            <a:endParaRPr lang="en-US" altLang="en-US" sz="1400" dirty="0"/>
          </a:p>
        </p:txBody>
      </p:sp>
      <p:sp>
        <p:nvSpPr>
          <p:cNvPr id="11268" name="Footer Placeholder 3">
            <a:extLst>
              <a:ext uri="{FF2B5EF4-FFF2-40B4-BE49-F238E27FC236}">
                <a16:creationId xmlns:a16="http://schemas.microsoft.com/office/drawing/2014/main" id="{44796539-4DFC-4A86-A437-54D3C7F27A8E}"/>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241931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ED1464D7-0B71-45AC-A6DA-3DBB8C913010}"/>
              </a:ext>
            </a:extLst>
          </p:cNvPr>
          <p:cNvSpPr>
            <a:spLocks noGrp="1"/>
          </p:cNvSpPr>
          <p:nvPr>
            <p:ph type="title"/>
          </p:nvPr>
        </p:nvSpPr>
        <p:spPr>
          <a:xfrm>
            <a:off x="728526" y="371719"/>
            <a:ext cx="4594473" cy="923681"/>
          </a:xfrm>
        </p:spPr>
        <p:txBody>
          <a:bodyPr anchor="b">
            <a:normAutofit/>
          </a:bodyPr>
          <a:lstStyle/>
          <a:p>
            <a:r>
              <a:rPr lang="en-AU" altLang="en-US" dirty="0"/>
              <a:t>The scenarios</a:t>
            </a:r>
            <a:endParaRPr lang="en-US" altLang="en-US" dirty="0"/>
          </a:p>
        </p:txBody>
      </p:sp>
      <p:sp>
        <p:nvSpPr>
          <p:cNvPr id="12291" name="Content Placeholder 2">
            <a:extLst>
              <a:ext uri="{FF2B5EF4-FFF2-40B4-BE49-F238E27FC236}">
                <a16:creationId xmlns:a16="http://schemas.microsoft.com/office/drawing/2014/main" id="{33739D95-FA16-4273-BC9E-48EF9A066D9F}"/>
              </a:ext>
            </a:extLst>
          </p:cNvPr>
          <p:cNvSpPr>
            <a:spLocks noGrp="1"/>
          </p:cNvSpPr>
          <p:nvPr>
            <p:ph idx="1"/>
          </p:nvPr>
        </p:nvSpPr>
        <p:spPr>
          <a:xfrm>
            <a:off x="417416" y="1517569"/>
            <a:ext cx="3434907" cy="4702256"/>
          </a:xfrm>
        </p:spPr>
        <p:txBody>
          <a:bodyPr>
            <a:noAutofit/>
          </a:bodyPr>
          <a:lstStyle/>
          <a:p>
            <a:pPr>
              <a:lnSpc>
                <a:spcPct val="90000"/>
              </a:lnSpc>
            </a:pPr>
            <a:r>
              <a:rPr lang="en-US" altLang="en-US" sz="1600" dirty="0"/>
              <a:t>The students were given 3 scenarios, based on common hospital presentations where decision-making is called into question.</a:t>
            </a:r>
          </a:p>
          <a:p>
            <a:pPr>
              <a:lnSpc>
                <a:spcPct val="90000"/>
              </a:lnSpc>
            </a:pPr>
            <a:endParaRPr lang="en-US" altLang="en-US" sz="1600" dirty="0"/>
          </a:p>
          <a:p>
            <a:pPr lvl="1">
              <a:lnSpc>
                <a:spcPct val="90000"/>
              </a:lnSpc>
            </a:pPr>
            <a:r>
              <a:rPr lang="en-US" altLang="en-US" dirty="0"/>
              <a:t>Maria, an older woman who had a fall and is now in Emergency Department (ED), confused</a:t>
            </a:r>
          </a:p>
          <a:p>
            <a:pPr lvl="1">
              <a:lnSpc>
                <a:spcPct val="90000"/>
              </a:lnSpc>
            </a:pPr>
            <a:endParaRPr lang="en-US" altLang="en-US" dirty="0"/>
          </a:p>
          <a:p>
            <a:pPr lvl="1">
              <a:lnSpc>
                <a:spcPct val="90000"/>
              </a:lnSpc>
            </a:pPr>
            <a:r>
              <a:rPr lang="en-US" altLang="en-US" dirty="0"/>
              <a:t>Abraham, a young man who was involved in a car accident, unconscious in ED, possibly with brain injury</a:t>
            </a:r>
          </a:p>
          <a:p>
            <a:pPr lvl="1">
              <a:lnSpc>
                <a:spcPct val="90000"/>
              </a:lnSpc>
            </a:pPr>
            <a:endParaRPr lang="en-US" altLang="en-US" dirty="0"/>
          </a:p>
          <a:p>
            <a:pPr lvl="1">
              <a:lnSpc>
                <a:spcPct val="90000"/>
              </a:lnSpc>
            </a:pPr>
            <a:r>
              <a:rPr lang="en-US" altLang="en-US" dirty="0"/>
              <a:t>Elizabeth, a long-term kidney dialysis patient, who is now refusing further treatment</a:t>
            </a:r>
          </a:p>
        </p:txBody>
      </p:sp>
      <p:pic>
        <p:nvPicPr>
          <p:cNvPr id="10250" name="Picture 10" descr="CEO Africa - National Hospital Abuja in search of relatives of an unconscious  man brought in after he was knocked down by a car NIGERIA: (Aug 21, 2020) -  The management of">
            <a:extLst>
              <a:ext uri="{FF2B5EF4-FFF2-40B4-BE49-F238E27FC236}">
                <a16:creationId xmlns:a16="http://schemas.microsoft.com/office/drawing/2014/main" id="{D2362936-08EF-47B6-8E77-BC2E57811C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743" b="2"/>
          <a:stretch/>
        </p:blipFill>
        <p:spPr bwMode="auto">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10254" name="Picture 14" descr="Lonely sick old woman at hospital. Asian old woman get infusion during  inpatient #Sponsored , #Sponsored, #paid, #sick, #infusion, #inpati… | Old  women, Sick, Women">
            <a:extLst>
              <a:ext uri="{FF2B5EF4-FFF2-40B4-BE49-F238E27FC236}">
                <a16:creationId xmlns:a16="http://schemas.microsoft.com/office/drawing/2014/main" id="{D8BAD1E3-DBF5-4B42-AD95-B18D386C00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035" b="2"/>
          <a:stretch/>
        </p:blipFill>
        <p:spPr bwMode="auto">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10252" name="Picture 12" descr="Elderly Broken Hip: Life Expectancy and Prognosis">
            <a:extLst>
              <a:ext uri="{FF2B5EF4-FFF2-40B4-BE49-F238E27FC236}">
                <a16:creationId xmlns:a16="http://schemas.microsoft.com/office/drawing/2014/main" id="{20C281B6-5F38-4519-92CD-0E78B9286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01" r="29781" b="-1"/>
          <a:stretch/>
        </p:blipFill>
        <p:spPr bwMode="auto">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
        <p:nvSpPr>
          <p:cNvPr id="12292" name="Footer Placeholder 3">
            <a:extLst>
              <a:ext uri="{FF2B5EF4-FFF2-40B4-BE49-F238E27FC236}">
                <a16:creationId xmlns:a16="http://schemas.microsoft.com/office/drawing/2014/main" id="{3F4036E4-67A7-4D3B-B0D8-9FC9B06EBC72}"/>
              </a:ext>
            </a:extLst>
          </p:cNvPr>
          <p:cNvSpPr>
            <a:spLocks noGrp="1"/>
          </p:cNvSpPr>
          <p:nvPr>
            <p:ph type="ftr" sz="quarter" idx="4294967295"/>
          </p:nvPr>
        </p:nvSpPr>
        <p:spPr>
          <a:xfrm>
            <a:off x="3028950" y="6356350"/>
            <a:ext cx="3086100" cy="365125"/>
          </a:xfrm>
        </p:spPr>
        <p:txBody>
          <a:bodyP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ts val="600"/>
              </a:spcAft>
            </a:pPr>
            <a:r>
              <a:rPr lang="en-US" altLang="en-US" sz="800"/>
              <a:t>Health Decisions in Qld - Whose Decision is it?  </a:t>
            </a:r>
            <a:endParaRPr lang="en-US" alt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7F473A5-2A70-4007-883C-85B12F842EE3}"/>
              </a:ext>
            </a:extLst>
          </p:cNvPr>
          <p:cNvSpPr>
            <a:spLocks noGrp="1"/>
          </p:cNvSpPr>
          <p:nvPr>
            <p:ph type="title"/>
          </p:nvPr>
        </p:nvSpPr>
        <p:spPr>
          <a:xfrm>
            <a:off x="521898" y="685800"/>
            <a:ext cx="7772400" cy="1143000"/>
          </a:xfrm>
        </p:spPr>
        <p:txBody>
          <a:bodyPr/>
          <a:lstStyle/>
          <a:p>
            <a:r>
              <a:rPr lang="en-AU" altLang="en-US" dirty="0"/>
              <a:t>Easy to use Resources</a:t>
            </a:r>
            <a:endParaRPr lang="en-US" altLang="en-US" dirty="0"/>
          </a:p>
        </p:txBody>
      </p:sp>
      <p:sp>
        <p:nvSpPr>
          <p:cNvPr id="13315" name="Content Placeholder 2">
            <a:extLst>
              <a:ext uri="{FF2B5EF4-FFF2-40B4-BE49-F238E27FC236}">
                <a16:creationId xmlns:a16="http://schemas.microsoft.com/office/drawing/2014/main" id="{ABFB2BC8-5BBC-429F-BDEE-68CF6A53C006}"/>
              </a:ext>
            </a:extLst>
          </p:cNvPr>
          <p:cNvSpPr>
            <a:spLocks noGrp="1"/>
          </p:cNvSpPr>
          <p:nvPr>
            <p:ph idx="1"/>
          </p:nvPr>
        </p:nvSpPr>
        <p:spPr>
          <a:xfrm>
            <a:off x="521898" y="1752600"/>
            <a:ext cx="4191000" cy="4572000"/>
          </a:xfrm>
        </p:spPr>
        <p:txBody>
          <a:bodyPr/>
          <a:lstStyle/>
          <a:p>
            <a:r>
              <a:rPr lang="en-AU" altLang="en-US" dirty="0"/>
              <a:t>Flow charts with icons were effective ways to deliver information to both professionals and health consumers alike.</a:t>
            </a:r>
          </a:p>
          <a:p>
            <a:endParaRPr lang="en-AU" altLang="en-US" dirty="0"/>
          </a:p>
          <a:p>
            <a:r>
              <a:rPr lang="en-AU" altLang="en-US" dirty="0"/>
              <a:t>Health practitioners’ legal literacy in acknowledging rights of patients in the context of questions about capacity is emerging. </a:t>
            </a:r>
          </a:p>
          <a:p>
            <a:pPr lvl="1"/>
            <a:r>
              <a:rPr lang="en-AU" altLang="en-US" dirty="0"/>
              <a:t>Sinclair et al “Professionals Views &amp; Experiences in Supporting Decision Making Involvement for People Living with Dementia”, </a:t>
            </a:r>
            <a:r>
              <a:rPr lang="en-AU" altLang="en-US" i="1" dirty="0"/>
              <a:t>Dementia, </a:t>
            </a:r>
            <a:r>
              <a:rPr lang="en-AU" altLang="en-US" dirty="0"/>
              <a:t>2021</a:t>
            </a:r>
          </a:p>
          <a:p>
            <a:pPr marL="0" indent="0">
              <a:buNone/>
            </a:pPr>
            <a:endParaRPr lang="en-US" altLang="en-US" dirty="0"/>
          </a:p>
        </p:txBody>
      </p:sp>
      <p:sp>
        <p:nvSpPr>
          <p:cNvPr id="13316" name="Footer Placeholder 3">
            <a:extLst>
              <a:ext uri="{FF2B5EF4-FFF2-40B4-BE49-F238E27FC236}">
                <a16:creationId xmlns:a16="http://schemas.microsoft.com/office/drawing/2014/main" id="{0BC25236-A035-4E8B-A98F-DCD122C58C52}"/>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pic>
        <p:nvPicPr>
          <p:cNvPr id="8" name="Picture 7" descr="Timeline&#10;&#10;Description automatically generated">
            <a:extLst>
              <a:ext uri="{FF2B5EF4-FFF2-40B4-BE49-F238E27FC236}">
                <a16:creationId xmlns:a16="http://schemas.microsoft.com/office/drawing/2014/main" id="{1AE44720-6C7D-4381-91A4-2FA0B6C6291B}"/>
              </a:ext>
            </a:extLst>
          </p:cNvPr>
          <p:cNvPicPr>
            <a:picLocks noChangeAspect="1"/>
          </p:cNvPicPr>
          <p:nvPr/>
        </p:nvPicPr>
        <p:blipFill rotWithShape="1">
          <a:blip r:embed="rId2">
            <a:extLst>
              <a:ext uri="{28A0092B-C50C-407E-A947-70E740481C1C}">
                <a14:useLocalDpi xmlns:a14="http://schemas.microsoft.com/office/drawing/2010/main" val="0"/>
              </a:ext>
            </a:extLst>
          </a:blip>
          <a:srcRect l="2691" t="8606" r="3935" b="15839"/>
          <a:stretch/>
        </p:blipFill>
        <p:spPr>
          <a:xfrm>
            <a:off x="4957312" y="1219200"/>
            <a:ext cx="4129507" cy="472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a:xfrm>
            <a:off x="381000" y="590550"/>
            <a:ext cx="4191000" cy="1562100"/>
          </a:xfrm>
        </p:spPr>
        <p:txBody>
          <a:bodyPr/>
          <a:lstStyle/>
          <a:p>
            <a:r>
              <a:rPr lang="en-AU" altLang="en-US" dirty="0"/>
              <a:t>Focus on legal requirements &amp; rights framework</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a:xfrm>
            <a:off x="263216" y="2438400"/>
            <a:ext cx="4648200" cy="3048000"/>
          </a:xfrm>
        </p:spPr>
        <p:txBody>
          <a:bodyPr/>
          <a:lstStyle/>
          <a:p>
            <a:r>
              <a:rPr lang="en-AU" altLang="en-US" dirty="0"/>
              <a:t>This requires a better understanding of:</a:t>
            </a:r>
          </a:p>
          <a:p>
            <a:pPr lvl="1"/>
            <a:r>
              <a:rPr lang="en-AU" altLang="en-US" dirty="0"/>
              <a:t>Supported Decision Making </a:t>
            </a:r>
          </a:p>
          <a:p>
            <a:pPr lvl="2"/>
            <a:r>
              <a:rPr lang="en-AU" altLang="en-US" dirty="0"/>
              <a:t>Focus on inclusion</a:t>
            </a:r>
          </a:p>
          <a:p>
            <a:pPr lvl="2"/>
            <a:r>
              <a:rPr lang="en-AU" altLang="en-US" dirty="0"/>
              <a:t>How is necessary support being provided?</a:t>
            </a:r>
          </a:p>
          <a:p>
            <a:pPr lvl="1"/>
            <a:r>
              <a:rPr lang="en-AU" altLang="en-US" dirty="0"/>
              <a:t>Capacity assessments</a:t>
            </a:r>
          </a:p>
          <a:p>
            <a:pPr lvl="2"/>
            <a:r>
              <a:rPr lang="en-AU" altLang="en-US" dirty="0"/>
              <a:t>are to be positive (not deficit) focussed</a:t>
            </a:r>
          </a:p>
          <a:p>
            <a:pPr lvl="3"/>
            <a:r>
              <a:rPr lang="en-AU" altLang="en-US" dirty="0"/>
              <a:t> what decisions can the person make?</a:t>
            </a:r>
          </a:p>
          <a:p>
            <a:pPr lvl="3"/>
            <a:r>
              <a:rPr lang="en-AU" altLang="en-US" dirty="0"/>
              <a:t>Under what circumstances</a:t>
            </a:r>
          </a:p>
          <a:p>
            <a:pPr lvl="3"/>
            <a:r>
              <a:rPr lang="en-AU" altLang="en-US" dirty="0"/>
              <a:t>When to review this?</a:t>
            </a:r>
          </a:p>
          <a:p>
            <a:pPr lvl="1"/>
            <a:r>
              <a:rPr lang="en-AU" altLang="en-US" dirty="0"/>
              <a:t>Statutory Health Attorney (default) role</a:t>
            </a:r>
          </a:p>
          <a:p>
            <a:pPr lvl="2"/>
            <a:r>
              <a:rPr lang="en-AU" altLang="en-US" dirty="0"/>
              <a:t>who, what, how, when</a:t>
            </a:r>
          </a:p>
          <a:p>
            <a:pPr marL="762000" lvl="2" indent="0">
              <a:buNone/>
            </a:pPr>
            <a:endParaRPr lang="en-US" altLang="en-US" dirty="0"/>
          </a:p>
        </p:txBody>
      </p:sp>
      <p:sp>
        <p:nvSpPr>
          <p:cNvPr id="14340" name="Footer Placeholder 3">
            <a:extLst>
              <a:ext uri="{FF2B5EF4-FFF2-40B4-BE49-F238E27FC236}">
                <a16:creationId xmlns:a16="http://schemas.microsoft.com/office/drawing/2014/main" id="{8A0C6C4A-E0DB-4DA7-9CD0-2954EB48D64B}"/>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pic>
        <p:nvPicPr>
          <p:cNvPr id="6" name="Picture 5" descr="Diagram&#10;&#10;Description automatically generated">
            <a:extLst>
              <a:ext uri="{FF2B5EF4-FFF2-40B4-BE49-F238E27FC236}">
                <a16:creationId xmlns:a16="http://schemas.microsoft.com/office/drawing/2014/main" id="{C7696580-B2C6-45E0-BDB1-6C8AC1130FDF}"/>
              </a:ext>
            </a:extLst>
          </p:cNvPr>
          <p:cNvPicPr>
            <a:picLocks noChangeAspect="1"/>
          </p:cNvPicPr>
          <p:nvPr/>
        </p:nvPicPr>
        <p:blipFill rotWithShape="1">
          <a:blip r:embed="rId2">
            <a:extLst>
              <a:ext uri="{28A0092B-C50C-407E-A947-70E740481C1C}">
                <a14:useLocalDpi xmlns:a14="http://schemas.microsoft.com/office/drawing/2010/main" val="0"/>
              </a:ext>
            </a:extLst>
          </a:blip>
          <a:srcRect l="15439" t="10000" r="15439" b="10000"/>
          <a:stretch/>
        </p:blipFill>
        <p:spPr>
          <a:xfrm>
            <a:off x="5562600" y="1066799"/>
            <a:ext cx="3429001" cy="56110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a:xfrm>
            <a:off x="228601" y="675017"/>
            <a:ext cx="7772400" cy="800100"/>
          </a:xfrm>
        </p:spPr>
        <p:txBody>
          <a:bodyPr/>
          <a:lstStyle/>
          <a:p>
            <a:r>
              <a:rPr lang="en-AU" altLang="en-US" dirty="0"/>
              <a:t>Recognising Autonomy</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a:xfrm>
            <a:off x="228601" y="1828800"/>
            <a:ext cx="3200400" cy="350520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When it comes to making decisions about health, whether in an emergency situation or regarding an ongoing health issue, it is everyone’s right to have the opportunity to consent to or refuse treatments.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person must remain at the centre of health decisions</a:t>
            </a:r>
            <a:endParaRPr lang="en-US" altLang="en-US" dirty="0"/>
          </a:p>
        </p:txBody>
      </p:sp>
      <p:sp>
        <p:nvSpPr>
          <p:cNvPr id="14340" name="Footer Placeholder 3">
            <a:extLst>
              <a:ext uri="{FF2B5EF4-FFF2-40B4-BE49-F238E27FC236}">
                <a16:creationId xmlns:a16="http://schemas.microsoft.com/office/drawing/2014/main" id="{8A0C6C4A-E0DB-4DA7-9CD0-2954EB48D64B}"/>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pic>
        <p:nvPicPr>
          <p:cNvPr id="6" name="Picture 5">
            <a:extLst>
              <a:ext uri="{FF2B5EF4-FFF2-40B4-BE49-F238E27FC236}">
                <a16:creationId xmlns:a16="http://schemas.microsoft.com/office/drawing/2014/main" id="{D5413060-F235-47DC-9670-5F247D442B94}"/>
              </a:ext>
            </a:extLst>
          </p:cNvPr>
          <p:cNvPicPr>
            <a:picLocks noChangeAspect="1"/>
          </p:cNvPicPr>
          <p:nvPr/>
        </p:nvPicPr>
        <p:blipFill>
          <a:blip r:embed="rId2"/>
          <a:stretch>
            <a:fillRect/>
          </a:stretch>
        </p:blipFill>
        <p:spPr>
          <a:xfrm>
            <a:off x="3429000" y="1447800"/>
            <a:ext cx="5562600" cy="4400550"/>
          </a:xfrm>
          <a:prstGeom prst="rect">
            <a:avLst/>
          </a:prstGeom>
        </p:spPr>
      </p:pic>
    </p:spTree>
    <p:extLst>
      <p:ext uri="{BB962C8B-B14F-4D97-AF65-F5344CB8AC3E}">
        <p14:creationId xmlns:p14="http://schemas.microsoft.com/office/powerpoint/2010/main" val="52845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CB3E94-BDB6-43FC-991E-6B960858B9F3}"/>
              </a:ext>
            </a:extLst>
          </p:cNvPr>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endParaRPr lang="en-US" altLang="en-US" dirty="0"/>
          </a:p>
        </p:txBody>
      </p:sp>
      <p:pic>
        <p:nvPicPr>
          <p:cNvPr id="12" name="Picture 11">
            <a:extLst>
              <a:ext uri="{FF2B5EF4-FFF2-40B4-BE49-F238E27FC236}">
                <a16:creationId xmlns:a16="http://schemas.microsoft.com/office/drawing/2014/main" id="{50308070-9D97-440A-AE69-4CBCE569D4BE}"/>
              </a:ext>
            </a:extLst>
          </p:cNvPr>
          <p:cNvPicPr>
            <a:picLocks noChangeAspect="1"/>
          </p:cNvPicPr>
          <p:nvPr/>
        </p:nvPicPr>
        <p:blipFill>
          <a:blip r:embed="rId2"/>
          <a:stretch>
            <a:fillRect/>
          </a:stretch>
        </p:blipFill>
        <p:spPr>
          <a:xfrm>
            <a:off x="750454" y="2128927"/>
            <a:ext cx="2606204" cy="3629017"/>
          </a:xfrm>
          <a:prstGeom prst="rect">
            <a:avLst/>
          </a:prstGeom>
        </p:spPr>
      </p:pic>
      <p:pic>
        <p:nvPicPr>
          <p:cNvPr id="10" name="Picture 9">
            <a:extLst>
              <a:ext uri="{FF2B5EF4-FFF2-40B4-BE49-F238E27FC236}">
                <a16:creationId xmlns:a16="http://schemas.microsoft.com/office/drawing/2014/main" id="{68906D4B-9D40-400A-B794-DD314B76BEED}"/>
              </a:ext>
            </a:extLst>
          </p:cNvPr>
          <p:cNvPicPr>
            <a:picLocks noChangeAspect="1"/>
          </p:cNvPicPr>
          <p:nvPr/>
        </p:nvPicPr>
        <p:blipFill>
          <a:blip r:embed="rId3"/>
          <a:stretch>
            <a:fillRect/>
          </a:stretch>
        </p:blipFill>
        <p:spPr>
          <a:xfrm>
            <a:off x="1870274" y="2460758"/>
            <a:ext cx="2693250" cy="3583415"/>
          </a:xfrm>
          <a:prstGeom prst="rect">
            <a:avLst/>
          </a:prstGeom>
        </p:spPr>
      </p:pic>
      <p:pic>
        <p:nvPicPr>
          <p:cNvPr id="8" name="Picture 7">
            <a:extLst>
              <a:ext uri="{FF2B5EF4-FFF2-40B4-BE49-F238E27FC236}">
                <a16:creationId xmlns:a16="http://schemas.microsoft.com/office/drawing/2014/main" id="{B6F44E3A-727D-4669-9FAE-C28714FC158F}"/>
              </a:ext>
            </a:extLst>
          </p:cNvPr>
          <p:cNvPicPr>
            <a:picLocks noChangeAspect="1"/>
          </p:cNvPicPr>
          <p:nvPr/>
        </p:nvPicPr>
        <p:blipFill>
          <a:blip r:embed="rId4"/>
          <a:stretch>
            <a:fillRect/>
          </a:stretch>
        </p:blipFill>
        <p:spPr>
          <a:xfrm rot="17898">
            <a:off x="3481797" y="2169816"/>
            <a:ext cx="2891304" cy="3609208"/>
          </a:xfrm>
          <a:prstGeom prst="rect">
            <a:avLst/>
          </a:prstGeom>
        </p:spPr>
      </p:pic>
      <p:pic>
        <p:nvPicPr>
          <p:cNvPr id="6" name="Picture 5">
            <a:extLst>
              <a:ext uri="{FF2B5EF4-FFF2-40B4-BE49-F238E27FC236}">
                <a16:creationId xmlns:a16="http://schemas.microsoft.com/office/drawing/2014/main" id="{925E1BEE-32B1-471A-AB4F-D565395A6FA8}"/>
              </a:ext>
            </a:extLst>
          </p:cNvPr>
          <p:cNvPicPr>
            <a:picLocks noChangeAspect="1"/>
          </p:cNvPicPr>
          <p:nvPr/>
        </p:nvPicPr>
        <p:blipFill>
          <a:blip r:embed="rId5"/>
          <a:stretch>
            <a:fillRect/>
          </a:stretch>
        </p:blipFill>
        <p:spPr>
          <a:xfrm rot="2121">
            <a:off x="4954126" y="2439297"/>
            <a:ext cx="2912517" cy="3651131"/>
          </a:xfrm>
          <a:prstGeom prst="rect">
            <a:avLst/>
          </a:prstGeom>
        </p:spPr>
      </p:pic>
      <p:sp>
        <p:nvSpPr>
          <p:cNvPr id="2" name="Title 1">
            <a:extLst>
              <a:ext uri="{FF2B5EF4-FFF2-40B4-BE49-F238E27FC236}">
                <a16:creationId xmlns:a16="http://schemas.microsoft.com/office/drawing/2014/main" id="{48E1A991-6C38-4321-9093-1F5954FB6FA6}"/>
              </a:ext>
            </a:extLst>
          </p:cNvPr>
          <p:cNvSpPr>
            <a:spLocks noGrp="1"/>
          </p:cNvSpPr>
          <p:nvPr>
            <p:ph type="title"/>
          </p:nvPr>
        </p:nvSpPr>
        <p:spPr>
          <a:xfrm>
            <a:off x="533400" y="902677"/>
            <a:ext cx="7772400" cy="1143000"/>
          </a:xfrm>
        </p:spPr>
        <p:txBody>
          <a:bodyPr/>
          <a:lstStyle/>
          <a:p>
            <a:r>
              <a:rPr lang="en-AU" dirty="0"/>
              <a:t>Resources for Consumers, Lawyers, Health Practitioners and Decision-Makers</a:t>
            </a:r>
          </a:p>
        </p:txBody>
      </p:sp>
    </p:spTree>
    <p:extLst>
      <p:ext uri="{BB962C8B-B14F-4D97-AF65-F5344CB8AC3E}">
        <p14:creationId xmlns:p14="http://schemas.microsoft.com/office/powerpoint/2010/main" val="124315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CB3E94-BDB6-43FC-991E-6B960858B9F3}"/>
              </a:ext>
            </a:extLst>
          </p:cNvPr>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endParaRPr lang="en-US" altLang="en-US" dirty="0"/>
          </a:p>
        </p:txBody>
      </p:sp>
      <p:sp>
        <p:nvSpPr>
          <p:cNvPr id="2" name="Title 1">
            <a:extLst>
              <a:ext uri="{FF2B5EF4-FFF2-40B4-BE49-F238E27FC236}">
                <a16:creationId xmlns:a16="http://schemas.microsoft.com/office/drawing/2014/main" id="{48E1A991-6C38-4321-9093-1F5954FB6FA6}"/>
              </a:ext>
            </a:extLst>
          </p:cNvPr>
          <p:cNvSpPr>
            <a:spLocks noGrp="1"/>
          </p:cNvSpPr>
          <p:nvPr>
            <p:ph type="title"/>
          </p:nvPr>
        </p:nvSpPr>
        <p:spPr>
          <a:xfrm>
            <a:off x="533400" y="896689"/>
            <a:ext cx="7772400" cy="1143000"/>
          </a:xfrm>
        </p:spPr>
        <p:txBody>
          <a:bodyPr/>
          <a:lstStyle/>
          <a:p>
            <a:r>
              <a:rPr lang="en-AU" dirty="0"/>
              <a:t>More resources for Lawyers, Health Practitioners and Researchers</a:t>
            </a:r>
          </a:p>
        </p:txBody>
      </p:sp>
      <p:pic>
        <p:nvPicPr>
          <p:cNvPr id="5" name="Picture 4">
            <a:extLst>
              <a:ext uri="{FF2B5EF4-FFF2-40B4-BE49-F238E27FC236}">
                <a16:creationId xmlns:a16="http://schemas.microsoft.com/office/drawing/2014/main" id="{DF9BFCE4-86AF-4FB5-B7BB-D099FB511DB2}"/>
              </a:ext>
            </a:extLst>
          </p:cNvPr>
          <p:cNvPicPr>
            <a:picLocks noChangeAspect="1"/>
          </p:cNvPicPr>
          <p:nvPr/>
        </p:nvPicPr>
        <p:blipFill>
          <a:blip r:embed="rId2"/>
          <a:stretch>
            <a:fillRect/>
          </a:stretch>
        </p:blipFill>
        <p:spPr>
          <a:xfrm>
            <a:off x="3810000" y="2300638"/>
            <a:ext cx="4876800" cy="3171124"/>
          </a:xfrm>
          <a:prstGeom prst="rect">
            <a:avLst/>
          </a:prstGeom>
          <a:effectLst>
            <a:softEdge rad="76200"/>
          </a:effectLst>
        </p:spPr>
      </p:pic>
      <p:sp>
        <p:nvSpPr>
          <p:cNvPr id="11" name="Content Placeholder 2">
            <a:extLst>
              <a:ext uri="{FF2B5EF4-FFF2-40B4-BE49-F238E27FC236}">
                <a16:creationId xmlns:a16="http://schemas.microsoft.com/office/drawing/2014/main" id="{372F1CAD-9B34-44DF-8BF1-D8F57B14C101}"/>
              </a:ext>
            </a:extLst>
          </p:cNvPr>
          <p:cNvSpPr>
            <a:spLocks noGrp="1"/>
          </p:cNvSpPr>
          <p:nvPr>
            <p:ph idx="1"/>
          </p:nvPr>
        </p:nvSpPr>
        <p:spPr>
          <a:xfrm>
            <a:off x="290423" y="2039689"/>
            <a:ext cx="3200400" cy="419100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ADA Law Website will house the research conducted by the students.</a:t>
            </a:r>
          </a:p>
          <a:p>
            <a:pPr lvl="1"/>
            <a:r>
              <a:rPr lang="en-US" dirty="0">
                <a:latin typeface="Calibri" panose="020F0502020204030204" pitchFamily="34" charset="0"/>
                <a:ea typeface="Calibri" panose="020F0502020204030204" pitchFamily="34" charset="0"/>
                <a:cs typeface="Times New Roman" panose="02020603050405020304" pitchFamily="18" charset="0"/>
              </a:rPr>
              <a:t>This resource provides a detailed and comprehensive level of source information for further analysis and research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This project </a:t>
            </a:r>
            <a:r>
              <a:rPr lang="en-US"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WHO</a:t>
            </a:r>
            <a:r>
              <a:rPr lang="en-US" dirty="0">
                <a:effectLst/>
                <a:latin typeface="Calibri" panose="020F0502020204030204" pitchFamily="34" charset="0"/>
                <a:ea typeface="Calibri" panose="020F0502020204030204" pitchFamily="34" charset="0"/>
                <a:cs typeface="Times New Roman" panose="02020603050405020304" pitchFamily="18" charset="0"/>
              </a:rPr>
              <a:t> can make the decision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Future projects </a:t>
            </a:r>
            <a:r>
              <a:rPr lang="en-US" dirty="0">
                <a:latin typeface="Calibri" panose="020F0502020204030204" pitchFamily="34" charset="0"/>
                <a:ea typeface="Calibri" panose="020F0502020204030204" pitchFamily="34" charset="0"/>
                <a:cs typeface="Times New Roman" panose="02020603050405020304" pitchFamily="18" charset="0"/>
              </a:rPr>
              <a:t>may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explore </a:t>
            </a:r>
            <a:r>
              <a:rPr lang="en-US" i="1" dirty="0">
                <a:latin typeface="Calibri" panose="020F0502020204030204" pitchFamily="34" charset="0"/>
                <a:ea typeface="Calibri" panose="020F0502020204030204" pitchFamily="34" charset="0"/>
                <a:cs typeface="Times New Roman" panose="02020603050405020304" pitchFamily="18" charset="0"/>
              </a:rPr>
              <a:t>WHAT</a:t>
            </a:r>
            <a:r>
              <a:rPr lang="en-US" dirty="0">
                <a:latin typeface="Calibri" panose="020F0502020204030204" pitchFamily="34" charset="0"/>
                <a:ea typeface="Calibri" panose="020F0502020204030204" pitchFamily="34" charset="0"/>
                <a:cs typeface="Times New Roman" panose="02020603050405020304" pitchFamily="18" charset="0"/>
              </a:rPr>
              <a:t> decisions they can make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C0734B5-BC0C-48F8-B934-F14383E1935B}"/>
              </a:ext>
            </a:extLst>
          </p:cNvPr>
          <p:cNvSpPr/>
          <p:nvPr/>
        </p:nvSpPr>
        <p:spPr bwMode="auto">
          <a:xfrm>
            <a:off x="6400800" y="3276600"/>
            <a:ext cx="12192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394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EB26299-C11A-40AB-AB4B-DD83238BE2A8}"/>
              </a:ext>
            </a:extLst>
          </p:cNvPr>
          <p:cNvSpPr>
            <a:spLocks noGrp="1"/>
          </p:cNvSpPr>
          <p:nvPr>
            <p:ph type="title"/>
          </p:nvPr>
        </p:nvSpPr>
        <p:spPr>
          <a:xfrm>
            <a:off x="533400" y="304800"/>
            <a:ext cx="3505200" cy="1143000"/>
          </a:xfrm>
        </p:spPr>
        <p:txBody>
          <a:bodyPr/>
          <a:lstStyle/>
          <a:p>
            <a:r>
              <a:rPr lang="en-AU" altLang="en-US" dirty="0"/>
              <a:t>Case study –</a:t>
            </a:r>
            <a:r>
              <a:rPr lang="en-AU" altLang="en-US" dirty="0">
                <a:solidFill>
                  <a:srgbClr val="FF0000"/>
                </a:solidFill>
              </a:rPr>
              <a:t>Maria</a:t>
            </a:r>
            <a:endParaRPr lang="en-US" altLang="en-US" dirty="0"/>
          </a:p>
        </p:txBody>
      </p:sp>
      <p:sp>
        <p:nvSpPr>
          <p:cNvPr id="17411" name="Content Placeholder 2">
            <a:extLst>
              <a:ext uri="{FF2B5EF4-FFF2-40B4-BE49-F238E27FC236}">
                <a16:creationId xmlns:a16="http://schemas.microsoft.com/office/drawing/2014/main" id="{D86C427F-63E7-4E18-8A57-E325E4D2AD3F}"/>
              </a:ext>
            </a:extLst>
          </p:cNvPr>
          <p:cNvSpPr>
            <a:spLocks noGrp="1"/>
          </p:cNvSpPr>
          <p:nvPr>
            <p:ph idx="1"/>
          </p:nvPr>
        </p:nvSpPr>
        <p:spPr>
          <a:xfrm>
            <a:off x="419100" y="1600200"/>
            <a:ext cx="4610099" cy="3505200"/>
          </a:xfrm>
        </p:spPr>
        <p:txBody>
          <a:bodyPr/>
          <a:lstStyle/>
          <a:p>
            <a:r>
              <a:rPr lang="en-US" altLang="en-US" sz="1600" dirty="0"/>
              <a:t>Facts:</a:t>
            </a:r>
          </a:p>
          <a:p>
            <a:pPr lvl="1"/>
            <a:r>
              <a:rPr lang="en-US" altLang="en-US" sz="1400" dirty="0"/>
              <a:t>Not an emergency.</a:t>
            </a:r>
          </a:p>
          <a:p>
            <a:pPr lvl="1"/>
            <a:r>
              <a:rPr lang="en-US" altLang="en-US" sz="1400" dirty="0"/>
              <a:t>The TT are considering a hip replacement may be appropriate in a week’s time or so.</a:t>
            </a:r>
          </a:p>
          <a:p>
            <a:pPr lvl="1"/>
            <a:r>
              <a:rPr lang="en-US" altLang="en-US" sz="1400" dirty="0"/>
              <a:t>The TT believe Maria has children but does not have their contact details.</a:t>
            </a:r>
          </a:p>
          <a:p>
            <a:pPr lvl="1"/>
            <a:r>
              <a:rPr lang="en-US" altLang="en-US" sz="1400" dirty="0"/>
              <a:t>The </a:t>
            </a:r>
            <a:r>
              <a:rPr lang="en-US" altLang="en-US" sz="1400" dirty="0" err="1"/>
              <a:t>neighbour</a:t>
            </a:r>
            <a:r>
              <a:rPr lang="en-US" altLang="en-US" sz="1400" dirty="0"/>
              <a:t> Hua, has been friends with Maria for a number of years and reports that Maria has not spoken with her daughters for many years.</a:t>
            </a:r>
          </a:p>
          <a:p>
            <a:pPr lvl="1"/>
            <a:r>
              <a:rPr lang="en-US" altLang="en-US" sz="1400" dirty="0"/>
              <a:t>Maria has moments of increasing clarity over coming days.</a:t>
            </a:r>
          </a:p>
          <a:p>
            <a:pPr lvl="1"/>
            <a:endParaRPr lang="en-US" altLang="en-US" sz="1400" dirty="0"/>
          </a:p>
          <a:p>
            <a:endParaRPr lang="en-US" altLang="en-US" sz="1050" dirty="0"/>
          </a:p>
        </p:txBody>
      </p:sp>
      <p:sp>
        <p:nvSpPr>
          <p:cNvPr id="17412" name="Footer Placeholder 3">
            <a:extLst>
              <a:ext uri="{FF2B5EF4-FFF2-40B4-BE49-F238E27FC236}">
                <a16:creationId xmlns:a16="http://schemas.microsoft.com/office/drawing/2014/main" id="{8D71FC8E-CE5D-4386-85AA-AFFEC1D451B7}"/>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pic>
        <p:nvPicPr>
          <p:cNvPr id="3" name="Picture 2">
            <a:extLst>
              <a:ext uri="{FF2B5EF4-FFF2-40B4-BE49-F238E27FC236}">
                <a16:creationId xmlns:a16="http://schemas.microsoft.com/office/drawing/2014/main" id="{01FFA9F9-5929-402A-996B-371334EEE3DA}"/>
              </a:ext>
            </a:extLst>
          </p:cNvPr>
          <p:cNvPicPr>
            <a:picLocks noChangeAspect="1"/>
          </p:cNvPicPr>
          <p:nvPr/>
        </p:nvPicPr>
        <p:blipFill>
          <a:blip r:embed="rId2"/>
          <a:stretch>
            <a:fillRect/>
          </a:stretch>
        </p:blipFill>
        <p:spPr>
          <a:xfrm>
            <a:off x="4999007" y="990600"/>
            <a:ext cx="3733800" cy="52219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a:xfrm>
            <a:off x="539151" y="762000"/>
            <a:ext cx="7772400" cy="1143000"/>
          </a:xfrm>
        </p:spPr>
        <p:txBody>
          <a:bodyPr/>
          <a:lstStyle/>
          <a:p>
            <a:r>
              <a:rPr lang="en-AU" altLang="en-US" dirty="0"/>
              <a:t>Acknowledgement</a:t>
            </a:r>
            <a:r>
              <a:rPr lang="en-AU" altLang="en-US" dirty="0">
                <a:cs typeface="Arial"/>
              </a:rPr>
              <a:t> of country</a:t>
            </a:r>
            <a:endParaRPr lang="en-US" altLang="en-US" dirty="0"/>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39151" y="1905000"/>
            <a:ext cx="7772400" cy="4191000"/>
          </a:xfrm>
        </p:spPr>
        <p:txBody>
          <a:bodyPr/>
          <a:lstStyle/>
          <a:p>
            <a:pPr marL="0">
              <a:buNone/>
            </a:pPr>
            <a:r>
              <a:rPr lang="en-AU" i="1" dirty="0">
                <a:cs typeface="Arial"/>
              </a:rPr>
              <a:t>Community Legal Centres Queensland acknowledges the traditional owners of the land on which we are holding this presentation, the </a:t>
            </a:r>
            <a:r>
              <a:rPr lang="en-AU" i="1" dirty="0" err="1">
                <a:cs typeface="Arial"/>
              </a:rPr>
              <a:t>Turrbul</a:t>
            </a:r>
            <a:r>
              <a:rPr lang="en-AU" i="1" dirty="0">
                <a:cs typeface="Arial"/>
              </a:rPr>
              <a:t> and </a:t>
            </a:r>
            <a:r>
              <a:rPr lang="en-AU" i="1" dirty="0" err="1">
                <a:cs typeface="Arial"/>
              </a:rPr>
              <a:t>Jaggara</a:t>
            </a:r>
            <a:r>
              <a:rPr lang="en-AU" i="1" dirty="0">
                <a:cs typeface="Arial"/>
              </a:rPr>
              <a:t> people. </a:t>
            </a:r>
          </a:p>
          <a:p>
            <a:pPr marL="0">
              <a:buNone/>
            </a:pPr>
            <a:endParaRPr lang="en-US" dirty="0">
              <a:cs typeface="Arial"/>
            </a:endParaRPr>
          </a:p>
          <a:p>
            <a:pPr marL="0">
              <a:buNone/>
            </a:pPr>
            <a:r>
              <a:rPr lang="en-AU" i="1" dirty="0">
                <a:cs typeface="Arial"/>
              </a:rPr>
              <a:t>We pay our respects to their elders, past, present and emerging, and acknowledge the important role Aboriginal and Torres Strait Islanders continue to play in our society. </a:t>
            </a:r>
          </a:p>
          <a:p>
            <a:pPr marL="0">
              <a:buNone/>
            </a:pPr>
            <a:endParaRPr lang="en-US" dirty="0">
              <a:cs typeface="Arial"/>
            </a:endParaRPr>
          </a:p>
          <a:p>
            <a:pPr marL="0">
              <a:buNone/>
            </a:pPr>
            <a:r>
              <a:rPr lang="en-AU" i="1" dirty="0">
                <a:cs typeface="Arial"/>
              </a:rPr>
              <a:t>As this presentation is being viewed throughout Queensland, we also pay respect to the traditional owners of the land throughout the country and extend a warm welcome to any First Australians listening to this presentation.</a:t>
            </a:r>
            <a:endParaRPr lang="en-US" dirty="0">
              <a:cs typeface="Arial"/>
            </a:endParaRPr>
          </a:p>
          <a:p>
            <a:pPr marL="0" indent="0">
              <a:buFont typeface="Times" panose="02020603050405020304" pitchFamily="18" charse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a16="http://schemas.microsoft.com/office/drawing/2014/main" id="{0277A9CF-EE90-4677-8127-454B74852D4F}"/>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dirty="0">
                <a:solidFill>
                  <a:schemeClr val="bg2"/>
                </a:solidFill>
              </a:rPr>
              <a:t>Health Decisions in Qld - Whose Decision is it?  </a:t>
            </a:r>
          </a:p>
        </p:txBody>
      </p:sp>
    </p:spTree>
    <p:extLst>
      <p:ext uri="{BB962C8B-B14F-4D97-AF65-F5344CB8AC3E}">
        <p14:creationId xmlns:p14="http://schemas.microsoft.com/office/powerpoint/2010/main" val="368928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530525" y="533400"/>
            <a:ext cx="7772400" cy="1143000"/>
          </a:xfrm>
        </p:spPr>
        <p:txBody>
          <a:bodyPr/>
          <a:lstStyle/>
          <a:p>
            <a:r>
              <a:rPr lang="en-AU" altLang="en-US" dirty="0"/>
              <a:t>Using the flowchart</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533400" y="1770572"/>
            <a:ext cx="7772400" cy="4191000"/>
          </a:xfrm>
        </p:spPr>
        <p:txBody>
          <a:bodyPr/>
          <a:lstStyle/>
          <a:p>
            <a:pPr marL="0" indent="0">
              <a:buNone/>
            </a:pPr>
            <a:r>
              <a:rPr lang="en-AU" altLang="en-US" dirty="0"/>
              <a:t>Poll Questions:</a:t>
            </a:r>
          </a:p>
          <a:p>
            <a:r>
              <a:rPr lang="en-AU" altLang="en-US" dirty="0"/>
              <a:t>Is consent / refusal required?</a:t>
            </a:r>
          </a:p>
          <a:p>
            <a:pPr lvl="1"/>
            <a:r>
              <a:rPr lang="en-AU" altLang="en-US" dirty="0"/>
              <a:t>Yes </a:t>
            </a:r>
          </a:p>
          <a:p>
            <a:pPr lvl="1"/>
            <a:r>
              <a:rPr lang="en-AU" altLang="en-US" dirty="0"/>
              <a:t>No</a:t>
            </a:r>
          </a:p>
          <a:p>
            <a:endParaRPr lang="en-AU" altLang="en-US" dirty="0"/>
          </a:p>
        </p:txBody>
      </p:sp>
      <p:sp>
        <p:nvSpPr>
          <p:cNvPr id="18436" name="Footer Placeholder 3">
            <a:extLst>
              <a:ext uri="{FF2B5EF4-FFF2-40B4-BE49-F238E27FC236}">
                <a16:creationId xmlns:a16="http://schemas.microsoft.com/office/drawing/2014/main" id="{21F4E225-8B86-475A-A049-0FFC106954C1}"/>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533400" y="457200"/>
            <a:ext cx="7772400" cy="1143000"/>
          </a:xfrm>
        </p:spPr>
        <p:txBody>
          <a:bodyPr/>
          <a:lstStyle/>
          <a:p>
            <a:r>
              <a:rPr lang="en-AU" altLang="en-US" dirty="0"/>
              <a:t>Using the flowchart</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p:txBody>
          <a:bodyPr/>
          <a:lstStyle/>
          <a:p>
            <a:pPr marL="0" indent="0">
              <a:buNone/>
            </a:pPr>
            <a:r>
              <a:rPr lang="en-AU" altLang="en-US" dirty="0"/>
              <a:t>Poll Questions:</a:t>
            </a:r>
          </a:p>
          <a:p>
            <a:r>
              <a:rPr lang="en-AU" altLang="en-US" dirty="0"/>
              <a:t>Who should be the decision maker if Maria is too confused?</a:t>
            </a:r>
          </a:p>
          <a:p>
            <a:pPr lvl="1"/>
            <a:r>
              <a:rPr lang="en-AU" altLang="en-US" dirty="0"/>
              <a:t>Any of her children</a:t>
            </a:r>
          </a:p>
          <a:p>
            <a:pPr lvl="1"/>
            <a:r>
              <a:rPr lang="en-AU" altLang="en-US" dirty="0"/>
              <a:t>Maria</a:t>
            </a:r>
          </a:p>
          <a:p>
            <a:pPr lvl="1"/>
            <a:r>
              <a:rPr lang="en-AU" altLang="en-US" dirty="0"/>
              <a:t>Her neighbour</a:t>
            </a:r>
          </a:p>
          <a:p>
            <a:pPr lvl="1"/>
            <a:r>
              <a:rPr lang="en-AU" altLang="en-US" dirty="0"/>
              <a:t>Public Guardian (because we can’t find her children)</a:t>
            </a:r>
          </a:p>
          <a:p>
            <a:pPr lvl="1"/>
            <a:r>
              <a:rPr lang="en-AU" altLang="en-US" dirty="0"/>
              <a:t>The Doctor</a:t>
            </a:r>
          </a:p>
          <a:p>
            <a:pPr lvl="1"/>
            <a:r>
              <a:rPr lang="en-AU" altLang="en-US" dirty="0"/>
              <a:t>Nobody, consent is not necessary</a:t>
            </a:r>
          </a:p>
          <a:p>
            <a:pPr lvl="1"/>
            <a:r>
              <a:rPr lang="en-AU" altLang="en-US" dirty="0"/>
              <a:t>Don’t know</a:t>
            </a:r>
          </a:p>
        </p:txBody>
      </p:sp>
      <p:sp>
        <p:nvSpPr>
          <p:cNvPr id="18436" name="Footer Placeholder 3">
            <a:extLst>
              <a:ext uri="{FF2B5EF4-FFF2-40B4-BE49-F238E27FC236}">
                <a16:creationId xmlns:a16="http://schemas.microsoft.com/office/drawing/2014/main" id="{21F4E225-8B86-475A-A049-0FFC106954C1}"/>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412946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523336" y="543464"/>
            <a:ext cx="7772400" cy="1143000"/>
          </a:xfrm>
        </p:spPr>
        <p:txBody>
          <a:bodyPr/>
          <a:lstStyle/>
          <a:p>
            <a:r>
              <a:rPr lang="en-AU" altLang="en-US" dirty="0"/>
              <a:t>Using the flowchart</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533400" y="1676400"/>
            <a:ext cx="7772400" cy="4191000"/>
          </a:xfrm>
        </p:spPr>
        <p:txBody>
          <a:bodyPr/>
          <a:lstStyle/>
          <a:p>
            <a:pPr marL="0" indent="0">
              <a:buNone/>
            </a:pPr>
            <a:r>
              <a:rPr lang="en-AU" altLang="en-US" dirty="0"/>
              <a:t>Poll Questions:</a:t>
            </a:r>
          </a:p>
          <a:p>
            <a:r>
              <a:rPr lang="en-AU" altLang="en-US" dirty="0"/>
              <a:t>When does the decision need to be made?</a:t>
            </a:r>
          </a:p>
          <a:p>
            <a:pPr lvl="1"/>
            <a:r>
              <a:rPr lang="en-AU" altLang="en-US" dirty="0"/>
              <a:t>While Maria is in the emergency department before she is transferred into a ward.</a:t>
            </a:r>
          </a:p>
          <a:p>
            <a:pPr lvl="1"/>
            <a:r>
              <a:rPr lang="en-AU" altLang="en-US" dirty="0"/>
              <a:t>On her first day in the orthopaedic ward</a:t>
            </a:r>
          </a:p>
          <a:p>
            <a:pPr lvl="1"/>
            <a:r>
              <a:rPr lang="en-AU" altLang="en-US" dirty="0"/>
              <a:t>On the morning of her planned operation</a:t>
            </a:r>
          </a:p>
          <a:p>
            <a:pPr lvl="1"/>
            <a:r>
              <a:rPr lang="en-AU" altLang="en-US" dirty="0"/>
              <a:t>As she is waiting for the operation to commence</a:t>
            </a:r>
          </a:p>
          <a:p>
            <a:endParaRPr lang="en-AU" altLang="en-US" dirty="0"/>
          </a:p>
        </p:txBody>
      </p:sp>
      <p:sp>
        <p:nvSpPr>
          <p:cNvPr id="18436" name="Footer Placeholder 3">
            <a:extLst>
              <a:ext uri="{FF2B5EF4-FFF2-40B4-BE49-F238E27FC236}">
                <a16:creationId xmlns:a16="http://schemas.microsoft.com/office/drawing/2014/main" id="{21F4E225-8B86-475A-A049-0FFC106954C1}"/>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2934026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533400" y="500332"/>
            <a:ext cx="7772400" cy="1143000"/>
          </a:xfrm>
        </p:spPr>
        <p:txBody>
          <a:bodyPr/>
          <a:lstStyle/>
          <a:p>
            <a:r>
              <a:rPr lang="en-AU" altLang="en-US" dirty="0"/>
              <a:t>Using the flowchart</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533400" y="1676400"/>
            <a:ext cx="7772400" cy="4191000"/>
          </a:xfrm>
        </p:spPr>
        <p:txBody>
          <a:bodyPr/>
          <a:lstStyle/>
          <a:p>
            <a:pPr marL="0" indent="0">
              <a:buNone/>
            </a:pPr>
            <a:r>
              <a:rPr lang="en-AU" altLang="en-US" dirty="0"/>
              <a:t>Poll Questions:</a:t>
            </a:r>
          </a:p>
          <a:p>
            <a:r>
              <a:rPr lang="en-AU" altLang="en-US" dirty="0"/>
              <a:t>When does Maria’s capacity need to be assessed?</a:t>
            </a:r>
          </a:p>
          <a:p>
            <a:pPr lvl="1"/>
            <a:r>
              <a:rPr lang="en-AU" altLang="en-US" dirty="0"/>
              <a:t>Only when she is admitted to the hospital</a:t>
            </a:r>
          </a:p>
          <a:p>
            <a:pPr lvl="1"/>
            <a:r>
              <a:rPr lang="en-AU" altLang="en-US" dirty="0"/>
              <a:t>Once the TT has decided she will need the operation</a:t>
            </a:r>
          </a:p>
          <a:p>
            <a:pPr lvl="1"/>
            <a:r>
              <a:rPr lang="en-AU" altLang="en-US" dirty="0"/>
              <a:t>Throughout Maria’s admission, including before all procedures are done</a:t>
            </a:r>
          </a:p>
          <a:p>
            <a:pPr lvl="1"/>
            <a:r>
              <a:rPr lang="en-AU" altLang="en-US" dirty="0"/>
              <a:t>No need, her operation is an emergency</a:t>
            </a:r>
          </a:p>
          <a:p>
            <a:pPr lvl="1"/>
            <a:r>
              <a:rPr lang="en-AU" altLang="en-US" dirty="0"/>
              <a:t>I’m not sure</a:t>
            </a:r>
          </a:p>
          <a:p>
            <a:endParaRPr lang="en-AU" altLang="en-US" dirty="0"/>
          </a:p>
        </p:txBody>
      </p:sp>
      <p:sp>
        <p:nvSpPr>
          <p:cNvPr id="18436" name="Footer Placeholder 3">
            <a:extLst>
              <a:ext uri="{FF2B5EF4-FFF2-40B4-BE49-F238E27FC236}">
                <a16:creationId xmlns:a16="http://schemas.microsoft.com/office/drawing/2014/main" id="{21F4E225-8B86-475A-A049-0FFC106954C1}"/>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185326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A2F7D60-83D2-4E52-A2F1-B470AE6EDE7B}"/>
              </a:ext>
            </a:extLst>
          </p:cNvPr>
          <p:cNvSpPr>
            <a:spLocks noGrp="1"/>
          </p:cNvSpPr>
          <p:nvPr>
            <p:ph type="title"/>
          </p:nvPr>
        </p:nvSpPr>
        <p:spPr>
          <a:xfrm>
            <a:off x="531962" y="685800"/>
            <a:ext cx="7772400" cy="1143000"/>
          </a:xfrm>
        </p:spPr>
        <p:txBody>
          <a:bodyPr/>
          <a:lstStyle/>
          <a:p>
            <a:r>
              <a:rPr lang="en-AU" altLang="en-US" dirty="0"/>
              <a:t>Important points from this webinar</a:t>
            </a:r>
            <a:endParaRPr lang="en-US" altLang="en-US" dirty="0"/>
          </a:p>
        </p:txBody>
      </p:sp>
      <p:sp>
        <p:nvSpPr>
          <p:cNvPr id="19459" name="Content Placeholder 2">
            <a:extLst>
              <a:ext uri="{FF2B5EF4-FFF2-40B4-BE49-F238E27FC236}">
                <a16:creationId xmlns:a16="http://schemas.microsoft.com/office/drawing/2014/main" id="{7E602546-5522-4CBE-8726-E4E0AC6E30C7}"/>
              </a:ext>
            </a:extLst>
          </p:cNvPr>
          <p:cNvSpPr>
            <a:spLocks noGrp="1"/>
          </p:cNvSpPr>
          <p:nvPr>
            <p:ph idx="1"/>
          </p:nvPr>
        </p:nvSpPr>
        <p:spPr>
          <a:xfrm>
            <a:off x="533400" y="1746130"/>
            <a:ext cx="7772400" cy="4191000"/>
          </a:xfrm>
        </p:spPr>
        <p:txBody>
          <a:bodyPr/>
          <a:lstStyle/>
          <a:p>
            <a:r>
              <a:rPr lang="en-US" altLang="en-US" dirty="0"/>
              <a:t>Lawyers, Health Professionals and public and private Decision Makers need to know the law in Queensland for health decision making.</a:t>
            </a:r>
          </a:p>
          <a:p>
            <a:r>
              <a:rPr lang="en-US" altLang="en-US" dirty="0"/>
              <a:t>We all need to better understand the human rights focus on supported decision making, and always include the person in their decisions. </a:t>
            </a:r>
          </a:p>
          <a:p>
            <a:r>
              <a:rPr lang="en-US" altLang="en-US" dirty="0"/>
              <a:t>This can be a difficult concept for lawyers and other professionals.</a:t>
            </a:r>
          </a:p>
          <a:p>
            <a:r>
              <a:rPr lang="en-US" altLang="en-US" dirty="0"/>
              <a:t>We never know when we will be needed to step in and make decisions for others.</a:t>
            </a:r>
          </a:p>
        </p:txBody>
      </p:sp>
      <p:sp>
        <p:nvSpPr>
          <p:cNvPr id="19460" name="Footer Placeholder 3">
            <a:extLst>
              <a:ext uri="{FF2B5EF4-FFF2-40B4-BE49-F238E27FC236}">
                <a16:creationId xmlns:a16="http://schemas.microsoft.com/office/drawing/2014/main" id="{5A61CD4C-1A4F-41E5-8910-E8BFE2F7D8BF}"/>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7AB5377-37D3-46AA-9569-CFD28048C01B}"/>
              </a:ext>
            </a:extLst>
          </p:cNvPr>
          <p:cNvSpPr>
            <a:spLocks noGrp="1"/>
          </p:cNvSpPr>
          <p:nvPr>
            <p:ph type="title"/>
          </p:nvPr>
        </p:nvSpPr>
        <p:spPr>
          <a:xfrm>
            <a:off x="533400" y="762000"/>
            <a:ext cx="7772400" cy="1143000"/>
          </a:xfrm>
        </p:spPr>
        <p:txBody>
          <a:bodyPr/>
          <a:lstStyle/>
          <a:p>
            <a:r>
              <a:rPr lang="en-AU" altLang="en-US" dirty="0"/>
              <a:t>Useful contacts/additional resources</a:t>
            </a:r>
            <a:endParaRPr lang="en-US" altLang="en-US" dirty="0"/>
          </a:p>
        </p:txBody>
      </p:sp>
      <p:sp>
        <p:nvSpPr>
          <p:cNvPr id="20483" name="Content Placeholder 2">
            <a:extLst>
              <a:ext uri="{FF2B5EF4-FFF2-40B4-BE49-F238E27FC236}">
                <a16:creationId xmlns:a16="http://schemas.microsoft.com/office/drawing/2014/main" id="{6DE1B557-1392-4100-90EC-C16DFCE836CE}"/>
              </a:ext>
            </a:extLst>
          </p:cNvPr>
          <p:cNvSpPr>
            <a:spLocks noGrp="1"/>
          </p:cNvSpPr>
          <p:nvPr>
            <p:ph idx="1"/>
          </p:nvPr>
        </p:nvSpPr>
        <p:spPr>
          <a:xfrm>
            <a:off x="533400" y="1790700"/>
            <a:ext cx="7772400" cy="4191000"/>
          </a:xfrm>
        </p:spPr>
        <p:txBody>
          <a:bodyPr/>
          <a:lstStyle/>
          <a:p>
            <a:r>
              <a:rPr lang="en-AU" sz="2000" b="1" dirty="0">
                <a:solidFill>
                  <a:srgbClr val="5A5B5B"/>
                </a:solidFill>
                <a:latin typeface="Calibri" panose="020F0502020204030204" pitchFamily="34" charset="0"/>
                <a:cs typeface="Times New Roman" panose="02020603050405020304" pitchFamily="18" charset="0"/>
              </a:rPr>
              <a:t>Website:</a:t>
            </a:r>
            <a:r>
              <a:rPr lang="en-AU" sz="2000" b="1" dirty="0">
                <a:solidFill>
                  <a:srgbClr val="5A5B5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www.adalaw.com.au</a:t>
            </a:r>
            <a:endParaRPr lang="en-AU" sz="2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AU" sz="2000" b="1" dirty="0">
                <a:solidFill>
                  <a:srgbClr val="5A5B5B"/>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AU" altLang="en-US" sz="2000" b="1" dirty="0">
                <a:solidFill>
                  <a:srgbClr val="5A5B5B"/>
                </a:solidFill>
                <a:latin typeface="Calibri" panose="020F0502020204030204" pitchFamily="34" charset="0"/>
                <a:cs typeface="Times New Roman" panose="02020603050405020304" pitchFamily="18" charset="0"/>
              </a:rPr>
              <a:t>Monday to Friday 9am – 5pm</a:t>
            </a:r>
          </a:p>
          <a:p>
            <a:pPr lvl="1"/>
            <a:r>
              <a:rPr lang="en-AU" sz="1800" b="1" dirty="0">
                <a:solidFill>
                  <a:srgbClr val="145F7D"/>
                </a:solidFill>
                <a:effectLst/>
                <a:latin typeface="Calibri" panose="020F0502020204030204" pitchFamily="34" charset="0"/>
                <a:ea typeface="Times New Roman" panose="02020603050405020304" pitchFamily="18" charset="0"/>
                <a:cs typeface="Times New Roman" panose="02020603050405020304" pitchFamily="18" charset="0"/>
              </a:rPr>
              <a:t>FREECALL: </a:t>
            </a:r>
            <a:r>
              <a:rPr lang="en-AU" sz="1800" b="1" dirty="0">
                <a:solidFill>
                  <a:srgbClr val="5A5B5B"/>
                </a:solidFill>
                <a:effectLst/>
                <a:latin typeface="Calibri" panose="020F0502020204030204" pitchFamily="34" charset="0"/>
                <a:ea typeface="Times New Roman" panose="02020603050405020304" pitchFamily="18" charset="0"/>
                <a:cs typeface="Times New Roman" panose="02020603050405020304" pitchFamily="18" charset="0"/>
              </a:rPr>
              <a:t>1800 232 529 </a:t>
            </a:r>
          </a:p>
          <a:p>
            <a:pPr marL="284162" lvl="1" indent="0">
              <a:buNone/>
            </a:pPr>
            <a:endParaRPr lang="en-AU" sz="1800" b="1" dirty="0">
              <a:solidFill>
                <a:srgbClr val="5A5B5B"/>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AU" altLang="en-US" sz="2000" b="1" dirty="0">
                <a:solidFill>
                  <a:srgbClr val="5A5B5B"/>
                </a:solidFill>
                <a:latin typeface="Calibri" panose="020F0502020204030204" pitchFamily="34" charset="0"/>
                <a:cs typeface="Times New Roman" panose="02020603050405020304" pitchFamily="18" charset="0"/>
              </a:rPr>
              <a:t>Human Rights Commission – Health Rights factsheet</a:t>
            </a:r>
            <a:endParaRPr lang="en-AU" altLang="en-US" sz="2000" dirty="0"/>
          </a:p>
          <a:p>
            <a:pPr lvl="1"/>
            <a:r>
              <a:rPr lang="en-AU" altLang="en-US" dirty="0">
                <a:hlinkClick r:id="rId3"/>
              </a:rPr>
              <a:t>https://www.qhrc.qld.gov.au/__data/assets/pdf_file/0007/19906/QHRC_factsheet_HRA_s37.pdf</a:t>
            </a:r>
            <a:endParaRPr lang="en-AU" altLang="en-US" dirty="0"/>
          </a:p>
          <a:p>
            <a:endParaRPr lang="en-AU" altLang="en-US" b="1" dirty="0"/>
          </a:p>
          <a:p>
            <a:r>
              <a:rPr lang="en-US" altLang="en-US" sz="2000" b="1" dirty="0">
                <a:solidFill>
                  <a:srgbClr val="5A5B5B"/>
                </a:solidFill>
                <a:latin typeface="Calibri" panose="020F0502020204030204" pitchFamily="34" charset="0"/>
                <a:cs typeface="Times New Roman" panose="02020603050405020304" pitchFamily="18" charset="0"/>
              </a:rPr>
              <a:t>Office of the Public Guardian – Statutory Health Attorney factsheet</a:t>
            </a:r>
          </a:p>
          <a:p>
            <a:pPr lvl="1"/>
            <a:r>
              <a:rPr lang="en-US" altLang="en-US" dirty="0">
                <a:hlinkClick r:id="rId4"/>
              </a:rPr>
              <a:t>https://www.publicguardian.qld.gov.au/__data/assets/pdf_file/0011/490565/opg-factsheet-statutory-health-attorney.pdf</a:t>
            </a:r>
            <a:endParaRPr lang="en-US" altLang="en-US" dirty="0"/>
          </a:p>
          <a:p>
            <a:pPr lvl="1"/>
            <a:endParaRPr lang="en-US" altLang="en-US" b="1" dirty="0"/>
          </a:p>
          <a:p>
            <a:endParaRPr lang="en-US" altLang="en-US" b="1" dirty="0"/>
          </a:p>
        </p:txBody>
      </p:sp>
      <p:sp>
        <p:nvSpPr>
          <p:cNvPr id="20484" name="Footer Placeholder 3">
            <a:extLst>
              <a:ext uri="{FF2B5EF4-FFF2-40B4-BE49-F238E27FC236}">
                <a16:creationId xmlns:a16="http://schemas.microsoft.com/office/drawing/2014/main" id="{67024B20-A04D-4188-83E0-54E81A722AA2}"/>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7FE0-8CA0-4E98-AC30-72F3DD4FFB01}"/>
              </a:ext>
            </a:extLst>
          </p:cNvPr>
          <p:cNvSpPr>
            <a:spLocks noGrp="1"/>
          </p:cNvSpPr>
          <p:nvPr>
            <p:ph type="title"/>
          </p:nvPr>
        </p:nvSpPr>
        <p:spPr/>
        <p:txBody>
          <a:bodyPr/>
          <a:lstStyle/>
          <a:p>
            <a:r>
              <a:rPr lang="en-US" dirty="0"/>
              <a:t>UQ Pro Bono Centre</a:t>
            </a:r>
          </a:p>
        </p:txBody>
      </p:sp>
      <p:sp>
        <p:nvSpPr>
          <p:cNvPr id="3" name="Content Placeholder 2">
            <a:extLst>
              <a:ext uri="{FF2B5EF4-FFF2-40B4-BE49-F238E27FC236}">
                <a16:creationId xmlns:a16="http://schemas.microsoft.com/office/drawing/2014/main" id="{DDCDC3B6-4269-425E-A3D7-51B3D100309D}"/>
              </a:ext>
            </a:extLst>
          </p:cNvPr>
          <p:cNvSpPr>
            <a:spLocks noGrp="1"/>
          </p:cNvSpPr>
          <p:nvPr>
            <p:ph idx="1"/>
          </p:nvPr>
        </p:nvSpPr>
        <p:spPr/>
        <p:txBody>
          <a:bodyPr/>
          <a:lstStyle/>
          <a:p>
            <a:pPr marL="0" indent="0">
              <a:buNone/>
            </a:pPr>
            <a:endParaRPr lang="en-US" dirty="0"/>
          </a:p>
          <a:p>
            <a:pPr marL="0" indent="0">
              <a:buNone/>
            </a:pPr>
            <a:r>
              <a:rPr lang="en-US" dirty="0"/>
              <a:t>Mandy Shircore: </a:t>
            </a:r>
            <a:r>
              <a:rPr lang="en-US" dirty="0">
                <a:hlinkClick r:id="rId2"/>
              </a:rPr>
              <a:t>m.shircore@uq.edu.au</a:t>
            </a:r>
            <a:endParaRPr lang="en-US" dirty="0"/>
          </a:p>
          <a:p>
            <a:pPr marL="0" indent="0">
              <a:buNone/>
            </a:pPr>
            <a:endParaRPr lang="en-US" dirty="0"/>
          </a:p>
          <a:p>
            <a:pPr marL="0" indent="0">
              <a:buNone/>
            </a:pPr>
            <a:r>
              <a:rPr lang="en-US" dirty="0"/>
              <a:t>Centre Contact: </a:t>
            </a:r>
            <a:r>
              <a:rPr lang="en-US" dirty="0">
                <a:hlinkClick r:id="rId3"/>
              </a:rPr>
              <a:t>probono@law.uq.edu.au</a:t>
            </a:r>
            <a:endParaRPr lang="en-US" dirty="0"/>
          </a:p>
          <a:p>
            <a:pPr marL="0" indent="0">
              <a:buNone/>
            </a:pPr>
            <a:endParaRPr lang="en-US" dirty="0"/>
          </a:p>
          <a:p>
            <a:pPr marL="0" indent="0">
              <a:buNone/>
            </a:pPr>
            <a:r>
              <a:rPr lang="en-US" dirty="0"/>
              <a:t>Website: </a:t>
            </a:r>
            <a:r>
              <a:rPr lang="en-US" dirty="0">
                <a:hlinkClick r:id="rId4"/>
              </a:rPr>
              <a:t>https://law.uq.edu.au/pro-bono/about-uq-pro-bono-centre</a:t>
            </a:r>
            <a:r>
              <a:rPr lang="en-US" dirty="0"/>
              <a:t>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9B4ACBB-6019-462E-94F0-5A6EACF3F592}"/>
              </a:ext>
            </a:extLst>
          </p:cNvPr>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endParaRPr lang="en-US" altLang="en-US" dirty="0"/>
          </a:p>
        </p:txBody>
      </p:sp>
      <p:pic>
        <p:nvPicPr>
          <p:cNvPr id="8" name="Picture 7" descr="A picture containing diagram&#10;&#10;Description automatically generated">
            <a:extLst>
              <a:ext uri="{FF2B5EF4-FFF2-40B4-BE49-F238E27FC236}">
                <a16:creationId xmlns:a16="http://schemas.microsoft.com/office/drawing/2014/main" id="{B2BB2F39-547A-4D7F-AAB6-4C08B0BEB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700" y="3962400"/>
            <a:ext cx="5257800" cy="2179463"/>
          </a:xfrm>
          <a:prstGeom prst="rect">
            <a:avLst/>
          </a:prstGeom>
        </p:spPr>
      </p:pic>
    </p:spTree>
    <p:extLst>
      <p:ext uri="{BB962C8B-B14F-4D97-AF65-F5344CB8AC3E}">
        <p14:creationId xmlns:p14="http://schemas.microsoft.com/office/powerpoint/2010/main" val="12385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B1324A56-F76E-4FC8-B2D7-FE371E32EA05}"/>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48D1EF1-7DB6-44AA-A908-D451C095A65C}"/>
              </a:ext>
            </a:extLst>
          </p:cNvPr>
          <p:cNvSpPr>
            <a:spLocks noGrp="1"/>
          </p:cNvSpPr>
          <p:nvPr>
            <p:ph type="title"/>
          </p:nvPr>
        </p:nvSpPr>
        <p:spPr>
          <a:xfrm>
            <a:off x="542026" y="580845"/>
            <a:ext cx="7772400" cy="1143000"/>
          </a:xfrm>
        </p:spPr>
        <p:txBody>
          <a:bodyPr/>
          <a:lstStyle/>
          <a:p>
            <a:r>
              <a:rPr lang="en-AU" altLang="en-US" dirty="0" err="1"/>
              <a:t>GoToWebinar</a:t>
            </a:r>
            <a:r>
              <a:rPr lang="en-AU" altLang="en-US" dirty="0"/>
              <a:t> housekeeping</a:t>
            </a:r>
            <a:endParaRPr lang="en-US" altLang="en-US" dirty="0"/>
          </a:p>
        </p:txBody>
      </p:sp>
      <p:sp>
        <p:nvSpPr>
          <p:cNvPr id="10243" name="Content Placeholder 2">
            <a:extLst>
              <a:ext uri="{FF2B5EF4-FFF2-40B4-BE49-F238E27FC236}">
                <a16:creationId xmlns:a16="http://schemas.microsoft.com/office/drawing/2014/main" id="{EC1F6989-71C3-474F-A910-A08B97D45D7C}"/>
              </a:ext>
            </a:extLst>
          </p:cNvPr>
          <p:cNvSpPr>
            <a:spLocks noGrp="1"/>
          </p:cNvSpPr>
          <p:nvPr>
            <p:ph idx="1"/>
          </p:nvPr>
        </p:nvSpPr>
        <p:spPr>
          <a:xfrm>
            <a:off x="542026" y="1656272"/>
            <a:ext cx="7772400" cy="4648200"/>
          </a:xfrm>
        </p:spPr>
        <p:txBody>
          <a:bodyPr/>
          <a:lstStyle/>
          <a:p>
            <a:r>
              <a:rPr lang="en-AU" altLang="en-US" sz="1600" dirty="0"/>
              <a:t>Facilitator:</a:t>
            </a:r>
          </a:p>
          <a:p>
            <a:pPr lvl="1"/>
            <a:r>
              <a:rPr lang="en-AU" altLang="en-US" sz="1400" dirty="0"/>
              <a:t>Carly Hanson, Sector Sustainability Coordinator, Community Legal Centres Queensland</a:t>
            </a:r>
          </a:p>
          <a:p>
            <a:r>
              <a:rPr lang="en-AU" altLang="en-US" sz="1600" dirty="0"/>
              <a:t>Recording: </a:t>
            </a:r>
          </a:p>
          <a:p>
            <a:pPr lvl="1"/>
            <a:r>
              <a:rPr lang="en-AU" altLang="en-US" sz="1400" dirty="0"/>
              <a:t>This webinar is being recorded and will be available on the Staff Training page of our website: </a:t>
            </a:r>
            <a:r>
              <a:rPr lang="en-AU" altLang="en-US" sz="1400" dirty="0">
                <a:hlinkClick r:id="rId3"/>
              </a:rPr>
              <a:t>https://communitylegalqld.org.au/clc-staff/staff-training-and-cle</a:t>
            </a:r>
            <a:r>
              <a:rPr lang="en-AU" altLang="en-US" sz="1400" dirty="0"/>
              <a:t> </a:t>
            </a:r>
          </a:p>
          <a:p>
            <a:r>
              <a:rPr lang="en-AU" altLang="en-US" sz="1600" dirty="0"/>
              <a:t>PowerPoint / webinar materials: </a:t>
            </a:r>
          </a:p>
          <a:p>
            <a:pPr lvl="1"/>
            <a:r>
              <a:rPr lang="en-AU" altLang="en-US" sz="1400" dirty="0"/>
              <a:t>Emailed prior to today’s session</a:t>
            </a:r>
          </a:p>
          <a:p>
            <a:pPr lvl="1"/>
            <a:r>
              <a:rPr lang="en-AU" altLang="en-US" sz="1400" dirty="0"/>
              <a:t>Available to download from Handouts section of GTW control panel </a:t>
            </a:r>
          </a:p>
          <a:p>
            <a:r>
              <a:rPr lang="en-AU" altLang="en-US" sz="1600" dirty="0"/>
              <a:t>Questions:</a:t>
            </a:r>
          </a:p>
          <a:p>
            <a:pPr lvl="1"/>
            <a:r>
              <a:rPr lang="en-AU" altLang="en-US" sz="1400" dirty="0"/>
              <a:t>Type your questions/comments into question box on GTW control panel OR</a:t>
            </a:r>
          </a:p>
          <a:p>
            <a:pPr lvl="1"/>
            <a:r>
              <a:rPr lang="en-AU" altLang="en-US" sz="1400" dirty="0"/>
              <a:t>Raise your hand and we will unmute your microphone </a:t>
            </a:r>
          </a:p>
          <a:p>
            <a:pPr lvl="1"/>
            <a:r>
              <a:rPr lang="en-AU" altLang="en-US" sz="1400" dirty="0"/>
              <a:t>Questions will be addressed at the end   </a:t>
            </a:r>
          </a:p>
          <a:p>
            <a:r>
              <a:rPr lang="en-AU" altLang="en-US" sz="1600" dirty="0"/>
              <a:t>Technical help: </a:t>
            </a:r>
          </a:p>
          <a:p>
            <a:pPr lvl="1"/>
            <a:r>
              <a:rPr lang="en-AU" altLang="en-US" sz="1400" dirty="0"/>
              <a:t>Email </a:t>
            </a:r>
            <a:r>
              <a:rPr lang="en-AU" altLang="en-US" sz="1400" dirty="0">
                <a:hlinkClick r:id="rId4"/>
              </a:rPr>
              <a:t>carly@communitylegalqld.org.au</a:t>
            </a:r>
            <a:r>
              <a:rPr lang="en-AU" altLang="en-US" sz="1400" dirty="0"/>
              <a:t> or use question box in GTW</a:t>
            </a:r>
          </a:p>
          <a:p>
            <a:endParaRPr lang="en-AU" altLang="en-US" sz="1600" dirty="0"/>
          </a:p>
          <a:p>
            <a:endParaRPr lang="en-AU" altLang="en-US" sz="1600" dirty="0"/>
          </a:p>
          <a:p>
            <a:endParaRPr lang="en-US" altLang="en-US" sz="1600" dirty="0"/>
          </a:p>
        </p:txBody>
      </p:sp>
      <p:sp>
        <p:nvSpPr>
          <p:cNvPr id="10244" name="Footer Placeholder 3">
            <a:extLst>
              <a:ext uri="{FF2B5EF4-FFF2-40B4-BE49-F238E27FC236}">
                <a16:creationId xmlns:a16="http://schemas.microsoft.com/office/drawing/2014/main" id="{6EAB4640-7D0A-434D-A662-07FF9A5FB07E}"/>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dirty="0">
                <a:solidFill>
                  <a:schemeClr val="bg2"/>
                </a:solidFill>
              </a:rPr>
              <a:t>Health Decisions in Qld - Whose Decision is it?  </a:t>
            </a:r>
          </a:p>
        </p:txBody>
      </p:sp>
    </p:spTree>
    <p:extLst>
      <p:ext uri="{BB962C8B-B14F-4D97-AF65-F5344CB8AC3E}">
        <p14:creationId xmlns:p14="http://schemas.microsoft.com/office/powerpoint/2010/main" val="36735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a:xfrm>
            <a:off x="533400" y="608431"/>
            <a:ext cx="7772400" cy="1143000"/>
          </a:xfrm>
        </p:spPr>
        <p:txBody>
          <a:bodyPr/>
          <a:lstStyle/>
          <a:p>
            <a:r>
              <a:rPr lang="en-AU" altLang="en-US" dirty="0">
                <a:cs typeface="Arial"/>
              </a:rPr>
              <a:t>Legal disclaimer</a:t>
            </a:r>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33400" y="1751431"/>
            <a:ext cx="7772400" cy="4301168"/>
          </a:xfrm>
        </p:spPr>
        <p:txBody>
          <a:bodyPr/>
          <a:lstStyle/>
          <a:p>
            <a:pPr marL="0">
              <a:buNone/>
            </a:pPr>
            <a:r>
              <a:rPr lang="en-AU" i="1" dirty="0">
                <a:cs typeface="Arial"/>
              </a:rPr>
              <a:t>This presentation is for professional development and education purposes only. The information provided in this presentation is not legal advice and is designed for lawyers and other staff working and volunteering in a community legal centre setting in Queensland.</a:t>
            </a:r>
            <a:endParaRPr lang="en-AU" dirty="0">
              <a:cs typeface="Arial"/>
            </a:endParaRPr>
          </a:p>
          <a:p>
            <a:pPr marL="0">
              <a:buNone/>
            </a:pPr>
            <a:endParaRPr lang="en-AU" dirty="0">
              <a:cs typeface="Arial"/>
            </a:endParaRPr>
          </a:p>
          <a:p>
            <a:pPr marL="0">
              <a:buNone/>
            </a:pPr>
            <a:r>
              <a:rPr lang="en-AU" i="1" dirty="0">
                <a:cs typeface="Arial"/>
              </a:rPr>
              <a:t>This presentation and webinar is not to be published or reproduced for commercial purposes without the express permission of the author.</a:t>
            </a:r>
            <a:endParaRPr lang="en-AU" dirty="0">
              <a:cs typeface="Arial"/>
            </a:endParaRPr>
          </a:p>
          <a:p>
            <a:pPr marL="0">
              <a:buNone/>
            </a:pPr>
            <a:endParaRPr lang="en-AU" dirty="0">
              <a:cs typeface="Arial"/>
            </a:endParaRPr>
          </a:p>
          <a:p>
            <a:pPr marL="0">
              <a:buNone/>
            </a:pPr>
            <a:r>
              <a:rPr lang="en-AU" i="1" dirty="0">
                <a:cs typeface="Arial"/>
              </a:rPr>
              <a:t>Information is current as at 9 November 2021.</a:t>
            </a:r>
            <a:r>
              <a:rPr lang="en-AU" i="1" dirty="0">
                <a:solidFill>
                  <a:srgbClr val="FF0000"/>
                </a:solidFill>
                <a:cs typeface="Arial"/>
              </a:rPr>
              <a:t> </a:t>
            </a:r>
            <a:r>
              <a:rPr lang="en-AU" i="1" dirty="0">
                <a:cs typeface="Arial"/>
              </a:rPr>
              <a:t>Community Legal Centres Queensland does not accept any liability for the accuracy of the information in the presentation.</a:t>
            </a: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a16="http://schemas.microsoft.com/office/drawing/2014/main" id="{0277A9CF-EE90-4677-8127-454B74852D4F}"/>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322799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a:xfrm>
            <a:off x="549215" y="588484"/>
            <a:ext cx="7772400" cy="1143000"/>
          </a:xfrm>
        </p:spPr>
        <p:txBody>
          <a:bodyPr/>
          <a:lstStyle/>
          <a:p>
            <a:r>
              <a:rPr lang="en-AU" altLang="en-US" dirty="0">
                <a:cs typeface="Arial"/>
              </a:rPr>
              <a:t>Keep safe – content note</a:t>
            </a:r>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49215" y="1828800"/>
            <a:ext cx="7772400" cy="4301168"/>
          </a:xfrm>
        </p:spPr>
        <p:txBody>
          <a:bodyPr/>
          <a:lstStyle/>
          <a:p>
            <a:pPr marL="0">
              <a:buNone/>
            </a:pPr>
            <a:r>
              <a:rPr lang="en-AU" sz="1400" i="1" dirty="0">
                <a:cs typeface="Arial"/>
              </a:rPr>
              <a:t>Community Legal Centres Queensland wants to ensure that community legal centre workers and others accessing these training materials feel safe, and are able to access appropriate and timely help and support. </a:t>
            </a:r>
            <a:endParaRPr lang="en-AU" sz="1400" dirty="0">
              <a:cs typeface="Arial"/>
            </a:endParaRPr>
          </a:p>
          <a:p>
            <a:pPr marL="0">
              <a:buNone/>
            </a:pPr>
            <a:endParaRPr lang="en-AU" sz="1400" dirty="0">
              <a:cs typeface="Arial"/>
            </a:endParaRPr>
          </a:p>
          <a:p>
            <a:pPr marL="0">
              <a:buNone/>
            </a:pPr>
            <a:r>
              <a:rPr lang="en-AU" sz="1400" i="1" dirty="0">
                <a:cs typeface="Arial"/>
              </a:rPr>
              <a:t>Some content in these training materials may be disturbing, upsetting or trigger strong/negative emotions for victims and survivors of violence and trauma, and others.</a:t>
            </a:r>
          </a:p>
          <a:p>
            <a:pPr marL="0">
              <a:buNone/>
            </a:pPr>
            <a:endParaRPr lang="en-AU" sz="1400" dirty="0">
              <a:cs typeface="Arial"/>
            </a:endParaRPr>
          </a:p>
          <a:p>
            <a:pPr marL="0">
              <a:buNone/>
            </a:pPr>
            <a:r>
              <a:rPr lang="en-AU" sz="1400" i="1" dirty="0">
                <a:cs typeface="Arial"/>
              </a:rPr>
              <a:t>Community Legal Centres Queensland respects your autonomy. If you feel triggered or upset by any of the content or materials provided here, we encourage you to use your discretion as to whether you should continue reading, watching or listening to the material.</a:t>
            </a:r>
          </a:p>
          <a:p>
            <a:pPr marL="0">
              <a:buNone/>
            </a:pPr>
            <a:endParaRPr lang="en-AU" sz="1400" dirty="0">
              <a:cs typeface="Arial"/>
            </a:endParaRPr>
          </a:p>
          <a:p>
            <a:pPr marL="0">
              <a:buNone/>
            </a:pPr>
            <a:r>
              <a:rPr lang="en-AU" sz="1400" i="1" dirty="0">
                <a:cs typeface="Arial"/>
              </a:rPr>
              <a:t>You may also wish to access more information and resources, as well as professional support or advice from one of the free and confidential organisations listed on our Keep Safe website page: </a:t>
            </a:r>
            <a:r>
              <a:rPr lang="en-AU" sz="1400" i="1" dirty="0">
                <a:cs typeface="Arial"/>
                <a:hlinkClick r:id="rId2"/>
              </a:rPr>
              <a:t>http://communitylegalqld.org.au/keepsafe</a:t>
            </a:r>
            <a:r>
              <a:rPr lang="en-AU" sz="1400" i="1" dirty="0">
                <a:cs typeface="Arial"/>
              </a:rPr>
              <a:t>.</a:t>
            </a:r>
            <a:endParaRPr lang="en-AU" sz="1400" dirty="0"/>
          </a:p>
          <a:p>
            <a:pPr marL="0" indent="0">
              <a:buNone/>
            </a:pPr>
            <a:endParaRPr lang="en-AU" altLang="en-US" sz="1600" dirty="0">
              <a:cs typeface="Arial"/>
            </a:endParaRPr>
          </a:p>
          <a:p>
            <a:pPr marL="0" indent="0">
              <a:buFont typeface="Times" panose="02020603050405020304" pitchFamily="18" charset="0"/>
              <a:buNone/>
            </a:pPr>
            <a:endParaRPr lang="en-AU" altLang="en-US" sz="1600" dirty="0"/>
          </a:p>
          <a:p>
            <a:pPr marL="0" indent="0">
              <a:buFont typeface="Times" panose="02020603050405020304" pitchFamily="18" charset="0"/>
              <a:buNone/>
            </a:pPr>
            <a:endParaRPr lang="en-US" altLang="en-US" sz="1600" dirty="0"/>
          </a:p>
        </p:txBody>
      </p:sp>
      <p:sp>
        <p:nvSpPr>
          <p:cNvPr id="7172" name="Footer Placeholder 3">
            <a:extLst>
              <a:ext uri="{FF2B5EF4-FFF2-40B4-BE49-F238E27FC236}">
                <a16:creationId xmlns:a16="http://schemas.microsoft.com/office/drawing/2014/main" id="{0277A9CF-EE90-4677-8127-454B74852D4F}"/>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extLst>
      <p:ext uri="{BB962C8B-B14F-4D97-AF65-F5344CB8AC3E}">
        <p14:creationId xmlns:p14="http://schemas.microsoft.com/office/powerpoint/2010/main" val="365246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p:txBody>
          <a:bodyPr/>
          <a:lstStyle/>
          <a:p>
            <a:r>
              <a:rPr lang="en-AU" altLang="en-US" dirty="0">
                <a:cs typeface="Arial"/>
              </a:rPr>
              <a:t>The presenters</a:t>
            </a:r>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33400" y="1413832"/>
            <a:ext cx="5486400" cy="4301168"/>
          </a:xfrm>
        </p:spPr>
        <p:txBody>
          <a:bodyPr/>
          <a:lstStyle/>
          <a:p>
            <a:pPr marL="0" inden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a16="http://schemas.microsoft.com/office/drawing/2014/main" id="{0277A9CF-EE90-4677-8127-454B74852D4F}"/>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
        <p:nvSpPr>
          <p:cNvPr id="6" name="Content Placeholder 2">
            <a:extLst>
              <a:ext uri="{FF2B5EF4-FFF2-40B4-BE49-F238E27FC236}">
                <a16:creationId xmlns:a16="http://schemas.microsoft.com/office/drawing/2014/main" id="{DB96FBA5-AB5D-479C-A9C5-EBE877AF8AD1}"/>
              </a:ext>
            </a:extLst>
          </p:cNvPr>
          <p:cNvSpPr txBox="1">
            <a:spLocks/>
          </p:cNvSpPr>
          <p:nvPr/>
        </p:nvSpPr>
        <p:spPr bwMode="auto">
          <a:xfrm>
            <a:off x="381000" y="4317378"/>
            <a:ext cx="8382000" cy="157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buFont typeface="Times" panose="02020603050405020304" pitchFamily="18" charset="0"/>
              <a:buNone/>
            </a:pPr>
            <a:r>
              <a:rPr lang="en-AU" altLang="en-US" sz="1800" dirty="0">
                <a:cs typeface="Arial"/>
              </a:rPr>
              <a:t>ADA Law assists and represents adults with questioned capacity in QCAT, EPOA and some MHRT matters.</a:t>
            </a:r>
          </a:p>
          <a:p>
            <a:pPr marL="0" indent="-457200">
              <a:buFont typeface="Times" panose="02020603050405020304" pitchFamily="18" charset="0"/>
              <a:buNone/>
            </a:pPr>
            <a:endParaRPr lang="en-AU" altLang="en-US" sz="1800" dirty="0">
              <a:cs typeface="Arial"/>
            </a:endParaRPr>
          </a:p>
          <a:p>
            <a:pPr marL="0" indent="-457200">
              <a:buFont typeface="Times" panose="02020603050405020304" pitchFamily="18" charset="0"/>
              <a:buNone/>
            </a:pPr>
            <a:r>
              <a:rPr lang="en-AU" altLang="en-US" sz="1800" dirty="0">
                <a:cs typeface="Arial"/>
              </a:rPr>
              <a:t>UQ Pro Bono Centre </a:t>
            </a:r>
            <a:r>
              <a:rPr lang="en-AU" sz="1800" b="0" i="0" dirty="0">
                <a:solidFill>
                  <a:srgbClr val="2B2B2B"/>
                </a:solidFill>
                <a:effectLst/>
              </a:rPr>
              <a:t>develops, promotes and provides student pro bono legal services through partnerships with the NFP sector. </a:t>
            </a:r>
            <a:endParaRPr lang="en-US" altLang="en-US" sz="1800" dirty="0"/>
          </a:p>
        </p:txBody>
      </p:sp>
      <p:pic>
        <p:nvPicPr>
          <p:cNvPr id="3" name="Picture 2" descr="A person wearing glasses&#10;&#10;Description automatically generated with low confidence">
            <a:extLst>
              <a:ext uri="{FF2B5EF4-FFF2-40B4-BE49-F238E27FC236}">
                <a16:creationId xmlns:a16="http://schemas.microsoft.com/office/drawing/2014/main" id="{5F0D5508-DFB4-4521-A05B-B62DBFA78F1C}"/>
              </a:ext>
            </a:extLst>
          </p:cNvPr>
          <p:cNvPicPr>
            <a:picLocks noChangeAspect="1"/>
          </p:cNvPicPr>
          <p:nvPr/>
        </p:nvPicPr>
        <p:blipFill rotWithShape="1">
          <a:blip r:embed="rId2">
            <a:extLst>
              <a:ext uri="{28A0092B-C50C-407E-A947-70E740481C1C}">
                <a14:useLocalDpi xmlns:a14="http://schemas.microsoft.com/office/drawing/2010/main" val="0"/>
              </a:ext>
            </a:extLst>
          </a:blip>
          <a:srcRect t="-1" b="24660"/>
          <a:stretch/>
        </p:blipFill>
        <p:spPr>
          <a:xfrm flipH="1">
            <a:off x="6428261" y="1356693"/>
            <a:ext cx="1355201" cy="1531346"/>
          </a:xfrm>
          <a:prstGeom prst="rect">
            <a:avLst/>
          </a:prstGeom>
        </p:spPr>
      </p:pic>
      <p:pic>
        <p:nvPicPr>
          <p:cNvPr id="7" name="Picture 6" descr="A picture containing person, indoor, wall&#10;&#10;Description automatically generated">
            <a:extLst>
              <a:ext uri="{FF2B5EF4-FFF2-40B4-BE49-F238E27FC236}">
                <a16:creationId xmlns:a16="http://schemas.microsoft.com/office/drawing/2014/main" id="{CD9A3049-83DD-4614-BA3E-BACEF497B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29" y="1413831"/>
            <a:ext cx="1132042" cy="1451335"/>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F217167B-62A4-4F06-A30F-C499FF8FBC59}"/>
              </a:ext>
            </a:extLst>
          </p:cNvPr>
          <p:cNvPicPr>
            <a:picLocks noChangeAspect="1"/>
          </p:cNvPicPr>
          <p:nvPr/>
        </p:nvPicPr>
        <p:blipFill rotWithShape="1">
          <a:blip r:embed="rId4">
            <a:extLst>
              <a:ext uri="{28A0092B-C50C-407E-A947-70E740481C1C}">
                <a14:useLocalDpi xmlns:a14="http://schemas.microsoft.com/office/drawing/2010/main" val="0"/>
              </a:ext>
            </a:extLst>
          </a:blip>
          <a:srcRect l="16836" t="10074" r="16421" b="35874"/>
          <a:stretch/>
        </p:blipFill>
        <p:spPr>
          <a:xfrm>
            <a:off x="3727602" y="1806289"/>
            <a:ext cx="1400458" cy="1531347"/>
          </a:xfrm>
          <a:prstGeom prst="rect">
            <a:avLst/>
          </a:prstGeom>
        </p:spPr>
      </p:pic>
      <p:sp>
        <p:nvSpPr>
          <p:cNvPr id="13" name="Content Placeholder 2">
            <a:extLst>
              <a:ext uri="{FF2B5EF4-FFF2-40B4-BE49-F238E27FC236}">
                <a16:creationId xmlns:a16="http://schemas.microsoft.com/office/drawing/2014/main" id="{50DDF74E-05A2-470C-9EED-208116014BF0}"/>
              </a:ext>
            </a:extLst>
          </p:cNvPr>
          <p:cNvSpPr txBox="1">
            <a:spLocks/>
          </p:cNvSpPr>
          <p:nvPr/>
        </p:nvSpPr>
        <p:spPr bwMode="auto">
          <a:xfrm>
            <a:off x="68420" y="2921824"/>
            <a:ext cx="3008574" cy="7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800" dirty="0"/>
              <a:t>Karen Williams</a:t>
            </a:r>
          </a:p>
          <a:p>
            <a:pPr marL="0" indent="0" algn="ctr">
              <a:buNone/>
            </a:pPr>
            <a:r>
              <a:rPr lang="en-AU" sz="1800" dirty="0"/>
              <a:t>Principal Solicitor, ADA Law</a:t>
            </a:r>
            <a:endParaRPr lang="en-AU" altLang="en-US" sz="1800" dirty="0"/>
          </a:p>
          <a:p>
            <a:pPr marL="0" indent="0" algn="ctr">
              <a:buFont typeface="Times" panose="02020603050405020304" pitchFamily="18" charset="0"/>
              <a:buNone/>
            </a:pPr>
            <a:endParaRPr lang="en-US" altLang="en-US" sz="1800" dirty="0"/>
          </a:p>
        </p:txBody>
      </p:sp>
      <p:sp>
        <p:nvSpPr>
          <p:cNvPr id="14" name="Content Placeholder 2">
            <a:extLst>
              <a:ext uri="{FF2B5EF4-FFF2-40B4-BE49-F238E27FC236}">
                <a16:creationId xmlns:a16="http://schemas.microsoft.com/office/drawing/2014/main" id="{E16EF77D-2E7D-444C-A229-F09E89A663B7}"/>
              </a:ext>
            </a:extLst>
          </p:cNvPr>
          <p:cNvSpPr txBox="1">
            <a:spLocks/>
          </p:cNvSpPr>
          <p:nvPr/>
        </p:nvSpPr>
        <p:spPr bwMode="auto">
          <a:xfrm>
            <a:off x="2774745" y="3369380"/>
            <a:ext cx="3334804" cy="48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800" dirty="0"/>
              <a:t>Mandy </a:t>
            </a:r>
            <a:r>
              <a:rPr lang="en-AU" sz="1800" dirty="0" err="1"/>
              <a:t>Shircore</a:t>
            </a:r>
            <a:endParaRPr lang="en-AU" sz="1800" dirty="0"/>
          </a:p>
          <a:p>
            <a:pPr marL="0" indent="0" algn="ctr">
              <a:buNone/>
            </a:pPr>
            <a:r>
              <a:rPr lang="en-AU" sz="1800" dirty="0"/>
              <a:t>Director, UQ Pro Bono Centre</a:t>
            </a:r>
            <a:endParaRPr lang="en-AU" altLang="en-US" sz="1800" dirty="0"/>
          </a:p>
          <a:p>
            <a:pPr marL="0" indent="0">
              <a:buFont typeface="Times" panose="02020603050405020304" pitchFamily="18" charset="0"/>
              <a:buNone/>
            </a:pPr>
            <a:endParaRPr lang="en-US" altLang="en-US" sz="1800" dirty="0"/>
          </a:p>
        </p:txBody>
      </p:sp>
      <p:sp>
        <p:nvSpPr>
          <p:cNvPr id="15" name="Content Placeholder 2">
            <a:extLst>
              <a:ext uri="{FF2B5EF4-FFF2-40B4-BE49-F238E27FC236}">
                <a16:creationId xmlns:a16="http://schemas.microsoft.com/office/drawing/2014/main" id="{A993FCCB-532C-41BD-A85F-B2A331E7AAAF}"/>
              </a:ext>
            </a:extLst>
          </p:cNvPr>
          <p:cNvSpPr txBox="1">
            <a:spLocks/>
          </p:cNvSpPr>
          <p:nvPr/>
        </p:nvSpPr>
        <p:spPr bwMode="auto">
          <a:xfrm>
            <a:off x="5961702" y="2919783"/>
            <a:ext cx="2288318" cy="7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800" dirty="0"/>
              <a:t>Rebecca Anderson</a:t>
            </a:r>
          </a:p>
          <a:p>
            <a:pPr marL="0" indent="0" algn="ctr">
              <a:buNone/>
            </a:pPr>
            <a:r>
              <a:rPr lang="en-AU" sz="1800" dirty="0"/>
              <a:t>Solicitor, ADA Law</a:t>
            </a:r>
          </a:p>
          <a:p>
            <a:pPr marL="0" indent="0">
              <a:buFont typeface="Times" panose="02020603050405020304" pitchFamily="18" charset="0"/>
              <a:buNone/>
            </a:pPr>
            <a:endParaRPr lang="en-AU" altLang="en-US" sz="1800" dirty="0"/>
          </a:p>
          <a:p>
            <a:pPr marL="0" indent="0">
              <a:buFont typeface="Times" panose="02020603050405020304" pitchFamily="18" charset="0"/>
              <a:buNone/>
            </a:pPr>
            <a:endParaRPr lang="en-US" altLang="en-US" sz="1800" dirty="0"/>
          </a:p>
        </p:txBody>
      </p:sp>
    </p:spTree>
    <p:extLst>
      <p:ext uri="{BB962C8B-B14F-4D97-AF65-F5344CB8AC3E}">
        <p14:creationId xmlns:p14="http://schemas.microsoft.com/office/powerpoint/2010/main" val="394594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892D-F9D7-4973-8C06-5EDA04C097F2}"/>
              </a:ext>
            </a:extLst>
          </p:cNvPr>
          <p:cNvSpPr>
            <a:spLocks noGrp="1"/>
          </p:cNvSpPr>
          <p:nvPr>
            <p:ph type="title"/>
          </p:nvPr>
        </p:nvSpPr>
        <p:spPr>
          <a:xfrm>
            <a:off x="533400" y="571500"/>
            <a:ext cx="7772400" cy="1143000"/>
          </a:xfrm>
        </p:spPr>
        <p:txBody>
          <a:bodyPr/>
          <a:lstStyle/>
          <a:p>
            <a:r>
              <a:rPr lang="en-AU" dirty="0"/>
              <a:t>Poll </a:t>
            </a:r>
          </a:p>
        </p:txBody>
      </p:sp>
      <p:sp>
        <p:nvSpPr>
          <p:cNvPr id="3" name="Content Placeholder 2">
            <a:extLst>
              <a:ext uri="{FF2B5EF4-FFF2-40B4-BE49-F238E27FC236}">
                <a16:creationId xmlns:a16="http://schemas.microsoft.com/office/drawing/2014/main" id="{D79CEC53-B4C5-4A52-948B-CB8DF9A9098C}"/>
              </a:ext>
            </a:extLst>
          </p:cNvPr>
          <p:cNvSpPr>
            <a:spLocks noGrp="1"/>
          </p:cNvSpPr>
          <p:nvPr>
            <p:ph idx="1"/>
          </p:nvPr>
        </p:nvSpPr>
        <p:spPr/>
        <p:txBody>
          <a:bodyPr/>
          <a:lstStyle/>
          <a:p>
            <a:r>
              <a:rPr lang="en-AU" dirty="0"/>
              <a:t>Are you a:</a:t>
            </a:r>
          </a:p>
          <a:p>
            <a:pPr lvl="1"/>
            <a:r>
              <a:rPr lang="en-AU" dirty="0"/>
              <a:t>Lawyer</a:t>
            </a:r>
          </a:p>
          <a:p>
            <a:pPr lvl="1"/>
            <a:r>
              <a:rPr lang="en-AU" dirty="0"/>
              <a:t>Health Professional</a:t>
            </a:r>
          </a:p>
          <a:p>
            <a:pPr lvl="1"/>
            <a:r>
              <a:rPr lang="en-AU" dirty="0"/>
              <a:t>Advocate</a:t>
            </a:r>
          </a:p>
          <a:p>
            <a:pPr lvl="1"/>
            <a:r>
              <a:rPr lang="en-AU" dirty="0"/>
              <a:t>Community Worker</a:t>
            </a:r>
          </a:p>
          <a:p>
            <a:pPr lvl="1"/>
            <a:r>
              <a:rPr lang="en-AU" dirty="0"/>
              <a:t>Student</a:t>
            </a:r>
          </a:p>
          <a:p>
            <a:pPr lvl="1"/>
            <a:r>
              <a:rPr lang="en-AU" dirty="0"/>
              <a:t>Other</a:t>
            </a:r>
          </a:p>
          <a:p>
            <a:pPr lvl="1"/>
            <a:endParaRPr lang="en-AU" dirty="0"/>
          </a:p>
        </p:txBody>
      </p:sp>
      <p:sp>
        <p:nvSpPr>
          <p:cNvPr id="4" name="Footer Placeholder 3">
            <a:extLst>
              <a:ext uri="{FF2B5EF4-FFF2-40B4-BE49-F238E27FC236}">
                <a16:creationId xmlns:a16="http://schemas.microsoft.com/office/drawing/2014/main" id="{4A791B33-9CB1-4C22-A79B-08EFA1D4072D}"/>
              </a:ext>
            </a:extLst>
          </p:cNvPr>
          <p:cNvSpPr>
            <a:spLocks noGrp="1"/>
          </p:cNvSpPr>
          <p:nvPr>
            <p:ph type="ftr" sz="quarter" idx="4294967295"/>
          </p:nvPr>
        </p:nvSpPr>
        <p:spPr>
          <a:xfrm>
            <a:off x="4843463" y="6324600"/>
            <a:ext cx="3733800" cy="228600"/>
          </a:xfrm>
        </p:spPr>
        <p:txBody>
          <a:bodyPr/>
          <a:lstStyle/>
          <a:p>
            <a:pPr>
              <a:defRPr/>
            </a:pPr>
            <a:r>
              <a:rPr lang="en-US" altLang="en-US"/>
              <a:t>Health Decisions in Qld - Whose Decision is it?  </a:t>
            </a:r>
            <a:endParaRPr lang="en-US" altLang="en-US" dirty="0"/>
          </a:p>
        </p:txBody>
      </p:sp>
    </p:spTree>
    <p:extLst>
      <p:ext uri="{BB962C8B-B14F-4D97-AF65-F5344CB8AC3E}">
        <p14:creationId xmlns:p14="http://schemas.microsoft.com/office/powerpoint/2010/main" val="218843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C359829-DC62-4063-983C-FF419DE200A5}"/>
              </a:ext>
            </a:extLst>
          </p:cNvPr>
          <p:cNvSpPr>
            <a:spLocks noGrp="1"/>
          </p:cNvSpPr>
          <p:nvPr>
            <p:ph type="title"/>
          </p:nvPr>
        </p:nvSpPr>
        <p:spPr>
          <a:xfrm>
            <a:off x="533400" y="762000"/>
            <a:ext cx="7772400" cy="1143000"/>
          </a:xfrm>
        </p:spPr>
        <p:txBody>
          <a:bodyPr/>
          <a:lstStyle/>
          <a:p>
            <a:r>
              <a:rPr lang="en-AU" altLang="en-US" dirty="0"/>
              <a:t>Aim of this webinar</a:t>
            </a:r>
            <a:endParaRPr lang="en-US" altLang="en-US" dirty="0"/>
          </a:p>
        </p:txBody>
      </p:sp>
      <p:sp>
        <p:nvSpPr>
          <p:cNvPr id="3" name="Content Placeholder 2">
            <a:extLst>
              <a:ext uri="{FF2B5EF4-FFF2-40B4-BE49-F238E27FC236}">
                <a16:creationId xmlns:a16="http://schemas.microsoft.com/office/drawing/2014/main" id="{E1F7A24F-64D5-4C48-B31F-03EDD2BE9ACC}"/>
              </a:ext>
            </a:extLst>
          </p:cNvPr>
          <p:cNvSpPr>
            <a:spLocks noGrp="1"/>
          </p:cNvSpPr>
          <p:nvPr>
            <p:ph idx="1"/>
          </p:nvPr>
        </p:nvSpPr>
        <p:spPr>
          <a:xfrm>
            <a:off x="533400" y="1752600"/>
            <a:ext cx="7772400" cy="3581400"/>
          </a:xfrm>
        </p:spPr>
        <p:txBody>
          <a:bodyPr/>
          <a:lstStyle/>
          <a:p>
            <a:pPr marL="0" indent="0">
              <a:buNone/>
              <a:defRPr/>
            </a:pPr>
            <a:r>
              <a:rPr lang="en-AU" sz="1600" i="1" dirty="0"/>
              <a:t>This webinar has 2 purposes – </a:t>
            </a:r>
          </a:p>
          <a:p>
            <a:pPr lvl="1">
              <a:buFont typeface="+mj-lt"/>
              <a:buAutoNum type="arabicPeriod"/>
              <a:defRPr/>
            </a:pPr>
            <a:r>
              <a:rPr lang="en-AU" i="1" dirty="0"/>
              <a:t>Discuss new easy-use resources that are available to health consumers, legal and health practitioners, and decision makers, which display the health decision-making regime in Qld and provide improved certainty for decision-making.</a:t>
            </a:r>
          </a:p>
          <a:p>
            <a:pPr lvl="2">
              <a:defRPr/>
            </a:pPr>
            <a:endParaRPr lang="en-AU" sz="1600" i="1" dirty="0"/>
          </a:p>
          <a:p>
            <a:pPr lvl="2">
              <a:defRPr/>
            </a:pPr>
            <a:r>
              <a:rPr lang="en-AU" sz="1200" i="1" dirty="0"/>
              <a:t>Recent Research (Sellars et al “Public Knowledge, Preferences &amp; Experiences about Medical Substitute Decision Making: A National Cross-Sectional Survey” BMJ Supportive and Palliative Care 2021) found that 33% of Australian adults knew about the decision making laws and only 13% reported having acted in the role.</a:t>
            </a:r>
          </a:p>
          <a:p>
            <a:pPr>
              <a:defRPr/>
            </a:pPr>
            <a:endParaRPr lang="en-AU" sz="1600" i="1" dirty="0"/>
          </a:p>
          <a:p>
            <a:pPr>
              <a:defRPr/>
            </a:pPr>
            <a:r>
              <a:rPr lang="en-AU" sz="1600" i="1" dirty="0"/>
              <a:t>2. Showcase how organisations can work with the UQ Pro Bono Centre to develop CLE resources, benefitting both community, practitioners and law students</a:t>
            </a:r>
          </a:p>
        </p:txBody>
      </p:sp>
      <p:sp>
        <p:nvSpPr>
          <p:cNvPr id="9220" name="Footer Placeholder 3">
            <a:extLst>
              <a:ext uri="{FF2B5EF4-FFF2-40B4-BE49-F238E27FC236}">
                <a16:creationId xmlns:a16="http://schemas.microsoft.com/office/drawing/2014/main" id="{F5B89FBF-AB51-499B-B18B-00955F0E8ECD}"/>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48D1EF1-7DB6-44AA-A908-D451C095A65C}"/>
              </a:ext>
            </a:extLst>
          </p:cNvPr>
          <p:cNvSpPr>
            <a:spLocks noGrp="1"/>
          </p:cNvSpPr>
          <p:nvPr>
            <p:ph type="title"/>
          </p:nvPr>
        </p:nvSpPr>
        <p:spPr>
          <a:xfrm>
            <a:off x="570781" y="693708"/>
            <a:ext cx="7772400" cy="1143000"/>
          </a:xfrm>
        </p:spPr>
        <p:txBody>
          <a:bodyPr/>
          <a:lstStyle/>
          <a:p>
            <a:r>
              <a:rPr lang="en-AU" altLang="en-US" dirty="0"/>
              <a:t>What this webinar covers</a:t>
            </a:r>
            <a:endParaRPr lang="en-US" altLang="en-US" dirty="0"/>
          </a:p>
        </p:txBody>
      </p:sp>
      <p:sp>
        <p:nvSpPr>
          <p:cNvPr id="10243" name="Content Placeholder 2">
            <a:extLst>
              <a:ext uri="{FF2B5EF4-FFF2-40B4-BE49-F238E27FC236}">
                <a16:creationId xmlns:a16="http://schemas.microsoft.com/office/drawing/2014/main" id="{EC1F6989-71C3-474F-A910-A08B97D45D7C}"/>
              </a:ext>
            </a:extLst>
          </p:cNvPr>
          <p:cNvSpPr>
            <a:spLocks noGrp="1"/>
          </p:cNvSpPr>
          <p:nvPr>
            <p:ph idx="1"/>
          </p:nvPr>
        </p:nvSpPr>
        <p:spPr>
          <a:xfrm>
            <a:off x="570781" y="1676400"/>
            <a:ext cx="7772400" cy="4191000"/>
          </a:xfrm>
        </p:spPr>
        <p:txBody>
          <a:bodyPr/>
          <a:lstStyle/>
          <a:p>
            <a:r>
              <a:rPr lang="en-AU" altLang="en-US" dirty="0"/>
              <a:t>The recent Qld introduction of the </a:t>
            </a:r>
            <a:r>
              <a:rPr lang="en-AU" altLang="en-US" i="1" dirty="0"/>
              <a:t>Human Rights Act 2019 </a:t>
            </a:r>
            <a:r>
              <a:rPr lang="en-AU" altLang="en-US" dirty="0"/>
              <a:t>and passing of the  </a:t>
            </a:r>
            <a:r>
              <a:rPr lang="en-AU" altLang="en-US" i="1" dirty="0"/>
              <a:t>Voluntary Assisted Dying Act 2021 </a:t>
            </a:r>
            <a:r>
              <a:rPr lang="en-AU" altLang="en-US" dirty="0"/>
              <a:t> brought about discussions in relation to health or medical decision-making. Such as:</a:t>
            </a:r>
          </a:p>
          <a:p>
            <a:pPr lvl="1"/>
            <a:r>
              <a:rPr lang="en-AU" altLang="en-US" dirty="0"/>
              <a:t>Who can consent – to what and when?</a:t>
            </a:r>
          </a:p>
          <a:p>
            <a:pPr lvl="1"/>
            <a:r>
              <a:rPr lang="en-AU" altLang="en-US" dirty="0"/>
              <a:t>Why, when and how does a practitioner conduct a capacity assessment?</a:t>
            </a:r>
          </a:p>
          <a:p>
            <a:pPr lvl="1"/>
            <a:r>
              <a:rPr lang="en-AU" altLang="en-US" dirty="0"/>
              <a:t>What if the consumer doesn’t appear to understand sufficiently?</a:t>
            </a:r>
          </a:p>
          <a:p>
            <a:pPr lvl="1"/>
            <a:r>
              <a:rPr lang="en-AU" altLang="en-US" dirty="0"/>
              <a:t>What if the consumer wasn’t able to consent last time?</a:t>
            </a:r>
          </a:p>
          <a:p>
            <a:r>
              <a:rPr lang="en-AU" altLang="en-US" dirty="0"/>
              <a:t>It highlighted that both health and legal practitioners were unclear of the current laws in relation to healthcare decision making, relying on out-of-date practices and concepts (e.g. who is the next of kin?)</a:t>
            </a:r>
          </a:p>
          <a:p>
            <a:r>
              <a:rPr lang="en-AU" altLang="en-US" dirty="0"/>
              <a:t>It also showed what health consumers and their supporters were struggling to understand.</a:t>
            </a:r>
          </a:p>
          <a:p>
            <a:r>
              <a:rPr lang="en-AU" altLang="en-US" dirty="0"/>
              <a:t>It showed that this complex space was about to get more complicated.</a:t>
            </a:r>
          </a:p>
          <a:p>
            <a:endParaRPr lang="en-US" altLang="en-US" dirty="0"/>
          </a:p>
        </p:txBody>
      </p:sp>
      <p:sp>
        <p:nvSpPr>
          <p:cNvPr id="10244" name="Footer Placeholder 3">
            <a:extLst>
              <a:ext uri="{FF2B5EF4-FFF2-40B4-BE49-F238E27FC236}">
                <a16:creationId xmlns:a16="http://schemas.microsoft.com/office/drawing/2014/main" id="{6EAB4640-7D0A-434D-A662-07FF9A5FB07E}"/>
              </a:ext>
            </a:extLst>
          </p:cNvPr>
          <p:cNvSpPr>
            <a:spLocks noGrp="1"/>
          </p:cNvSpPr>
          <p:nvPr>
            <p:ph type="ftr" sz="quarter" idx="4294967295"/>
          </p:nvPr>
        </p:nvSpPr>
        <p:spPr>
          <a:xfrm>
            <a:off x="4843463" y="6324600"/>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chemeClr val="bg2"/>
                </a:solidFill>
              </a:rPr>
              <a:t>Health Decisions in Qld - Whose Decision is it?  </a:t>
            </a:r>
            <a:endParaRPr lang="en-US" altLang="en-US" sz="800" dirty="0">
              <a:solidFill>
                <a:schemeClr val="bg2"/>
              </a:solidFill>
            </a:endParaRP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1CC552-E40E-4FC5-A47C-1A00A646C424}">
  <ds:schemaRefs>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06c72f1e-0326-4e87-a981-e79a536aa6e5"/>
    <ds:schemaRef ds:uri="http://schemas.openxmlformats.org/package/2006/metadata/core-properties"/>
    <ds:schemaRef ds:uri="9fe8a190-a5f8-4773-adac-e0e3a19b90d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33DE402-1B43-4959-BC64-061D1CFFC786}">
  <ds:schemaRefs>
    <ds:schemaRef ds:uri="http://schemas.microsoft.com/sharepoint/v3/contenttype/forms"/>
  </ds:schemaRefs>
</ds:datastoreItem>
</file>

<file path=customXml/itemProps3.xml><?xml version="1.0" encoding="utf-8"?>
<ds:datastoreItem xmlns:ds="http://schemas.openxmlformats.org/officeDocument/2006/customXml" ds:itemID="{365900AE-EE6E-40BA-B20E-152331AC6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1310</TotalTime>
  <Words>2130</Words>
  <Application>Microsoft Macintosh PowerPoint</Application>
  <PresentationFormat>On-screen Show (4:3)</PresentationFormat>
  <Paragraphs>232</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vt:lpstr>
      <vt:lpstr>Blank Presentation</vt:lpstr>
      <vt:lpstr>Health Decisions in Qld -  Whose Decision Is It?</vt:lpstr>
      <vt:lpstr>Acknowledgement of country</vt:lpstr>
      <vt:lpstr>GoToWebinar housekeeping</vt:lpstr>
      <vt:lpstr>Legal disclaimer</vt:lpstr>
      <vt:lpstr>Keep safe – content note</vt:lpstr>
      <vt:lpstr>The presenters</vt:lpstr>
      <vt:lpstr>Poll </vt:lpstr>
      <vt:lpstr>Aim of this webinar</vt:lpstr>
      <vt:lpstr>What this webinar covers</vt:lpstr>
      <vt:lpstr>QLD’s legislation is multiple and complex</vt:lpstr>
      <vt:lpstr>Poll: What is your level of understanding of Health Care Decision Making</vt:lpstr>
      <vt:lpstr>The project</vt:lpstr>
      <vt:lpstr>The scenarios</vt:lpstr>
      <vt:lpstr>Easy to use Resources</vt:lpstr>
      <vt:lpstr>Focus on legal requirements &amp; rights framework</vt:lpstr>
      <vt:lpstr>Recognising Autonomy</vt:lpstr>
      <vt:lpstr>Resources for Consumers, Lawyers, Health Practitioners and Decision-Makers</vt:lpstr>
      <vt:lpstr>More resources for Lawyers, Health Practitioners and Researchers</vt:lpstr>
      <vt:lpstr>Case study –Maria</vt:lpstr>
      <vt:lpstr>Using the flowchart</vt:lpstr>
      <vt:lpstr>Using the flowchart</vt:lpstr>
      <vt:lpstr>Using the flowchart</vt:lpstr>
      <vt:lpstr>Using the flowchart</vt:lpstr>
      <vt:lpstr>Important points from this webinar</vt:lpstr>
      <vt:lpstr>Useful contacts/additional resources</vt:lpstr>
      <vt:lpstr>UQ Pro Bono Centre</vt:lpstr>
      <vt:lpstr>PowerPoint Presentation</vt:lpstr>
    </vt:vector>
  </TitlesOfParts>
  <Company>K Hewitson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Hewitson</dc:creator>
  <cp:lastModifiedBy>Carly Hanson</cp:lastModifiedBy>
  <cp:revision>162</cp:revision>
  <cp:lastPrinted>2021-10-24T22:56:16Z</cp:lastPrinted>
  <dcterms:created xsi:type="dcterms:W3CDTF">2010-09-15T05:41:57Z</dcterms:created>
  <dcterms:modified xsi:type="dcterms:W3CDTF">2021-11-07T23:19:57Z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MSIP_Label_0f488380-630a-4f55-a077-a19445e3f360_Enabled">
    <vt:lpwstr>true</vt:lpwstr>
  </property>
  <property fmtid="{D5CDD505-2E9C-101B-9397-08002B2CF9AE}" pid="4" name="MSIP_Label_0f488380-630a-4f55-a077-a19445e3f360_SetDate">
    <vt:lpwstr>2021-11-02T06:11:12Z</vt:lpwstr>
  </property>
  <property fmtid="{D5CDD505-2E9C-101B-9397-08002B2CF9AE}" pid="5" name="MSIP_Label_0f488380-630a-4f55-a077-a19445e3f360_Method">
    <vt:lpwstr>Standard</vt:lpwstr>
  </property>
  <property fmtid="{D5CDD505-2E9C-101B-9397-08002B2CF9AE}" pid="6" name="MSIP_Label_0f488380-630a-4f55-a077-a19445e3f360_Name">
    <vt:lpwstr>OFFICIAL - INTERNAL</vt:lpwstr>
  </property>
  <property fmtid="{D5CDD505-2E9C-101B-9397-08002B2CF9AE}" pid="7" name="MSIP_Label_0f488380-630a-4f55-a077-a19445e3f360_SiteId">
    <vt:lpwstr>b6e377cf-9db3-46cb-91a2-fad9605bb15c</vt:lpwstr>
  </property>
  <property fmtid="{D5CDD505-2E9C-101B-9397-08002B2CF9AE}" pid="8" name="MSIP_Label_0f488380-630a-4f55-a077-a19445e3f360_ActionId">
    <vt:lpwstr>9b3a6ab6-e367-430a-82a6-2593b31c2371</vt:lpwstr>
  </property>
  <property fmtid="{D5CDD505-2E9C-101B-9397-08002B2CF9AE}" pid="9" name="MSIP_Label_0f488380-630a-4f55-a077-a19445e3f360_ContentBits">
    <vt:lpwstr>0</vt:lpwstr>
  </property>
</Properties>
</file>